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6" r:id="rId17"/>
    <p:sldId id="278" r:id="rId18"/>
    <p:sldId id="282" r:id="rId19"/>
    <p:sldId id="277" r:id="rId20"/>
    <p:sldId id="279" r:id="rId21"/>
    <p:sldId id="280" r:id="rId22"/>
    <p:sldId id="273" r:id="rId23"/>
    <p:sldId id="272" r:id="rId24"/>
    <p:sldId id="274" r:id="rId25"/>
    <p:sldId id="27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50FF1-F172-4882-90F9-5D014C5BF2C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69"/>
            <p14:sldId id="270"/>
            <p14:sldId id="276"/>
            <p14:sldId id="278"/>
            <p14:sldId id="282"/>
            <p14:sldId id="277"/>
            <p14:sldId id="279"/>
            <p14:sldId id="280"/>
            <p14:sldId id="273"/>
            <p14:sldId id="272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0398D-F6CA-4411-8A7F-FEA64FEF53F9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841C4-650A-4DEF-AE4F-DCCF6805D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3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BD9C-A1C9-4B5D-B521-64FAEC81BC82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E545-F4AD-4C5C-A533-470140700714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665E-06D1-4938-A491-CC87AA4CEDD0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5566-58DC-44C9-A291-B812E71516CB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793" y="0"/>
            <a:ext cx="2440174" cy="645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A0DF-D64A-4614-97FC-BDDB3B982304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4036-43AD-47D9-9A4A-62E81F3A5CCD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E5B1-B91B-455E-ABB6-774E5FAC9C5F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C1D4F-29E2-4CC2-A8F1-02570073434B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42E7-D21B-4F17-BA65-C9C40C40B818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5A2C-7984-483D-A8E1-A193CA6E6A50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021E-E8FE-4CE3-9EA1-CAE2182CE1A0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E703-1FA3-445C-8D9A-DC6298E6F4B6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96793" y="0"/>
            <a:ext cx="2440174" cy="6453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470" y="645359"/>
            <a:ext cx="1367106" cy="62340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1412776"/>
            <a:ext cx="91440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1.png"/><Relationship Id="rId10" Type="http://schemas.openxmlformats.org/officeDocument/2006/relationships/image" Target="../media/image10.jpg"/><Relationship Id="rId4" Type="http://schemas.openxmlformats.org/officeDocument/2006/relationships/image" Target="../media/image5.PNG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0" y="2155084"/>
            <a:ext cx="9144000" cy="1290192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CoMID: Context-based Multi-Invariant Detection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Monitoring Cyber-Physical Software</a:t>
            </a:r>
            <a:endParaRPr lang="zh-CN" altLang="en-US" sz="3200" b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918741" y="4980496"/>
            <a:ext cx="7399116" cy="1495544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 Qin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Tao Xie,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 Xu, Angello Astorga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</a:p>
          <a:p>
            <a:endParaRPr lang="en-US" altLang="zh-CN" sz="1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05" y="3654565"/>
            <a:ext cx="1119990" cy="11720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76" y="3653269"/>
            <a:ext cx="872512" cy="1173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1" y="3663558"/>
            <a:ext cx="892504" cy="11720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533" y="6024357"/>
            <a:ext cx="3139755" cy="8303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76" y="5949281"/>
            <a:ext cx="792274" cy="9054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5949280"/>
            <a:ext cx="1298436" cy="8596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912420"/>
            <a:ext cx="706539" cy="9009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47" y="-933"/>
            <a:ext cx="9144000" cy="22057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57" y="3648180"/>
            <a:ext cx="981635" cy="11874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1" y="3648180"/>
            <a:ext cx="1016370" cy="118746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82" y="5949280"/>
            <a:ext cx="1549806" cy="8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ntext-based </a:t>
            </a:r>
            <a:r>
              <a:rPr lang="en-US" altLang="zh-C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ultiple </a:t>
            </a:r>
            <a:r>
              <a:rPr lang="en-US" altLang="zh-C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nvariants </a:t>
            </a:r>
            <a:r>
              <a:rPr lang="en-US" altLang="zh-CN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etection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contexts to specify effective scopes of derived invariants</a:t>
            </a:r>
          </a:p>
          <a:p>
            <a:pPr lvl="2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invariants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avoiding using them in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inappropriate situations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multi-invariants to balance the impact of uncertainty</a:t>
            </a:r>
          </a:p>
          <a:p>
            <a:pPr lvl="2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uncertainty’s impact between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collected executions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(during invariant generation)</a:t>
            </a:r>
          </a:p>
          <a:p>
            <a:pPr lvl="2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uncertainty’s impact between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  iterations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(during invariant detection)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F883-47DB-400B-93E4-26584A08D27D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3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205615" y="2185805"/>
            <a:ext cx="2902889" cy="3672408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overview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84A2-5848-487A-9679-EABC2DBCAA31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4161200" y="2165424"/>
            <a:ext cx="1998988" cy="3672408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6077" y="2176342"/>
            <a:ext cx="2116425" cy="3672408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40" y="2185805"/>
            <a:ext cx="1914963" cy="3672408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角圆角矩形 67"/>
          <p:cNvSpPr/>
          <p:nvPr/>
        </p:nvSpPr>
        <p:spPr>
          <a:xfrm>
            <a:off x="84936" y="3057758"/>
            <a:ext cx="735582" cy="344019"/>
          </a:xfrm>
          <a:prstGeom prst="rect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rPr>
              <a:t>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Palatino" charset="0"/>
              <a:cs typeface="Times New Roman" panose="02020603050405020304" pitchFamily="18" charset="0"/>
            </a:endParaRPr>
          </a:p>
        </p:txBody>
      </p:sp>
      <p:sp>
        <p:nvSpPr>
          <p:cNvPr id="13" name="对角圆角矩形 67"/>
          <p:cNvSpPr/>
          <p:nvPr/>
        </p:nvSpPr>
        <p:spPr>
          <a:xfrm>
            <a:off x="1080250" y="3060838"/>
            <a:ext cx="798327" cy="344019"/>
          </a:xfrm>
          <a:prstGeom prst="rect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Palatino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53" y="4002881"/>
            <a:ext cx="1958350" cy="1572114"/>
            <a:chOff x="5338493" y="4881383"/>
            <a:chExt cx="1958350" cy="1572114"/>
          </a:xfrm>
        </p:grpSpPr>
        <p:sp>
          <p:nvSpPr>
            <p:cNvPr id="15" name="剪去单角的矩形 14"/>
            <p:cNvSpPr/>
            <p:nvPr/>
          </p:nvSpPr>
          <p:spPr>
            <a:xfrm>
              <a:off x="6083451" y="4881383"/>
              <a:ext cx="364605" cy="468466"/>
            </a:xfrm>
            <a:prstGeom prst="snip1Rect">
              <a:avLst>
                <a:gd name="adj" fmla="val 29365"/>
              </a:avLst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剪去单角的矩形 15"/>
            <p:cNvSpPr/>
            <p:nvPr/>
          </p:nvSpPr>
          <p:spPr>
            <a:xfrm>
              <a:off x="6030560" y="4946121"/>
              <a:ext cx="364605" cy="468466"/>
            </a:xfrm>
            <a:prstGeom prst="snip1Rect">
              <a:avLst>
                <a:gd name="adj" fmla="val 26191"/>
              </a:avLst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>
              <a:off x="6046782" y="5104334"/>
              <a:ext cx="257258" cy="0"/>
            </a:xfrm>
            <a:prstGeom prst="line">
              <a:avLst/>
            </a:prstGeom>
            <a:solidFill>
              <a:schemeClr val="bg1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>
              <a:off x="6046782" y="5175638"/>
              <a:ext cx="257258" cy="0"/>
            </a:xfrm>
            <a:prstGeom prst="line">
              <a:avLst/>
            </a:prstGeom>
            <a:solidFill>
              <a:schemeClr val="bg1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>
              <a:off x="6046782" y="5249360"/>
              <a:ext cx="257258" cy="0"/>
            </a:xfrm>
            <a:prstGeom prst="line">
              <a:avLst/>
            </a:prstGeom>
            <a:solidFill>
              <a:schemeClr val="bg1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38493" y="5807166"/>
              <a:ext cx="19583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rPr>
                <a:t>Human-specified 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rPr>
                <a:t>p</a:t>
              </a:r>
              <a:r>
                <a:rPr lang="en-US" altLang="zh-CN" dirty="0" smtClean="0"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rPr>
                <a:t>assing </a:t>
              </a:r>
              <a:r>
                <a:rPr lang="en-US" altLang="zh-CN" dirty="0"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rPr>
                <a:t>t</a:t>
              </a:r>
              <a:r>
                <a:rPr lang="en-US" altLang="zh-CN" dirty="0" smtClean="0"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rPr>
                <a:t>races</a:t>
              </a:r>
              <a:endParaRPr lang="en-US" altLang="zh-CN" dirty="0"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922328" y="3429000"/>
            <a:ext cx="0" cy="4565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270437" y="2731100"/>
            <a:ext cx="1740583" cy="550513"/>
            <a:chOff x="169276" y="2733308"/>
            <a:chExt cx="1740583" cy="337139"/>
          </a:xfrm>
        </p:grpSpPr>
        <p:grpSp>
          <p:nvGrpSpPr>
            <p:cNvPr id="23" name="组合 22"/>
            <p:cNvGrpSpPr/>
            <p:nvPr/>
          </p:nvGrpSpPr>
          <p:grpSpPr>
            <a:xfrm>
              <a:off x="169276" y="2733308"/>
              <a:ext cx="1633498" cy="337139"/>
              <a:chOff x="169276" y="2733308"/>
              <a:chExt cx="1633498" cy="337139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85374" y="2733308"/>
                <a:ext cx="1617400" cy="337139"/>
              </a:xfrm>
              <a:prstGeom prst="ellips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179"/>
              <p:cNvSpPr txBox="1"/>
              <p:nvPr/>
            </p:nvSpPr>
            <p:spPr>
              <a:xfrm>
                <a:off x="169276" y="2780928"/>
                <a:ext cx="1594412" cy="226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ea typeface="Palatino" charset="0"/>
                    <a:cs typeface="Times New Roman" panose="02020603050405020304" pitchFamily="18" charset="0"/>
                  </a:rPr>
                  <a:t>Co-context</a:t>
                </a:r>
                <a:endParaRPr lang="zh-CN" altLang="en-US" dirty="0"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组合 101"/>
            <p:cNvGrpSpPr/>
            <p:nvPr/>
          </p:nvGrpSpPr>
          <p:grpSpPr>
            <a:xfrm>
              <a:off x="1672332" y="2791179"/>
              <a:ext cx="237527" cy="251996"/>
              <a:chOff x="7658276" y="478918"/>
              <a:chExt cx="550862" cy="554038"/>
            </a:xfrm>
            <a:solidFill>
              <a:schemeClr val="lt1"/>
            </a:solidFill>
          </p:grpSpPr>
          <p:sp>
            <p:nvSpPr>
              <p:cNvPr id="25" name="Oval 6"/>
              <p:cNvSpPr>
                <a:spLocks noChangeArrowheads="1"/>
              </p:cNvSpPr>
              <p:nvPr/>
            </p:nvSpPr>
            <p:spPr bwMode="auto">
              <a:xfrm>
                <a:off x="7658276" y="478918"/>
                <a:ext cx="473075" cy="476250"/>
              </a:xfrm>
              <a:prstGeom prst="ellipse">
                <a:avLst/>
              </a:prstGeom>
              <a:grpFill/>
              <a:ln w="317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8059913" y="885318"/>
                <a:ext cx="149225" cy="147638"/>
              </a:xfrm>
              <a:prstGeom prst="line">
                <a:avLst/>
              </a:prstGeom>
              <a:grpFill/>
              <a:ln w="317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331758" y="4931753"/>
            <a:ext cx="1845088" cy="883964"/>
            <a:chOff x="5837272" y="4881383"/>
            <a:chExt cx="1659282" cy="883964"/>
          </a:xfrm>
        </p:grpSpPr>
        <p:sp>
          <p:nvSpPr>
            <p:cNvPr id="30" name="剪去单角的矩形 29"/>
            <p:cNvSpPr/>
            <p:nvPr/>
          </p:nvSpPr>
          <p:spPr>
            <a:xfrm>
              <a:off x="5890163" y="4881383"/>
              <a:ext cx="364605" cy="468466"/>
            </a:xfrm>
            <a:prstGeom prst="snip1Rect">
              <a:avLst>
                <a:gd name="adj" fmla="val 29365"/>
              </a:avLst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剪去单角的矩形 30"/>
            <p:cNvSpPr/>
            <p:nvPr/>
          </p:nvSpPr>
          <p:spPr>
            <a:xfrm>
              <a:off x="5837272" y="4946121"/>
              <a:ext cx="364605" cy="468466"/>
            </a:xfrm>
            <a:prstGeom prst="snip1Rect">
              <a:avLst>
                <a:gd name="adj" fmla="val 26191"/>
              </a:avLst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5890163" y="5104334"/>
              <a:ext cx="257258" cy="0"/>
            </a:xfrm>
            <a:prstGeom prst="line">
              <a:avLst/>
            </a:prstGeom>
            <a:solidFill>
              <a:schemeClr val="bg1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5890163" y="5175638"/>
              <a:ext cx="257258" cy="0"/>
            </a:xfrm>
            <a:prstGeom prst="line">
              <a:avLst/>
            </a:prstGeom>
            <a:solidFill>
              <a:schemeClr val="bg1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5890163" y="5249360"/>
              <a:ext cx="257258" cy="0"/>
            </a:xfrm>
            <a:prstGeom prst="line">
              <a:avLst/>
            </a:prstGeom>
            <a:solidFill>
              <a:schemeClr val="bg1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147949" y="5119016"/>
              <a:ext cx="13486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rPr>
                <a:t>Co-context iterations</a:t>
              </a:r>
              <a:endParaRPr lang="en-US" altLang="zh-CN" dirty="0"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>
            <a:off x="1174922" y="4311355"/>
            <a:ext cx="105916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 13"/>
          <p:cNvGrpSpPr/>
          <p:nvPr/>
        </p:nvGrpSpPr>
        <p:grpSpPr>
          <a:xfrm>
            <a:off x="2107517" y="3865941"/>
            <a:ext cx="1888419" cy="571171"/>
            <a:chOff x="2613569" y="873537"/>
            <a:chExt cx="3644643" cy="1094748"/>
          </a:xfrm>
        </p:grpSpPr>
        <p:sp>
          <p:nvSpPr>
            <p:cNvPr id="38" name="对角圆角矩形 67"/>
            <p:cNvSpPr/>
            <p:nvPr/>
          </p:nvSpPr>
          <p:spPr>
            <a:xfrm>
              <a:off x="2918719" y="1179513"/>
              <a:ext cx="3339493" cy="78877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rPr>
                <a:t>Trace grouping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89"/>
            <p:cNvGrpSpPr/>
            <p:nvPr/>
          </p:nvGrpSpPr>
          <p:grpSpPr>
            <a:xfrm>
              <a:off x="2613569" y="873537"/>
              <a:ext cx="610297" cy="611952"/>
              <a:chOff x="5694735" y="793142"/>
              <a:chExt cx="585787" cy="587375"/>
            </a:xfrm>
            <a:solidFill>
              <a:schemeClr val="bg1"/>
            </a:solidFill>
          </p:grpSpPr>
          <p:sp>
            <p:nvSpPr>
              <p:cNvPr id="40" name="Freeform 270"/>
              <p:cNvSpPr>
                <a:spLocks/>
              </p:cNvSpPr>
              <p:nvPr/>
            </p:nvSpPr>
            <p:spPr bwMode="auto">
              <a:xfrm>
                <a:off x="5694735" y="793142"/>
                <a:ext cx="585787" cy="587375"/>
              </a:xfrm>
              <a:custGeom>
                <a:avLst/>
                <a:gdLst>
                  <a:gd name="T0" fmla="*/ 186 w 192"/>
                  <a:gd name="T1" fmla="*/ 81 h 192"/>
                  <a:gd name="T2" fmla="*/ 169 w 192"/>
                  <a:gd name="T3" fmla="*/ 81 h 192"/>
                  <a:gd name="T4" fmla="*/ 159 w 192"/>
                  <a:gd name="T5" fmla="*/ 55 h 192"/>
                  <a:gd name="T6" fmla="*/ 171 w 192"/>
                  <a:gd name="T7" fmla="*/ 43 h 192"/>
                  <a:gd name="T8" fmla="*/ 171 w 192"/>
                  <a:gd name="T9" fmla="*/ 35 h 192"/>
                  <a:gd name="T10" fmla="*/ 158 w 192"/>
                  <a:gd name="T11" fmla="*/ 22 h 192"/>
                  <a:gd name="T12" fmla="*/ 149 w 192"/>
                  <a:gd name="T13" fmla="*/ 22 h 192"/>
                  <a:gd name="T14" fmla="*/ 137 w 192"/>
                  <a:gd name="T15" fmla="*/ 34 h 192"/>
                  <a:gd name="T16" fmla="*/ 111 w 192"/>
                  <a:gd name="T17" fmla="*/ 23 h 192"/>
                  <a:gd name="T18" fmla="*/ 111 w 192"/>
                  <a:gd name="T19" fmla="*/ 6 h 192"/>
                  <a:gd name="T20" fmla="*/ 105 w 192"/>
                  <a:gd name="T21" fmla="*/ 0 h 192"/>
                  <a:gd name="T22" fmla="*/ 87 w 192"/>
                  <a:gd name="T23" fmla="*/ 0 h 192"/>
                  <a:gd name="T24" fmla="*/ 81 w 192"/>
                  <a:gd name="T25" fmla="*/ 6 h 192"/>
                  <a:gd name="T26" fmla="*/ 81 w 192"/>
                  <a:gd name="T27" fmla="*/ 23 h 192"/>
                  <a:gd name="T28" fmla="*/ 55 w 192"/>
                  <a:gd name="T29" fmla="*/ 34 h 192"/>
                  <a:gd name="T30" fmla="*/ 43 w 192"/>
                  <a:gd name="T31" fmla="*/ 22 h 192"/>
                  <a:gd name="T32" fmla="*/ 35 w 192"/>
                  <a:gd name="T33" fmla="*/ 22 h 192"/>
                  <a:gd name="T34" fmla="*/ 22 w 192"/>
                  <a:gd name="T35" fmla="*/ 35 h 192"/>
                  <a:gd name="T36" fmla="*/ 22 w 192"/>
                  <a:gd name="T37" fmla="*/ 43 h 192"/>
                  <a:gd name="T38" fmla="*/ 34 w 192"/>
                  <a:gd name="T39" fmla="*/ 55 h 192"/>
                  <a:gd name="T40" fmla="*/ 23 w 192"/>
                  <a:gd name="T41" fmla="*/ 81 h 192"/>
                  <a:gd name="T42" fmla="*/ 6 w 192"/>
                  <a:gd name="T43" fmla="*/ 81 h 192"/>
                  <a:gd name="T44" fmla="*/ 0 w 192"/>
                  <a:gd name="T45" fmla="*/ 87 h 192"/>
                  <a:gd name="T46" fmla="*/ 0 w 192"/>
                  <a:gd name="T47" fmla="*/ 105 h 192"/>
                  <a:gd name="T48" fmla="*/ 6 w 192"/>
                  <a:gd name="T49" fmla="*/ 111 h 192"/>
                  <a:gd name="T50" fmla="*/ 23 w 192"/>
                  <a:gd name="T51" fmla="*/ 111 h 192"/>
                  <a:gd name="T52" fmla="*/ 34 w 192"/>
                  <a:gd name="T53" fmla="*/ 137 h 192"/>
                  <a:gd name="T54" fmla="*/ 22 w 192"/>
                  <a:gd name="T55" fmla="*/ 149 h 192"/>
                  <a:gd name="T56" fmla="*/ 22 w 192"/>
                  <a:gd name="T57" fmla="*/ 158 h 192"/>
                  <a:gd name="T58" fmla="*/ 35 w 192"/>
                  <a:gd name="T59" fmla="*/ 171 h 192"/>
                  <a:gd name="T60" fmla="*/ 43 w 192"/>
                  <a:gd name="T61" fmla="*/ 171 h 192"/>
                  <a:gd name="T62" fmla="*/ 55 w 192"/>
                  <a:gd name="T63" fmla="*/ 159 h 192"/>
                  <a:gd name="T64" fmla="*/ 81 w 192"/>
                  <a:gd name="T65" fmla="*/ 170 h 192"/>
                  <a:gd name="T66" fmla="*/ 81 w 192"/>
                  <a:gd name="T67" fmla="*/ 186 h 192"/>
                  <a:gd name="T68" fmla="*/ 87 w 192"/>
                  <a:gd name="T69" fmla="*/ 192 h 192"/>
                  <a:gd name="T70" fmla="*/ 105 w 192"/>
                  <a:gd name="T71" fmla="*/ 192 h 192"/>
                  <a:gd name="T72" fmla="*/ 111 w 192"/>
                  <a:gd name="T73" fmla="*/ 186 h 192"/>
                  <a:gd name="T74" fmla="*/ 111 w 192"/>
                  <a:gd name="T75" fmla="*/ 170 h 192"/>
                  <a:gd name="T76" fmla="*/ 137 w 192"/>
                  <a:gd name="T77" fmla="*/ 159 h 192"/>
                  <a:gd name="T78" fmla="*/ 149 w 192"/>
                  <a:gd name="T79" fmla="*/ 171 h 192"/>
                  <a:gd name="T80" fmla="*/ 158 w 192"/>
                  <a:gd name="T81" fmla="*/ 171 h 192"/>
                  <a:gd name="T82" fmla="*/ 171 w 192"/>
                  <a:gd name="T83" fmla="*/ 158 h 192"/>
                  <a:gd name="T84" fmla="*/ 171 w 192"/>
                  <a:gd name="T85" fmla="*/ 149 h 192"/>
                  <a:gd name="T86" fmla="*/ 159 w 192"/>
                  <a:gd name="T87" fmla="*/ 137 h 192"/>
                  <a:gd name="T88" fmla="*/ 169 w 192"/>
                  <a:gd name="T89" fmla="*/ 111 h 192"/>
                  <a:gd name="T90" fmla="*/ 186 w 192"/>
                  <a:gd name="T91" fmla="*/ 111 h 192"/>
                  <a:gd name="T92" fmla="*/ 192 w 192"/>
                  <a:gd name="T93" fmla="*/ 105 h 192"/>
                  <a:gd name="T94" fmla="*/ 192 w 192"/>
                  <a:gd name="T95" fmla="*/ 87 h 192"/>
                  <a:gd name="T96" fmla="*/ 186 w 192"/>
                  <a:gd name="T97" fmla="*/ 8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" h="192">
                    <a:moveTo>
                      <a:pt x="186" y="81"/>
                    </a:moveTo>
                    <a:cubicBezTo>
                      <a:pt x="169" y="81"/>
                      <a:pt x="169" y="81"/>
                      <a:pt x="169" y="81"/>
                    </a:cubicBezTo>
                    <a:cubicBezTo>
                      <a:pt x="168" y="72"/>
                      <a:pt x="164" y="63"/>
                      <a:pt x="159" y="55"/>
                    </a:cubicBezTo>
                    <a:cubicBezTo>
                      <a:pt x="171" y="43"/>
                      <a:pt x="171" y="43"/>
                      <a:pt x="171" y="43"/>
                    </a:cubicBezTo>
                    <a:cubicBezTo>
                      <a:pt x="173" y="41"/>
                      <a:pt x="173" y="37"/>
                      <a:pt x="171" y="35"/>
                    </a:cubicBezTo>
                    <a:cubicBezTo>
                      <a:pt x="158" y="22"/>
                      <a:pt x="158" y="22"/>
                      <a:pt x="158" y="22"/>
                    </a:cubicBezTo>
                    <a:cubicBezTo>
                      <a:pt x="155" y="20"/>
                      <a:pt x="152" y="20"/>
                      <a:pt x="149" y="22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0" y="29"/>
                      <a:pt x="121" y="25"/>
                      <a:pt x="111" y="23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3"/>
                      <a:pt x="109" y="0"/>
                      <a:pt x="105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4" y="0"/>
                      <a:pt x="81" y="3"/>
                      <a:pt x="81" y="6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72" y="25"/>
                      <a:pt x="63" y="29"/>
                      <a:pt x="55" y="34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1" y="20"/>
                      <a:pt x="37" y="20"/>
                      <a:pt x="35" y="22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0" y="37"/>
                      <a:pt x="20" y="41"/>
                      <a:pt x="22" y="4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29" y="63"/>
                      <a:pt x="25" y="72"/>
                      <a:pt x="23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3" y="81"/>
                      <a:pt x="0" y="84"/>
                      <a:pt x="0" y="8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9"/>
                      <a:pt x="3" y="111"/>
                      <a:pt x="6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5" y="121"/>
                      <a:pt x="29" y="130"/>
                      <a:pt x="34" y="137"/>
                    </a:cubicBezTo>
                    <a:cubicBezTo>
                      <a:pt x="22" y="149"/>
                      <a:pt x="22" y="149"/>
                      <a:pt x="22" y="149"/>
                    </a:cubicBezTo>
                    <a:cubicBezTo>
                      <a:pt x="20" y="152"/>
                      <a:pt x="20" y="156"/>
                      <a:pt x="22" y="158"/>
                    </a:cubicBezTo>
                    <a:cubicBezTo>
                      <a:pt x="35" y="171"/>
                      <a:pt x="35" y="171"/>
                      <a:pt x="35" y="171"/>
                    </a:cubicBezTo>
                    <a:cubicBezTo>
                      <a:pt x="37" y="173"/>
                      <a:pt x="41" y="173"/>
                      <a:pt x="43" y="171"/>
                    </a:cubicBezTo>
                    <a:cubicBezTo>
                      <a:pt x="55" y="159"/>
                      <a:pt x="55" y="159"/>
                      <a:pt x="55" y="159"/>
                    </a:cubicBezTo>
                    <a:cubicBezTo>
                      <a:pt x="63" y="164"/>
                      <a:pt x="72" y="168"/>
                      <a:pt x="81" y="170"/>
                    </a:cubicBezTo>
                    <a:cubicBezTo>
                      <a:pt x="81" y="186"/>
                      <a:pt x="81" y="186"/>
                      <a:pt x="81" y="186"/>
                    </a:cubicBezTo>
                    <a:cubicBezTo>
                      <a:pt x="81" y="190"/>
                      <a:pt x="84" y="192"/>
                      <a:pt x="87" y="192"/>
                    </a:cubicBezTo>
                    <a:cubicBezTo>
                      <a:pt x="105" y="192"/>
                      <a:pt x="105" y="192"/>
                      <a:pt x="105" y="192"/>
                    </a:cubicBezTo>
                    <a:cubicBezTo>
                      <a:pt x="109" y="192"/>
                      <a:pt x="111" y="190"/>
                      <a:pt x="111" y="186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21" y="168"/>
                      <a:pt x="130" y="164"/>
                      <a:pt x="137" y="159"/>
                    </a:cubicBezTo>
                    <a:cubicBezTo>
                      <a:pt x="149" y="171"/>
                      <a:pt x="149" y="171"/>
                      <a:pt x="149" y="171"/>
                    </a:cubicBezTo>
                    <a:cubicBezTo>
                      <a:pt x="152" y="173"/>
                      <a:pt x="155" y="173"/>
                      <a:pt x="158" y="171"/>
                    </a:cubicBezTo>
                    <a:cubicBezTo>
                      <a:pt x="171" y="158"/>
                      <a:pt x="171" y="158"/>
                      <a:pt x="171" y="158"/>
                    </a:cubicBezTo>
                    <a:cubicBezTo>
                      <a:pt x="173" y="156"/>
                      <a:pt x="173" y="152"/>
                      <a:pt x="171" y="149"/>
                    </a:cubicBezTo>
                    <a:cubicBezTo>
                      <a:pt x="159" y="137"/>
                      <a:pt x="159" y="137"/>
                      <a:pt x="159" y="137"/>
                    </a:cubicBezTo>
                    <a:cubicBezTo>
                      <a:pt x="164" y="130"/>
                      <a:pt x="168" y="121"/>
                      <a:pt x="169" y="111"/>
                    </a:cubicBez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90" y="111"/>
                      <a:pt x="192" y="109"/>
                      <a:pt x="192" y="105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84"/>
                      <a:pt x="190" y="81"/>
                      <a:pt x="186" y="81"/>
                    </a:cubicBezTo>
                    <a:close/>
                  </a:path>
                </a:pathLst>
              </a:custGeom>
              <a:ln w="28575"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271"/>
              <p:cNvSpPr>
                <a:spLocks noChangeArrowheads="1"/>
              </p:cNvSpPr>
              <p:nvPr/>
            </p:nvSpPr>
            <p:spPr bwMode="auto">
              <a:xfrm>
                <a:off x="5837610" y="937604"/>
                <a:ext cx="303212" cy="301625"/>
              </a:xfrm>
              <a:prstGeom prst="ellipse">
                <a:avLst/>
              </a:prstGeom>
              <a:ln w="28575"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42" name="直接箭头连接符 41"/>
          <p:cNvCxnSpPr/>
          <p:nvPr/>
        </p:nvCxnSpPr>
        <p:spPr>
          <a:xfrm flipV="1">
            <a:off x="3097994" y="3315032"/>
            <a:ext cx="3190" cy="6546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097994" y="4424078"/>
            <a:ext cx="0" cy="5724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13"/>
          <p:cNvGrpSpPr/>
          <p:nvPr/>
        </p:nvGrpSpPr>
        <p:grpSpPr>
          <a:xfrm>
            <a:off x="4045376" y="3841989"/>
            <a:ext cx="1888419" cy="694095"/>
            <a:chOff x="2613569" y="873537"/>
            <a:chExt cx="3644643" cy="1330353"/>
          </a:xfrm>
        </p:grpSpPr>
        <p:sp>
          <p:nvSpPr>
            <p:cNvPr id="45" name="对角圆角矩形 67"/>
            <p:cNvSpPr/>
            <p:nvPr/>
          </p:nvSpPr>
          <p:spPr>
            <a:xfrm>
              <a:off x="2918719" y="1179511"/>
              <a:ext cx="3339493" cy="10243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rPr>
                <a:t>Multi-invariant generation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" name="组合 89"/>
            <p:cNvGrpSpPr/>
            <p:nvPr/>
          </p:nvGrpSpPr>
          <p:grpSpPr>
            <a:xfrm>
              <a:off x="2613569" y="873537"/>
              <a:ext cx="610297" cy="611952"/>
              <a:chOff x="5694735" y="793142"/>
              <a:chExt cx="585787" cy="587375"/>
            </a:xfrm>
            <a:solidFill>
              <a:schemeClr val="bg1"/>
            </a:solidFill>
          </p:grpSpPr>
          <p:sp>
            <p:nvSpPr>
              <p:cNvPr id="47" name="Freeform 270"/>
              <p:cNvSpPr>
                <a:spLocks/>
              </p:cNvSpPr>
              <p:nvPr/>
            </p:nvSpPr>
            <p:spPr bwMode="auto">
              <a:xfrm>
                <a:off x="5694735" y="793142"/>
                <a:ext cx="585787" cy="587375"/>
              </a:xfrm>
              <a:custGeom>
                <a:avLst/>
                <a:gdLst>
                  <a:gd name="T0" fmla="*/ 186 w 192"/>
                  <a:gd name="T1" fmla="*/ 81 h 192"/>
                  <a:gd name="T2" fmla="*/ 169 w 192"/>
                  <a:gd name="T3" fmla="*/ 81 h 192"/>
                  <a:gd name="T4" fmla="*/ 159 w 192"/>
                  <a:gd name="T5" fmla="*/ 55 h 192"/>
                  <a:gd name="T6" fmla="*/ 171 w 192"/>
                  <a:gd name="T7" fmla="*/ 43 h 192"/>
                  <a:gd name="T8" fmla="*/ 171 w 192"/>
                  <a:gd name="T9" fmla="*/ 35 h 192"/>
                  <a:gd name="T10" fmla="*/ 158 w 192"/>
                  <a:gd name="T11" fmla="*/ 22 h 192"/>
                  <a:gd name="T12" fmla="*/ 149 w 192"/>
                  <a:gd name="T13" fmla="*/ 22 h 192"/>
                  <a:gd name="T14" fmla="*/ 137 w 192"/>
                  <a:gd name="T15" fmla="*/ 34 h 192"/>
                  <a:gd name="T16" fmla="*/ 111 w 192"/>
                  <a:gd name="T17" fmla="*/ 23 h 192"/>
                  <a:gd name="T18" fmla="*/ 111 w 192"/>
                  <a:gd name="T19" fmla="*/ 6 h 192"/>
                  <a:gd name="T20" fmla="*/ 105 w 192"/>
                  <a:gd name="T21" fmla="*/ 0 h 192"/>
                  <a:gd name="T22" fmla="*/ 87 w 192"/>
                  <a:gd name="T23" fmla="*/ 0 h 192"/>
                  <a:gd name="T24" fmla="*/ 81 w 192"/>
                  <a:gd name="T25" fmla="*/ 6 h 192"/>
                  <a:gd name="T26" fmla="*/ 81 w 192"/>
                  <a:gd name="T27" fmla="*/ 23 h 192"/>
                  <a:gd name="T28" fmla="*/ 55 w 192"/>
                  <a:gd name="T29" fmla="*/ 34 h 192"/>
                  <a:gd name="T30" fmla="*/ 43 w 192"/>
                  <a:gd name="T31" fmla="*/ 22 h 192"/>
                  <a:gd name="T32" fmla="*/ 35 w 192"/>
                  <a:gd name="T33" fmla="*/ 22 h 192"/>
                  <a:gd name="T34" fmla="*/ 22 w 192"/>
                  <a:gd name="T35" fmla="*/ 35 h 192"/>
                  <a:gd name="T36" fmla="*/ 22 w 192"/>
                  <a:gd name="T37" fmla="*/ 43 h 192"/>
                  <a:gd name="T38" fmla="*/ 34 w 192"/>
                  <a:gd name="T39" fmla="*/ 55 h 192"/>
                  <a:gd name="T40" fmla="*/ 23 w 192"/>
                  <a:gd name="T41" fmla="*/ 81 h 192"/>
                  <a:gd name="T42" fmla="*/ 6 w 192"/>
                  <a:gd name="T43" fmla="*/ 81 h 192"/>
                  <a:gd name="T44" fmla="*/ 0 w 192"/>
                  <a:gd name="T45" fmla="*/ 87 h 192"/>
                  <a:gd name="T46" fmla="*/ 0 w 192"/>
                  <a:gd name="T47" fmla="*/ 105 h 192"/>
                  <a:gd name="T48" fmla="*/ 6 w 192"/>
                  <a:gd name="T49" fmla="*/ 111 h 192"/>
                  <a:gd name="T50" fmla="*/ 23 w 192"/>
                  <a:gd name="T51" fmla="*/ 111 h 192"/>
                  <a:gd name="T52" fmla="*/ 34 w 192"/>
                  <a:gd name="T53" fmla="*/ 137 h 192"/>
                  <a:gd name="T54" fmla="*/ 22 w 192"/>
                  <a:gd name="T55" fmla="*/ 149 h 192"/>
                  <a:gd name="T56" fmla="*/ 22 w 192"/>
                  <a:gd name="T57" fmla="*/ 158 h 192"/>
                  <a:gd name="T58" fmla="*/ 35 w 192"/>
                  <a:gd name="T59" fmla="*/ 171 h 192"/>
                  <a:gd name="T60" fmla="*/ 43 w 192"/>
                  <a:gd name="T61" fmla="*/ 171 h 192"/>
                  <a:gd name="T62" fmla="*/ 55 w 192"/>
                  <a:gd name="T63" fmla="*/ 159 h 192"/>
                  <a:gd name="T64" fmla="*/ 81 w 192"/>
                  <a:gd name="T65" fmla="*/ 170 h 192"/>
                  <a:gd name="T66" fmla="*/ 81 w 192"/>
                  <a:gd name="T67" fmla="*/ 186 h 192"/>
                  <a:gd name="T68" fmla="*/ 87 w 192"/>
                  <a:gd name="T69" fmla="*/ 192 h 192"/>
                  <a:gd name="T70" fmla="*/ 105 w 192"/>
                  <a:gd name="T71" fmla="*/ 192 h 192"/>
                  <a:gd name="T72" fmla="*/ 111 w 192"/>
                  <a:gd name="T73" fmla="*/ 186 h 192"/>
                  <a:gd name="T74" fmla="*/ 111 w 192"/>
                  <a:gd name="T75" fmla="*/ 170 h 192"/>
                  <a:gd name="T76" fmla="*/ 137 w 192"/>
                  <a:gd name="T77" fmla="*/ 159 h 192"/>
                  <a:gd name="T78" fmla="*/ 149 w 192"/>
                  <a:gd name="T79" fmla="*/ 171 h 192"/>
                  <a:gd name="T80" fmla="*/ 158 w 192"/>
                  <a:gd name="T81" fmla="*/ 171 h 192"/>
                  <a:gd name="T82" fmla="*/ 171 w 192"/>
                  <a:gd name="T83" fmla="*/ 158 h 192"/>
                  <a:gd name="T84" fmla="*/ 171 w 192"/>
                  <a:gd name="T85" fmla="*/ 149 h 192"/>
                  <a:gd name="T86" fmla="*/ 159 w 192"/>
                  <a:gd name="T87" fmla="*/ 137 h 192"/>
                  <a:gd name="T88" fmla="*/ 169 w 192"/>
                  <a:gd name="T89" fmla="*/ 111 h 192"/>
                  <a:gd name="T90" fmla="*/ 186 w 192"/>
                  <a:gd name="T91" fmla="*/ 111 h 192"/>
                  <a:gd name="T92" fmla="*/ 192 w 192"/>
                  <a:gd name="T93" fmla="*/ 105 h 192"/>
                  <a:gd name="T94" fmla="*/ 192 w 192"/>
                  <a:gd name="T95" fmla="*/ 87 h 192"/>
                  <a:gd name="T96" fmla="*/ 186 w 192"/>
                  <a:gd name="T97" fmla="*/ 8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" h="192">
                    <a:moveTo>
                      <a:pt x="186" y="81"/>
                    </a:moveTo>
                    <a:cubicBezTo>
                      <a:pt x="169" y="81"/>
                      <a:pt x="169" y="81"/>
                      <a:pt x="169" y="81"/>
                    </a:cubicBezTo>
                    <a:cubicBezTo>
                      <a:pt x="168" y="72"/>
                      <a:pt x="164" y="63"/>
                      <a:pt x="159" y="55"/>
                    </a:cubicBezTo>
                    <a:cubicBezTo>
                      <a:pt x="171" y="43"/>
                      <a:pt x="171" y="43"/>
                      <a:pt x="171" y="43"/>
                    </a:cubicBezTo>
                    <a:cubicBezTo>
                      <a:pt x="173" y="41"/>
                      <a:pt x="173" y="37"/>
                      <a:pt x="171" y="35"/>
                    </a:cubicBezTo>
                    <a:cubicBezTo>
                      <a:pt x="158" y="22"/>
                      <a:pt x="158" y="22"/>
                      <a:pt x="158" y="22"/>
                    </a:cubicBezTo>
                    <a:cubicBezTo>
                      <a:pt x="155" y="20"/>
                      <a:pt x="152" y="20"/>
                      <a:pt x="149" y="22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0" y="29"/>
                      <a:pt x="121" y="25"/>
                      <a:pt x="111" y="23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3"/>
                      <a:pt x="109" y="0"/>
                      <a:pt x="105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4" y="0"/>
                      <a:pt x="81" y="3"/>
                      <a:pt x="81" y="6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72" y="25"/>
                      <a:pt x="63" y="29"/>
                      <a:pt x="55" y="34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1" y="20"/>
                      <a:pt x="37" y="20"/>
                      <a:pt x="35" y="22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0" y="37"/>
                      <a:pt x="20" y="41"/>
                      <a:pt x="22" y="4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29" y="63"/>
                      <a:pt x="25" y="72"/>
                      <a:pt x="23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3" y="81"/>
                      <a:pt x="0" y="84"/>
                      <a:pt x="0" y="8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9"/>
                      <a:pt x="3" y="111"/>
                      <a:pt x="6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5" y="121"/>
                      <a:pt x="29" y="130"/>
                      <a:pt x="34" y="137"/>
                    </a:cubicBezTo>
                    <a:cubicBezTo>
                      <a:pt x="22" y="149"/>
                      <a:pt x="22" y="149"/>
                      <a:pt x="22" y="149"/>
                    </a:cubicBezTo>
                    <a:cubicBezTo>
                      <a:pt x="20" y="152"/>
                      <a:pt x="20" y="156"/>
                      <a:pt x="22" y="158"/>
                    </a:cubicBezTo>
                    <a:cubicBezTo>
                      <a:pt x="35" y="171"/>
                      <a:pt x="35" y="171"/>
                      <a:pt x="35" y="171"/>
                    </a:cubicBezTo>
                    <a:cubicBezTo>
                      <a:pt x="37" y="173"/>
                      <a:pt x="41" y="173"/>
                      <a:pt x="43" y="171"/>
                    </a:cubicBezTo>
                    <a:cubicBezTo>
                      <a:pt x="55" y="159"/>
                      <a:pt x="55" y="159"/>
                      <a:pt x="55" y="159"/>
                    </a:cubicBezTo>
                    <a:cubicBezTo>
                      <a:pt x="63" y="164"/>
                      <a:pt x="72" y="168"/>
                      <a:pt x="81" y="170"/>
                    </a:cubicBezTo>
                    <a:cubicBezTo>
                      <a:pt x="81" y="186"/>
                      <a:pt x="81" y="186"/>
                      <a:pt x="81" y="186"/>
                    </a:cubicBezTo>
                    <a:cubicBezTo>
                      <a:pt x="81" y="190"/>
                      <a:pt x="84" y="192"/>
                      <a:pt x="87" y="192"/>
                    </a:cubicBezTo>
                    <a:cubicBezTo>
                      <a:pt x="105" y="192"/>
                      <a:pt x="105" y="192"/>
                      <a:pt x="105" y="192"/>
                    </a:cubicBezTo>
                    <a:cubicBezTo>
                      <a:pt x="109" y="192"/>
                      <a:pt x="111" y="190"/>
                      <a:pt x="111" y="186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21" y="168"/>
                      <a:pt x="130" y="164"/>
                      <a:pt x="137" y="159"/>
                    </a:cubicBezTo>
                    <a:cubicBezTo>
                      <a:pt x="149" y="171"/>
                      <a:pt x="149" y="171"/>
                      <a:pt x="149" y="171"/>
                    </a:cubicBezTo>
                    <a:cubicBezTo>
                      <a:pt x="152" y="173"/>
                      <a:pt x="155" y="173"/>
                      <a:pt x="158" y="171"/>
                    </a:cubicBezTo>
                    <a:cubicBezTo>
                      <a:pt x="171" y="158"/>
                      <a:pt x="171" y="158"/>
                      <a:pt x="171" y="158"/>
                    </a:cubicBezTo>
                    <a:cubicBezTo>
                      <a:pt x="173" y="156"/>
                      <a:pt x="173" y="152"/>
                      <a:pt x="171" y="149"/>
                    </a:cubicBezTo>
                    <a:cubicBezTo>
                      <a:pt x="159" y="137"/>
                      <a:pt x="159" y="137"/>
                      <a:pt x="159" y="137"/>
                    </a:cubicBezTo>
                    <a:cubicBezTo>
                      <a:pt x="164" y="130"/>
                      <a:pt x="168" y="121"/>
                      <a:pt x="169" y="111"/>
                    </a:cubicBez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90" y="111"/>
                      <a:pt x="192" y="109"/>
                      <a:pt x="192" y="105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84"/>
                      <a:pt x="190" y="81"/>
                      <a:pt x="186" y="81"/>
                    </a:cubicBezTo>
                    <a:close/>
                  </a:path>
                </a:pathLst>
              </a:custGeom>
              <a:ln w="28575"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271"/>
              <p:cNvSpPr>
                <a:spLocks noChangeArrowheads="1"/>
              </p:cNvSpPr>
              <p:nvPr/>
            </p:nvSpPr>
            <p:spPr bwMode="auto">
              <a:xfrm>
                <a:off x="5837610" y="937604"/>
                <a:ext cx="303212" cy="301625"/>
              </a:xfrm>
              <a:prstGeom prst="ellipse">
                <a:avLst/>
              </a:prstGeom>
              <a:ln w="28575"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49" name="肘形连接符 48"/>
          <p:cNvCxnSpPr>
            <a:endCxn id="45" idx="2"/>
          </p:cNvCxnSpPr>
          <p:nvPr/>
        </p:nvCxnSpPr>
        <p:spPr>
          <a:xfrm flipV="1">
            <a:off x="4011020" y="4536084"/>
            <a:ext cx="1057620" cy="81807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27"/>
          <p:cNvGrpSpPr/>
          <p:nvPr/>
        </p:nvGrpSpPr>
        <p:grpSpPr>
          <a:xfrm>
            <a:off x="5423423" y="3315032"/>
            <a:ext cx="407605" cy="441120"/>
            <a:chOff x="415000" y="372955"/>
            <a:chExt cx="407661" cy="406547"/>
          </a:xfrm>
          <a:solidFill>
            <a:schemeClr val="bg1"/>
          </a:solidFill>
        </p:grpSpPr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415000" y="372955"/>
              <a:ext cx="403205" cy="406547"/>
            </a:xfrm>
            <a:custGeom>
              <a:avLst/>
              <a:gdLst>
                <a:gd name="T0" fmla="*/ 190 w 190"/>
                <a:gd name="T1" fmla="*/ 185 h 191"/>
                <a:gd name="T2" fmla="*/ 184 w 190"/>
                <a:gd name="T3" fmla="*/ 191 h 191"/>
                <a:gd name="T4" fmla="*/ 6 w 190"/>
                <a:gd name="T5" fmla="*/ 191 h 191"/>
                <a:gd name="T6" fmla="*/ 0 w 190"/>
                <a:gd name="T7" fmla="*/ 185 h 191"/>
                <a:gd name="T8" fmla="*/ 0 w 190"/>
                <a:gd name="T9" fmla="*/ 6 h 191"/>
                <a:gd name="T10" fmla="*/ 6 w 190"/>
                <a:gd name="T11" fmla="*/ 0 h 191"/>
                <a:gd name="T12" fmla="*/ 184 w 190"/>
                <a:gd name="T13" fmla="*/ 0 h 191"/>
                <a:gd name="T14" fmla="*/ 190 w 190"/>
                <a:gd name="T15" fmla="*/ 6 h 191"/>
                <a:gd name="T16" fmla="*/ 190 w 190"/>
                <a:gd name="T17" fmla="*/ 18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91">
                  <a:moveTo>
                    <a:pt x="190" y="185"/>
                  </a:moveTo>
                  <a:cubicBezTo>
                    <a:pt x="190" y="188"/>
                    <a:pt x="187" y="191"/>
                    <a:pt x="184" y="191"/>
                  </a:cubicBezTo>
                  <a:cubicBezTo>
                    <a:pt x="6" y="191"/>
                    <a:pt x="6" y="191"/>
                    <a:pt x="6" y="191"/>
                  </a:cubicBezTo>
                  <a:cubicBezTo>
                    <a:pt x="2" y="191"/>
                    <a:pt x="0" y="188"/>
                    <a:pt x="0" y="18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0"/>
                    <a:pt x="190" y="2"/>
                    <a:pt x="190" y="6"/>
                  </a:cubicBezTo>
                  <a:lnTo>
                    <a:pt x="190" y="185"/>
                  </a:lnTo>
                  <a:close/>
                </a:path>
              </a:pathLst>
            </a:custGeom>
            <a:grp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485171" y="452037"/>
              <a:ext cx="257294" cy="0"/>
            </a:xfrm>
            <a:prstGeom prst="line">
              <a:avLst/>
            </a:prstGeom>
            <a:grp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485171" y="517753"/>
              <a:ext cx="257294" cy="0"/>
            </a:xfrm>
            <a:prstGeom prst="line">
              <a:avLst/>
            </a:prstGeom>
            <a:grp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485171" y="585697"/>
              <a:ext cx="257294" cy="0"/>
            </a:xfrm>
            <a:prstGeom prst="line">
              <a:avLst/>
            </a:prstGeom>
            <a:grp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415000" y="668120"/>
              <a:ext cx="407661" cy="62374"/>
            </a:xfrm>
            <a:custGeom>
              <a:avLst/>
              <a:gdLst>
                <a:gd name="T0" fmla="*/ 192 w 192"/>
                <a:gd name="T1" fmla="*/ 0 h 29"/>
                <a:gd name="T2" fmla="*/ 128 w 192"/>
                <a:gd name="T3" fmla="*/ 0 h 29"/>
                <a:gd name="T4" fmla="*/ 128 w 192"/>
                <a:gd name="T5" fmla="*/ 22 h 29"/>
                <a:gd name="T6" fmla="*/ 122 w 192"/>
                <a:gd name="T7" fmla="*/ 29 h 29"/>
                <a:gd name="T8" fmla="*/ 69 w 192"/>
                <a:gd name="T9" fmla="*/ 29 h 29"/>
                <a:gd name="T10" fmla="*/ 63 w 192"/>
                <a:gd name="T11" fmla="*/ 22 h 29"/>
                <a:gd name="T12" fmla="*/ 63 w 192"/>
                <a:gd name="T13" fmla="*/ 0 h 29"/>
                <a:gd name="T14" fmla="*/ 0 w 192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29">
                  <a:moveTo>
                    <a:pt x="192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6"/>
                    <a:pt x="125" y="29"/>
                    <a:pt x="122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6" y="29"/>
                    <a:pt x="63" y="26"/>
                    <a:pt x="63" y="2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4156" tIns="32078" rIns="64156" bIns="3207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 13"/>
          <p:cNvGrpSpPr/>
          <p:nvPr/>
        </p:nvGrpSpPr>
        <p:grpSpPr>
          <a:xfrm>
            <a:off x="6240928" y="3841989"/>
            <a:ext cx="1888419" cy="708933"/>
            <a:chOff x="2613569" y="873537"/>
            <a:chExt cx="3644643" cy="1358793"/>
          </a:xfrm>
        </p:grpSpPr>
        <p:sp>
          <p:nvSpPr>
            <p:cNvPr id="57" name="对角圆角矩形 67"/>
            <p:cNvSpPr/>
            <p:nvPr/>
          </p:nvSpPr>
          <p:spPr>
            <a:xfrm>
              <a:off x="2918719" y="1179511"/>
              <a:ext cx="3339493" cy="10528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rPr>
                <a:t>Multi-invariant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Palatino" charset="0"/>
                  <a:cs typeface="Times New Roman" panose="02020603050405020304" pitchFamily="18" charset="0"/>
                </a:rPr>
                <a:t>detection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" name="组合 89"/>
            <p:cNvGrpSpPr/>
            <p:nvPr/>
          </p:nvGrpSpPr>
          <p:grpSpPr>
            <a:xfrm>
              <a:off x="2613569" y="873537"/>
              <a:ext cx="610297" cy="611952"/>
              <a:chOff x="5694735" y="793142"/>
              <a:chExt cx="585787" cy="587375"/>
            </a:xfrm>
            <a:solidFill>
              <a:schemeClr val="bg1"/>
            </a:solidFill>
          </p:grpSpPr>
          <p:sp>
            <p:nvSpPr>
              <p:cNvPr id="59" name="Freeform 270"/>
              <p:cNvSpPr>
                <a:spLocks/>
              </p:cNvSpPr>
              <p:nvPr/>
            </p:nvSpPr>
            <p:spPr bwMode="auto">
              <a:xfrm>
                <a:off x="5694735" y="793142"/>
                <a:ext cx="585787" cy="587375"/>
              </a:xfrm>
              <a:custGeom>
                <a:avLst/>
                <a:gdLst>
                  <a:gd name="T0" fmla="*/ 186 w 192"/>
                  <a:gd name="T1" fmla="*/ 81 h 192"/>
                  <a:gd name="T2" fmla="*/ 169 w 192"/>
                  <a:gd name="T3" fmla="*/ 81 h 192"/>
                  <a:gd name="T4" fmla="*/ 159 w 192"/>
                  <a:gd name="T5" fmla="*/ 55 h 192"/>
                  <a:gd name="T6" fmla="*/ 171 w 192"/>
                  <a:gd name="T7" fmla="*/ 43 h 192"/>
                  <a:gd name="T8" fmla="*/ 171 w 192"/>
                  <a:gd name="T9" fmla="*/ 35 h 192"/>
                  <a:gd name="T10" fmla="*/ 158 w 192"/>
                  <a:gd name="T11" fmla="*/ 22 h 192"/>
                  <a:gd name="T12" fmla="*/ 149 w 192"/>
                  <a:gd name="T13" fmla="*/ 22 h 192"/>
                  <a:gd name="T14" fmla="*/ 137 w 192"/>
                  <a:gd name="T15" fmla="*/ 34 h 192"/>
                  <a:gd name="T16" fmla="*/ 111 w 192"/>
                  <a:gd name="T17" fmla="*/ 23 h 192"/>
                  <a:gd name="T18" fmla="*/ 111 w 192"/>
                  <a:gd name="T19" fmla="*/ 6 h 192"/>
                  <a:gd name="T20" fmla="*/ 105 w 192"/>
                  <a:gd name="T21" fmla="*/ 0 h 192"/>
                  <a:gd name="T22" fmla="*/ 87 w 192"/>
                  <a:gd name="T23" fmla="*/ 0 h 192"/>
                  <a:gd name="T24" fmla="*/ 81 w 192"/>
                  <a:gd name="T25" fmla="*/ 6 h 192"/>
                  <a:gd name="T26" fmla="*/ 81 w 192"/>
                  <a:gd name="T27" fmla="*/ 23 h 192"/>
                  <a:gd name="T28" fmla="*/ 55 w 192"/>
                  <a:gd name="T29" fmla="*/ 34 h 192"/>
                  <a:gd name="T30" fmla="*/ 43 w 192"/>
                  <a:gd name="T31" fmla="*/ 22 h 192"/>
                  <a:gd name="T32" fmla="*/ 35 w 192"/>
                  <a:gd name="T33" fmla="*/ 22 h 192"/>
                  <a:gd name="T34" fmla="*/ 22 w 192"/>
                  <a:gd name="T35" fmla="*/ 35 h 192"/>
                  <a:gd name="T36" fmla="*/ 22 w 192"/>
                  <a:gd name="T37" fmla="*/ 43 h 192"/>
                  <a:gd name="T38" fmla="*/ 34 w 192"/>
                  <a:gd name="T39" fmla="*/ 55 h 192"/>
                  <a:gd name="T40" fmla="*/ 23 w 192"/>
                  <a:gd name="T41" fmla="*/ 81 h 192"/>
                  <a:gd name="T42" fmla="*/ 6 w 192"/>
                  <a:gd name="T43" fmla="*/ 81 h 192"/>
                  <a:gd name="T44" fmla="*/ 0 w 192"/>
                  <a:gd name="T45" fmla="*/ 87 h 192"/>
                  <a:gd name="T46" fmla="*/ 0 w 192"/>
                  <a:gd name="T47" fmla="*/ 105 h 192"/>
                  <a:gd name="T48" fmla="*/ 6 w 192"/>
                  <a:gd name="T49" fmla="*/ 111 h 192"/>
                  <a:gd name="T50" fmla="*/ 23 w 192"/>
                  <a:gd name="T51" fmla="*/ 111 h 192"/>
                  <a:gd name="T52" fmla="*/ 34 w 192"/>
                  <a:gd name="T53" fmla="*/ 137 h 192"/>
                  <a:gd name="T54" fmla="*/ 22 w 192"/>
                  <a:gd name="T55" fmla="*/ 149 h 192"/>
                  <a:gd name="T56" fmla="*/ 22 w 192"/>
                  <a:gd name="T57" fmla="*/ 158 h 192"/>
                  <a:gd name="T58" fmla="*/ 35 w 192"/>
                  <a:gd name="T59" fmla="*/ 171 h 192"/>
                  <a:gd name="T60" fmla="*/ 43 w 192"/>
                  <a:gd name="T61" fmla="*/ 171 h 192"/>
                  <a:gd name="T62" fmla="*/ 55 w 192"/>
                  <a:gd name="T63" fmla="*/ 159 h 192"/>
                  <a:gd name="T64" fmla="*/ 81 w 192"/>
                  <a:gd name="T65" fmla="*/ 170 h 192"/>
                  <a:gd name="T66" fmla="*/ 81 w 192"/>
                  <a:gd name="T67" fmla="*/ 186 h 192"/>
                  <a:gd name="T68" fmla="*/ 87 w 192"/>
                  <a:gd name="T69" fmla="*/ 192 h 192"/>
                  <a:gd name="T70" fmla="*/ 105 w 192"/>
                  <a:gd name="T71" fmla="*/ 192 h 192"/>
                  <a:gd name="T72" fmla="*/ 111 w 192"/>
                  <a:gd name="T73" fmla="*/ 186 h 192"/>
                  <a:gd name="T74" fmla="*/ 111 w 192"/>
                  <a:gd name="T75" fmla="*/ 170 h 192"/>
                  <a:gd name="T76" fmla="*/ 137 w 192"/>
                  <a:gd name="T77" fmla="*/ 159 h 192"/>
                  <a:gd name="T78" fmla="*/ 149 w 192"/>
                  <a:gd name="T79" fmla="*/ 171 h 192"/>
                  <a:gd name="T80" fmla="*/ 158 w 192"/>
                  <a:gd name="T81" fmla="*/ 171 h 192"/>
                  <a:gd name="T82" fmla="*/ 171 w 192"/>
                  <a:gd name="T83" fmla="*/ 158 h 192"/>
                  <a:gd name="T84" fmla="*/ 171 w 192"/>
                  <a:gd name="T85" fmla="*/ 149 h 192"/>
                  <a:gd name="T86" fmla="*/ 159 w 192"/>
                  <a:gd name="T87" fmla="*/ 137 h 192"/>
                  <a:gd name="T88" fmla="*/ 169 w 192"/>
                  <a:gd name="T89" fmla="*/ 111 h 192"/>
                  <a:gd name="T90" fmla="*/ 186 w 192"/>
                  <a:gd name="T91" fmla="*/ 111 h 192"/>
                  <a:gd name="T92" fmla="*/ 192 w 192"/>
                  <a:gd name="T93" fmla="*/ 105 h 192"/>
                  <a:gd name="T94" fmla="*/ 192 w 192"/>
                  <a:gd name="T95" fmla="*/ 87 h 192"/>
                  <a:gd name="T96" fmla="*/ 186 w 192"/>
                  <a:gd name="T97" fmla="*/ 8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" h="192">
                    <a:moveTo>
                      <a:pt x="186" y="81"/>
                    </a:moveTo>
                    <a:cubicBezTo>
                      <a:pt x="169" y="81"/>
                      <a:pt x="169" y="81"/>
                      <a:pt x="169" y="81"/>
                    </a:cubicBezTo>
                    <a:cubicBezTo>
                      <a:pt x="168" y="72"/>
                      <a:pt x="164" y="63"/>
                      <a:pt x="159" y="55"/>
                    </a:cubicBezTo>
                    <a:cubicBezTo>
                      <a:pt x="171" y="43"/>
                      <a:pt x="171" y="43"/>
                      <a:pt x="171" y="43"/>
                    </a:cubicBezTo>
                    <a:cubicBezTo>
                      <a:pt x="173" y="41"/>
                      <a:pt x="173" y="37"/>
                      <a:pt x="171" y="35"/>
                    </a:cubicBezTo>
                    <a:cubicBezTo>
                      <a:pt x="158" y="22"/>
                      <a:pt x="158" y="22"/>
                      <a:pt x="158" y="22"/>
                    </a:cubicBezTo>
                    <a:cubicBezTo>
                      <a:pt x="155" y="20"/>
                      <a:pt x="152" y="20"/>
                      <a:pt x="149" y="22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30" y="29"/>
                      <a:pt x="121" y="25"/>
                      <a:pt x="111" y="23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3"/>
                      <a:pt x="109" y="0"/>
                      <a:pt x="105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4" y="0"/>
                      <a:pt x="81" y="3"/>
                      <a:pt x="81" y="6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72" y="25"/>
                      <a:pt x="63" y="29"/>
                      <a:pt x="55" y="34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1" y="20"/>
                      <a:pt x="37" y="20"/>
                      <a:pt x="35" y="22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0" y="37"/>
                      <a:pt x="20" y="41"/>
                      <a:pt x="22" y="43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29" y="63"/>
                      <a:pt x="25" y="72"/>
                      <a:pt x="23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3" y="81"/>
                      <a:pt x="0" y="84"/>
                      <a:pt x="0" y="8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9"/>
                      <a:pt x="3" y="111"/>
                      <a:pt x="6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5" y="121"/>
                      <a:pt x="29" y="130"/>
                      <a:pt x="34" y="137"/>
                    </a:cubicBezTo>
                    <a:cubicBezTo>
                      <a:pt x="22" y="149"/>
                      <a:pt x="22" y="149"/>
                      <a:pt x="22" y="149"/>
                    </a:cubicBezTo>
                    <a:cubicBezTo>
                      <a:pt x="20" y="152"/>
                      <a:pt x="20" y="156"/>
                      <a:pt x="22" y="158"/>
                    </a:cubicBezTo>
                    <a:cubicBezTo>
                      <a:pt x="35" y="171"/>
                      <a:pt x="35" y="171"/>
                      <a:pt x="35" y="171"/>
                    </a:cubicBezTo>
                    <a:cubicBezTo>
                      <a:pt x="37" y="173"/>
                      <a:pt x="41" y="173"/>
                      <a:pt x="43" y="171"/>
                    </a:cubicBezTo>
                    <a:cubicBezTo>
                      <a:pt x="55" y="159"/>
                      <a:pt x="55" y="159"/>
                      <a:pt x="55" y="159"/>
                    </a:cubicBezTo>
                    <a:cubicBezTo>
                      <a:pt x="63" y="164"/>
                      <a:pt x="72" y="168"/>
                      <a:pt x="81" y="170"/>
                    </a:cubicBezTo>
                    <a:cubicBezTo>
                      <a:pt x="81" y="186"/>
                      <a:pt x="81" y="186"/>
                      <a:pt x="81" y="186"/>
                    </a:cubicBezTo>
                    <a:cubicBezTo>
                      <a:pt x="81" y="190"/>
                      <a:pt x="84" y="192"/>
                      <a:pt x="87" y="192"/>
                    </a:cubicBezTo>
                    <a:cubicBezTo>
                      <a:pt x="105" y="192"/>
                      <a:pt x="105" y="192"/>
                      <a:pt x="105" y="192"/>
                    </a:cubicBezTo>
                    <a:cubicBezTo>
                      <a:pt x="109" y="192"/>
                      <a:pt x="111" y="190"/>
                      <a:pt x="111" y="186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21" y="168"/>
                      <a:pt x="130" y="164"/>
                      <a:pt x="137" y="159"/>
                    </a:cubicBezTo>
                    <a:cubicBezTo>
                      <a:pt x="149" y="171"/>
                      <a:pt x="149" y="171"/>
                      <a:pt x="149" y="171"/>
                    </a:cubicBezTo>
                    <a:cubicBezTo>
                      <a:pt x="152" y="173"/>
                      <a:pt x="155" y="173"/>
                      <a:pt x="158" y="171"/>
                    </a:cubicBezTo>
                    <a:cubicBezTo>
                      <a:pt x="171" y="158"/>
                      <a:pt x="171" y="158"/>
                      <a:pt x="171" y="158"/>
                    </a:cubicBezTo>
                    <a:cubicBezTo>
                      <a:pt x="173" y="156"/>
                      <a:pt x="173" y="152"/>
                      <a:pt x="171" y="149"/>
                    </a:cubicBezTo>
                    <a:cubicBezTo>
                      <a:pt x="159" y="137"/>
                      <a:pt x="159" y="137"/>
                      <a:pt x="159" y="137"/>
                    </a:cubicBezTo>
                    <a:cubicBezTo>
                      <a:pt x="164" y="130"/>
                      <a:pt x="168" y="121"/>
                      <a:pt x="169" y="111"/>
                    </a:cubicBezTo>
                    <a:cubicBezTo>
                      <a:pt x="186" y="111"/>
                      <a:pt x="186" y="111"/>
                      <a:pt x="186" y="111"/>
                    </a:cubicBezTo>
                    <a:cubicBezTo>
                      <a:pt x="190" y="111"/>
                      <a:pt x="192" y="109"/>
                      <a:pt x="192" y="105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84"/>
                      <a:pt x="190" y="81"/>
                      <a:pt x="186" y="81"/>
                    </a:cubicBezTo>
                    <a:close/>
                  </a:path>
                </a:pathLst>
              </a:custGeom>
              <a:ln w="28575"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271"/>
              <p:cNvSpPr>
                <a:spLocks noChangeArrowheads="1"/>
              </p:cNvSpPr>
              <p:nvPr/>
            </p:nvSpPr>
            <p:spPr bwMode="auto">
              <a:xfrm>
                <a:off x="5837610" y="937604"/>
                <a:ext cx="303212" cy="301625"/>
              </a:xfrm>
              <a:prstGeom prst="ellipse">
                <a:avLst/>
              </a:prstGeom>
              <a:ln w="28575">
                <a:solidFill>
                  <a:schemeClr val="tx1"/>
                </a:solidFill>
                <a:headEnd/>
                <a:tailEnd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61" name="肘形连接符 60"/>
          <p:cNvCxnSpPr>
            <a:stCxn id="25" idx="6"/>
            <a:endCxn id="57" idx="0"/>
          </p:cNvCxnSpPr>
          <p:nvPr/>
        </p:nvCxnSpPr>
        <p:spPr>
          <a:xfrm>
            <a:off x="3977479" y="3002452"/>
            <a:ext cx="3286713" cy="999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45" idx="0"/>
          </p:cNvCxnSpPr>
          <p:nvPr/>
        </p:nvCxnSpPr>
        <p:spPr>
          <a:xfrm rot="5400000" flipH="1" flipV="1">
            <a:off x="4981290" y="3559495"/>
            <a:ext cx="529482" cy="354782"/>
          </a:xfrm>
          <a:prstGeom prst="bentConnector3">
            <a:avLst>
              <a:gd name="adj1" fmla="val 948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endCxn id="57" idx="0"/>
          </p:cNvCxnSpPr>
          <p:nvPr/>
        </p:nvCxnSpPr>
        <p:spPr>
          <a:xfrm>
            <a:off x="5831028" y="3519969"/>
            <a:ext cx="1433164" cy="48165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对角圆角矩形 67"/>
          <p:cNvSpPr/>
          <p:nvPr/>
        </p:nvSpPr>
        <p:spPr>
          <a:xfrm>
            <a:off x="6414674" y="5021342"/>
            <a:ext cx="737577" cy="344019"/>
          </a:xfrm>
          <a:prstGeom prst="rect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rPr>
              <a:t>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Palatino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7264192" y="4527454"/>
            <a:ext cx="0" cy="3873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对角圆角矩形 67"/>
          <p:cNvSpPr/>
          <p:nvPr/>
        </p:nvSpPr>
        <p:spPr>
          <a:xfrm>
            <a:off x="108135" y="2255895"/>
            <a:ext cx="1704993" cy="344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rPr>
              <a:t>Trace collection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Palatino" charset="0"/>
              <a:cs typeface="Times New Roman" panose="02020603050405020304" pitchFamily="18" charset="0"/>
            </a:endParaRPr>
          </a:p>
        </p:txBody>
      </p:sp>
      <p:sp>
        <p:nvSpPr>
          <p:cNvPr id="73" name="对角圆角矩形 67"/>
          <p:cNvSpPr/>
          <p:nvPr/>
        </p:nvSpPr>
        <p:spPr>
          <a:xfrm>
            <a:off x="2193397" y="2252935"/>
            <a:ext cx="1704993" cy="344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rPr>
              <a:t>Trace grouping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Palatino" charset="0"/>
              <a:cs typeface="Times New Roman" panose="02020603050405020304" pitchFamily="18" charset="0"/>
            </a:endParaRPr>
          </a:p>
        </p:txBody>
      </p:sp>
      <p:sp>
        <p:nvSpPr>
          <p:cNvPr id="74" name="对角圆角矩形 67"/>
          <p:cNvSpPr/>
          <p:nvPr/>
        </p:nvSpPr>
        <p:spPr>
          <a:xfrm>
            <a:off x="4215941" y="2252933"/>
            <a:ext cx="1845659" cy="555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rPr>
              <a:t>Multi-invariant generation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Palatino" charset="0"/>
              <a:cs typeface="Times New Roman" panose="02020603050405020304" pitchFamily="18" charset="0"/>
            </a:endParaRPr>
          </a:p>
        </p:txBody>
      </p:sp>
      <p:sp>
        <p:nvSpPr>
          <p:cNvPr id="75" name="对角圆角矩形 67"/>
          <p:cNvSpPr/>
          <p:nvPr/>
        </p:nvSpPr>
        <p:spPr>
          <a:xfrm>
            <a:off x="6317439" y="2278499"/>
            <a:ext cx="2643590" cy="344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rPr>
              <a:t>Multi-invariant detection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Palatino" charset="0"/>
              <a:cs typeface="Times New Roman" panose="02020603050405020304" pitchFamily="18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32106" y="3865941"/>
            <a:ext cx="1106243" cy="1102318"/>
            <a:chOff x="663548" y="2812141"/>
            <a:chExt cx="247643" cy="278021"/>
          </a:xfrm>
          <a:noFill/>
        </p:grpSpPr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63548" y="2812141"/>
              <a:ext cx="203986" cy="216615"/>
            </a:xfrm>
            <a:prstGeom prst="ellipse">
              <a:avLst/>
            </a:prstGeom>
            <a:grp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836730" y="2996986"/>
              <a:ext cx="74461" cy="93176"/>
            </a:xfrm>
            <a:prstGeom prst="line">
              <a:avLst/>
            </a:prstGeom>
            <a:grp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89"/>
          <p:cNvGrpSpPr/>
          <p:nvPr/>
        </p:nvGrpSpPr>
        <p:grpSpPr>
          <a:xfrm>
            <a:off x="701549" y="3001262"/>
            <a:ext cx="473373" cy="457010"/>
            <a:chOff x="5694735" y="793142"/>
            <a:chExt cx="585787" cy="587375"/>
          </a:xfrm>
          <a:solidFill>
            <a:schemeClr val="bg1"/>
          </a:solidFill>
        </p:grpSpPr>
        <p:sp>
          <p:nvSpPr>
            <p:cNvPr id="80" name="Freeform 270"/>
            <p:cNvSpPr>
              <a:spLocks/>
            </p:cNvSpPr>
            <p:nvPr/>
          </p:nvSpPr>
          <p:spPr bwMode="auto">
            <a:xfrm>
              <a:off x="5694735" y="793142"/>
              <a:ext cx="585787" cy="587375"/>
            </a:xfrm>
            <a:custGeom>
              <a:avLst/>
              <a:gdLst>
                <a:gd name="T0" fmla="*/ 186 w 192"/>
                <a:gd name="T1" fmla="*/ 81 h 192"/>
                <a:gd name="T2" fmla="*/ 169 w 192"/>
                <a:gd name="T3" fmla="*/ 81 h 192"/>
                <a:gd name="T4" fmla="*/ 159 w 192"/>
                <a:gd name="T5" fmla="*/ 55 h 192"/>
                <a:gd name="T6" fmla="*/ 171 w 192"/>
                <a:gd name="T7" fmla="*/ 43 h 192"/>
                <a:gd name="T8" fmla="*/ 171 w 192"/>
                <a:gd name="T9" fmla="*/ 35 h 192"/>
                <a:gd name="T10" fmla="*/ 158 w 192"/>
                <a:gd name="T11" fmla="*/ 22 h 192"/>
                <a:gd name="T12" fmla="*/ 149 w 192"/>
                <a:gd name="T13" fmla="*/ 22 h 192"/>
                <a:gd name="T14" fmla="*/ 137 w 192"/>
                <a:gd name="T15" fmla="*/ 34 h 192"/>
                <a:gd name="T16" fmla="*/ 111 w 192"/>
                <a:gd name="T17" fmla="*/ 23 h 192"/>
                <a:gd name="T18" fmla="*/ 111 w 192"/>
                <a:gd name="T19" fmla="*/ 6 h 192"/>
                <a:gd name="T20" fmla="*/ 105 w 192"/>
                <a:gd name="T21" fmla="*/ 0 h 192"/>
                <a:gd name="T22" fmla="*/ 87 w 192"/>
                <a:gd name="T23" fmla="*/ 0 h 192"/>
                <a:gd name="T24" fmla="*/ 81 w 192"/>
                <a:gd name="T25" fmla="*/ 6 h 192"/>
                <a:gd name="T26" fmla="*/ 81 w 192"/>
                <a:gd name="T27" fmla="*/ 23 h 192"/>
                <a:gd name="T28" fmla="*/ 55 w 192"/>
                <a:gd name="T29" fmla="*/ 34 h 192"/>
                <a:gd name="T30" fmla="*/ 43 w 192"/>
                <a:gd name="T31" fmla="*/ 22 h 192"/>
                <a:gd name="T32" fmla="*/ 35 w 192"/>
                <a:gd name="T33" fmla="*/ 22 h 192"/>
                <a:gd name="T34" fmla="*/ 22 w 192"/>
                <a:gd name="T35" fmla="*/ 35 h 192"/>
                <a:gd name="T36" fmla="*/ 22 w 192"/>
                <a:gd name="T37" fmla="*/ 43 h 192"/>
                <a:gd name="T38" fmla="*/ 34 w 192"/>
                <a:gd name="T39" fmla="*/ 55 h 192"/>
                <a:gd name="T40" fmla="*/ 23 w 192"/>
                <a:gd name="T41" fmla="*/ 81 h 192"/>
                <a:gd name="T42" fmla="*/ 6 w 192"/>
                <a:gd name="T43" fmla="*/ 81 h 192"/>
                <a:gd name="T44" fmla="*/ 0 w 192"/>
                <a:gd name="T45" fmla="*/ 87 h 192"/>
                <a:gd name="T46" fmla="*/ 0 w 192"/>
                <a:gd name="T47" fmla="*/ 105 h 192"/>
                <a:gd name="T48" fmla="*/ 6 w 192"/>
                <a:gd name="T49" fmla="*/ 111 h 192"/>
                <a:gd name="T50" fmla="*/ 23 w 192"/>
                <a:gd name="T51" fmla="*/ 111 h 192"/>
                <a:gd name="T52" fmla="*/ 34 w 192"/>
                <a:gd name="T53" fmla="*/ 137 h 192"/>
                <a:gd name="T54" fmla="*/ 22 w 192"/>
                <a:gd name="T55" fmla="*/ 149 h 192"/>
                <a:gd name="T56" fmla="*/ 22 w 192"/>
                <a:gd name="T57" fmla="*/ 158 h 192"/>
                <a:gd name="T58" fmla="*/ 35 w 192"/>
                <a:gd name="T59" fmla="*/ 171 h 192"/>
                <a:gd name="T60" fmla="*/ 43 w 192"/>
                <a:gd name="T61" fmla="*/ 171 h 192"/>
                <a:gd name="T62" fmla="*/ 55 w 192"/>
                <a:gd name="T63" fmla="*/ 159 h 192"/>
                <a:gd name="T64" fmla="*/ 81 w 192"/>
                <a:gd name="T65" fmla="*/ 170 h 192"/>
                <a:gd name="T66" fmla="*/ 81 w 192"/>
                <a:gd name="T67" fmla="*/ 186 h 192"/>
                <a:gd name="T68" fmla="*/ 87 w 192"/>
                <a:gd name="T69" fmla="*/ 192 h 192"/>
                <a:gd name="T70" fmla="*/ 105 w 192"/>
                <a:gd name="T71" fmla="*/ 192 h 192"/>
                <a:gd name="T72" fmla="*/ 111 w 192"/>
                <a:gd name="T73" fmla="*/ 186 h 192"/>
                <a:gd name="T74" fmla="*/ 111 w 192"/>
                <a:gd name="T75" fmla="*/ 170 h 192"/>
                <a:gd name="T76" fmla="*/ 137 w 192"/>
                <a:gd name="T77" fmla="*/ 159 h 192"/>
                <a:gd name="T78" fmla="*/ 149 w 192"/>
                <a:gd name="T79" fmla="*/ 171 h 192"/>
                <a:gd name="T80" fmla="*/ 158 w 192"/>
                <a:gd name="T81" fmla="*/ 171 h 192"/>
                <a:gd name="T82" fmla="*/ 171 w 192"/>
                <a:gd name="T83" fmla="*/ 158 h 192"/>
                <a:gd name="T84" fmla="*/ 171 w 192"/>
                <a:gd name="T85" fmla="*/ 149 h 192"/>
                <a:gd name="T86" fmla="*/ 159 w 192"/>
                <a:gd name="T87" fmla="*/ 137 h 192"/>
                <a:gd name="T88" fmla="*/ 169 w 192"/>
                <a:gd name="T89" fmla="*/ 111 h 192"/>
                <a:gd name="T90" fmla="*/ 186 w 192"/>
                <a:gd name="T91" fmla="*/ 111 h 192"/>
                <a:gd name="T92" fmla="*/ 192 w 192"/>
                <a:gd name="T93" fmla="*/ 105 h 192"/>
                <a:gd name="T94" fmla="*/ 192 w 192"/>
                <a:gd name="T95" fmla="*/ 87 h 192"/>
                <a:gd name="T96" fmla="*/ 186 w 192"/>
                <a:gd name="T97" fmla="*/ 8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92">
                  <a:moveTo>
                    <a:pt x="186" y="81"/>
                  </a:moveTo>
                  <a:cubicBezTo>
                    <a:pt x="169" y="81"/>
                    <a:pt x="169" y="81"/>
                    <a:pt x="169" y="81"/>
                  </a:cubicBezTo>
                  <a:cubicBezTo>
                    <a:pt x="168" y="72"/>
                    <a:pt x="164" y="63"/>
                    <a:pt x="159" y="55"/>
                  </a:cubicBezTo>
                  <a:cubicBezTo>
                    <a:pt x="171" y="43"/>
                    <a:pt x="171" y="43"/>
                    <a:pt x="171" y="43"/>
                  </a:cubicBezTo>
                  <a:cubicBezTo>
                    <a:pt x="173" y="41"/>
                    <a:pt x="173" y="37"/>
                    <a:pt x="171" y="35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5" y="20"/>
                    <a:pt x="152" y="20"/>
                    <a:pt x="149" y="22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30" y="29"/>
                    <a:pt x="121" y="25"/>
                    <a:pt x="111" y="23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3"/>
                    <a:pt x="109" y="0"/>
                    <a:pt x="10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4" y="0"/>
                    <a:pt x="81" y="3"/>
                    <a:pt x="81" y="6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72" y="25"/>
                    <a:pt x="63" y="29"/>
                    <a:pt x="55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37" y="20"/>
                    <a:pt x="35" y="22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7"/>
                    <a:pt x="20" y="41"/>
                    <a:pt x="22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9" y="63"/>
                    <a:pt x="25" y="72"/>
                    <a:pt x="23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3" y="81"/>
                    <a:pt x="0" y="84"/>
                    <a:pt x="0" y="87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9"/>
                    <a:pt x="3" y="111"/>
                    <a:pt x="6" y="111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5" y="121"/>
                    <a:pt x="29" y="130"/>
                    <a:pt x="34" y="137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0" y="152"/>
                    <a:pt x="20" y="156"/>
                    <a:pt x="22" y="158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37" y="173"/>
                    <a:pt x="41" y="173"/>
                    <a:pt x="43" y="171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63" y="164"/>
                    <a:pt x="72" y="168"/>
                    <a:pt x="81" y="170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1" y="190"/>
                    <a:pt x="84" y="192"/>
                    <a:pt x="87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9" y="192"/>
                    <a:pt x="111" y="190"/>
                    <a:pt x="111" y="186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21" y="168"/>
                    <a:pt x="130" y="164"/>
                    <a:pt x="137" y="159"/>
                  </a:cubicBezTo>
                  <a:cubicBezTo>
                    <a:pt x="149" y="171"/>
                    <a:pt x="149" y="171"/>
                    <a:pt x="149" y="171"/>
                  </a:cubicBezTo>
                  <a:cubicBezTo>
                    <a:pt x="152" y="173"/>
                    <a:pt x="155" y="173"/>
                    <a:pt x="158" y="171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3" y="156"/>
                    <a:pt x="173" y="152"/>
                    <a:pt x="171" y="149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64" y="130"/>
                    <a:pt x="168" y="121"/>
                    <a:pt x="1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90" y="111"/>
                    <a:pt x="192" y="109"/>
                    <a:pt x="192" y="105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4"/>
                    <a:pt x="190" y="81"/>
                    <a:pt x="186" y="81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271"/>
            <p:cNvSpPr>
              <a:spLocks noChangeArrowheads="1"/>
            </p:cNvSpPr>
            <p:nvPr/>
          </p:nvSpPr>
          <p:spPr bwMode="auto">
            <a:xfrm>
              <a:off x="5837610" y="937604"/>
              <a:ext cx="303212" cy="30162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674931" y="2957512"/>
            <a:ext cx="176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Multi-invariant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对角圆角矩形 67"/>
          <p:cNvSpPr/>
          <p:nvPr/>
        </p:nvSpPr>
        <p:spPr>
          <a:xfrm>
            <a:off x="7411984" y="5024422"/>
            <a:ext cx="832424" cy="344019"/>
          </a:xfrm>
          <a:prstGeom prst="rect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Palatino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Palatino" charset="0"/>
              <a:cs typeface="Times New Roman" panose="02020603050405020304" pitchFamily="18" charset="0"/>
            </a:endParaRPr>
          </a:p>
        </p:txBody>
      </p:sp>
      <p:grpSp>
        <p:nvGrpSpPr>
          <p:cNvPr id="66" name="组合 89"/>
          <p:cNvGrpSpPr/>
          <p:nvPr/>
        </p:nvGrpSpPr>
        <p:grpSpPr>
          <a:xfrm>
            <a:off x="7069755" y="4941477"/>
            <a:ext cx="477508" cy="503747"/>
            <a:chOff x="5694735" y="793142"/>
            <a:chExt cx="585787" cy="587375"/>
          </a:xfrm>
          <a:solidFill>
            <a:schemeClr val="bg1"/>
          </a:solidFill>
        </p:grpSpPr>
        <p:sp>
          <p:nvSpPr>
            <p:cNvPr id="67" name="Freeform 270"/>
            <p:cNvSpPr>
              <a:spLocks/>
            </p:cNvSpPr>
            <p:nvPr/>
          </p:nvSpPr>
          <p:spPr bwMode="auto">
            <a:xfrm>
              <a:off x="5694735" y="793142"/>
              <a:ext cx="585787" cy="587375"/>
            </a:xfrm>
            <a:custGeom>
              <a:avLst/>
              <a:gdLst>
                <a:gd name="T0" fmla="*/ 186 w 192"/>
                <a:gd name="T1" fmla="*/ 81 h 192"/>
                <a:gd name="T2" fmla="*/ 169 w 192"/>
                <a:gd name="T3" fmla="*/ 81 h 192"/>
                <a:gd name="T4" fmla="*/ 159 w 192"/>
                <a:gd name="T5" fmla="*/ 55 h 192"/>
                <a:gd name="T6" fmla="*/ 171 w 192"/>
                <a:gd name="T7" fmla="*/ 43 h 192"/>
                <a:gd name="T8" fmla="*/ 171 w 192"/>
                <a:gd name="T9" fmla="*/ 35 h 192"/>
                <a:gd name="T10" fmla="*/ 158 w 192"/>
                <a:gd name="T11" fmla="*/ 22 h 192"/>
                <a:gd name="T12" fmla="*/ 149 w 192"/>
                <a:gd name="T13" fmla="*/ 22 h 192"/>
                <a:gd name="T14" fmla="*/ 137 w 192"/>
                <a:gd name="T15" fmla="*/ 34 h 192"/>
                <a:gd name="T16" fmla="*/ 111 w 192"/>
                <a:gd name="T17" fmla="*/ 23 h 192"/>
                <a:gd name="T18" fmla="*/ 111 w 192"/>
                <a:gd name="T19" fmla="*/ 6 h 192"/>
                <a:gd name="T20" fmla="*/ 105 w 192"/>
                <a:gd name="T21" fmla="*/ 0 h 192"/>
                <a:gd name="T22" fmla="*/ 87 w 192"/>
                <a:gd name="T23" fmla="*/ 0 h 192"/>
                <a:gd name="T24" fmla="*/ 81 w 192"/>
                <a:gd name="T25" fmla="*/ 6 h 192"/>
                <a:gd name="T26" fmla="*/ 81 w 192"/>
                <a:gd name="T27" fmla="*/ 23 h 192"/>
                <a:gd name="T28" fmla="*/ 55 w 192"/>
                <a:gd name="T29" fmla="*/ 34 h 192"/>
                <a:gd name="T30" fmla="*/ 43 w 192"/>
                <a:gd name="T31" fmla="*/ 22 h 192"/>
                <a:gd name="T32" fmla="*/ 35 w 192"/>
                <a:gd name="T33" fmla="*/ 22 h 192"/>
                <a:gd name="T34" fmla="*/ 22 w 192"/>
                <a:gd name="T35" fmla="*/ 35 h 192"/>
                <a:gd name="T36" fmla="*/ 22 w 192"/>
                <a:gd name="T37" fmla="*/ 43 h 192"/>
                <a:gd name="T38" fmla="*/ 34 w 192"/>
                <a:gd name="T39" fmla="*/ 55 h 192"/>
                <a:gd name="T40" fmla="*/ 23 w 192"/>
                <a:gd name="T41" fmla="*/ 81 h 192"/>
                <a:gd name="T42" fmla="*/ 6 w 192"/>
                <a:gd name="T43" fmla="*/ 81 h 192"/>
                <a:gd name="T44" fmla="*/ 0 w 192"/>
                <a:gd name="T45" fmla="*/ 87 h 192"/>
                <a:gd name="T46" fmla="*/ 0 w 192"/>
                <a:gd name="T47" fmla="*/ 105 h 192"/>
                <a:gd name="T48" fmla="*/ 6 w 192"/>
                <a:gd name="T49" fmla="*/ 111 h 192"/>
                <a:gd name="T50" fmla="*/ 23 w 192"/>
                <a:gd name="T51" fmla="*/ 111 h 192"/>
                <a:gd name="T52" fmla="*/ 34 w 192"/>
                <a:gd name="T53" fmla="*/ 137 h 192"/>
                <a:gd name="T54" fmla="*/ 22 w 192"/>
                <a:gd name="T55" fmla="*/ 149 h 192"/>
                <a:gd name="T56" fmla="*/ 22 w 192"/>
                <a:gd name="T57" fmla="*/ 158 h 192"/>
                <a:gd name="T58" fmla="*/ 35 w 192"/>
                <a:gd name="T59" fmla="*/ 171 h 192"/>
                <a:gd name="T60" fmla="*/ 43 w 192"/>
                <a:gd name="T61" fmla="*/ 171 h 192"/>
                <a:gd name="T62" fmla="*/ 55 w 192"/>
                <a:gd name="T63" fmla="*/ 159 h 192"/>
                <a:gd name="T64" fmla="*/ 81 w 192"/>
                <a:gd name="T65" fmla="*/ 170 h 192"/>
                <a:gd name="T66" fmla="*/ 81 w 192"/>
                <a:gd name="T67" fmla="*/ 186 h 192"/>
                <a:gd name="T68" fmla="*/ 87 w 192"/>
                <a:gd name="T69" fmla="*/ 192 h 192"/>
                <a:gd name="T70" fmla="*/ 105 w 192"/>
                <a:gd name="T71" fmla="*/ 192 h 192"/>
                <a:gd name="T72" fmla="*/ 111 w 192"/>
                <a:gd name="T73" fmla="*/ 186 h 192"/>
                <a:gd name="T74" fmla="*/ 111 w 192"/>
                <a:gd name="T75" fmla="*/ 170 h 192"/>
                <a:gd name="T76" fmla="*/ 137 w 192"/>
                <a:gd name="T77" fmla="*/ 159 h 192"/>
                <a:gd name="T78" fmla="*/ 149 w 192"/>
                <a:gd name="T79" fmla="*/ 171 h 192"/>
                <a:gd name="T80" fmla="*/ 158 w 192"/>
                <a:gd name="T81" fmla="*/ 171 h 192"/>
                <a:gd name="T82" fmla="*/ 171 w 192"/>
                <a:gd name="T83" fmla="*/ 158 h 192"/>
                <a:gd name="T84" fmla="*/ 171 w 192"/>
                <a:gd name="T85" fmla="*/ 149 h 192"/>
                <a:gd name="T86" fmla="*/ 159 w 192"/>
                <a:gd name="T87" fmla="*/ 137 h 192"/>
                <a:gd name="T88" fmla="*/ 169 w 192"/>
                <a:gd name="T89" fmla="*/ 111 h 192"/>
                <a:gd name="T90" fmla="*/ 186 w 192"/>
                <a:gd name="T91" fmla="*/ 111 h 192"/>
                <a:gd name="T92" fmla="*/ 192 w 192"/>
                <a:gd name="T93" fmla="*/ 105 h 192"/>
                <a:gd name="T94" fmla="*/ 192 w 192"/>
                <a:gd name="T95" fmla="*/ 87 h 192"/>
                <a:gd name="T96" fmla="*/ 186 w 192"/>
                <a:gd name="T97" fmla="*/ 8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192">
                  <a:moveTo>
                    <a:pt x="186" y="81"/>
                  </a:moveTo>
                  <a:cubicBezTo>
                    <a:pt x="169" y="81"/>
                    <a:pt x="169" y="81"/>
                    <a:pt x="169" y="81"/>
                  </a:cubicBezTo>
                  <a:cubicBezTo>
                    <a:pt x="168" y="72"/>
                    <a:pt x="164" y="63"/>
                    <a:pt x="159" y="55"/>
                  </a:cubicBezTo>
                  <a:cubicBezTo>
                    <a:pt x="171" y="43"/>
                    <a:pt x="171" y="43"/>
                    <a:pt x="171" y="43"/>
                  </a:cubicBezTo>
                  <a:cubicBezTo>
                    <a:pt x="173" y="41"/>
                    <a:pt x="173" y="37"/>
                    <a:pt x="171" y="35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5" y="20"/>
                    <a:pt x="152" y="20"/>
                    <a:pt x="149" y="22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30" y="29"/>
                    <a:pt x="121" y="25"/>
                    <a:pt x="111" y="23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3"/>
                    <a:pt x="109" y="0"/>
                    <a:pt x="10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4" y="0"/>
                    <a:pt x="81" y="3"/>
                    <a:pt x="81" y="6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72" y="25"/>
                    <a:pt x="63" y="29"/>
                    <a:pt x="55" y="34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37" y="20"/>
                    <a:pt x="35" y="22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0" y="37"/>
                    <a:pt x="20" y="41"/>
                    <a:pt x="22" y="4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9" y="63"/>
                    <a:pt x="25" y="72"/>
                    <a:pt x="23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3" y="81"/>
                    <a:pt x="0" y="84"/>
                    <a:pt x="0" y="87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9"/>
                    <a:pt x="3" y="111"/>
                    <a:pt x="6" y="111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25" y="121"/>
                    <a:pt x="29" y="130"/>
                    <a:pt x="34" y="137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0" y="152"/>
                    <a:pt x="20" y="156"/>
                    <a:pt x="22" y="158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37" y="173"/>
                    <a:pt x="41" y="173"/>
                    <a:pt x="43" y="171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63" y="164"/>
                    <a:pt x="72" y="168"/>
                    <a:pt x="81" y="170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1" y="190"/>
                    <a:pt x="84" y="192"/>
                    <a:pt x="87" y="192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9" y="192"/>
                    <a:pt x="111" y="190"/>
                    <a:pt x="111" y="186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21" y="168"/>
                    <a:pt x="130" y="164"/>
                    <a:pt x="137" y="159"/>
                  </a:cubicBezTo>
                  <a:cubicBezTo>
                    <a:pt x="149" y="171"/>
                    <a:pt x="149" y="171"/>
                    <a:pt x="149" y="171"/>
                  </a:cubicBezTo>
                  <a:cubicBezTo>
                    <a:pt x="152" y="173"/>
                    <a:pt x="155" y="173"/>
                    <a:pt x="158" y="171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3" y="156"/>
                    <a:pt x="173" y="152"/>
                    <a:pt x="171" y="149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64" y="130"/>
                    <a:pt x="168" y="121"/>
                    <a:pt x="1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90" y="111"/>
                    <a:pt x="192" y="109"/>
                    <a:pt x="192" y="105"/>
                  </a:cubicBezTo>
                  <a:cubicBezTo>
                    <a:pt x="192" y="87"/>
                    <a:pt x="192" y="87"/>
                    <a:pt x="192" y="87"/>
                  </a:cubicBezTo>
                  <a:cubicBezTo>
                    <a:pt x="192" y="84"/>
                    <a:pt x="190" y="81"/>
                    <a:pt x="186" y="81"/>
                  </a:cubicBezTo>
                  <a:close/>
                </a:path>
              </a:pathLst>
            </a:cu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271"/>
            <p:cNvSpPr>
              <a:spLocks noChangeArrowheads="1"/>
            </p:cNvSpPr>
            <p:nvPr/>
          </p:nvSpPr>
          <p:spPr bwMode="auto">
            <a:xfrm>
              <a:off x="5837610" y="937604"/>
              <a:ext cx="303212" cy="301625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000301" y="4874089"/>
            <a:ext cx="656758" cy="764471"/>
            <a:chOff x="663548" y="2812141"/>
            <a:chExt cx="247643" cy="278021"/>
          </a:xfrm>
        </p:grpSpPr>
        <p:sp>
          <p:nvSpPr>
            <p:cNvPr id="92" name="Oval 6"/>
            <p:cNvSpPr>
              <a:spLocks noChangeArrowheads="1"/>
            </p:cNvSpPr>
            <p:nvPr/>
          </p:nvSpPr>
          <p:spPr bwMode="auto">
            <a:xfrm>
              <a:off x="663548" y="2812141"/>
              <a:ext cx="203986" cy="216615"/>
            </a:xfrm>
            <a:prstGeom prst="ellipse">
              <a:avLst/>
            </a:pr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>
              <a:off x="836730" y="2996986"/>
              <a:ext cx="74461" cy="93176"/>
            </a:xfrm>
            <a:prstGeom prst="line">
              <a:avLst/>
            </a:prstGeom>
            <a:solidFill>
              <a:schemeClr val="lt1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1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3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64" grpId="0" animBg="1"/>
      <p:bldP spid="72" grpId="0" animBg="1"/>
      <p:bldP spid="73" grpId="0" animBg="1"/>
      <p:bldP spid="74" grpId="0" animBg="1"/>
      <p:bldP spid="75" grpId="0" animBg="1"/>
      <p:bldP spid="82" grpId="0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Context-based trace grouping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ollecting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contexts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iteration to specify an invariant’s scope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context: executed statements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context: values of environment sensing variables</a:t>
            </a:r>
          </a:p>
          <a:p>
            <a:pPr marL="0" indent="0">
              <a:buNone/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iterations by their contexts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context: using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context: using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Jaccard similarity index</a:t>
            </a:r>
            <a:endParaRPr lang="zh-CN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2BDE-048D-4C16-9362-3469C9E40F3B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Multi-invariant generation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context-sharing iterations to derive invariants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the impact of uncertainty in different subsets</a:t>
            </a:r>
          </a:p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Resembling the intuition of E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nsemble Learning</a:t>
            </a:r>
          </a:p>
          <a:p>
            <a:pPr lvl="2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models perform better than one model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subsets randomly with different sizes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Feeding iterations from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subset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invariant inference engine (e.g., Daikon, Dysy) to derive multi-invariants</a:t>
            </a:r>
          </a:p>
          <a:p>
            <a:pPr marL="457200" lvl="1" indent="0">
              <a:buNone/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C80-E4FC-4262-AB47-D990C58C8609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6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Multi-invariant detection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a weight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checking result of a multi-invariant’s each included invariant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 of an invariant’s violation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relates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subset’s size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Violating: </a:t>
            </a:r>
            <a:r>
              <a:rPr lang="en-US" altLang="zh-CN" sz="2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 (more general),  </a:t>
            </a:r>
            <a:r>
              <a:rPr lang="en-US" altLang="zh-CN" sz="2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lvl="2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Satisfying: </a:t>
            </a:r>
            <a:r>
              <a:rPr lang="en-US" altLang="zh-CN" sz="2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 (more specific),  </a:t>
            </a:r>
            <a:r>
              <a:rPr lang="en-US" altLang="zh-CN" sz="2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 checking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multi-invariants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multiple iterations to balance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average weight with a pre-defined threshold value (related to the uncertainty types)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F769-E9F0-4F1E-A142-69AA8A7D9BE5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2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experiments: whether the approach can detect abnormal states on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execution traces</a:t>
            </a:r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FP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detection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experiments: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approach can detect abnormal states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programs' executions</a:t>
            </a:r>
          </a:p>
          <a:p>
            <a:pPr lvl="1"/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rate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monitored executions</a:t>
            </a:r>
          </a:p>
          <a:p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A483-A25C-4834-B7E0-41576C41C1CC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4760621" cy="184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7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abnormal states on collected execution traces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36E0-FD40-4CC3-91ED-7A497B9335DB}" type="datetime1">
              <a:rPr lang="en-US" altLang="zh-CN" smtClean="0"/>
              <a:t>11/23/2018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9144000" cy="173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圆角矩形标注 17"/>
          <p:cNvSpPr/>
          <p:nvPr/>
        </p:nvSpPr>
        <p:spPr>
          <a:xfrm>
            <a:off x="1187624" y="2569096"/>
            <a:ext cx="1944216" cy="576064"/>
          </a:xfrm>
          <a:prstGeom prst="wedgeRoundRectCallout">
            <a:avLst>
              <a:gd name="adj1" fmla="val 22534"/>
              <a:gd name="adj2" fmla="val 76930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3229896" y="2060848"/>
            <a:ext cx="2710256" cy="1224136"/>
          </a:xfrm>
          <a:prstGeom prst="wedgeRoundRectCallout">
            <a:avLst>
              <a:gd name="adj1" fmla="val 23080"/>
              <a:gd name="adj2" fmla="val 59644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Daikon: a widely-used invariant generation tool 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5999059" y="2060848"/>
            <a:ext cx="3024336" cy="1224136"/>
          </a:xfrm>
          <a:prstGeom prst="wedgeRoundRectCallout">
            <a:avLst>
              <a:gd name="adj1" fmla="val 19567"/>
              <a:gd name="adj2" fmla="val 61193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ZoomIn: considering program context in invariant generation 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8561" y="3794930"/>
            <a:ext cx="893039" cy="36347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8560" y="4129066"/>
            <a:ext cx="893039" cy="59607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8559" y="4725205"/>
            <a:ext cx="893039" cy="29483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标注 34"/>
          <p:cNvSpPr/>
          <p:nvPr/>
        </p:nvSpPr>
        <p:spPr>
          <a:xfrm>
            <a:off x="1254368" y="3553002"/>
            <a:ext cx="1944216" cy="576064"/>
          </a:xfrm>
          <a:prstGeom prst="wedgeRoundRectCallout">
            <a:avLst>
              <a:gd name="adj1" fmla="val -59314"/>
              <a:gd name="adj2" fmla="val 19209"/>
              <a:gd name="adj3" fmla="val 16667"/>
            </a:avLst>
          </a:prstGeom>
          <a:ln w="38100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 robot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107504" y="5229200"/>
            <a:ext cx="3096344" cy="936104"/>
          </a:xfrm>
          <a:prstGeom prst="wedgeRoundRectCallout">
            <a:avLst>
              <a:gd name="adj1" fmla="val -5200"/>
              <a:gd name="adj2" fmla="val -73664"/>
              <a:gd name="adj3" fmla="val 16667"/>
            </a:avLst>
          </a:prstGeom>
          <a:ln w="38100"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CoMID derives more unique invariants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圆角矩形标注 36"/>
          <p:cNvSpPr/>
          <p:nvPr/>
        </p:nvSpPr>
        <p:spPr>
          <a:xfrm>
            <a:off x="1285680" y="4059586"/>
            <a:ext cx="1944216" cy="576064"/>
          </a:xfrm>
          <a:prstGeom prst="wedgeRoundRectCallout">
            <a:avLst>
              <a:gd name="adj1" fmla="val -61146"/>
              <a:gd name="adj2" fmla="val 19209"/>
              <a:gd name="adj3" fmla="val 16667"/>
            </a:avLst>
          </a:prstGeom>
          <a:ln w="38100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4-rotor UAV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1227008" y="4482133"/>
            <a:ext cx="1944216" cy="576064"/>
          </a:xfrm>
          <a:prstGeom prst="wedgeRoundRectCallout">
            <a:avLst>
              <a:gd name="adj1" fmla="val -59314"/>
              <a:gd name="adj2" fmla="val 19209"/>
              <a:gd name="adj3" fmla="val 16667"/>
            </a:avLst>
          </a:prstGeom>
          <a:ln w="38100">
            <a:solidFill>
              <a:srgbClr val="00B05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6-rotor UAV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1783064" y="5373216"/>
            <a:ext cx="3220984" cy="936104"/>
          </a:xfrm>
          <a:prstGeom prst="wedgeRoundRectCallout">
            <a:avLst>
              <a:gd name="adj1" fmla="val -21308"/>
              <a:gd name="adj2" fmla="val -86350"/>
              <a:gd name="adj3" fmla="val 16667"/>
            </a:avLst>
          </a:prstGeom>
          <a:ln w="38100"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CoMID achieves a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5.7-28.2%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higher TP rate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155769" y="3687567"/>
            <a:ext cx="760047" cy="1332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15816" y="3722504"/>
            <a:ext cx="760047" cy="1332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115616" y="3681381"/>
            <a:ext cx="969722" cy="1332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44" name="圆角矩形标注 43"/>
          <p:cNvSpPr/>
          <p:nvPr/>
        </p:nvSpPr>
        <p:spPr>
          <a:xfrm>
            <a:off x="2535792" y="4045384"/>
            <a:ext cx="3024336" cy="1139596"/>
          </a:xfrm>
          <a:prstGeom prst="wedgeRoundRectCallout">
            <a:avLst>
              <a:gd name="adj1" fmla="val 41578"/>
              <a:gd name="adj2" fmla="val -74669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Failed executions, 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states detected correctly 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5796136" y="4053082"/>
            <a:ext cx="3024336" cy="1159642"/>
          </a:xfrm>
          <a:prstGeom prst="wedgeRoundRectCallout">
            <a:avLst>
              <a:gd name="adj1" fmla="val -47770"/>
              <a:gd name="adj2" fmla="val -70162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Passing executions, 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states detected wrongly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4139952" y="4869160"/>
            <a:ext cx="3186054" cy="936104"/>
          </a:xfrm>
          <a:prstGeom prst="wedgeRoundRectCallout">
            <a:avLst>
              <a:gd name="adj1" fmla="val -70017"/>
              <a:gd name="adj2" fmla="val -36875"/>
              <a:gd name="adj3" fmla="val 16667"/>
            </a:avLst>
          </a:prstGeom>
          <a:ln w="38100"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CoMID achieves a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6.8-37.6%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lower FP rate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04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1" grpId="0" animBg="1"/>
      <p:bldP spid="42" grpId="0" animBg="1"/>
      <p:bldP spid="25" grpId="0" animBg="1"/>
      <p:bldP spid="44" grpId="0" animBg="1"/>
      <p:bldP spid="44" grpId="1" animBg="1"/>
      <p:bldP spid="45" grpId="0" animBg="1"/>
      <p:bldP spid="45" grpId="1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CoMID’s different configurations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8C1-4B5B-41FC-A4EC-C85257561D36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63852"/>
            <a:ext cx="6663829" cy="233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827584" y="2501569"/>
            <a:ext cx="2304256" cy="794190"/>
          </a:xfrm>
          <a:prstGeom prst="wedgeRoundRectCallout">
            <a:avLst>
              <a:gd name="adj1" fmla="val 51394"/>
              <a:gd name="adj2" fmla="val 76930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configuration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852192" y="2132856"/>
            <a:ext cx="3015952" cy="1088504"/>
          </a:xfrm>
          <a:prstGeom prst="wedgeRoundRectCallout">
            <a:avLst>
              <a:gd name="adj1" fmla="val 22534"/>
              <a:gd name="adj2" fmla="val 76930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context-based trace grouping only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724128" y="2501569"/>
            <a:ext cx="3168352" cy="853210"/>
          </a:xfrm>
          <a:prstGeom prst="wedgeRoundRectCallout">
            <a:avLst>
              <a:gd name="adj1" fmla="val -38891"/>
              <a:gd name="adj2" fmla="val 66020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multi-invariant detection only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220072" y="5229200"/>
            <a:ext cx="3672408" cy="1296144"/>
          </a:xfrm>
          <a:prstGeom prst="wedgeRoundRectCallout">
            <a:avLst>
              <a:gd name="adj1" fmla="val -23142"/>
              <a:gd name="adj2" fmla="val -66433"/>
              <a:gd name="adj3" fmla="val 16667"/>
            </a:avLst>
          </a:prstGeom>
          <a:ln w="38100"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grouping provides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invariants, which results in a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TP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162118" y="3866230"/>
            <a:ext cx="1977834" cy="15069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179512" y="5529753"/>
            <a:ext cx="4180656" cy="1139607"/>
          </a:xfrm>
          <a:prstGeom prst="wedgeRoundRectCallout">
            <a:avLst>
              <a:gd name="adj1" fmla="val 29567"/>
              <a:gd name="adj2" fmla="val -63900"/>
              <a:gd name="adj3" fmla="val 16667"/>
            </a:avLst>
          </a:prstGeom>
          <a:ln w="38100"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 robot faces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severe uncertainty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multi-invariant detection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favors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76669"/>
            <a:ext cx="6805292" cy="248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CoMID’s different configurations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8-DCC1-42DA-B961-10868918A2DF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8" name="圆角矩形标注 7"/>
          <p:cNvSpPr/>
          <p:nvPr/>
        </p:nvSpPr>
        <p:spPr>
          <a:xfrm>
            <a:off x="827584" y="2501569"/>
            <a:ext cx="2304256" cy="794190"/>
          </a:xfrm>
          <a:prstGeom prst="wedgeRoundRectCallout">
            <a:avLst>
              <a:gd name="adj1" fmla="val 51394"/>
              <a:gd name="adj2" fmla="val 76930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configuration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852192" y="2132856"/>
            <a:ext cx="3015952" cy="1088504"/>
          </a:xfrm>
          <a:prstGeom prst="wedgeRoundRectCallout">
            <a:avLst>
              <a:gd name="adj1" fmla="val 22534"/>
              <a:gd name="adj2" fmla="val 76930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context-based trace grouping only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724128" y="2501569"/>
            <a:ext cx="3168352" cy="853210"/>
          </a:xfrm>
          <a:prstGeom prst="wedgeRoundRectCallout">
            <a:avLst>
              <a:gd name="adj1" fmla="val -38891"/>
              <a:gd name="adj2" fmla="val 66020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multi-invariant detection only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539552" y="5373216"/>
            <a:ext cx="4608512" cy="1296144"/>
          </a:xfrm>
          <a:prstGeom prst="wedgeRoundRectCallout">
            <a:avLst>
              <a:gd name="adj1" fmla="val 30860"/>
              <a:gd name="adj2" fmla="val -60936"/>
              <a:gd name="adj3" fmla="val 16667"/>
            </a:avLst>
          </a:prstGeom>
          <a:ln w="38100"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Multi-invariant detection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alleviates the impact of uncertainty</a:t>
            </a:r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results in a lower FP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7" y="170691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monitoring CPS programs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a protection mechanism (e.g., stop walking for the robot) when abnormal states are detected</a:t>
            </a:r>
          </a:p>
          <a:p>
            <a:pPr marL="914400" lvl="2" indent="0"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A0E5-23D4-4698-A3D3-BC63B92FAC8E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1824"/>
            <a:ext cx="7467203" cy="301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46836" y="2060848"/>
            <a:ext cx="2932579" cy="1162903"/>
          </a:xfrm>
          <a:prstGeom prst="wedgeRoundRectCallout">
            <a:avLst>
              <a:gd name="adj1" fmla="val 12923"/>
              <a:gd name="adj2" fmla="val 61612"/>
              <a:gd name="adj3" fmla="val 16667"/>
            </a:avLst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executions that finish without failure</a:t>
            </a:r>
            <a:endParaRPr lang="zh-CN" alt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571999" y="2492896"/>
            <a:ext cx="4248473" cy="1296144"/>
          </a:xfrm>
          <a:prstGeom prst="wedgeRoundRectCallout">
            <a:avLst>
              <a:gd name="adj1" fmla="val 16604"/>
              <a:gd name="adj2" fmla="val 62752"/>
              <a:gd name="adj3" fmla="val 16667"/>
            </a:avLst>
          </a:prstGeom>
          <a:ln w="38100"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CoMID helps improve the subjects’ success rate 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task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executions by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15.3–31.7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system programs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monitoring of CPS programs</a:t>
            </a: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CoMID approach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Context-based trace grouping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Multi-invariant detection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on NAO robots and UAVs</a:t>
            </a:r>
          </a:p>
          <a:p>
            <a:pPr marL="457200" lvl="1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altLang="zh-CN" sz="2600" dirty="0"/>
          </a:p>
          <a:p>
            <a:endParaRPr lang="zh-CN" alt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81C6-8C53-4937-A491-B1BF3C4C71BC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3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CoMID approach</a:t>
            </a:r>
          </a:p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ffectively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and checking invariants to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abnormal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for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CPS programs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a higher TP and lower FP</a:t>
            </a:r>
          </a:p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CoMID’s two key techniques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Context-based trace grouping: using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and environmental contexts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an invariant’s scope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Multi-invariant detection: using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invariant </a:t>
            </a:r>
            <a:r>
              <a:rPr lang="en-US" altLang="zh-CN" sz="2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results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the impact of uncertainty</a:t>
            </a:r>
          </a:p>
          <a:p>
            <a:pPr lvl="2"/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316C-F087-47DF-9785-AFC2FBF023C8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3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 Qin, borakirchies@163.com			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064-563C-4B58-BF9B-35C873A903F7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861048"/>
            <a:ext cx="872512" cy="1173379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4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 collection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25DB-96D4-48D3-8201-FEBDBA00E29C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547664" y="1556792"/>
            <a:ext cx="6290180" cy="5176294"/>
            <a:chOff x="1547664" y="1556792"/>
            <a:chExt cx="6290180" cy="517629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556792"/>
              <a:ext cx="6290180" cy="5176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圆角矩形 8"/>
            <p:cNvSpPr/>
            <p:nvPr/>
          </p:nvSpPr>
          <p:spPr>
            <a:xfrm>
              <a:off x="4572000" y="1772816"/>
              <a:ext cx="2903582" cy="93610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76544" y="4221088"/>
              <a:ext cx="2903582" cy="93610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566238" y="2692928"/>
              <a:ext cx="2913888" cy="1312136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612348" y="5301208"/>
              <a:ext cx="2913888" cy="1152128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195736" y="3004948"/>
              <a:ext cx="2016224" cy="42405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218224" y="4761148"/>
              <a:ext cx="2016224" cy="46805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7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6254776" cy="479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 grouping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C23-B4AB-4A8C-808F-20A4E0F6C2D4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3491880" y="2276872"/>
            <a:ext cx="3384375" cy="2830968"/>
            <a:chOff x="827584" y="1772816"/>
            <a:chExt cx="3384375" cy="2830968"/>
          </a:xfrm>
        </p:grpSpPr>
        <p:sp>
          <p:nvSpPr>
            <p:cNvPr id="16" name="圆角矩形 15"/>
            <p:cNvSpPr/>
            <p:nvPr/>
          </p:nvSpPr>
          <p:spPr>
            <a:xfrm>
              <a:off x="827584" y="1772816"/>
              <a:ext cx="2376264" cy="576064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 rot="5400000">
              <a:off x="2712995" y="2722125"/>
              <a:ext cx="2080238" cy="917691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99592" y="3789040"/>
              <a:ext cx="2080238" cy="814744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67944" y="2478486"/>
            <a:ext cx="2312640" cy="2347996"/>
            <a:chOff x="1403648" y="1974430"/>
            <a:chExt cx="2312640" cy="2347996"/>
          </a:xfrm>
        </p:grpSpPr>
        <p:sp>
          <p:nvSpPr>
            <p:cNvPr id="20" name="椭圆 19"/>
            <p:cNvSpPr/>
            <p:nvPr/>
          </p:nvSpPr>
          <p:spPr>
            <a:xfrm>
              <a:off x="1403648" y="2132856"/>
              <a:ext cx="288031" cy="2520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267744" y="1974430"/>
              <a:ext cx="288031" cy="2520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275857" y="2780928"/>
              <a:ext cx="288031" cy="2520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428257" y="3663026"/>
              <a:ext cx="288031" cy="2520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446168" y="4070398"/>
              <a:ext cx="245512" cy="2520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310264" y="3897052"/>
              <a:ext cx="245512" cy="25202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4204269" y="3656267"/>
            <a:ext cx="1224136" cy="442054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898744" y="2276872"/>
            <a:ext cx="2065744" cy="14441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898744" y="4293742"/>
            <a:ext cx="2065744" cy="14441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115240" y="5016466"/>
            <a:ext cx="1689008" cy="17249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203848" y="5107839"/>
            <a:ext cx="1612489" cy="16335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99593" y="1154962"/>
            <a:ext cx="4968551" cy="3851880"/>
            <a:chOff x="899593" y="1154962"/>
            <a:chExt cx="4968551" cy="3851880"/>
          </a:xfrm>
        </p:grpSpPr>
        <p:pic>
          <p:nvPicPr>
            <p:cNvPr id="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1154962"/>
              <a:ext cx="4968551" cy="3851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椭圆 32"/>
            <p:cNvSpPr/>
            <p:nvPr/>
          </p:nvSpPr>
          <p:spPr>
            <a:xfrm>
              <a:off x="906711" y="1186694"/>
              <a:ext cx="2872186" cy="1748307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1007604" y="3789040"/>
            <a:ext cx="1188132" cy="113006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326756" y="3789040"/>
            <a:ext cx="1783708" cy="113006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835696" y="3789040"/>
            <a:ext cx="216024" cy="21602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520000" y="3861048"/>
            <a:ext cx="216024" cy="2210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3203000" y="5107841"/>
            <a:ext cx="1612489" cy="163352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898744" y="4315795"/>
            <a:ext cx="2065744" cy="142210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3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multi-invariant 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D07E-B747-4040-AAAB-092F5B149CA7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475656" y="1484784"/>
            <a:ext cx="6552728" cy="5244092"/>
            <a:chOff x="1475656" y="1484784"/>
            <a:chExt cx="6552728" cy="5244092"/>
          </a:xfrm>
        </p:grpSpPr>
        <p:grpSp>
          <p:nvGrpSpPr>
            <p:cNvPr id="8" name="组合 7"/>
            <p:cNvGrpSpPr/>
            <p:nvPr/>
          </p:nvGrpSpPr>
          <p:grpSpPr>
            <a:xfrm>
              <a:off x="1475656" y="1484784"/>
              <a:ext cx="6552728" cy="5244092"/>
              <a:chOff x="1083457" y="-1683568"/>
              <a:chExt cx="6552728" cy="5244092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3457" y="-1683568"/>
                <a:ext cx="6552728" cy="5244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圆角矩形 10"/>
              <p:cNvSpPr/>
              <p:nvPr/>
            </p:nvSpPr>
            <p:spPr>
              <a:xfrm>
                <a:off x="1475656" y="-531440"/>
                <a:ext cx="6048672" cy="1368152"/>
              </a:xfrm>
              <a:prstGeom prst="round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4139952" y="-531440"/>
                <a:ext cx="3384376" cy="1368152"/>
              </a:xfrm>
              <a:prstGeom prst="round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259632" y="1628800"/>
                <a:ext cx="2232248" cy="1800200"/>
              </a:xfrm>
              <a:prstGeom prst="roundRect">
                <a:avLst/>
              </a:prstGeom>
              <a:noFill/>
              <a:ln w="57150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211960" y="1916832"/>
                <a:ext cx="2592288" cy="1512168"/>
              </a:xfrm>
              <a:prstGeom prst="round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圆角矩形 8"/>
            <p:cNvSpPr/>
            <p:nvPr/>
          </p:nvSpPr>
          <p:spPr>
            <a:xfrm>
              <a:off x="1867855" y="1844824"/>
              <a:ext cx="4936393" cy="432048"/>
            </a:xfrm>
            <a:prstGeom prst="roundRect">
              <a:avLst/>
            </a:prstGeom>
            <a:noFill/>
            <a:ln w="57150">
              <a:solidFill>
                <a:srgbClr val="FF33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6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multi-invariant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4ACF-1FFC-4989-BF83-D3043681B963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624736" cy="451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1331640" y="2636912"/>
            <a:ext cx="6336704" cy="132095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339752" y="2636912"/>
            <a:ext cx="5328592" cy="132095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47592" y="2636912"/>
            <a:ext cx="3320752" cy="132095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508104" y="2636912"/>
            <a:ext cx="2160240" cy="132095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12773" y="2262940"/>
            <a:ext cx="288032" cy="21602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99992" y="1988840"/>
            <a:ext cx="288032" cy="21602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057128" y="4581128"/>
            <a:ext cx="1866800" cy="1440160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711824" y="4702751"/>
            <a:ext cx="1948408" cy="131853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15816" y="3789040"/>
            <a:ext cx="1869504" cy="576064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39750" y="3789040"/>
            <a:ext cx="2172610" cy="576064"/>
          </a:xfrm>
          <a:prstGeom prst="ellipse">
            <a:avLst/>
          </a:prstGeom>
          <a:noFill/>
          <a:ln w="762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system programs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77F5-F961-458A-A4BE-BCA1B35CD561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-36512" y="2254139"/>
            <a:ext cx="3026354" cy="2903053"/>
            <a:chOff x="393518" y="3193061"/>
            <a:chExt cx="3026354" cy="290305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193061"/>
              <a:ext cx="2952328" cy="1971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3518" y="5203562"/>
              <a:ext cx="266429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Bridge Monitoring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79912" y="1768851"/>
            <a:ext cx="2880320" cy="2193144"/>
            <a:chOff x="4086415" y="3502861"/>
            <a:chExt cx="2880320" cy="219314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3502861"/>
              <a:ext cx="2754775" cy="178879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086415" y="5203562"/>
              <a:ext cx="2880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Self-driving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38166" y="3956748"/>
            <a:ext cx="2251091" cy="2365020"/>
            <a:chOff x="5686218" y="3284615"/>
            <a:chExt cx="2251091" cy="236502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07859" y="3668221"/>
              <a:ext cx="1874748" cy="111803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796136" y="5157192"/>
              <a:ext cx="2016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Robots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3284615"/>
              <a:ext cx="1133061" cy="1872577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6201261" y="3259355"/>
            <a:ext cx="2942739" cy="2237385"/>
            <a:chOff x="6201261" y="3259355"/>
            <a:chExt cx="2942739" cy="223738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261" y="3259355"/>
              <a:ext cx="2942739" cy="172038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232470" y="5004297"/>
              <a:ext cx="2880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Autopilot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0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a CPS program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ontinually interacting with its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Iteration: one pass of the program-environment interaction loop</a:t>
            </a: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Suffering from uncertainty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C928-6ED0-4195-A18F-BE3BF4542132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4171930" y="4309505"/>
            <a:ext cx="2986139" cy="1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直接箭头连接符 7"/>
          <p:cNvCxnSpPr/>
          <p:nvPr/>
        </p:nvCxnSpPr>
        <p:spPr bwMode="auto">
          <a:xfrm>
            <a:off x="4406410" y="5621421"/>
            <a:ext cx="2751658" cy="1126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圆角矩形 8"/>
          <p:cNvSpPr/>
          <p:nvPr/>
        </p:nvSpPr>
        <p:spPr bwMode="auto">
          <a:xfrm>
            <a:off x="950026" y="4077072"/>
            <a:ext cx="977326" cy="18204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1927352" y="4309505"/>
            <a:ext cx="224457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70733"/>
              </p:ext>
            </p:extLst>
          </p:nvPr>
        </p:nvGraphicFramePr>
        <p:xfrm>
          <a:off x="2187924" y="3760171"/>
          <a:ext cx="4000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公式" r:id="rId3" imgW="177480" imgH="215640" progId="Equation.3">
                  <p:embed/>
                </p:oleObj>
              </mc:Choice>
              <mc:Fallback>
                <p:oleObj name="公式" r:id="rId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924" y="3760171"/>
                        <a:ext cx="4000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868495"/>
              </p:ext>
            </p:extLst>
          </p:nvPr>
        </p:nvGraphicFramePr>
        <p:xfrm>
          <a:off x="6292380" y="5089608"/>
          <a:ext cx="3778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公式" r:id="rId5" imgW="177480" imgH="215640" progId="Equation.3">
                  <p:embed/>
                </p:oleObj>
              </mc:Choice>
              <mc:Fallback>
                <p:oleObj name="公式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380" y="5089608"/>
                        <a:ext cx="3778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947283"/>
              </p:ext>
            </p:extLst>
          </p:nvPr>
        </p:nvGraphicFramePr>
        <p:xfrm>
          <a:off x="2115916" y="5073825"/>
          <a:ext cx="4873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公式" r:id="rId7" imgW="215619" imgH="215619" progId="Equation.3">
                  <p:embed/>
                </p:oleObj>
              </mc:Choice>
              <mc:Fallback>
                <p:oleObj name="公式" r:id="rId7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916" y="5073825"/>
                        <a:ext cx="4873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/>
        </p:nvSpPr>
        <p:spPr bwMode="auto">
          <a:xfrm>
            <a:off x="7158068" y="4009468"/>
            <a:ext cx="1086340" cy="18123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823586"/>
              </p:ext>
            </p:extLst>
          </p:nvPr>
        </p:nvGraphicFramePr>
        <p:xfrm>
          <a:off x="6364388" y="3766220"/>
          <a:ext cx="4841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公式" r:id="rId9" imgW="215640" imgH="215640" progId="Equation.3">
                  <p:embed/>
                </p:oleObj>
              </mc:Choice>
              <mc:Fallback>
                <p:oleObj name="公式" r:id="rId9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388" y="3766220"/>
                        <a:ext cx="4841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 bwMode="auto">
          <a:xfrm>
            <a:off x="1925760" y="5635800"/>
            <a:ext cx="248065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073931"/>
              </p:ext>
            </p:extLst>
          </p:nvPr>
        </p:nvGraphicFramePr>
        <p:xfrm>
          <a:off x="2993580" y="5060691"/>
          <a:ext cx="1143000" cy="571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公式" r:id="rId11" imgW="507960" imgH="215640" progId="Equation.3">
                  <p:embed/>
                </p:oleObj>
              </mc:Choice>
              <mc:Fallback>
                <p:oleObj name="公式" r:id="rId11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580" y="5060691"/>
                        <a:ext cx="1143000" cy="571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椭圆 24"/>
          <p:cNvSpPr/>
          <p:nvPr/>
        </p:nvSpPr>
        <p:spPr>
          <a:xfrm>
            <a:off x="4486484" y="3915870"/>
            <a:ext cx="824844" cy="2105418"/>
          </a:xfrm>
          <a:prstGeom prst="ellipse">
            <a:avLst/>
          </a:prstGeom>
          <a:ln>
            <a:solidFill>
              <a:srgbClr val="FF000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201171"/>
              </p:ext>
            </p:extLst>
          </p:nvPr>
        </p:nvGraphicFramePr>
        <p:xfrm>
          <a:off x="2989740" y="3741311"/>
          <a:ext cx="4000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公式" r:id="rId13" imgW="177480" imgH="215640" progId="Equation.3">
                  <p:embed/>
                </p:oleObj>
              </mc:Choice>
              <mc:Fallback>
                <p:oleObj name="公式" r:id="rId1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740" y="3741311"/>
                        <a:ext cx="4000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640049"/>
              </p:ext>
            </p:extLst>
          </p:nvPr>
        </p:nvGraphicFramePr>
        <p:xfrm>
          <a:off x="3336559" y="3729274"/>
          <a:ext cx="12858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公式" r:id="rId15" imgW="571320" imgH="215640" progId="Equation.3">
                  <p:embed/>
                </p:oleObj>
              </mc:Choice>
              <mc:Fallback>
                <p:oleObj name="公式" r:id="rId15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559" y="3729274"/>
                        <a:ext cx="12858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558599"/>
              </p:ext>
            </p:extLst>
          </p:nvPr>
        </p:nvGraphicFramePr>
        <p:xfrm>
          <a:off x="3326290" y="3741311"/>
          <a:ext cx="7429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公式" r:id="rId17" imgW="330120" imgH="215640" progId="Equation.3">
                  <p:embed/>
                </p:oleObj>
              </mc:Choice>
              <mc:Fallback>
                <p:oleObj name="公式" r:id="rId17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290" y="3741311"/>
                        <a:ext cx="7429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59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Failures of CPS programs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E132-1CA6-471C-9F80-C27DD315B48F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0" y="2314433"/>
            <a:ext cx="3266619" cy="2717051"/>
            <a:chOff x="2699792" y="2311292"/>
            <a:chExt cx="3266619" cy="271705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2311292"/>
              <a:ext cx="3266619" cy="182449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182754" y="4135791"/>
              <a:ext cx="26488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Crash of Tesla Model S</a:t>
              </a:r>
              <a:endPara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658790" y="3687809"/>
            <a:ext cx="3159607" cy="2309546"/>
            <a:chOff x="5732873" y="3717033"/>
            <a:chExt cx="3159607" cy="230954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842" y="3717033"/>
              <a:ext cx="3077305" cy="141358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732873" y="5103249"/>
              <a:ext cx="31596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Uber self-driving car kills pedestrian</a:t>
              </a:r>
              <a:endPara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36096" y="2314433"/>
            <a:ext cx="3585732" cy="2897217"/>
            <a:chOff x="5580112" y="2549926"/>
            <a:chExt cx="3585732" cy="2897217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554591"/>
              <a:ext cx="273630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Crash of Lion </a:t>
              </a:r>
              <a:r>
                <a:rPr lang="en-US" altLang="zh-CN" sz="2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Air Flight 610</a:t>
              </a:r>
              <a:endPara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2549926"/>
              <a:ext cx="3585732" cy="2016974"/>
            </a:xfrm>
            <a:prstGeom prst="rect">
              <a:avLst/>
            </a:prstGeom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monitoring for CPS 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 CPS program’s abnormal states during its execution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high-cost failures</a:t>
            </a:r>
          </a:p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92A5-8C10-4D51-A128-3B7F7193630D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308978" y="3861048"/>
            <a:ext cx="8496944" cy="1503239"/>
          </a:xfrm>
          <a:prstGeom prst="roundRect">
            <a:avLst/>
          </a:prstGeom>
          <a:ln w="38100"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decide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enters an abnormal state (error)?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2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abnormal 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anually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endParaRPr lang="en-US" altLang="zh-CN" sz="2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Non-trivial</a:t>
            </a:r>
          </a:p>
          <a:p>
            <a:pPr lvl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High-cost</a:t>
            </a:r>
          </a:p>
          <a:p>
            <a:pPr lvl="1"/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utomatically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passing execution traces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invariants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traces</a:t>
            </a:r>
          </a:p>
          <a:p>
            <a:pPr lvl="1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invariants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abnormal states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D945-1DC4-413C-B2BB-FAA683C604AA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11560" y="5445224"/>
            <a:ext cx="8064896" cy="936104"/>
          </a:xfrm>
          <a:prstGeom prst="roundRect">
            <a:avLst/>
          </a:prstGeom>
          <a:ln w="38100"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invariants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abnormal-state-detection</a:t>
            </a:r>
            <a:endParaRPr lang="zh-CN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8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58" y="5181801"/>
            <a:ext cx="2411760" cy="10230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C662-4273-4008-BDE1-493E4FB4D34D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847010" y="1484784"/>
            <a:ext cx="3381795" cy="1656184"/>
          </a:xfrm>
          <a:prstGeom prst="roundRect">
            <a:avLst/>
          </a:prstGeom>
          <a:ln w="38100"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altLang="zh-CN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invariants </a:t>
            </a:r>
          </a:p>
          <a:p>
            <a:pPr algn="ctr"/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CPS programs ?</a:t>
            </a:r>
            <a:endParaRPr lang="zh-CN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3637" y="3394920"/>
            <a:ext cx="2160240" cy="1008112"/>
          </a:xfrm>
          <a:prstGeom prst="ellipse">
            <a:avLst/>
          </a:prstGeom>
          <a:ln w="38100">
            <a:solidFill>
              <a:schemeClr val="tx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invariants</a:t>
            </a:r>
            <a:endParaRPr lang="zh-CN" altLang="en-US" sz="26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228805" y="3392207"/>
            <a:ext cx="2292785" cy="1008112"/>
          </a:xfrm>
          <a:prstGeom prst="ellipse">
            <a:avLst/>
          </a:prstGeom>
          <a:ln w="38100">
            <a:solidFill>
              <a:schemeClr val="tx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invariants</a:t>
            </a:r>
            <a:endParaRPr lang="zh-CN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394920"/>
            <a:ext cx="1209918" cy="136464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71239" y="3178096"/>
            <a:ext cx="1435791" cy="1581468"/>
            <a:chOff x="179512" y="3247418"/>
            <a:chExt cx="1435791" cy="158146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3247418"/>
              <a:ext cx="1246379" cy="129311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51520" y="4336443"/>
              <a:ext cx="13637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Deriving</a:t>
              </a:r>
              <a:endPara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6639" y="4941168"/>
            <a:ext cx="1796998" cy="1572563"/>
            <a:chOff x="802701" y="4941168"/>
            <a:chExt cx="1796998" cy="157256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35" y="4941168"/>
              <a:ext cx="1126231" cy="120273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02701" y="6021288"/>
              <a:ext cx="17969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Monitoring</a:t>
              </a:r>
              <a:endPara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云形标注 21"/>
          <p:cNvSpPr/>
          <p:nvPr/>
        </p:nvSpPr>
        <p:spPr>
          <a:xfrm>
            <a:off x="226639" y="2276872"/>
            <a:ext cx="2404342" cy="881854"/>
          </a:xfrm>
          <a:prstGeom prst="cloudCallout">
            <a:avLst>
              <a:gd name="adj1" fmla="val 32864"/>
              <a:gd name="adj2" fmla="val 71910"/>
            </a:avLst>
          </a:prstGeom>
          <a:ln w="38100">
            <a:solidFill>
              <a:schemeClr val="tx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miss </a:t>
            </a:r>
            <a:r>
              <a:rPr lang="en-US" altLang="zh-CN" sz="2600" i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altLang="zh-CN" sz="26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云形标注 22"/>
          <p:cNvSpPr/>
          <p:nvPr/>
        </p:nvSpPr>
        <p:spPr>
          <a:xfrm>
            <a:off x="6276529" y="1844824"/>
            <a:ext cx="2831975" cy="1169886"/>
          </a:xfrm>
          <a:prstGeom prst="cloudCallout">
            <a:avLst>
              <a:gd name="adj1" fmla="val -17081"/>
              <a:gd name="adj2" fmla="val 72905"/>
            </a:avLst>
          </a:prstGeom>
          <a:ln w="38100">
            <a:solidFill>
              <a:schemeClr val="tx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 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alarms</a:t>
            </a:r>
            <a:endParaRPr lang="en-US" altLang="zh-CN" sz="26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35852" y="5208655"/>
            <a:ext cx="2548945" cy="1008112"/>
          </a:xfrm>
          <a:prstGeom prst="ellipse">
            <a:avLst/>
          </a:prstGeom>
          <a:ln w="38100">
            <a:solidFill>
              <a:schemeClr val="tx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p:sp>
        <p:nvSpPr>
          <p:cNvPr id="28" name="云形标注 27"/>
          <p:cNvSpPr/>
          <p:nvPr/>
        </p:nvSpPr>
        <p:spPr>
          <a:xfrm>
            <a:off x="6431868" y="4553479"/>
            <a:ext cx="2676636" cy="1728192"/>
          </a:xfrm>
          <a:prstGeom prst="cloudCallout">
            <a:avLst>
              <a:gd name="adj1" fmla="val -52492"/>
              <a:gd name="adj2" fmla="val 26961"/>
            </a:avLst>
          </a:prstGeom>
          <a:ln w="38100">
            <a:solidFill>
              <a:schemeClr val="tx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 caused by sensing error</a:t>
            </a:r>
            <a:endParaRPr lang="en-US" altLang="zh-CN" sz="26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289125" y="6214999"/>
            <a:ext cx="1915395" cy="597464"/>
          </a:xfrm>
          <a:prstGeom prst="roundRect">
            <a:avLst/>
          </a:prstGeom>
          <a:ln w="38100">
            <a:solidFill>
              <a:schemeClr val="tx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alarm</a:t>
            </a:r>
            <a:endParaRPr lang="zh-CN" altLang="en-US" sz="26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0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2" grpId="0" animBg="1"/>
      <p:bldP spid="23" grpId="0" animBg="1"/>
      <p:bldP spid="26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D28-D2D0-4C2F-B040-E8B90D91E945}" type="datetime1">
              <a:rPr lang="en-US" altLang="zh-CN" smtClean="0"/>
              <a:t>11/23/2018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NASAC 2018, Shenzhen, China</a:t>
            </a:r>
            <a:endParaRPr lang="zh-CN" altLang="en-US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847009" y="1484784"/>
            <a:ext cx="3381795" cy="1656184"/>
          </a:xfrm>
          <a:prstGeom prst="roundRect">
            <a:avLst/>
          </a:prstGeom>
          <a:ln w="38100"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altLang="zh-CN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invariants </a:t>
            </a:r>
          </a:p>
          <a:p>
            <a:pPr algn="ctr"/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CPS programs ?</a:t>
            </a:r>
            <a:endParaRPr lang="zh-CN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95609" y="4293096"/>
            <a:ext cx="3384376" cy="1800200"/>
          </a:xfrm>
          <a:prstGeom prst="roundRect">
            <a:avLst/>
          </a:prstGeom>
          <a:ln w="38100"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balance general and specific </a:t>
            </a:r>
            <a:r>
              <a:rPr lang="en-US" altLang="zh-CN" sz="2600" i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invariants ?</a:t>
            </a:r>
            <a:endParaRPr lang="zh-CN" altLang="en-US" sz="26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364088" y="4293096"/>
            <a:ext cx="3384376" cy="1800200"/>
          </a:xfrm>
          <a:prstGeom prst="roundRect">
            <a:avLst/>
          </a:prstGeom>
          <a:ln w="38100"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alleviate the impact of </a:t>
            </a:r>
            <a:r>
              <a:rPr lang="en-US" altLang="zh-CN" sz="2600" i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 ?</a:t>
            </a:r>
            <a:endParaRPr lang="zh-CN" altLang="en-US" sz="26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7" idx="2"/>
            <a:endCxn id="3" idx="0"/>
          </p:cNvCxnSpPr>
          <p:nvPr/>
        </p:nvCxnSpPr>
        <p:spPr>
          <a:xfrm flipH="1">
            <a:off x="2187797" y="3140968"/>
            <a:ext cx="235011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7" idx="2"/>
            <a:endCxn id="24" idx="0"/>
          </p:cNvCxnSpPr>
          <p:nvPr/>
        </p:nvCxnSpPr>
        <p:spPr>
          <a:xfrm>
            <a:off x="4537907" y="3140968"/>
            <a:ext cx="2518369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57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994</Words>
  <Application>Microsoft Office PowerPoint</Application>
  <PresentationFormat>全屏显示(4:3)</PresentationFormat>
  <Paragraphs>244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公式</vt:lpstr>
      <vt:lpstr>CoMID: Context-based Multi-Invariant Detection for Monitoring Cyber-Physical Software</vt:lpstr>
      <vt:lpstr>Outlines</vt:lpstr>
      <vt:lpstr>Cyber-physical system programs</vt:lpstr>
      <vt:lpstr>Execution of a CPS program</vt:lpstr>
      <vt:lpstr>Failures of CPS programs</vt:lpstr>
      <vt:lpstr>Runtime monitoring for CPS  programs</vt:lpstr>
      <vt:lpstr>Specifying abnormal states</vt:lpstr>
      <vt:lpstr>Our objective</vt:lpstr>
      <vt:lpstr>Our objective</vt:lpstr>
      <vt:lpstr>CoMID approach</vt:lpstr>
      <vt:lpstr>Approach overview</vt:lpstr>
      <vt:lpstr>1. Context-based trace grouping</vt:lpstr>
      <vt:lpstr>2. Multi-invariant generation</vt:lpstr>
      <vt:lpstr>3. Multi-invariant detection</vt:lpstr>
      <vt:lpstr>Evaluation</vt:lpstr>
      <vt:lpstr>Offline experiments</vt:lpstr>
      <vt:lpstr>Offline experiments</vt:lpstr>
      <vt:lpstr>Offline experiments</vt:lpstr>
      <vt:lpstr>Online experiments</vt:lpstr>
      <vt:lpstr>Conclusion</vt:lpstr>
      <vt:lpstr>PowerPoint 演示文稿</vt:lpstr>
      <vt:lpstr>Backup：trace collection</vt:lpstr>
      <vt:lpstr>Backup：trace grouping</vt:lpstr>
      <vt:lpstr>Backup：multi-invariant  generation</vt:lpstr>
      <vt:lpstr>Backup：multi-invariant  detection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CoMID: Context-based Multi-Invariant Detection for Monitoring Cyber-Physical Software</dc:title>
  <dc:creator>qy_top</dc:creator>
  <cp:lastModifiedBy>qy_top</cp:lastModifiedBy>
  <cp:revision>37</cp:revision>
  <dcterms:created xsi:type="dcterms:W3CDTF">2018-11-19T17:33:57Z</dcterms:created>
  <dcterms:modified xsi:type="dcterms:W3CDTF">2018-11-23T01:43:24Z</dcterms:modified>
</cp:coreProperties>
</file>