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739" r:id="rId2"/>
    <p:sldId id="2180" r:id="rId3"/>
    <p:sldId id="2201" r:id="rId4"/>
    <p:sldId id="2187" r:id="rId5"/>
    <p:sldId id="2188" r:id="rId6"/>
    <p:sldId id="2189" r:id="rId7"/>
    <p:sldId id="2195" r:id="rId8"/>
    <p:sldId id="2155" r:id="rId9"/>
    <p:sldId id="2192" r:id="rId10"/>
    <p:sldId id="2193" r:id="rId11"/>
    <p:sldId id="2181" r:id="rId12"/>
    <p:sldId id="2190" r:id="rId13"/>
    <p:sldId id="2191" r:id="rId14"/>
    <p:sldId id="2194" r:id="rId15"/>
    <p:sldId id="2196" r:id="rId16"/>
    <p:sldId id="2197" r:id="rId17"/>
    <p:sldId id="2200" r:id="rId18"/>
    <p:sldId id="2202" r:id="rId19"/>
    <p:sldId id="2204" r:id="rId20"/>
    <p:sldId id="2203" r:id="rId21"/>
    <p:sldId id="2182" r:id="rId22"/>
    <p:sldId id="2185" r:id="rId23"/>
    <p:sldId id="2183" r:id="rId24"/>
    <p:sldId id="2184" r:id="rId25"/>
    <p:sldId id="2032" r:id="rId26"/>
  </p:sldIdLst>
  <p:sldSz cx="9144000" cy="6858000" type="screen4x3"/>
  <p:notesSz cx="9947275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557AE"/>
    <a:srgbClr val="0000FF"/>
    <a:srgbClr val="E7F6FF"/>
    <a:srgbClr val="FFFFFF"/>
    <a:srgbClr val="ADB9CA"/>
    <a:srgbClr val="7F7F7F"/>
    <a:srgbClr val="FF7C80"/>
    <a:srgbClr val="31589C"/>
    <a:srgbClr val="F6FAF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90" autoAdjust="0"/>
  </p:normalViewPr>
  <p:slideViewPr>
    <p:cSldViewPr>
      <p:cViewPr varScale="1">
        <p:scale>
          <a:sx n="91" d="100"/>
          <a:sy n="91" d="100"/>
        </p:scale>
        <p:origin x="2166" y="90"/>
      </p:cViewPr>
      <p:guideLst>
        <p:guide orient="horz" pos="2160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610"/>
    </p:cViewPr>
  </p:sorterViewPr>
  <p:notesViewPr>
    <p:cSldViewPr>
      <p:cViewPr varScale="1">
        <p:scale>
          <a:sx n="116" d="100"/>
          <a:sy n="116" d="100"/>
        </p:scale>
        <p:origin x="9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986\Desktop\parse\spring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986\Desktop\parse\spring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986\Desktop\parse\spring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(c) Spring</a:t>
            </a:r>
            <a:r>
              <a:rPr lang="en-US" altLang="zh-CN" baseline="0" dirty="0" smtClean="0"/>
              <a:t>-Commit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506</c:v>
                </c:pt>
                <c:pt idx="1">
                  <c:v>2169</c:v>
                </c:pt>
                <c:pt idx="2">
                  <c:v>1011</c:v>
                </c:pt>
                <c:pt idx="3">
                  <c:v>1302</c:v>
                </c:pt>
                <c:pt idx="4">
                  <c:v>1109</c:v>
                </c:pt>
                <c:pt idx="5">
                  <c:v>1588</c:v>
                </c:pt>
                <c:pt idx="6">
                  <c:v>2010</c:v>
                </c:pt>
                <c:pt idx="7">
                  <c:v>1899</c:v>
                </c:pt>
                <c:pt idx="8">
                  <c:v>2267</c:v>
                </c:pt>
                <c:pt idx="9">
                  <c:v>1939</c:v>
                </c:pt>
                <c:pt idx="10">
                  <c:v>1581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BA-4204-B110-EE0350284EA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41524832"/>
        <c:axId val="1941518592"/>
      </c:lineChart>
      <c:catAx>
        <c:axId val="194152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Year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1518592"/>
        <c:crosses val="autoZero"/>
        <c:auto val="1"/>
        <c:lblAlgn val="ctr"/>
        <c:lblOffset val="100"/>
        <c:noMultiLvlLbl val="0"/>
      </c:catAx>
      <c:valAx>
        <c:axId val="194151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The</a:t>
                </a:r>
                <a:r>
                  <a:rPr lang="en-US" altLang="zh-CN" baseline="0"/>
                  <a:t> Number of Commits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152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 dirty="0" smtClean="0">
                <a:effectLst/>
              </a:rPr>
              <a:t>(b) </a:t>
            </a:r>
            <a:r>
              <a:rPr lang="en-US" altLang="zh-CN" dirty="0" smtClean="0"/>
              <a:t>Spring</a:t>
            </a:r>
            <a:r>
              <a:rPr lang="en-US" altLang="zh-CN" baseline="0" dirty="0" smtClean="0"/>
              <a:t>-Average-Commit-LOC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Sheet1!$D$2:$D$12</c:f>
              <c:numCache>
                <c:formatCode>0_ </c:formatCode>
                <c:ptCount val="11"/>
                <c:pt idx="0">
                  <c:v>1640.1719367588933</c:v>
                </c:pt>
                <c:pt idx="1">
                  <c:v>271.08252650991238</c:v>
                </c:pt>
                <c:pt idx="2">
                  <c:v>101.44653465346535</c:v>
                </c:pt>
                <c:pt idx="3">
                  <c:v>310.71889400921657</c:v>
                </c:pt>
                <c:pt idx="4">
                  <c:v>240.15058611361587</c:v>
                </c:pt>
                <c:pt idx="5">
                  <c:v>343.57529930686832</c:v>
                </c:pt>
                <c:pt idx="6">
                  <c:v>138.54378109452736</c:v>
                </c:pt>
                <c:pt idx="7">
                  <c:v>194.32122169562928</c:v>
                </c:pt>
                <c:pt idx="8">
                  <c:v>192.72254080282312</c:v>
                </c:pt>
                <c:pt idx="9">
                  <c:v>159.40278494069108</c:v>
                </c:pt>
                <c:pt idx="10">
                  <c:v>141.17141049968373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05-4349-BACA-3908571E34A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64572016"/>
        <c:axId val="364572848"/>
      </c:lineChart>
      <c:catAx>
        <c:axId val="364572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Year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572848"/>
        <c:crosses val="autoZero"/>
        <c:auto val="1"/>
        <c:lblAlgn val="ctr"/>
        <c:lblOffset val="100"/>
        <c:noMultiLvlLbl val="0"/>
      </c:catAx>
      <c:valAx>
        <c:axId val="36457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The</a:t>
                </a:r>
                <a:r>
                  <a:rPr lang="en-US" altLang="zh-CN" baseline="0" dirty="0"/>
                  <a:t> </a:t>
                </a:r>
                <a:r>
                  <a:rPr lang="en-US" altLang="zh-CN" baseline="0" dirty="0" smtClean="0"/>
                  <a:t>Average </a:t>
                </a:r>
                <a:r>
                  <a:rPr lang="en-US" altLang="zh-CN" baseline="0" dirty="0"/>
                  <a:t>LOC of Each Commit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5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(a) Spring-Average-Commit-File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Sheet1!$C$2:$C$12</c:f>
              <c:numCache>
                <c:formatCode>0_ </c:formatCode>
                <c:ptCount val="11"/>
                <c:pt idx="0">
                  <c:v>19.628458498023715</c:v>
                </c:pt>
                <c:pt idx="1">
                  <c:v>5.1290917473490092</c:v>
                </c:pt>
                <c:pt idx="2">
                  <c:v>2.8376237623762375</c:v>
                </c:pt>
                <c:pt idx="3">
                  <c:v>5.059139784946237</c:v>
                </c:pt>
                <c:pt idx="4">
                  <c:v>17.340847610459875</c:v>
                </c:pt>
                <c:pt idx="5">
                  <c:v>7.9117832388153753</c:v>
                </c:pt>
                <c:pt idx="6">
                  <c:v>4.7631840796019898</c:v>
                </c:pt>
                <c:pt idx="7">
                  <c:v>4.1184834123222744</c:v>
                </c:pt>
                <c:pt idx="8">
                  <c:v>5.5271283634759598</c:v>
                </c:pt>
                <c:pt idx="9">
                  <c:v>7.6725116039195465</c:v>
                </c:pt>
                <c:pt idx="10">
                  <c:v>5.1132194813409235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7-4B52-92D8-9E52B680A7E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37752272"/>
        <c:axId val="1937745200"/>
      </c:lineChart>
      <c:catAx>
        <c:axId val="1937752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Year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7745200"/>
        <c:crosses val="autoZero"/>
        <c:auto val="1"/>
        <c:lblAlgn val="ctr"/>
        <c:lblOffset val="100"/>
        <c:noMultiLvlLbl val="0"/>
      </c:catAx>
      <c:valAx>
        <c:axId val="193774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The</a:t>
                </a:r>
                <a:r>
                  <a:rPr lang="en-US" altLang="zh-CN" baseline="0"/>
                  <a:t> Average File of Each Commit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775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1FD6-10AD-41C3-8C4C-7C950D8FD543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49C96-090A-4778-A480-5A3AEF2A6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3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11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0725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3257550"/>
            <a:ext cx="7956550" cy="30861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100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51510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smtClean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6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2406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723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37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944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852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739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18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814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1046358-9A8A-4482-9EC2-23954D2F6718}" type="slidenum">
              <a:rPr lang="zh-CN" altLang="en-US" sz="1200" smtClean="0">
                <a:solidFill>
                  <a:srgbClr val="000000"/>
                </a:solidFill>
                <a:ea typeface="宋体" panose="02010600030101010101" pitchFamily="2" charset="-122"/>
              </a:rPr>
              <a:t>18</a:t>
            </a:fld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847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18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82650"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1046358-9A8A-4482-9EC2-23954D2F6718}" type="slidenum">
              <a:rPr lang="zh-CN" altLang="en-US" sz="1200" smtClean="0">
                <a:solidFill>
                  <a:srgbClr val="000000"/>
                </a:solidFill>
                <a:ea typeface="宋体" panose="02010600030101010101" pitchFamily="2" charset="-122"/>
              </a:rPr>
              <a:t>20</a:t>
            </a:fld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65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Evolution of requirement</a:t>
            </a: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Evolution of execution environment</a:t>
            </a:r>
          </a:p>
          <a:p>
            <a:pPr eaLnBrk="1" hangingPunct="1">
              <a:spcBef>
                <a:spcPct val="0"/>
              </a:spcBef>
            </a:pP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1200" b="0" kern="1200" dirty="0" smtClean="0">
                <a:solidFill>
                  <a:srgbClr val="080808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Software evolution dominate the activities in a software system’s lifecycle.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6649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5755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77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059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49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61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4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67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83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123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986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9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276225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燕尾形 5"/>
          <p:cNvSpPr/>
          <p:nvPr userDrawn="1"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燕尾形 6"/>
          <p:cNvSpPr/>
          <p:nvPr userDrawn="1"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4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5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WORK\工作\PPT\PPT新校徽\L15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WORK\工作\PPT\PPT新校徽\L142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75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WORK\工作\PPT\PPT新校徽\L142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97000">
              <a:srgbClr val="F6FAFD"/>
            </a:gs>
            <a:gs pos="100000">
              <a:srgbClr val="F6FAF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94" r:id="rId3"/>
    <p:sldLayoutId id="2147483695" r:id="rId4"/>
    <p:sldLayoutId id="214748370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auto">
          <a:xfrm>
            <a:off x="8940" y="4437112"/>
            <a:ext cx="9144001" cy="60478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75D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32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崔笛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8940" y="1556792"/>
            <a:ext cx="9152940" cy="2702970"/>
          </a:xfrm>
          <a:prstGeom prst="rect">
            <a:avLst/>
          </a:prstGeom>
          <a:solidFill>
            <a:srgbClr val="325A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0" dirty="0">
              <a:ea typeface="黑体" panose="02010609060101010101" pitchFamily="49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5079120"/>
            <a:ext cx="9144000" cy="186512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75D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kern="0" dirty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cuidi@stu.xjtu.edu.cn</a:t>
            </a:r>
            <a:endParaRPr lang="en-US" altLang="zh-CN" sz="2400" kern="0" dirty="0">
              <a:solidFill>
                <a:srgbClr val="31589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kern="0" dirty="0">
                <a:solidFill>
                  <a:srgbClr val="31589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智能网络与网络安全教育部重点实验室</a:t>
            </a:r>
            <a:endParaRPr lang="en-US" altLang="zh-CN" sz="2400" kern="0" dirty="0">
              <a:solidFill>
                <a:srgbClr val="31589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kern="0" dirty="0">
                <a:solidFill>
                  <a:srgbClr val="31589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陕西省天地网技术重点实验室  </a:t>
            </a:r>
            <a:endParaRPr lang="en-US" altLang="zh-CN" sz="2400" kern="0" dirty="0">
              <a:solidFill>
                <a:srgbClr val="31589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kern="0" dirty="0">
                <a:solidFill>
                  <a:srgbClr val="31589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2018</a:t>
            </a:r>
            <a:r>
              <a:rPr lang="zh-CN" altLang="en-US" sz="2400" kern="0" dirty="0" smtClean="0">
                <a:solidFill>
                  <a:srgbClr val="31589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kern="0" dirty="0" smtClean="0">
                <a:solidFill>
                  <a:srgbClr val="31589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kern="0" dirty="0" smtClean="0">
                <a:solidFill>
                  <a:srgbClr val="31589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kern="0" dirty="0" smtClean="0">
                <a:solidFill>
                  <a:srgbClr val="31589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400" kern="0" dirty="0" smtClean="0">
                <a:solidFill>
                  <a:srgbClr val="31589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2400" kern="0" dirty="0">
              <a:solidFill>
                <a:srgbClr val="31589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40" y="2128736"/>
            <a:ext cx="91350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ts val="6000"/>
              </a:lnSpc>
            </a:pPr>
            <a:r>
              <a:rPr lang="en-US" altLang="zh-CN" sz="40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DrDiff</a:t>
            </a:r>
            <a:r>
              <a:rPr lang="zh-CN" altLang="en-US" sz="4000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4000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Decoupling Code Change into Multiple Design Insights</a:t>
            </a:r>
            <a:endParaRPr lang="zh-CN" altLang="en-US" sz="4000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2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Related Work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07504" y="883741"/>
            <a:ext cx="903649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Code Change Summarization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b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coarse-grained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)(</a:t>
            </a:r>
            <a:r>
              <a:rPr lang="en-US" altLang="zh-CN" sz="20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Machine-learning based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Changescribe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A tool for automatically generating commit messages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(Cortes-Coy et.al, SCAM 2014)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commit messages from diffs using neural machine translation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(Jiang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et.al, A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17)</a:t>
            </a:r>
            <a:endParaRPr lang="en-US" altLang="zh-CN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b="0" dirty="0" smtClean="0">
                <a:solidFill>
                  <a:srgbClr val="1557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Code Change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clone in code change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b="0" dirty="0" smtClean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hange (i.e. similar, related code changes) can be caused by crosscutting concerns,  API evolution, bug fixing and refactoring.</a:t>
            </a:r>
          </a:p>
          <a:p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of Structural Changes for Matching Across Program Versions (Kim et.al, ICSE 07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 for Systematic Changes (Kim et.al, ICSE 15)</a:t>
            </a:r>
          </a:p>
          <a:p>
            <a:endParaRPr lang="en-US" altLang="zh-CN" b="0" dirty="0" smtClean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b="0" dirty="0" smtClean="0">
                <a:solidFill>
                  <a:srgbClr val="1557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Change Decomposition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irrelevant/unrelated code changes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 of tangled code changes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(Zeller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et.al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MSR 13)</a:t>
            </a:r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Untangling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fine-grained code changes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(Dias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et.al,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SANER 15)</a:t>
            </a:r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</a:t>
            </a: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26689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457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 	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Related Work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Methodology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Evaluation	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32517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06" y="1587361"/>
            <a:ext cx="9152206" cy="5270639"/>
          </a:xfrm>
          <a:prstGeom prst="rect">
            <a:avLst/>
          </a:prstGeom>
        </p:spPr>
      </p:pic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A Running Example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35810" y="879475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running example of Code Change from Commit 3c1adf7: 8 changed files with 478 additions and 96 deletions</a:t>
            </a:r>
          </a:p>
        </p:txBody>
      </p:sp>
    </p:spTree>
    <p:extLst>
      <p:ext uri="{BB962C8B-B14F-4D97-AF65-F5344CB8AC3E}">
        <p14:creationId xmlns:p14="http://schemas.microsoft.com/office/powerpoint/2010/main" val="3560658452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State-of-the-art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35810" y="879475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Tree-based code differencing techniques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0" y="1395473"/>
            <a:ext cx="4355976" cy="5003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767" y="980728"/>
            <a:ext cx="3600400" cy="1728192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4572001" y="2708920"/>
            <a:ext cx="452829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Preliminaries:</a:t>
            </a:r>
          </a:p>
          <a:p>
            <a:endParaRPr lang="en-US" altLang="zh-CN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AST: abstract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yntactic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ree, a rooted, labeled, ordered tree.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AST Node Type: declaration, statements, and more than 22 subtypes.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AST Differencing: four kinds of edit actions including update, add, delete, move. Such action sequences are called Edit Script.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Concise Differencing: encapsulate edit scripts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52671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Our method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204912" y="960218"/>
            <a:ext cx="883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Step1: Extracting Micro Design Rules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63" y="1558801"/>
            <a:ext cx="3600400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7" y="1560645"/>
            <a:ext cx="4670577" cy="495325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 bwMode="auto">
          <a:xfrm>
            <a:off x="395536" y="2073244"/>
            <a:ext cx="3096344" cy="1316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83568" y="3068961"/>
            <a:ext cx="3672408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83568" y="4719424"/>
            <a:ext cx="3312368" cy="1497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95536" y="5591349"/>
            <a:ext cx="4320480" cy="14190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5536" y="5953072"/>
            <a:ext cx="2312676" cy="1836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9692" y="2665513"/>
            <a:ext cx="3316244" cy="183632"/>
          </a:xfrm>
          <a:prstGeom prst="rect">
            <a:avLst/>
          </a:prstGeom>
          <a:noFill/>
          <a:ln>
            <a:solidFill>
              <a:srgbClr val="1557AE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79692" y="4315976"/>
            <a:ext cx="2884196" cy="183632"/>
          </a:xfrm>
          <a:prstGeom prst="rect">
            <a:avLst/>
          </a:prstGeom>
          <a:noFill/>
          <a:ln>
            <a:solidFill>
              <a:srgbClr val="1557AE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364088" y="2921506"/>
            <a:ext cx="2416832" cy="13837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08104" y="2348880"/>
            <a:ext cx="2664296" cy="784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134" y="3594792"/>
            <a:ext cx="4104457" cy="23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17610"/>
      </p:ext>
    </p:extLst>
  </p:cSld>
  <p:clrMapOvr>
    <a:masterClrMapping/>
  </p:clrMapOvr>
  <p:transition advTm="314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Our method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204912" y="960218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Step2: Organizing Dominate Relation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802" y="1638580"/>
            <a:ext cx="4320480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7" y="1560645"/>
            <a:ext cx="4166521" cy="49532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790" y="3645024"/>
            <a:ext cx="453650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4603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Our method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204912" y="960218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Step3: Generating Structural and Semantic Insight using DRH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550627"/>
            <a:ext cx="6480720" cy="2094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4149080"/>
            <a:ext cx="6065230" cy="1959649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260795" y="1818677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Semantic Insight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260795" y="4412717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Structural Insight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6" y="2339714"/>
            <a:ext cx="2382732" cy="11572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07" y="4869159"/>
            <a:ext cx="2353277" cy="1091487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 bwMode="auto">
          <a:xfrm>
            <a:off x="5220072" y="1864384"/>
            <a:ext cx="1368152" cy="59155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588224" y="2455941"/>
            <a:ext cx="2232248" cy="97305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230122" y="4437112"/>
            <a:ext cx="926054" cy="45287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156176" y="4889989"/>
            <a:ext cx="1368152" cy="62724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524328" y="5517232"/>
            <a:ext cx="926054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09854" y="1987571"/>
            <a:ext cx="196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Semantic Design Rule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47120" y="4491240"/>
            <a:ext cx="214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Structural Design Rule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84409" y="5466983"/>
            <a:ext cx="2141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Structural Design Rule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To be </a:t>
            </a:r>
            <a:r>
              <a:rPr lang="en-US" altLang="zh-CN" sz="1400" dirty="0" smtClean="0">
                <a:solidFill>
                  <a:srgbClr val="FF0000"/>
                </a:solidFill>
              </a:rPr>
              <a:t>improved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37833"/>
      </p:ext>
    </p:extLst>
  </p:cSld>
  <p:clrMapOvr>
    <a:masterClrMapping/>
  </p:clrMapOvr>
  <p:transition advTm="314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10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err="1" smtClean="0">
                <a:solidFill>
                  <a:srgbClr val="1557AE"/>
                </a:solidFill>
                <a:ea typeface="黑体" panose="02010609060101010101" pitchFamily="49" charset="-122"/>
              </a:rPr>
              <a:t>DrDiff</a:t>
            </a: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 Infrastructure (Implementation)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251520" y="980728"/>
            <a:ext cx="8784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System Requirement: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combination of these three insight</a:t>
            </a:r>
          </a:p>
          <a:p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genealogy of three insights </a:t>
            </a:r>
          </a:p>
          <a:p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be improved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Fundamental Tool Support: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Spoon	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JGit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are now starting from some influential code difference toolkits: </a:t>
            </a:r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ChangeDistiller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GumTree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</a:t>
            </a:r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ClDiff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72271658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kumimoji="1" lang="zh-CN" altLang="en-US" sz="3600" b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kumimoji="1" lang="zh-CN" altLang="en-US" sz="3600" b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kumimoji="1" lang="zh-CN" altLang="en-US" sz="3600" b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89925"/>
            <a:ext cx="7202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Comparison of Multiple Change Tool</a:t>
            </a:r>
            <a:endParaRPr lang="zh-CN" altLang="en-US" sz="2800" kern="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37661" y="2985624"/>
            <a:ext cx="2232248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ChangeDistiller</a:t>
            </a: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947082"/>
            <a:ext cx="3633477" cy="20385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3430957"/>
            <a:ext cx="6120680" cy="13490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5080580"/>
            <a:ext cx="8209995" cy="1342659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084168" y="2958723"/>
            <a:ext cx="2232248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GumTree</a:t>
            </a: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072401" y="4704446"/>
            <a:ext cx="795015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CLDiff</a:t>
            </a: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915435" y="6309645"/>
            <a:ext cx="3027264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GumTree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-Spoon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9067" y="947082"/>
            <a:ext cx="4176464" cy="20385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40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err="1" smtClean="0">
                <a:solidFill>
                  <a:srgbClr val="1557AE"/>
                </a:solidFill>
                <a:ea typeface="黑体" panose="02010609060101010101" pitchFamily="49" charset="-122"/>
              </a:rPr>
              <a:t>DrDiff</a:t>
            </a: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 Design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251520" y="980728"/>
            <a:ext cx="87129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 Layer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Requirement Code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Structural Layer (Skeleton)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Semantic Layer (local variable and method)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Dominated Code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 (irrelevant code)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 types of relations: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In-out relation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Clone relation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Dominate relation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are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now constructing this structural and hierarchical view.  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03995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457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  <a:t>Introduction 	</a:t>
            </a:r>
            <a:endParaRPr lang="zh-CN" altLang="en-US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Related Work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Evaluation	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82314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kumimoji="1" lang="zh-CN" altLang="en-US" sz="3600" b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kumimoji="1" lang="zh-CN" altLang="en-US" sz="3600" b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kumimoji="1" lang="zh-CN" altLang="en-US" sz="3600" b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89925"/>
            <a:ext cx="720296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Progress</a:t>
            </a:r>
            <a:endParaRPr lang="zh-CN" altLang="en-US" sz="2800" kern="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76684" y="935749"/>
            <a:ext cx="8515796" cy="388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尚未完成</a:t>
            </a:r>
            <a:r>
              <a:rPr lang="en-US" altLang="zh-CN" sz="2000" b="0" dirty="0" err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DrDiff</a:t>
            </a: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，现有的版本已经完成计划的</a:t>
            </a:r>
            <a:r>
              <a:rPr lang="en-US" altLang="zh-CN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60%</a:t>
            </a: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，现有的版本可以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初步</a:t>
            </a: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可以自动检出修改文件的前后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版本并做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Text Diff Analysis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GitDiff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：已完成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100%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利用</a:t>
            </a:r>
            <a:r>
              <a:rPr lang="en-US" altLang="zh-CN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Spoon</a:t>
            </a: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进行细粒度的</a:t>
            </a:r>
            <a:r>
              <a:rPr lang="en-US" altLang="zh-CN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Diff</a:t>
            </a: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分析，得到差异的</a:t>
            </a:r>
            <a:r>
              <a:rPr lang="en-US" altLang="zh-CN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AST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节点（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SpoonDiff</a:t>
            </a: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：已完成</a:t>
            </a:r>
            <a:r>
              <a:rPr lang="en-US" altLang="zh-CN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100%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Changed AST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节点为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类，提取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Change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中的三种</a:t>
            </a: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依赖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关系，包括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in-out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clone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subordinate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000" b="0" dirty="0" err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Relation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Diff</a:t>
            </a: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：已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完成</a:t>
            </a:r>
            <a:r>
              <a:rPr lang="en-US" altLang="zh-CN" sz="2000" b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0%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，下周预计完成基础功能）</a:t>
            </a:r>
            <a:endParaRPr lang="en-US" altLang="zh-CN" sz="24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charset="0"/>
              <a:buChar char="p"/>
            </a:pP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下周工作计划：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</a:p>
          <a:p>
            <a:pPr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8563" y="4238922"/>
            <a:ext cx="8072995" cy="101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完成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DrDiff</a:t>
            </a:r>
            <a:r>
              <a:rPr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工具的第一版</a:t>
            </a:r>
            <a:endParaRPr lang="en-US" altLang="zh-CN" sz="2000" b="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五边形 6"/>
          <p:cNvSpPr/>
          <p:nvPr/>
        </p:nvSpPr>
        <p:spPr bwMode="auto">
          <a:xfrm>
            <a:off x="831829" y="5511900"/>
            <a:ext cx="1312311" cy="576064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8" name="燕尾形 7"/>
          <p:cNvSpPr/>
          <p:nvPr/>
        </p:nvSpPr>
        <p:spPr bwMode="auto">
          <a:xfrm>
            <a:off x="3612748" y="5517232"/>
            <a:ext cx="1708387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5443369" y="5517232"/>
            <a:ext cx="1781665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857" y="5599877"/>
            <a:ext cx="10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Diff</a:t>
            </a:r>
            <a:endParaRPr lang="zh-CN" altLang="en-US" sz="2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00780" y="5605209"/>
            <a:ext cx="1288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Spoon Diff</a:t>
            </a:r>
            <a:endParaRPr lang="zh-CN" altLang="en-US" sz="2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21697" y="5600940"/>
            <a:ext cx="1592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Relation Diff</a:t>
            </a:r>
            <a:endParaRPr lang="zh-CN" altLang="en-US" sz="2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2266376" y="5511900"/>
            <a:ext cx="1224136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6264" y="5599877"/>
            <a:ext cx="10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altLang="zh-CN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</a:t>
            </a:r>
            <a:endParaRPr lang="zh-CN" altLang="en-US" sz="2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16404" y="5301208"/>
            <a:ext cx="6863908" cy="106338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47268" y="5599877"/>
            <a:ext cx="188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DRDiff</a:t>
            </a:r>
            <a:r>
              <a:rPr lang="en-US" altLang="zh-CN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sz="2000" b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设计</a:t>
            </a:r>
            <a:r>
              <a:rPr lang="en-US" altLang="zh-CN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zh-CN" altLang="en-US" sz="2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9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457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 </a:t>
            </a:r>
            <a: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  <a:t>	</a:t>
            </a:r>
            <a:endParaRPr lang="zh-CN" altLang="en-US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Related Work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Evaluation	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90720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Evaluation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07034" y="1223884"/>
            <a:ext cx="89188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Target: How can </a:t>
            </a:r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DrDiff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help developer understand three mentioned characteristics? 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From the </a:t>
            </a:r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RQ1: How many design rules contained in one commit?</a:t>
            </a:r>
          </a:p>
          <a:p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RQ2: 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 contained in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(per day/month/year)</a:t>
            </a: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(using genealogy)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</a:t>
            </a:r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rule</a:t>
            </a:r>
            <a:endParaRPr lang="en-US" altLang="zh-CN" sz="2000" b="0" dirty="0" smtClean="0">
              <a:solidFill>
                <a:srgbClr val="1557A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RQ3: How 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commits can be affected by one design rule?</a:t>
            </a:r>
          </a:p>
          <a:p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RQ4: How long does one design rule have effect on software?</a:t>
            </a: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5225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457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 	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Related Work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Evaluation	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Conclusion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42115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Conclusion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209959" y="1223884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+mn-ea"/>
                <a:ea typeface="+mn-ea"/>
              </a:rPr>
              <a:t>To be continued</a:t>
            </a:r>
            <a:endParaRPr lang="en-US" altLang="zh-CN" sz="2000" b="0" dirty="0">
              <a:solidFill>
                <a:srgbClr val="08080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3937974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9592" y="313492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2800" kern="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ustomShape 17">
            <a:extLst>
              <a:ext uri="{FF2B5EF4-FFF2-40B4-BE49-F238E27FC236}">
                <a16:creationId xmlns:a16="http://schemas.microsoft.com/office/drawing/2014/main" id="{3F0A1271-CD1F-43DD-8A65-873DECB9087F}"/>
              </a:ext>
            </a:extLst>
          </p:cNvPr>
          <p:cNvSpPr/>
          <p:nvPr/>
        </p:nvSpPr>
        <p:spPr>
          <a:xfrm>
            <a:off x="-252536" y="2924944"/>
            <a:ext cx="9205913" cy="7128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algn="ctr">
              <a:spcBef>
                <a:spcPct val="20000"/>
              </a:spcBef>
              <a:buSzPct val="85000"/>
              <a:defRPr/>
            </a:pPr>
            <a:r>
              <a:rPr lang="en-US" altLang="zh-CN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黑体"/>
              </a:rPr>
              <a:t>Thanks</a:t>
            </a:r>
            <a:r>
              <a:rPr lang="zh-CN" alt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黑体"/>
              </a:rPr>
              <a:t>！</a:t>
            </a:r>
            <a:r>
              <a:rPr lang="en-US" altLang="zh-CN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黑体"/>
              </a:rPr>
              <a:t>Q&amp;A</a:t>
            </a:r>
            <a:endParaRPr lang="zh-CN" alt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黑体"/>
            </a:endParaRPr>
          </a:p>
          <a:p>
            <a:pPr marL="685800" indent="-68544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745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84199" y="879475"/>
            <a:ext cx="8964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Almost every software evolves to meet the increasing requirement of users 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Software evolution includes requirement evolution, environment evolution, source code evolution, and etc.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Source code change dominates the activities in software evolution through software system’s lifecycle.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most cases, source code changes for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new features,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fixing bugs, refactoring, and etc.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90643"/>
            <a:ext cx="3024336" cy="22322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4178310"/>
            <a:ext cx="1587101" cy="223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177610"/>
            <a:ext cx="3024336" cy="22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13949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56728" y="950812"/>
            <a:ext cx="887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However, analyzing and understanding source code changes is not easy! 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4596612" y="4013588"/>
            <a:ext cx="43678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Using Spring-Framework (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1.3M+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 as an example: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Fast growth (4.6 commits per day)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Large Amount ( Average 100+ Lines of code per commit)</a:t>
            </a: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Complex Relations (Average 5 Files per commit)</a:t>
            </a:r>
          </a:p>
        </p:txBody>
      </p:sp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55203"/>
              </p:ext>
            </p:extLst>
          </p:nvPr>
        </p:nvGraphicFramePr>
        <p:xfrm>
          <a:off x="4596612" y="1411109"/>
          <a:ext cx="4079844" cy="260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087909"/>
              </p:ext>
            </p:extLst>
          </p:nvPr>
        </p:nvGraphicFramePr>
        <p:xfrm>
          <a:off x="57801" y="3933056"/>
          <a:ext cx="4226167" cy="2696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259381"/>
              </p:ext>
            </p:extLst>
          </p:nvPr>
        </p:nvGraphicFramePr>
        <p:xfrm>
          <a:off x="179511" y="1411108"/>
          <a:ext cx="4104457" cy="260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5292080" y="2852936"/>
            <a:ext cx="288032" cy="2165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244408" y="2202212"/>
            <a:ext cx="288032" cy="18016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27584" y="1964575"/>
            <a:ext cx="216024" cy="16828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923928" y="2852936"/>
            <a:ext cx="144016" cy="19082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851920" y="5718376"/>
            <a:ext cx="288032" cy="1588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08366" y="4313904"/>
            <a:ext cx="288032" cy="1588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596510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79512" y="879475"/>
            <a:ext cx="89644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natural question arises do developer really understand what they changed?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most cases, actually not!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Accidental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(Fred Book, 1990)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Debt 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Cunningham, 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1992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Architectural Erosion and Drift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Nenad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Medvidovic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2009)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Modularity Violation (</a:t>
            </a:r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Yuanfang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Cai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2010)</a:t>
            </a: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…..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Now, most of developers are still not aware of, especially, the architectural impact of their change [1]. </a:t>
            </a:r>
          </a:p>
          <a:p>
            <a:endParaRPr lang="en-US" altLang="zh-CN" sz="16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16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[1] </a:t>
            </a:r>
            <a:r>
              <a:rPr lang="en-US" altLang="zh-CN" sz="1600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Paixao</a:t>
            </a:r>
            <a:r>
              <a:rPr lang="en-US" altLang="zh-CN" sz="16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1600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M, </a:t>
            </a:r>
            <a:r>
              <a:rPr lang="en-US" altLang="zh-CN" sz="1600" b="0" dirty="0" err="1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Krinke</a:t>
            </a:r>
            <a:r>
              <a:rPr lang="en-US" altLang="zh-CN" sz="1600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J, Han D G, et al. Are developers aware of the architectural impact of their changes?[C]// </a:t>
            </a:r>
            <a:r>
              <a:rPr lang="en-US" altLang="zh-CN" sz="1600" b="0" dirty="0" err="1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Ieee</a:t>
            </a:r>
            <a:r>
              <a:rPr lang="en-US" altLang="zh-CN" sz="1600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r>
              <a:rPr lang="en-US" altLang="zh-CN" sz="1600" b="0" dirty="0" err="1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acm</a:t>
            </a:r>
            <a:r>
              <a:rPr lang="en-US" altLang="zh-CN" sz="1600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International Conference on Automated Software Engineering. IEEE, 2017:95-105.</a:t>
            </a:r>
          </a:p>
          <a:p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996952"/>
            <a:ext cx="1826211" cy="1600978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362447" y="1556792"/>
            <a:ext cx="1285875" cy="121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512631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432048" y="940658"/>
            <a:ext cx="846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may probably caused by the way developers understand code changes.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629922"/>
            <a:ext cx="3888432" cy="25614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443" y="1656906"/>
            <a:ext cx="3821982" cy="253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403381"/>
            <a:ext cx="3888432" cy="2177221"/>
          </a:xfrm>
          <a:prstGeom prst="rect">
            <a:avLst/>
          </a:prstGeom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763688" y="238081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SmartGit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5940152" y="234888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SourceTree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403648" y="526113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err="1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Github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Desktop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4566442" y="4653136"/>
            <a:ext cx="3821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Two primary reasons: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Local not systematic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Historical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multiple views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53198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35496" y="2012642"/>
            <a:ext cx="9061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Structural View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(Architect Insight) 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 </a:t>
            </a:r>
            <a:r>
              <a:rPr lang="en-US" altLang="zh-CN" sz="2000" b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declarations </a:t>
            </a:r>
            <a:r>
              <a:rPr lang="en-US" altLang="zh-CN" sz="20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z="2000" b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variables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Structural view presents the organization of change sets over the method-level,  depicting the skeleton of software project. 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Semantic View</a:t>
            </a:r>
            <a:r>
              <a:rPr lang="en-US" altLang="zh-CN" sz="2000" b="0" dirty="0" smtClean="0">
                <a:solidFill>
                  <a:srgbClr val="0000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(Practitioner Insight) (</a:t>
            </a:r>
            <a:r>
              <a:rPr lang="en-US" altLang="zh-CN" sz="2000" b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parameters and local variables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Semantic view presents the organization of change sets within the </a:t>
            </a: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method-level, depicting the detail implementation.</a:t>
            </a: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Historical View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(Tester Insight / Code Reviewer Insight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Historical view focuses the code difference compared with the </a:t>
            </a: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previous version </a:t>
            </a: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837" y="4437112"/>
            <a:ext cx="1979712" cy="1944216"/>
          </a:xfrm>
          <a:prstGeom prst="rect">
            <a:avLst/>
          </a:prstGeom>
        </p:spPr>
      </p:pic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07504" y="918956"/>
            <a:ext cx="8964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need a non-local and systematic view to understand code changes. </a:t>
            </a:r>
          </a:p>
          <a:p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Thus,  in this paper, we proposed a general method  to </a:t>
            </a:r>
            <a:r>
              <a:rPr lang="en-US" altLang="zh-CN" sz="2000" b="0" dirty="0" smtClean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decouple</a:t>
            </a:r>
            <a:r>
              <a:rPr lang="en-US" altLang="zh-CN" sz="2000" b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000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code change into three views: </a:t>
            </a:r>
            <a:r>
              <a:rPr lang="en-US" altLang="zh-CN" sz="2000" b="0" dirty="0">
                <a:solidFill>
                  <a:srgbClr val="1557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historical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</a:t>
            </a:r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semantic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view.   </a:t>
            </a:r>
          </a:p>
        </p:txBody>
      </p:sp>
    </p:spTree>
    <p:extLst>
      <p:ext uri="{BB962C8B-B14F-4D97-AF65-F5344CB8AC3E}">
        <p14:creationId xmlns:p14="http://schemas.microsoft.com/office/powerpoint/2010/main" val="695751954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457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 	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Related Work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Evaluation	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12699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79512" y="115888"/>
            <a:ext cx="9459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Tx/>
              <a:buNone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rgbClr val="080808"/>
              </a:solidFill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rgbClr val="080808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36513" y="115888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Related Work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F6914D2-D595-431D-A3BA-8AD78AE3F844}"/>
              </a:ext>
            </a:extLst>
          </p:cNvPr>
          <p:cNvSpPr txBox="1"/>
          <p:nvPr/>
        </p:nvSpPr>
        <p:spPr>
          <a:xfrm>
            <a:off x="107504" y="883741"/>
            <a:ext cx="892899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Classical Code Differencing / Code Change Techniques 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zh-CN" sz="2000" b="0" dirty="0" smtClean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fine-grained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    </a:t>
            </a: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Detecting code differences is the opposite to code clone. The object is the program and its previous version. Hence, the method is also similar.</a:t>
            </a: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Text-based</a:t>
            </a:r>
            <a:endParaRPr lang="en-US" altLang="zh-CN" b="0" dirty="0" smtClean="0">
              <a:solidFill>
                <a:srgbClr val="1557A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file comparison program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(EW Myers et.al, 1985)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Tracking source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locations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(Reiss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et.al,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ICSE 08)</a:t>
            </a:r>
            <a:endParaRPr lang="en-US" altLang="zh-CN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Tree-based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distilling: Tree differencing for fine-grained source code change extraction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dirty="0" err="1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Fluri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et.al TSE 07)</a:t>
            </a:r>
            <a:endParaRPr lang="en-US" altLang="zh-CN" b="0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err="1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GumTree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Fine-grained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Accurate Source Code Differencing (</a:t>
            </a:r>
            <a:r>
              <a:rPr lang="en-US" altLang="zh-CN" b="0" dirty="0" err="1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Falleri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et.al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 14)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ClDiff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concise linked code differences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(Xin Peng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et.al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 18)</a:t>
            </a:r>
            <a:endParaRPr lang="en-US" altLang="zh-CN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altLang="zh-CN" sz="2000" b="0" dirty="0" smtClean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000" b="0" dirty="0" smtClean="0">
                <a:solidFill>
                  <a:srgbClr val="1557A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Graph-based</a:t>
            </a:r>
            <a:endParaRPr lang="en-US" altLang="zh-CN" b="0" dirty="0" smtClean="0">
              <a:solidFill>
                <a:srgbClr val="1557A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Differencing Algorithm for Object-Oriented Programs (</a:t>
            </a:r>
            <a:r>
              <a:rPr lang="en-US" altLang="zh-CN" b="0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Taweeup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et.al ASE 04)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0" dirty="0" err="1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UMLDiff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 Algorithm for Object- oriented Design Differencing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(Xing </a:t>
            </a:r>
            <a:r>
              <a:rPr lang="en-US" altLang="zh-CN" b="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et.al ASE </a:t>
            </a:r>
            <a:r>
              <a:rPr lang="en-US" altLang="zh-CN" b="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05)	</a:t>
            </a:r>
            <a:r>
              <a:rPr lang="en-US" altLang="zh-CN" sz="2000" b="0" dirty="0" smtClean="0">
                <a:solidFill>
                  <a:srgbClr val="08080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</a:t>
            </a:r>
            <a:endParaRPr lang="en-US" altLang="zh-CN" sz="2000" b="0" dirty="0">
              <a:solidFill>
                <a:srgbClr val="08080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99289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设计模板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12230</TotalTime>
  <Pages>0</Pages>
  <Words>1172</Words>
  <Characters>0</Characters>
  <Application>Microsoft Office PowerPoint</Application>
  <DocSecurity>0</DocSecurity>
  <PresentationFormat>全屏显示(4:3)</PresentationFormat>
  <Lines>0</Lines>
  <Paragraphs>276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楷体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默认设计模板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</vt:lpstr>
      <vt:lpstr>PowerPoint 演示文稿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</vt:lpstr>
      <vt:lpstr>PowerPoint 演示文稿</vt:lpstr>
      <vt:lpstr>Content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Kevin</dc:creator>
  <cp:lastModifiedBy>崔 笛</cp:lastModifiedBy>
  <cp:revision>5244</cp:revision>
  <dcterms:created xsi:type="dcterms:W3CDTF">2009-10-06T03:58:48Z</dcterms:created>
  <dcterms:modified xsi:type="dcterms:W3CDTF">2018-11-22T01:23:12Z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2052-9.1.0.4648</vt:lpwstr>
  </property>
</Properties>
</file>