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1739" r:id="rId3"/>
    <p:sldId id="2155" r:id="rId5"/>
    <p:sldId id="2184" r:id="rId6"/>
    <p:sldId id="2185" r:id="rId7"/>
    <p:sldId id="2186" r:id="rId8"/>
    <p:sldId id="2187" r:id="rId9"/>
    <p:sldId id="2192" r:id="rId10"/>
    <p:sldId id="2193" r:id="rId11"/>
    <p:sldId id="2194" r:id="rId12"/>
    <p:sldId id="2195" r:id="rId13"/>
    <p:sldId id="2196" r:id="rId14"/>
    <p:sldId id="2197" r:id="rId15"/>
    <p:sldId id="2188" r:id="rId16"/>
    <p:sldId id="2198" r:id="rId17"/>
    <p:sldId id="2189" r:id="rId18"/>
    <p:sldId id="2199" r:id="rId19"/>
    <p:sldId id="2200" r:id="rId20"/>
    <p:sldId id="2204" r:id="rId21"/>
    <p:sldId id="2205" r:id="rId22"/>
    <p:sldId id="2209" r:id="rId23"/>
    <p:sldId id="2206" r:id="rId24"/>
    <p:sldId id="2207" r:id="rId25"/>
    <p:sldId id="2201" r:id="rId26"/>
    <p:sldId id="2190" r:id="rId27"/>
    <p:sldId id="2202" r:id="rId28"/>
    <p:sldId id="2191" r:id="rId29"/>
    <p:sldId id="2208" r:id="rId30"/>
    <p:sldId id="2203" r:id="rId31"/>
  </p:sldIdLst>
  <p:sldSz cx="9144000" cy="6858000" type="screen4x3"/>
  <p:notesSz cx="9947275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7F6FF"/>
    <a:srgbClr val="0000FF"/>
    <a:srgbClr val="FFFFFF"/>
    <a:srgbClr val="ADB9CA"/>
    <a:srgbClr val="7F7F7F"/>
    <a:srgbClr val="FF7C80"/>
    <a:srgbClr val="31589C"/>
    <a:srgbClr val="F6FA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6357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9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10"/>
    </p:cViewPr>
  </p:sorterViewPr>
  <p:notesViewPr>
    <p:cSldViewPr>
      <p:cViewPr varScale="1">
        <p:scale>
          <a:sx n="116" d="100"/>
          <a:sy n="116" d="100"/>
        </p:scale>
        <p:origin x="9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1FD6-10AD-41C3-8C4C-7C950D8FD5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9C96-090A-4778-A480-5A3AEF2A6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0063" cy="34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5100"/>
            <a:ext cx="4311650" cy="34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smtClean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1D8E48-98DB-4BAA-8DAA-00E694147933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Hello everyone, my name is di cui. I am so glad to here to present my work. Early detect problematic file group during software evolution.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As we all know, as software evolves, an increasing amount of maintenance efforts were spent on software quality assurance.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According to the statistic data, the cost on software maintenance domiate over 80% of all the cost.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An signifcant factor is evolution of software strucutre. The complex structure poses great challenge to our maintenace effort, our software are more likey to accumulate techincal debt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5825" cy="2570163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276225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燕尾形 5"/>
          <p:cNvSpPr/>
          <p:nvPr userDrawn="1"/>
        </p:nvSpPr>
        <p:spPr bwMode="auto">
          <a:xfrm>
            <a:off x="295275" y="38495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 6"/>
          <p:cNvSpPr/>
          <p:nvPr userDrawn="1"/>
        </p:nvSpPr>
        <p:spPr bwMode="auto">
          <a:xfrm>
            <a:off x="563432" y="38638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WORK\工作\PPT\PPT新校徽\L15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WORK\工作\PPT\PPT新校徽\L14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97000">
              <a:srgbClr val="F6FAFD"/>
            </a:gs>
            <a:gs pos="100000">
              <a:srgbClr val="F6FAF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auto">
          <a:xfrm>
            <a:off x="50" y="4259947"/>
            <a:ext cx="9144001" cy="9772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Di Cui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Ting Liu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Yuanfang Cai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Qinghua Zheng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Wuxia Jin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Qiong Feng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 Yu Qu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8940" y="1556792"/>
            <a:ext cx="9152940" cy="2702970"/>
          </a:xfrm>
          <a:prstGeom prst="rect">
            <a:avLst/>
          </a:prstGeom>
          <a:solidFill>
            <a:srgbClr val="325A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0" dirty="0">
              <a:ea typeface="黑体" panose="02010609060101010101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7880" y="5342883"/>
            <a:ext cx="9144000" cy="142049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400" baseline="30000" dirty="0" smtClean="0">
                <a:solidFill>
                  <a:srgbClr val="1557A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Department of Computer Science, Xi’an </a:t>
            </a:r>
            <a:r>
              <a:rPr lang="en-US" altLang="zh-CN" sz="2400" kern="0" dirty="0" err="1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Jiaotong</a:t>
            </a: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University</a:t>
            </a:r>
            <a:endParaRPr lang="en-US" altLang="zh-CN" sz="2400" kern="0" dirty="0">
              <a:solidFill>
                <a:srgbClr val="31589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baseline="30000" dirty="0" smtClean="0">
                <a:solidFill>
                  <a:srgbClr val="1557A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Department of Computer Science, Drexel University</a:t>
            </a:r>
            <a:endParaRPr lang="en-US" altLang="zh-CN" sz="2400" kern="0" dirty="0" smtClean="0">
              <a:solidFill>
                <a:srgbClr val="31589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400" kern="0" dirty="0">
                <a:solidFill>
                  <a:srgbClr val="31589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11/22/2018</a:t>
            </a:r>
            <a:endParaRPr lang="zh-CN" altLang="en-US" sz="2400" kern="0" dirty="0">
              <a:solidFill>
                <a:srgbClr val="31589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460" y="2092669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ts val="6000"/>
              </a:lnSpc>
            </a:pPr>
            <a:r>
              <a:rPr lang="en-US" altLang="zh-CN" sz="4000" dirty="0" smtClean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Early Detect Problematic File Groups During Software Evolution</a:t>
            </a:r>
            <a:endParaRPr lang="zh-CN" altLang="en-US" sz="400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824" y="1485528"/>
            <a:ext cx="5973979" cy="2606357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Representing PFG using DSM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employ design structure matrix to analyze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52995" y="4091885"/>
            <a:ext cx="888350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DSM is a square matrix, where the rows and columns are labeled with the same set of source files in the same order.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Layers and modules.</a:t>
            </a:r>
            <a:endParaRPr lang="en-US" altLang="zh-CN" sz="2000" dirty="0" smtClean="0">
              <a:solidFill>
                <a:srgbClr val="1557AE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Multiple Relations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For example, Cell(2,1) is marked with “dp,7”: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 means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GenericDatumReader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structurally depend on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GenericData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“,7” means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GenericDatumReader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GenericData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change together with 7 times.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6" y="1485528"/>
            <a:ext cx="2586862" cy="260635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 bwMode="auto">
          <a:xfrm>
            <a:off x="7164287" y="3006780"/>
            <a:ext cx="1656185" cy="99828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1588" y="2648332"/>
            <a:ext cx="8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312125" y="2507638"/>
            <a:ext cx="564132" cy="32536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47989" y="2768459"/>
            <a:ext cx="12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148064" y="3551883"/>
            <a:ext cx="288032" cy="144016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41807" y="3571661"/>
            <a:ext cx="12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Relation Analysis in PFG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 analyze the structural relation and semantic relation in this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52995" y="3789040"/>
            <a:ext cx="8808808" cy="262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Three major steps to discover PFG: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Locating Suspect File Pair (SFP):  (5,7), (11,12), (12,14)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Searching Suspect File Unit (SFU):  (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:5,7), (</a:t>
            </a:r>
            <a:r>
              <a:rPr lang="en-US" altLang="zh-CN" sz="2000" dirty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:11,12),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:12,14)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Merging Suspect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File Group (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SFG): (1: 5,7,11,12,14)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detect PFG by locating SFP, searching SFU and merging SFG.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6" y="1485528"/>
            <a:ext cx="2586862" cy="26063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85528"/>
            <a:ext cx="5973979" cy="2606357"/>
          </a:xfrm>
          <a:prstGeom prst="rect">
            <a:avLst/>
          </a:prstGeom>
        </p:spPr>
      </p:pic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A Comparison of Detecting PFG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569076" y="6131597"/>
            <a:ext cx="752530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method can detect PFG accurately at early stage!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1486"/>
            <a:ext cx="3707904" cy="1581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21186"/>
            <a:ext cx="4896544" cy="1797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068960"/>
            <a:ext cx="6288213" cy="275919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7504" y="2765515"/>
            <a:ext cx="413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1.0.0 DL=70% Hotspot=FALSE Our=FALSE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61143" y="275507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 DL=62% Hotspot=FALSE Our=TRUE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11760" y="580187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 DL=62% Hotspot=TRUE Our=TRUE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Methodology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Methodology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67718" y="1033161"/>
            <a:ext cx="8784976" cy="466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Four steps to detect PFG: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Extracting structural relations and IR-based relations: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crawl structural relation using Understand and IR-based relations using lexicon parser.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16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Collecting Suspect File Pairs (SFP):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SFP is a pair file captured by IR-relation but not structurally connected.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Generating Suspect File Units (SFU):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SFU is a triple including SFP and their nearest common ancestor.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Constructing Suspect File Groups (SFG):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 is obtained by recursively merging SFU.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267718" y="5877272"/>
            <a:ext cx="86247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Finally, </a:t>
            </a:r>
            <a:r>
              <a:rPr lang="en-US" altLang="zh-CN" sz="20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ur method can detect several suspect file groups (SFG) to predict PFG accurately at early stage!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Experiment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Selecting Subject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67718" y="1033161"/>
            <a:ext cx="87849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investigated 838 versions of 15 Apache open projects including 33353 bug reports and 86690 revision commits to evaluate our approach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crawled bug reports using issue tracking system (JIRA) and revision history using version control system (GIT)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5" y="3069229"/>
            <a:ext cx="8624762" cy="2952328"/>
          </a:xfrm>
          <a:prstGeom prst="rect">
            <a:avLst/>
          </a:prstGeom>
        </p:spPr>
      </p:pic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Research Question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51520" y="1268760"/>
            <a:ext cx="878497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design four research questions to evaluate the effectiveness of our approach: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Whether the files identified in SFGs will change together with each other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Whether the files identified in SFGs will incur high maintenance costs in the subsequent versions?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RQ3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What is the accuracy of SFGs?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RQ4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How early can our approach discover PFG?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RQ1: The co-change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40752" y="1011778"/>
            <a:ext cx="878497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use two metrics to measure the co-change of SFG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measures the number of related commits in which a SFG are involved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OC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measures the distribution of the overlapping of involved files in SFG in co-change commits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21882"/>
            <a:ext cx="4104456" cy="332370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427984" y="2444796"/>
            <a:ext cx="44977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: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 participates in a significant amount of revision commits (8%)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co-change commits in SFG are only 1.4%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co-change commit, 50% of them are involving less than 10% of files in SFG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198892" y="5922671"/>
            <a:ext cx="87462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SFG may participate in a large amount of commits but they do not frequently and completely change together 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RQ2: The Maintenance cost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028403"/>
            <a:ext cx="87849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use two metrics: FBR and FCR to measure the impact of SFGs on software maintenance: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FBR/FCR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calculate the average bug/change frequency of each file involved in SFG from version vi to </a:t>
            </a:r>
            <a:r>
              <a:rPr lang="en-US" altLang="zh-CN" sz="2000" dirty="0" err="1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vn.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" y="2636912"/>
            <a:ext cx="3316734" cy="29899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671633" y="2622064"/>
            <a:ext cx="51462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strategies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green marked points represents the average frequencies in bugs for the files in SFG from v0 to v64.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black marked number represents the rate of SFG compared with AFG.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9512" y="5949280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AFG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all the files. BFG represents all the bug-prone files. SFG represents our detected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2875062"/>
            <a:ext cx="216024" cy="15211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84390" y="2875061"/>
            <a:ext cx="302412" cy="236871"/>
          </a:xfrm>
          <a:prstGeom prst="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RQ2: The Maintenance cost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953057"/>
            <a:ext cx="8784976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measure the FBR and FCR of these projects and found that: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8" y="1359387"/>
            <a:ext cx="8496944" cy="4301861"/>
          </a:xfrm>
          <a:prstGeom prst="rect">
            <a:avLst/>
          </a:prstGeom>
        </p:spPr>
      </p:pic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218272" y="5667468"/>
            <a:ext cx="874621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Compared with AFG, SFG presents enough high bug rate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Compared with BFG, SFG concentrate on the most bug-prone file group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RQ3: The accuracy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980728"/>
            <a:ext cx="8784976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evaluate the precision and recall of SFG from four perspectives: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8" y="1474708"/>
            <a:ext cx="8784976" cy="3482102"/>
          </a:xfrm>
          <a:prstGeom prst="rect">
            <a:avLst/>
          </a:prstGeom>
        </p:spPr>
      </p:pic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198892" y="5044460"/>
            <a:ext cx="874621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The identified files in SFG is limited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32%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of all the files)</a:t>
            </a:r>
            <a:endParaRPr lang="en-US" altLang="zh-CN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The bug rate is up to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92%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SFG participate in a significant percentage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61%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68%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of the top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bug-prone and change-prone files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RQ4: The timeliness of SFG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067579"/>
            <a:ext cx="87849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 make a comparison of our approach and hotspot in Flume of  8 versions and discovered: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4" y="1929649"/>
            <a:ext cx="8712968" cy="2528084"/>
          </a:xfrm>
          <a:prstGeom prst="rect">
            <a:avLst/>
          </a:prstGeom>
        </p:spPr>
      </p:pic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218272" y="4653136"/>
            <a:ext cx="874621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can detect PFG as soon as they were firstly introduced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would help developer save large number of lines of code (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1000+</a:t>
            </a: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to fix bugs by early detecting PFG.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Our method can also detect PFGs missed by Hotspot.</a:t>
            </a:r>
            <a:endParaRPr lang="en-US" altLang="zh-CN" sz="20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Discussion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51520" y="1039803"/>
            <a:ext cx="8784976" cy="74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approach is based on SFP. We sample 300 file pair and summarize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our reason for SFP: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1" y="2429891"/>
            <a:ext cx="4528298" cy="25562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32339" y="2147790"/>
            <a:ext cx="4204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Clone: (146, 48%)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Inheritance: (76, 25%)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Relation: (20, 7%)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Preference: (53, 18%)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Other: (5, 2%)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325987" y="5373216"/>
            <a:ext cx="87849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code clone is the most common reason (48%)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implicit relation is merely 6.7%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98.3% of the samples can be summarized these 4 reasons 	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Conclusion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Conclusion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1196752"/>
            <a:ext cx="8784976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designed an approach to early detect problematic file groups (PFG). We evaluated our method on 838 version of 15 projects. The experiment showed that: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identified groups only use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all the files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Almost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the top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10%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bug-prone files are covered by the identified groups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precision of identified groups is as high as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92%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identified file groups will incur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957%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bugs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1050%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changes in future versions than average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Question 	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Reviewer’s Question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179512" y="822980"/>
            <a:ext cx="8784976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 this section, we answer three questions proposed by reviewers: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It is not clear why we need to detect problematic file group?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We added the definition of PFG and detailed analysis in running example to illustrate our motivation. The problem file group is considered as a form of technical debt, which will keep consuming maintenance costs.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Q2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The evaluation does not measure whether these file groups change 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We additionally add a research question to measure the co-change of SFG and find that the SFG are frequently changed but not co-change together.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Q3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The measurement used in RQ1 seems to be flawed?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A: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redefine the measurement used in RQ1 and provide three strategies to proof the validity of our approach.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592" y="313492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2800" kern="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ustomShape 17"/>
          <p:cNvSpPr/>
          <p:nvPr/>
        </p:nvSpPr>
        <p:spPr>
          <a:xfrm>
            <a:off x="-324544" y="3273971"/>
            <a:ext cx="9205913" cy="640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ctr">
              <a:spcBef>
                <a:spcPct val="20000"/>
              </a:spcBef>
              <a:buSzPct val="85000"/>
              <a:defRPr/>
            </a:pP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r>
              <a:rPr lang="zh-CN" alt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  <a:endParaRPr lang="zh-CN" altLang="en-US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indent="-685165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17"/>
          <p:cNvSpPr/>
          <p:nvPr/>
        </p:nvSpPr>
        <p:spPr>
          <a:xfrm>
            <a:off x="-14460" y="3278128"/>
            <a:ext cx="9205913" cy="640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indent="-685165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984884"/>
            <a:ext cx="3456384" cy="229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52" y="989043"/>
            <a:ext cx="3456384" cy="2289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40103"/>
            <a:ext cx="3456383" cy="22974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452" y="4040103"/>
            <a:ext cx="3456384" cy="2297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Quality and Structure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978401"/>
            <a:ext cx="8640960" cy="295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As software evolves, an increasing amount of maintenance efforts were spent on software quality assurance.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he rapid growth of complex software structure poses great challenge  to maintenance activities.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2446"/>
            <a:ext cx="2116788" cy="17327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02" y="3712448"/>
            <a:ext cx="2317518" cy="194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611" y="3712448"/>
            <a:ext cx="2232248" cy="1732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50" y="4369410"/>
            <a:ext cx="418849" cy="4188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36" y="4369410"/>
            <a:ext cx="418848" cy="4188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397" y="5579948"/>
            <a:ext cx="246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07764" y="5579948"/>
            <a:ext cx="21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Structure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73383" y="5579948"/>
            <a:ext cx="167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Debt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2967" y="4050020"/>
            <a:ext cx="81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Problematic File Group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894199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For a software system, there always exist several file groups frequently incurring bugs and changes, referred to Problematic file group (PFG).</a:t>
            </a:r>
            <a:endParaRPr lang="en-US" altLang="zh-CN" sz="2000" dirty="0" smtClean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Two symptoms:</a:t>
            </a: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Structural-connected </a:t>
            </a:r>
            <a:r>
              <a:rPr lang="en-US" altLang="zh-CN" sz="18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[1]</a:t>
            </a:r>
            <a:endParaRPr lang="en-US" altLang="zh-CN" sz="18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ccumulating maintenance cost during software evolution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" y="3672392"/>
            <a:ext cx="3053925" cy="22768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74" y="3620906"/>
            <a:ext cx="2586862" cy="2328374"/>
          </a:xfrm>
          <a:prstGeom prst="rect">
            <a:avLst/>
          </a:prstGeom>
        </p:spPr>
      </p:pic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970944" y="3620906"/>
            <a:ext cx="288032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This PFG contains:</a:t>
            </a:r>
            <a:endParaRPr lang="en-US" altLang="zh-CN" sz="2000" dirty="0" smtClean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 files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 relations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yramid structure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Unstable Interface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267" y="6078488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Structural relation includes inheritance, implementation, method call, field access, type reference and instance creation </a:t>
            </a:r>
            <a:endParaRPr lang="zh-CN" altLang="en-US" sz="1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238368" y="3138548"/>
            <a:ext cx="8726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Take a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PFG in AVRO as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 example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The Evolution of Problematic File Group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51520" y="978401"/>
            <a:ext cx="86409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We traced the revision history of this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6210"/>
            <a:ext cx="8568952" cy="172275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11561" y="300246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1.0.0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91880" y="29969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1.1.0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76256" y="29969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Avro 1.3.0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4" y="3629055"/>
            <a:ext cx="5003414" cy="13176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151621" y="3284984"/>
            <a:ext cx="325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cost on this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53891" y="3629055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 system/PFG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 system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involved at least one file in PFG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 spent on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208940" y="5013176"/>
            <a:ext cx="875554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first introduced in 1.1.0 during a architectural change (</a:t>
            </a:r>
            <a:r>
              <a:rPr lang="en-US" altLang="zh-CN" sz="18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AVRO-110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spent nearly 700 lines of code related to 18 bugs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 this PFG can be detected earlier and fixed in time, it is possible to avoid the increasing maintenance cost.</a:t>
            </a:r>
            <a:endParaRPr lang="en-US" altLang="zh-CN" sz="20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9552" y="4463075"/>
            <a:ext cx="4536504" cy="45213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61315" y="983412"/>
            <a:ext cx="27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X% represents the bug ranking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7704" y="1772816"/>
            <a:ext cx="1152128" cy="7200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20072" y="1661316"/>
            <a:ext cx="1152128" cy="7200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-547980" y="138113"/>
            <a:ext cx="5184775" cy="76835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</a:t>
            </a:r>
            <a:endParaRPr lang="zh-CN" altLang="en-US" sz="4000" b="1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36332" y="863695"/>
            <a:ext cx="6936068" cy="55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Introduction</a:t>
            </a: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</a:rPr>
              <a:t>Case Study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Methodology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kumimoji="0"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Experiment</a:t>
            </a:r>
            <a:endParaRPr kumimoji="0"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Conclusion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a typeface="黑体" panose="02010609060101010101" pitchFamily="49" charset="-122"/>
              </a:rPr>
              <a:t>Question 	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235075" y="2449513"/>
            <a:ext cx="6865938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235075" y="3408363"/>
            <a:ext cx="6865938" cy="206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235075" y="4394200"/>
            <a:ext cx="6865938" cy="4286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220788" y="5265738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196682" y="1643064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228864" y="6194450"/>
            <a:ext cx="6880225" cy="4286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414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State-of-the-art Relevant Techniques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40" y="905416"/>
            <a:ext cx="86409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State-of-the-art techniques to diagnose PFG: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4" y="1673513"/>
            <a:ext cx="5003414" cy="13176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151621" y="1329442"/>
            <a:ext cx="325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cost on this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53891" y="1673513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 system/PFG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 system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involved at least one file in PFG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 spent on PFG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496972" y="3139802"/>
            <a:ext cx="8352928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Metric-based approach, such as DL: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Monitor software structure health in time 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Cannot locate the PFG directly</a:t>
            </a:r>
            <a:endParaRPr lang="en-US" altLang="zh-CN" sz="2000" dirty="0" smtClean="0">
              <a:solidFill>
                <a:srgbClr val="1557AE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History-based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approach, such as 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hotspot: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Identify suspect file groups using adequate revision history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Cannot </a:t>
            </a:r>
            <a:r>
              <a:rPr lang="en-US" altLang="zh-CN" sz="2000" dirty="0" smtClean="0">
                <a:solidFill>
                  <a:srgbClr val="1557AE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detect the PFG as soon as it was introduced</a:t>
            </a:r>
            <a:endParaRPr lang="en-US" altLang="zh-CN" sz="2000" dirty="0">
              <a:solidFill>
                <a:srgbClr val="1557AE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need an approach to early detect PFG during software evolution.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23728" y="1916832"/>
            <a:ext cx="485482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458014" y="1916832"/>
            <a:ext cx="762058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98" y="3140216"/>
            <a:ext cx="8640960" cy="1440912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Relation Analysis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Software Relation may be involved in PFG:</a:t>
            </a:r>
            <a:endParaRPr lang="en-US" altLang="zh-CN" sz="2000" dirty="0" smtClean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cs typeface="Times New Roman" panose="02020603050405020304" pitchFamily="18" charset="0"/>
              </a:rPr>
              <a:t>Structural Relation</a:t>
            </a: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: contain inheritance, implementation, method call, field access, type reference, and instance creation</a:t>
            </a:r>
            <a:endParaRPr lang="en-US" altLang="zh-CN" sz="2000" dirty="0" smtClean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1557AE"/>
                </a:solidFill>
                <a:cs typeface="Times New Roman" panose="02020603050405020304" pitchFamily="18" charset="0"/>
              </a:rPr>
              <a:t>IR-based Relation</a:t>
            </a: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: measure the textual similarity between source code lexicons, including class name, method name, variable name and comment</a:t>
            </a:r>
            <a:endParaRPr lang="en-US" altLang="zh-CN" sz="2000" dirty="0" smtClean="0">
              <a:solidFill>
                <a:srgbClr val="080808"/>
              </a:solidFill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83768" y="2815883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Relation vs IR-based Relation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938" y="4610925"/>
            <a:ext cx="8580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bugs in system and the number of bugs involved at least one file in SRs/IRRs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bug-prone files in system, SRs or IRRs 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SRs/IRRs in which both of involved files are bug-prone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BugIRRs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all SRs/IRRs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173498" y="5686927"/>
            <a:ext cx="87909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discovered that bug-prone files are likely to be information-retrieval related (involved in IR-based relation).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32040" y="3429000"/>
            <a:ext cx="72008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068905" y="3429000"/>
            <a:ext cx="72008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373410"/>
            <a:ext cx="4680520" cy="1242123"/>
          </a:xfrm>
          <a:prstGeom prst="rect">
            <a:avLst/>
          </a:prstGeom>
        </p:spPr>
      </p:pic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0499" name="Rectangle 3"/>
          <p:cNvSpPr>
            <a:spLocks noChangeArrowheads="1"/>
          </p:cNvSpPr>
          <p:nvPr/>
        </p:nvSpPr>
        <p:spPr bwMode="auto">
          <a:xfrm>
            <a:off x="-69716" y="196052"/>
            <a:ext cx="920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85800" indent="-685800"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1557AE"/>
                </a:solidFill>
                <a:ea typeface="黑体" panose="02010609060101010101" pitchFamily="49" charset="-122"/>
              </a:rPr>
              <a:t>Software Relation Analysis</a:t>
            </a:r>
            <a:endParaRPr lang="zh-CN" altLang="en-US" dirty="0">
              <a:solidFill>
                <a:srgbClr val="1557AE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208939" y="905416"/>
            <a:ext cx="8827557" cy="40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The interaction of IR-based relation and Structural Relation: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6056" y="1292094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intersection of IRRs and SRs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of IRRs and SRs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software relations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buggy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BugIRRs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BugRs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all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95736" y="1628800"/>
            <a:ext cx="792088" cy="93281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100941" y="1614609"/>
            <a:ext cx="831099" cy="9611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66595" y="1614608"/>
            <a:ext cx="409061" cy="961199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1557AE"/>
              </a:solidFill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987824" y="1641537"/>
            <a:ext cx="409061" cy="934270"/>
          </a:xfrm>
          <a:prstGeom prst="rect">
            <a:avLst/>
          </a:prstGeom>
          <a:noFill/>
          <a:ln>
            <a:solidFill>
              <a:srgbClr val="1557AE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smtClean="0">
              <a:ln>
                <a:solidFill>
                  <a:srgbClr val="FF0000"/>
                </a:solidFill>
              </a:ln>
              <a:noFill/>
              <a:effectLst/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276886" y="2856731"/>
            <a:ext cx="87849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discovered that: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The combination of structural relation and IR-based relation capture newly introduced bug-prone files </a:t>
            </a:r>
            <a:endParaRPr lang="en-US" altLang="zh-CN" sz="2000" dirty="0" smtClean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 typical pattern, the difference of IRRs and IRs,  to hint PFG. This is also a violation of information hiding principle </a:t>
            </a:r>
            <a:r>
              <a:rPr lang="en-US" altLang="zh-CN" sz="2000" dirty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solidFill>
                  <a:srgbClr val="08080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endParaRPr lang="en-US" altLang="zh-CN" sz="2000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We employ this pattern, referred to SFP (suspect file pair),  to assist us detect PFG at early stage !</a:t>
            </a:r>
            <a:endParaRPr lang="en-US" altLang="zh-CN" sz="200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8017" y="6126478"/>
            <a:ext cx="888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Parnas</a:t>
            </a:r>
            <a:r>
              <a:rPr lang="en-US" altLang="zh-CN" sz="14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 . On the criteria to be used in decomposing systems into modules[J]. </a:t>
            </a:r>
            <a:r>
              <a:rPr lang="en-US" altLang="zh-CN" sz="1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1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altLang="zh-CN" sz="1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1972, 15(3):1-50.</a:t>
            </a:r>
            <a:endParaRPr lang="en-US" altLang="zh-CN" sz="1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9686</Words>
  <Application>WPS 演示</Application>
  <PresentationFormat>全屏显示(4:3)</PresentationFormat>
  <Paragraphs>349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Tahoma</vt:lpstr>
      <vt:lpstr>Calibri</vt:lpstr>
      <vt:lpstr>微软雅黑</vt:lpstr>
      <vt:lpstr>Times New Roman</vt:lpstr>
      <vt:lpstr>楷体</vt:lpstr>
      <vt:lpstr>Arial Unicode MS</vt:lpstr>
      <vt:lpstr>默认设计模板</vt:lpstr>
      <vt:lpstr>PowerPoint 演示文稿</vt:lpstr>
      <vt:lpstr>Content</vt:lpstr>
      <vt:lpstr>PowerPoint 演示文稿</vt:lpstr>
      <vt:lpstr>PowerPoint 演示文稿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</vt:lpstr>
      <vt:lpstr>PowerPoint 演示文稿</vt:lpstr>
      <vt:lpstr>Content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XJTU</cp:lastModifiedBy>
  <cp:revision>4970</cp:revision>
  <dcterms:created xsi:type="dcterms:W3CDTF">2009-10-06T03:58:00Z</dcterms:created>
  <dcterms:modified xsi:type="dcterms:W3CDTF">2018-11-23T01:40:19Z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