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5" r:id="rId4"/>
    <p:sldId id="263" r:id="rId5"/>
    <p:sldId id="266" r:id="rId6"/>
    <p:sldId id="267" r:id="rId7"/>
    <p:sldId id="272" r:id="rId8"/>
    <p:sldId id="271" r:id="rId9"/>
    <p:sldId id="273" r:id="rId10"/>
    <p:sldId id="274" r:id="rId11"/>
    <p:sldId id="268" r:id="rId12"/>
    <p:sldId id="275" r:id="rId13"/>
    <p:sldId id="276" r:id="rId14"/>
    <p:sldId id="277" r:id="rId15"/>
    <p:sldId id="278" r:id="rId16"/>
    <p:sldId id="279" r:id="rId17"/>
    <p:sldId id="288" r:id="rId18"/>
    <p:sldId id="286" r:id="rId19"/>
    <p:sldId id="289" r:id="rId20"/>
    <p:sldId id="290" r:id="rId21"/>
    <p:sldId id="269" r:id="rId22"/>
    <p:sldId id="291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C19"/>
    <a:srgbClr val="FFFFFF"/>
    <a:srgbClr val="2AD62A"/>
    <a:srgbClr val="333333"/>
    <a:srgbClr val="000000"/>
    <a:srgbClr val="99BAFF"/>
    <a:srgbClr val="2DC100"/>
    <a:srgbClr val="214759"/>
    <a:srgbClr val="84C3C3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39C3-681A-4313-A970-38144688C1A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B9D0E-26F6-4BB3-8725-60C55EFBA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6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8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9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0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B571-BE1C-40AC-B4D5-64B9D9C2D0C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3795-1FF5-404C-A190-19A50DBA1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nasac_video_highest_v4_max.mp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350520" y="1150613"/>
            <a:ext cx="12847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</a:p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and Replay for Android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38" y="314327"/>
            <a:ext cx="2471738" cy="640821"/>
          </a:xfrm>
          <a:prstGeom prst="rect">
            <a:avLst/>
          </a:prstGeom>
        </p:spPr>
      </p:pic>
      <p:sp>
        <p:nvSpPr>
          <p:cNvPr id="8" name="Shape 55"/>
          <p:cNvSpPr txBox="1">
            <a:spLocks noGrp="1"/>
          </p:cNvSpPr>
          <p:nvPr>
            <p:ph type="subTitle" idx="1"/>
          </p:nvPr>
        </p:nvSpPr>
        <p:spPr>
          <a:xfrm>
            <a:off x="1650436" y="3181938"/>
            <a:ext cx="8845408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25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Jiaqi Guo</a:t>
            </a:r>
            <a:r>
              <a:rPr lang="en-US" sz="25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†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Shuyue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Li</a:t>
            </a:r>
            <a:r>
              <a:rPr lang="en-US" altLang="zh-CN" sz="25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†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Jian-Guang Lou</a:t>
            </a:r>
            <a:r>
              <a:rPr lang="en-US" altLang="zh-CN" sz="25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‡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Dongmei Zhang</a:t>
            </a:r>
            <a:r>
              <a:rPr lang="en-US" altLang="zh-CN" sz="25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‡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Zijiang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Yang</a:t>
            </a:r>
            <a:r>
              <a:rPr lang="en-US" sz="25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§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and Ting Liu</a:t>
            </a:r>
            <a:r>
              <a:rPr lang="en-US" altLang="zh-CN" sz="25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†</a:t>
            </a:r>
            <a:endParaRPr lang="en-US" sz="25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>
              <a:spcBef>
                <a:spcPts val="0"/>
              </a:spcBef>
            </a:pPr>
            <a:endParaRPr sz="25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9972" y="4930744"/>
            <a:ext cx="7846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†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Xi’an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Jiaotong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University, China</a:t>
            </a:r>
          </a:p>
          <a:p>
            <a:pPr algn="ctr"/>
            <a:r>
              <a:rPr lang="en-US" altLang="zh-CN" sz="2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‡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Microsoft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Research Asia,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China</a:t>
            </a:r>
          </a:p>
          <a:p>
            <a:pPr algn="ctr"/>
            <a:r>
              <a:rPr lang="en-US" altLang="zh-CN" sz="2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§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Western Michigan University, USA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algn="ctr"/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28" y="166800"/>
            <a:ext cx="1175657" cy="117565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8355" y="281939"/>
            <a:ext cx="84328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Providing all features </a:t>
            </a:r>
          </a:p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constraints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95"/>
          <p:cNvSpPr/>
          <p:nvPr/>
        </p:nvSpPr>
        <p:spPr>
          <a:xfrm>
            <a:off x="1018381" y="4994678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3" name="文本框 12"/>
          <p:cNvSpPr txBox="1"/>
          <p:nvPr/>
        </p:nvSpPr>
        <p:spPr>
          <a:xfrm>
            <a:off x="1577310" y="4847511"/>
            <a:ext cx="981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Replaying Events on Different Devices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7310" y="5617896"/>
            <a:ext cx="104901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alternate</a:t>
            </a:r>
            <a:r>
              <a:rPr lang="en-US" altLang="zh-CN" dirty="0" smtClean="0">
                <a:latin typeface="NimbusRomNo9L-Regu"/>
              </a:rPr>
              <a:t> </a:t>
            </a:r>
            <a:r>
              <a:rPr lang="en-US" altLang="zh-CN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layouts and UI resources </a:t>
            </a:r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different </a:t>
            </a:r>
          </a:p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</a:t>
            </a:r>
            <a:r>
              <a:rPr lang="en-US" altLang="zh-CN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resolutions and sizes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695"/>
          <p:cNvSpPr/>
          <p:nvPr/>
        </p:nvSpPr>
        <p:spPr>
          <a:xfrm>
            <a:off x="1018381" y="3239485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5" name="文本框 14"/>
          <p:cNvSpPr txBox="1"/>
          <p:nvPr/>
        </p:nvSpPr>
        <p:spPr>
          <a:xfrm>
            <a:off x="1577310" y="3092318"/>
            <a:ext cx="981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Recording Motion Events Based on Widgets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77310" y="3797228"/>
            <a:ext cx="93277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the widgets under interaction usually introduces large time overhead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695"/>
          <p:cNvSpPr/>
          <p:nvPr/>
        </p:nvSpPr>
        <p:spPr>
          <a:xfrm>
            <a:off x="1018381" y="1785754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9" name="文本框 18"/>
          <p:cNvSpPr txBox="1"/>
          <p:nvPr/>
        </p:nvSpPr>
        <p:spPr>
          <a:xfrm>
            <a:off x="1577310" y="1638587"/>
            <a:ext cx="903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and Replaying Rich Sources of Inputs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77310" y="2446453"/>
            <a:ext cx="5257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Source Code and Custom OS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985195" y="827476"/>
            <a:ext cx="20874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0" y="2428979"/>
            <a:ext cx="12172122" cy="29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62150" y="463718"/>
            <a:ext cx="20874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0" y="2428979"/>
            <a:ext cx="12172122" cy="2903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40114"/>
            <a:ext cx="12114972" cy="4252686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95"/>
          <p:cNvSpPr/>
          <p:nvPr/>
        </p:nvSpPr>
        <p:spPr>
          <a:xfrm>
            <a:off x="1018381" y="1953181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8" name="文本框 7"/>
          <p:cNvSpPr txBox="1"/>
          <p:nvPr/>
        </p:nvSpPr>
        <p:spPr>
          <a:xfrm>
            <a:off x="1577310" y="1806014"/>
            <a:ext cx="903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and Replaying Rich Sources of Inputs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7310" y="2523727"/>
            <a:ext cx="9032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Technique: Dynamic Instrumentation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62150" y="463718"/>
            <a:ext cx="20874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0" y="2428979"/>
            <a:ext cx="12172122" cy="2903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40114"/>
            <a:ext cx="12114972" cy="4252686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695"/>
          <p:cNvSpPr/>
          <p:nvPr/>
        </p:nvSpPr>
        <p:spPr>
          <a:xfrm>
            <a:off x="1018381" y="1953181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1" name="文本框 10"/>
          <p:cNvSpPr txBox="1"/>
          <p:nvPr/>
        </p:nvSpPr>
        <p:spPr>
          <a:xfrm>
            <a:off x="1577310" y="1806014"/>
            <a:ext cx="903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and Replaying Rich Sources of Inputs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77310" y="2523727"/>
            <a:ext cx="9032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Technique: Dynamic Instrumentation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695"/>
          <p:cNvSpPr/>
          <p:nvPr/>
        </p:nvSpPr>
        <p:spPr>
          <a:xfrm>
            <a:off x="1018381" y="3374508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" name="文本框 15"/>
          <p:cNvSpPr txBox="1"/>
          <p:nvPr/>
        </p:nvSpPr>
        <p:spPr>
          <a:xfrm>
            <a:off x="1577310" y="3227341"/>
            <a:ext cx="981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Recording Motion Events Based on Widgets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77310" y="3977121"/>
            <a:ext cx="9032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Technique: Self-replay mechanism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62150" y="463718"/>
            <a:ext cx="20874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0" y="2428979"/>
            <a:ext cx="12172122" cy="2903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40114"/>
            <a:ext cx="12114972" cy="4252686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695"/>
          <p:cNvSpPr/>
          <p:nvPr/>
        </p:nvSpPr>
        <p:spPr>
          <a:xfrm>
            <a:off x="1018381" y="1953181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1" name="文本框 10"/>
          <p:cNvSpPr txBox="1"/>
          <p:nvPr/>
        </p:nvSpPr>
        <p:spPr>
          <a:xfrm>
            <a:off x="1577310" y="1806014"/>
            <a:ext cx="903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and Replaying Rich Sources of Inputs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77310" y="2523727"/>
            <a:ext cx="9032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Technique: Dynamic Instrumentation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695"/>
          <p:cNvSpPr/>
          <p:nvPr/>
        </p:nvSpPr>
        <p:spPr>
          <a:xfrm>
            <a:off x="1018381" y="3374508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" name="文本框 15"/>
          <p:cNvSpPr txBox="1"/>
          <p:nvPr/>
        </p:nvSpPr>
        <p:spPr>
          <a:xfrm>
            <a:off x="1577310" y="3227341"/>
            <a:ext cx="981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Recording Motion Events Based on Widgets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77310" y="3977121"/>
            <a:ext cx="9032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Technique: Self-replay mechanism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695"/>
          <p:cNvSpPr/>
          <p:nvPr/>
        </p:nvSpPr>
        <p:spPr>
          <a:xfrm>
            <a:off x="1018381" y="4827902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4" name="文本框 13"/>
          <p:cNvSpPr txBox="1"/>
          <p:nvPr/>
        </p:nvSpPr>
        <p:spPr>
          <a:xfrm>
            <a:off x="1577310" y="4680735"/>
            <a:ext cx="981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Replaying Events on Different Devices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77310" y="5431060"/>
            <a:ext cx="9032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Technique: Adaptive replay method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91452" y="463718"/>
            <a:ext cx="71288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of S</a:t>
            </a:r>
            <a:r>
              <a:rPr lang="en-US" altLang="zh-CN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  <a:endParaRPr lang="en-US" altLang="zh-CN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0919" y="1944711"/>
            <a:ext cx="9530366" cy="901521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71224" y="2118472"/>
            <a:ext cx="831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highly popular Apps from Google Play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90919" y="3178936"/>
            <a:ext cx="9530366" cy="901521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215168" y="3326132"/>
            <a:ext cx="831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usage scenarios for each App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90919" y="4413161"/>
            <a:ext cx="9530366" cy="901521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71223" y="4586922"/>
            <a:ext cx="831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different Android devices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21200239">
            <a:off x="9014981" y="1644923"/>
            <a:ext cx="317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 Downloads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 rot="21200239">
            <a:off x="7059912" y="4297809"/>
            <a:ext cx="4718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screen sizes and OS versions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91452" y="463718"/>
            <a:ext cx="71288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of S</a:t>
            </a:r>
            <a:r>
              <a:rPr lang="en-US" altLang="zh-CN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  <a:endParaRPr lang="en-US" altLang="zh-CN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8574" y="2609682"/>
            <a:ext cx="9704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zh-CN" altLang="en-US" sz="3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0460" y="2609682"/>
            <a:ext cx="41585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Replayable</a:t>
            </a:r>
            <a:r>
              <a:rPr lang="en-US" altLang="zh-CN" sz="3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Scenarios</a:t>
            </a:r>
            <a:endParaRPr lang="zh-CN" altLang="en-US" sz="3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26704" y="3337177"/>
            <a:ext cx="20847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32116" y="3942647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32116" y="4560023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appetizer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77367" y="3336191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85.6%</a:t>
            </a:r>
            <a:endParaRPr lang="en-US" altLang="zh-CN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77367" y="3891611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9.6%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77366" y="4537534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59.2%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8574" y="1790700"/>
            <a:ext cx="99828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&amp; Replay on Same Device</a:t>
            </a:r>
            <a:endParaRPr lang="en-US" altLang="zh-CN" sz="30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695"/>
          <p:cNvSpPr/>
          <p:nvPr/>
        </p:nvSpPr>
        <p:spPr>
          <a:xfrm>
            <a:off x="1018381" y="1953181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91452" y="463718"/>
            <a:ext cx="71288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of S</a:t>
            </a:r>
            <a:r>
              <a:rPr lang="en-US" altLang="zh-CN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  <a:endParaRPr lang="en-US" altLang="zh-CN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8574" y="1790700"/>
            <a:ext cx="99828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&amp; Replay on Same Device</a:t>
            </a:r>
            <a:endParaRPr lang="en-US" altLang="zh-CN" sz="30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695"/>
          <p:cNvSpPr/>
          <p:nvPr/>
        </p:nvSpPr>
        <p:spPr>
          <a:xfrm>
            <a:off x="1018381" y="1953181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4" name="矩形 13"/>
          <p:cNvSpPr/>
          <p:nvPr/>
        </p:nvSpPr>
        <p:spPr>
          <a:xfrm>
            <a:off x="1588573" y="2609682"/>
            <a:ext cx="46961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Causes of Failures</a:t>
            </a:r>
            <a:endParaRPr lang="zh-CN" altLang="en-US" sz="3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8573" y="3408786"/>
            <a:ext cx="98341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soft keyboard input ( </a:t>
            </a:r>
            <a:r>
              <a:rPr lang="en-US" altLang="zh-CN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 of the instrumentation tool </a:t>
            </a:r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88573" y="4130946"/>
            <a:ext cx="10255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Imprecise timing between events </a:t>
            </a:r>
            <a:r>
              <a:rPr lang="en-US" altLang="zh-CN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verhead of instrumentation </a:t>
            </a:r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88573" y="4853106"/>
            <a:ext cx="10255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Non-deterministic states of App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-122551" y="3408786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altLang="zh-CN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-122552" y="4130946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altLang="zh-CN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122277" y="4853106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  <a:endParaRPr lang="en-US" altLang="zh-CN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91452" y="463718"/>
            <a:ext cx="71288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of S</a:t>
            </a:r>
            <a:r>
              <a:rPr lang="en-US" altLang="zh-CN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  <a:endParaRPr lang="en-US" altLang="zh-CN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8574" y="1790700"/>
            <a:ext cx="99828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&amp; Replay on Different Device</a:t>
            </a:r>
            <a:endParaRPr lang="en-US" altLang="zh-CN" sz="30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695"/>
          <p:cNvSpPr/>
          <p:nvPr/>
        </p:nvSpPr>
        <p:spPr>
          <a:xfrm>
            <a:off x="1018381" y="1953181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4" name="矩形 13"/>
          <p:cNvSpPr/>
          <p:nvPr/>
        </p:nvSpPr>
        <p:spPr>
          <a:xfrm>
            <a:off x="1588574" y="2609682"/>
            <a:ext cx="9704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zh-CN" altLang="en-US" sz="3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74462" y="2609682"/>
            <a:ext cx="42659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Replayable</a:t>
            </a:r>
            <a:r>
              <a:rPr lang="en-US" altLang="zh-CN" sz="3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Scenarios</a:t>
            </a:r>
            <a:endParaRPr lang="zh-CN" altLang="en-US" sz="3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26704" y="3337177"/>
            <a:ext cx="20847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632116" y="3993967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appetizer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77367" y="3336191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83.5%</a:t>
            </a:r>
            <a:endParaRPr lang="en-US" altLang="zh-CN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77366" y="3971478"/>
            <a:ext cx="20847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70.0%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91452" y="463718"/>
            <a:ext cx="71288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of S</a:t>
            </a:r>
            <a:r>
              <a:rPr lang="en-US" altLang="zh-CN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  <a:endParaRPr lang="en-US" altLang="zh-CN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8574" y="1790700"/>
            <a:ext cx="99828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&amp; Replay on Different Device</a:t>
            </a:r>
            <a:endParaRPr lang="en-US" altLang="zh-CN" sz="30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695"/>
          <p:cNvSpPr/>
          <p:nvPr/>
        </p:nvSpPr>
        <p:spPr>
          <a:xfrm>
            <a:off x="1018381" y="1953181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4" name="矩形 13"/>
          <p:cNvSpPr/>
          <p:nvPr/>
        </p:nvSpPr>
        <p:spPr>
          <a:xfrm>
            <a:off x="1588573" y="2609682"/>
            <a:ext cx="46961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Causes of Failures</a:t>
            </a:r>
            <a:endParaRPr lang="zh-CN" altLang="en-US" sz="3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8573" y="3408786"/>
            <a:ext cx="98341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Inaccurate View Hierarchy ( </a:t>
            </a:r>
            <a:r>
              <a:rPr lang="en-US" altLang="zh-CN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 by UIAutomator2 </a:t>
            </a:r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88573" y="3982662"/>
            <a:ext cx="37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Breaking Change of UI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68829" y="656079"/>
            <a:ext cx="9571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 of Record &amp; Replay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3" name="Rounded Rectangle 37"/>
          <p:cNvSpPr/>
          <p:nvPr/>
        </p:nvSpPr>
        <p:spPr>
          <a:xfrm>
            <a:off x="2514492" y="1862721"/>
            <a:ext cx="4394311" cy="435261"/>
          </a:xfrm>
          <a:prstGeom prst="roundRect">
            <a:avLst/>
          </a:prstGeom>
          <a:solidFill>
            <a:srgbClr val="FFB7B0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Phase</a:t>
            </a:r>
          </a:p>
        </p:txBody>
      </p:sp>
      <p:sp>
        <p:nvSpPr>
          <p:cNvPr id="25" name="Rounded Rectangle 39"/>
          <p:cNvSpPr/>
          <p:nvPr/>
        </p:nvSpPr>
        <p:spPr>
          <a:xfrm>
            <a:off x="7445829" y="1862720"/>
            <a:ext cx="4060307" cy="435261"/>
          </a:xfrm>
          <a:prstGeom prst="roundRect">
            <a:avLst/>
          </a:prstGeom>
          <a:solidFill>
            <a:srgbClr val="FFCE8A"/>
          </a:solidFill>
          <a:ln>
            <a:solidFill>
              <a:srgbClr val="FF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Phase</a:t>
            </a:r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23" y="3542819"/>
            <a:ext cx="971551" cy="659844"/>
          </a:xfrm>
          <a:prstGeom prst="rect">
            <a:avLst/>
          </a:prstGeom>
        </p:spPr>
      </p:pic>
      <p:cxnSp>
        <p:nvCxnSpPr>
          <p:cNvPr id="27" name="Straight Arrow Connector 40"/>
          <p:cNvCxnSpPr/>
          <p:nvPr/>
        </p:nvCxnSpPr>
        <p:spPr>
          <a:xfrm>
            <a:off x="2068817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4"/>
          <p:cNvSpPr txBox="1"/>
          <p:nvPr/>
        </p:nvSpPr>
        <p:spPr>
          <a:xfrm>
            <a:off x="15295" y="4728990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Developer/Testers</a:t>
            </a:r>
          </a:p>
        </p:txBody>
      </p:sp>
      <p:cxnSp>
        <p:nvCxnSpPr>
          <p:cNvPr id="31" name="Straight Arrow Connector 40"/>
          <p:cNvCxnSpPr/>
          <p:nvPr/>
        </p:nvCxnSpPr>
        <p:spPr>
          <a:xfrm>
            <a:off x="5532959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9" y="2821210"/>
            <a:ext cx="2083837" cy="2083837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3195201" y="2815559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0" y="3144990"/>
            <a:ext cx="1130603" cy="15343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899288" y="3275209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8" y="3515226"/>
            <a:ext cx="690154" cy="690154"/>
          </a:xfrm>
          <a:prstGeom prst="rect">
            <a:avLst/>
          </a:prstGeom>
        </p:spPr>
      </p:pic>
      <p:sp>
        <p:nvSpPr>
          <p:cNvPr id="46" name="TextBox 44"/>
          <p:cNvSpPr txBox="1"/>
          <p:nvPr/>
        </p:nvSpPr>
        <p:spPr>
          <a:xfrm>
            <a:off x="9164509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Devices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Straight Arrow Connector 40"/>
          <p:cNvCxnSpPr/>
          <p:nvPr/>
        </p:nvCxnSpPr>
        <p:spPr>
          <a:xfrm>
            <a:off x="8269468" y="385329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6" y="3096115"/>
            <a:ext cx="1438476" cy="1476581"/>
          </a:xfrm>
          <a:prstGeom prst="rect">
            <a:avLst/>
          </a:prstGeom>
        </p:spPr>
      </p:pic>
      <p:sp>
        <p:nvSpPr>
          <p:cNvPr id="49" name="TextBox 44"/>
          <p:cNvSpPr txBox="1"/>
          <p:nvPr/>
        </p:nvSpPr>
        <p:spPr>
          <a:xfrm>
            <a:off x="5923158" y="4724639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Script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2091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8686" y="1640114"/>
            <a:ext cx="11669485" cy="4252686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91452" y="463718"/>
            <a:ext cx="71288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of S</a:t>
            </a:r>
            <a:r>
              <a:rPr lang="en-US" altLang="zh-CN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  <a:endParaRPr lang="en-US" altLang="zh-CN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8574" y="1790700"/>
            <a:ext cx="99828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&amp; Replay on Different Device</a:t>
            </a:r>
            <a:endParaRPr lang="en-US" altLang="zh-CN" sz="30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695"/>
          <p:cNvSpPr/>
          <p:nvPr/>
        </p:nvSpPr>
        <p:spPr>
          <a:xfrm>
            <a:off x="1018381" y="1953181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4" name="矩形 13"/>
          <p:cNvSpPr/>
          <p:nvPr/>
        </p:nvSpPr>
        <p:spPr>
          <a:xfrm>
            <a:off x="1588573" y="2609682"/>
            <a:ext cx="46961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Causes of Failures</a:t>
            </a:r>
            <a:endParaRPr lang="zh-CN" altLang="en-US" sz="3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8573" y="3408786"/>
            <a:ext cx="98341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Inaccurate View Hierarchy ( </a:t>
            </a:r>
            <a:r>
              <a:rPr lang="en-US" altLang="zh-CN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 by UIAutomator2 </a:t>
            </a:r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88573" y="3982662"/>
            <a:ext cx="37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Breaking Change of UI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76" y="0"/>
            <a:ext cx="7345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968463" y="2377262"/>
            <a:ext cx="46158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Demo Video</a:t>
            </a:r>
            <a:endParaRPr lang="en-US" altLang="zh-CN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7"/>
          <p:cNvSpPr/>
          <p:nvPr/>
        </p:nvSpPr>
        <p:spPr>
          <a:xfrm>
            <a:off x="-998609" y="1976514"/>
            <a:ext cx="4803078" cy="435261"/>
          </a:xfrm>
          <a:prstGeom prst="roundRect">
            <a:avLst/>
          </a:prstGeom>
          <a:solidFill>
            <a:srgbClr val="FFB7B0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Phase</a:t>
            </a:r>
          </a:p>
        </p:txBody>
      </p:sp>
      <p:sp>
        <p:nvSpPr>
          <p:cNvPr id="5" name="Rounded Rectangle 39"/>
          <p:cNvSpPr/>
          <p:nvPr/>
        </p:nvSpPr>
        <p:spPr>
          <a:xfrm>
            <a:off x="9783691" y="1973945"/>
            <a:ext cx="4383978" cy="435261"/>
          </a:xfrm>
          <a:prstGeom prst="roundRect">
            <a:avLst/>
          </a:prstGeom>
          <a:solidFill>
            <a:srgbClr val="FFCE8A"/>
          </a:solidFill>
          <a:ln>
            <a:solidFill>
              <a:srgbClr val="FF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Phase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62567" y="3395335"/>
            <a:ext cx="971551" cy="659844"/>
          </a:xfrm>
          <a:prstGeom prst="rect">
            <a:avLst/>
          </a:prstGeom>
        </p:spPr>
      </p:pic>
      <p:cxnSp>
        <p:nvCxnSpPr>
          <p:cNvPr id="7" name="Straight Arrow Connector 40"/>
          <p:cNvCxnSpPr/>
          <p:nvPr/>
        </p:nvCxnSpPr>
        <p:spPr>
          <a:xfrm>
            <a:off x="340327" y="3715645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4"/>
          <p:cNvSpPr txBox="1"/>
          <p:nvPr/>
        </p:nvSpPr>
        <p:spPr>
          <a:xfrm>
            <a:off x="-1713195" y="4581506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Developer/Testers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61" y="2673726"/>
            <a:ext cx="2083837" cy="2083837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466711" y="2668075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60" y="2997506"/>
            <a:ext cx="1130603" cy="15343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70798" y="3127725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98" y="3367742"/>
            <a:ext cx="690154" cy="690154"/>
          </a:xfrm>
          <a:prstGeom prst="rect">
            <a:avLst/>
          </a:prstGeom>
        </p:spPr>
      </p:pic>
      <p:cxnSp>
        <p:nvCxnSpPr>
          <p:cNvPr id="14" name="Straight Arrow Connector 40"/>
          <p:cNvCxnSpPr/>
          <p:nvPr/>
        </p:nvCxnSpPr>
        <p:spPr>
          <a:xfrm>
            <a:off x="10912130" y="3705815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4"/>
          <p:cNvSpPr txBox="1"/>
          <p:nvPr/>
        </p:nvSpPr>
        <p:spPr>
          <a:xfrm>
            <a:off x="6874788" y="5295411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ounded Rectangle 37"/>
          <p:cNvSpPr/>
          <p:nvPr/>
        </p:nvSpPr>
        <p:spPr>
          <a:xfrm>
            <a:off x="4392541" y="1973945"/>
            <a:ext cx="4803078" cy="435261"/>
          </a:xfrm>
          <a:prstGeom prst="roundRect">
            <a:avLst/>
          </a:prstGeom>
          <a:solidFill>
            <a:srgbClr val="99BAFF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elf-replaying</a:t>
            </a:r>
            <a:r>
              <a:rPr 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Phase</a:t>
            </a:r>
          </a:p>
        </p:txBody>
      </p:sp>
      <p:cxnSp>
        <p:nvCxnSpPr>
          <p:cNvPr id="17" name="Straight Arrow Connector 40"/>
          <p:cNvCxnSpPr/>
          <p:nvPr/>
        </p:nvCxnSpPr>
        <p:spPr>
          <a:xfrm>
            <a:off x="5979747" y="3715645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106131" y="2668075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80" y="2997506"/>
            <a:ext cx="1130603" cy="15343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810218" y="3127725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8" y="3367742"/>
            <a:ext cx="690154" cy="690154"/>
          </a:xfrm>
          <a:prstGeom prst="rect">
            <a:avLst/>
          </a:prstGeom>
        </p:spPr>
      </p:pic>
      <p:sp>
        <p:nvSpPr>
          <p:cNvPr id="22" name="TextBox 44"/>
          <p:cNvSpPr txBox="1"/>
          <p:nvPr/>
        </p:nvSpPr>
        <p:spPr>
          <a:xfrm>
            <a:off x="11502371" y="5295411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Devices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44"/>
          <p:cNvSpPr txBox="1"/>
          <p:nvPr/>
        </p:nvSpPr>
        <p:spPr>
          <a:xfrm>
            <a:off x="1326001" y="5295411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63" y="3054085"/>
            <a:ext cx="1265674" cy="126567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40" y="3092420"/>
            <a:ext cx="1265674" cy="1265674"/>
          </a:xfrm>
          <a:prstGeom prst="rect">
            <a:avLst/>
          </a:prstGeom>
        </p:spPr>
      </p:pic>
      <p:sp>
        <p:nvSpPr>
          <p:cNvPr id="26" name="TextBox 44"/>
          <p:cNvSpPr txBox="1"/>
          <p:nvPr/>
        </p:nvSpPr>
        <p:spPr>
          <a:xfrm>
            <a:off x="3864764" y="4581506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Agent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8845031" y="4581506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Agent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3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68830" y="656079"/>
            <a:ext cx="703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Record &amp; Replay ?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3" name="Rounded Rectangle 37"/>
          <p:cNvSpPr/>
          <p:nvPr/>
        </p:nvSpPr>
        <p:spPr>
          <a:xfrm>
            <a:off x="2514492" y="1862721"/>
            <a:ext cx="4394311" cy="435261"/>
          </a:xfrm>
          <a:prstGeom prst="roundRect">
            <a:avLst/>
          </a:prstGeom>
          <a:solidFill>
            <a:srgbClr val="FFB7B0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Phase</a:t>
            </a:r>
          </a:p>
        </p:txBody>
      </p:sp>
      <p:sp>
        <p:nvSpPr>
          <p:cNvPr id="25" name="Rounded Rectangle 39"/>
          <p:cNvSpPr/>
          <p:nvPr/>
        </p:nvSpPr>
        <p:spPr>
          <a:xfrm>
            <a:off x="7445829" y="1862720"/>
            <a:ext cx="4060307" cy="435261"/>
          </a:xfrm>
          <a:prstGeom prst="roundRect">
            <a:avLst/>
          </a:prstGeom>
          <a:solidFill>
            <a:srgbClr val="FFCE8A"/>
          </a:solidFill>
          <a:ln>
            <a:solidFill>
              <a:srgbClr val="FF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Phase</a:t>
            </a:r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23" y="3542819"/>
            <a:ext cx="971551" cy="659844"/>
          </a:xfrm>
          <a:prstGeom prst="rect">
            <a:avLst/>
          </a:prstGeom>
        </p:spPr>
      </p:pic>
      <p:cxnSp>
        <p:nvCxnSpPr>
          <p:cNvPr id="27" name="Straight Arrow Connector 40"/>
          <p:cNvCxnSpPr/>
          <p:nvPr/>
        </p:nvCxnSpPr>
        <p:spPr>
          <a:xfrm>
            <a:off x="2068817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4"/>
          <p:cNvSpPr txBox="1"/>
          <p:nvPr/>
        </p:nvSpPr>
        <p:spPr>
          <a:xfrm>
            <a:off x="15295" y="4728990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Developer/Testers</a:t>
            </a:r>
          </a:p>
        </p:txBody>
      </p:sp>
      <p:cxnSp>
        <p:nvCxnSpPr>
          <p:cNvPr id="31" name="Straight Arrow Connector 40"/>
          <p:cNvCxnSpPr/>
          <p:nvPr/>
        </p:nvCxnSpPr>
        <p:spPr>
          <a:xfrm>
            <a:off x="5532959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9" y="2821210"/>
            <a:ext cx="2083837" cy="2083837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3195201" y="2815559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0" y="3144990"/>
            <a:ext cx="1130603" cy="15343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899288" y="3275209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8" y="3515226"/>
            <a:ext cx="690154" cy="6901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902091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4"/>
          <p:cNvSpPr txBox="1"/>
          <p:nvPr/>
        </p:nvSpPr>
        <p:spPr>
          <a:xfrm>
            <a:off x="9164509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Devices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Straight Arrow Connector 40"/>
          <p:cNvCxnSpPr/>
          <p:nvPr/>
        </p:nvCxnSpPr>
        <p:spPr>
          <a:xfrm>
            <a:off x="8269468" y="385329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6" y="3096115"/>
            <a:ext cx="1438476" cy="1476581"/>
          </a:xfrm>
          <a:prstGeom prst="rect">
            <a:avLst/>
          </a:prstGeom>
        </p:spPr>
      </p:pic>
      <p:sp>
        <p:nvSpPr>
          <p:cNvPr id="49" name="TextBox 44"/>
          <p:cNvSpPr txBox="1"/>
          <p:nvPr/>
        </p:nvSpPr>
        <p:spPr>
          <a:xfrm>
            <a:off x="5923158" y="4724639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Script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8686" y="1640114"/>
            <a:ext cx="11669485" cy="4252686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68830" y="656079"/>
            <a:ext cx="703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Record &amp; Replay ?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3" name="Rounded Rectangle 37"/>
          <p:cNvSpPr/>
          <p:nvPr/>
        </p:nvSpPr>
        <p:spPr>
          <a:xfrm>
            <a:off x="2514492" y="1862721"/>
            <a:ext cx="4394311" cy="435261"/>
          </a:xfrm>
          <a:prstGeom prst="roundRect">
            <a:avLst/>
          </a:prstGeom>
          <a:solidFill>
            <a:srgbClr val="FFB7B0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Phase</a:t>
            </a:r>
          </a:p>
        </p:txBody>
      </p:sp>
      <p:sp>
        <p:nvSpPr>
          <p:cNvPr id="25" name="Rounded Rectangle 39"/>
          <p:cNvSpPr/>
          <p:nvPr/>
        </p:nvSpPr>
        <p:spPr>
          <a:xfrm>
            <a:off x="7445829" y="1862720"/>
            <a:ext cx="4060307" cy="435261"/>
          </a:xfrm>
          <a:prstGeom prst="roundRect">
            <a:avLst/>
          </a:prstGeom>
          <a:solidFill>
            <a:srgbClr val="FFCE8A"/>
          </a:solidFill>
          <a:ln>
            <a:solidFill>
              <a:srgbClr val="FF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Phase</a:t>
            </a:r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23" y="3542819"/>
            <a:ext cx="971551" cy="659844"/>
          </a:xfrm>
          <a:prstGeom prst="rect">
            <a:avLst/>
          </a:prstGeom>
        </p:spPr>
      </p:pic>
      <p:cxnSp>
        <p:nvCxnSpPr>
          <p:cNvPr id="27" name="Straight Arrow Connector 40"/>
          <p:cNvCxnSpPr/>
          <p:nvPr/>
        </p:nvCxnSpPr>
        <p:spPr>
          <a:xfrm>
            <a:off x="2068817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4"/>
          <p:cNvSpPr txBox="1"/>
          <p:nvPr/>
        </p:nvSpPr>
        <p:spPr>
          <a:xfrm>
            <a:off x="15295" y="4728990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Developer/Testers</a:t>
            </a:r>
          </a:p>
        </p:txBody>
      </p:sp>
      <p:cxnSp>
        <p:nvCxnSpPr>
          <p:cNvPr id="31" name="Straight Arrow Connector 40"/>
          <p:cNvCxnSpPr/>
          <p:nvPr/>
        </p:nvCxnSpPr>
        <p:spPr>
          <a:xfrm>
            <a:off x="5532959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9" y="2821210"/>
            <a:ext cx="2083837" cy="2083837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3195201" y="2815559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0" y="3144990"/>
            <a:ext cx="1130603" cy="15343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899288" y="3275209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8" y="3515226"/>
            <a:ext cx="690154" cy="6901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902091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4"/>
          <p:cNvSpPr txBox="1"/>
          <p:nvPr/>
        </p:nvSpPr>
        <p:spPr>
          <a:xfrm>
            <a:off x="9164509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Devices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Straight Arrow Connector 40"/>
          <p:cNvCxnSpPr/>
          <p:nvPr/>
        </p:nvCxnSpPr>
        <p:spPr>
          <a:xfrm>
            <a:off x="8269468" y="385329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6" y="3096115"/>
            <a:ext cx="1438476" cy="1476581"/>
          </a:xfrm>
          <a:prstGeom prst="rect">
            <a:avLst/>
          </a:prstGeom>
        </p:spPr>
      </p:pic>
      <p:sp>
        <p:nvSpPr>
          <p:cNvPr id="49" name="TextBox 44"/>
          <p:cNvSpPr txBox="1"/>
          <p:nvPr/>
        </p:nvSpPr>
        <p:spPr>
          <a:xfrm>
            <a:off x="5923158" y="4724639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Script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8686" y="2525486"/>
            <a:ext cx="11669485" cy="3367314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68830" y="656079"/>
            <a:ext cx="703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Record &amp; Replay ?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3" name="Rounded Rectangle 37"/>
          <p:cNvSpPr/>
          <p:nvPr/>
        </p:nvSpPr>
        <p:spPr>
          <a:xfrm>
            <a:off x="2514492" y="1862721"/>
            <a:ext cx="4394311" cy="435261"/>
          </a:xfrm>
          <a:prstGeom prst="roundRect">
            <a:avLst/>
          </a:prstGeom>
          <a:solidFill>
            <a:srgbClr val="FFB7B0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Phase</a:t>
            </a:r>
          </a:p>
        </p:txBody>
      </p:sp>
      <p:sp>
        <p:nvSpPr>
          <p:cNvPr id="25" name="Rounded Rectangle 39"/>
          <p:cNvSpPr/>
          <p:nvPr/>
        </p:nvSpPr>
        <p:spPr>
          <a:xfrm>
            <a:off x="7445829" y="1862720"/>
            <a:ext cx="4060307" cy="435261"/>
          </a:xfrm>
          <a:prstGeom prst="roundRect">
            <a:avLst/>
          </a:prstGeom>
          <a:solidFill>
            <a:srgbClr val="FFCE8A"/>
          </a:solidFill>
          <a:ln>
            <a:solidFill>
              <a:srgbClr val="FF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Phase</a:t>
            </a:r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23" y="3542819"/>
            <a:ext cx="971551" cy="659844"/>
          </a:xfrm>
          <a:prstGeom prst="rect">
            <a:avLst/>
          </a:prstGeom>
        </p:spPr>
      </p:pic>
      <p:cxnSp>
        <p:nvCxnSpPr>
          <p:cNvPr id="27" name="Straight Arrow Connector 40"/>
          <p:cNvCxnSpPr/>
          <p:nvPr/>
        </p:nvCxnSpPr>
        <p:spPr>
          <a:xfrm>
            <a:off x="2068817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4"/>
          <p:cNvSpPr txBox="1"/>
          <p:nvPr/>
        </p:nvSpPr>
        <p:spPr>
          <a:xfrm>
            <a:off x="15295" y="4728990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Developer/Testers</a:t>
            </a:r>
          </a:p>
        </p:txBody>
      </p:sp>
      <p:cxnSp>
        <p:nvCxnSpPr>
          <p:cNvPr id="31" name="Straight Arrow Connector 40"/>
          <p:cNvCxnSpPr/>
          <p:nvPr/>
        </p:nvCxnSpPr>
        <p:spPr>
          <a:xfrm>
            <a:off x="5532959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9" y="2821210"/>
            <a:ext cx="2083837" cy="2083837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3195201" y="2815559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0" y="3144990"/>
            <a:ext cx="1130603" cy="15343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899288" y="3275209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8" y="3515226"/>
            <a:ext cx="690154" cy="690154"/>
          </a:xfrm>
          <a:prstGeom prst="rect">
            <a:avLst/>
          </a:prstGeom>
        </p:spPr>
      </p:pic>
      <p:sp>
        <p:nvSpPr>
          <p:cNvPr id="46" name="TextBox 44"/>
          <p:cNvSpPr txBox="1"/>
          <p:nvPr/>
        </p:nvSpPr>
        <p:spPr>
          <a:xfrm>
            <a:off x="9164509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Devices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Straight Arrow Connector 40"/>
          <p:cNvCxnSpPr/>
          <p:nvPr/>
        </p:nvCxnSpPr>
        <p:spPr>
          <a:xfrm>
            <a:off x="8269468" y="385329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6" y="3096115"/>
            <a:ext cx="1438476" cy="1476581"/>
          </a:xfrm>
          <a:prstGeom prst="rect">
            <a:avLst/>
          </a:prstGeom>
        </p:spPr>
      </p:pic>
      <p:sp>
        <p:nvSpPr>
          <p:cNvPr id="49" name="TextBox 44"/>
          <p:cNvSpPr txBox="1"/>
          <p:nvPr/>
        </p:nvSpPr>
        <p:spPr>
          <a:xfrm>
            <a:off x="5923158" y="4724639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Script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79702" y="2525486"/>
            <a:ext cx="6578469" cy="3367314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02091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9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68830" y="656079"/>
            <a:ext cx="703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Record &amp; Replay ?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3" name="Rounded Rectangle 37"/>
          <p:cNvSpPr/>
          <p:nvPr/>
        </p:nvSpPr>
        <p:spPr>
          <a:xfrm>
            <a:off x="2514492" y="1862721"/>
            <a:ext cx="4394311" cy="435261"/>
          </a:xfrm>
          <a:prstGeom prst="roundRect">
            <a:avLst/>
          </a:prstGeom>
          <a:solidFill>
            <a:srgbClr val="FFB7B0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Phase</a:t>
            </a:r>
          </a:p>
        </p:txBody>
      </p:sp>
      <p:sp>
        <p:nvSpPr>
          <p:cNvPr id="25" name="Rounded Rectangle 39"/>
          <p:cNvSpPr/>
          <p:nvPr/>
        </p:nvSpPr>
        <p:spPr>
          <a:xfrm>
            <a:off x="7445829" y="1862720"/>
            <a:ext cx="4060307" cy="435261"/>
          </a:xfrm>
          <a:prstGeom prst="roundRect">
            <a:avLst/>
          </a:prstGeom>
          <a:solidFill>
            <a:srgbClr val="FFCE8A"/>
          </a:solidFill>
          <a:ln>
            <a:solidFill>
              <a:srgbClr val="FF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Phase</a:t>
            </a:r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23" y="3542819"/>
            <a:ext cx="971551" cy="659844"/>
          </a:xfrm>
          <a:prstGeom prst="rect">
            <a:avLst/>
          </a:prstGeom>
        </p:spPr>
      </p:pic>
      <p:cxnSp>
        <p:nvCxnSpPr>
          <p:cNvPr id="27" name="Straight Arrow Connector 40"/>
          <p:cNvCxnSpPr/>
          <p:nvPr/>
        </p:nvCxnSpPr>
        <p:spPr>
          <a:xfrm>
            <a:off x="2068817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4"/>
          <p:cNvSpPr txBox="1"/>
          <p:nvPr/>
        </p:nvSpPr>
        <p:spPr>
          <a:xfrm>
            <a:off x="15295" y="4728990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Developer/Testers</a:t>
            </a:r>
          </a:p>
        </p:txBody>
      </p:sp>
      <p:cxnSp>
        <p:nvCxnSpPr>
          <p:cNvPr id="31" name="Straight Arrow Connector 40"/>
          <p:cNvCxnSpPr/>
          <p:nvPr/>
        </p:nvCxnSpPr>
        <p:spPr>
          <a:xfrm>
            <a:off x="5532959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9" y="2821210"/>
            <a:ext cx="2083837" cy="2083837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3195201" y="2815559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0" y="3144990"/>
            <a:ext cx="1130603" cy="15343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899288" y="3275209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8" y="3515226"/>
            <a:ext cx="690154" cy="690154"/>
          </a:xfrm>
          <a:prstGeom prst="rect">
            <a:avLst/>
          </a:prstGeom>
        </p:spPr>
      </p:pic>
      <p:sp>
        <p:nvSpPr>
          <p:cNvPr id="46" name="TextBox 44"/>
          <p:cNvSpPr txBox="1"/>
          <p:nvPr/>
        </p:nvSpPr>
        <p:spPr>
          <a:xfrm>
            <a:off x="9164509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Devices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Straight Arrow Connector 40"/>
          <p:cNvCxnSpPr/>
          <p:nvPr/>
        </p:nvCxnSpPr>
        <p:spPr>
          <a:xfrm>
            <a:off x="8269468" y="385329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6" y="3096115"/>
            <a:ext cx="1438476" cy="1476581"/>
          </a:xfrm>
          <a:prstGeom prst="rect">
            <a:avLst/>
          </a:prstGeom>
        </p:spPr>
      </p:pic>
      <p:sp>
        <p:nvSpPr>
          <p:cNvPr id="49" name="TextBox 44"/>
          <p:cNvSpPr txBox="1"/>
          <p:nvPr/>
        </p:nvSpPr>
        <p:spPr>
          <a:xfrm>
            <a:off x="5923158" y="4724639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Script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04500" y="2525486"/>
            <a:ext cx="3653671" cy="3367314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02091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3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68830" y="656079"/>
            <a:ext cx="703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Record &amp; Replay ?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3" name="Rounded Rectangle 37"/>
          <p:cNvSpPr/>
          <p:nvPr/>
        </p:nvSpPr>
        <p:spPr>
          <a:xfrm>
            <a:off x="2514492" y="1862721"/>
            <a:ext cx="4394311" cy="435261"/>
          </a:xfrm>
          <a:prstGeom prst="roundRect">
            <a:avLst/>
          </a:prstGeom>
          <a:solidFill>
            <a:srgbClr val="FFB7B0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Phase</a:t>
            </a:r>
          </a:p>
        </p:txBody>
      </p:sp>
      <p:sp>
        <p:nvSpPr>
          <p:cNvPr id="25" name="Rounded Rectangle 39"/>
          <p:cNvSpPr/>
          <p:nvPr/>
        </p:nvSpPr>
        <p:spPr>
          <a:xfrm>
            <a:off x="7445829" y="1862720"/>
            <a:ext cx="4060307" cy="435261"/>
          </a:xfrm>
          <a:prstGeom prst="roundRect">
            <a:avLst/>
          </a:prstGeom>
          <a:solidFill>
            <a:srgbClr val="FFCE8A"/>
          </a:solidFill>
          <a:ln>
            <a:solidFill>
              <a:srgbClr val="FF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Phase</a:t>
            </a:r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23" y="3542819"/>
            <a:ext cx="971551" cy="659844"/>
          </a:xfrm>
          <a:prstGeom prst="rect">
            <a:avLst/>
          </a:prstGeom>
        </p:spPr>
      </p:pic>
      <p:cxnSp>
        <p:nvCxnSpPr>
          <p:cNvPr id="27" name="Straight Arrow Connector 40"/>
          <p:cNvCxnSpPr/>
          <p:nvPr/>
        </p:nvCxnSpPr>
        <p:spPr>
          <a:xfrm>
            <a:off x="2068817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4"/>
          <p:cNvSpPr txBox="1"/>
          <p:nvPr/>
        </p:nvSpPr>
        <p:spPr>
          <a:xfrm>
            <a:off x="15295" y="4728990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Developer/Testers</a:t>
            </a:r>
          </a:p>
        </p:txBody>
      </p:sp>
      <p:cxnSp>
        <p:nvCxnSpPr>
          <p:cNvPr id="31" name="Straight Arrow Connector 40"/>
          <p:cNvCxnSpPr/>
          <p:nvPr/>
        </p:nvCxnSpPr>
        <p:spPr>
          <a:xfrm>
            <a:off x="5532959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9" y="2821210"/>
            <a:ext cx="2083837" cy="2083837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3195201" y="2815559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0" y="3144990"/>
            <a:ext cx="1130603" cy="15343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899288" y="3275209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8" y="3515226"/>
            <a:ext cx="690154" cy="690154"/>
          </a:xfrm>
          <a:prstGeom prst="rect">
            <a:avLst/>
          </a:prstGeom>
        </p:spPr>
      </p:pic>
      <p:sp>
        <p:nvSpPr>
          <p:cNvPr id="46" name="TextBox 44"/>
          <p:cNvSpPr txBox="1"/>
          <p:nvPr/>
        </p:nvSpPr>
        <p:spPr>
          <a:xfrm>
            <a:off x="9164509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Devices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Straight Arrow Connector 40"/>
          <p:cNvCxnSpPr/>
          <p:nvPr/>
        </p:nvCxnSpPr>
        <p:spPr>
          <a:xfrm>
            <a:off x="8269468" y="385329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6" y="3096115"/>
            <a:ext cx="1438476" cy="1476581"/>
          </a:xfrm>
          <a:prstGeom prst="rect">
            <a:avLst/>
          </a:prstGeom>
        </p:spPr>
      </p:pic>
      <p:sp>
        <p:nvSpPr>
          <p:cNvPr id="49" name="TextBox 44"/>
          <p:cNvSpPr txBox="1"/>
          <p:nvPr/>
        </p:nvSpPr>
        <p:spPr>
          <a:xfrm>
            <a:off x="5923158" y="4724639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Script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2091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4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68829" y="656079"/>
            <a:ext cx="9571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 of Record &amp; Replay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3" name="Rounded Rectangle 37"/>
          <p:cNvSpPr/>
          <p:nvPr/>
        </p:nvSpPr>
        <p:spPr>
          <a:xfrm>
            <a:off x="2514492" y="1862721"/>
            <a:ext cx="4394311" cy="435261"/>
          </a:xfrm>
          <a:prstGeom prst="roundRect">
            <a:avLst/>
          </a:prstGeom>
          <a:solidFill>
            <a:srgbClr val="FFB7B0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Phase</a:t>
            </a:r>
          </a:p>
        </p:txBody>
      </p:sp>
      <p:sp>
        <p:nvSpPr>
          <p:cNvPr id="25" name="Rounded Rectangle 39"/>
          <p:cNvSpPr/>
          <p:nvPr/>
        </p:nvSpPr>
        <p:spPr>
          <a:xfrm>
            <a:off x="7445829" y="1862720"/>
            <a:ext cx="4060307" cy="435261"/>
          </a:xfrm>
          <a:prstGeom prst="roundRect">
            <a:avLst/>
          </a:prstGeom>
          <a:solidFill>
            <a:srgbClr val="FFCE8A"/>
          </a:solidFill>
          <a:ln>
            <a:solidFill>
              <a:srgbClr val="FF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Phase</a:t>
            </a:r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23" y="3542819"/>
            <a:ext cx="971551" cy="659844"/>
          </a:xfrm>
          <a:prstGeom prst="rect">
            <a:avLst/>
          </a:prstGeom>
        </p:spPr>
      </p:pic>
      <p:cxnSp>
        <p:nvCxnSpPr>
          <p:cNvPr id="27" name="Straight Arrow Connector 40"/>
          <p:cNvCxnSpPr/>
          <p:nvPr/>
        </p:nvCxnSpPr>
        <p:spPr>
          <a:xfrm>
            <a:off x="2068817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4"/>
          <p:cNvSpPr txBox="1"/>
          <p:nvPr/>
        </p:nvSpPr>
        <p:spPr>
          <a:xfrm>
            <a:off x="15295" y="4728990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Developer/Testers</a:t>
            </a:r>
          </a:p>
        </p:txBody>
      </p:sp>
      <p:cxnSp>
        <p:nvCxnSpPr>
          <p:cNvPr id="31" name="Straight Arrow Connector 40"/>
          <p:cNvCxnSpPr/>
          <p:nvPr/>
        </p:nvCxnSpPr>
        <p:spPr>
          <a:xfrm>
            <a:off x="5532959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9" y="2821210"/>
            <a:ext cx="2083837" cy="2083837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3195201" y="2815559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0" y="3144990"/>
            <a:ext cx="1130603" cy="15343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899288" y="3275209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8" y="3515226"/>
            <a:ext cx="690154" cy="690154"/>
          </a:xfrm>
          <a:prstGeom prst="rect">
            <a:avLst/>
          </a:prstGeom>
        </p:spPr>
      </p:pic>
      <p:sp>
        <p:nvSpPr>
          <p:cNvPr id="46" name="TextBox 44"/>
          <p:cNvSpPr txBox="1"/>
          <p:nvPr/>
        </p:nvSpPr>
        <p:spPr>
          <a:xfrm>
            <a:off x="9164509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Devices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Straight Arrow Connector 40"/>
          <p:cNvCxnSpPr/>
          <p:nvPr/>
        </p:nvCxnSpPr>
        <p:spPr>
          <a:xfrm>
            <a:off x="8269468" y="385329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6" y="3096115"/>
            <a:ext cx="1438476" cy="1476581"/>
          </a:xfrm>
          <a:prstGeom prst="rect">
            <a:avLst/>
          </a:prstGeom>
        </p:spPr>
      </p:pic>
      <p:sp>
        <p:nvSpPr>
          <p:cNvPr id="49" name="TextBox 44"/>
          <p:cNvSpPr txBox="1"/>
          <p:nvPr/>
        </p:nvSpPr>
        <p:spPr>
          <a:xfrm>
            <a:off x="5923158" y="4724639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Script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2091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8686" y="1640114"/>
            <a:ext cx="11669485" cy="4252686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95"/>
          <p:cNvSpPr/>
          <p:nvPr/>
        </p:nvSpPr>
        <p:spPr>
          <a:xfrm>
            <a:off x="1018381" y="2056213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文本框 1"/>
          <p:cNvSpPr txBox="1"/>
          <p:nvPr/>
        </p:nvSpPr>
        <p:spPr>
          <a:xfrm>
            <a:off x="1577310" y="1909046"/>
            <a:ext cx="9032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 developers to test apps on different devices at once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566" y="3052415"/>
            <a:ext cx="3482982" cy="1940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文本框 34"/>
          <p:cNvSpPr txBox="1"/>
          <p:nvPr/>
        </p:nvSpPr>
        <p:spPr>
          <a:xfrm>
            <a:off x="5511827" y="3596679"/>
            <a:ext cx="5257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Fragmentation of Device and OS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68829" y="656079"/>
            <a:ext cx="9571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 of Record &amp; Replay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2400"/>
            <a:ext cx="1638300" cy="1638300"/>
          </a:xfrm>
          <a:prstGeom prst="rect">
            <a:avLst/>
          </a:prstGeom>
        </p:spPr>
      </p:pic>
      <p:sp>
        <p:nvSpPr>
          <p:cNvPr id="23" name="Rounded Rectangle 37"/>
          <p:cNvSpPr/>
          <p:nvPr/>
        </p:nvSpPr>
        <p:spPr>
          <a:xfrm>
            <a:off x="2514492" y="1862721"/>
            <a:ext cx="4394311" cy="435261"/>
          </a:xfrm>
          <a:prstGeom prst="roundRect">
            <a:avLst/>
          </a:prstGeom>
          <a:solidFill>
            <a:srgbClr val="FFB7B0"/>
          </a:solidFill>
          <a:ln>
            <a:solidFill>
              <a:srgbClr val="FFB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Phase</a:t>
            </a:r>
          </a:p>
        </p:txBody>
      </p:sp>
      <p:sp>
        <p:nvSpPr>
          <p:cNvPr id="25" name="Rounded Rectangle 39"/>
          <p:cNvSpPr/>
          <p:nvPr/>
        </p:nvSpPr>
        <p:spPr>
          <a:xfrm>
            <a:off x="7445829" y="1862720"/>
            <a:ext cx="4060307" cy="435261"/>
          </a:xfrm>
          <a:prstGeom prst="roundRect">
            <a:avLst/>
          </a:prstGeom>
          <a:solidFill>
            <a:srgbClr val="FFCE8A"/>
          </a:solidFill>
          <a:ln>
            <a:solidFill>
              <a:srgbClr val="FF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Phase</a:t>
            </a:r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23" y="3542819"/>
            <a:ext cx="971551" cy="659844"/>
          </a:xfrm>
          <a:prstGeom prst="rect">
            <a:avLst/>
          </a:prstGeom>
        </p:spPr>
      </p:pic>
      <p:cxnSp>
        <p:nvCxnSpPr>
          <p:cNvPr id="27" name="Straight Arrow Connector 40"/>
          <p:cNvCxnSpPr/>
          <p:nvPr/>
        </p:nvCxnSpPr>
        <p:spPr>
          <a:xfrm>
            <a:off x="2068817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4"/>
          <p:cNvSpPr txBox="1"/>
          <p:nvPr/>
        </p:nvSpPr>
        <p:spPr>
          <a:xfrm>
            <a:off x="15295" y="4728990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Developer/Testers</a:t>
            </a:r>
          </a:p>
        </p:txBody>
      </p:sp>
      <p:cxnSp>
        <p:nvCxnSpPr>
          <p:cNvPr id="31" name="Straight Arrow Connector 40"/>
          <p:cNvCxnSpPr/>
          <p:nvPr/>
        </p:nvCxnSpPr>
        <p:spPr>
          <a:xfrm>
            <a:off x="5532959" y="386312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9" y="2821210"/>
            <a:ext cx="2083837" cy="2083837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3195201" y="2815559"/>
            <a:ext cx="2089488" cy="208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0" y="3144990"/>
            <a:ext cx="1130603" cy="15343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899288" y="3275209"/>
            <a:ext cx="666750" cy="1118394"/>
          </a:xfrm>
          <a:prstGeom prst="rect">
            <a:avLst/>
          </a:prstGeom>
          <a:solidFill>
            <a:srgbClr val="214759"/>
          </a:solidFill>
          <a:ln>
            <a:solidFill>
              <a:srgbClr val="214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C3C3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8" y="3515226"/>
            <a:ext cx="690154" cy="690154"/>
          </a:xfrm>
          <a:prstGeom prst="rect">
            <a:avLst/>
          </a:prstGeom>
        </p:spPr>
      </p:pic>
      <p:sp>
        <p:nvSpPr>
          <p:cNvPr id="46" name="TextBox 44"/>
          <p:cNvSpPr txBox="1"/>
          <p:nvPr/>
        </p:nvSpPr>
        <p:spPr>
          <a:xfrm>
            <a:off x="9164509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Replaying Devices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Straight Arrow Connector 40"/>
          <p:cNvCxnSpPr/>
          <p:nvPr/>
        </p:nvCxnSpPr>
        <p:spPr>
          <a:xfrm>
            <a:off x="8269468" y="3853299"/>
            <a:ext cx="895041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6" y="3096115"/>
            <a:ext cx="1438476" cy="1476581"/>
          </a:xfrm>
          <a:prstGeom prst="rect">
            <a:avLst/>
          </a:prstGeom>
        </p:spPr>
      </p:pic>
      <p:sp>
        <p:nvSpPr>
          <p:cNvPr id="49" name="TextBox 44"/>
          <p:cNvSpPr txBox="1"/>
          <p:nvPr/>
        </p:nvSpPr>
        <p:spPr>
          <a:xfrm>
            <a:off x="5923158" y="4724639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eplay Script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2091" y="5290495"/>
            <a:ext cx="286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Recording Device</a:t>
            </a:r>
            <a:endParaRPr 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8686" y="1640114"/>
            <a:ext cx="11669485" cy="4252686"/>
          </a:xfrm>
          <a:prstGeom prst="rect">
            <a:avLst/>
          </a:prstGeom>
          <a:solidFill>
            <a:srgbClr val="333333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95"/>
          <p:cNvSpPr/>
          <p:nvPr/>
        </p:nvSpPr>
        <p:spPr>
          <a:xfrm>
            <a:off x="1018381" y="2056213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文本框 1"/>
          <p:cNvSpPr txBox="1"/>
          <p:nvPr/>
        </p:nvSpPr>
        <p:spPr>
          <a:xfrm>
            <a:off x="1577310" y="1909046"/>
            <a:ext cx="9032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 developers to test apps on different devices at once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695"/>
          <p:cNvSpPr/>
          <p:nvPr/>
        </p:nvSpPr>
        <p:spPr>
          <a:xfrm>
            <a:off x="1018381" y="5489935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4" name="文本框 33"/>
          <p:cNvSpPr txBox="1"/>
          <p:nvPr/>
        </p:nvSpPr>
        <p:spPr>
          <a:xfrm>
            <a:off x="1577310" y="5342768"/>
            <a:ext cx="903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the process of Regression </a:t>
            </a:r>
            <a:r>
              <a:rPr lang="en-US" altLang="zh-CN" sz="2800" b="1" dirty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esting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566" y="3052415"/>
            <a:ext cx="3482982" cy="1940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文本框 34"/>
          <p:cNvSpPr txBox="1"/>
          <p:nvPr/>
        </p:nvSpPr>
        <p:spPr>
          <a:xfrm>
            <a:off x="5511827" y="3596679"/>
            <a:ext cx="5257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Fragmentation of Device and OS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016000" y="1817228"/>
            <a:ext cx="10726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Recently, </a:t>
            </a:r>
            <a:r>
              <a:rPr lang="en-US" altLang="zh-CN" sz="3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3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WeChat development team have been proposed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28" y="166800"/>
            <a:ext cx="1175657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016000" y="1817228"/>
            <a:ext cx="10726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Recently, </a:t>
            </a:r>
            <a:r>
              <a:rPr lang="en-US" altLang="zh-CN" sz="3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3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WeChat development team have been proposed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28" y="166800"/>
            <a:ext cx="1175657" cy="11756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56714" y="3785400"/>
            <a:ext cx="40349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custom OS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instrumentation on app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root access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source code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51699" y="3323735"/>
            <a:ext cx="3518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 in practice</a:t>
            </a:r>
          </a:p>
        </p:txBody>
      </p:sp>
      <p:sp>
        <p:nvSpPr>
          <p:cNvPr id="6" name="禁止符 5"/>
          <p:cNvSpPr/>
          <p:nvPr/>
        </p:nvSpPr>
        <p:spPr>
          <a:xfrm>
            <a:off x="7139907" y="3986893"/>
            <a:ext cx="228600" cy="2286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禁止符 6"/>
          <p:cNvSpPr/>
          <p:nvPr/>
        </p:nvSpPr>
        <p:spPr>
          <a:xfrm>
            <a:off x="7139907" y="4494173"/>
            <a:ext cx="228600" cy="2286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禁止符 7"/>
          <p:cNvSpPr/>
          <p:nvPr/>
        </p:nvSpPr>
        <p:spPr>
          <a:xfrm>
            <a:off x="7139907" y="5001453"/>
            <a:ext cx="228600" cy="2286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禁止符 9"/>
          <p:cNvSpPr/>
          <p:nvPr/>
        </p:nvSpPr>
        <p:spPr>
          <a:xfrm>
            <a:off x="7139907" y="5508733"/>
            <a:ext cx="228600" cy="2286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38647" y="3785400"/>
            <a:ext cx="40349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 to Coordinate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 to Widgets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 to Timing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Insensitive to State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3632" y="3323735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2AD6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Features</a:t>
            </a:r>
            <a:endParaRPr lang="en-US" altLang="zh-CN" sz="2400" b="1" dirty="0">
              <a:solidFill>
                <a:srgbClr val="2AD6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69" y="3985115"/>
            <a:ext cx="283707" cy="2827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6" y="4467585"/>
            <a:ext cx="283707" cy="2827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5" y="4950055"/>
            <a:ext cx="283707" cy="28275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68" y="5432525"/>
            <a:ext cx="28370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28" y="166800"/>
            <a:ext cx="1175657" cy="117565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8355" y="281939"/>
            <a:ext cx="84328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Providing all features </a:t>
            </a:r>
          </a:p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constraints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28" y="166800"/>
            <a:ext cx="1175657" cy="117565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8355" y="281939"/>
            <a:ext cx="84328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Providing all features </a:t>
            </a:r>
          </a:p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constraints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695"/>
          <p:cNvSpPr/>
          <p:nvPr/>
        </p:nvSpPr>
        <p:spPr>
          <a:xfrm>
            <a:off x="1018381" y="1785754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4" name="文本框 33"/>
          <p:cNvSpPr txBox="1"/>
          <p:nvPr/>
        </p:nvSpPr>
        <p:spPr>
          <a:xfrm>
            <a:off x="1577310" y="1638587"/>
            <a:ext cx="903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and Replaying Rich Sources of Inputs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7310" y="2446453"/>
            <a:ext cx="5257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Source Code and Custom OS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28" y="166800"/>
            <a:ext cx="1175657" cy="117565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8355" y="281939"/>
            <a:ext cx="84328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Providing all features </a:t>
            </a:r>
          </a:p>
          <a:p>
            <a:r>
              <a:rPr lang="en-US" altLang="zh-CN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constraints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95"/>
          <p:cNvSpPr/>
          <p:nvPr/>
        </p:nvSpPr>
        <p:spPr>
          <a:xfrm>
            <a:off x="1018381" y="3239485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8" name="文本框 7"/>
          <p:cNvSpPr txBox="1"/>
          <p:nvPr/>
        </p:nvSpPr>
        <p:spPr>
          <a:xfrm>
            <a:off x="1577310" y="3092318"/>
            <a:ext cx="981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Recording Motion Events Based on Widgets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7310" y="3797228"/>
            <a:ext cx="93277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the widgets under interaction usually introduces large time overhead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695"/>
          <p:cNvSpPr/>
          <p:nvPr/>
        </p:nvSpPr>
        <p:spPr>
          <a:xfrm>
            <a:off x="1018381" y="1785754"/>
            <a:ext cx="249238" cy="249238"/>
          </a:xfrm>
          <a:prstGeom prst="rect">
            <a:avLst/>
          </a:prstGeom>
          <a:solidFill>
            <a:srgbClr val="F6A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" name="文本框 16"/>
          <p:cNvSpPr txBox="1"/>
          <p:nvPr/>
        </p:nvSpPr>
        <p:spPr>
          <a:xfrm>
            <a:off x="1577310" y="1638587"/>
            <a:ext cx="903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6AC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and Replaying Rich Sources of Inputs</a:t>
            </a:r>
            <a:endParaRPr lang="zh-CN" altLang="en-US" sz="2800" b="1" dirty="0">
              <a:solidFill>
                <a:srgbClr val="F6AC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77310" y="2446453"/>
            <a:ext cx="5257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Source Code and Custom OS</a:t>
            </a:r>
            <a:endParaRPr lang="zh-CN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634</Words>
  <Application>Microsoft Office PowerPoint</Application>
  <PresentationFormat>宽屏</PresentationFormat>
  <Paragraphs>170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NimbusRomNo9L-Regu</vt:lpstr>
      <vt:lpstr>Microsoft YaHei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家琪</dc:creator>
  <cp:lastModifiedBy>郭 家琪</cp:lastModifiedBy>
  <cp:revision>129</cp:revision>
  <dcterms:created xsi:type="dcterms:W3CDTF">2018-11-21T02:58:25Z</dcterms:created>
  <dcterms:modified xsi:type="dcterms:W3CDTF">2018-11-23T02:36:37Z</dcterms:modified>
</cp:coreProperties>
</file>