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8"/>
  </p:notesMasterIdLst>
  <p:sldIdLst>
    <p:sldId id="256" r:id="rId3"/>
    <p:sldId id="290" r:id="rId4"/>
    <p:sldId id="257" r:id="rId5"/>
    <p:sldId id="293" r:id="rId6"/>
    <p:sldId id="298" r:id="rId7"/>
    <p:sldId id="341" r:id="rId8"/>
    <p:sldId id="299" r:id="rId9"/>
    <p:sldId id="339" r:id="rId10"/>
    <p:sldId id="302" r:id="rId11"/>
    <p:sldId id="303" r:id="rId12"/>
    <p:sldId id="306" r:id="rId13"/>
    <p:sldId id="320" r:id="rId14"/>
    <p:sldId id="321" r:id="rId15"/>
    <p:sldId id="322" r:id="rId16"/>
    <p:sldId id="323" r:id="rId17"/>
    <p:sldId id="324" r:id="rId18"/>
    <p:sldId id="308" r:id="rId19"/>
    <p:sldId id="309" r:id="rId20"/>
    <p:sldId id="310" r:id="rId21"/>
    <p:sldId id="313" r:id="rId22"/>
    <p:sldId id="340" r:id="rId23"/>
    <p:sldId id="328" r:id="rId24"/>
    <p:sldId id="327" r:id="rId25"/>
    <p:sldId id="317" r:id="rId26"/>
    <p:sldId id="318" r:id="rId27"/>
    <p:sldId id="319" r:id="rId28"/>
    <p:sldId id="283" r:id="rId29"/>
    <p:sldId id="337" r:id="rId30"/>
    <p:sldId id="285" r:id="rId31"/>
    <p:sldId id="336" r:id="rId32"/>
    <p:sldId id="329" r:id="rId33"/>
    <p:sldId id="330" r:id="rId34"/>
    <p:sldId id="331" r:id="rId35"/>
    <p:sldId id="334" r:id="rId36"/>
    <p:sldId id="338"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3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56" autoAdjust="0"/>
  </p:normalViewPr>
  <p:slideViewPr>
    <p:cSldViewPr snapToGrid="0" showGuides="1">
      <p:cViewPr varScale="1">
        <p:scale>
          <a:sx n="64" d="100"/>
          <a:sy n="64" d="100"/>
        </p:scale>
        <p:origin x="15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21338;&#22763;&#35838;&#39064;\Relaxing%20Transformers\&#35770;&#25991;&#20889;&#20316;&#20013;&#38388;&#29256;&#26412;\Paper_writing\Motivation%20Examp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856077704685493"/>
          <c:y val="0.15645860593823749"/>
          <c:w val="0.70542121769637245"/>
          <c:h val="0.70479622207895953"/>
        </c:manualLayout>
      </c:layout>
      <c:lineChart>
        <c:grouping val="standard"/>
        <c:varyColors val="0"/>
        <c:ser>
          <c:idx val="0"/>
          <c:order val="0"/>
          <c:tx>
            <c:strRef>
              <c:f>Sheet1!$B$1</c:f>
              <c:strCache>
                <c:ptCount val="1"/>
                <c:pt idx="0">
                  <c:v>Y</c:v>
                </c:pt>
              </c:strCache>
            </c:strRef>
          </c:tx>
          <c:spPr>
            <a:ln w="28575" cap="rnd">
              <a:solidFill>
                <a:schemeClr val="accent1"/>
              </a:solidFill>
              <a:prstDash val="sysDot"/>
              <a:round/>
            </a:ln>
            <a:effectLst/>
          </c:spPr>
          <c:marker>
            <c:symbol val="none"/>
          </c:marker>
          <c:cat>
            <c:numRef>
              <c:f>Sheet1!$A$2:$A$32</c:f>
              <c:numCache>
                <c:formatCode>General</c:formatCode>
                <c:ptCount val="31"/>
                <c:pt idx="0">
                  <c:v>-10</c:v>
                </c:pt>
                <c:pt idx="1">
                  <c:v>-9</c:v>
                </c:pt>
                <c:pt idx="2">
                  <c:v>-8</c:v>
                </c:pt>
                <c:pt idx="3">
                  <c:v>-7</c:v>
                </c:pt>
                <c:pt idx="4">
                  <c:v>-6</c:v>
                </c:pt>
                <c:pt idx="5">
                  <c:v>-5</c:v>
                </c:pt>
                <c:pt idx="6">
                  <c:v>-4</c:v>
                </c:pt>
                <c:pt idx="7">
                  <c:v>-3</c:v>
                </c:pt>
                <c:pt idx="8">
                  <c:v>-2</c:v>
                </c:pt>
                <c:pt idx="9">
                  <c:v>-1</c:v>
                </c:pt>
                <c:pt idx="10">
                  <c:v>0</c:v>
                </c:pt>
                <c:pt idx="11">
                  <c:v>1</c:v>
                </c:pt>
                <c:pt idx="12">
                  <c:v>2</c:v>
                </c:pt>
                <c:pt idx="13">
                  <c:v>3</c:v>
                </c:pt>
                <c:pt idx="14">
                  <c:v>4</c:v>
                </c:pt>
                <c:pt idx="15">
                  <c:v>5</c:v>
                </c:pt>
                <c:pt idx="16">
                  <c:v>6</c:v>
                </c:pt>
                <c:pt idx="17">
                  <c:v>7</c:v>
                </c:pt>
                <c:pt idx="18">
                  <c:v>8</c:v>
                </c:pt>
                <c:pt idx="19">
                  <c:v>9</c:v>
                </c:pt>
                <c:pt idx="20">
                  <c:v>10</c:v>
                </c:pt>
                <c:pt idx="21">
                  <c:v>11</c:v>
                </c:pt>
                <c:pt idx="22">
                  <c:v>12</c:v>
                </c:pt>
                <c:pt idx="23">
                  <c:v>13</c:v>
                </c:pt>
                <c:pt idx="24">
                  <c:v>14</c:v>
                </c:pt>
                <c:pt idx="25">
                  <c:v>15</c:v>
                </c:pt>
                <c:pt idx="26">
                  <c:v>16</c:v>
                </c:pt>
                <c:pt idx="27">
                  <c:v>17</c:v>
                </c:pt>
                <c:pt idx="28">
                  <c:v>18</c:v>
                </c:pt>
                <c:pt idx="29">
                  <c:v>19</c:v>
                </c:pt>
                <c:pt idx="30">
                  <c:v>20</c:v>
                </c:pt>
              </c:numCache>
            </c:numRef>
          </c:cat>
          <c:val>
            <c:numRef>
              <c:f>Sheet1!$B$2:$B$32</c:f>
              <c:numCache>
                <c:formatCode>General</c:formatCode>
                <c:ptCount val="31"/>
                <c:pt idx="0">
                  <c:v>0</c:v>
                </c:pt>
                <c:pt idx="1">
                  <c:v>-9</c:v>
                </c:pt>
                <c:pt idx="2">
                  <c:v>-17</c:v>
                </c:pt>
                <c:pt idx="3">
                  <c:v>-24</c:v>
                </c:pt>
                <c:pt idx="4">
                  <c:v>-30</c:v>
                </c:pt>
                <c:pt idx="5">
                  <c:v>-35</c:v>
                </c:pt>
                <c:pt idx="6">
                  <c:v>-39</c:v>
                </c:pt>
                <c:pt idx="7">
                  <c:v>-42</c:v>
                </c:pt>
                <c:pt idx="8">
                  <c:v>-44</c:v>
                </c:pt>
                <c:pt idx="9">
                  <c:v>-45</c:v>
                </c:pt>
                <c:pt idx="10">
                  <c:v>-45</c:v>
                </c:pt>
                <c:pt idx="11">
                  <c:v>-44</c:v>
                </c:pt>
                <c:pt idx="12">
                  <c:v>-42</c:v>
                </c:pt>
                <c:pt idx="13">
                  <c:v>-39</c:v>
                </c:pt>
                <c:pt idx="14">
                  <c:v>-35</c:v>
                </c:pt>
                <c:pt idx="15">
                  <c:v>-30</c:v>
                </c:pt>
                <c:pt idx="16">
                  <c:v>-24</c:v>
                </c:pt>
                <c:pt idx="17">
                  <c:v>-17</c:v>
                </c:pt>
                <c:pt idx="18">
                  <c:v>-9</c:v>
                </c:pt>
                <c:pt idx="19">
                  <c:v>0</c:v>
                </c:pt>
                <c:pt idx="20">
                  <c:v>10</c:v>
                </c:pt>
                <c:pt idx="21">
                  <c:v>21</c:v>
                </c:pt>
                <c:pt idx="22">
                  <c:v>33</c:v>
                </c:pt>
                <c:pt idx="23">
                  <c:v>46</c:v>
                </c:pt>
                <c:pt idx="24">
                  <c:v>60</c:v>
                </c:pt>
                <c:pt idx="25">
                  <c:v>75</c:v>
                </c:pt>
                <c:pt idx="26">
                  <c:v>91</c:v>
                </c:pt>
                <c:pt idx="27">
                  <c:v>108</c:v>
                </c:pt>
                <c:pt idx="28">
                  <c:v>126</c:v>
                </c:pt>
                <c:pt idx="29">
                  <c:v>145</c:v>
                </c:pt>
                <c:pt idx="30">
                  <c:v>165</c:v>
                </c:pt>
              </c:numCache>
            </c:numRef>
          </c:val>
          <c:smooth val="0"/>
        </c:ser>
        <c:dLbls>
          <c:showLegendKey val="0"/>
          <c:showVal val="0"/>
          <c:showCatName val="0"/>
          <c:showSerName val="0"/>
          <c:showPercent val="0"/>
          <c:showBubbleSize val="0"/>
        </c:dLbls>
        <c:smooth val="0"/>
        <c:axId val="-180477456"/>
        <c:axId val="-300489536"/>
      </c:lineChart>
      <c:catAx>
        <c:axId val="-1804774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00489536"/>
        <c:crosses val="autoZero"/>
        <c:auto val="1"/>
        <c:lblAlgn val="ctr"/>
        <c:lblOffset val="100"/>
        <c:noMultiLvlLbl val="0"/>
      </c:catAx>
      <c:valAx>
        <c:axId val="-30048953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0477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E32FF-3BA4-403E-8669-2DDF631D1E8A}"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65B57-6363-4944-ACBD-B7100133182C}" type="slidenum">
              <a:rPr lang="zh-CN" altLang="en-US" smtClean="0"/>
              <a:t>‹#›</a:t>
            </a:fld>
            <a:endParaRPr lang="zh-CN" altLang="en-US"/>
          </a:p>
        </p:txBody>
      </p:sp>
    </p:spTree>
    <p:extLst>
      <p:ext uri="{BB962C8B-B14F-4D97-AF65-F5344CB8AC3E}">
        <p14:creationId xmlns:p14="http://schemas.microsoft.com/office/powerpoint/2010/main" val="175699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Good afternoon</a:t>
            </a:r>
            <a:r>
              <a:rPr lang="en-US" altLang="zh-CN" baseline="0" dirty="0" smtClean="0"/>
              <a:t> everyone ,  my name is  </a:t>
            </a:r>
            <a:r>
              <a:rPr lang="en-US" altLang="zh-CN" baseline="0" dirty="0" err="1" smtClean="0"/>
              <a:t>Banghu</a:t>
            </a:r>
            <a:r>
              <a:rPr lang="en-US" altLang="zh-CN" baseline="0" dirty="0" smtClean="0"/>
              <a:t> Yin. I am going to talk about our work on </a:t>
            </a:r>
            <a:r>
              <a:rPr lang="en-US" altLang="zh-CN" sz="1200" dirty="0" smtClean="0">
                <a:latin typeface="Gill Sans MT" panose="020B0502020104020203" pitchFamily="34" charset="0"/>
              </a:rPr>
              <a:t>Hierarchical analysis of loops with relaxed abstract transformers. This work is joint with </a:t>
            </a:r>
            <a:r>
              <a:rPr lang="en-US" altLang="zh-CN" dirty="0" err="1" smtClean="0">
                <a:latin typeface="Gill Sans MT" panose="020B0502020104020203" pitchFamily="34" charset="0"/>
              </a:rPr>
              <a:t>Liqian</a:t>
            </a:r>
            <a:r>
              <a:rPr lang="en-US" altLang="zh-CN" dirty="0" smtClean="0">
                <a:latin typeface="Gill Sans MT" panose="020B0502020104020203" pitchFamily="34" charset="0"/>
              </a:rPr>
              <a:t> Chen  </a:t>
            </a:r>
            <a:r>
              <a:rPr lang="en-US" altLang="zh-CN" dirty="0" err="1" smtClean="0">
                <a:latin typeface="Gill Sans MT" panose="020B0502020104020203" pitchFamily="34" charset="0"/>
              </a:rPr>
              <a:t>Jiangchao</a:t>
            </a:r>
            <a:r>
              <a:rPr lang="en-US" altLang="zh-CN" dirty="0" smtClean="0">
                <a:latin typeface="Gill Sans MT" panose="020B0502020104020203" pitchFamily="34" charset="0"/>
              </a:rPr>
              <a:t> Liu and </a:t>
            </a:r>
            <a:r>
              <a:rPr lang="en-US" altLang="zh-CN" dirty="0" err="1" smtClean="0">
                <a:latin typeface="Gill Sans MT" panose="020B0502020104020203" pitchFamily="34" charset="0"/>
              </a:rPr>
              <a:t>Ji</a:t>
            </a:r>
            <a:r>
              <a:rPr lang="en-US" altLang="zh-CN" dirty="0" smtClean="0">
                <a:latin typeface="Gill Sans MT" panose="020B0502020104020203" pitchFamily="34" charset="0"/>
              </a:rPr>
              <a:t> Wang.</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DB15A4C-A999-471D-B3D2-ED50B5A39E04}"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022912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a:t>
            </a:r>
            <a:r>
              <a:rPr lang="en-US" altLang="zh-CN" baseline="0" dirty="0" smtClean="0"/>
              <a:t> of all , we construct hierarchical variable dependency graph(HVDG) with the following 4 steps</a:t>
            </a:r>
            <a:r>
              <a:rPr lang="en-US" altLang="zh-CN" baseline="0" dirty="0" smtClean="0"/>
              <a:t>. Here, we </a:t>
            </a:r>
            <a:r>
              <a:rPr lang="en-US" altLang="zh-CN" baseline="0" dirty="0" smtClean="0"/>
              <a:t>use an example to explain our </a:t>
            </a:r>
            <a:r>
              <a:rPr lang="en-US" altLang="zh-CN" baseline="0" dirty="0" smtClean="0"/>
              <a:t>approach.</a:t>
            </a:r>
            <a:endParaRPr lang="en-US" altLang="zh-CN" dirty="0" smtClean="0"/>
          </a:p>
          <a:p>
            <a:r>
              <a:rPr lang="en-US" altLang="zh-CN" dirty="0" smtClean="0"/>
              <a:t>The first step is constructing</a:t>
            </a:r>
            <a:r>
              <a:rPr lang="en-US" altLang="zh-CN" baseline="0" dirty="0" smtClean="0"/>
              <a:t> the initial variable dependency graph from the program. For each variable, we create a node. x control depends on t, so we draw a edge from t to x, z data depends on y, so we draw a edge from y to z. Based the other control and data dependency, we can get this initial VDG.</a:t>
            </a:r>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11</a:t>
            </a:fld>
            <a:endParaRPr lang="zh-CN" altLang="en-US"/>
          </a:p>
        </p:txBody>
      </p:sp>
    </p:spTree>
    <p:extLst>
      <p:ext uri="{BB962C8B-B14F-4D97-AF65-F5344CB8AC3E}">
        <p14:creationId xmlns:p14="http://schemas.microsoft.com/office/powerpoint/2010/main" val="3521956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14</a:t>
            </a:fld>
            <a:endParaRPr lang="zh-CN" altLang="en-US"/>
          </a:p>
        </p:txBody>
      </p:sp>
    </p:spTree>
    <p:extLst>
      <p:ext uri="{BB962C8B-B14F-4D97-AF65-F5344CB8AC3E}">
        <p14:creationId xmlns:p14="http://schemas.microsoft.com/office/powerpoint/2010/main" val="2180183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15</a:t>
            </a:fld>
            <a:endParaRPr lang="zh-CN" altLang="en-US"/>
          </a:p>
        </p:txBody>
      </p:sp>
    </p:spTree>
    <p:extLst>
      <p:ext uri="{BB962C8B-B14F-4D97-AF65-F5344CB8AC3E}">
        <p14:creationId xmlns:p14="http://schemas.microsoft.com/office/powerpoint/2010/main" val="3374473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BD9E8D03-2FFC-4495-A756-24C11AABA647}" type="slidenum">
              <a:rPr lang="zh-CN" altLang="en-US" smtClean="0"/>
              <a:t>16</a:t>
            </a:fld>
            <a:endParaRPr lang="zh-CN" altLang="en-US"/>
          </a:p>
        </p:txBody>
      </p:sp>
    </p:spTree>
    <p:extLst>
      <p:ext uri="{BB962C8B-B14F-4D97-AF65-F5344CB8AC3E}">
        <p14:creationId xmlns:p14="http://schemas.microsoft.com/office/powerpoint/2010/main" val="1865602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relaxing operator is defined on partial</a:t>
            </a:r>
            <a:r>
              <a:rPr lang="en-US" altLang="zh-CN" baseline="0" dirty="0" smtClean="0"/>
              <a:t> order of expressions. The basic idea is replacing a transfer function with a less precise one. And we have proved the soundness of our relaxing. More details can be found in our paper. </a:t>
            </a:r>
          </a:p>
          <a:p>
            <a:endParaRPr lang="en-US" altLang="zh-CN" baseline="0" dirty="0" smtClean="0"/>
          </a:p>
          <a:p>
            <a:r>
              <a:rPr lang="en-US" altLang="zh-CN" baseline="0" dirty="0" smtClean="0"/>
              <a:t>Note that. </a:t>
            </a:r>
            <a:r>
              <a:rPr lang="en-US" altLang="zh-CN" baseline="0" dirty="0" err="1" smtClean="0"/>
              <a:t>Inv</a:t>
            </a:r>
            <a:r>
              <a:rPr lang="en-US" altLang="zh-CN" baseline="0" dirty="0" smtClean="0"/>
              <a:t> is partial invariants.</a:t>
            </a:r>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17</a:t>
            </a:fld>
            <a:endParaRPr lang="zh-CN" altLang="en-US"/>
          </a:p>
        </p:txBody>
      </p:sp>
    </p:spTree>
    <p:extLst>
      <p:ext uri="{BB962C8B-B14F-4D97-AF65-F5344CB8AC3E}">
        <p14:creationId xmlns:p14="http://schemas.microsoft.com/office/powerpoint/2010/main" val="2222612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OVILF has two features: </a:t>
            </a:r>
            <a:r>
              <a:rPr lang="en-US" altLang="zh-CN" dirty="0" smtClean="0"/>
              <a:t>first </a:t>
            </a:r>
            <a:r>
              <a:rPr lang="en-US" altLang="zh-CN" dirty="0" smtClean="0"/>
              <a:t>the</a:t>
            </a:r>
            <a:r>
              <a:rPr lang="en-US" altLang="zh-CN" baseline="0" dirty="0" smtClean="0"/>
              <a:t> statement only includes one variable. Second, the whole loop body only assign this variable once. Thus we can solve this loop with Formula Method.</a:t>
            </a:r>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20</a:t>
            </a:fld>
            <a:endParaRPr lang="zh-CN" altLang="en-US"/>
          </a:p>
        </p:txBody>
      </p:sp>
    </p:spTree>
    <p:extLst>
      <p:ext uri="{BB962C8B-B14F-4D97-AF65-F5344CB8AC3E}">
        <p14:creationId xmlns:p14="http://schemas.microsoft.com/office/powerpoint/2010/main" val="113133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BD9E8D03-2FFC-4495-A756-24C11AABA647}" type="slidenum">
              <a:rPr lang="zh-CN" altLang="en-US" smtClean="0"/>
              <a:t>21</a:t>
            </a:fld>
            <a:endParaRPr lang="zh-CN" altLang="en-US"/>
          </a:p>
        </p:txBody>
      </p:sp>
    </p:spTree>
    <p:extLst>
      <p:ext uri="{BB962C8B-B14F-4D97-AF65-F5344CB8AC3E}">
        <p14:creationId xmlns:p14="http://schemas.microsoft.com/office/powerpoint/2010/main" val="114069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22</a:t>
            </a:fld>
            <a:endParaRPr lang="zh-CN" altLang="en-US"/>
          </a:p>
        </p:txBody>
      </p:sp>
    </p:spTree>
    <p:extLst>
      <p:ext uri="{BB962C8B-B14F-4D97-AF65-F5344CB8AC3E}">
        <p14:creationId xmlns:p14="http://schemas.microsoft.com/office/powerpoint/2010/main" val="3106884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BD9E8D03-2FFC-4495-A756-24C11AABA647}" type="slidenum">
              <a:rPr lang="zh-CN" altLang="en-US" smtClean="0"/>
              <a:t>23</a:t>
            </a:fld>
            <a:endParaRPr lang="zh-CN" altLang="en-US"/>
          </a:p>
        </p:txBody>
      </p:sp>
    </p:spTree>
    <p:extLst>
      <p:ext uri="{BB962C8B-B14F-4D97-AF65-F5344CB8AC3E}">
        <p14:creationId xmlns:p14="http://schemas.microsoft.com/office/powerpoint/2010/main" val="2030960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D9E8D03-2FFC-4495-A756-24C11AABA647}" type="slidenum">
              <a:rPr lang="zh-CN" altLang="en-US" smtClean="0"/>
              <a:t>24</a:t>
            </a:fld>
            <a:endParaRPr lang="zh-CN" altLang="en-US"/>
          </a:p>
        </p:txBody>
      </p:sp>
    </p:spTree>
    <p:extLst>
      <p:ext uri="{BB962C8B-B14F-4D97-AF65-F5344CB8AC3E}">
        <p14:creationId xmlns:p14="http://schemas.microsoft.com/office/powerpoint/2010/main" val="308843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our report contains six parts.</a:t>
            </a:r>
          </a:p>
          <a:p>
            <a:r>
              <a:rPr lang="en-US" altLang="zh-CN" baseline="0" dirty="0" smtClean="0"/>
              <a:t>We first introduce our motivation. </a:t>
            </a:r>
          </a:p>
          <a:p>
            <a:r>
              <a:rPr lang="en-US" altLang="zh-CN" baseline="0" dirty="0" smtClean="0"/>
              <a:t>Then we explain our approach, and give an example to make our approach more clear. </a:t>
            </a:r>
          </a:p>
          <a:p>
            <a:r>
              <a:rPr lang="en-US" altLang="zh-CN" baseline="0" dirty="0" smtClean="0"/>
              <a:t>After that we introduce our implementation and experiment. </a:t>
            </a:r>
          </a:p>
          <a:p>
            <a:r>
              <a:rPr lang="en-US" altLang="zh-CN" baseline="0" dirty="0" smtClean="0"/>
              <a:t>Last two parts are the conclusion and response to the reviews’ comment.</a:t>
            </a:r>
          </a:p>
        </p:txBody>
      </p:sp>
      <p:sp>
        <p:nvSpPr>
          <p:cNvPr id="4" name="灯片编号占位符 3"/>
          <p:cNvSpPr>
            <a:spLocks noGrp="1"/>
          </p:cNvSpPr>
          <p:nvPr>
            <p:ph type="sldNum" sz="quarter" idx="10"/>
          </p:nvPr>
        </p:nvSpPr>
        <p:spPr/>
        <p:txBody>
          <a:bodyPr/>
          <a:lstStyle/>
          <a:p>
            <a:fld id="{BD9E8D03-2FFC-4495-A756-24C11AABA647}" type="slidenum">
              <a:rPr lang="zh-CN" altLang="en-US" smtClean="0"/>
              <a:t>2</a:t>
            </a:fld>
            <a:endParaRPr lang="zh-CN" altLang="en-US"/>
          </a:p>
        </p:txBody>
      </p:sp>
    </p:spTree>
    <p:extLst>
      <p:ext uri="{BB962C8B-B14F-4D97-AF65-F5344CB8AC3E}">
        <p14:creationId xmlns:p14="http://schemas.microsoft.com/office/powerpoint/2010/main" val="74559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Gill Sans MT" panose="020B0502020104020203" pitchFamily="34" charset="0"/>
                <a:ea typeface="微软雅黑" panose="020B0503020204020204" pitchFamily="34" charset="-122"/>
              </a:rPr>
              <a:t>40 out of 46 programs (around 87.0%) have at least 2 hierarchical layers among variables. For these 40 program, 104/40 = 2.6 layers/programs.</a:t>
            </a:r>
            <a:endParaRPr lang="zh-CN" altLang="en-US" sz="1200" dirty="0" smtClean="0">
              <a:latin typeface="Gill Sans MT" panose="020B0502020104020203" pitchFamily="34" charset="0"/>
              <a:ea typeface="微软雅黑" panose="020B0503020204020204" pitchFamily="34" charset="-122"/>
            </a:endParaRPr>
          </a:p>
          <a:p>
            <a:endParaRPr lang="en-US" altLang="zh-CN" dirty="0" smtClean="0"/>
          </a:p>
        </p:txBody>
      </p:sp>
      <p:sp>
        <p:nvSpPr>
          <p:cNvPr id="4" name="灯片编号占位符 3"/>
          <p:cNvSpPr>
            <a:spLocks noGrp="1"/>
          </p:cNvSpPr>
          <p:nvPr>
            <p:ph type="sldNum" sz="quarter" idx="10"/>
          </p:nvPr>
        </p:nvSpPr>
        <p:spPr/>
        <p:txBody>
          <a:bodyPr/>
          <a:lstStyle/>
          <a:p>
            <a:fld id="{BD9E8D03-2FFC-4495-A756-24C11AABA647}" type="slidenum">
              <a:rPr lang="zh-CN" altLang="en-US" smtClean="0"/>
              <a:t>25</a:t>
            </a:fld>
            <a:endParaRPr lang="zh-CN" altLang="en-US"/>
          </a:p>
        </p:txBody>
      </p:sp>
    </p:spTree>
    <p:extLst>
      <p:ext uri="{BB962C8B-B14F-4D97-AF65-F5344CB8AC3E}">
        <p14:creationId xmlns:p14="http://schemas.microsoft.com/office/powerpoint/2010/main" val="3964334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BD9E8D03-2FFC-4495-A756-24C11AABA647}" type="slidenum">
              <a:rPr lang="zh-CN" altLang="en-US" smtClean="0"/>
              <a:t>26</a:t>
            </a:fld>
            <a:endParaRPr lang="zh-CN" altLang="en-US"/>
          </a:p>
        </p:txBody>
      </p:sp>
    </p:spTree>
    <p:extLst>
      <p:ext uri="{BB962C8B-B14F-4D97-AF65-F5344CB8AC3E}">
        <p14:creationId xmlns:p14="http://schemas.microsoft.com/office/powerpoint/2010/main" val="366639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present a hierarchical analysis </a:t>
            </a:r>
            <a:r>
              <a:rPr lang="en-US" altLang="zh-CN" dirty="0" smtClean="0">
                <a:solidFill>
                  <a:srgbClr val="FF0000"/>
                </a:solidFill>
              </a:rPr>
              <a:t>framework</a:t>
            </a:r>
            <a:r>
              <a:rPr lang="en-US" altLang="zh-CN" dirty="0" smtClean="0"/>
              <a:t> to infer loop invariants based on relaxed abstract transformers.</a:t>
            </a:r>
            <a:endParaRPr lang="en-US" altLang="zh-CN" dirty="0" smtClean="0">
              <a:latin typeface="Gill Sans MT" panose="020B0502020104020203" pitchFamily="34" charset="0"/>
            </a:endParaRPr>
          </a:p>
          <a:p>
            <a:pPr lvl="1"/>
            <a:endParaRPr lang="en-US" altLang="zh-CN" dirty="0" smtClean="0">
              <a:latin typeface="Gill Sans MT" panose="020B0502020104020203" pitchFamily="34" charset="0"/>
            </a:endParaRPr>
          </a:p>
          <a:p>
            <a:r>
              <a:rPr lang="en-US" altLang="zh-CN" dirty="0" smtClean="0">
                <a:latin typeface="Gill Sans MT" panose="020B0502020104020203" pitchFamily="34" charset="0"/>
              </a:rPr>
              <a:t>We propose a </a:t>
            </a:r>
            <a:r>
              <a:rPr lang="en-US" altLang="zh-CN" dirty="0" smtClean="0"/>
              <a:t>hierarchical variable dependency graph (</a:t>
            </a:r>
            <a:r>
              <a:rPr lang="en-US" altLang="zh-CN" dirty="0" smtClean="0">
                <a:solidFill>
                  <a:srgbClr val="FF0000"/>
                </a:solidFill>
              </a:rPr>
              <a:t>HVDG</a:t>
            </a:r>
            <a:r>
              <a:rPr lang="en-US" altLang="zh-CN" dirty="0" smtClean="0"/>
              <a:t>) based loop slicing technique.</a:t>
            </a:r>
          </a:p>
          <a:p>
            <a:endParaRPr lang="en-US" altLang="zh-CN" dirty="0" smtClean="0">
              <a:latin typeface="Gill Sans MT" panose="020B0502020104020203" pitchFamily="34" charset="0"/>
            </a:endParaRPr>
          </a:p>
          <a:p>
            <a:r>
              <a:rPr lang="en-US" altLang="zh-CN" dirty="0" smtClean="0">
                <a:latin typeface="Gill Sans MT" panose="020B0502020104020203" pitchFamily="34" charset="0"/>
              </a:rPr>
              <a:t>We </a:t>
            </a:r>
            <a:r>
              <a:rPr lang="en-US" altLang="zh-CN" dirty="0" smtClean="0"/>
              <a:t>present </a:t>
            </a:r>
            <a:r>
              <a:rPr lang="en-US" altLang="zh-CN" dirty="0" smtClean="0">
                <a:solidFill>
                  <a:srgbClr val="FF0000"/>
                </a:solidFill>
                <a:latin typeface="Gill Sans MT" panose="020B0502020104020203" pitchFamily="34" charset="0"/>
              </a:rPr>
              <a:t>three strategies </a:t>
            </a:r>
            <a:r>
              <a:rPr lang="en-US" altLang="zh-CN" dirty="0" smtClean="0">
                <a:latin typeface="Gill Sans MT" panose="020B0502020104020203" pitchFamily="34" charset="0"/>
              </a:rPr>
              <a:t>for relaxing abstract transformers based on the partial invariants.</a:t>
            </a:r>
          </a:p>
          <a:p>
            <a:endParaRPr lang="en-US" altLang="zh-CN" dirty="0" smtClean="0">
              <a:latin typeface="Gill Sans MT" panose="020B0502020104020203" pitchFamily="34" charset="0"/>
            </a:endParaRPr>
          </a:p>
          <a:p>
            <a:r>
              <a:rPr lang="en-US" altLang="zh-CN" dirty="0" smtClean="0">
                <a:latin typeface="Gill Sans MT" panose="020B0502020104020203" pitchFamily="34" charset="0"/>
              </a:rPr>
              <a:t>We have implemented the proposed approach in a tool called </a:t>
            </a:r>
            <a:r>
              <a:rPr lang="en-US" altLang="zh-CN" dirty="0" err="1" smtClean="0">
                <a:solidFill>
                  <a:srgbClr val="FF0000"/>
                </a:solidFill>
                <a:latin typeface="Gill Sans MT" panose="020B0502020104020203" pitchFamily="34" charset="0"/>
              </a:rPr>
              <a:t>RelaxAIer</a:t>
            </a:r>
            <a:r>
              <a:rPr lang="en-US" altLang="zh-CN" dirty="0" smtClean="0">
                <a:latin typeface="Gill Sans MT" panose="020B0502020104020203" pitchFamily="34" charset="0"/>
              </a:rPr>
              <a:t> which achieves promising results.</a:t>
            </a:r>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28</a:t>
            </a:fld>
            <a:endParaRPr lang="zh-CN" altLang="en-US"/>
          </a:p>
        </p:txBody>
      </p:sp>
    </p:spTree>
    <p:extLst>
      <p:ext uri="{BB962C8B-B14F-4D97-AF65-F5344CB8AC3E}">
        <p14:creationId xmlns:p14="http://schemas.microsoft.com/office/powerpoint/2010/main" val="99464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Gill Sans MT" panose="020B0502020104020203" pitchFamily="34" charset="0"/>
              </a:rPr>
              <a:t>Loop invariants are widely used to enhance the safety and security of system software. </a:t>
            </a:r>
            <a:r>
              <a:rPr lang="en-US" altLang="zh-CN" baseline="0" dirty="0" smtClean="0">
                <a:latin typeface="Gill Sans MT" panose="020B0502020104020203" pitchFamily="34" charset="0"/>
              </a:rPr>
              <a:t> We can use loop invariant for </a:t>
            </a:r>
            <a:r>
              <a:rPr lang="en-US" altLang="zh-CN" dirty="0" smtClean="0">
                <a:latin typeface="Gill Sans MT" panose="020B0502020104020203" pitchFamily="34" charset="0"/>
              </a:rPr>
              <a:t>bug</a:t>
            </a:r>
            <a:r>
              <a:rPr lang="en-US" altLang="zh-CN" baseline="0" dirty="0" smtClean="0">
                <a:latin typeface="Gill Sans MT" panose="020B0502020104020203" pitchFamily="34" charset="0"/>
              </a:rPr>
              <a:t> finding, especially checking run-time errors. And property verification, termination analysis and so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Gill Sans MT" panose="020B05020201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Gill Sans MT" panose="020B0502020104020203" pitchFamily="34" charset="0"/>
              </a:rPr>
              <a:t>However, </a:t>
            </a:r>
            <a:r>
              <a:rPr lang="en-US" altLang="zh-CN" dirty="0" smtClean="0">
                <a:latin typeface="Gill Sans MT" panose="020B0502020104020203" pitchFamily="34" charset="0"/>
              </a:rPr>
              <a:t>Generating loop invariant automatically is challenging.</a:t>
            </a:r>
            <a:r>
              <a:rPr lang="en-US" altLang="zh-CN" baseline="0" dirty="0" smtClean="0">
                <a:latin typeface="Gill Sans MT" panose="020B0502020104020203" pitchFamily="34" charset="0"/>
              </a:rPr>
              <a:t> Especially for non-linear program.</a:t>
            </a:r>
            <a:endParaRPr lang="en-US" altLang="zh-CN" dirty="0" smtClean="0">
              <a:latin typeface="Gill Sans MT" panose="020B0502020104020203" pitchFamily="34" charset="0"/>
            </a:endParaRPr>
          </a:p>
          <a:p>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4</a:t>
            </a:fld>
            <a:endParaRPr lang="zh-CN" altLang="en-US"/>
          </a:p>
        </p:txBody>
      </p:sp>
    </p:spTree>
    <p:extLst>
      <p:ext uri="{BB962C8B-B14F-4D97-AF65-F5344CB8AC3E}">
        <p14:creationId xmlns:p14="http://schemas.microsoft.com/office/powerpoint/2010/main" val="369962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motivation is:</a:t>
            </a:r>
            <a:r>
              <a:rPr lang="en-US" altLang="zh-CN" baseline="0" dirty="0" smtClean="0"/>
              <a:t> </a:t>
            </a:r>
            <a:endParaRPr lang="en-US" altLang="zh-CN" dirty="0" smtClean="0"/>
          </a:p>
          <a:p>
            <a:endParaRPr lang="en-US" altLang="zh-CN" dirty="0" smtClean="0"/>
          </a:p>
          <a:p>
            <a:r>
              <a:rPr lang="en-US" altLang="zh-CN" baseline="0" dirty="0" smtClean="0"/>
              <a:t>Here is an motivating example, which has polynomial (quadratic) loop invariant</a:t>
            </a:r>
            <a:r>
              <a:rPr lang="en-US" altLang="zh-CN" baseline="0" dirty="0" smtClean="0"/>
              <a:t>. If we analyze this program by </a:t>
            </a:r>
            <a:r>
              <a:rPr lang="en-US" altLang="zh-CN" baseline="0" dirty="0" err="1" smtClean="0"/>
              <a:t>Interproc</a:t>
            </a:r>
            <a:r>
              <a:rPr lang="en-US" altLang="zh-CN" baseline="0" dirty="0" smtClean="0"/>
              <a:t>, the result is on the right figure. And at the loop head, no bound is found for variable y.</a:t>
            </a: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5</a:t>
            </a:fld>
            <a:endParaRPr lang="zh-CN" altLang="en-US"/>
          </a:p>
        </p:txBody>
      </p:sp>
    </p:spTree>
    <p:extLst>
      <p:ext uri="{BB962C8B-B14F-4D97-AF65-F5344CB8AC3E}">
        <p14:creationId xmlns:p14="http://schemas.microsoft.com/office/powerpoint/2010/main" val="2276962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 </a:t>
            </a:r>
            <a:r>
              <a:rPr lang="en-US" altLang="zh-CN" sz="1200" b="0" i="0" u="none" strike="noStrike" kern="1200" baseline="0" dirty="0" smtClean="0">
                <a:solidFill>
                  <a:schemeClr val="tx1"/>
                </a:solidFill>
                <a:latin typeface="+mn-lt"/>
                <a:ea typeface="+mn-ea"/>
                <a:cs typeface="+mn-cs"/>
              </a:rPr>
              <a:t>All concrete states of this program are shown as the green points in the right figure. There is no doubt that no linear function can represent these points. However, we can use a polyhedron to enclose this non-linear states. And this polyhedron is what we want to generate.</a:t>
            </a:r>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6</a:t>
            </a:fld>
            <a:endParaRPr lang="zh-CN" altLang="en-US"/>
          </a:p>
        </p:txBody>
      </p:sp>
    </p:spTree>
    <p:extLst>
      <p:ext uri="{BB962C8B-B14F-4D97-AF65-F5344CB8AC3E}">
        <p14:creationId xmlns:p14="http://schemas.microsoft.com/office/powerpoint/2010/main" val="1998360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Interval </a:t>
            </a:r>
            <a:r>
              <a:rPr lang="en-US" altLang="zh-CN" baseline="0" dirty="0" smtClean="0"/>
              <a:t>domain is one of the most widely used abstract domain, its widening operator is defined like that</a:t>
            </a:r>
            <a:r>
              <a:rPr lang="en-US" altLang="zh-CN" baseline="0" dirty="0" smtClean="0"/>
              <a:t>:</a:t>
            </a:r>
            <a:endParaRPr lang="en-US" altLang="zh-CN" baseline="0" dirty="0" smtClean="0"/>
          </a:p>
          <a:p>
            <a:r>
              <a:rPr lang="en-US" altLang="zh-CN" baseline="0" dirty="0" smtClean="0"/>
              <a:t>Like this program, if the initial value of x is [1,1], then after one iteration, all the possible value of x at the loop head is [1,2], then do widening, it returns [1,+oo]. If x_0 is [1,2], then after one iteration, all the possible value of x at the loop head is still [1,2], after widening , it still returns [1,2].</a:t>
            </a:r>
          </a:p>
          <a:p>
            <a:endParaRPr lang="en-US" altLang="zh-CN" baseline="0" dirty="0" smtClean="0"/>
          </a:p>
          <a:p>
            <a:r>
              <a:rPr lang="en-US" altLang="zh-CN" baseline="0" dirty="0" smtClean="0"/>
              <a:t>If we do relaxing on initial transfer function, and get less precise transfer function. However we may return more precise invariant.</a:t>
            </a:r>
          </a:p>
          <a:p>
            <a:endParaRPr lang="en-US" altLang="zh-CN" baseline="0" dirty="0" smtClean="0"/>
          </a:p>
          <a:p>
            <a:r>
              <a:rPr lang="en-US" altLang="zh-CN" baseline="0" dirty="0" smtClean="0"/>
              <a:t>The coming problem is when and how to do Relaxing, thus we are more likely to improve precision.</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7</a:t>
            </a:fld>
            <a:endParaRPr lang="zh-CN" altLang="en-US"/>
          </a:p>
        </p:txBody>
      </p:sp>
    </p:spTree>
    <p:extLst>
      <p:ext uri="{BB962C8B-B14F-4D97-AF65-F5344CB8AC3E}">
        <p14:creationId xmlns:p14="http://schemas.microsoft.com/office/powerpoint/2010/main" val="3025746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Another observation</a:t>
            </a:r>
            <a:r>
              <a:rPr lang="en-US" altLang="zh-CN" baseline="0" dirty="0" smtClean="0"/>
              <a:t> is: It is common to find hierarchical dependency relations among variables loop bodies of non-linear programs. For example, the loop counter usually depends on itself, and the functional variables may depends on loop counter. In our motivating example, x is low layered variable, y is high layered variable.</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So, </a:t>
            </a:r>
            <a:r>
              <a:rPr lang="en-US" altLang="zh-CN" dirty="0" smtClean="0">
                <a:latin typeface="Gill Sans MT" panose="020B0502020104020203" pitchFamily="34" charset="0"/>
              </a:rPr>
              <a:t>We can use the </a:t>
            </a:r>
            <a:r>
              <a:rPr lang="en-US" altLang="zh-CN" dirty="0" smtClean="0">
                <a:solidFill>
                  <a:srgbClr val="FF0000"/>
                </a:solidFill>
                <a:latin typeface="Gill Sans MT" panose="020B0502020104020203" pitchFamily="34" charset="0"/>
              </a:rPr>
              <a:t>partial invariant</a:t>
            </a:r>
            <a:r>
              <a:rPr lang="en-US" altLang="zh-CN" dirty="0" smtClean="0">
                <a:latin typeface="Gill Sans MT" panose="020B0502020104020203" pitchFamily="34" charset="0"/>
              </a:rPr>
              <a:t> of the low layered variable (e.g., x)  to </a:t>
            </a:r>
            <a:r>
              <a:rPr lang="en-US" altLang="zh-CN" dirty="0" smtClean="0">
                <a:solidFill>
                  <a:srgbClr val="FF0000"/>
                </a:solidFill>
                <a:latin typeface="Gill Sans MT" panose="020B0502020104020203" pitchFamily="34" charset="0"/>
              </a:rPr>
              <a:t>relaxing</a:t>
            </a:r>
            <a:r>
              <a:rPr lang="en-US" altLang="zh-CN" dirty="0" smtClean="0">
                <a:latin typeface="Gill Sans MT" panose="020B0502020104020203" pitchFamily="34" charset="0"/>
              </a:rPr>
              <a:t> the statements assigning a high layered variable (e.g., y).</a:t>
            </a:r>
          </a:p>
        </p:txBody>
      </p:sp>
      <p:sp>
        <p:nvSpPr>
          <p:cNvPr id="4" name="灯片编号占位符 3"/>
          <p:cNvSpPr>
            <a:spLocks noGrp="1"/>
          </p:cNvSpPr>
          <p:nvPr>
            <p:ph type="sldNum" sz="quarter" idx="10"/>
          </p:nvPr>
        </p:nvSpPr>
        <p:spPr/>
        <p:txBody>
          <a:bodyPr/>
          <a:lstStyle/>
          <a:p>
            <a:fld id="{8D065B57-6363-4944-ACBD-B7100133182C}" type="slidenum">
              <a:rPr lang="zh-CN" altLang="en-US" smtClean="0"/>
              <a:t>8</a:t>
            </a:fld>
            <a:endParaRPr lang="zh-CN" altLang="en-US"/>
          </a:p>
        </p:txBody>
      </p:sp>
    </p:spTree>
    <p:extLst>
      <p:ext uri="{BB962C8B-B14F-4D97-AF65-F5344CB8AC3E}">
        <p14:creationId xmlns:p14="http://schemas.microsoft.com/office/powerpoint/2010/main" val="791961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key </a:t>
            </a:r>
            <a:r>
              <a:rPr lang="en-US" altLang="zh-CN" dirty="0" err="1" smtClean="0"/>
              <a:t>ider</a:t>
            </a:r>
            <a:r>
              <a:rPr lang="en-US" altLang="zh-CN" dirty="0" smtClean="0"/>
              <a:t> is combing</a:t>
            </a:r>
            <a:r>
              <a:rPr lang="en-US" altLang="zh-CN" baseline="0" dirty="0" smtClean="0"/>
              <a:t> hierarchical dependency </a:t>
            </a:r>
            <a:r>
              <a:rPr lang="en-US" altLang="zh-CN" baseline="0" dirty="0" err="1" smtClean="0"/>
              <a:t>anlaysis</a:t>
            </a:r>
            <a:r>
              <a:rPr lang="en-US" altLang="zh-CN" baseline="0" dirty="0" smtClean="0"/>
              <a:t> and relaxing.</a:t>
            </a:r>
          </a:p>
          <a:p>
            <a:endParaRPr lang="en-US" altLang="zh-CN" baseline="0" dirty="0" smtClean="0"/>
          </a:p>
          <a:p>
            <a:r>
              <a:rPr lang="en-US" altLang="zh-CN" baseline="0" dirty="0" smtClean="0"/>
              <a:t>Firstly, </a:t>
            </a:r>
            <a:r>
              <a:rPr lang="en-US" altLang="zh-CN" baseline="0" dirty="0" smtClean="0"/>
              <a:t>we </a:t>
            </a:r>
            <a:r>
              <a:rPr lang="en-US" altLang="zh-CN" baseline="0" dirty="0" smtClean="0"/>
              <a:t>have sliced a program into several versions, P0,P1…</a:t>
            </a:r>
            <a:r>
              <a:rPr lang="en-US" altLang="zh-CN" baseline="0" dirty="0" err="1" smtClean="0"/>
              <a:t>Pn</a:t>
            </a:r>
            <a:r>
              <a:rPr lang="en-US" altLang="zh-CN" baseline="0" dirty="0" smtClean="0"/>
              <a:t>. And P_0 only contains the lowest layered variables, P_1 contains more high layered variables than P_0. </a:t>
            </a:r>
            <a:r>
              <a:rPr lang="en-US" altLang="zh-CN" baseline="0" dirty="0" err="1" smtClean="0"/>
              <a:t>P_n</a:t>
            </a:r>
            <a:r>
              <a:rPr lang="en-US" altLang="zh-CN" baseline="0" dirty="0" smtClean="0"/>
              <a:t> contains all the </a:t>
            </a:r>
            <a:r>
              <a:rPr lang="en-US" altLang="zh-CN" baseline="0" dirty="0" err="1" smtClean="0"/>
              <a:t>varibles</a:t>
            </a:r>
            <a:r>
              <a:rPr lang="en-US" altLang="zh-CN" baseline="0" dirty="0" smtClean="0"/>
              <a:t>. </a:t>
            </a:r>
          </a:p>
          <a:p>
            <a:endParaRPr lang="en-US" altLang="zh-CN" baseline="0" dirty="0" smtClean="0"/>
          </a:p>
          <a:p>
            <a:r>
              <a:rPr lang="en-US" altLang="zh-CN" baseline="0" dirty="0" smtClean="0"/>
              <a:t>Then compute fix-point on P_0 with standard AI, and get partial invariant I_0, then we do Relaxing on P_1 with I_0, and get relaxed program P1’. We continue this process, and get the final invariant </a:t>
            </a:r>
            <a:r>
              <a:rPr lang="en-US" altLang="zh-CN" baseline="0" dirty="0" err="1" smtClean="0"/>
              <a:t>I_n</a:t>
            </a:r>
            <a:r>
              <a:rPr lang="en-US" altLang="zh-CN" baseline="0" dirty="0" smtClean="0"/>
              <a:t>.</a:t>
            </a:r>
          </a:p>
          <a:p>
            <a:endParaRPr lang="zh-CN" altLang="en-US" dirty="0"/>
          </a:p>
        </p:txBody>
      </p:sp>
      <p:sp>
        <p:nvSpPr>
          <p:cNvPr id="4" name="灯片编号占位符 3"/>
          <p:cNvSpPr>
            <a:spLocks noGrp="1"/>
          </p:cNvSpPr>
          <p:nvPr>
            <p:ph type="sldNum" sz="quarter" idx="10"/>
          </p:nvPr>
        </p:nvSpPr>
        <p:spPr/>
        <p:txBody>
          <a:bodyPr/>
          <a:lstStyle/>
          <a:p>
            <a:fld id="{8D065B57-6363-4944-ACBD-B7100133182C}" type="slidenum">
              <a:rPr lang="zh-CN" altLang="en-US" smtClean="0"/>
              <a:t>9</a:t>
            </a:fld>
            <a:endParaRPr lang="zh-CN" altLang="en-US"/>
          </a:p>
        </p:txBody>
      </p:sp>
    </p:spTree>
    <p:extLst>
      <p:ext uri="{BB962C8B-B14F-4D97-AF65-F5344CB8AC3E}">
        <p14:creationId xmlns:p14="http://schemas.microsoft.com/office/powerpoint/2010/main" val="3004072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Now I will introduce our approach. First, I introduce how to do slice based on hierarchical variable dependency graph (HVDG).</a:t>
            </a:r>
          </a:p>
          <a:p>
            <a:endParaRPr lang="en-US" altLang="zh-CN" baseline="0" dirty="0" smtClean="0"/>
          </a:p>
        </p:txBody>
      </p:sp>
      <p:sp>
        <p:nvSpPr>
          <p:cNvPr id="4" name="灯片编号占位符 3"/>
          <p:cNvSpPr>
            <a:spLocks noGrp="1"/>
          </p:cNvSpPr>
          <p:nvPr>
            <p:ph type="sldNum" sz="quarter" idx="10"/>
          </p:nvPr>
        </p:nvSpPr>
        <p:spPr/>
        <p:txBody>
          <a:bodyPr/>
          <a:lstStyle/>
          <a:p>
            <a:fld id="{BD9E8D03-2FFC-4495-A756-24C11AABA647}" type="slidenum">
              <a:rPr lang="zh-CN" altLang="en-US" smtClean="0"/>
              <a:t>10</a:t>
            </a:fld>
            <a:endParaRPr lang="zh-CN" altLang="en-US"/>
          </a:p>
        </p:txBody>
      </p:sp>
    </p:spTree>
    <p:extLst>
      <p:ext uri="{BB962C8B-B14F-4D97-AF65-F5344CB8AC3E}">
        <p14:creationId xmlns:p14="http://schemas.microsoft.com/office/powerpoint/2010/main" val="283813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6955697-7ECE-44A7-BE62-8A731253FD72}" type="datetime1">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1161864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FA596AF-4960-4115-8C55-4788DFB9802C}" type="datetime1">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302176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038FEFB-AFB5-4D7B-82E7-3BE98418DFCA}" type="datetime1">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3962303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E0A00DB-045D-4AD8-A18C-A5E5AC0998E0}"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3107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0747F83-5224-4AE1-8611-62BDF0D3878F}"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3819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BB648C7-C8C1-4F5A-8183-CADA56C08F40}"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8821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4847733-13D6-4F4A-BC85-1B3D18EDA279}"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227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23DB362-27CD-4F11-8E3F-B35230CADF89}"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7060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F29DC-E6FD-40B8-A707-36DB1E34E137}"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602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2DCBC-9D01-4CA9-9F63-AC06C8935C40}"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52626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A827980-2EFD-4B3F-976C-34DEFFA3EF9E}"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546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6706E4-BBB2-4CED-A450-79C600B4D122}" type="datetime1">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3017970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C484BE2-4973-4EA8-B710-C07EB1E59A0D}"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52249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05D04E-DDB8-4A2A-935A-8E3B65C3EAA7}"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928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FCBFEC9-0553-44ED-84B9-2D74151658B2}" type="datetime1">
              <a:rPr lang="zh-CN" altLang="en-US" smtClean="0">
                <a:solidFill>
                  <a:prstClr val="black">
                    <a:tint val="75000"/>
                  </a:prstClr>
                </a:solidFill>
              </a:rPr>
              <a:t>2018/11/23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75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A8F856C-DD31-4CE1-B0C4-5306BCD3436D}" type="datetime1">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370240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422AF74-8646-439A-ABE8-D7057C56D785}" type="datetime1">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218538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3C7C69E-71FB-4746-A93F-10AA56DB4CBC}" type="datetime1">
              <a:rPr lang="zh-CN" altLang="en-US" smtClean="0"/>
              <a:t>2018/11/23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287646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46A6CD-12D7-447E-8F5F-E7F55912E51E}" type="datetime1">
              <a:rPr lang="zh-CN" altLang="en-US" smtClean="0"/>
              <a:t>2018/11/23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293988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03B18E-F9D7-4171-BA6E-449BB911C358}" type="datetime1">
              <a:rPr lang="zh-CN" altLang="en-US" smtClean="0"/>
              <a:t>2018/11/23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23500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A5DDA4-08F5-4F32-8FC0-4FBACE11AE62}" type="datetime1">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226344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AEDDBF2-89C8-4491-8330-7083F1E4C4EE}" type="datetime1">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376716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B5BB5AC-581E-40FA-B93C-F58B50ECE908}" type="datetime1">
              <a:rPr lang="zh-CN" altLang="en-US" smtClean="0"/>
              <a:t>2018/11/23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4130616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B16F0-C466-48FB-9629-03AE4CC9E99B}" type="datetime1">
              <a:rPr lang="zh-CN" altLang="en-US" smtClean="0"/>
              <a:t>2018/11/23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49B24-B3B1-4B8E-B715-ACFF5E0AAD88}" type="slidenum">
              <a:rPr lang="zh-CN" altLang="en-US" smtClean="0"/>
              <a:t>‹#›</a:t>
            </a:fld>
            <a:endParaRPr lang="zh-CN" altLang="en-US"/>
          </a:p>
        </p:txBody>
      </p:sp>
    </p:spTree>
    <p:extLst>
      <p:ext uri="{BB962C8B-B14F-4D97-AF65-F5344CB8AC3E}">
        <p14:creationId xmlns:p14="http://schemas.microsoft.com/office/powerpoint/2010/main" val="23010002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Visio___1.vsdx"/></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package" Target="../embeddings/Microsoft_Visio___3.vsdx"/><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package" Target="../embeddings/Microsoft_Visio___5.vsdx"/><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package" Target="../embeddings/Microsoft_Visio___7.vsdx"/><Relationship Id="rId5" Type="http://schemas.openxmlformats.org/officeDocument/2006/relationships/image" Target="../media/image4.emf"/><Relationship Id="rId4" Type="http://schemas.openxmlformats.org/officeDocument/2006/relationships/package" Target="../embeddings/Microsoft_Visio___6.vsdx"/></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package" Target="../embeddings/Microsoft_Visio___8.vsdx"/></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80.png"/><Relationship Id="rId4" Type="http://schemas.openxmlformats.org/officeDocument/2006/relationships/image" Target="../media/image17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7288" y="790893"/>
            <a:ext cx="8789072" cy="2387600"/>
          </a:xfrm>
        </p:spPr>
        <p:txBody>
          <a:bodyPr>
            <a:normAutofit/>
          </a:bodyPr>
          <a:lstStyle/>
          <a:p>
            <a:r>
              <a:rPr lang="en-US" altLang="zh-CN" sz="4800" dirty="0">
                <a:latin typeface="Gill Sans MT" panose="020B0502020104020203" pitchFamily="34" charset="0"/>
              </a:rPr>
              <a:t>Hierarchical analysis of loops with relaxed abstract transformers</a:t>
            </a:r>
            <a:endParaRPr lang="zh-CN" altLang="en-US" sz="4800" dirty="0">
              <a:latin typeface="Gill Sans MT" panose="020B0502020104020203" pitchFamily="34" charset="0"/>
            </a:endParaRPr>
          </a:p>
        </p:txBody>
      </p:sp>
      <p:sp>
        <p:nvSpPr>
          <p:cNvPr id="5" name="副标题 2"/>
          <p:cNvSpPr>
            <a:spLocks noGrp="1"/>
          </p:cNvSpPr>
          <p:nvPr>
            <p:ph type="subTitle" idx="1"/>
          </p:nvPr>
        </p:nvSpPr>
        <p:spPr>
          <a:xfrm>
            <a:off x="187288" y="3745257"/>
            <a:ext cx="8659258" cy="1655762"/>
          </a:xfrm>
        </p:spPr>
        <p:txBody>
          <a:bodyPr>
            <a:normAutofit/>
          </a:bodyPr>
          <a:lstStyle/>
          <a:p>
            <a:r>
              <a:rPr lang="en-US" altLang="zh-CN" u="sng" dirty="0" err="1" smtClean="0">
                <a:latin typeface="Gill Sans MT" panose="020B0502020104020203" pitchFamily="34" charset="0"/>
              </a:rPr>
              <a:t>Banghu</a:t>
            </a:r>
            <a:r>
              <a:rPr lang="en-US" altLang="zh-CN" u="sng" dirty="0" smtClean="0">
                <a:latin typeface="Gill Sans MT" panose="020B0502020104020203" pitchFamily="34" charset="0"/>
              </a:rPr>
              <a:t> Yin</a:t>
            </a:r>
            <a:r>
              <a:rPr lang="en-US" altLang="zh-CN" dirty="0" smtClean="0">
                <a:latin typeface="Gill Sans MT" panose="020B0502020104020203" pitchFamily="34" charset="0"/>
              </a:rPr>
              <a:t>  </a:t>
            </a:r>
            <a:r>
              <a:rPr lang="en-US" altLang="zh-CN" dirty="0" err="1" smtClean="0">
                <a:latin typeface="Gill Sans MT" panose="020B0502020104020203" pitchFamily="34" charset="0"/>
              </a:rPr>
              <a:t>Liqian</a:t>
            </a:r>
            <a:r>
              <a:rPr lang="en-US" altLang="zh-CN" dirty="0" smtClean="0">
                <a:latin typeface="Gill Sans MT" panose="020B0502020104020203" pitchFamily="34" charset="0"/>
              </a:rPr>
              <a:t> Chen  </a:t>
            </a:r>
            <a:r>
              <a:rPr lang="en-US" altLang="zh-CN" dirty="0" err="1" smtClean="0">
                <a:latin typeface="Gill Sans MT" panose="020B0502020104020203" pitchFamily="34" charset="0"/>
              </a:rPr>
              <a:t>Jiangchao</a:t>
            </a:r>
            <a:r>
              <a:rPr lang="en-US" altLang="zh-CN" dirty="0" smtClean="0">
                <a:latin typeface="Gill Sans MT" panose="020B0502020104020203" pitchFamily="34" charset="0"/>
              </a:rPr>
              <a:t> Liu  </a:t>
            </a:r>
            <a:r>
              <a:rPr lang="en-US" altLang="zh-CN" dirty="0" err="1" smtClean="0">
                <a:latin typeface="Gill Sans MT" panose="020B0502020104020203" pitchFamily="34" charset="0"/>
              </a:rPr>
              <a:t>Ji</a:t>
            </a:r>
            <a:r>
              <a:rPr lang="en-US" altLang="zh-CN" dirty="0" smtClean="0">
                <a:latin typeface="Gill Sans MT" panose="020B0502020104020203" pitchFamily="34" charset="0"/>
              </a:rPr>
              <a:t> Wang</a:t>
            </a:r>
          </a:p>
          <a:p>
            <a:endParaRPr lang="en-US" altLang="zh-CN" sz="2000" baseline="30000" dirty="0" smtClean="0">
              <a:latin typeface="Gill Sans MT" panose="020B0502020104020203" pitchFamily="34" charset="0"/>
            </a:endParaRPr>
          </a:p>
          <a:p>
            <a:r>
              <a:rPr lang="en-US" altLang="zh-CN" dirty="0" smtClean="0">
                <a:latin typeface="Gill Sans MT" panose="020B0502020104020203" pitchFamily="34" charset="0"/>
              </a:rPr>
              <a:t>National University of Defense Technology, Changsha, China</a:t>
            </a:r>
          </a:p>
          <a:p>
            <a:endParaRPr lang="zh-CN" altLang="en-US" sz="2000" dirty="0">
              <a:latin typeface="Gill Sans MT" panose="020B0502020104020203" pitchFamily="34" charset="0"/>
            </a:endParaRPr>
          </a:p>
        </p:txBody>
      </p:sp>
      <p:sp>
        <p:nvSpPr>
          <p:cNvPr id="6" name="文本框 5"/>
          <p:cNvSpPr txBox="1"/>
          <p:nvPr/>
        </p:nvSpPr>
        <p:spPr>
          <a:xfrm>
            <a:off x="1170046" y="5584806"/>
            <a:ext cx="6733615" cy="954107"/>
          </a:xfrm>
          <a:prstGeom prst="rect">
            <a:avLst/>
          </a:prstGeom>
          <a:noFill/>
        </p:spPr>
        <p:txBody>
          <a:bodyPr wrap="square" rtlCol="0">
            <a:spAutoFit/>
          </a:bodyPr>
          <a:lstStyle/>
          <a:p>
            <a:pPr algn="ctr"/>
            <a:r>
              <a:rPr lang="en-US" altLang="zh-CN" sz="2800" dirty="0" smtClean="0">
                <a:latin typeface="Gill Sans MT" panose="020B0502020104020203" pitchFamily="34" charset="0"/>
              </a:rPr>
              <a:t>11/23/2018 – NASAC 2018</a:t>
            </a:r>
          </a:p>
          <a:p>
            <a:pPr algn="ctr"/>
            <a:r>
              <a:rPr lang="en-US" altLang="zh-CN" sz="2800" dirty="0" smtClean="0">
                <a:latin typeface="Gill Sans MT" panose="020B0502020104020203" pitchFamily="34" charset="0"/>
              </a:rPr>
              <a:t>Safety and Security of System Software</a:t>
            </a:r>
            <a:endParaRPr lang="zh-CN" altLang="en-US" sz="2800" dirty="0">
              <a:latin typeface="Gill Sans MT" panose="020B0502020104020203" pitchFamily="34" charset="0"/>
            </a:endParaRPr>
          </a:p>
        </p:txBody>
      </p:sp>
      <p:sp>
        <p:nvSpPr>
          <p:cNvPr id="3" name="灯片编号占位符 2"/>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a:t>
            </a:fld>
            <a:endParaRPr lang="zh-CN" altLang="en-US">
              <a:solidFill>
                <a:prstClr val="black">
                  <a:tint val="75000"/>
                </a:prstClr>
              </a:solidFill>
            </a:endParaRPr>
          </a:p>
        </p:txBody>
      </p:sp>
    </p:spTree>
    <p:extLst>
      <p:ext uri="{BB962C8B-B14F-4D97-AF65-F5344CB8AC3E}">
        <p14:creationId xmlns:p14="http://schemas.microsoft.com/office/powerpoint/2010/main" val="284720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Gill Sans MT" panose="020B0502020104020203" pitchFamily="34" charset="0"/>
              </a:rPr>
              <a:t>Overview</a:t>
            </a:r>
            <a:endParaRPr lang="zh-CN" altLang="en-US" dirty="0">
              <a:latin typeface="Gill Sans MT" panose="020B0502020104020203" pitchFamily="34" charset="0"/>
            </a:endParaRPr>
          </a:p>
        </p:txBody>
      </p:sp>
      <p:sp>
        <p:nvSpPr>
          <p:cNvPr id="3" name="内容占位符 2"/>
          <p:cNvSpPr>
            <a:spLocks noGrp="1"/>
          </p:cNvSpPr>
          <p:nvPr>
            <p:ph idx="1"/>
          </p:nvPr>
        </p:nvSpPr>
        <p:spPr>
          <a:xfrm>
            <a:off x="628650" y="1414665"/>
            <a:ext cx="8134350" cy="4351338"/>
          </a:xfrm>
        </p:spPr>
        <p:txBody>
          <a:bodyPr>
            <a:noAutofit/>
          </a:bodyPr>
          <a:lstStyle/>
          <a:p>
            <a:pPr>
              <a:lnSpc>
                <a:spcPct val="150000"/>
              </a:lnSpc>
              <a:spcBef>
                <a:spcPts val="0"/>
              </a:spcBef>
            </a:pPr>
            <a:r>
              <a:rPr lang="en-US" altLang="zh-CN" sz="2400" dirty="0" smtClean="0">
                <a:latin typeface="Gill Sans MT" panose="020B0502020104020203" pitchFamily="34" charset="0"/>
              </a:rPr>
              <a:t>Motivation</a:t>
            </a:r>
          </a:p>
          <a:p>
            <a:pPr>
              <a:lnSpc>
                <a:spcPct val="150000"/>
              </a:lnSpc>
            </a:pPr>
            <a:r>
              <a:rPr lang="en-US" altLang="zh-CN" sz="2400" dirty="0" smtClean="0">
                <a:solidFill>
                  <a:srgbClr val="FF0000"/>
                </a:solidFill>
                <a:latin typeface="Gill Sans MT" panose="020B0502020104020203" pitchFamily="34" charset="0"/>
              </a:rPr>
              <a:t>Our approach</a:t>
            </a:r>
          </a:p>
          <a:p>
            <a:pPr lvl="1">
              <a:lnSpc>
                <a:spcPct val="150000"/>
              </a:lnSpc>
            </a:pPr>
            <a:r>
              <a:rPr lang="en-US" altLang="zh-CN" sz="1800" dirty="0" smtClean="0">
                <a:solidFill>
                  <a:srgbClr val="FF0000"/>
                </a:solidFill>
                <a:latin typeface="Gill Sans MT" panose="020B0502020104020203" pitchFamily="34" charset="0"/>
              </a:rPr>
              <a:t>Slicing based on hierarchical variable dependency graph (HVDG)</a:t>
            </a:r>
            <a:endParaRPr lang="en-US" altLang="zh-CN" sz="1800" dirty="0">
              <a:solidFill>
                <a:srgbClr val="FF0000"/>
              </a:solidFill>
              <a:latin typeface="Gill Sans MT" panose="020B0502020104020203" pitchFamily="34" charset="0"/>
            </a:endParaRPr>
          </a:p>
          <a:p>
            <a:pPr lvl="1">
              <a:lnSpc>
                <a:spcPct val="150000"/>
              </a:lnSpc>
            </a:pPr>
            <a:r>
              <a:rPr lang="en-US" altLang="zh-CN" sz="1800" dirty="0" smtClean="0">
                <a:latin typeface="Gill Sans MT" panose="020B0502020104020203" pitchFamily="34" charset="0"/>
              </a:rPr>
              <a:t>Relaxing based on partial loop invariants</a:t>
            </a:r>
          </a:p>
          <a:p>
            <a:pPr>
              <a:lnSpc>
                <a:spcPct val="150000"/>
              </a:lnSpc>
            </a:pPr>
            <a:r>
              <a:rPr lang="en-US" altLang="zh-CN" sz="2400" dirty="0" smtClean="0">
                <a:latin typeface="Gill Sans MT" panose="020B0502020104020203" pitchFamily="34" charset="0"/>
              </a:rPr>
              <a:t>An example</a:t>
            </a:r>
            <a:endParaRPr lang="en-US" altLang="zh-CN" sz="2400" dirty="0">
              <a:latin typeface="Gill Sans MT" panose="020B0502020104020203" pitchFamily="34" charset="0"/>
            </a:endParaRPr>
          </a:p>
          <a:p>
            <a:pPr>
              <a:lnSpc>
                <a:spcPct val="150000"/>
              </a:lnSpc>
            </a:pPr>
            <a:r>
              <a:rPr lang="en-US" altLang="zh-CN" sz="2400" dirty="0">
                <a:latin typeface="Gill Sans MT" panose="020B0502020104020203" pitchFamily="34" charset="0"/>
              </a:rPr>
              <a:t>Implementation and </a:t>
            </a:r>
            <a:r>
              <a:rPr lang="en-US" altLang="zh-CN" sz="2400" dirty="0" smtClean="0">
                <a:latin typeface="Gill Sans MT" panose="020B0502020104020203" pitchFamily="34" charset="0"/>
              </a:rPr>
              <a:t>Experiments</a:t>
            </a:r>
          </a:p>
          <a:p>
            <a:pPr>
              <a:lnSpc>
                <a:spcPct val="150000"/>
              </a:lnSpc>
            </a:pPr>
            <a:r>
              <a:rPr lang="en-US" altLang="zh-CN" sz="2400" dirty="0" smtClean="0">
                <a:latin typeface="Gill Sans MT" panose="020B0502020104020203" pitchFamily="34" charset="0"/>
              </a:rPr>
              <a:t>Conclusion</a:t>
            </a:r>
          </a:p>
          <a:p>
            <a:pPr>
              <a:lnSpc>
                <a:spcPct val="150000"/>
              </a:lnSpc>
            </a:pPr>
            <a:r>
              <a:rPr lang="en-US" altLang="zh-CN" sz="2400" dirty="0">
                <a:latin typeface="Gill Sans MT" panose="020B0502020104020203" pitchFamily="34" charset="0"/>
              </a:rPr>
              <a:t>Comment and Response</a:t>
            </a:r>
            <a:endParaRPr lang="zh-CN" altLang="en-US" sz="2400" dirty="0">
              <a:latin typeface="Gill Sans MT" panose="020B0502020104020203" pitchFamily="34" charset="0"/>
            </a:endParaRPr>
          </a:p>
        </p:txBody>
      </p:sp>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10</a:t>
            </a:fld>
            <a:endParaRPr lang="zh-CN" altLang="en-US">
              <a:solidFill>
                <a:prstClr val="black">
                  <a:tint val="75000"/>
                </a:prstClr>
              </a:solidFill>
            </a:endParaRPr>
          </a:p>
        </p:txBody>
      </p:sp>
    </p:spTree>
    <p:extLst>
      <p:ext uri="{BB962C8B-B14F-4D97-AF65-F5344CB8AC3E}">
        <p14:creationId xmlns:p14="http://schemas.microsoft.com/office/powerpoint/2010/main" val="592584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Gill Sans MT" panose="020B0502020104020203" pitchFamily="34" charset="0"/>
              </a:rPr>
              <a:t>Constructing </a:t>
            </a:r>
            <a:r>
              <a:rPr lang="en-US" altLang="zh-CN" dirty="0">
                <a:latin typeface="Gill Sans MT" panose="020B0502020104020203" pitchFamily="34" charset="0"/>
              </a:rPr>
              <a:t>Hierarchical Variable Dependency </a:t>
            </a:r>
            <a:r>
              <a:rPr lang="en-US" altLang="zh-CN" dirty="0" smtClean="0">
                <a:latin typeface="Gill Sans MT" panose="020B0502020104020203" pitchFamily="34" charset="0"/>
              </a:rPr>
              <a:t>Graph(HVDG)</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normAutofit/>
          </a:bodyPr>
          <a:lstStyle/>
          <a:p>
            <a:r>
              <a:rPr lang="en-US" altLang="zh-CN" dirty="0" smtClean="0">
                <a:latin typeface="Gill Sans MT" panose="020B0502020104020203" pitchFamily="34" charset="0"/>
              </a:rPr>
              <a:t>Step 1: Constructing initial VDG</a:t>
            </a:r>
          </a:p>
          <a:p>
            <a:endParaRPr lang="en-US" altLang="zh-CN" dirty="0" smtClean="0">
              <a:latin typeface="Gill Sans MT" panose="020B0502020104020203" pitchFamily="34" charset="0"/>
            </a:endParaRPr>
          </a:p>
        </p:txBody>
      </p:sp>
      <p:sp>
        <p:nvSpPr>
          <p:cNvPr id="4" name="文本框 3"/>
          <p:cNvSpPr txBox="1"/>
          <p:nvPr/>
        </p:nvSpPr>
        <p:spPr>
          <a:xfrm>
            <a:off x="1095781" y="2786310"/>
            <a:ext cx="2588821" cy="3170099"/>
          </a:xfrm>
          <a:prstGeom prst="rect">
            <a:avLst/>
          </a:prstGeom>
          <a:noFill/>
        </p:spPr>
        <p:txBody>
          <a:bodyPr wrap="square" rtlCol="0">
            <a:spAutoFit/>
          </a:bodyPr>
          <a:lstStyle/>
          <a:p>
            <a:r>
              <a:rPr lang="en-US" altLang="zh-CN" sz="2000" dirty="0">
                <a:latin typeface="Gill Sans MT" panose="020B0502020104020203" pitchFamily="34" charset="0"/>
              </a:rPr>
              <a:t>1 </a:t>
            </a:r>
            <a:r>
              <a:rPr lang="en-US" altLang="zh-CN" sz="2000" b="1" dirty="0">
                <a:solidFill>
                  <a:srgbClr val="0000FF"/>
                </a:solidFill>
                <a:latin typeface="Gill Sans MT" panose="020B0502020104020203" pitchFamily="34" charset="0"/>
              </a:rPr>
              <a:t>while</a:t>
            </a:r>
            <a:r>
              <a:rPr lang="en-US" altLang="zh-CN" sz="2000" dirty="0">
                <a:latin typeface="Gill Sans MT" panose="020B0502020104020203" pitchFamily="34" charset="0"/>
              </a:rPr>
              <a:t>(t&lt;=1000)</a:t>
            </a:r>
          </a:p>
          <a:p>
            <a:r>
              <a:rPr lang="en-US" altLang="zh-CN" sz="2000" dirty="0">
                <a:latin typeface="Gill Sans MT" panose="020B0502020104020203" pitchFamily="34" charset="0"/>
              </a:rPr>
              <a:t>2 {</a:t>
            </a:r>
          </a:p>
          <a:p>
            <a:r>
              <a:rPr lang="en-US" altLang="zh-CN" sz="2000" dirty="0" smtClean="0">
                <a:latin typeface="Gill Sans MT" panose="020B0502020104020203" pitchFamily="34" charset="0"/>
              </a:rPr>
              <a:t>3     </a:t>
            </a:r>
            <a:r>
              <a:rPr lang="en-US" altLang="zh-CN" sz="2000" dirty="0">
                <a:latin typeface="Gill Sans MT" panose="020B0502020104020203" pitchFamily="34" charset="0"/>
              </a:rPr>
              <a:t>t=t + 1;</a:t>
            </a:r>
          </a:p>
          <a:p>
            <a:r>
              <a:rPr lang="en-US" altLang="zh-CN" sz="2000" dirty="0">
                <a:latin typeface="Gill Sans MT" panose="020B0502020104020203" pitchFamily="34" charset="0"/>
              </a:rPr>
              <a:t>4 </a:t>
            </a:r>
            <a:r>
              <a:rPr lang="en-US" altLang="zh-CN" sz="2000" dirty="0" smtClean="0">
                <a:latin typeface="Gill Sans MT" panose="020B0502020104020203" pitchFamily="34" charset="0"/>
              </a:rPr>
              <a:t>    x=x+y+2</a:t>
            </a:r>
            <a:r>
              <a:rPr lang="en-US" altLang="zh-CN" sz="2000" dirty="0">
                <a:latin typeface="Gill Sans MT" panose="020B0502020104020203" pitchFamily="34" charset="0"/>
              </a:rPr>
              <a:t>;</a:t>
            </a:r>
          </a:p>
          <a:p>
            <a:r>
              <a:rPr lang="en-US" altLang="zh-CN" sz="2000" dirty="0" smtClean="0">
                <a:latin typeface="Gill Sans MT" panose="020B0502020104020203" pitchFamily="34" charset="0"/>
              </a:rPr>
              <a:t>5     </a:t>
            </a:r>
            <a:r>
              <a:rPr lang="en-US" altLang="zh-CN" sz="2000" dirty="0">
                <a:latin typeface="Gill Sans MT" panose="020B0502020104020203" pitchFamily="34" charset="0"/>
              </a:rPr>
              <a:t>y=y+2*x;</a:t>
            </a:r>
          </a:p>
          <a:p>
            <a:r>
              <a:rPr lang="en-US" altLang="zh-CN" sz="2000" dirty="0">
                <a:latin typeface="Gill Sans MT" panose="020B0502020104020203" pitchFamily="34" charset="0"/>
              </a:rPr>
              <a:t>6 </a:t>
            </a:r>
            <a:r>
              <a:rPr lang="en-US" altLang="zh-CN" sz="2000" dirty="0" smtClean="0">
                <a:latin typeface="Gill Sans MT" panose="020B0502020104020203" pitchFamily="34" charset="0"/>
              </a:rPr>
              <a:t>    </a:t>
            </a:r>
            <a:r>
              <a:rPr lang="en-US" altLang="zh-CN" sz="2000" b="1" dirty="0">
                <a:solidFill>
                  <a:srgbClr val="0000FF"/>
                </a:solidFill>
                <a:latin typeface="Gill Sans MT" panose="020B0502020104020203" pitchFamily="34" charset="0"/>
              </a:rPr>
              <a:t>if</a:t>
            </a:r>
            <a:r>
              <a:rPr lang="en-US" altLang="zh-CN" sz="2000" dirty="0" smtClean="0">
                <a:latin typeface="Gill Sans MT" panose="020B0502020104020203" pitchFamily="34" charset="0"/>
              </a:rPr>
              <a:t>(</a:t>
            </a:r>
            <a:r>
              <a:rPr lang="en-US" altLang="zh-CN" sz="2000" dirty="0" err="1" smtClean="0">
                <a:latin typeface="Gill Sans MT" panose="020B0502020104020203" pitchFamily="34" charset="0"/>
              </a:rPr>
              <a:t>z+y</a:t>
            </a:r>
            <a:r>
              <a:rPr lang="en-US" altLang="zh-CN" sz="2000" dirty="0" smtClean="0">
                <a:latin typeface="Gill Sans MT" panose="020B0502020104020203" pitchFamily="34" charset="0"/>
              </a:rPr>
              <a:t>&gt;100</a:t>
            </a:r>
            <a:r>
              <a:rPr lang="en-US" altLang="zh-CN" sz="2000" dirty="0">
                <a:latin typeface="Gill Sans MT" panose="020B0502020104020203" pitchFamily="34" charset="0"/>
              </a:rPr>
              <a:t>)</a:t>
            </a:r>
          </a:p>
          <a:p>
            <a:r>
              <a:rPr lang="en-US" altLang="zh-CN" sz="2000" dirty="0">
                <a:latin typeface="Gill Sans MT" panose="020B0502020104020203" pitchFamily="34" charset="0"/>
              </a:rPr>
              <a:t>7 </a:t>
            </a:r>
            <a:r>
              <a:rPr lang="en-US" altLang="zh-CN" sz="2000" dirty="0" smtClean="0">
                <a:latin typeface="Gill Sans MT" panose="020B0502020104020203" pitchFamily="34" charset="0"/>
              </a:rPr>
              <a:t>       z=z+y+1</a:t>
            </a:r>
            <a:r>
              <a:rPr lang="en-US" altLang="zh-CN" sz="2000" dirty="0">
                <a:latin typeface="Gill Sans MT" panose="020B0502020104020203" pitchFamily="34" charset="0"/>
              </a:rPr>
              <a:t>;</a:t>
            </a:r>
          </a:p>
          <a:p>
            <a:r>
              <a:rPr lang="en-US" altLang="zh-CN" sz="2000" dirty="0" smtClean="0">
                <a:latin typeface="Gill Sans MT" panose="020B0502020104020203" pitchFamily="34" charset="0"/>
              </a:rPr>
              <a:t>8     </a:t>
            </a:r>
            <a:r>
              <a:rPr lang="en-US" altLang="zh-CN" sz="2000" b="1" dirty="0">
                <a:solidFill>
                  <a:srgbClr val="0000FF"/>
                </a:solidFill>
                <a:latin typeface="Gill Sans MT" panose="020B0502020104020203" pitchFamily="34" charset="0"/>
              </a:rPr>
              <a:t>else</a:t>
            </a:r>
          </a:p>
          <a:p>
            <a:r>
              <a:rPr lang="en-US" altLang="zh-CN" sz="2000" dirty="0">
                <a:latin typeface="Gill Sans MT" panose="020B0502020104020203" pitchFamily="34" charset="0"/>
              </a:rPr>
              <a:t>9 </a:t>
            </a:r>
            <a:r>
              <a:rPr lang="en-US" altLang="zh-CN" sz="2000" dirty="0" smtClean="0">
                <a:latin typeface="Gill Sans MT" panose="020B0502020104020203" pitchFamily="34" charset="0"/>
              </a:rPr>
              <a:t>       z=</a:t>
            </a:r>
            <a:r>
              <a:rPr lang="en-US" altLang="zh-CN" sz="2000" dirty="0" err="1" smtClean="0">
                <a:latin typeface="Gill Sans MT" panose="020B0502020104020203" pitchFamily="34" charset="0"/>
              </a:rPr>
              <a:t>x+u</a:t>
            </a:r>
            <a:r>
              <a:rPr lang="en-US" altLang="zh-CN" sz="2000" dirty="0">
                <a:latin typeface="Gill Sans MT" panose="020B0502020104020203" pitchFamily="34" charset="0"/>
              </a:rPr>
              <a:t>;</a:t>
            </a:r>
          </a:p>
          <a:p>
            <a:r>
              <a:rPr lang="en-US" altLang="zh-CN" sz="2000" dirty="0">
                <a:latin typeface="Gill Sans MT" panose="020B0502020104020203" pitchFamily="34" charset="0"/>
              </a:rPr>
              <a:t>10}</a:t>
            </a:r>
            <a:endParaRPr lang="zh-CN" altLang="en-US" sz="2000" dirty="0">
              <a:latin typeface="Gill Sans MT" panose="020B0502020104020203"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50969000"/>
              </p:ext>
            </p:extLst>
          </p:nvPr>
        </p:nvGraphicFramePr>
        <p:xfrm>
          <a:off x="4375434" y="2344592"/>
          <a:ext cx="2965401" cy="4026299"/>
        </p:xfrm>
        <a:graphic>
          <a:graphicData uri="http://schemas.openxmlformats.org/presentationml/2006/ole">
            <mc:AlternateContent xmlns:mc="http://schemas.openxmlformats.org/markup-compatibility/2006">
              <mc:Choice xmlns:v="urn:schemas-microsoft-com:vml" Requires="v">
                <p:oleObj spid="_x0000_s1505" name="Visio" r:id="rId4" imgW="2209800" imgH="3000375" progId="Visio.Drawing.15">
                  <p:embed/>
                </p:oleObj>
              </mc:Choice>
              <mc:Fallback>
                <p:oleObj name="Visio" r:id="rId4" imgW="2209800" imgH="3000375" progId="Visio.Drawing.15">
                  <p:embed/>
                  <p:pic>
                    <p:nvPicPr>
                      <p:cNvPr id="0" name=""/>
                      <p:cNvPicPr/>
                      <p:nvPr/>
                    </p:nvPicPr>
                    <p:blipFill>
                      <a:blip r:embed="rId5"/>
                      <a:stretch>
                        <a:fillRect/>
                      </a:stretch>
                    </p:blipFill>
                    <p:spPr>
                      <a:xfrm>
                        <a:off x="4375434" y="2344592"/>
                        <a:ext cx="2965401" cy="4026299"/>
                      </a:xfrm>
                      <a:prstGeom prst="rect">
                        <a:avLst/>
                      </a:prstGeom>
                    </p:spPr>
                  </p:pic>
                </p:oleObj>
              </mc:Fallback>
            </mc:AlternateContent>
          </a:graphicData>
        </a:graphic>
      </p:graphicFrame>
      <p:sp>
        <p:nvSpPr>
          <p:cNvPr id="8" name="灯片编号占位符 7"/>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11</a:t>
            </a:fld>
            <a:endParaRPr lang="zh-CN" altLang="en-US">
              <a:solidFill>
                <a:prstClr val="black">
                  <a:tint val="75000"/>
                </a:prstClr>
              </a:solidFill>
            </a:endParaRPr>
          </a:p>
        </p:txBody>
      </p:sp>
    </p:spTree>
    <p:extLst>
      <p:ext uri="{BB962C8B-B14F-4D97-AF65-F5344CB8AC3E}">
        <p14:creationId xmlns:p14="http://schemas.microsoft.com/office/powerpoint/2010/main" val="4065972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normAutofit/>
          </a:bodyPr>
          <a:lstStyle/>
          <a:p>
            <a:r>
              <a:rPr lang="en-US" altLang="zh-CN" dirty="0" smtClean="0">
                <a:latin typeface="Gill Sans MT" panose="020B0502020104020203" pitchFamily="34" charset="0"/>
              </a:rPr>
              <a:t>Constructing HVDG</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normAutofit/>
          </a:bodyPr>
          <a:lstStyle/>
          <a:p>
            <a:r>
              <a:rPr lang="en-US" altLang="zh-CN" dirty="0" smtClean="0">
                <a:latin typeface="Gill Sans MT" panose="020B0502020104020203" pitchFamily="34" charset="0"/>
              </a:rPr>
              <a:t>Step 2: </a:t>
            </a:r>
            <a:r>
              <a:rPr lang="en-US" altLang="zh-CN" dirty="0">
                <a:latin typeface="Gill Sans MT" panose="020B0502020104020203" pitchFamily="34" charset="0"/>
              </a:rPr>
              <a:t>Merging </a:t>
            </a:r>
            <a:r>
              <a:rPr lang="en-US" altLang="zh-CN" dirty="0" smtClean="0">
                <a:latin typeface="Gill Sans MT" panose="020B0502020104020203" pitchFamily="34" charset="0"/>
              </a:rPr>
              <a:t>nodes</a:t>
            </a:r>
          </a:p>
          <a:p>
            <a:endParaRPr lang="en-US" altLang="zh-CN" dirty="0" smtClean="0">
              <a:latin typeface="Gill Sans MT" panose="020B0502020104020203" pitchFamily="34"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81672554"/>
              </p:ext>
            </p:extLst>
          </p:nvPr>
        </p:nvGraphicFramePr>
        <p:xfrm>
          <a:off x="821073" y="2285600"/>
          <a:ext cx="2965401" cy="4026299"/>
        </p:xfrm>
        <a:graphic>
          <a:graphicData uri="http://schemas.openxmlformats.org/presentationml/2006/ole">
            <mc:AlternateContent xmlns:mc="http://schemas.openxmlformats.org/markup-compatibility/2006">
              <mc:Choice xmlns:v="urn:schemas-microsoft-com:vml" Requires="v">
                <p:oleObj spid="_x0000_s2994" name="Visio" r:id="rId3" imgW="2209800" imgH="3000375" progId="Visio.Drawing.15">
                  <p:embed/>
                </p:oleObj>
              </mc:Choice>
              <mc:Fallback>
                <p:oleObj name="Visio" r:id="rId3" imgW="2209800" imgH="3000375" progId="Visio.Drawing.15">
                  <p:embed/>
                  <p:pic>
                    <p:nvPicPr>
                      <p:cNvPr id="0" name=""/>
                      <p:cNvPicPr/>
                      <p:nvPr/>
                    </p:nvPicPr>
                    <p:blipFill>
                      <a:blip r:embed="rId4"/>
                      <a:stretch>
                        <a:fillRect/>
                      </a:stretch>
                    </p:blipFill>
                    <p:spPr>
                      <a:xfrm>
                        <a:off x="821073" y="2285600"/>
                        <a:ext cx="2965401" cy="4026299"/>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41190736"/>
              </p:ext>
            </p:extLst>
          </p:nvPr>
        </p:nvGraphicFramePr>
        <p:xfrm>
          <a:off x="4808051" y="2285600"/>
          <a:ext cx="2965401" cy="4026299"/>
        </p:xfrm>
        <a:graphic>
          <a:graphicData uri="http://schemas.openxmlformats.org/presentationml/2006/ole">
            <mc:AlternateContent xmlns:mc="http://schemas.openxmlformats.org/markup-compatibility/2006">
              <mc:Choice xmlns:v="urn:schemas-microsoft-com:vml" Requires="v">
                <p:oleObj spid="_x0000_s2995" name="Visio" r:id="rId5" imgW="2209800" imgH="3000375" progId="Visio.Drawing.15">
                  <p:embed/>
                </p:oleObj>
              </mc:Choice>
              <mc:Fallback>
                <p:oleObj name="Visio" r:id="rId5" imgW="2209800" imgH="3000375" progId="Visio.Drawing.15">
                  <p:embed/>
                  <p:pic>
                    <p:nvPicPr>
                      <p:cNvPr id="0" name=""/>
                      <p:cNvPicPr/>
                      <p:nvPr/>
                    </p:nvPicPr>
                    <p:blipFill>
                      <a:blip r:embed="rId6"/>
                      <a:stretch>
                        <a:fillRect/>
                      </a:stretch>
                    </p:blipFill>
                    <p:spPr>
                      <a:xfrm>
                        <a:off x="4808051" y="2285600"/>
                        <a:ext cx="2965401" cy="4026299"/>
                      </a:xfrm>
                      <a:prstGeom prst="rect">
                        <a:avLst/>
                      </a:prstGeom>
                    </p:spPr>
                  </p:pic>
                </p:oleObj>
              </mc:Fallback>
            </mc:AlternateContent>
          </a:graphicData>
        </a:graphic>
      </p:graphicFrame>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12</a:t>
            </a:fld>
            <a:endParaRPr lang="zh-CN" altLang="en-US">
              <a:solidFill>
                <a:prstClr val="black">
                  <a:tint val="75000"/>
                </a:prstClr>
              </a:solidFill>
            </a:endParaRPr>
          </a:p>
        </p:txBody>
      </p:sp>
      <p:sp>
        <p:nvSpPr>
          <p:cNvPr id="8" name="矩形 7"/>
          <p:cNvSpPr/>
          <p:nvPr/>
        </p:nvSpPr>
        <p:spPr>
          <a:xfrm rot="3841472">
            <a:off x="1404125" y="3283177"/>
            <a:ext cx="1186578" cy="4238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2159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Gill Sans MT" panose="020B0502020104020203" pitchFamily="34" charset="0"/>
              </a:rPr>
              <a:t>Constructing HVDG</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normAutofit/>
          </a:bodyPr>
          <a:lstStyle/>
          <a:p>
            <a:r>
              <a:rPr lang="en-US" altLang="zh-CN" dirty="0" smtClean="0">
                <a:latin typeface="Gill Sans MT" panose="020B0502020104020203" pitchFamily="34" charset="0"/>
              </a:rPr>
              <a:t>Step </a:t>
            </a:r>
            <a:r>
              <a:rPr lang="en-US" altLang="zh-CN" dirty="0">
                <a:latin typeface="Gill Sans MT" panose="020B0502020104020203" pitchFamily="34" charset="0"/>
              </a:rPr>
              <a:t>3</a:t>
            </a:r>
            <a:r>
              <a:rPr lang="en-US" altLang="zh-CN" dirty="0" smtClean="0">
                <a:latin typeface="Gill Sans MT" panose="020B0502020104020203" pitchFamily="34" charset="0"/>
              </a:rPr>
              <a:t>: </a:t>
            </a:r>
            <a:r>
              <a:rPr lang="en-US" altLang="zh-CN" dirty="0">
                <a:latin typeface="Gill Sans MT" panose="020B0502020104020203" pitchFamily="34" charset="0"/>
              </a:rPr>
              <a:t>Deleting redundant edges</a:t>
            </a:r>
            <a:endParaRPr lang="en-US" altLang="zh-CN" dirty="0" smtClean="0">
              <a:latin typeface="Gill Sans MT" panose="020B0502020104020203" pitchFamily="34" charset="0"/>
            </a:endParaRPr>
          </a:p>
          <a:p>
            <a:endParaRPr lang="en-US" altLang="zh-CN" dirty="0" smtClean="0">
              <a:latin typeface="Gill Sans MT" panose="020B0502020104020203" pitchFamily="34"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943865622"/>
              </p:ext>
            </p:extLst>
          </p:nvPr>
        </p:nvGraphicFramePr>
        <p:xfrm>
          <a:off x="958716" y="2285600"/>
          <a:ext cx="2965401" cy="4026299"/>
        </p:xfrm>
        <a:graphic>
          <a:graphicData uri="http://schemas.openxmlformats.org/presentationml/2006/ole">
            <mc:AlternateContent xmlns:mc="http://schemas.openxmlformats.org/markup-compatibility/2006">
              <mc:Choice xmlns:v="urn:schemas-microsoft-com:vml" Requires="v">
                <p:oleObj spid="_x0000_s4014" name="Visio" r:id="rId3" imgW="2209800" imgH="3000375" progId="Visio.Drawing.15">
                  <p:embed/>
                </p:oleObj>
              </mc:Choice>
              <mc:Fallback>
                <p:oleObj name="Visio" r:id="rId3" imgW="2209800" imgH="3000375" progId="Visio.Drawing.15">
                  <p:embed/>
                  <p:pic>
                    <p:nvPicPr>
                      <p:cNvPr id="0" name=""/>
                      <p:cNvPicPr/>
                      <p:nvPr/>
                    </p:nvPicPr>
                    <p:blipFill>
                      <a:blip r:embed="rId4"/>
                      <a:stretch>
                        <a:fillRect/>
                      </a:stretch>
                    </p:blipFill>
                    <p:spPr>
                      <a:xfrm>
                        <a:off x="958716" y="2285600"/>
                        <a:ext cx="2965401" cy="402629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40876598"/>
              </p:ext>
            </p:extLst>
          </p:nvPr>
        </p:nvGraphicFramePr>
        <p:xfrm>
          <a:off x="4621235" y="2285600"/>
          <a:ext cx="2965401" cy="4026299"/>
        </p:xfrm>
        <a:graphic>
          <a:graphicData uri="http://schemas.openxmlformats.org/presentationml/2006/ole">
            <mc:AlternateContent xmlns:mc="http://schemas.openxmlformats.org/markup-compatibility/2006">
              <mc:Choice xmlns:v="urn:schemas-microsoft-com:vml" Requires="v">
                <p:oleObj spid="_x0000_s4015" name="Visio" r:id="rId5" imgW="2209800" imgH="3000375" progId="Visio.Drawing.15">
                  <p:embed/>
                </p:oleObj>
              </mc:Choice>
              <mc:Fallback>
                <p:oleObj name="Visio" r:id="rId5" imgW="2209800" imgH="3000375" progId="Visio.Drawing.15">
                  <p:embed/>
                  <p:pic>
                    <p:nvPicPr>
                      <p:cNvPr id="0" name=""/>
                      <p:cNvPicPr/>
                      <p:nvPr/>
                    </p:nvPicPr>
                    <p:blipFill>
                      <a:blip r:embed="rId6"/>
                      <a:stretch>
                        <a:fillRect/>
                      </a:stretch>
                    </p:blipFill>
                    <p:spPr>
                      <a:xfrm>
                        <a:off x="4621235" y="2285600"/>
                        <a:ext cx="2965401" cy="4026299"/>
                      </a:xfrm>
                      <a:prstGeom prst="rect">
                        <a:avLst/>
                      </a:prstGeom>
                    </p:spPr>
                  </p:pic>
                </p:oleObj>
              </mc:Fallback>
            </mc:AlternateContent>
          </a:graphicData>
        </a:graphic>
      </p:graphicFrame>
      <p:sp>
        <p:nvSpPr>
          <p:cNvPr id="4" name="灯片编号占位符 3"/>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13</a:t>
            </a:fld>
            <a:endParaRPr lang="zh-CN" altLang="en-US">
              <a:solidFill>
                <a:prstClr val="black">
                  <a:tint val="75000"/>
                </a:prstClr>
              </a:solidFill>
            </a:endParaRPr>
          </a:p>
        </p:txBody>
      </p:sp>
      <p:sp>
        <p:nvSpPr>
          <p:cNvPr id="9" name="矩形 8"/>
          <p:cNvSpPr/>
          <p:nvPr/>
        </p:nvSpPr>
        <p:spPr>
          <a:xfrm>
            <a:off x="5685896" y="6221415"/>
            <a:ext cx="1203773"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00"/>
                </a:solidFill>
              </a:rPr>
              <a:t>Final VDG</a:t>
            </a:r>
            <a:endParaRPr lang="zh-CN" altLang="en-US" dirty="0">
              <a:solidFill>
                <a:srgbClr val="FF0000"/>
              </a:solidFill>
            </a:endParaRPr>
          </a:p>
        </p:txBody>
      </p:sp>
    </p:spTree>
    <p:extLst>
      <p:ext uri="{BB962C8B-B14F-4D97-AF65-F5344CB8AC3E}">
        <p14:creationId xmlns:p14="http://schemas.microsoft.com/office/powerpoint/2010/main" val="3615825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Gill Sans MT" panose="020B0502020104020203" pitchFamily="34" charset="0"/>
              </a:rPr>
              <a:t>Constructing HVDG</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normAutofit/>
          </a:bodyPr>
          <a:lstStyle/>
          <a:p>
            <a:r>
              <a:rPr lang="en-US" altLang="zh-CN" dirty="0" smtClean="0">
                <a:latin typeface="Gill Sans MT" panose="020B0502020104020203" pitchFamily="34" charset="0"/>
              </a:rPr>
              <a:t>Step 4: </a:t>
            </a:r>
            <a:r>
              <a:rPr lang="en-US" altLang="zh-CN" dirty="0">
                <a:latin typeface="Gill Sans MT" panose="020B0502020104020203" pitchFamily="34" charset="0"/>
              </a:rPr>
              <a:t>Deriving HVDG from VDG</a:t>
            </a:r>
            <a:endParaRPr lang="en-US" altLang="zh-CN" dirty="0" smtClean="0">
              <a:latin typeface="Gill Sans MT" panose="020B0502020104020203" pitchFamily="34" charset="0"/>
            </a:endParaRPr>
          </a:p>
          <a:p>
            <a:endParaRPr lang="en-US" altLang="zh-CN" dirty="0" smtClean="0">
              <a:latin typeface="Gill Sans MT" panose="020B0502020104020203" pitchFamily="34"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40968491"/>
              </p:ext>
            </p:extLst>
          </p:nvPr>
        </p:nvGraphicFramePr>
        <p:xfrm>
          <a:off x="653912" y="2305267"/>
          <a:ext cx="2965401" cy="4026299"/>
        </p:xfrm>
        <a:graphic>
          <a:graphicData uri="http://schemas.openxmlformats.org/presentationml/2006/ole">
            <mc:AlternateContent xmlns:mc="http://schemas.openxmlformats.org/markup-compatibility/2006">
              <mc:Choice xmlns:v="urn:schemas-microsoft-com:vml" Requires="v">
                <p:oleObj spid="_x0000_s5038" name="Visio" r:id="rId4" imgW="2209800" imgH="3000375" progId="Visio.Drawing.15">
                  <p:embed/>
                </p:oleObj>
              </mc:Choice>
              <mc:Fallback>
                <p:oleObj name="Visio" r:id="rId4" imgW="2209800" imgH="3000375" progId="Visio.Drawing.15">
                  <p:embed/>
                  <p:pic>
                    <p:nvPicPr>
                      <p:cNvPr id="0" name=""/>
                      <p:cNvPicPr/>
                      <p:nvPr/>
                    </p:nvPicPr>
                    <p:blipFill>
                      <a:blip r:embed="rId5"/>
                      <a:stretch>
                        <a:fillRect/>
                      </a:stretch>
                    </p:blipFill>
                    <p:spPr>
                      <a:xfrm>
                        <a:off x="653912" y="2305267"/>
                        <a:ext cx="2965401" cy="402629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219604553"/>
              </p:ext>
            </p:extLst>
          </p:nvPr>
        </p:nvGraphicFramePr>
        <p:xfrm>
          <a:off x="4508159" y="2398675"/>
          <a:ext cx="2965401" cy="4026299"/>
        </p:xfrm>
        <a:graphic>
          <a:graphicData uri="http://schemas.openxmlformats.org/presentationml/2006/ole">
            <mc:AlternateContent xmlns:mc="http://schemas.openxmlformats.org/markup-compatibility/2006">
              <mc:Choice xmlns:v="urn:schemas-microsoft-com:vml" Requires="v">
                <p:oleObj spid="_x0000_s5039" name="Visio" r:id="rId6" imgW="2209800" imgH="3000375" progId="Visio.Drawing.15">
                  <p:embed/>
                </p:oleObj>
              </mc:Choice>
              <mc:Fallback>
                <p:oleObj name="Visio" r:id="rId6" imgW="2209800" imgH="3000375" progId="Visio.Drawing.15">
                  <p:embed/>
                  <p:pic>
                    <p:nvPicPr>
                      <p:cNvPr id="0" name=""/>
                      <p:cNvPicPr/>
                      <p:nvPr/>
                    </p:nvPicPr>
                    <p:blipFill>
                      <a:blip r:embed="rId7"/>
                      <a:stretch>
                        <a:fillRect/>
                      </a:stretch>
                    </p:blipFill>
                    <p:spPr>
                      <a:xfrm>
                        <a:off x="4508159" y="2398675"/>
                        <a:ext cx="2965401" cy="4026299"/>
                      </a:xfrm>
                      <a:prstGeom prst="rect">
                        <a:avLst/>
                      </a:prstGeom>
                    </p:spPr>
                  </p:pic>
                </p:oleObj>
              </mc:Fallback>
            </mc:AlternateContent>
          </a:graphicData>
        </a:graphic>
      </p:graphicFrame>
      <p:sp>
        <p:nvSpPr>
          <p:cNvPr id="5" name="矩形 4"/>
          <p:cNvSpPr/>
          <p:nvPr/>
        </p:nvSpPr>
        <p:spPr>
          <a:xfrm>
            <a:off x="7473560" y="5530645"/>
            <a:ext cx="1067052"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00"/>
                </a:solidFill>
              </a:rPr>
              <a:t>Layer 0</a:t>
            </a:r>
            <a:endParaRPr lang="zh-CN" altLang="en-US" dirty="0">
              <a:solidFill>
                <a:srgbClr val="FF0000"/>
              </a:solidFill>
            </a:endParaRPr>
          </a:p>
        </p:txBody>
      </p:sp>
      <p:sp>
        <p:nvSpPr>
          <p:cNvPr id="11" name="矩形 10"/>
          <p:cNvSpPr/>
          <p:nvPr/>
        </p:nvSpPr>
        <p:spPr>
          <a:xfrm>
            <a:off x="7493228" y="4208209"/>
            <a:ext cx="1067052"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00"/>
                </a:solidFill>
              </a:rPr>
              <a:t>Layer 1</a:t>
            </a:r>
            <a:endParaRPr lang="zh-CN" altLang="en-US" dirty="0">
              <a:solidFill>
                <a:srgbClr val="FF0000"/>
              </a:solidFill>
            </a:endParaRPr>
          </a:p>
        </p:txBody>
      </p:sp>
      <p:sp>
        <p:nvSpPr>
          <p:cNvPr id="12" name="矩形 11"/>
          <p:cNvSpPr/>
          <p:nvPr/>
        </p:nvSpPr>
        <p:spPr>
          <a:xfrm>
            <a:off x="7507976" y="2880850"/>
            <a:ext cx="1067052"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00"/>
                </a:solidFill>
              </a:rPr>
              <a:t>Layer 2</a:t>
            </a:r>
            <a:endParaRPr lang="zh-CN" altLang="en-US" dirty="0">
              <a:solidFill>
                <a:srgbClr val="FF0000"/>
              </a:solidFill>
            </a:endParaRPr>
          </a:p>
        </p:txBody>
      </p:sp>
      <p:sp>
        <p:nvSpPr>
          <p:cNvPr id="13" name="灯片编号占位符 12"/>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14</a:t>
            </a:fld>
            <a:endParaRPr lang="zh-CN" altLang="en-US">
              <a:solidFill>
                <a:prstClr val="black">
                  <a:tint val="75000"/>
                </a:prstClr>
              </a:solidFill>
            </a:endParaRPr>
          </a:p>
        </p:txBody>
      </p:sp>
    </p:spTree>
    <p:extLst>
      <p:ext uri="{BB962C8B-B14F-4D97-AF65-F5344CB8AC3E}">
        <p14:creationId xmlns:p14="http://schemas.microsoft.com/office/powerpoint/2010/main" val="17732188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Gill Sans MT" panose="020B0502020104020203" pitchFamily="34" charset="0"/>
              </a:rPr>
              <a:t>HVDG based Program slicing</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normAutofit/>
          </a:bodyPr>
          <a:lstStyle/>
          <a:p>
            <a:pPr marL="0" indent="0">
              <a:buNone/>
            </a:pPr>
            <a:endParaRPr lang="en-US" altLang="zh-CN" dirty="0" smtClean="0">
              <a:latin typeface="Gill Sans MT" panose="020B0502020104020203" pitchFamily="34" charset="0"/>
            </a:endParaRPr>
          </a:p>
          <a:p>
            <a:endParaRPr lang="en-US" altLang="zh-CN" dirty="0" smtClean="0">
              <a:latin typeface="Gill Sans MT" panose="020B0502020104020203" pitchFamily="34" charset="0"/>
            </a:endParaRPr>
          </a:p>
        </p:txBody>
      </p:sp>
      <p:sp>
        <p:nvSpPr>
          <p:cNvPr id="5" name="矩形 4"/>
          <p:cNvSpPr/>
          <p:nvPr/>
        </p:nvSpPr>
        <p:spPr>
          <a:xfrm>
            <a:off x="765378" y="6154964"/>
            <a:ext cx="1166659"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00"/>
                </a:solidFill>
              </a:rPr>
              <a:t>Program P</a:t>
            </a:r>
            <a:endParaRPr lang="zh-CN" altLang="en-US" dirty="0">
              <a:solidFill>
                <a:srgbClr val="FF0000"/>
              </a:solidFill>
            </a:endParaRPr>
          </a:p>
        </p:txBody>
      </p:sp>
      <p:sp>
        <p:nvSpPr>
          <p:cNvPr id="11" name="矩形 10"/>
          <p:cNvSpPr/>
          <p:nvPr/>
        </p:nvSpPr>
        <p:spPr>
          <a:xfrm>
            <a:off x="4935959" y="2151212"/>
            <a:ext cx="1641821"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L</a:t>
            </a:r>
            <a:r>
              <a:rPr lang="en-US" altLang="zh-CN" baseline="-25000" dirty="0" smtClean="0">
                <a:solidFill>
                  <a:schemeClr val="tx1"/>
                </a:solidFill>
              </a:rPr>
              <a:t>&lt;=1</a:t>
            </a:r>
            <a:r>
              <a:rPr lang="en-US" altLang="zh-CN" dirty="0" smtClean="0">
                <a:solidFill>
                  <a:schemeClr val="tx1"/>
                </a:solidFill>
              </a:rPr>
              <a:t>:</a:t>
            </a:r>
            <a:r>
              <a:rPr lang="en-US" altLang="zh-CN" dirty="0" smtClean="0">
                <a:solidFill>
                  <a:srgbClr val="FF0000"/>
                </a:solidFill>
              </a:rPr>
              <a:t>t,u,x,y</a:t>
            </a:r>
            <a:endParaRPr lang="zh-CN" altLang="en-US" dirty="0">
              <a:solidFill>
                <a:srgbClr val="FF0000"/>
              </a:solidFill>
            </a:endParaRPr>
          </a:p>
        </p:txBody>
      </p:sp>
      <p:sp>
        <p:nvSpPr>
          <p:cNvPr id="12" name="矩形 11"/>
          <p:cNvSpPr/>
          <p:nvPr/>
        </p:nvSpPr>
        <p:spPr>
          <a:xfrm>
            <a:off x="7013038" y="2183462"/>
            <a:ext cx="1738968"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L</a:t>
            </a:r>
            <a:r>
              <a:rPr lang="en-US" altLang="zh-CN" baseline="-25000" dirty="0" smtClean="0">
                <a:solidFill>
                  <a:schemeClr val="tx1"/>
                </a:solidFill>
              </a:rPr>
              <a:t>&lt;=2</a:t>
            </a:r>
            <a:r>
              <a:rPr lang="en-US" altLang="zh-CN" dirty="0" smtClean="0">
                <a:solidFill>
                  <a:schemeClr val="tx1"/>
                </a:solidFill>
              </a:rPr>
              <a:t>:</a:t>
            </a:r>
            <a:r>
              <a:rPr lang="en-US" altLang="zh-CN" dirty="0" smtClean="0">
                <a:solidFill>
                  <a:srgbClr val="FF0000"/>
                </a:solidFill>
              </a:rPr>
              <a:t>t,u,x,y,z</a:t>
            </a:r>
            <a:endParaRPr lang="zh-CN" altLang="en-US" dirty="0">
              <a:solidFill>
                <a:srgbClr val="FF0000"/>
              </a:solidFill>
            </a:endParaRPr>
          </a:p>
        </p:txBody>
      </p:sp>
      <p:sp>
        <p:nvSpPr>
          <p:cNvPr id="9" name="文本框 8"/>
          <p:cNvSpPr txBox="1"/>
          <p:nvPr/>
        </p:nvSpPr>
        <p:spPr>
          <a:xfrm>
            <a:off x="391994" y="2653139"/>
            <a:ext cx="2320415" cy="3170099"/>
          </a:xfrm>
          <a:prstGeom prst="rect">
            <a:avLst/>
          </a:prstGeom>
          <a:noFill/>
        </p:spPr>
        <p:txBody>
          <a:bodyPr wrap="square" rtlCol="0">
            <a:spAutoFit/>
          </a:bodyPr>
          <a:lstStyle/>
          <a:p>
            <a:r>
              <a:rPr lang="en-US" altLang="zh-CN" sz="2000" dirty="0">
                <a:latin typeface="Gill Sans MT" panose="020B0502020104020203" pitchFamily="34" charset="0"/>
              </a:rPr>
              <a:t>1 </a:t>
            </a:r>
            <a:r>
              <a:rPr lang="en-US" altLang="zh-CN" sz="2000" b="1" dirty="0">
                <a:solidFill>
                  <a:srgbClr val="0000FF"/>
                </a:solidFill>
                <a:latin typeface="Gill Sans MT" panose="020B0502020104020203" pitchFamily="34" charset="0"/>
              </a:rPr>
              <a:t>while</a:t>
            </a:r>
            <a:r>
              <a:rPr lang="en-US" altLang="zh-CN" sz="2000" dirty="0">
                <a:latin typeface="Gill Sans MT" panose="020B0502020104020203" pitchFamily="34" charset="0"/>
              </a:rPr>
              <a:t>(t&lt;=1000)</a:t>
            </a:r>
          </a:p>
          <a:p>
            <a:r>
              <a:rPr lang="en-US" altLang="zh-CN" sz="2000" dirty="0">
                <a:latin typeface="Gill Sans MT" panose="020B0502020104020203" pitchFamily="34" charset="0"/>
              </a:rPr>
              <a:t>2 {</a:t>
            </a:r>
          </a:p>
          <a:p>
            <a:r>
              <a:rPr lang="en-US" altLang="zh-CN" sz="2000" dirty="0" smtClean="0">
                <a:latin typeface="Gill Sans MT" panose="020B0502020104020203" pitchFamily="34" charset="0"/>
              </a:rPr>
              <a:t>3     </a:t>
            </a:r>
            <a:r>
              <a:rPr lang="en-US" altLang="zh-CN" sz="2000" dirty="0">
                <a:latin typeface="Gill Sans MT" panose="020B0502020104020203" pitchFamily="34" charset="0"/>
              </a:rPr>
              <a:t>t=t + 1;</a:t>
            </a:r>
          </a:p>
          <a:p>
            <a:r>
              <a:rPr lang="en-US" altLang="zh-CN" sz="2000" dirty="0">
                <a:latin typeface="Gill Sans MT" panose="020B0502020104020203" pitchFamily="34" charset="0"/>
              </a:rPr>
              <a:t>4 </a:t>
            </a:r>
            <a:r>
              <a:rPr lang="en-US" altLang="zh-CN" sz="2000" dirty="0" smtClean="0">
                <a:latin typeface="Gill Sans MT" panose="020B0502020104020203" pitchFamily="34" charset="0"/>
              </a:rPr>
              <a:t>    x=x+y+2</a:t>
            </a:r>
            <a:r>
              <a:rPr lang="en-US" altLang="zh-CN" sz="2000" dirty="0">
                <a:latin typeface="Gill Sans MT" panose="020B0502020104020203" pitchFamily="34" charset="0"/>
              </a:rPr>
              <a:t>;</a:t>
            </a:r>
          </a:p>
          <a:p>
            <a:r>
              <a:rPr lang="en-US" altLang="zh-CN" sz="2000" dirty="0" smtClean="0">
                <a:latin typeface="Gill Sans MT" panose="020B0502020104020203" pitchFamily="34" charset="0"/>
              </a:rPr>
              <a:t>5     </a:t>
            </a:r>
            <a:r>
              <a:rPr lang="en-US" altLang="zh-CN" sz="2000" dirty="0">
                <a:latin typeface="Gill Sans MT" panose="020B0502020104020203" pitchFamily="34" charset="0"/>
              </a:rPr>
              <a:t>y=y+2*x;</a:t>
            </a:r>
          </a:p>
          <a:p>
            <a:r>
              <a:rPr lang="en-US" altLang="zh-CN" sz="2000" dirty="0">
                <a:latin typeface="Gill Sans MT" panose="020B0502020104020203" pitchFamily="34" charset="0"/>
              </a:rPr>
              <a:t>6 </a:t>
            </a:r>
            <a:r>
              <a:rPr lang="en-US" altLang="zh-CN" sz="2000" dirty="0" smtClean="0">
                <a:latin typeface="Gill Sans MT" panose="020B0502020104020203" pitchFamily="34" charset="0"/>
              </a:rPr>
              <a:t>    </a:t>
            </a:r>
            <a:r>
              <a:rPr lang="en-US" altLang="zh-CN" sz="2000" b="1" dirty="0">
                <a:solidFill>
                  <a:srgbClr val="0000FF"/>
                </a:solidFill>
                <a:latin typeface="Gill Sans MT" panose="020B0502020104020203" pitchFamily="34" charset="0"/>
              </a:rPr>
              <a:t>if</a:t>
            </a:r>
            <a:r>
              <a:rPr lang="en-US" altLang="zh-CN" sz="2000" dirty="0" smtClean="0">
                <a:latin typeface="Gill Sans MT" panose="020B0502020104020203" pitchFamily="34" charset="0"/>
              </a:rPr>
              <a:t>(</a:t>
            </a:r>
            <a:r>
              <a:rPr lang="en-US" altLang="zh-CN" sz="2000" dirty="0" err="1" smtClean="0">
                <a:latin typeface="Gill Sans MT" panose="020B0502020104020203" pitchFamily="34" charset="0"/>
              </a:rPr>
              <a:t>z+y</a:t>
            </a:r>
            <a:r>
              <a:rPr lang="en-US" altLang="zh-CN" sz="2000" dirty="0" smtClean="0">
                <a:latin typeface="Gill Sans MT" panose="020B0502020104020203" pitchFamily="34" charset="0"/>
              </a:rPr>
              <a:t>&gt;100</a:t>
            </a:r>
            <a:r>
              <a:rPr lang="en-US" altLang="zh-CN" sz="2000" dirty="0">
                <a:latin typeface="Gill Sans MT" panose="020B0502020104020203" pitchFamily="34" charset="0"/>
              </a:rPr>
              <a:t>)</a:t>
            </a:r>
          </a:p>
          <a:p>
            <a:r>
              <a:rPr lang="en-US" altLang="zh-CN" sz="2000" dirty="0">
                <a:latin typeface="Gill Sans MT" panose="020B0502020104020203" pitchFamily="34" charset="0"/>
              </a:rPr>
              <a:t>7 </a:t>
            </a:r>
            <a:r>
              <a:rPr lang="en-US" altLang="zh-CN" sz="2000" dirty="0" smtClean="0">
                <a:latin typeface="Gill Sans MT" panose="020B0502020104020203" pitchFamily="34" charset="0"/>
              </a:rPr>
              <a:t>       z=z+y+1</a:t>
            </a:r>
            <a:r>
              <a:rPr lang="en-US" altLang="zh-CN" sz="2000" dirty="0">
                <a:latin typeface="Gill Sans MT" panose="020B0502020104020203" pitchFamily="34" charset="0"/>
              </a:rPr>
              <a:t>;</a:t>
            </a:r>
          </a:p>
          <a:p>
            <a:r>
              <a:rPr lang="en-US" altLang="zh-CN" sz="2000" dirty="0" smtClean="0">
                <a:latin typeface="Gill Sans MT" panose="020B0502020104020203" pitchFamily="34" charset="0"/>
              </a:rPr>
              <a:t>8   </a:t>
            </a:r>
            <a:r>
              <a:rPr lang="en-US" altLang="zh-CN" b="1" dirty="0">
                <a:solidFill>
                  <a:srgbClr val="0000FF"/>
                </a:solidFill>
                <a:latin typeface="Gill Sans MT" panose="020B0502020104020203" pitchFamily="34" charset="0"/>
              </a:rPr>
              <a:t> </a:t>
            </a:r>
            <a:r>
              <a:rPr lang="en-US" altLang="zh-CN" sz="2000" dirty="0" smtClean="0">
                <a:latin typeface="Gill Sans MT" panose="020B0502020104020203" pitchFamily="34" charset="0"/>
              </a:rPr>
              <a:t> </a:t>
            </a:r>
            <a:r>
              <a:rPr lang="en-US" altLang="zh-CN" sz="2000" b="1" dirty="0">
                <a:solidFill>
                  <a:srgbClr val="0000FF"/>
                </a:solidFill>
                <a:latin typeface="Gill Sans MT" panose="020B0502020104020203" pitchFamily="34" charset="0"/>
              </a:rPr>
              <a:t>else</a:t>
            </a:r>
          </a:p>
          <a:p>
            <a:r>
              <a:rPr lang="en-US" altLang="zh-CN" sz="2000" dirty="0">
                <a:latin typeface="Gill Sans MT" panose="020B0502020104020203" pitchFamily="34" charset="0"/>
              </a:rPr>
              <a:t>9 </a:t>
            </a:r>
            <a:r>
              <a:rPr lang="en-US" altLang="zh-CN" sz="2000" dirty="0" smtClean="0">
                <a:latin typeface="Gill Sans MT" panose="020B0502020104020203" pitchFamily="34" charset="0"/>
              </a:rPr>
              <a:t>       z=</a:t>
            </a:r>
            <a:r>
              <a:rPr lang="en-US" altLang="zh-CN" sz="2000" dirty="0" err="1" smtClean="0">
                <a:latin typeface="Gill Sans MT" panose="020B0502020104020203" pitchFamily="34" charset="0"/>
              </a:rPr>
              <a:t>x+u</a:t>
            </a:r>
            <a:r>
              <a:rPr lang="en-US" altLang="zh-CN" sz="2000" dirty="0">
                <a:latin typeface="Gill Sans MT" panose="020B0502020104020203" pitchFamily="34" charset="0"/>
              </a:rPr>
              <a:t>;</a:t>
            </a:r>
          </a:p>
          <a:p>
            <a:r>
              <a:rPr lang="en-US" altLang="zh-CN" sz="2000" dirty="0">
                <a:latin typeface="Gill Sans MT" panose="020B0502020104020203" pitchFamily="34" charset="0"/>
              </a:rPr>
              <a:t>10}</a:t>
            </a:r>
            <a:endParaRPr lang="zh-CN" altLang="en-US" sz="2000" dirty="0">
              <a:latin typeface="Gill Sans MT" panose="020B0502020104020203" pitchFamily="34" charset="0"/>
            </a:endParaRPr>
          </a:p>
        </p:txBody>
      </p:sp>
      <p:sp>
        <p:nvSpPr>
          <p:cNvPr id="10" name="文本框 9"/>
          <p:cNvSpPr txBox="1"/>
          <p:nvPr/>
        </p:nvSpPr>
        <p:spPr>
          <a:xfrm>
            <a:off x="2712409" y="2657575"/>
            <a:ext cx="2089787" cy="3170099"/>
          </a:xfrm>
          <a:prstGeom prst="rect">
            <a:avLst/>
          </a:prstGeom>
          <a:noFill/>
        </p:spPr>
        <p:txBody>
          <a:bodyPr wrap="square" rtlCol="0">
            <a:spAutoFit/>
          </a:bodyPr>
          <a:lstStyle/>
          <a:p>
            <a:r>
              <a:rPr lang="en-US" altLang="zh-CN" sz="2000" dirty="0">
                <a:latin typeface="Gill Sans MT" panose="020B0502020104020203" pitchFamily="34" charset="0"/>
              </a:rPr>
              <a:t>1 </a:t>
            </a:r>
            <a:r>
              <a:rPr lang="en-US" altLang="zh-CN" sz="2000" b="1" dirty="0">
                <a:solidFill>
                  <a:srgbClr val="0000FF"/>
                </a:solidFill>
                <a:latin typeface="Gill Sans MT" panose="020B0502020104020203" pitchFamily="34" charset="0"/>
              </a:rPr>
              <a:t>while</a:t>
            </a:r>
            <a:r>
              <a:rPr lang="en-US" altLang="zh-CN" sz="2000" dirty="0">
                <a:latin typeface="Gill Sans MT" panose="020B0502020104020203" pitchFamily="34" charset="0"/>
              </a:rPr>
              <a:t>(t&lt;=1000)</a:t>
            </a:r>
          </a:p>
          <a:p>
            <a:r>
              <a:rPr lang="en-US" altLang="zh-CN" sz="2000" dirty="0">
                <a:latin typeface="Gill Sans MT" panose="020B0502020104020203" pitchFamily="34" charset="0"/>
              </a:rPr>
              <a:t>2 {</a:t>
            </a:r>
          </a:p>
          <a:p>
            <a:r>
              <a:rPr lang="en-US" altLang="zh-CN" sz="2000" dirty="0" smtClean="0">
                <a:latin typeface="Gill Sans MT" panose="020B0502020104020203" pitchFamily="34" charset="0"/>
              </a:rPr>
              <a:t>3     </a:t>
            </a:r>
            <a:r>
              <a:rPr lang="en-US" altLang="zh-CN" sz="2000" dirty="0">
                <a:latin typeface="Gill Sans MT" panose="020B0502020104020203" pitchFamily="34" charset="0"/>
              </a:rPr>
              <a:t>t=t + 1;</a:t>
            </a:r>
          </a:p>
          <a:p>
            <a:r>
              <a:rPr lang="en-US" altLang="zh-CN" sz="2000" dirty="0">
                <a:latin typeface="Gill Sans MT" panose="020B0502020104020203" pitchFamily="34" charset="0"/>
              </a:rPr>
              <a:t>4 </a:t>
            </a:r>
            <a:r>
              <a:rPr lang="en-US" altLang="zh-CN" sz="2000" dirty="0" smtClean="0">
                <a:latin typeface="Gill Sans MT" panose="020B0502020104020203" pitchFamily="34" charset="0"/>
              </a:rPr>
              <a:t>    </a:t>
            </a:r>
            <a:endParaRPr lang="en-US" altLang="zh-CN" sz="2000" dirty="0">
              <a:latin typeface="Gill Sans MT" panose="020B0502020104020203" pitchFamily="34" charset="0"/>
            </a:endParaRPr>
          </a:p>
          <a:p>
            <a:r>
              <a:rPr lang="en-US" altLang="zh-CN" sz="2000" dirty="0" smtClean="0">
                <a:latin typeface="Gill Sans MT" panose="020B0502020104020203" pitchFamily="34" charset="0"/>
              </a:rPr>
              <a:t>5     </a:t>
            </a:r>
            <a:endParaRPr lang="en-US" altLang="zh-CN" sz="2000" dirty="0">
              <a:latin typeface="Gill Sans MT" panose="020B0502020104020203" pitchFamily="34" charset="0"/>
            </a:endParaRPr>
          </a:p>
          <a:p>
            <a:r>
              <a:rPr lang="en-US" altLang="zh-CN" sz="2000" dirty="0">
                <a:latin typeface="Gill Sans MT" panose="020B0502020104020203" pitchFamily="34" charset="0"/>
              </a:rPr>
              <a:t>6 </a:t>
            </a:r>
            <a:r>
              <a:rPr lang="en-US" altLang="zh-CN" sz="2000" dirty="0" smtClean="0">
                <a:latin typeface="Gill Sans MT" panose="020B0502020104020203" pitchFamily="34" charset="0"/>
              </a:rPr>
              <a:t>    </a:t>
            </a:r>
            <a:endParaRPr lang="en-US" altLang="zh-CN" sz="2000" dirty="0">
              <a:latin typeface="Gill Sans MT" panose="020B0502020104020203" pitchFamily="34" charset="0"/>
            </a:endParaRPr>
          </a:p>
          <a:p>
            <a:r>
              <a:rPr lang="en-US" altLang="zh-CN" sz="2000" dirty="0">
                <a:latin typeface="Gill Sans MT" panose="020B0502020104020203" pitchFamily="34" charset="0"/>
              </a:rPr>
              <a:t>7 </a:t>
            </a:r>
            <a:r>
              <a:rPr lang="en-US" altLang="zh-CN" sz="2000" dirty="0" smtClean="0">
                <a:latin typeface="Gill Sans MT" panose="020B0502020104020203" pitchFamily="34" charset="0"/>
              </a:rPr>
              <a:t>     </a:t>
            </a:r>
            <a:endParaRPr lang="en-US" altLang="zh-CN" sz="2000" dirty="0">
              <a:latin typeface="Gill Sans MT" panose="020B0502020104020203" pitchFamily="34" charset="0"/>
            </a:endParaRPr>
          </a:p>
          <a:p>
            <a:r>
              <a:rPr lang="en-US" altLang="zh-CN" sz="2000" dirty="0" smtClean="0">
                <a:latin typeface="Gill Sans MT" panose="020B0502020104020203" pitchFamily="34" charset="0"/>
              </a:rPr>
              <a:t>8    </a:t>
            </a:r>
            <a:endParaRPr lang="en-US" altLang="zh-CN" sz="2000" b="1" dirty="0">
              <a:latin typeface="Gill Sans MT" panose="020B0502020104020203" pitchFamily="34" charset="0"/>
            </a:endParaRPr>
          </a:p>
          <a:p>
            <a:r>
              <a:rPr lang="en-US" altLang="zh-CN" sz="2000" dirty="0">
                <a:latin typeface="Gill Sans MT" panose="020B0502020104020203" pitchFamily="34" charset="0"/>
              </a:rPr>
              <a:t>9 </a:t>
            </a:r>
            <a:r>
              <a:rPr lang="en-US" altLang="zh-CN" sz="2000" dirty="0" smtClean="0">
                <a:latin typeface="Gill Sans MT" panose="020B0502020104020203" pitchFamily="34" charset="0"/>
              </a:rPr>
              <a:t>    </a:t>
            </a:r>
            <a:endParaRPr lang="en-US" altLang="zh-CN" sz="2000" dirty="0">
              <a:latin typeface="Gill Sans MT" panose="020B0502020104020203" pitchFamily="34" charset="0"/>
            </a:endParaRPr>
          </a:p>
          <a:p>
            <a:r>
              <a:rPr lang="en-US" altLang="zh-CN" sz="2000" dirty="0">
                <a:latin typeface="Gill Sans MT" panose="020B0502020104020203" pitchFamily="34" charset="0"/>
              </a:rPr>
              <a:t>10}</a:t>
            </a:r>
            <a:endParaRPr lang="zh-CN" altLang="en-US" sz="2000" dirty="0">
              <a:latin typeface="Gill Sans MT" panose="020B0502020104020203" pitchFamily="34" charset="0"/>
            </a:endParaRPr>
          </a:p>
        </p:txBody>
      </p:sp>
      <p:sp>
        <p:nvSpPr>
          <p:cNvPr id="13" name="文本框 12"/>
          <p:cNvSpPr txBox="1"/>
          <p:nvPr/>
        </p:nvSpPr>
        <p:spPr>
          <a:xfrm>
            <a:off x="4829267" y="2691991"/>
            <a:ext cx="2013985" cy="3170099"/>
          </a:xfrm>
          <a:prstGeom prst="rect">
            <a:avLst/>
          </a:prstGeom>
          <a:noFill/>
        </p:spPr>
        <p:txBody>
          <a:bodyPr wrap="square" rtlCol="0">
            <a:spAutoFit/>
          </a:bodyPr>
          <a:lstStyle/>
          <a:p>
            <a:r>
              <a:rPr lang="en-US" altLang="zh-CN" sz="2000" dirty="0">
                <a:latin typeface="Gill Sans MT" panose="020B0502020104020203" pitchFamily="34" charset="0"/>
              </a:rPr>
              <a:t>1 </a:t>
            </a:r>
            <a:r>
              <a:rPr lang="en-US" altLang="zh-CN" sz="2000" b="1" dirty="0">
                <a:solidFill>
                  <a:srgbClr val="0000FF"/>
                </a:solidFill>
                <a:latin typeface="Gill Sans MT" panose="020B0502020104020203" pitchFamily="34" charset="0"/>
              </a:rPr>
              <a:t>while</a:t>
            </a:r>
            <a:r>
              <a:rPr lang="en-US" altLang="zh-CN" sz="2000" dirty="0">
                <a:latin typeface="Gill Sans MT" panose="020B0502020104020203" pitchFamily="34" charset="0"/>
              </a:rPr>
              <a:t>(t&lt;=1000)</a:t>
            </a:r>
          </a:p>
          <a:p>
            <a:r>
              <a:rPr lang="en-US" altLang="zh-CN" sz="2000" dirty="0">
                <a:latin typeface="Gill Sans MT" panose="020B0502020104020203" pitchFamily="34" charset="0"/>
              </a:rPr>
              <a:t>2 {</a:t>
            </a:r>
          </a:p>
          <a:p>
            <a:r>
              <a:rPr lang="en-US" altLang="zh-CN" sz="2000" dirty="0" smtClean="0">
                <a:latin typeface="Gill Sans MT" panose="020B0502020104020203" pitchFamily="34" charset="0"/>
              </a:rPr>
              <a:t>3     </a:t>
            </a:r>
            <a:r>
              <a:rPr lang="en-US" altLang="zh-CN" sz="2000" dirty="0">
                <a:latin typeface="Gill Sans MT" panose="020B0502020104020203" pitchFamily="34" charset="0"/>
              </a:rPr>
              <a:t>t=t + 1;</a:t>
            </a:r>
          </a:p>
          <a:p>
            <a:r>
              <a:rPr lang="en-US" altLang="zh-CN" sz="2000" dirty="0">
                <a:latin typeface="Gill Sans MT" panose="020B0502020104020203" pitchFamily="34" charset="0"/>
              </a:rPr>
              <a:t>4 </a:t>
            </a:r>
            <a:r>
              <a:rPr lang="en-US" altLang="zh-CN" sz="2000" dirty="0" smtClean="0">
                <a:latin typeface="Gill Sans MT" panose="020B0502020104020203" pitchFamily="34" charset="0"/>
              </a:rPr>
              <a:t>    x=x+y+2</a:t>
            </a:r>
            <a:r>
              <a:rPr lang="en-US" altLang="zh-CN" sz="2000" dirty="0">
                <a:latin typeface="Gill Sans MT" panose="020B0502020104020203" pitchFamily="34" charset="0"/>
              </a:rPr>
              <a:t>;</a:t>
            </a:r>
          </a:p>
          <a:p>
            <a:r>
              <a:rPr lang="en-US" altLang="zh-CN" sz="2000" dirty="0" smtClean="0">
                <a:latin typeface="Gill Sans MT" panose="020B0502020104020203" pitchFamily="34" charset="0"/>
              </a:rPr>
              <a:t>5     </a:t>
            </a:r>
            <a:r>
              <a:rPr lang="en-US" altLang="zh-CN" sz="2000" dirty="0">
                <a:latin typeface="Gill Sans MT" panose="020B0502020104020203" pitchFamily="34" charset="0"/>
              </a:rPr>
              <a:t>y=y+2*x;</a:t>
            </a:r>
          </a:p>
          <a:p>
            <a:r>
              <a:rPr lang="en-US" altLang="zh-CN" sz="2000" dirty="0" smtClean="0">
                <a:latin typeface="Gill Sans MT" panose="020B0502020104020203" pitchFamily="34" charset="0"/>
              </a:rPr>
              <a:t>6</a:t>
            </a:r>
            <a:endParaRPr lang="en-US" altLang="zh-CN" sz="2000" dirty="0">
              <a:latin typeface="Gill Sans MT" panose="020B0502020104020203" pitchFamily="34" charset="0"/>
            </a:endParaRPr>
          </a:p>
          <a:p>
            <a:r>
              <a:rPr lang="en-US" altLang="zh-CN" sz="2000" dirty="0">
                <a:latin typeface="Gill Sans MT" panose="020B0502020104020203" pitchFamily="34" charset="0"/>
              </a:rPr>
              <a:t>7 </a:t>
            </a:r>
            <a:r>
              <a:rPr lang="en-US" altLang="zh-CN" sz="2000" dirty="0" smtClean="0">
                <a:latin typeface="Gill Sans MT" panose="020B0502020104020203" pitchFamily="34" charset="0"/>
              </a:rPr>
              <a:t>     </a:t>
            </a:r>
            <a:endParaRPr lang="en-US" altLang="zh-CN" sz="2000" dirty="0">
              <a:latin typeface="Gill Sans MT" panose="020B0502020104020203" pitchFamily="34" charset="0"/>
            </a:endParaRPr>
          </a:p>
          <a:p>
            <a:r>
              <a:rPr lang="en-US" altLang="zh-CN" sz="2000" dirty="0" smtClean="0">
                <a:latin typeface="Gill Sans MT" panose="020B0502020104020203" pitchFamily="34" charset="0"/>
              </a:rPr>
              <a:t>8    </a:t>
            </a:r>
            <a:endParaRPr lang="en-US" altLang="zh-CN" sz="2000" b="1" dirty="0">
              <a:latin typeface="Gill Sans MT" panose="020B0502020104020203" pitchFamily="34" charset="0"/>
            </a:endParaRPr>
          </a:p>
          <a:p>
            <a:r>
              <a:rPr lang="en-US" altLang="zh-CN" sz="2000" dirty="0">
                <a:latin typeface="Gill Sans MT" panose="020B0502020104020203" pitchFamily="34" charset="0"/>
              </a:rPr>
              <a:t>9 </a:t>
            </a:r>
            <a:r>
              <a:rPr lang="en-US" altLang="zh-CN" sz="2000" dirty="0" smtClean="0">
                <a:latin typeface="Gill Sans MT" panose="020B0502020104020203" pitchFamily="34" charset="0"/>
              </a:rPr>
              <a:t>    </a:t>
            </a:r>
            <a:endParaRPr lang="en-US" altLang="zh-CN" sz="2000" dirty="0">
              <a:latin typeface="Gill Sans MT" panose="020B0502020104020203" pitchFamily="34" charset="0"/>
            </a:endParaRPr>
          </a:p>
          <a:p>
            <a:r>
              <a:rPr lang="en-US" altLang="zh-CN" sz="2000" dirty="0">
                <a:latin typeface="Gill Sans MT" panose="020B0502020104020203" pitchFamily="34" charset="0"/>
              </a:rPr>
              <a:t>10}</a:t>
            </a:r>
            <a:endParaRPr lang="zh-CN" altLang="en-US" sz="2000" dirty="0">
              <a:latin typeface="Gill Sans MT" panose="020B0502020104020203" pitchFamily="34" charset="0"/>
            </a:endParaRPr>
          </a:p>
        </p:txBody>
      </p:sp>
      <p:sp>
        <p:nvSpPr>
          <p:cNvPr id="14" name="文本框 13"/>
          <p:cNvSpPr txBox="1"/>
          <p:nvPr/>
        </p:nvSpPr>
        <p:spPr>
          <a:xfrm>
            <a:off x="6827206" y="2716567"/>
            <a:ext cx="2175608" cy="3170099"/>
          </a:xfrm>
          <a:prstGeom prst="rect">
            <a:avLst/>
          </a:prstGeom>
          <a:noFill/>
        </p:spPr>
        <p:txBody>
          <a:bodyPr wrap="square" rtlCol="0">
            <a:spAutoFit/>
          </a:bodyPr>
          <a:lstStyle/>
          <a:p>
            <a:r>
              <a:rPr lang="en-US" altLang="zh-CN" sz="2000" dirty="0">
                <a:latin typeface="Gill Sans MT" panose="020B0502020104020203" pitchFamily="34" charset="0"/>
              </a:rPr>
              <a:t>1 </a:t>
            </a:r>
            <a:r>
              <a:rPr lang="en-US" altLang="zh-CN" sz="2000" b="1" dirty="0">
                <a:solidFill>
                  <a:srgbClr val="0000FF"/>
                </a:solidFill>
                <a:latin typeface="Gill Sans MT" panose="020B0502020104020203" pitchFamily="34" charset="0"/>
              </a:rPr>
              <a:t>while</a:t>
            </a:r>
            <a:r>
              <a:rPr lang="en-US" altLang="zh-CN" sz="2000" dirty="0">
                <a:latin typeface="Gill Sans MT" panose="020B0502020104020203" pitchFamily="34" charset="0"/>
              </a:rPr>
              <a:t>(t&lt;=1000)</a:t>
            </a:r>
          </a:p>
          <a:p>
            <a:r>
              <a:rPr lang="en-US" altLang="zh-CN" sz="2000" dirty="0">
                <a:latin typeface="Gill Sans MT" panose="020B0502020104020203" pitchFamily="34" charset="0"/>
              </a:rPr>
              <a:t>2 {</a:t>
            </a:r>
          </a:p>
          <a:p>
            <a:r>
              <a:rPr lang="en-US" altLang="zh-CN" sz="2000" dirty="0" smtClean="0">
                <a:latin typeface="Gill Sans MT" panose="020B0502020104020203" pitchFamily="34" charset="0"/>
              </a:rPr>
              <a:t>3     </a:t>
            </a:r>
            <a:r>
              <a:rPr lang="en-US" altLang="zh-CN" sz="2000" dirty="0">
                <a:latin typeface="Gill Sans MT" panose="020B0502020104020203" pitchFamily="34" charset="0"/>
              </a:rPr>
              <a:t>t=t + 1;</a:t>
            </a:r>
          </a:p>
          <a:p>
            <a:r>
              <a:rPr lang="en-US" altLang="zh-CN" sz="2000" dirty="0">
                <a:latin typeface="Gill Sans MT" panose="020B0502020104020203" pitchFamily="34" charset="0"/>
              </a:rPr>
              <a:t>4 </a:t>
            </a:r>
            <a:r>
              <a:rPr lang="en-US" altLang="zh-CN" sz="2000" dirty="0" smtClean="0">
                <a:latin typeface="Gill Sans MT" panose="020B0502020104020203" pitchFamily="34" charset="0"/>
              </a:rPr>
              <a:t>    x=x+y+2</a:t>
            </a:r>
            <a:r>
              <a:rPr lang="en-US" altLang="zh-CN" sz="2000" dirty="0">
                <a:latin typeface="Gill Sans MT" panose="020B0502020104020203" pitchFamily="34" charset="0"/>
              </a:rPr>
              <a:t>;</a:t>
            </a:r>
          </a:p>
          <a:p>
            <a:r>
              <a:rPr lang="en-US" altLang="zh-CN" sz="2000" dirty="0" smtClean="0">
                <a:latin typeface="Gill Sans MT" panose="020B0502020104020203" pitchFamily="34" charset="0"/>
              </a:rPr>
              <a:t>5     </a:t>
            </a:r>
            <a:r>
              <a:rPr lang="en-US" altLang="zh-CN" sz="2000" dirty="0">
                <a:latin typeface="Gill Sans MT" panose="020B0502020104020203" pitchFamily="34" charset="0"/>
              </a:rPr>
              <a:t>y=y+2*x;</a:t>
            </a:r>
          </a:p>
          <a:p>
            <a:r>
              <a:rPr lang="en-US" altLang="zh-CN" sz="2000" dirty="0">
                <a:latin typeface="Gill Sans MT" panose="020B0502020104020203" pitchFamily="34" charset="0"/>
              </a:rPr>
              <a:t>6 </a:t>
            </a:r>
            <a:r>
              <a:rPr lang="en-US" altLang="zh-CN" sz="2000" dirty="0" smtClean="0">
                <a:latin typeface="Gill Sans MT" panose="020B0502020104020203" pitchFamily="34" charset="0"/>
              </a:rPr>
              <a:t>    </a:t>
            </a:r>
            <a:r>
              <a:rPr lang="en-US" altLang="zh-CN" sz="2000" b="1" dirty="0">
                <a:solidFill>
                  <a:srgbClr val="0000FF"/>
                </a:solidFill>
                <a:latin typeface="Gill Sans MT" panose="020B0502020104020203" pitchFamily="34" charset="0"/>
              </a:rPr>
              <a:t>if</a:t>
            </a:r>
            <a:r>
              <a:rPr lang="en-US" altLang="zh-CN" sz="2000" dirty="0">
                <a:latin typeface="Gill Sans MT" panose="020B0502020104020203" pitchFamily="34" charset="0"/>
              </a:rPr>
              <a:t>(</a:t>
            </a:r>
            <a:r>
              <a:rPr lang="en-US" altLang="zh-CN" sz="2000" dirty="0" err="1" smtClean="0">
                <a:latin typeface="Gill Sans MT" panose="020B0502020104020203" pitchFamily="34" charset="0"/>
              </a:rPr>
              <a:t>z+y</a:t>
            </a:r>
            <a:r>
              <a:rPr lang="en-US" altLang="zh-CN" sz="2000" dirty="0" smtClean="0">
                <a:latin typeface="Gill Sans MT" panose="020B0502020104020203" pitchFamily="34" charset="0"/>
              </a:rPr>
              <a:t>&gt;100</a:t>
            </a:r>
            <a:r>
              <a:rPr lang="en-US" altLang="zh-CN" sz="2000" dirty="0">
                <a:latin typeface="Gill Sans MT" panose="020B0502020104020203" pitchFamily="34" charset="0"/>
              </a:rPr>
              <a:t>)</a:t>
            </a:r>
          </a:p>
          <a:p>
            <a:r>
              <a:rPr lang="en-US" altLang="zh-CN" sz="2000" dirty="0">
                <a:latin typeface="Gill Sans MT" panose="020B0502020104020203" pitchFamily="34" charset="0"/>
              </a:rPr>
              <a:t>7 </a:t>
            </a:r>
            <a:r>
              <a:rPr lang="en-US" altLang="zh-CN" sz="2000" dirty="0" smtClean="0">
                <a:latin typeface="Gill Sans MT" panose="020B0502020104020203" pitchFamily="34" charset="0"/>
              </a:rPr>
              <a:t>       z=z+y+1</a:t>
            </a:r>
            <a:r>
              <a:rPr lang="en-US" altLang="zh-CN" sz="2000" dirty="0">
                <a:latin typeface="Gill Sans MT" panose="020B0502020104020203" pitchFamily="34" charset="0"/>
              </a:rPr>
              <a:t>;</a:t>
            </a:r>
          </a:p>
          <a:p>
            <a:r>
              <a:rPr lang="en-US" altLang="zh-CN" sz="2000" dirty="0" smtClean="0">
                <a:latin typeface="Gill Sans MT" panose="020B0502020104020203" pitchFamily="34" charset="0"/>
              </a:rPr>
              <a:t>8     </a:t>
            </a:r>
            <a:r>
              <a:rPr lang="en-US" altLang="zh-CN" sz="2000" b="1" dirty="0">
                <a:solidFill>
                  <a:srgbClr val="0000FF"/>
                </a:solidFill>
                <a:latin typeface="Gill Sans MT" panose="020B0502020104020203" pitchFamily="34" charset="0"/>
              </a:rPr>
              <a:t>else</a:t>
            </a:r>
          </a:p>
          <a:p>
            <a:r>
              <a:rPr lang="en-US" altLang="zh-CN" sz="2000" dirty="0">
                <a:latin typeface="Gill Sans MT" panose="020B0502020104020203" pitchFamily="34" charset="0"/>
              </a:rPr>
              <a:t>9 </a:t>
            </a:r>
            <a:r>
              <a:rPr lang="en-US" altLang="zh-CN" sz="2000" dirty="0" smtClean="0">
                <a:latin typeface="Gill Sans MT" panose="020B0502020104020203" pitchFamily="34" charset="0"/>
              </a:rPr>
              <a:t>       z=</a:t>
            </a:r>
            <a:r>
              <a:rPr lang="en-US" altLang="zh-CN" sz="2000" dirty="0" err="1" smtClean="0">
                <a:latin typeface="Gill Sans MT" panose="020B0502020104020203" pitchFamily="34" charset="0"/>
              </a:rPr>
              <a:t>x+u</a:t>
            </a:r>
            <a:r>
              <a:rPr lang="en-US" altLang="zh-CN" sz="2000" dirty="0">
                <a:latin typeface="Gill Sans MT" panose="020B0502020104020203" pitchFamily="34" charset="0"/>
              </a:rPr>
              <a:t>;</a:t>
            </a:r>
          </a:p>
          <a:p>
            <a:r>
              <a:rPr lang="en-US" altLang="zh-CN" sz="2000" dirty="0">
                <a:latin typeface="Gill Sans MT" panose="020B0502020104020203" pitchFamily="34" charset="0"/>
              </a:rPr>
              <a:t>10}</a:t>
            </a:r>
            <a:endParaRPr lang="zh-CN" altLang="en-US" sz="2000" dirty="0">
              <a:latin typeface="Gill Sans MT" panose="020B0502020104020203" pitchFamily="34" charset="0"/>
            </a:endParaRPr>
          </a:p>
        </p:txBody>
      </p:sp>
      <p:sp>
        <p:nvSpPr>
          <p:cNvPr id="15" name="矩形 14"/>
          <p:cNvSpPr/>
          <p:nvPr/>
        </p:nvSpPr>
        <p:spPr>
          <a:xfrm>
            <a:off x="2712409" y="6165964"/>
            <a:ext cx="1800597"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00"/>
                </a:solidFill>
              </a:rPr>
              <a:t>Sliced Version P0</a:t>
            </a:r>
            <a:endParaRPr lang="zh-CN" altLang="en-US" dirty="0">
              <a:solidFill>
                <a:srgbClr val="FF0000"/>
              </a:solidFill>
            </a:endParaRPr>
          </a:p>
        </p:txBody>
      </p:sp>
      <p:sp>
        <p:nvSpPr>
          <p:cNvPr id="16" name="矩形 15"/>
          <p:cNvSpPr/>
          <p:nvPr/>
        </p:nvSpPr>
        <p:spPr>
          <a:xfrm>
            <a:off x="4935960" y="6164792"/>
            <a:ext cx="1800597"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00"/>
                </a:solidFill>
              </a:rPr>
              <a:t>Sliced Version P1</a:t>
            </a:r>
            <a:endParaRPr lang="zh-CN" altLang="en-US" dirty="0">
              <a:solidFill>
                <a:srgbClr val="FF0000"/>
              </a:solidFill>
            </a:endParaRPr>
          </a:p>
        </p:txBody>
      </p:sp>
      <p:sp>
        <p:nvSpPr>
          <p:cNvPr id="17" name="矩形 16"/>
          <p:cNvSpPr/>
          <p:nvPr/>
        </p:nvSpPr>
        <p:spPr>
          <a:xfrm>
            <a:off x="7094141" y="6184455"/>
            <a:ext cx="1800597"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rgbClr val="FF0000"/>
                </a:solidFill>
              </a:rPr>
              <a:t>Sliced Version P2</a:t>
            </a:r>
            <a:endParaRPr lang="zh-CN" altLang="en-US" dirty="0">
              <a:solidFill>
                <a:srgbClr val="FF0000"/>
              </a:solidFill>
            </a:endParaRPr>
          </a:p>
        </p:txBody>
      </p:sp>
      <p:sp>
        <p:nvSpPr>
          <p:cNvPr id="18" name="矩形 17"/>
          <p:cNvSpPr/>
          <p:nvPr/>
        </p:nvSpPr>
        <p:spPr>
          <a:xfrm>
            <a:off x="2857773" y="2134672"/>
            <a:ext cx="1301272" cy="427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L</a:t>
            </a:r>
            <a:r>
              <a:rPr lang="en-US" altLang="zh-CN" baseline="-25000" dirty="0" smtClean="0">
                <a:solidFill>
                  <a:schemeClr val="tx1"/>
                </a:solidFill>
              </a:rPr>
              <a:t>&lt;=0</a:t>
            </a:r>
            <a:r>
              <a:rPr lang="en-US" altLang="zh-CN" dirty="0" smtClean="0">
                <a:solidFill>
                  <a:schemeClr val="tx1"/>
                </a:solidFill>
              </a:rPr>
              <a:t>:</a:t>
            </a:r>
            <a:r>
              <a:rPr lang="en-US" altLang="zh-CN" dirty="0" smtClean="0">
                <a:solidFill>
                  <a:srgbClr val="FF0000"/>
                </a:solidFill>
              </a:rPr>
              <a:t>t,u</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15</a:t>
            </a:fld>
            <a:endParaRPr lang="zh-CN" altLang="en-US">
              <a:solidFill>
                <a:prstClr val="black">
                  <a:tint val="75000"/>
                </a:prstClr>
              </a:solidFill>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491607544"/>
              </p:ext>
            </p:extLst>
          </p:nvPr>
        </p:nvGraphicFramePr>
        <p:xfrm>
          <a:off x="7116301" y="28378"/>
          <a:ext cx="1651779" cy="2242718"/>
        </p:xfrm>
        <a:graphic>
          <a:graphicData uri="http://schemas.openxmlformats.org/presentationml/2006/ole">
            <mc:AlternateContent xmlns:mc="http://schemas.openxmlformats.org/markup-compatibility/2006">
              <mc:Choice xmlns:v="urn:schemas-microsoft-com:vml" Requires="v">
                <p:oleObj spid="_x0000_s5590" name="Visio" r:id="rId4" imgW="2209800" imgH="3000375" progId="Visio.Drawing.15">
                  <p:embed/>
                </p:oleObj>
              </mc:Choice>
              <mc:Fallback>
                <p:oleObj name="Visio" r:id="rId4" imgW="2209800" imgH="3000375" progId="Visio.Drawing.15">
                  <p:embed/>
                  <p:pic>
                    <p:nvPicPr>
                      <p:cNvPr id="0" name=""/>
                      <p:cNvPicPr/>
                      <p:nvPr/>
                    </p:nvPicPr>
                    <p:blipFill>
                      <a:blip r:embed="rId5"/>
                      <a:stretch>
                        <a:fillRect/>
                      </a:stretch>
                    </p:blipFill>
                    <p:spPr>
                      <a:xfrm>
                        <a:off x="7116301" y="28378"/>
                        <a:ext cx="1651779" cy="2242718"/>
                      </a:xfrm>
                      <a:prstGeom prst="rect">
                        <a:avLst/>
                      </a:prstGeom>
                    </p:spPr>
                  </p:pic>
                </p:oleObj>
              </mc:Fallback>
            </mc:AlternateContent>
          </a:graphicData>
        </a:graphic>
      </p:graphicFrame>
      <p:sp>
        <p:nvSpPr>
          <p:cNvPr id="20" name="矩形 19"/>
          <p:cNvSpPr/>
          <p:nvPr/>
        </p:nvSpPr>
        <p:spPr>
          <a:xfrm>
            <a:off x="8633603" y="1825625"/>
            <a:ext cx="384201" cy="1776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solidFill>
                  <a:srgbClr val="FF0000"/>
                </a:solidFill>
              </a:rPr>
              <a:t>L 0</a:t>
            </a:r>
            <a:endParaRPr lang="zh-CN" altLang="en-US" sz="1100" dirty="0">
              <a:solidFill>
                <a:srgbClr val="FF0000"/>
              </a:solidFill>
            </a:endParaRPr>
          </a:p>
        </p:txBody>
      </p:sp>
      <p:sp>
        <p:nvSpPr>
          <p:cNvPr id="21" name="矩形 20"/>
          <p:cNvSpPr/>
          <p:nvPr/>
        </p:nvSpPr>
        <p:spPr>
          <a:xfrm>
            <a:off x="8651093" y="1033645"/>
            <a:ext cx="384201" cy="1776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solidFill>
                  <a:srgbClr val="FF0000"/>
                </a:solidFill>
              </a:rPr>
              <a:t>L </a:t>
            </a:r>
            <a:r>
              <a:rPr lang="en-US" altLang="zh-CN" sz="1100" dirty="0">
                <a:solidFill>
                  <a:srgbClr val="FF0000"/>
                </a:solidFill>
              </a:rPr>
              <a:t>1</a:t>
            </a:r>
            <a:endParaRPr lang="zh-CN" altLang="en-US" sz="1100" dirty="0">
              <a:solidFill>
                <a:srgbClr val="FF0000"/>
              </a:solidFill>
            </a:endParaRPr>
          </a:p>
        </p:txBody>
      </p:sp>
      <p:sp>
        <p:nvSpPr>
          <p:cNvPr id="22" name="矩形 21"/>
          <p:cNvSpPr/>
          <p:nvPr/>
        </p:nvSpPr>
        <p:spPr>
          <a:xfrm>
            <a:off x="8668583" y="316621"/>
            <a:ext cx="384201" cy="1776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smtClean="0">
                <a:solidFill>
                  <a:srgbClr val="FF0000"/>
                </a:solidFill>
              </a:rPr>
              <a:t>L 2</a:t>
            </a:r>
            <a:endParaRPr lang="zh-CN" altLang="en-US" sz="1100" dirty="0">
              <a:solidFill>
                <a:srgbClr val="FF0000"/>
              </a:solidFill>
            </a:endParaRPr>
          </a:p>
        </p:txBody>
      </p:sp>
    </p:spTree>
    <p:extLst>
      <p:ext uri="{BB962C8B-B14F-4D97-AF65-F5344CB8AC3E}">
        <p14:creationId xmlns:p14="http://schemas.microsoft.com/office/powerpoint/2010/main" val="191183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Gill Sans MT" panose="020B0502020104020203" pitchFamily="34" charset="0"/>
              </a:rPr>
              <a:t>Overview</a:t>
            </a:r>
            <a:endParaRPr lang="zh-CN" altLang="en-US" dirty="0">
              <a:latin typeface="Gill Sans MT" panose="020B0502020104020203" pitchFamily="34" charset="0"/>
            </a:endParaRPr>
          </a:p>
        </p:txBody>
      </p:sp>
      <p:sp>
        <p:nvSpPr>
          <p:cNvPr id="3" name="内容占位符 2"/>
          <p:cNvSpPr>
            <a:spLocks noGrp="1"/>
          </p:cNvSpPr>
          <p:nvPr>
            <p:ph idx="1"/>
          </p:nvPr>
        </p:nvSpPr>
        <p:spPr>
          <a:xfrm>
            <a:off x="628650" y="1414665"/>
            <a:ext cx="8134350" cy="4351338"/>
          </a:xfrm>
        </p:spPr>
        <p:txBody>
          <a:bodyPr>
            <a:noAutofit/>
          </a:bodyPr>
          <a:lstStyle/>
          <a:p>
            <a:pPr>
              <a:lnSpc>
                <a:spcPct val="150000"/>
              </a:lnSpc>
              <a:spcBef>
                <a:spcPts val="0"/>
              </a:spcBef>
            </a:pPr>
            <a:r>
              <a:rPr lang="en-US" altLang="zh-CN" sz="2400" dirty="0" smtClean="0">
                <a:latin typeface="Gill Sans MT" panose="020B0502020104020203" pitchFamily="34" charset="0"/>
              </a:rPr>
              <a:t>Motivation</a:t>
            </a:r>
          </a:p>
          <a:p>
            <a:pPr>
              <a:lnSpc>
                <a:spcPct val="150000"/>
              </a:lnSpc>
            </a:pPr>
            <a:r>
              <a:rPr lang="en-US" altLang="zh-CN" sz="2400" dirty="0" smtClean="0">
                <a:solidFill>
                  <a:srgbClr val="FF0000"/>
                </a:solidFill>
                <a:latin typeface="Gill Sans MT" panose="020B0502020104020203" pitchFamily="34" charset="0"/>
              </a:rPr>
              <a:t>Our approach</a:t>
            </a:r>
          </a:p>
          <a:p>
            <a:pPr lvl="1">
              <a:lnSpc>
                <a:spcPct val="150000"/>
              </a:lnSpc>
            </a:pPr>
            <a:r>
              <a:rPr lang="en-US" altLang="zh-CN" sz="1800" dirty="0" smtClean="0">
                <a:latin typeface="Gill Sans MT" panose="020B0502020104020203" pitchFamily="34" charset="0"/>
              </a:rPr>
              <a:t>Slicing based on hierarchical variable dependency graph (HVDG)</a:t>
            </a:r>
            <a:endParaRPr lang="en-US" altLang="zh-CN" sz="1800" dirty="0">
              <a:latin typeface="Gill Sans MT" panose="020B0502020104020203" pitchFamily="34" charset="0"/>
            </a:endParaRPr>
          </a:p>
          <a:p>
            <a:pPr lvl="1">
              <a:lnSpc>
                <a:spcPct val="150000"/>
              </a:lnSpc>
            </a:pPr>
            <a:r>
              <a:rPr lang="en-US" altLang="zh-CN" sz="1800" dirty="0" smtClean="0">
                <a:solidFill>
                  <a:srgbClr val="FF0000"/>
                </a:solidFill>
                <a:latin typeface="Gill Sans MT" panose="020B0502020104020203" pitchFamily="34" charset="0"/>
              </a:rPr>
              <a:t>Relaxing based on partial loop invariants</a:t>
            </a:r>
          </a:p>
          <a:p>
            <a:pPr>
              <a:lnSpc>
                <a:spcPct val="150000"/>
              </a:lnSpc>
            </a:pPr>
            <a:r>
              <a:rPr lang="en-US" altLang="zh-CN" sz="2400" dirty="0" smtClean="0">
                <a:latin typeface="Gill Sans MT" panose="020B0502020104020203" pitchFamily="34" charset="0"/>
              </a:rPr>
              <a:t>An Example</a:t>
            </a:r>
            <a:endParaRPr lang="en-US" altLang="zh-CN" sz="2400" dirty="0">
              <a:latin typeface="Gill Sans MT" panose="020B0502020104020203" pitchFamily="34" charset="0"/>
            </a:endParaRPr>
          </a:p>
          <a:p>
            <a:pPr>
              <a:lnSpc>
                <a:spcPct val="150000"/>
              </a:lnSpc>
            </a:pPr>
            <a:r>
              <a:rPr lang="en-US" altLang="zh-CN" sz="2400" dirty="0">
                <a:latin typeface="Gill Sans MT" panose="020B0502020104020203" pitchFamily="34" charset="0"/>
              </a:rPr>
              <a:t>Implementation and </a:t>
            </a:r>
            <a:r>
              <a:rPr lang="en-US" altLang="zh-CN" sz="2400" dirty="0" smtClean="0">
                <a:latin typeface="Gill Sans MT" panose="020B0502020104020203" pitchFamily="34" charset="0"/>
              </a:rPr>
              <a:t>Experiments</a:t>
            </a:r>
          </a:p>
          <a:p>
            <a:pPr>
              <a:lnSpc>
                <a:spcPct val="150000"/>
              </a:lnSpc>
            </a:pPr>
            <a:r>
              <a:rPr lang="en-US" altLang="zh-CN" sz="2400" dirty="0" smtClean="0">
                <a:latin typeface="Gill Sans MT" panose="020B0502020104020203" pitchFamily="34" charset="0"/>
              </a:rPr>
              <a:t>Conclusion</a:t>
            </a:r>
          </a:p>
          <a:p>
            <a:pPr>
              <a:lnSpc>
                <a:spcPct val="150000"/>
              </a:lnSpc>
            </a:pPr>
            <a:r>
              <a:rPr lang="en-US" altLang="zh-CN" sz="2400" dirty="0">
                <a:latin typeface="Gill Sans MT" panose="020B0502020104020203" pitchFamily="34" charset="0"/>
              </a:rPr>
              <a:t>Comment and Response</a:t>
            </a:r>
            <a:endParaRPr lang="zh-CN" altLang="en-US" sz="2400" dirty="0">
              <a:latin typeface="Gill Sans MT" panose="020B0502020104020203" pitchFamily="34" charset="0"/>
            </a:endParaRPr>
          </a:p>
        </p:txBody>
      </p:sp>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16</a:t>
            </a:fld>
            <a:endParaRPr lang="zh-CN" altLang="en-US">
              <a:solidFill>
                <a:prstClr val="black">
                  <a:tint val="75000"/>
                </a:prstClr>
              </a:solidFill>
            </a:endParaRPr>
          </a:p>
        </p:txBody>
      </p:sp>
    </p:spTree>
    <p:extLst>
      <p:ext uri="{BB962C8B-B14F-4D97-AF65-F5344CB8AC3E}">
        <p14:creationId xmlns:p14="http://schemas.microsoft.com/office/powerpoint/2010/main" val="2301735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Gill Sans MT" panose="020B0502020104020203" pitchFamily="34" charset="0"/>
              </a:rPr>
              <a:t>Relaxing Operator</a:t>
            </a:r>
            <a:endParaRPr lang="zh-CN" altLang="en-US"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latin typeface="Gill Sans MT" panose="020B0502020104020203" pitchFamily="34" charset="0"/>
                  </a:rPr>
                  <a:t>P</a:t>
                </a:r>
                <a:r>
                  <a:rPr lang="en-US" altLang="zh-CN" dirty="0" smtClean="0">
                    <a:latin typeface="Gill Sans MT" panose="020B0502020104020203" pitchFamily="34" charset="0"/>
                  </a:rPr>
                  <a:t>artial order of expressions on invariants </a:t>
                </a:r>
                <a14:m>
                  <m:oMath xmlns:m="http://schemas.openxmlformats.org/officeDocument/2006/math">
                    <m:r>
                      <a:rPr lang="en-US" altLang="zh-CN" i="1">
                        <a:latin typeface="Cambria Math" panose="02040503050406030204" pitchFamily="18" charset="0"/>
                      </a:rPr>
                      <m:t>𝐼𝑛𝑣</m:t>
                    </m:r>
                  </m:oMath>
                </a14:m>
                <a:r>
                  <a:rPr lang="en-US" altLang="zh-CN" dirty="0">
                    <a:latin typeface="Gill Sans MT" panose="020B0502020104020203" pitchFamily="34" charset="0"/>
                  </a:rPr>
                  <a:t>:</a:t>
                </a:r>
                <a:endParaRPr lang="zh-CN" altLang="zh-CN" dirty="0">
                  <a:latin typeface="Gill Sans MT" panose="020B0502020104020203" pitchFamily="34" charset="0"/>
                </a:endParaRPr>
              </a:p>
              <a:p>
                <a:pPr marL="0" indent="0">
                  <a:buNone/>
                </a:pPr>
                <a:r>
                  <a:rPr lang="en-US" altLang="zh-CN" dirty="0" smtClean="0"/>
                  <a:t>       </a:t>
                </a:r>
                <a14:m>
                  <m:oMath xmlns:m="http://schemas.openxmlformats.org/officeDocument/2006/math">
                    <m:r>
                      <a:rPr lang="en-US" altLang="zh-CN" sz="2400" i="1">
                        <a:latin typeface="Cambria Math" panose="02040503050406030204" pitchFamily="18" charset="0"/>
                      </a:rPr>
                      <m:t>𝐼𝑛𝑣</m:t>
                    </m:r>
                    <m:r>
                      <a:rPr lang="en-US" altLang="zh-CN" sz="2400">
                        <a:latin typeface="Cambria Math" panose="02040503050406030204" pitchFamily="18" charset="0"/>
                      </a:rPr>
                      <m:t>⊩</m:t>
                    </m:r>
                    <m:r>
                      <a:rPr lang="en-US" altLang="zh-CN" sz="2400" i="1">
                        <a:latin typeface="Cambria Math" panose="02040503050406030204" pitchFamily="18" charset="0"/>
                      </a:rPr>
                      <m:t>𝑒</m:t>
                    </m:r>
                    <m:r>
                      <a:rPr lang="en-US" altLang="zh-CN" sz="2400" i="1">
                        <a:latin typeface="Cambria Math" panose="02040503050406030204" pitchFamily="18" charset="0"/>
                      </a:rPr>
                      <m:t>1≼</m:t>
                    </m:r>
                    <m:r>
                      <a:rPr lang="en-US" altLang="zh-CN" sz="2400" i="1">
                        <a:latin typeface="Cambria Math" panose="02040503050406030204" pitchFamily="18" charset="0"/>
                      </a:rPr>
                      <m:t>𝑒</m:t>
                    </m:r>
                    <m:r>
                      <a:rPr lang="en-US" altLang="zh-CN" sz="2400" i="1">
                        <a:latin typeface="Cambria Math" panose="02040503050406030204" pitchFamily="18" charset="0"/>
                      </a:rPr>
                      <m:t>2 ⟺ </m:t>
                    </m:r>
                    <m:r>
                      <a:rPr lang="en-US" altLang="zh-CN" sz="2400">
                        <a:latin typeface="Cambria Math" panose="02040503050406030204" pitchFamily="18" charset="0"/>
                      </a:rPr>
                      <m:t>∀</m:t>
                    </m:r>
                    <m:r>
                      <a:rPr lang="en-US" altLang="zh-CN" sz="2400" i="1">
                        <a:latin typeface="Cambria Math" panose="02040503050406030204" pitchFamily="18" charset="0"/>
                      </a:rPr>
                      <m:t>𝜌</m:t>
                    </m:r>
                    <m:r>
                      <a:rPr lang="en-US" altLang="zh-CN" sz="2400">
                        <a:latin typeface="Cambria Math" panose="02040503050406030204" pitchFamily="18" charset="0"/>
                      </a:rPr>
                      <m:t>∈</m:t>
                    </m:r>
                    <m:r>
                      <a:rPr lang="en-US" altLang="zh-CN" sz="2400" i="1">
                        <a:latin typeface="Cambria Math" panose="02040503050406030204" pitchFamily="18" charset="0"/>
                      </a:rPr>
                      <m:t>𝐼𝑛𝑣</m:t>
                    </m:r>
                    <m:r>
                      <a:rPr lang="zh-CN" altLang="zh-CN" sz="2400">
                        <a:latin typeface="Cambria Math" panose="02040503050406030204" pitchFamily="18" charset="0"/>
                      </a:rPr>
                      <m:t>，</m:t>
                    </m:r>
                    <m:d>
                      <m:dPr>
                        <m:begChr m:val="⟦"/>
                        <m:endChr m:val=""/>
                        <m:ctrlPr>
                          <a:rPr lang="zh-CN" altLang="zh-CN" sz="2400" i="1">
                            <a:latin typeface="Cambria Math" panose="02040503050406030204" pitchFamily="18" charset="0"/>
                          </a:rPr>
                        </m:ctrlPr>
                      </m:dPr>
                      <m:e>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𝑒</m:t>
                            </m:r>
                            <m:r>
                              <a:rPr lang="en-US" altLang="zh-CN" sz="2400" i="1">
                                <a:latin typeface="Cambria Math" panose="02040503050406030204" pitchFamily="18" charset="0"/>
                              </a:rPr>
                              <m:t>1</m:t>
                            </m:r>
                          </m:e>
                        </m:d>
                        <m:r>
                          <a:rPr lang="en-US" altLang="zh-CN" sz="2400">
                            <a:latin typeface="Cambria Math" panose="02040503050406030204" pitchFamily="18" charset="0"/>
                          </a:rPr>
                          <m:t>(</m:t>
                        </m:r>
                        <m:r>
                          <a:rPr lang="en-US" altLang="zh-CN" sz="2400" i="1">
                            <a:latin typeface="Cambria Math" panose="02040503050406030204" pitchFamily="18" charset="0"/>
                          </a:rPr>
                          <m:t>𝜌</m:t>
                        </m:r>
                        <m:r>
                          <a:rPr lang="en-US" altLang="zh-CN" sz="2400">
                            <a:latin typeface="Cambria Math" panose="02040503050406030204" pitchFamily="18" charset="0"/>
                          </a:rPr>
                          <m:t>)⊆</m:t>
                        </m:r>
                      </m:e>
                    </m:d>
                    <m:d>
                      <m:dPr>
                        <m:begChr m:val="⟦"/>
                        <m:endChr m:val=""/>
                        <m:ctrlPr>
                          <a:rPr lang="zh-CN" altLang="zh-CN" sz="2400" i="1">
                            <a:latin typeface="Cambria Math" panose="02040503050406030204" pitchFamily="18" charset="0"/>
                          </a:rPr>
                        </m:ctrlPr>
                      </m:dPr>
                      <m:e>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𝑒</m:t>
                            </m:r>
                            <m:r>
                              <a:rPr lang="en-US" altLang="zh-CN" sz="2400" i="1">
                                <a:latin typeface="Cambria Math" panose="02040503050406030204" pitchFamily="18" charset="0"/>
                              </a:rPr>
                              <m:t>2</m:t>
                            </m:r>
                          </m:e>
                        </m:d>
                        <m:r>
                          <a:rPr lang="en-US" altLang="zh-CN" sz="2400">
                            <a:latin typeface="Cambria Math" panose="02040503050406030204" pitchFamily="18" charset="0"/>
                          </a:rPr>
                          <m:t>(</m:t>
                        </m:r>
                        <m:r>
                          <a:rPr lang="en-US" altLang="zh-CN" sz="2400" i="1">
                            <a:latin typeface="Cambria Math" panose="02040503050406030204" pitchFamily="18" charset="0"/>
                          </a:rPr>
                          <m:t>𝜌</m:t>
                        </m:r>
                        <m:r>
                          <a:rPr lang="en-US" altLang="zh-CN" sz="2400">
                            <a:latin typeface="Cambria Math" panose="02040503050406030204" pitchFamily="18" charset="0"/>
                          </a:rPr>
                          <m:t>)</m:t>
                        </m:r>
                      </m:e>
                    </m:d>
                  </m:oMath>
                </a14:m>
                <a:endParaRPr lang="en-US" altLang="zh-CN" dirty="0" smtClean="0"/>
              </a:p>
              <a:p>
                <a:r>
                  <a:rPr lang="en-US" altLang="zh-CN" dirty="0">
                    <a:latin typeface="Gill Sans MT" panose="020B0502020104020203" pitchFamily="34" charset="0"/>
                  </a:rPr>
                  <a:t>Definition [</a:t>
                </a:r>
                <a:r>
                  <a:rPr lang="en-US" altLang="zh-CN" dirty="0" smtClean="0">
                    <a:latin typeface="Gill Sans MT" panose="020B0502020104020203" pitchFamily="34" charset="0"/>
                  </a:rPr>
                  <a:t>Relaxing </a:t>
                </a:r>
                <a:r>
                  <a:rPr lang="en-US" altLang="zh-CN" dirty="0">
                    <a:latin typeface="Gill Sans MT" panose="020B0502020104020203" pitchFamily="34" charset="0"/>
                  </a:rPr>
                  <a:t>on Transfer </a:t>
                </a:r>
                <a:r>
                  <a:rPr lang="en-US" altLang="zh-CN" dirty="0" smtClean="0">
                    <a:latin typeface="Gill Sans MT" panose="020B0502020104020203" pitchFamily="34" charset="0"/>
                  </a:rPr>
                  <a:t>Function]</a:t>
                </a:r>
                <a:endParaRPr lang="en-US" altLang="zh-CN" dirty="0">
                  <a:latin typeface="Gill Sans MT" panose="020B0502020104020203" pitchFamily="34" charset="0"/>
                </a:endParaRPr>
              </a:p>
              <a:p>
                <a:pPr lvl="1"/>
                <a:r>
                  <a:rPr lang="en-US" altLang="zh-CN" dirty="0" smtClean="0">
                    <a:latin typeface="Gill Sans MT" panose="020B0502020104020203" pitchFamily="34" charset="0"/>
                  </a:rPr>
                  <a:t>If</a:t>
                </a:r>
                <a:r>
                  <a:rPr lang="en-US" altLang="zh-CN" dirty="0" smtClean="0"/>
                  <a:t> </a:t>
                </a:r>
                <a14:m>
                  <m:oMath xmlns:m="http://schemas.openxmlformats.org/officeDocument/2006/math">
                    <m:r>
                      <a:rPr lang="en-US" altLang="zh-CN" i="1" smtClean="0">
                        <a:solidFill>
                          <a:srgbClr val="FF0000"/>
                        </a:solidFill>
                        <a:latin typeface="Cambria Math" panose="02040503050406030204" pitchFamily="18" charset="0"/>
                      </a:rPr>
                      <m:t>𝐼𝑛𝑣</m:t>
                    </m:r>
                    <m:r>
                      <a:rPr lang="en-US" altLang="zh-CN">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1≼</m:t>
                    </m:r>
                    <m:r>
                      <a:rPr lang="en-US" altLang="zh-CN" i="1">
                        <a:latin typeface="Cambria Math" panose="02040503050406030204" pitchFamily="18" charset="0"/>
                      </a:rPr>
                      <m:t>𝑒</m:t>
                    </m:r>
                    <m:r>
                      <a:rPr lang="en-US" altLang="zh-CN" i="1">
                        <a:latin typeface="Cambria Math" panose="02040503050406030204" pitchFamily="18" charset="0"/>
                      </a:rPr>
                      <m:t>2</m:t>
                    </m:r>
                  </m:oMath>
                </a14:m>
                <a:r>
                  <a:rPr lang="en-US" altLang="zh-CN" dirty="0"/>
                  <a:t>, </a:t>
                </a:r>
                <a:r>
                  <a:rPr lang="en-US" altLang="zh-CN" dirty="0">
                    <a:latin typeface="Gill Sans MT" panose="020B0502020104020203" pitchFamily="34" charset="0"/>
                  </a:rPr>
                  <a:t>then we </a:t>
                </a:r>
                <a:r>
                  <a:rPr lang="en-US" altLang="zh-CN" dirty="0">
                    <a:solidFill>
                      <a:srgbClr val="FF0000"/>
                    </a:solidFill>
                    <a:latin typeface="Gill Sans MT" panose="020B0502020104020203" pitchFamily="34" charset="0"/>
                  </a:rPr>
                  <a:t>replace</a:t>
                </a:r>
                <a:r>
                  <a:rPr lang="en-US" altLang="zh-CN" dirty="0">
                    <a:latin typeface="Gill Sans MT" panose="020B0502020104020203" pitchFamily="34" charset="0"/>
                  </a:rPr>
                  <a:t> transfer function</a:t>
                </a:r>
                <a:r>
                  <a:rPr lang="en-US" altLang="zh-CN" dirty="0"/>
                  <a:t> </a:t>
                </a:r>
                <a14:m>
                  <m:oMath xmlns:m="http://schemas.openxmlformats.org/officeDocument/2006/math">
                    <m:d>
                      <m:dPr>
                        <m:begChr m:val="⟦"/>
                        <m:endChr m:val=""/>
                        <m:ctrlPr>
                          <a:rPr lang="zh-CN" altLang="zh-CN" i="1">
                            <a:latin typeface="Cambria Math" panose="02040503050406030204" pitchFamily="18" charset="0"/>
                          </a:rPr>
                        </m:ctrlPr>
                      </m:dPr>
                      <m:e>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𝑣</m:t>
                            </m:r>
                            <m:r>
                              <a:rPr lang="en-US" altLang="zh-CN" b="0" i="0" smtClean="0">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1</m:t>
                            </m:r>
                          </m:e>
                        </m:d>
                      </m:e>
                    </m:d>
                  </m:oMath>
                </a14:m>
                <a:r>
                  <a:rPr lang="en-US" altLang="zh-CN" dirty="0"/>
                  <a:t> </a:t>
                </a:r>
                <a:r>
                  <a:rPr lang="en-US" altLang="zh-CN" dirty="0" smtClean="0"/>
                  <a:t>with </a:t>
                </a:r>
                <a14:m>
                  <m:oMath xmlns:m="http://schemas.openxmlformats.org/officeDocument/2006/math">
                    <m:d>
                      <m:dPr>
                        <m:begChr m:val="⟦"/>
                        <m:endChr m:val=""/>
                        <m:ctrlPr>
                          <a:rPr lang="zh-CN" altLang="zh-CN" i="1">
                            <a:latin typeface="Cambria Math" panose="02040503050406030204" pitchFamily="18" charset="0"/>
                          </a:rPr>
                        </m:ctrlPr>
                      </m:dPr>
                      <m:e>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𝑣</m:t>
                            </m:r>
                            <m:r>
                              <a:rPr lang="en-US" altLang="zh-CN" b="0" i="0" smtClean="0">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2</m:t>
                            </m:r>
                          </m:e>
                        </m:d>
                      </m:e>
                    </m:d>
                  </m:oMath>
                </a14:m>
                <a:endParaRPr lang="en-US" altLang="zh-CN" dirty="0" smtClean="0"/>
              </a:p>
              <a:p>
                <a:r>
                  <a:rPr lang="en-US" altLang="zh-CN" dirty="0" smtClean="0">
                    <a:latin typeface="Gill Sans MT" panose="020B0502020104020203" pitchFamily="34" charset="0"/>
                  </a:rPr>
                  <a:t>Theorem 1 [Soundness of Relaxing]</a:t>
                </a:r>
              </a:p>
              <a:p>
                <a:pPr lvl="1"/>
                <a:r>
                  <a:rPr lang="en-US" altLang="zh-CN" dirty="0">
                    <a:latin typeface="Gill Sans MT" panose="020B0502020104020203" pitchFamily="34" charset="0"/>
                  </a:rPr>
                  <a:t>If</a:t>
                </a:r>
                <a:r>
                  <a:rPr lang="en-US" altLang="zh-CN" dirty="0"/>
                  <a:t> </a:t>
                </a:r>
                <a14:m>
                  <m:oMath xmlns:m="http://schemas.openxmlformats.org/officeDocument/2006/math">
                    <m:r>
                      <a:rPr lang="en-US" altLang="zh-CN" i="1">
                        <a:latin typeface="Cambria Math" panose="02040503050406030204" pitchFamily="18" charset="0"/>
                      </a:rPr>
                      <m:t>𝐼𝑛𝑣</m:t>
                    </m:r>
                    <m:r>
                      <a:rPr lang="en-US" altLang="zh-CN">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1≼</m:t>
                    </m:r>
                    <m:r>
                      <a:rPr lang="en-US" altLang="zh-CN" i="1">
                        <a:latin typeface="Cambria Math" panose="02040503050406030204" pitchFamily="18" charset="0"/>
                      </a:rPr>
                      <m:t>𝑒</m:t>
                    </m:r>
                    <m:r>
                      <a:rPr lang="en-US" altLang="zh-CN" i="1">
                        <a:latin typeface="Cambria Math" panose="02040503050406030204" pitchFamily="18" charset="0"/>
                      </a:rPr>
                      <m:t>2</m:t>
                    </m:r>
                  </m:oMath>
                </a14:m>
                <a:r>
                  <a:rPr lang="en-US" altLang="zh-CN" dirty="0" smtClean="0"/>
                  <a:t>,  </a:t>
                </a:r>
                <a:r>
                  <a:rPr lang="en-US" altLang="zh-CN" dirty="0" smtClean="0">
                    <a:latin typeface="Gill Sans MT" panose="020B0502020104020203" pitchFamily="34" charset="0"/>
                  </a:rPr>
                  <a:t>then</a:t>
                </a:r>
              </a:p>
              <a:p>
                <a:pPr marL="457200" lvl="1" indent="0">
                  <a:buNone/>
                </a:pPr>
                <a:r>
                  <a:rPr lang="en-US" altLang="zh-CN" dirty="0"/>
                  <a:t> </a:t>
                </a:r>
                <a:r>
                  <a:rPr lang="en-US" altLang="zh-CN" dirty="0" smtClean="0"/>
                  <a:t>       </a:t>
                </a:r>
                <a14:m>
                  <m:oMath xmlns:m="http://schemas.openxmlformats.org/officeDocument/2006/math">
                    <m:d>
                      <m:dPr>
                        <m:begChr m:val="⟦"/>
                        <m:endChr m:val=""/>
                        <m:ctrlPr>
                          <a:rPr lang="zh-CN" altLang="zh-CN" i="1">
                            <a:latin typeface="Cambria Math" panose="02040503050406030204" pitchFamily="18" charset="0"/>
                          </a:rPr>
                        </m:ctrlPr>
                      </m:dPr>
                      <m:e>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𝑣</m:t>
                            </m:r>
                            <m:r>
                              <a:rPr lang="en-US" altLang="zh-CN" b="0" i="0" smtClean="0">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1</m:t>
                            </m:r>
                          </m:e>
                        </m:d>
                      </m:e>
                    </m:d>
                  </m:oMath>
                </a14:m>
                <a:r>
                  <a:rPr lang="en-US" altLang="zh-CN" dirty="0" smtClean="0"/>
                  <a:t>(</a:t>
                </a:r>
                <a:r>
                  <a:rPr lang="en-US" altLang="zh-CN" dirty="0" err="1" smtClean="0"/>
                  <a:t>Inv</a:t>
                </a:r>
                <a:r>
                  <a:rPr lang="en-US" altLang="zh-CN" dirty="0" smtClean="0"/>
                  <a:t>) </a:t>
                </a:r>
                <a14:m>
                  <m:oMath xmlns:m="http://schemas.openxmlformats.org/officeDocument/2006/math">
                    <m:r>
                      <a:rPr lang="en-US" altLang="zh-CN">
                        <a:latin typeface="Cambria Math" panose="02040503050406030204" pitchFamily="18" charset="0"/>
                      </a:rPr>
                      <m:t>⊆</m:t>
                    </m:r>
                  </m:oMath>
                </a14:m>
                <a:r>
                  <a:rPr lang="en-US" altLang="zh-CN" dirty="0" smtClean="0"/>
                  <a:t> </a:t>
                </a:r>
                <a:r>
                  <a:rPr lang="en-US" altLang="zh-CN" dirty="0"/>
                  <a:t> </a:t>
                </a:r>
                <a14:m>
                  <m:oMath xmlns:m="http://schemas.openxmlformats.org/officeDocument/2006/math">
                    <m:d>
                      <m:dPr>
                        <m:begChr m:val="⟦"/>
                        <m:endChr m:val=""/>
                        <m:ctrlPr>
                          <a:rPr lang="zh-CN" altLang="zh-CN" i="1">
                            <a:latin typeface="Cambria Math" panose="02040503050406030204" pitchFamily="18" charset="0"/>
                          </a:rPr>
                        </m:ctrlPr>
                      </m:dPr>
                      <m:e>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𝑣</m:t>
                            </m:r>
                            <m:r>
                              <a:rPr lang="en-US" altLang="zh-CN" b="0" i="0" smtClean="0">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2</m:t>
                            </m:r>
                          </m:e>
                        </m:d>
                      </m:e>
                    </m:d>
                  </m:oMath>
                </a14:m>
                <a:r>
                  <a:rPr lang="en-US" altLang="zh-CN" dirty="0" smtClean="0"/>
                  <a:t>(</a:t>
                </a:r>
                <a:r>
                  <a:rPr lang="en-US" altLang="zh-CN" dirty="0" err="1" smtClean="0"/>
                  <a:t>Inv</a:t>
                </a:r>
                <a:r>
                  <a:rPr lang="en-US" altLang="zh-CN" dirty="0" smtClean="0"/>
                  <a:t>) </a:t>
                </a:r>
                <a:endParaRPr lang="zh-CN"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391" t="-2381" b="-1681"/>
                </a:stretch>
              </a:blipFill>
            </p:spPr>
            <p:txBody>
              <a:bodyPr/>
              <a:lstStyle/>
              <a:p>
                <a:r>
                  <a:rPr lang="zh-CN" altLang="en-US">
                    <a:noFill/>
                  </a:rPr>
                  <a:t> </a:t>
                </a:r>
              </a:p>
            </p:txBody>
          </p:sp>
        </mc:Fallback>
      </mc:AlternateContent>
      <p:sp>
        <p:nvSpPr>
          <p:cNvPr id="4" name="文本框 3"/>
          <p:cNvSpPr txBox="1"/>
          <p:nvPr/>
        </p:nvSpPr>
        <p:spPr>
          <a:xfrm>
            <a:off x="956733" y="5333517"/>
            <a:ext cx="7230534" cy="1126462"/>
          </a:xfrm>
          <a:prstGeom prst="rect">
            <a:avLst/>
          </a:prstGeom>
          <a:solidFill>
            <a:srgbClr val="FFFF00"/>
          </a:solidFill>
          <a:ln>
            <a:noFill/>
          </a:ln>
        </p:spPr>
        <p:txBody>
          <a:bodyPr wrap="square" rtlCol="0">
            <a:spAutoFit/>
          </a:bodyPr>
          <a:lstStyle/>
          <a:p>
            <a:pPr>
              <a:lnSpc>
                <a:spcPct val="120000"/>
              </a:lnSpc>
            </a:pPr>
            <a:r>
              <a:rPr lang="en-US" altLang="zh-CN" sz="2800" i="1" dirty="0" err="1" smtClean="0">
                <a:solidFill>
                  <a:srgbClr val="FF0000"/>
                </a:solidFill>
                <a:latin typeface="Gill Sans MT" panose="020B0502020104020203" pitchFamily="34" charset="0"/>
              </a:rPr>
              <a:t>Inv</a:t>
            </a:r>
            <a:r>
              <a:rPr lang="en-US" altLang="zh-CN" sz="2800" dirty="0" smtClean="0">
                <a:latin typeface="Gill Sans MT" panose="020B0502020104020203" pitchFamily="34" charset="0"/>
              </a:rPr>
              <a:t> is partial invariants, which is generated by pre-analysis on lower layered sliced program. </a:t>
            </a:r>
            <a:endParaRPr lang="en-US" altLang="zh-CN" sz="2800" dirty="0">
              <a:latin typeface="Gill Sans MT" panose="020B0502020104020203" pitchFamily="34" charset="0"/>
            </a:endParaRPr>
          </a:p>
        </p:txBody>
      </p:sp>
      <p:sp>
        <p:nvSpPr>
          <p:cNvPr id="6" name="灯片编号占位符 5"/>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17</a:t>
            </a:fld>
            <a:endParaRPr lang="zh-CN" altLang="en-US">
              <a:solidFill>
                <a:prstClr val="black">
                  <a:tint val="75000"/>
                </a:prstClr>
              </a:solidFill>
            </a:endParaRPr>
          </a:p>
        </p:txBody>
      </p:sp>
    </p:spTree>
    <p:extLst>
      <p:ext uri="{BB962C8B-B14F-4D97-AF65-F5344CB8AC3E}">
        <p14:creationId xmlns:p14="http://schemas.microsoft.com/office/powerpoint/2010/main" val="148298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Gill Sans MT" panose="020B0502020104020203" pitchFamily="34" charset="0"/>
              </a:rPr>
              <a:t>Relaxing Strategies</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lstStyle/>
          <a:p>
            <a:r>
              <a:rPr lang="en-US" altLang="zh-CN" dirty="0">
                <a:latin typeface="Gill Sans MT" panose="020B0502020104020203" pitchFamily="34" charset="0"/>
              </a:rPr>
              <a:t>Relaxing based on bounds of </a:t>
            </a:r>
            <a:r>
              <a:rPr lang="en-US" altLang="zh-CN" dirty="0" smtClean="0">
                <a:latin typeface="Gill Sans MT" panose="020B0502020104020203" pitchFamily="34" charset="0"/>
              </a:rPr>
              <a:t>expressions</a:t>
            </a:r>
          </a:p>
          <a:p>
            <a:pPr lvl="1"/>
            <a:r>
              <a:rPr lang="en-US" altLang="zh-CN" dirty="0" smtClean="0">
                <a:latin typeface="Gill Sans MT" panose="020B0502020104020203" pitchFamily="34" charset="0"/>
              </a:rPr>
              <a:t>Relaxing </a:t>
            </a:r>
            <a:r>
              <a:rPr lang="en-US" altLang="zh-CN" dirty="0" smtClean="0">
                <a:solidFill>
                  <a:srgbClr val="FF0000"/>
                </a:solidFill>
                <a:latin typeface="Gill Sans MT" panose="020B0502020104020203" pitchFamily="34" charset="0"/>
              </a:rPr>
              <a:t>all bounded expressions</a:t>
            </a:r>
            <a:r>
              <a:rPr lang="en-US" altLang="zh-CN" dirty="0" smtClean="0">
                <a:latin typeface="Gill Sans MT" panose="020B0502020104020203" pitchFamily="34" charset="0"/>
              </a:rPr>
              <a:t> with values from partial invariants. (Bounded Expressions strategy(BES))</a:t>
            </a:r>
            <a:endParaRPr lang="zh-CN" altLang="en-US"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4" name="矩形 3"/>
              <p:cNvSpPr/>
              <p:nvPr/>
            </p:nvSpPr>
            <p:spPr>
              <a:xfrm>
                <a:off x="1091382" y="3839061"/>
                <a:ext cx="7197212" cy="1597425"/>
              </a:xfrm>
              <a:prstGeom prst="rect">
                <a:avLst/>
              </a:prstGeom>
            </p:spPr>
            <p:txBody>
              <a:bodyPr wrap="square">
                <a:spAutoFit/>
              </a:bodyPr>
              <a:lstStyle/>
              <a:p>
                <a:r>
                  <a:rPr lang="en-US" altLang="zh-CN" sz="2400" b="1" kern="0" dirty="0" smtClean="0">
                    <a:latin typeface="Gill Sans MT" panose="020B0502020104020203" pitchFamily="34" charset="0"/>
                    <a:cs typeface="CMR10"/>
                  </a:rPr>
                  <a:t>Example:</a:t>
                </a:r>
                <a:r>
                  <a:rPr lang="en-US" altLang="zh-CN" sz="2400" kern="0" dirty="0" smtClean="0">
                    <a:latin typeface="Gill Sans MT" panose="020B0502020104020203" pitchFamily="34" charset="0"/>
                    <a:cs typeface="CMR10"/>
                  </a:rPr>
                  <a:t> Suppose y and z are low variables, </a:t>
                </a:r>
                <a14:m>
                  <m:oMath xmlns:m="http://schemas.openxmlformats.org/officeDocument/2006/math">
                    <m:sSubSup>
                      <m:sSubSupPr>
                        <m:ctrlPr>
                          <a:rPr lang="zh-CN" altLang="zh-CN" sz="2400" i="1" kern="0">
                            <a:effectLst/>
                            <a:latin typeface="Cambria Math" panose="02040503050406030204" pitchFamily="18" charset="0"/>
                            <a:ea typeface="Cambria Math" panose="02040503050406030204" pitchFamily="18" charset="0"/>
                            <a:cs typeface="CMR9"/>
                          </a:rPr>
                        </m:ctrlPr>
                      </m:sSubSupPr>
                      <m:e>
                        <m:r>
                          <a:rPr lang="en-US" altLang="zh-CN" sz="2400" i="1" kern="0">
                            <a:latin typeface="Cambria Math" panose="02040503050406030204" pitchFamily="18" charset="0"/>
                            <a:cs typeface="CMR9"/>
                          </a:rPr>
                          <m:t>𝐼𝑛𝑣</m:t>
                        </m:r>
                      </m:e>
                      <m:sub>
                        <m:r>
                          <a:rPr lang="en-US" altLang="zh-CN" sz="2400" i="1" kern="0">
                            <a:latin typeface="Cambria Math" panose="02040503050406030204" pitchFamily="18" charset="0"/>
                            <a:cs typeface="CMR9"/>
                          </a:rPr>
                          <m:t>𝑖</m:t>
                        </m:r>
                        <m:r>
                          <a:rPr lang="en-US" altLang="zh-CN" sz="2400" i="1" kern="0">
                            <a:latin typeface="Cambria Math" panose="02040503050406030204" pitchFamily="18" charset="0"/>
                            <a:cs typeface="MS Mincho" panose="02020609040205080304" pitchFamily="49" charset="-128"/>
                          </a:rPr>
                          <m:t>−</m:t>
                        </m:r>
                        <m:r>
                          <a:rPr lang="en-US" altLang="zh-CN" sz="2400" i="1" kern="0">
                            <a:latin typeface="Cambria Math" panose="02040503050406030204" pitchFamily="18" charset="0"/>
                            <a:cs typeface="CMR9"/>
                          </a:rPr>
                          <m:t>1</m:t>
                        </m:r>
                      </m:sub>
                      <m:sup>
                        <m:r>
                          <a:rPr lang="en-US" altLang="zh-CN" sz="2400" i="1" kern="0">
                            <a:latin typeface="Cambria Math" panose="02040503050406030204" pitchFamily="18" charset="0"/>
                            <a:cs typeface="CMR9"/>
                          </a:rPr>
                          <m:t>#</m:t>
                        </m:r>
                      </m:sup>
                    </m:sSubSup>
                    <m:r>
                      <a:rPr lang="en-US" altLang="zh-CN" sz="2400" i="1" kern="0" smtClean="0">
                        <a:latin typeface="Cambria Math" panose="02040503050406030204" pitchFamily="18" charset="0"/>
                        <a:cs typeface="CMR9"/>
                      </a:rPr>
                      <m:t>=</m:t>
                    </m:r>
                    <m:r>
                      <a:rPr lang="en-US" altLang="zh-CN" sz="2400" i="1" kern="0">
                        <a:latin typeface="Cambria Math" panose="02040503050406030204" pitchFamily="18" charset="0"/>
                        <a:cs typeface="CMR9"/>
                      </a:rPr>
                      <m:t>{</m:t>
                    </m:r>
                  </m:oMath>
                </a14:m>
                <a:r>
                  <a:rPr lang="en-US" altLang="zh-CN" sz="2400" kern="0" dirty="0">
                    <a:latin typeface="Gill Sans MT" panose="020B0502020104020203" pitchFamily="34" charset="0"/>
                    <a:cs typeface="CMR9"/>
                  </a:rPr>
                  <a:t>y</a:t>
                </a:r>
                <a:r>
                  <a:rPr lang="en-US" altLang="zh-CN" sz="2400" kern="0" dirty="0" smtClean="0">
                    <a:latin typeface="Gill Sans MT" panose="020B0502020104020203" pitchFamily="34" charset="0"/>
                    <a:cs typeface="CMR9"/>
                  </a:rPr>
                  <a:t>=[1,2],</a:t>
                </a:r>
                <a:r>
                  <a:rPr lang="en-US" altLang="zh-CN" sz="2400" kern="0" dirty="0">
                    <a:latin typeface="Gill Sans MT" panose="020B0502020104020203" pitchFamily="34" charset="0"/>
                    <a:cs typeface="CMR9"/>
                  </a:rPr>
                  <a:t>z</a:t>
                </a:r>
                <a:r>
                  <a:rPr lang="en-US" altLang="zh-CN" sz="2400" kern="0" dirty="0" smtClean="0">
                    <a:latin typeface="Gill Sans MT" panose="020B0502020104020203" pitchFamily="34" charset="0"/>
                    <a:cs typeface="CMR9"/>
                  </a:rPr>
                  <a:t>=[3,4</a:t>
                </a:r>
                <a:r>
                  <a:rPr lang="en-US" altLang="zh-CN" sz="2400" kern="0" dirty="0">
                    <a:latin typeface="Gill Sans MT" panose="020B0502020104020203" pitchFamily="34" charset="0"/>
                    <a:cs typeface="CMR9"/>
                  </a:rPr>
                  <a:t>]</a:t>
                </a:r>
                <a14:m>
                  <m:oMath xmlns:m="http://schemas.openxmlformats.org/officeDocument/2006/math">
                    <m:r>
                      <a:rPr lang="en-US" altLang="zh-CN" sz="2400" i="1" kern="0">
                        <a:latin typeface="Cambria Math" panose="02040503050406030204" pitchFamily="18" charset="0"/>
                        <a:cs typeface="CMR9"/>
                      </a:rPr>
                      <m:t>}</m:t>
                    </m:r>
                  </m:oMath>
                </a14:m>
                <a:r>
                  <a:rPr lang="en-US" altLang="zh-CN" sz="2400" kern="0" dirty="0">
                    <a:latin typeface="Gill Sans MT" panose="020B0502020104020203" pitchFamily="34" charset="0"/>
                    <a:cs typeface="CMR9"/>
                  </a:rPr>
                  <a:t>, </a:t>
                </a:r>
                <a:r>
                  <a:rPr lang="en-US" altLang="zh-CN" sz="2400" i="1" kern="0" dirty="0">
                    <a:latin typeface="Gill Sans MT" panose="020B0502020104020203" pitchFamily="34" charset="0"/>
                    <a:cs typeface="CMR9"/>
                  </a:rPr>
                  <a:t>P</a:t>
                </a:r>
                <a:r>
                  <a:rPr lang="en-US" altLang="zh-CN" sz="2400" i="1" kern="0" baseline="-25000" dirty="0">
                    <a:latin typeface="Gill Sans MT" panose="020B0502020104020203" pitchFamily="34" charset="0"/>
                    <a:cs typeface="CMR9"/>
                  </a:rPr>
                  <a:t>i </a:t>
                </a:r>
                <a:r>
                  <a:rPr lang="en-US" altLang="zh-CN" sz="2400" kern="0" dirty="0" smtClean="0">
                    <a:latin typeface="Gill Sans MT" panose="020B0502020104020203" pitchFamily="34" charset="0"/>
                    <a:cs typeface="CMR9"/>
                  </a:rPr>
                  <a:t>adds new </a:t>
                </a:r>
                <a:r>
                  <a:rPr lang="en-US" altLang="zh-CN" sz="2400" kern="0" dirty="0">
                    <a:latin typeface="Gill Sans MT" panose="020B0502020104020203" pitchFamily="34" charset="0"/>
                    <a:cs typeface="CMR9"/>
                  </a:rPr>
                  <a:t>statement s:{ x=y*</a:t>
                </a:r>
                <a:r>
                  <a:rPr lang="en-US" altLang="zh-CN" sz="2400" kern="0" dirty="0" err="1">
                    <a:latin typeface="Gill Sans MT" panose="020B0502020104020203" pitchFamily="34" charset="0"/>
                    <a:cs typeface="CMR9"/>
                  </a:rPr>
                  <a:t>y+z</a:t>
                </a:r>
                <a:r>
                  <a:rPr lang="en-US" altLang="zh-CN" sz="2400" kern="0" dirty="0" smtClean="0">
                    <a:latin typeface="Gill Sans MT" panose="020B0502020104020203" pitchFamily="34" charset="0"/>
                    <a:cs typeface="CMR9"/>
                  </a:rPr>
                  <a:t>;}. </a:t>
                </a:r>
              </a:p>
              <a:p>
                <a:endParaRPr lang="en-US" altLang="zh-CN" sz="2400" kern="0" dirty="0">
                  <a:latin typeface="Gill Sans MT" panose="020B0502020104020203" pitchFamily="34" charset="0"/>
                  <a:cs typeface="Times New Roman" panose="02020603050405020304" pitchFamily="18" charset="0"/>
                </a:endParaRPr>
              </a:p>
              <a:p>
                <a:r>
                  <a:rPr lang="en-US" altLang="zh-CN" sz="2400" b="1" kern="100" dirty="0" smtClean="0">
                    <a:latin typeface="Gill Sans MT" panose="020B0502020104020203" pitchFamily="34" charset="0"/>
                    <a:cs typeface="Times New Roman" panose="02020603050405020304" pitchFamily="18" charset="0"/>
                  </a:rPr>
                  <a:t>Relaxing with BES:</a:t>
                </a:r>
                <a:r>
                  <a:rPr lang="en-US" altLang="zh-CN" sz="2400" kern="100" dirty="0" smtClean="0">
                    <a:latin typeface="Gill Sans MT" panose="020B0502020104020203" pitchFamily="34" charset="0"/>
                    <a:cs typeface="Times New Roman" panose="02020603050405020304" pitchFamily="18" charset="0"/>
                  </a:rPr>
                  <a:t> we get s’: x=[4,8]. </a:t>
                </a:r>
                <a:endParaRPr lang="zh-CN" altLang="zh-CN" sz="2400" kern="100" dirty="0">
                  <a:latin typeface="Gill Sans MT" panose="020B0502020104020203"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1091382" y="3839061"/>
                <a:ext cx="7197212" cy="1597425"/>
              </a:xfrm>
              <a:prstGeom prst="rect">
                <a:avLst/>
              </a:prstGeom>
              <a:blipFill rotWithShape="0">
                <a:blip r:embed="rId2"/>
                <a:stretch>
                  <a:fillRect l="-1270" t="-1527" b="-8015"/>
                </a:stretch>
              </a:blipFill>
            </p:spPr>
            <p:txBody>
              <a:bodyPr/>
              <a:lstStyle/>
              <a:p>
                <a:r>
                  <a:rPr lang="zh-CN" altLang="en-US">
                    <a:noFill/>
                  </a:rPr>
                  <a:t> </a:t>
                </a:r>
              </a:p>
            </p:txBody>
          </p:sp>
        </mc:Fallback>
      </mc:AlternateContent>
      <p:sp>
        <p:nvSpPr>
          <p:cNvPr id="5" name="文本框 4"/>
          <p:cNvSpPr txBox="1"/>
          <p:nvPr/>
        </p:nvSpPr>
        <p:spPr>
          <a:xfrm>
            <a:off x="1407142" y="3162195"/>
            <a:ext cx="6565692" cy="609398"/>
          </a:xfrm>
          <a:prstGeom prst="rect">
            <a:avLst/>
          </a:prstGeom>
          <a:solidFill>
            <a:srgbClr val="FFFF00"/>
          </a:solidFill>
          <a:ln>
            <a:noFill/>
          </a:ln>
        </p:spPr>
        <p:txBody>
          <a:bodyPr wrap="square" rtlCol="0">
            <a:spAutoFit/>
          </a:bodyPr>
          <a:lstStyle/>
          <a:p>
            <a:pPr>
              <a:lnSpc>
                <a:spcPct val="120000"/>
              </a:lnSpc>
            </a:pPr>
            <a:r>
              <a:rPr lang="en-US" altLang="zh-CN" sz="2800" dirty="0" smtClean="0">
                <a:solidFill>
                  <a:srgbClr val="FF0000"/>
                </a:solidFill>
                <a:latin typeface="Gill Sans MT" panose="020B0502020104020203" pitchFamily="34" charset="0"/>
              </a:rPr>
              <a:t>BES is a general strategy for any programs</a:t>
            </a:r>
            <a:endParaRPr lang="en-US" altLang="zh-CN" sz="2800" dirty="0">
              <a:latin typeface="Gill Sans MT" panose="020B0502020104020203" pitchFamily="34" charset="0"/>
            </a:endParaRPr>
          </a:p>
        </p:txBody>
      </p:sp>
      <p:sp>
        <p:nvSpPr>
          <p:cNvPr id="6" name="灯片编号占位符 5"/>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18</a:t>
            </a:fld>
            <a:endParaRPr lang="zh-CN" altLang="en-US">
              <a:solidFill>
                <a:prstClr val="black">
                  <a:tint val="75000"/>
                </a:prstClr>
              </a:solidFill>
            </a:endParaRPr>
          </a:p>
        </p:txBody>
      </p:sp>
    </p:spTree>
    <p:extLst>
      <p:ext uri="{BB962C8B-B14F-4D97-AF65-F5344CB8AC3E}">
        <p14:creationId xmlns:p14="http://schemas.microsoft.com/office/powerpoint/2010/main" val="349043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Gill Sans MT" panose="020B0502020104020203" pitchFamily="34" charset="0"/>
              </a:rPr>
              <a:t>Relaxing Strategies</a:t>
            </a:r>
            <a:endParaRPr lang="zh-CN" altLang="en-US"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Gill Sans MT" panose="020B0502020104020203" pitchFamily="34" charset="0"/>
                  </a:rPr>
                  <a:t>Relaxing based on interval linearization (RIL)</a:t>
                </a:r>
              </a:p>
              <a:p>
                <a:pPr lvl="1"/>
                <a:r>
                  <a:rPr lang="en-US" altLang="zh-CN" dirty="0">
                    <a:latin typeface="Gill Sans MT" panose="020B0502020104020203" pitchFamily="34" charset="0"/>
                  </a:rPr>
                  <a:t>RIL </a:t>
                </a:r>
                <a:r>
                  <a:rPr lang="en-US" altLang="zh-CN" dirty="0" smtClean="0">
                    <a:latin typeface="Gill Sans MT" panose="020B0502020104020203" pitchFamily="34" charset="0"/>
                  </a:rPr>
                  <a:t>relaxes expressions into </a:t>
                </a:r>
                <a:r>
                  <a:rPr lang="en-US" altLang="zh-CN" dirty="0" smtClean="0">
                    <a:solidFill>
                      <a:srgbClr val="FF0000"/>
                    </a:solidFill>
                    <a:latin typeface="Gill Sans MT" panose="020B0502020104020203" pitchFamily="34" charset="0"/>
                  </a:rPr>
                  <a:t>interval affine forms</a:t>
                </a:r>
                <a:r>
                  <a:rPr lang="en-US" altLang="zh-CN" dirty="0" smtClean="0">
                    <a:latin typeface="Gill Sans MT" panose="020B0502020104020203" pitchFamily="34" charset="0"/>
                  </a:rPr>
                  <a:t>:</a:t>
                </a:r>
              </a:p>
              <a:p>
                <a:pPr marL="457200" lvl="1" indent="0">
                  <a:buNone/>
                </a:pPr>
                <a:r>
                  <a:rPr lang="en-US" altLang="zh-CN" dirty="0">
                    <a:latin typeface="Gill Sans MT" panose="020B0502020104020203" pitchFamily="34" charset="0"/>
                  </a:rPr>
                  <a:t> </a:t>
                </a:r>
                <a:r>
                  <a:rPr lang="en-US" altLang="zh-CN" dirty="0" smtClean="0">
                    <a:latin typeface="Gill Sans MT" panose="020B0502020104020203" pitchFamily="34" charset="0"/>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0</m:t>
                        </m:r>
                      </m:sub>
                    </m:sSub>
                    <m:r>
                      <a:rPr lang="en-US" altLang="zh-CN" i="1">
                        <a:latin typeface="Cambria Math" panose="02040503050406030204" pitchFamily="18" charset="0"/>
                      </a:rPr>
                      <m:t>+</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sub>
                      <m:sup/>
                      <m:e>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𝑘</m:t>
                            </m:r>
                          </m:sub>
                        </m:sSub>
                        <m:r>
                          <a:rPr lang="en-US" altLang="zh-CN" i="1">
                            <a:latin typeface="Cambria Math" panose="02040503050406030204" pitchFamily="18" charset="0"/>
                          </a:rPr>
                          <m:t>)</m:t>
                        </m:r>
                      </m:e>
                    </m:nary>
                  </m:oMath>
                </a14:m>
                <a:r>
                  <a:rPr lang="en-US" altLang="zh-CN" dirty="0">
                    <a:latin typeface="Gill Sans MT" panose="020B0502020104020203" pitchFamily="34" charset="0"/>
                  </a:rPr>
                  <a:t>, where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𝑘</m:t>
                        </m:r>
                      </m:sub>
                    </m:sSub>
                  </m:oMath>
                </a14:m>
                <a:r>
                  <a:rPr lang="en-US" altLang="zh-CN" dirty="0">
                    <a:latin typeface="Gill Sans MT" panose="020B0502020104020203" pitchFamily="34" charset="0"/>
                  </a:rPr>
                  <a:t> is an </a:t>
                </a:r>
                <a:r>
                  <a:rPr lang="en-US" altLang="zh-CN" dirty="0" smtClean="0">
                    <a:latin typeface="Gill Sans MT" panose="020B0502020104020203" pitchFamily="34" charset="0"/>
                  </a:rPr>
                  <a:t>interval.</a:t>
                </a:r>
                <a:endParaRPr lang="zh-CN" altLang="en-US" dirty="0">
                  <a:latin typeface="Gill Sans MT" panose="020B0502020104020203" pitchFamily="34"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391" t="-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973394" y="4001294"/>
                <a:ext cx="7197212" cy="1966757"/>
              </a:xfrm>
              <a:prstGeom prst="rect">
                <a:avLst/>
              </a:prstGeom>
            </p:spPr>
            <p:txBody>
              <a:bodyPr wrap="square">
                <a:spAutoFit/>
              </a:bodyPr>
              <a:lstStyle/>
              <a:p>
                <a:r>
                  <a:rPr lang="en-US" altLang="zh-CN" sz="2400" b="1" kern="0" dirty="0" smtClean="0">
                    <a:latin typeface="Gill Sans MT" panose="020B0502020104020203" pitchFamily="34" charset="0"/>
                    <a:cs typeface="CMR10"/>
                  </a:rPr>
                  <a:t>Example:</a:t>
                </a:r>
                <a:r>
                  <a:rPr lang="en-US" altLang="zh-CN" sz="2400" kern="0" dirty="0" smtClean="0">
                    <a:latin typeface="Gill Sans MT" panose="020B0502020104020203" pitchFamily="34" charset="0"/>
                    <a:cs typeface="CMR10"/>
                  </a:rPr>
                  <a:t> Suppose y and z are low variables, </a:t>
                </a:r>
                <a14:m>
                  <m:oMath xmlns:m="http://schemas.openxmlformats.org/officeDocument/2006/math">
                    <m:sSubSup>
                      <m:sSubSupPr>
                        <m:ctrlPr>
                          <a:rPr lang="zh-CN" altLang="zh-CN" sz="2400" i="1" kern="0">
                            <a:effectLst/>
                            <a:latin typeface="Cambria Math" panose="02040503050406030204" pitchFamily="18" charset="0"/>
                            <a:ea typeface="Cambria Math" panose="02040503050406030204" pitchFamily="18" charset="0"/>
                            <a:cs typeface="CMR9"/>
                          </a:rPr>
                        </m:ctrlPr>
                      </m:sSubSupPr>
                      <m:e>
                        <m:r>
                          <a:rPr lang="en-US" altLang="zh-CN" sz="2400" i="1" kern="0">
                            <a:latin typeface="Cambria Math" panose="02040503050406030204" pitchFamily="18" charset="0"/>
                            <a:cs typeface="CMR9"/>
                          </a:rPr>
                          <m:t>𝐼𝑛𝑣</m:t>
                        </m:r>
                      </m:e>
                      <m:sub>
                        <m:r>
                          <a:rPr lang="en-US" altLang="zh-CN" sz="2400" i="1" kern="0">
                            <a:latin typeface="Cambria Math" panose="02040503050406030204" pitchFamily="18" charset="0"/>
                            <a:cs typeface="CMR9"/>
                          </a:rPr>
                          <m:t>𝑖</m:t>
                        </m:r>
                        <m:r>
                          <a:rPr lang="en-US" altLang="zh-CN" sz="2400" i="1" kern="0">
                            <a:latin typeface="Cambria Math" panose="02040503050406030204" pitchFamily="18" charset="0"/>
                            <a:cs typeface="MS Mincho" panose="02020609040205080304" pitchFamily="49" charset="-128"/>
                          </a:rPr>
                          <m:t>−</m:t>
                        </m:r>
                        <m:r>
                          <a:rPr lang="en-US" altLang="zh-CN" sz="2400" i="1" kern="0">
                            <a:latin typeface="Cambria Math" panose="02040503050406030204" pitchFamily="18" charset="0"/>
                            <a:cs typeface="CMR9"/>
                          </a:rPr>
                          <m:t>1</m:t>
                        </m:r>
                      </m:sub>
                      <m:sup>
                        <m:r>
                          <a:rPr lang="en-US" altLang="zh-CN" sz="2400" i="1" kern="0">
                            <a:latin typeface="Cambria Math" panose="02040503050406030204" pitchFamily="18" charset="0"/>
                            <a:cs typeface="CMR9"/>
                          </a:rPr>
                          <m:t>#</m:t>
                        </m:r>
                      </m:sup>
                    </m:sSubSup>
                    <m:r>
                      <a:rPr lang="en-US" altLang="zh-CN" sz="2400" i="1" kern="0" smtClean="0">
                        <a:latin typeface="Cambria Math" panose="02040503050406030204" pitchFamily="18" charset="0"/>
                        <a:cs typeface="CMR9"/>
                      </a:rPr>
                      <m:t>=</m:t>
                    </m:r>
                    <m:r>
                      <a:rPr lang="en-US" altLang="zh-CN" sz="2400" i="1" kern="0">
                        <a:latin typeface="Cambria Math" panose="02040503050406030204" pitchFamily="18" charset="0"/>
                        <a:cs typeface="CMR9"/>
                      </a:rPr>
                      <m:t>{</m:t>
                    </m:r>
                  </m:oMath>
                </a14:m>
                <a:r>
                  <a:rPr lang="en-US" altLang="zh-CN" sz="2400" kern="0" dirty="0">
                    <a:latin typeface="Gill Sans MT" panose="020B0502020104020203" pitchFamily="34" charset="0"/>
                    <a:cs typeface="CMR9"/>
                  </a:rPr>
                  <a:t>y</a:t>
                </a:r>
                <a:r>
                  <a:rPr lang="en-US" altLang="zh-CN" sz="2400" kern="0" dirty="0" smtClean="0">
                    <a:latin typeface="Gill Sans MT" panose="020B0502020104020203" pitchFamily="34" charset="0"/>
                    <a:cs typeface="CMR9"/>
                  </a:rPr>
                  <a:t>=[1,2],</a:t>
                </a:r>
                <a:r>
                  <a:rPr lang="en-US" altLang="zh-CN" sz="2400" kern="0" dirty="0">
                    <a:latin typeface="Gill Sans MT" panose="020B0502020104020203" pitchFamily="34" charset="0"/>
                    <a:cs typeface="CMR9"/>
                  </a:rPr>
                  <a:t>z</a:t>
                </a:r>
                <a:r>
                  <a:rPr lang="en-US" altLang="zh-CN" sz="2400" kern="0" dirty="0" smtClean="0">
                    <a:latin typeface="Gill Sans MT" panose="020B0502020104020203" pitchFamily="34" charset="0"/>
                    <a:cs typeface="CMR9"/>
                  </a:rPr>
                  <a:t>=[3,4</a:t>
                </a:r>
                <a:r>
                  <a:rPr lang="en-US" altLang="zh-CN" sz="2400" kern="0" dirty="0">
                    <a:latin typeface="Gill Sans MT" panose="020B0502020104020203" pitchFamily="34" charset="0"/>
                    <a:cs typeface="CMR9"/>
                  </a:rPr>
                  <a:t>]</a:t>
                </a:r>
                <a14:m>
                  <m:oMath xmlns:m="http://schemas.openxmlformats.org/officeDocument/2006/math">
                    <m:r>
                      <a:rPr lang="en-US" altLang="zh-CN" sz="2400" i="1" kern="0">
                        <a:latin typeface="Cambria Math" panose="02040503050406030204" pitchFamily="18" charset="0"/>
                        <a:cs typeface="CMR9"/>
                      </a:rPr>
                      <m:t>}</m:t>
                    </m:r>
                  </m:oMath>
                </a14:m>
                <a:r>
                  <a:rPr lang="en-US" altLang="zh-CN" sz="2400" kern="0" dirty="0">
                    <a:latin typeface="Gill Sans MT" panose="020B0502020104020203" pitchFamily="34" charset="0"/>
                    <a:cs typeface="CMR9"/>
                  </a:rPr>
                  <a:t>, </a:t>
                </a:r>
                <a:r>
                  <a:rPr lang="en-US" altLang="zh-CN" sz="2400" i="1" kern="0" dirty="0">
                    <a:latin typeface="Gill Sans MT" panose="020B0502020104020203" pitchFamily="34" charset="0"/>
                    <a:cs typeface="CMR9"/>
                  </a:rPr>
                  <a:t>P</a:t>
                </a:r>
                <a:r>
                  <a:rPr lang="en-US" altLang="zh-CN" sz="2400" i="1" kern="0" baseline="-25000" dirty="0">
                    <a:latin typeface="Gill Sans MT" panose="020B0502020104020203" pitchFamily="34" charset="0"/>
                    <a:cs typeface="CMR9"/>
                  </a:rPr>
                  <a:t>i </a:t>
                </a:r>
                <a:r>
                  <a:rPr lang="en-US" altLang="zh-CN" sz="2400" kern="0" dirty="0" smtClean="0">
                    <a:latin typeface="Gill Sans MT" panose="020B0502020104020203" pitchFamily="34" charset="0"/>
                    <a:cs typeface="CMR9"/>
                  </a:rPr>
                  <a:t>adds new </a:t>
                </a:r>
                <a:r>
                  <a:rPr lang="en-US" altLang="zh-CN" sz="2400" kern="0" dirty="0">
                    <a:latin typeface="Gill Sans MT" panose="020B0502020104020203" pitchFamily="34" charset="0"/>
                    <a:cs typeface="CMR9"/>
                  </a:rPr>
                  <a:t>statement s:{ x=y*</a:t>
                </a:r>
                <a:r>
                  <a:rPr lang="en-US" altLang="zh-CN" sz="2400" kern="0" dirty="0" err="1">
                    <a:latin typeface="Gill Sans MT" panose="020B0502020104020203" pitchFamily="34" charset="0"/>
                    <a:cs typeface="CMR9"/>
                  </a:rPr>
                  <a:t>y+z</a:t>
                </a:r>
                <a:r>
                  <a:rPr lang="en-US" altLang="zh-CN" sz="2400" kern="0" dirty="0" smtClean="0">
                    <a:latin typeface="Gill Sans MT" panose="020B0502020104020203" pitchFamily="34" charset="0"/>
                    <a:cs typeface="CMR9"/>
                  </a:rPr>
                  <a:t>;}. </a:t>
                </a:r>
              </a:p>
              <a:p>
                <a:endParaRPr lang="en-US" altLang="zh-CN" sz="2400" kern="0" dirty="0">
                  <a:latin typeface="Gill Sans MT" panose="020B0502020104020203" pitchFamily="34" charset="0"/>
                  <a:cs typeface="Times New Roman" panose="02020603050405020304" pitchFamily="18" charset="0"/>
                </a:endParaRPr>
              </a:p>
              <a:p>
                <a:r>
                  <a:rPr lang="en-US" altLang="zh-CN" sz="2400" b="1" kern="100" dirty="0" smtClean="0">
                    <a:latin typeface="Gill Sans MT" panose="020B0502020104020203" pitchFamily="34" charset="0"/>
                    <a:cs typeface="Times New Roman" panose="02020603050405020304" pitchFamily="18" charset="0"/>
                  </a:rPr>
                  <a:t>Relaxing with RIL</a:t>
                </a:r>
                <a:r>
                  <a:rPr lang="en-US" altLang="zh-CN" sz="2400" kern="100" dirty="0" smtClean="0">
                    <a:latin typeface="Gill Sans MT" panose="020B0502020104020203" pitchFamily="34" charset="0"/>
                    <a:cs typeface="Times New Roman" panose="02020603050405020304" pitchFamily="18" charset="0"/>
                  </a:rPr>
                  <a:t>: we get s’: x=[1,2]</a:t>
                </a:r>
                <a:r>
                  <a:rPr lang="en-US" altLang="zh-CN" sz="2400" kern="100" dirty="0" err="1" smtClean="0">
                    <a:latin typeface="Gill Sans MT" panose="020B0502020104020203" pitchFamily="34" charset="0"/>
                    <a:cs typeface="Times New Roman" panose="02020603050405020304" pitchFamily="18" charset="0"/>
                  </a:rPr>
                  <a:t>y+z</a:t>
                </a:r>
                <a:r>
                  <a:rPr lang="en-US" altLang="zh-CN" sz="2400" kern="100" dirty="0">
                    <a:latin typeface="Gill Sans MT" panose="020B0502020104020203" pitchFamily="34" charset="0"/>
                    <a:cs typeface="Times New Roman" panose="02020603050405020304" pitchFamily="18" charset="0"/>
                  </a:rPr>
                  <a:t>,</a:t>
                </a:r>
                <a:r>
                  <a:rPr lang="en-US" altLang="zh-CN" sz="2400" kern="100" dirty="0" smtClean="0">
                    <a:latin typeface="Gill Sans MT" panose="020B0502020104020203" pitchFamily="34" charset="0"/>
                    <a:cs typeface="Times New Roman" panose="02020603050405020304" pitchFamily="18" charset="0"/>
                  </a:rPr>
                  <a:t> which contains more precise linear relationship of </a:t>
                </a:r>
                <a:r>
                  <a:rPr lang="en-US" altLang="zh-CN" sz="2400" kern="100" dirty="0" err="1" smtClean="0">
                    <a:latin typeface="Gill Sans MT" panose="020B0502020104020203" pitchFamily="34" charset="0"/>
                    <a:cs typeface="Times New Roman" panose="02020603050405020304" pitchFamily="18" charset="0"/>
                  </a:rPr>
                  <a:t>x,y,z</a:t>
                </a:r>
                <a:r>
                  <a:rPr lang="en-US" altLang="zh-CN" sz="2400" kern="100" dirty="0">
                    <a:latin typeface="Gill Sans MT" panose="020B0502020104020203" pitchFamily="34" charset="0"/>
                    <a:cs typeface="Times New Roman" panose="02020603050405020304" pitchFamily="18" charset="0"/>
                  </a:rPr>
                  <a:t>.</a:t>
                </a:r>
                <a:endParaRPr lang="zh-CN" altLang="zh-CN" sz="2400" kern="100" dirty="0">
                  <a:latin typeface="Gill Sans MT" panose="020B0502020104020203"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973394" y="4001294"/>
                <a:ext cx="7197212" cy="1966757"/>
              </a:xfrm>
              <a:prstGeom prst="rect">
                <a:avLst/>
              </a:prstGeom>
              <a:blipFill rotWithShape="0">
                <a:blip r:embed="rId3"/>
                <a:stretch>
                  <a:fillRect l="-1356" t="-1238" b="-6192"/>
                </a:stretch>
              </a:blipFill>
            </p:spPr>
            <p:txBody>
              <a:bodyPr/>
              <a:lstStyle/>
              <a:p>
                <a:r>
                  <a:rPr lang="zh-CN" altLang="en-US">
                    <a:noFill/>
                  </a:rPr>
                  <a:t> </a:t>
                </a:r>
              </a:p>
            </p:txBody>
          </p:sp>
        </mc:Fallback>
      </mc:AlternateContent>
      <p:sp>
        <p:nvSpPr>
          <p:cNvPr id="5" name="文本框 4"/>
          <p:cNvSpPr txBox="1"/>
          <p:nvPr/>
        </p:nvSpPr>
        <p:spPr>
          <a:xfrm>
            <a:off x="531682" y="3256960"/>
            <a:ext cx="8080635" cy="609398"/>
          </a:xfrm>
          <a:prstGeom prst="rect">
            <a:avLst/>
          </a:prstGeom>
          <a:solidFill>
            <a:srgbClr val="FFFF00"/>
          </a:solidFill>
          <a:ln>
            <a:noFill/>
          </a:ln>
        </p:spPr>
        <p:txBody>
          <a:bodyPr wrap="square" rtlCol="0">
            <a:spAutoFit/>
          </a:bodyPr>
          <a:lstStyle/>
          <a:p>
            <a:pPr>
              <a:lnSpc>
                <a:spcPct val="120000"/>
              </a:lnSpc>
            </a:pPr>
            <a:r>
              <a:rPr lang="en-US" altLang="zh-CN" sz="2800" dirty="0" smtClean="0">
                <a:solidFill>
                  <a:srgbClr val="FF0000"/>
                </a:solidFill>
                <a:latin typeface="Gill Sans MT" panose="020B0502020104020203" pitchFamily="34" charset="0"/>
              </a:rPr>
              <a:t>RIL is a strategy for program with polynomial invariant</a:t>
            </a:r>
            <a:endParaRPr lang="en-US" altLang="zh-CN" sz="2800" dirty="0">
              <a:latin typeface="Gill Sans MT" panose="020B0502020104020203" pitchFamily="34" charset="0"/>
            </a:endParaRPr>
          </a:p>
        </p:txBody>
      </p:sp>
      <p:sp>
        <p:nvSpPr>
          <p:cNvPr id="6" name="灯片编号占位符 5"/>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19</a:t>
            </a:fld>
            <a:endParaRPr lang="zh-CN" altLang="en-US">
              <a:solidFill>
                <a:prstClr val="black">
                  <a:tint val="75000"/>
                </a:prstClr>
              </a:solidFill>
            </a:endParaRPr>
          </a:p>
        </p:txBody>
      </p:sp>
    </p:spTree>
    <p:extLst>
      <p:ext uri="{BB962C8B-B14F-4D97-AF65-F5344CB8AC3E}">
        <p14:creationId xmlns:p14="http://schemas.microsoft.com/office/powerpoint/2010/main" val="294983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Gill Sans MT" panose="020B0502020104020203" pitchFamily="34" charset="0"/>
              </a:rPr>
              <a:t>Overview</a:t>
            </a:r>
            <a:endParaRPr lang="zh-CN" altLang="en-US" dirty="0">
              <a:latin typeface="Gill Sans MT" panose="020B0502020104020203" pitchFamily="34" charset="0"/>
            </a:endParaRPr>
          </a:p>
        </p:txBody>
      </p:sp>
      <p:sp>
        <p:nvSpPr>
          <p:cNvPr id="3" name="内容占位符 2"/>
          <p:cNvSpPr>
            <a:spLocks noGrp="1"/>
          </p:cNvSpPr>
          <p:nvPr>
            <p:ph idx="1"/>
          </p:nvPr>
        </p:nvSpPr>
        <p:spPr>
          <a:xfrm>
            <a:off x="628649" y="1414665"/>
            <a:ext cx="8245527" cy="4731302"/>
          </a:xfrm>
        </p:spPr>
        <p:txBody>
          <a:bodyPr>
            <a:noAutofit/>
          </a:bodyPr>
          <a:lstStyle/>
          <a:p>
            <a:pPr>
              <a:lnSpc>
                <a:spcPct val="150000"/>
              </a:lnSpc>
              <a:spcBef>
                <a:spcPts val="0"/>
              </a:spcBef>
            </a:pPr>
            <a:r>
              <a:rPr lang="en-US" altLang="zh-CN" sz="2400" dirty="0" smtClean="0">
                <a:latin typeface="Gill Sans MT" panose="020B0502020104020203" pitchFamily="34" charset="0"/>
              </a:rPr>
              <a:t>Motivation</a:t>
            </a:r>
          </a:p>
          <a:p>
            <a:pPr>
              <a:lnSpc>
                <a:spcPct val="150000"/>
              </a:lnSpc>
            </a:pPr>
            <a:r>
              <a:rPr lang="en-US" altLang="zh-CN" sz="2400" dirty="0" smtClean="0">
                <a:latin typeface="Gill Sans MT" panose="020B0502020104020203" pitchFamily="34" charset="0"/>
              </a:rPr>
              <a:t>Our approach</a:t>
            </a:r>
          </a:p>
          <a:p>
            <a:pPr lvl="1">
              <a:lnSpc>
                <a:spcPct val="150000"/>
              </a:lnSpc>
            </a:pPr>
            <a:r>
              <a:rPr lang="en-US" altLang="zh-CN" sz="1800" dirty="0" smtClean="0">
                <a:latin typeface="Gill Sans MT" panose="020B0502020104020203" pitchFamily="34" charset="0"/>
              </a:rPr>
              <a:t>Slicing based on hierarchical variable dependency graph</a:t>
            </a:r>
            <a:endParaRPr lang="en-US" altLang="zh-CN" sz="1800" dirty="0">
              <a:latin typeface="Gill Sans MT" panose="020B0502020104020203" pitchFamily="34" charset="0"/>
            </a:endParaRPr>
          </a:p>
          <a:p>
            <a:pPr lvl="1">
              <a:lnSpc>
                <a:spcPct val="150000"/>
              </a:lnSpc>
            </a:pPr>
            <a:r>
              <a:rPr lang="en-US" altLang="zh-CN" sz="1800" dirty="0" smtClean="0">
                <a:latin typeface="Gill Sans MT" panose="020B0502020104020203" pitchFamily="34" charset="0"/>
              </a:rPr>
              <a:t>Relaxing based on partial loop invariants</a:t>
            </a:r>
          </a:p>
          <a:p>
            <a:pPr>
              <a:lnSpc>
                <a:spcPct val="150000"/>
              </a:lnSpc>
            </a:pPr>
            <a:r>
              <a:rPr lang="en-US" altLang="zh-CN" sz="2400" dirty="0" smtClean="0">
                <a:latin typeface="Gill Sans MT" panose="020B0502020104020203" pitchFamily="34" charset="0"/>
              </a:rPr>
              <a:t>An example</a:t>
            </a:r>
            <a:endParaRPr lang="en-US" altLang="zh-CN" sz="2400" dirty="0">
              <a:latin typeface="Gill Sans MT" panose="020B0502020104020203" pitchFamily="34" charset="0"/>
            </a:endParaRPr>
          </a:p>
          <a:p>
            <a:pPr>
              <a:lnSpc>
                <a:spcPct val="150000"/>
              </a:lnSpc>
            </a:pPr>
            <a:r>
              <a:rPr lang="en-US" altLang="zh-CN" sz="2400" dirty="0">
                <a:latin typeface="Gill Sans MT" panose="020B0502020104020203" pitchFamily="34" charset="0"/>
              </a:rPr>
              <a:t>Implementation and </a:t>
            </a:r>
            <a:r>
              <a:rPr lang="en-US" altLang="zh-CN" sz="2400" dirty="0" smtClean="0">
                <a:latin typeface="Gill Sans MT" panose="020B0502020104020203" pitchFamily="34" charset="0"/>
              </a:rPr>
              <a:t>Experiments</a:t>
            </a:r>
          </a:p>
          <a:p>
            <a:pPr>
              <a:lnSpc>
                <a:spcPct val="150000"/>
              </a:lnSpc>
            </a:pPr>
            <a:r>
              <a:rPr lang="en-US" altLang="zh-CN" sz="2400" dirty="0" smtClean="0">
                <a:latin typeface="Gill Sans MT" panose="020B0502020104020203" pitchFamily="34" charset="0"/>
              </a:rPr>
              <a:t>Conclusion</a:t>
            </a:r>
          </a:p>
          <a:p>
            <a:pPr>
              <a:lnSpc>
                <a:spcPct val="150000"/>
              </a:lnSpc>
            </a:pPr>
            <a:r>
              <a:rPr lang="en-US" altLang="zh-CN" sz="2400" dirty="0">
                <a:latin typeface="Gill Sans MT" panose="020B0502020104020203" pitchFamily="34" charset="0"/>
              </a:rPr>
              <a:t>Comment and Response</a:t>
            </a:r>
            <a:endParaRPr lang="zh-CN" altLang="en-US" sz="2400" dirty="0">
              <a:latin typeface="Gill Sans MT" panose="020B0502020104020203" pitchFamily="34" charset="0"/>
            </a:endParaRPr>
          </a:p>
        </p:txBody>
      </p:sp>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a:t>
            </a:fld>
            <a:endParaRPr lang="zh-CN" altLang="en-US">
              <a:solidFill>
                <a:prstClr val="black">
                  <a:tint val="75000"/>
                </a:prstClr>
              </a:solidFill>
            </a:endParaRPr>
          </a:p>
        </p:txBody>
      </p:sp>
    </p:spTree>
    <p:extLst>
      <p:ext uri="{BB962C8B-B14F-4D97-AF65-F5344CB8AC3E}">
        <p14:creationId xmlns:p14="http://schemas.microsoft.com/office/powerpoint/2010/main" val="1023438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Gill Sans MT" panose="020B0502020104020203" pitchFamily="34" charset="0"/>
              </a:rPr>
              <a:t>Relaxing Strategies</a:t>
            </a:r>
            <a:endParaRPr lang="zh-CN" altLang="en-US"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latin typeface="Gill Sans MT" panose="020B0502020104020203" pitchFamily="34" charset="0"/>
                  </a:rPr>
                  <a:t>Relaxing based on one-variable interval linear form</a:t>
                </a:r>
              </a:p>
              <a:p>
                <a:pPr lvl="1"/>
                <a:r>
                  <a:rPr lang="en-US" altLang="zh-CN" dirty="0" smtClean="0">
                    <a:latin typeface="Gill Sans MT" panose="020B0502020104020203" pitchFamily="34" charset="0"/>
                  </a:rPr>
                  <a:t>One-variable </a:t>
                </a:r>
                <a:r>
                  <a:rPr lang="en-US" altLang="zh-CN" dirty="0">
                    <a:latin typeface="Gill Sans MT" panose="020B0502020104020203" pitchFamily="34" charset="0"/>
                  </a:rPr>
                  <a:t>interval linear form (OVILF) </a:t>
                </a:r>
                <a:endParaRPr lang="en-US" altLang="zh-CN" dirty="0" smtClean="0">
                  <a:latin typeface="Gill Sans MT" panose="020B0502020104020203" pitchFamily="34" charset="0"/>
                </a:endParaRPr>
              </a:p>
              <a:p>
                <a:pPr marL="457200" lvl="1" indent="0">
                  <a:buNone/>
                </a:pPr>
                <a:r>
                  <a:rPr lang="en-US" altLang="zh-CN" dirty="0" smtClean="0">
                    <a:latin typeface="Gill Sans MT" panose="020B0502020104020203" pitchFamily="34" charset="0"/>
                  </a:rPr>
                  <a:t>                    </a:t>
                </a:r>
                <a:r>
                  <a:rPr lang="zh-CN" altLang="zh-CN" dirty="0" smtClean="0">
                    <a:latin typeface="Gill Sans MT" panose="020B0502020104020203" pitchFamily="34" charset="0"/>
                  </a:rPr>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2</m:t>
                        </m:r>
                      </m:sub>
                    </m:sSub>
                  </m:oMath>
                </a14:m>
                <a:r>
                  <a:rPr lang="en-US" altLang="zh-CN" dirty="0" smtClean="0">
                    <a:latin typeface="Gill Sans MT" panose="020B0502020104020203" pitchFamily="34" charset="0"/>
                  </a:rPr>
                  <a:t>;</a:t>
                </a:r>
              </a:p>
              <a:p>
                <a:pPr marL="457200" lvl="1" indent="0">
                  <a:buNone/>
                </a:pPr>
                <a:r>
                  <a:rPr lang="zh-CN" altLang="zh-CN" dirty="0" smtClean="0">
                    <a:latin typeface="Gill Sans MT" panose="020B0502020104020203" pitchFamily="34" charset="0"/>
                  </a:rPr>
                  <a:t>（</a:t>
                </a:r>
                <a:r>
                  <a:rPr lang="en-US" altLang="zh-CN" dirty="0">
                    <a:latin typeface="Gill Sans MT" panose="020B0502020104020203" pitchFamily="34" charset="0"/>
                  </a:rPr>
                  <a:t>where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1</m:t>
                        </m:r>
                      </m:sub>
                    </m:sSub>
                  </m:oMath>
                </a14:m>
                <a:r>
                  <a:rPr lang="en-US" altLang="zh-CN" dirty="0">
                    <a:latin typeface="Gill Sans MT" panose="020B0502020104020203" pitchFamily="34" charset="0"/>
                  </a:rPr>
                  <a:t> and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2</m:t>
                        </m:r>
                      </m:sub>
                    </m:sSub>
                  </m:oMath>
                </a14:m>
                <a:r>
                  <a:rPr lang="en-US" altLang="zh-CN" dirty="0">
                    <a:latin typeface="Gill Sans MT" panose="020B0502020104020203" pitchFamily="34" charset="0"/>
                  </a:rPr>
                  <a:t> are </a:t>
                </a:r>
                <a:r>
                  <a:rPr lang="en-US" altLang="zh-CN" dirty="0" smtClean="0">
                    <a:latin typeface="Gill Sans MT" panose="020B0502020104020203" pitchFamily="34" charset="0"/>
                  </a:rPr>
                  <a:t>interval </a:t>
                </a:r>
                <a:r>
                  <a:rPr lang="en-US" altLang="zh-CN" dirty="0">
                    <a:latin typeface="Gill Sans MT" panose="020B0502020104020203" pitchFamily="34" charset="0"/>
                  </a:rPr>
                  <a:t>constants</a:t>
                </a:r>
                <a:r>
                  <a:rPr lang="zh-CN" altLang="zh-CN" dirty="0" smtClean="0">
                    <a:latin typeface="Gill Sans MT" panose="020B0502020104020203" pitchFamily="34" charset="0"/>
                  </a:rPr>
                  <a:t>）</a:t>
                </a:r>
                <a:endParaRPr lang="en-US" altLang="zh-CN" dirty="0">
                  <a:latin typeface="Gill Sans MT" panose="020B0502020104020203" pitchFamily="34" charset="0"/>
                </a:endParaRPr>
              </a:p>
              <a:p>
                <a:pPr lvl="1"/>
                <a:r>
                  <a:rPr lang="en-US" altLang="zh-CN" dirty="0" smtClean="0">
                    <a:latin typeface="Gill Sans MT" panose="020B0502020104020203" pitchFamily="34" charset="0"/>
                  </a:rPr>
                  <a:t>Solving </a:t>
                </a:r>
                <a:r>
                  <a:rPr lang="en-US" altLang="zh-CN" dirty="0">
                    <a:latin typeface="Gill Sans MT" panose="020B0502020104020203" pitchFamily="34" charset="0"/>
                  </a:rPr>
                  <a:t>OVILF by Formula </a:t>
                </a:r>
                <a:r>
                  <a:rPr lang="en-US" altLang="zh-CN" dirty="0" smtClean="0">
                    <a:latin typeface="Gill Sans MT" panose="020B0502020104020203" pitchFamily="34" charset="0"/>
                  </a:rPr>
                  <a:t>Method (FM)</a:t>
                </a:r>
              </a:p>
              <a:p>
                <a:pPr lvl="1"/>
                <a:endParaRPr lang="en-US" altLang="zh-CN" dirty="0" smtClean="0">
                  <a:latin typeface="Gill Sans MT" panose="020B0502020104020203" pitchFamily="34"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391" t="-2381"/>
                </a:stretch>
              </a:blipFill>
            </p:spPr>
            <p:txBody>
              <a:bodyPr/>
              <a:lstStyle/>
              <a:p>
                <a:r>
                  <a:rPr lang="zh-CN" altLang="en-US">
                    <a:noFill/>
                  </a:rPr>
                  <a:t> </a:t>
                </a:r>
              </a:p>
            </p:txBody>
          </p:sp>
        </mc:Fallback>
      </mc:AlternateContent>
      <p:sp>
        <p:nvSpPr>
          <p:cNvPr id="6" name="矩形 5"/>
          <p:cNvSpPr/>
          <p:nvPr/>
        </p:nvSpPr>
        <p:spPr>
          <a:xfrm>
            <a:off x="470262" y="4060286"/>
            <a:ext cx="2005776" cy="2585323"/>
          </a:xfrm>
          <a:prstGeom prst="rect">
            <a:avLst/>
          </a:prstGeom>
          <a:ln>
            <a:solidFill>
              <a:schemeClr val="tx1"/>
            </a:solidFill>
          </a:ln>
        </p:spPr>
        <p:txBody>
          <a:bodyPr wrap="square">
            <a:spAutoFit/>
          </a:bodyPr>
          <a:lstStyle/>
          <a:p>
            <a:r>
              <a:rPr lang="en-US" altLang="zh-CN" dirty="0">
                <a:solidFill>
                  <a:srgbClr val="000000"/>
                </a:solidFill>
                <a:latin typeface="Gill Sans MT" panose="020B0502020104020203" pitchFamily="34" charset="0"/>
              </a:rPr>
              <a:t>1 </a:t>
            </a:r>
            <a:r>
              <a:rPr lang="en-US" altLang="zh-CN" b="1" dirty="0" err="1">
                <a:solidFill>
                  <a:srgbClr val="0000FF"/>
                </a:solidFill>
                <a:latin typeface="Gill Sans MT" panose="020B0502020104020203" pitchFamily="34" charset="0"/>
              </a:rPr>
              <a:t>int</a:t>
            </a:r>
            <a:r>
              <a:rPr lang="en-US" altLang="zh-CN" b="1" dirty="0">
                <a:solidFill>
                  <a:srgbClr val="0000FF"/>
                </a:solidFill>
                <a:latin typeface="Gill Sans MT" panose="020B0502020104020203" pitchFamily="34" charset="0"/>
              </a:rPr>
              <a:t> </a:t>
            </a:r>
            <a:r>
              <a:rPr lang="en-US" altLang="zh-CN" dirty="0">
                <a:solidFill>
                  <a:srgbClr val="000000"/>
                </a:solidFill>
                <a:latin typeface="Gill Sans MT" panose="020B0502020104020203" pitchFamily="34" charset="0"/>
              </a:rPr>
              <a:t>x=0,y=0,n=0;</a:t>
            </a:r>
          </a:p>
          <a:p>
            <a:r>
              <a:rPr lang="en-US" altLang="zh-CN" dirty="0">
                <a:solidFill>
                  <a:srgbClr val="000000"/>
                </a:solidFill>
                <a:latin typeface="Gill Sans MT" panose="020B0502020104020203" pitchFamily="34" charset="0"/>
              </a:rPr>
              <a:t>2 </a:t>
            </a:r>
            <a:r>
              <a:rPr lang="en-US" altLang="zh-CN" b="1" dirty="0" smtClean="0">
                <a:solidFill>
                  <a:srgbClr val="0000FF"/>
                </a:solidFill>
                <a:latin typeface="Gill Sans MT" panose="020B0502020104020203" pitchFamily="34" charset="0"/>
              </a:rPr>
              <a:t>while</a:t>
            </a:r>
            <a:r>
              <a:rPr lang="en-US" altLang="zh-CN" dirty="0" smtClean="0">
                <a:solidFill>
                  <a:srgbClr val="000000"/>
                </a:solidFill>
                <a:latin typeface="Gill Sans MT" panose="020B0502020104020203" pitchFamily="34" charset="0"/>
              </a:rPr>
              <a:t>(x&lt;=12){</a:t>
            </a:r>
            <a:endParaRPr lang="en-US" altLang="zh-CN" dirty="0">
              <a:solidFill>
                <a:srgbClr val="000000"/>
              </a:solidFill>
              <a:latin typeface="Gill Sans MT" panose="020B0502020104020203" pitchFamily="34" charset="0"/>
            </a:endParaRPr>
          </a:p>
          <a:p>
            <a:r>
              <a:rPr lang="en-US" altLang="zh-CN" dirty="0">
                <a:solidFill>
                  <a:srgbClr val="000000"/>
                </a:solidFill>
                <a:latin typeface="Gill Sans MT" panose="020B0502020104020203" pitchFamily="34" charset="0"/>
              </a:rPr>
              <a:t>3 </a:t>
            </a:r>
            <a:r>
              <a:rPr lang="en-US" altLang="zh-CN" dirty="0" smtClean="0">
                <a:solidFill>
                  <a:srgbClr val="000000"/>
                </a:solidFill>
                <a:latin typeface="Gill Sans MT" panose="020B0502020104020203" pitchFamily="34" charset="0"/>
              </a:rPr>
              <a:t>  x=x+2</a:t>
            </a:r>
            <a:r>
              <a:rPr lang="en-US" altLang="zh-CN" dirty="0">
                <a:solidFill>
                  <a:srgbClr val="000000"/>
                </a:solidFill>
                <a:latin typeface="Gill Sans MT" panose="020B0502020104020203" pitchFamily="34" charset="0"/>
              </a:rPr>
              <a:t>;</a:t>
            </a:r>
          </a:p>
          <a:p>
            <a:r>
              <a:rPr lang="en-US" altLang="zh-CN" dirty="0">
                <a:solidFill>
                  <a:srgbClr val="000000"/>
                </a:solidFill>
                <a:latin typeface="Gill Sans MT" panose="020B0502020104020203" pitchFamily="34" charset="0"/>
              </a:rPr>
              <a:t>4 </a:t>
            </a:r>
            <a:r>
              <a:rPr lang="en-US" altLang="zh-CN" dirty="0" smtClean="0">
                <a:solidFill>
                  <a:srgbClr val="000000"/>
                </a:solidFill>
                <a:latin typeface="Gill Sans MT" panose="020B0502020104020203" pitchFamily="34" charset="0"/>
              </a:rPr>
              <a:t>  </a:t>
            </a:r>
            <a:r>
              <a:rPr lang="en-US" altLang="zh-CN" b="1" dirty="0" smtClean="0">
                <a:solidFill>
                  <a:srgbClr val="0000FF"/>
                </a:solidFill>
                <a:latin typeface="Gill Sans MT" panose="020B0502020104020203" pitchFamily="34" charset="0"/>
              </a:rPr>
              <a:t>if</a:t>
            </a:r>
            <a:r>
              <a:rPr lang="en-US" altLang="zh-CN" dirty="0">
                <a:solidFill>
                  <a:srgbClr val="000000"/>
                </a:solidFill>
                <a:latin typeface="Gill Sans MT" panose="020B0502020104020203" pitchFamily="34" charset="0"/>
              </a:rPr>
              <a:t>(*)</a:t>
            </a:r>
          </a:p>
          <a:p>
            <a:r>
              <a:rPr lang="en-US" altLang="zh-CN" dirty="0">
                <a:solidFill>
                  <a:srgbClr val="000000"/>
                </a:solidFill>
                <a:latin typeface="Gill Sans MT" panose="020B0502020104020203" pitchFamily="34" charset="0"/>
              </a:rPr>
              <a:t>5 </a:t>
            </a:r>
            <a:r>
              <a:rPr lang="en-US" altLang="zh-CN" dirty="0" smtClean="0">
                <a:solidFill>
                  <a:srgbClr val="000000"/>
                </a:solidFill>
                <a:latin typeface="Gill Sans MT" panose="020B0502020104020203" pitchFamily="34" charset="0"/>
              </a:rPr>
              <a:t>    y=2*y+1</a:t>
            </a:r>
            <a:r>
              <a:rPr lang="en-US" altLang="zh-CN" dirty="0">
                <a:solidFill>
                  <a:srgbClr val="000000"/>
                </a:solidFill>
                <a:latin typeface="Gill Sans MT" panose="020B0502020104020203" pitchFamily="34" charset="0"/>
              </a:rPr>
              <a:t>;</a:t>
            </a:r>
          </a:p>
          <a:p>
            <a:r>
              <a:rPr lang="en-US" altLang="zh-CN" dirty="0" smtClean="0">
                <a:solidFill>
                  <a:srgbClr val="000000"/>
                </a:solidFill>
                <a:latin typeface="Gill Sans MT" panose="020B0502020104020203" pitchFamily="34" charset="0"/>
              </a:rPr>
              <a:t>6   </a:t>
            </a:r>
            <a:r>
              <a:rPr lang="en-US" altLang="zh-CN" b="1" dirty="0">
                <a:solidFill>
                  <a:srgbClr val="0000FF"/>
                </a:solidFill>
                <a:latin typeface="Gill Sans MT" panose="020B0502020104020203" pitchFamily="34" charset="0"/>
              </a:rPr>
              <a:t>else</a:t>
            </a:r>
          </a:p>
          <a:p>
            <a:r>
              <a:rPr lang="en-US" altLang="zh-CN" dirty="0">
                <a:solidFill>
                  <a:srgbClr val="000000"/>
                </a:solidFill>
                <a:latin typeface="Gill Sans MT" panose="020B0502020104020203" pitchFamily="34" charset="0"/>
              </a:rPr>
              <a:t>7 </a:t>
            </a:r>
            <a:r>
              <a:rPr lang="en-US" altLang="zh-CN" dirty="0" smtClean="0">
                <a:solidFill>
                  <a:srgbClr val="000000"/>
                </a:solidFill>
                <a:latin typeface="Gill Sans MT" panose="020B0502020104020203" pitchFamily="34" charset="0"/>
              </a:rPr>
              <a:t>    y=3*y+2</a:t>
            </a:r>
            <a:r>
              <a:rPr lang="en-US" altLang="zh-CN" dirty="0">
                <a:solidFill>
                  <a:srgbClr val="000000"/>
                </a:solidFill>
                <a:latin typeface="Gill Sans MT" panose="020B0502020104020203" pitchFamily="34" charset="0"/>
              </a:rPr>
              <a:t>;</a:t>
            </a:r>
          </a:p>
          <a:p>
            <a:r>
              <a:rPr lang="en-US" altLang="zh-CN" dirty="0">
                <a:solidFill>
                  <a:srgbClr val="000000"/>
                </a:solidFill>
                <a:latin typeface="Gill Sans MT" panose="020B0502020104020203" pitchFamily="34" charset="0"/>
              </a:rPr>
              <a:t>8 </a:t>
            </a:r>
            <a:r>
              <a:rPr lang="en-US" altLang="zh-CN" dirty="0" smtClean="0">
                <a:solidFill>
                  <a:srgbClr val="000000"/>
                </a:solidFill>
                <a:latin typeface="Gill Sans MT" panose="020B0502020104020203" pitchFamily="34" charset="0"/>
              </a:rPr>
              <a:t>  n=n+1</a:t>
            </a:r>
            <a:r>
              <a:rPr lang="en-US" altLang="zh-CN" dirty="0">
                <a:solidFill>
                  <a:srgbClr val="000000"/>
                </a:solidFill>
                <a:latin typeface="Gill Sans MT" panose="020B0502020104020203" pitchFamily="34" charset="0"/>
              </a:rPr>
              <a:t>;</a:t>
            </a:r>
          </a:p>
          <a:p>
            <a:r>
              <a:rPr lang="en-US" altLang="zh-CN" dirty="0">
                <a:solidFill>
                  <a:srgbClr val="000000"/>
                </a:solidFill>
                <a:latin typeface="Gill Sans MT" panose="020B0502020104020203" pitchFamily="34" charset="0"/>
              </a:rPr>
              <a:t>9 }</a:t>
            </a:r>
            <a:endParaRPr lang="zh-CN" altLang="en-US" dirty="0">
              <a:latin typeface="Gill Sans MT" panose="020B0502020104020203" pitchFamily="34" charset="0"/>
            </a:endParaRPr>
          </a:p>
        </p:txBody>
      </p:sp>
      <p:sp>
        <p:nvSpPr>
          <p:cNvPr id="8" name="矩形 7"/>
          <p:cNvSpPr/>
          <p:nvPr/>
        </p:nvSpPr>
        <p:spPr>
          <a:xfrm>
            <a:off x="3405315" y="4739608"/>
            <a:ext cx="2000859" cy="1200329"/>
          </a:xfrm>
          <a:prstGeom prst="rect">
            <a:avLst/>
          </a:prstGeom>
          <a:ln>
            <a:solidFill>
              <a:schemeClr val="tx1"/>
            </a:solidFill>
          </a:ln>
        </p:spPr>
        <p:txBody>
          <a:bodyPr wrap="square">
            <a:spAutoFit/>
          </a:bodyPr>
          <a:lstStyle/>
          <a:p>
            <a:r>
              <a:rPr lang="en-US" altLang="zh-CN" dirty="0" smtClean="0">
                <a:solidFill>
                  <a:srgbClr val="000000"/>
                </a:solidFill>
                <a:latin typeface="Gill Sans MT" panose="020B0502020104020203" pitchFamily="34" charset="0"/>
              </a:rPr>
              <a:t>Abstracted OVILF: </a:t>
            </a:r>
          </a:p>
          <a:p>
            <a:r>
              <a:rPr lang="en-US" altLang="zh-CN" dirty="0" smtClean="0">
                <a:solidFill>
                  <a:srgbClr val="000000"/>
                </a:solidFill>
                <a:latin typeface="Gill Sans MT" panose="020B0502020104020203" pitchFamily="34" charset="0"/>
              </a:rPr>
              <a:t>  x=x+2;</a:t>
            </a:r>
          </a:p>
          <a:p>
            <a:r>
              <a:rPr lang="en-US" altLang="zh-CN" dirty="0" smtClean="0">
                <a:solidFill>
                  <a:srgbClr val="000000"/>
                </a:solidFill>
                <a:latin typeface="Gill Sans MT" panose="020B0502020104020203" pitchFamily="34" charset="0"/>
              </a:rPr>
              <a:t>  </a:t>
            </a:r>
            <a:r>
              <a:rPr lang="en-US" altLang="zh-CN" dirty="0" smtClean="0">
                <a:solidFill>
                  <a:srgbClr val="FF0000"/>
                </a:solidFill>
                <a:latin typeface="Gill Sans MT" panose="020B0502020104020203" pitchFamily="34" charset="0"/>
              </a:rPr>
              <a:t>y=[2,3]y+[1,2</a:t>
            </a:r>
            <a:r>
              <a:rPr lang="en-US" altLang="zh-CN" dirty="0" smtClean="0">
                <a:solidFill>
                  <a:srgbClr val="FF0000"/>
                </a:solidFill>
                <a:latin typeface="Gill Sans MT" panose="020B0502020104020203" pitchFamily="34" charset="0"/>
              </a:rPr>
              <a:t>];</a:t>
            </a:r>
          </a:p>
          <a:p>
            <a:r>
              <a:rPr lang="en-US" altLang="zh-CN" dirty="0">
                <a:solidFill>
                  <a:srgbClr val="FF0000"/>
                </a:solidFill>
                <a:latin typeface="Gill Sans MT" panose="020B0502020104020203" pitchFamily="34" charset="0"/>
              </a:rPr>
              <a:t> </a:t>
            </a:r>
            <a:r>
              <a:rPr lang="en-US" altLang="zh-CN" dirty="0" smtClean="0">
                <a:solidFill>
                  <a:srgbClr val="FF0000"/>
                </a:solidFill>
                <a:latin typeface="Gill Sans MT" panose="020B0502020104020203" pitchFamily="34" charset="0"/>
              </a:rPr>
              <a:t> </a:t>
            </a:r>
            <a:r>
              <a:rPr lang="en-US" altLang="zh-CN" dirty="0" smtClean="0">
                <a:latin typeface="Gill Sans MT" panose="020B0502020104020203" pitchFamily="34" charset="0"/>
              </a:rPr>
              <a:t>n=n+1;</a:t>
            </a:r>
            <a:endParaRPr lang="en-US" altLang="zh-CN" dirty="0" smtClean="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11" name="矩形 10"/>
              <p:cNvSpPr/>
              <p:nvPr/>
            </p:nvSpPr>
            <p:spPr>
              <a:xfrm>
                <a:off x="7078034" y="4735258"/>
                <a:ext cx="1931058" cy="923330"/>
              </a:xfrm>
              <a:prstGeom prst="rect">
                <a:avLst/>
              </a:prstGeom>
              <a:ln>
                <a:solidFill>
                  <a:schemeClr val="tx1"/>
                </a:solidFill>
              </a:ln>
            </p:spPr>
            <p:txBody>
              <a:bodyPr wrap="square">
                <a:spAutoFit/>
              </a:bodyPr>
              <a:lstStyle/>
              <a:p>
                <a:r>
                  <a:rPr lang="en-US" altLang="zh-CN" dirty="0" smtClean="0">
                    <a:solidFill>
                      <a:srgbClr val="000000"/>
                    </a:solidFill>
                    <a:latin typeface="Gill Sans MT" panose="020B0502020104020203" pitchFamily="34" charset="0"/>
                  </a:rPr>
                  <a:t>Loop invariant:</a:t>
                </a:r>
                <a:endParaRPr lang="en-US" altLang="zh-CN" dirty="0">
                  <a:solidFill>
                    <a:srgbClr val="000000"/>
                  </a:solidFill>
                  <a:latin typeface="Gill Sans MT" panose="020B0502020104020203" pitchFamily="34" charset="0"/>
                </a:endParaRPr>
              </a:p>
              <a:p>
                <a:r>
                  <a:rPr lang="en-US" altLang="zh-CN" b="0" i="0" dirty="0" smtClean="0">
                    <a:solidFill>
                      <a:srgbClr val="000000"/>
                    </a:solidFill>
                    <a:latin typeface="Gill Sans MT" panose="020B0502020104020203" pitchFamily="34" charset="0"/>
                  </a:rPr>
                  <a:t>n=[0,6],</a:t>
                </a:r>
                <a:r>
                  <a:rPr lang="en-US" altLang="zh-CN" dirty="0">
                    <a:solidFill>
                      <a:srgbClr val="000000"/>
                    </a:solidFill>
                    <a:latin typeface="Gill Sans MT" panose="020B0502020104020203" pitchFamily="34" charset="0"/>
                  </a:rPr>
                  <a:t> </a:t>
                </a:r>
                <a:r>
                  <a:rPr lang="en-US" altLang="zh-CN" dirty="0" smtClean="0">
                    <a:solidFill>
                      <a:srgbClr val="000000"/>
                    </a:solidFill>
                    <a:latin typeface="Gill Sans MT" panose="020B0502020104020203" pitchFamily="34" charset="0"/>
                  </a:rPr>
                  <a:t>   </a:t>
                </a:r>
                <a14:m>
                  <m:oMath xmlns:m="http://schemas.openxmlformats.org/officeDocument/2006/math">
                    <m:r>
                      <m:rPr>
                        <m:nor/>
                      </m:rPr>
                      <a:rPr lang="en-US" altLang="zh-CN" b="0" i="0" smtClean="0">
                        <a:latin typeface="Gill Sans MT" panose="020B0502020104020203" pitchFamily="34" charset="0"/>
                      </a:rPr>
                      <m:t>x</m:t>
                    </m:r>
                    <m:r>
                      <m:rPr>
                        <m:nor/>
                      </m:rPr>
                      <a:rPr lang="en-US" altLang="zh-CN">
                        <a:latin typeface="Gill Sans MT" panose="020B0502020104020203" pitchFamily="34" charset="0"/>
                      </a:rPr>
                      <m:t>=[0,12],</m:t>
                    </m:r>
                    <m:r>
                      <m:rPr>
                        <m:nor/>
                      </m:rPr>
                      <a:rPr lang="en-US" altLang="zh-CN" smtClean="0">
                        <a:solidFill>
                          <a:srgbClr val="FF0000"/>
                        </a:solidFill>
                        <a:latin typeface="Gill Sans MT" panose="020B0502020104020203" pitchFamily="34" charset="0"/>
                      </a:rPr>
                      <m:t>y</m:t>
                    </m:r>
                    <m:r>
                      <m:rPr>
                        <m:nor/>
                      </m:rPr>
                      <a:rPr lang="en-US" altLang="zh-CN" smtClean="0">
                        <a:solidFill>
                          <a:srgbClr val="FF0000"/>
                        </a:solidFill>
                        <a:latin typeface="Gill Sans MT" panose="020B0502020104020203" pitchFamily="34" charset="0"/>
                      </a:rPr>
                      <m:t>=[0,728]</m:t>
                    </m:r>
                  </m:oMath>
                </a14:m>
                <a:endParaRPr lang="en-US" altLang="zh-CN" i="1" dirty="0" smtClean="0">
                  <a:solidFill>
                    <a:srgbClr val="FF0000"/>
                  </a:solidFill>
                  <a:latin typeface="Gill Sans MT" panose="020B0502020104020203"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7078034" y="4735258"/>
                <a:ext cx="1931058" cy="923330"/>
              </a:xfrm>
              <a:prstGeom prst="rect">
                <a:avLst/>
              </a:prstGeom>
              <a:blipFill rotWithShape="0">
                <a:blip r:embed="rId4"/>
                <a:stretch>
                  <a:fillRect l="-2194" t="-3268" r="-313" b="-5229"/>
                </a:stretch>
              </a:blipFill>
              <a:ln>
                <a:solidFill>
                  <a:schemeClr val="tx1"/>
                </a:solidFill>
              </a:ln>
            </p:spPr>
            <p:txBody>
              <a:bodyPr/>
              <a:lstStyle/>
              <a:p>
                <a:r>
                  <a:rPr lang="zh-CN" altLang="en-US">
                    <a:noFill/>
                  </a:rPr>
                  <a:t> </a:t>
                </a:r>
              </a:p>
            </p:txBody>
          </p:sp>
        </mc:Fallback>
      </mc:AlternateContent>
      <p:sp>
        <p:nvSpPr>
          <p:cNvPr id="12" name="文本框 11"/>
          <p:cNvSpPr txBox="1"/>
          <p:nvPr/>
        </p:nvSpPr>
        <p:spPr>
          <a:xfrm>
            <a:off x="269824" y="3421876"/>
            <a:ext cx="8769245" cy="535531"/>
          </a:xfrm>
          <a:prstGeom prst="rect">
            <a:avLst/>
          </a:prstGeom>
          <a:solidFill>
            <a:srgbClr val="FFFF00"/>
          </a:solidFill>
          <a:ln>
            <a:noFill/>
          </a:ln>
        </p:spPr>
        <p:txBody>
          <a:bodyPr wrap="square" rtlCol="0">
            <a:spAutoFit/>
          </a:bodyPr>
          <a:lstStyle/>
          <a:p>
            <a:pPr>
              <a:lnSpc>
                <a:spcPct val="120000"/>
              </a:lnSpc>
            </a:pPr>
            <a:r>
              <a:rPr lang="en-US" altLang="zh-CN" sz="2400" dirty="0" smtClean="0">
                <a:solidFill>
                  <a:srgbClr val="FF0000"/>
                </a:solidFill>
                <a:latin typeface="Gill Sans MT" panose="020B0502020104020203" pitchFamily="34" charset="0"/>
              </a:rPr>
              <a:t>Relaxing OVILF is a strategy for program with exponential invariants</a:t>
            </a:r>
            <a:endParaRPr lang="en-US" altLang="zh-CN" sz="2400" dirty="0">
              <a:latin typeface="Gill Sans MT" panose="020B0502020104020203" pitchFamily="34" charset="0"/>
            </a:endParaRPr>
          </a:p>
        </p:txBody>
      </p:sp>
      <p:sp>
        <p:nvSpPr>
          <p:cNvPr id="13" name="灯片编号占位符 12"/>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20</a:t>
            </a:fld>
            <a:endParaRPr lang="zh-CN" altLang="en-US">
              <a:solidFill>
                <a:prstClr val="black">
                  <a:tint val="75000"/>
                </a:prstClr>
              </a:solidFill>
            </a:endParaRPr>
          </a:p>
        </p:txBody>
      </p:sp>
      <p:sp>
        <p:nvSpPr>
          <p:cNvPr id="4" name="右箭头 3"/>
          <p:cNvSpPr/>
          <p:nvPr/>
        </p:nvSpPr>
        <p:spPr>
          <a:xfrm>
            <a:off x="5628459" y="5158073"/>
            <a:ext cx="118783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13964" y="4847753"/>
            <a:ext cx="1456461" cy="369332"/>
          </a:xfrm>
          <a:prstGeom prst="rect">
            <a:avLst/>
          </a:prstGeom>
        </p:spPr>
        <p:txBody>
          <a:bodyPr wrap="square">
            <a:spAutoFit/>
          </a:bodyPr>
          <a:lstStyle/>
          <a:p>
            <a:r>
              <a:rPr lang="en-US" altLang="zh-CN" dirty="0" smtClean="0">
                <a:solidFill>
                  <a:srgbClr val="000000"/>
                </a:solidFill>
                <a:latin typeface="Gill Sans MT" panose="020B0502020104020203" pitchFamily="34" charset="0"/>
              </a:rPr>
              <a:t>Solving </a:t>
            </a:r>
            <a:r>
              <a:rPr lang="en-US" altLang="zh-CN" dirty="0">
                <a:solidFill>
                  <a:srgbClr val="000000"/>
                </a:solidFill>
                <a:latin typeface="Gill Sans MT" panose="020B0502020104020203" pitchFamily="34" charset="0"/>
              </a:rPr>
              <a:t>by </a:t>
            </a:r>
            <a:r>
              <a:rPr lang="en-US" altLang="zh-CN" dirty="0" smtClean="0">
                <a:solidFill>
                  <a:srgbClr val="000000"/>
                </a:solidFill>
                <a:latin typeface="Gill Sans MT" panose="020B0502020104020203" pitchFamily="34" charset="0"/>
              </a:rPr>
              <a:t>FM </a:t>
            </a:r>
            <a:endParaRPr lang="zh-CN" altLang="en-US" dirty="0"/>
          </a:p>
        </p:txBody>
      </p:sp>
      <p:sp>
        <p:nvSpPr>
          <p:cNvPr id="14" name="右箭头 13"/>
          <p:cNvSpPr/>
          <p:nvPr/>
        </p:nvSpPr>
        <p:spPr>
          <a:xfrm>
            <a:off x="2553849" y="5158073"/>
            <a:ext cx="821486"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65142" y="4847753"/>
            <a:ext cx="1416820" cy="369332"/>
          </a:xfrm>
          <a:prstGeom prst="rect">
            <a:avLst/>
          </a:prstGeom>
        </p:spPr>
        <p:txBody>
          <a:bodyPr wrap="square">
            <a:spAutoFit/>
          </a:bodyPr>
          <a:lstStyle/>
          <a:p>
            <a:r>
              <a:rPr lang="en-US" altLang="zh-CN" dirty="0" smtClean="0">
                <a:solidFill>
                  <a:srgbClr val="000000"/>
                </a:solidFill>
                <a:latin typeface="Gill Sans MT" panose="020B0502020104020203" pitchFamily="34" charset="0"/>
              </a:rPr>
              <a:t>Relaxing</a:t>
            </a:r>
            <a:endParaRPr lang="zh-CN" altLang="en-US" dirty="0"/>
          </a:p>
        </p:txBody>
      </p:sp>
    </p:spTree>
    <p:extLst>
      <p:ext uri="{BB962C8B-B14F-4D97-AF65-F5344CB8AC3E}">
        <p14:creationId xmlns:p14="http://schemas.microsoft.com/office/powerpoint/2010/main" val="425489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Gill Sans MT" panose="020B0502020104020203" pitchFamily="34" charset="0"/>
              </a:rPr>
              <a:t>Overview</a:t>
            </a:r>
            <a:endParaRPr lang="zh-CN" altLang="en-US" dirty="0">
              <a:latin typeface="Gill Sans MT" panose="020B0502020104020203" pitchFamily="34" charset="0"/>
            </a:endParaRPr>
          </a:p>
        </p:txBody>
      </p:sp>
      <p:sp>
        <p:nvSpPr>
          <p:cNvPr id="3" name="内容占位符 2"/>
          <p:cNvSpPr>
            <a:spLocks noGrp="1"/>
          </p:cNvSpPr>
          <p:nvPr>
            <p:ph idx="1"/>
          </p:nvPr>
        </p:nvSpPr>
        <p:spPr>
          <a:xfrm>
            <a:off x="628650" y="1414665"/>
            <a:ext cx="8134350" cy="4351338"/>
          </a:xfrm>
        </p:spPr>
        <p:txBody>
          <a:bodyPr>
            <a:noAutofit/>
          </a:bodyPr>
          <a:lstStyle/>
          <a:p>
            <a:pPr>
              <a:lnSpc>
                <a:spcPct val="150000"/>
              </a:lnSpc>
              <a:spcBef>
                <a:spcPts val="0"/>
              </a:spcBef>
            </a:pPr>
            <a:r>
              <a:rPr lang="en-US" altLang="zh-CN" sz="2400" dirty="0" smtClean="0">
                <a:latin typeface="Gill Sans MT" panose="020B0502020104020203" pitchFamily="34" charset="0"/>
              </a:rPr>
              <a:t>Motivation</a:t>
            </a:r>
          </a:p>
          <a:p>
            <a:pPr>
              <a:lnSpc>
                <a:spcPct val="150000"/>
              </a:lnSpc>
            </a:pPr>
            <a:r>
              <a:rPr lang="en-US" altLang="zh-CN" sz="2400" dirty="0" smtClean="0">
                <a:latin typeface="Gill Sans MT" panose="020B0502020104020203" pitchFamily="34" charset="0"/>
              </a:rPr>
              <a:t>Our approach</a:t>
            </a:r>
          </a:p>
          <a:p>
            <a:pPr lvl="1">
              <a:lnSpc>
                <a:spcPct val="150000"/>
              </a:lnSpc>
            </a:pPr>
            <a:r>
              <a:rPr lang="en-US" altLang="zh-CN" sz="1800" dirty="0" smtClean="0">
                <a:latin typeface="Gill Sans MT" panose="020B0502020104020203" pitchFamily="34" charset="0"/>
              </a:rPr>
              <a:t>Slicing based on hierarchical variable dependency graph (HVDG)</a:t>
            </a:r>
            <a:endParaRPr lang="en-US" altLang="zh-CN" sz="1800" dirty="0">
              <a:latin typeface="Gill Sans MT" panose="020B0502020104020203" pitchFamily="34" charset="0"/>
            </a:endParaRPr>
          </a:p>
          <a:p>
            <a:pPr lvl="1">
              <a:lnSpc>
                <a:spcPct val="150000"/>
              </a:lnSpc>
            </a:pPr>
            <a:r>
              <a:rPr lang="en-US" altLang="zh-CN" sz="1800" dirty="0" smtClean="0">
                <a:latin typeface="Gill Sans MT" panose="020B0502020104020203" pitchFamily="34" charset="0"/>
              </a:rPr>
              <a:t>Relaxing based on partial loop invariants</a:t>
            </a:r>
          </a:p>
          <a:p>
            <a:pPr>
              <a:lnSpc>
                <a:spcPct val="150000"/>
              </a:lnSpc>
            </a:pPr>
            <a:r>
              <a:rPr lang="en-US" altLang="zh-CN" sz="2400" dirty="0" smtClean="0">
                <a:solidFill>
                  <a:srgbClr val="FF0000"/>
                </a:solidFill>
                <a:latin typeface="Gill Sans MT" panose="020B0502020104020203" pitchFamily="34" charset="0"/>
              </a:rPr>
              <a:t>An example</a:t>
            </a:r>
            <a:endParaRPr lang="en-US" altLang="zh-CN" sz="2400" dirty="0">
              <a:solidFill>
                <a:srgbClr val="FF0000"/>
              </a:solidFill>
              <a:latin typeface="Gill Sans MT" panose="020B0502020104020203" pitchFamily="34" charset="0"/>
            </a:endParaRPr>
          </a:p>
          <a:p>
            <a:pPr>
              <a:lnSpc>
                <a:spcPct val="150000"/>
              </a:lnSpc>
            </a:pPr>
            <a:r>
              <a:rPr lang="en-US" altLang="zh-CN" sz="2400" dirty="0">
                <a:latin typeface="Gill Sans MT" panose="020B0502020104020203" pitchFamily="34" charset="0"/>
              </a:rPr>
              <a:t>Implementation and </a:t>
            </a:r>
            <a:r>
              <a:rPr lang="en-US" altLang="zh-CN" sz="2400" dirty="0" smtClean="0">
                <a:latin typeface="Gill Sans MT" panose="020B0502020104020203" pitchFamily="34" charset="0"/>
              </a:rPr>
              <a:t>Experiments</a:t>
            </a:r>
          </a:p>
          <a:p>
            <a:pPr>
              <a:lnSpc>
                <a:spcPct val="150000"/>
              </a:lnSpc>
            </a:pPr>
            <a:r>
              <a:rPr lang="en-US" altLang="zh-CN" sz="2400" dirty="0" smtClean="0">
                <a:latin typeface="Gill Sans MT" panose="020B0502020104020203" pitchFamily="34" charset="0"/>
              </a:rPr>
              <a:t>Conclusion</a:t>
            </a:r>
          </a:p>
          <a:p>
            <a:pPr>
              <a:lnSpc>
                <a:spcPct val="150000"/>
              </a:lnSpc>
            </a:pPr>
            <a:r>
              <a:rPr lang="en-US" altLang="zh-CN" sz="2400" dirty="0">
                <a:latin typeface="Gill Sans MT" panose="020B0502020104020203" pitchFamily="34" charset="0"/>
              </a:rPr>
              <a:t>Comment and Response</a:t>
            </a:r>
            <a:endParaRPr lang="zh-CN" altLang="en-US" sz="2400" dirty="0">
              <a:latin typeface="Gill Sans MT" panose="020B0502020104020203" pitchFamily="34" charset="0"/>
            </a:endParaRPr>
          </a:p>
        </p:txBody>
      </p:sp>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21</a:t>
            </a:fld>
            <a:endParaRPr lang="zh-CN" altLang="en-US">
              <a:solidFill>
                <a:prstClr val="black">
                  <a:tint val="75000"/>
                </a:prstClr>
              </a:solidFill>
            </a:endParaRPr>
          </a:p>
        </p:txBody>
      </p:sp>
    </p:spTree>
    <p:extLst>
      <p:ext uri="{BB962C8B-B14F-4D97-AF65-F5344CB8AC3E}">
        <p14:creationId xmlns:p14="http://schemas.microsoft.com/office/powerpoint/2010/main" val="1509921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4" name="文本框 3"/>
          <p:cNvSpPr txBox="1"/>
          <p:nvPr/>
        </p:nvSpPr>
        <p:spPr>
          <a:xfrm>
            <a:off x="181156" y="1555779"/>
            <a:ext cx="2067369" cy="2308324"/>
          </a:xfrm>
          <a:prstGeom prst="rect">
            <a:avLst/>
          </a:prstGeom>
          <a:noFill/>
          <a:ln>
            <a:solidFill>
              <a:srgbClr val="7030A0"/>
            </a:solidFill>
          </a:ln>
        </p:spPr>
        <p:txBody>
          <a:bodyPr wrap="square" rtlCol="0">
            <a:spAutoFit/>
          </a:bodyPr>
          <a:lstStyle/>
          <a:p>
            <a:r>
              <a:rPr lang="en-US" altLang="zh-CN" dirty="0" smtClean="0">
                <a:solidFill>
                  <a:prstClr val="black"/>
                </a:solidFill>
                <a:latin typeface="Gill Sans MT" panose="020B0502020104020203" pitchFamily="34" charset="0"/>
              </a:rPr>
              <a:t>1 </a:t>
            </a:r>
            <a:r>
              <a:rPr lang="en-US" altLang="zh-CN" b="1" dirty="0">
                <a:solidFill>
                  <a:srgbClr val="0000FF"/>
                </a:solidFill>
                <a:latin typeface="Gill Sans MT" panose="020B0502020104020203" pitchFamily="34" charset="0"/>
              </a:rPr>
              <a:t>void</a:t>
            </a:r>
            <a:r>
              <a:rPr lang="en-US" altLang="zh-CN" dirty="0" smtClean="0">
                <a:solidFill>
                  <a:prstClr val="black"/>
                </a:solidFill>
                <a:latin typeface="Gill Sans MT" panose="020B0502020104020203" pitchFamily="34" charset="0"/>
              </a:rPr>
              <a:t> main()</a:t>
            </a:r>
            <a:endParaRPr lang="en-US" altLang="zh-CN" dirty="0">
              <a:solidFill>
                <a:prstClr val="black"/>
              </a:solidFill>
              <a:latin typeface="Gill Sans MT" panose="020B0502020104020203" pitchFamily="34" charset="0"/>
            </a:endParaRPr>
          </a:p>
          <a:p>
            <a:r>
              <a:rPr lang="en-US" altLang="zh-CN" dirty="0" smtClean="0">
                <a:solidFill>
                  <a:prstClr val="black"/>
                </a:solidFill>
                <a:latin typeface="Gill Sans MT" panose="020B0502020104020203" pitchFamily="34" charset="0"/>
              </a:rPr>
              <a:t>2 {  </a:t>
            </a:r>
            <a:endParaRPr lang="en-US" altLang="zh-CN" dirty="0">
              <a:solidFill>
                <a:prstClr val="black"/>
              </a:solidFill>
              <a:latin typeface="Gill Sans MT" panose="020B0502020104020203" pitchFamily="34" charset="0"/>
            </a:endParaRPr>
          </a:p>
          <a:p>
            <a:r>
              <a:rPr lang="en-US" altLang="zh-CN" dirty="0" smtClean="0">
                <a:solidFill>
                  <a:prstClr val="black"/>
                </a:solidFill>
                <a:latin typeface="Gill Sans MT" panose="020B0502020104020203" pitchFamily="34" charset="0"/>
              </a:rPr>
              <a:t>3   </a:t>
            </a:r>
            <a:r>
              <a:rPr lang="en-US" altLang="zh-CN" b="1" dirty="0" err="1">
                <a:solidFill>
                  <a:srgbClr val="0000FF"/>
                </a:solidFill>
                <a:latin typeface="Gill Sans MT" panose="020B0502020104020203" pitchFamily="34" charset="0"/>
              </a:rPr>
              <a:t>int</a:t>
            </a:r>
            <a:r>
              <a:rPr lang="en-US" altLang="zh-CN" dirty="0" smtClean="0">
                <a:solidFill>
                  <a:schemeClr val="accent5">
                    <a:lumMod val="75000"/>
                  </a:schemeClr>
                </a:solidFill>
                <a:latin typeface="Gill Sans MT" panose="020B0502020104020203" pitchFamily="34" charset="0"/>
              </a:rPr>
              <a:t> </a:t>
            </a:r>
            <a:r>
              <a:rPr lang="en-US" altLang="zh-CN" dirty="0" smtClean="0">
                <a:solidFill>
                  <a:prstClr val="black"/>
                </a:solidFill>
                <a:latin typeface="Gill Sans MT" panose="020B0502020104020203" pitchFamily="34" charset="0"/>
              </a:rPr>
              <a:t>x=-10, y=0</a:t>
            </a:r>
            <a:r>
              <a:rPr lang="en-US" altLang="zh-CN" dirty="0">
                <a:solidFill>
                  <a:prstClr val="black"/>
                </a:solidFill>
                <a:latin typeface="Gill Sans MT" panose="020B0502020104020203" pitchFamily="34" charset="0"/>
              </a:rPr>
              <a:t>;</a:t>
            </a:r>
          </a:p>
          <a:p>
            <a:r>
              <a:rPr lang="en-US" altLang="zh-CN" dirty="0" smtClean="0">
                <a:solidFill>
                  <a:prstClr val="black"/>
                </a:solidFill>
                <a:latin typeface="Gill Sans MT" panose="020B0502020104020203" pitchFamily="34" charset="0"/>
              </a:rPr>
              <a:t>4   </a:t>
            </a:r>
            <a:r>
              <a:rPr lang="en-US" altLang="zh-CN" b="1" dirty="0">
                <a:solidFill>
                  <a:srgbClr val="0000FF"/>
                </a:solidFill>
                <a:latin typeface="Gill Sans MT" panose="020B0502020104020203" pitchFamily="34" charset="0"/>
              </a:rPr>
              <a:t>while</a:t>
            </a:r>
            <a:r>
              <a:rPr lang="en-US" altLang="zh-CN" dirty="0" smtClean="0">
                <a:solidFill>
                  <a:prstClr val="black"/>
                </a:solidFill>
                <a:latin typeface="Gill Sans MT" panose="020B0502020104020203" pitchFamily="34" charset="0"/>
              </a:rPr>
              <a:t>(x &lt;= 20){</a:t>
            </a:r>
            <a:endParaRPr lang="en-US" altLang="zh-CN" dirty="0">
              <a:solidFill>
                <a:prstClr val="black"/>
              </a:solidFill>
              <a:latin typeface="Gill Sans MT" panose="020B0502020104020203" pitchFamily="34" charset="0"/>
            </a:endParaRPr>
          </a:p>
          <a:p>
            <a:r>
              <a:rPr lang="en-US" altLang="zh-CN" dirty="0" smtClean="0">
                <a:solidFill>
                  <a:prstClr val="black"/>
                </a:solidFill>
                <a:latin typeface="Gill Sans MT" panose="020B0502020104020203" pitchFamily="34" charset="0"/>
              </a:rPr>
              <a:t>5       </a:t>
            </a:r>
            <a:r>
              <a:rPr lang="en-US" altLang="zh-CN" dirty="0">
                <a:solidFill>
                  <a:prstClr val="black"/>
                </a:solidFill>
                <a:latin typeface="Gill Sans MT" panose="020B0502020104020203" pitchFamily="34" charset="0"/>
              </a:rPr>
              <a:t>x=x+1;</a:t>
            </a:r>
          </a:p>
          <a:p>
            <a:r>
              <a:rPr lang="en-US" altLang="zh-CN" dirty="0" smtClean="0">
                <a:solidFill>
                  <a:prstClr val="black"/>
                </a:solidFill>
                <a:latin typeface="Gill Sans MT" panose="020B0502020104020203" pitchFamily="34" charset="0"/>
              </a:rPr>
              <a:t>6       </a:t>
            </a:r>
            <a:r>
              <a:rPr lang="en-US" altLang="zh-CN" dirty="0">
                <a:solidFill>
                  <a:prstClr val="black"/>
                </a:solidFill>
                <a:latin typeface="Gill Sans MT" panose="020B0502020104020203" pitchFamily="34" charset="0"/>
              </a:rPr>
              <a:t>y=</a:t>
            </a:r>
            <a:r>
              <a:rPr lang="en-US" altLang="zh-CN" dirty="0" err="1">
                <a:solidFill>
                  <a:prstClr val="black"/>
                </a:solidFill>
                <a:latin typeface="Gill Sans MT" panose="020B0502020104020203" pitchFamily="34" charset="0"/>
              </a:rPr>
              <a:t>y+x</a:t>
            </a:r>
            <a:r>
              <a:rPr lang="en-US" altLang="zh-CN" dirty="0" smtClean="0">
                <a:solidFill>
                  <a:prstClr val="black"/>
                </a:solidFill>
                <a:latin typeface="Gill Sans MT" panose="020B0502020104020203" pitchFamily="34" charset="0"/>
              </a:rPr>
              <a:t>; //(*)</a:t>
            </a:r>
            <a:endParaRPr lang="en-US" altLang="zh-CN" dirty="0">
              <a:solidFill>
                <a:prstClr val="black"/>
              </a:solidFill>
              <a:latin typeface="Gill Sans MT" panose="020B0502020104020203" pitchFamily="34" charset="0"/>
            </a:endParaRPr>
          </a:p>
          <a:p>
            <a:r>
              <a:rPr lang="en-US" altLang="zh-CN" dirty="0" smtClean="0">
                <a:solidFill>
                  <a:prstClr val="black"/>
                </a:solidFill>
                <a:latin typeface="Gill Sans MT" panose="020B0502020104020203" pitchFamily="34" charset="0"/>
              </a:rPr>
              <a:t>7   </a:t>
            </a:r>
            <a:r>
              <a:rPr lang="en-US" altLang="zh-CN" dirty="0">
                <a:solidFill>
                  <a:prstClr val="black"/>
                </a:solidFill>
                <a:latin typeface="Gill Sans MT" panose="020B0502020104020203" pitchFamily="34" charset="0"/>
              </a:rPr>
              <a:t>}</a:t>
            </a:r>
          </a:p>
          <a:p>
            <a:r>
              <a:rPr lang="en-US" altLang="zh-CN" dirty="0" smtClean="0">
                <a:solidFill>
                  <a:prstClr val="black"/>
                </a:solidFill>
                <a:latin typeface="Gill Sans MT" panose="020B0502020104020203" pitchFamily="34" charset="0"/>
              </a:rPr>
              <a:t>8 }</a:t>
            </a:r>
            <a:endParaRPr lang="en-US" altLang="zh-CN" dirty="0">
              <a:solidFill>
                <a:prstClr val="black"/>
              </a:solidFill>
              <a:latin typeface="Gill Sans MT" panose="020B0502020104020203" pitchFamily="34" charset="0"/>
            </a:endParaRPr>
          </a:p>
        </p:txBody>
      </p:sp>
      <p:sp>
        <p:nvSpPr>
          <p:cNvPr id="6" name="流程图: 联系 5"/>
          <p:cNvSpPr/>
          <p:nvPr/>
        </p:nvSpPr>
        <p:spPr>
          <a:xfrm>
            <a:off x="3013023" y="1630729"/>
            <a:ext cx="584617" cy="584616"/>
          </a:xfrm>
          <a:prstGeom prst="flowChartConnector">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y</a:t>
            </a:r>
            <a:endParaRPr lang="zh-CN" altLang="en-US" dirty="0">
              <a:solidFill>
                <a:schemeClr val="tx1"/>
              </a:solidFill>
            </a:endParaRPr>
          </a:p>
        </p:txBody>
      </p:sp>
      <p:sp>
        <p:nvSpPr>
          <p:cNvPr id="7" name="流程图: 联系 6"/>
          <p:cNvSpPr/>
          <p:nvPr/>
        </p:nvSpPr>
        <p:spPr>
          <a:xfrm>
            <a:off x="3013023" y="3024814"/>
            <a:ext cx="584617" cy="584616"/>
          </a:xfrm>
          <a:prstGeom prst="flowChartConnector">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x</a:t>
            </a:r>
            <a:endParaRPr lang="zh-CN" altLang="en-US" dirty="0">
              <a:solidFill>
                <a:schemeClr val="tx1"/>
              </a:solidFill>
            </a:endParaRPr>
          </a:p>
        </p:txBody>
      </p:sp>
      <p:cxnSp>
        <p:nvCxnSpPr>
          <p:cNvPr id="10" name="直接箭头连接符 9"/>
          <p:cNvCxnSpPr>
            <a:stCxn id="7" idx="0"/>
            <a:endCxn id="6" idx="4"/>
          </p:cNvCxnSpPr>
          <p:nvPr/>
        </p:nvCxnSpPr>
        <p:spPr>
          <a:xfrm flipV="1">
            <a:off x="3305332" y="2215345"/>
            <a:ext cx="0" cy="809469"/>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773180" y="3679437"/>
            <a:ext cx="1124262" cy="369332"/>
          </a:xfrm>
          <a:prstGeom prst="rect">
            <a:avLst/>
          </a:prstGeom>
          <a:noFill/>
        </p:spPr>
        <p:txBody>
          <a:bodyPr wrap="square" rtlCol="0">
            <a:spAutoFit/>
          </a:bodyPr>
          <a:lstStyle/>
          <a:p>
            <a:pPr algn="ctr"/>
            <a:r>
              <a:rPr lang="en-US" altLang="zh-CN" dirty="0" smtClean="0"/>
              <a:t>HVDG</a:t>
            </a:r>
            <a:endParaRPr lang="zh-CN" altLang="en-US" dirty="0"/>
          </a:p>
        </p:txBody>
      </p:sp>
      <p:sp>
        <p:nvSpPr>
          <p:cNvPr id="12" name="文本框 11"/>
          <p:cNvSpPr txBox="1"/>
          <p:nvPr/>
        </p:nvSpPr>
        <p:spPr>
          <a:xfrm>
            <a:off x="181156" y="4084983"/>
            <a:ext cx="2067369" cy="2308324"/>
          </a:xfrm>
          <a:prstGeom prst="rect">
            <a:avLst/>
          </a:prstGeom>
          <a:noFill/>
          <a:ln>
            <a:solidFill>
              <a:srgbClr val="7030A0"/>
            </a:solidFill>
          </a:ln>
        </p:spPr>
        <p:txBody>
          <a:bodyPr wrap="square" rtlCol="0">
            <a:spAutoFit/>
          </a:bodyPr>
          <a:lstStyle/>
          <a:p>
            <a:r>
              <a:rPr lang="en-US" altLang="zh-CN" dirty="0">
                <a:solidFill>
                  <a:prstClr val="black"/>
                </a:solidFill>
                <a:latin typeface="Gill Sans MT" panose="020B0502020104020203" pitchFamily="34" charset="0"/>
              </a:rPr>
              <a:t>1 </a:t>
            </a:r>
            <a:r>
              <a:rPr lang="en-US" altLang="zh-CN" b="1" dirty="0">
                <a:solidFill>
                  <a:srgbClr val="0000FF"/>
                </a:solidFill>
                <a:latin typeface="Gill Sans MT" panose="020B0502020104020203" pitchFamily="34" charset="0"/>
              </a:rPr>
              <a:t>void</a:t>
            </a:r>
            <a:r>
              <a:rPr lang="en-US" altLang="zh-CN" dirty="0">
                <a:solidFill>
                  <a:prstClr val="black"/>
                </a:solidFill>
                <a:latin typeface="Gill Sans MT" panose="020B0502020104020203" pitchFamily="34" charset="0"/>
              </a:rPr>
              <a:t> main()</a:t>
            </a:r>
          </a:p>
          <a:p>
            <a:r>
              <a:rPr lang="en-US" altLang="zh-CN" dirty="0">
                <a:solidFill>
                  <a:prstClr val="black"/>
                </a:solidFill>
                <a:latin typeface="Gill Sans MT" panose="020B0502020104020203" pitchFamily="34" charset="0"/>
              </a:rPr>
              <a:t>2 {  </a:t>
            </a:r>
          </a:p>
          <a:p>
            <a:r>
              <a:rPr lang="en-US" altLang="zh-CN" dirty="0">
                <a:solidFill>
                  <a:prstClr val="black"/>
                </a:solidFill>
                <a:latin typeface="Gill Sans MT" panose="020B0502020104020203" pitchFamily="34" charset="0"/>
              </a:rPr>
              <a:t>3   </a:t>
            </a:r>
            <a:r>
              <a:rPr lang="en-US" altLang="zh-CN" b="1" dirty="0" err="1" smtClean="0">
                <a:solidFill>
                  <a:srgbClr val="0000FF"/>
                </a:solidFill>
                <a:latin typeface="Gill Sans MT" panose="020B0502020104020203" pitchFamily="34" charset="0"/>
              </a:rPr>
              <a:t>int</a:t>
            </a:r>
            <a:r>
              <a:rPr lang="en-US" altLang="zh-CN" dirty="0" smtClean="0">
                <a:solidFill>
                  <a:prstClr val="black"/>
                </a:solidFill>
                <a:latin typeface="Gill Sans MT" panose="020B0502020104020203" pitchFamily="34" charset="0"/>
              </a:rPr>
              <a:t> </a:t>
            </a:r>
            <a:r>
              <a:rPr lang="en-US" altLang="zh-CN" dirty="0">
                <a:solidFill>
                  <a:prstClr val="black"/>
                </a:solidFill>
                <a:latin typeface="Gill Sans MT" panose="020B0502020104020203" pitchFamily="34" charset="0"/>
              </a:rPr>
              <a:t>x=-</a:t>
            </a:r>
            <a:r>
              <a:rPr lang="en-US" altLang="zh-CN" dirty="0" smtClean="0">
                <a:solidFill>
                  <a:prstClr val="black"/>
                </a:solidFill>
                <a:latin typeface="Gill Sans MT" panose="020B0502020104020203" pitchFamily="34" charset="0"/>
              </a:rPr>
              <a:t>10;</a:t>
            </a:r>
            <a:endParaRPr lang="en-US" altLang="zh-CN" dirty="0">
              <a:solidFill>
                <a:prstClr val="black"/>
              </a:solidFill>
              <a:latin typeface="Gill Sans MT" panose="020B0502020104020203" pitchFamily="34" charset="0"/>
            </a:endParaRPr>
          </a:p>
          <a:p>
            <a:r>
              <a:rPr lang="en-US" altLang="zh-CN" dirty="0">
                <a:solidFill>
                  <a:prstClr val="black"/>
                </a:solidFill>
                <a:latin typeface="Gill Sans MT" panose="020B0502020104020203" pitchFamily="34" charset="0"/>
              </a:rPr>
              <a:t>4   </a:t>
            </a:r>
            <a:r>
              <a:rPr lang="en-US" altLang="zh-CN" b="1" dirty="0" smtClean="0">
                <a:solidFill>
                  <a:srgbClr val="0000FF"/>
                </a:solidFill>
                <a:latin typeface="Gill Sans MT" panose="020B0502020104020203" pitchFamily="34" charset="0"/>
              </a:rPr>
              <a:t>while</a:t>
            </a:r>
            <a:r>
              <a:rPr lang="en-US" altLang="zh-CN" dirty="0" smtClean="0">
                <a:solidFill>
                  <a:prstClr val="black"/>
                </a:solidFill>
                <a:latin typeface="Gill Sans MT" panose="020B0502020104020203" pitchFamily="34" charset="0"/>
              </a:rPr>
              <a:t>(x </a:t>
            </a:r>
            <a:r>
              <a:rPr lang="en-US" altLang="zh-CN" dirty="0">
                <a:solidFill>
                  <a:prstClr val="black"/>
                </a:solidFill>
                <a:latin typeface="Gill Sans MT" panose="020B0502020104020203" pitchFamily="34" charset="0"/>
              </a:rPr>
              <a:t>&lt;= 20){</a:t>
            </a:r>
          </a:p>
          <a:p>
            <a:r>
              <a:rPr lang="en-US" altLang="zh-CN" dirty="0">
                <a:solidFill>
                  <a:prstClr val="black"/>
                </a:solidFill>
                <a:latin typeface="Gill Sans MT" panose="020B0502020104020203" pitchFamily="34" charset="0"/>
              </a:rPr>
              <a:t>5       x=x+1;</a:t>
            </a:r>
          </a:p>
          <a:p>
            <a:r>
              <a:rPr lang="en-US" altLang="zh-CN" dirty="0" smtClean="0">
                <a:solidFill>
                  <a:prstClr val="black"/>
                </a:solidFill>
                <a:latin typeface="Gill Sans MT" panose="020B0502020104020203" pitchFamily="34" charset="0"/>
              </a:rPr>
              <a:t>6</a:t>
            </a:r>
            <a:endParaRPr lang="en-US" altLang="zh-CN" dirty="0">
              <a:solidFill>
                <a:prstClr val="black"/>
              </a:solidFill>
              <a:latin typeface="Gill Sans MT" panose="020B0502020104020203" pitchFamily="34" charset="0"/>
            </a:endParaRPr>
          </a:p>
          <a:p>
            <a:r>
              <a:rPr lang="en-US" altLang="zh-CN" dirty="0">
                <a:solidFill>
                  <a:prstClr val="black"/>
                </a:solidFill>
                <a:latin typeface="Gill Sans MT" panose="020B0502020104020203" pitchFamily="34" charset="0"/>
              </a:rPr>
              <a:t>7   }</a:t>
            </a:r>
          </a:p>
          <a:p>
            <a:r>
              <a:rPr lang="en-US" altLang="zh-CN" dirty="0">
                <a:solidFill>
                  <a:prstClr val="black"/>
                </a:solidFill>
                <a:latin typeface="Gill Sans MT" panose="020B0502020104020203" pitchFamily="34" charset="0"/>
              </a:rPr>
              <a:t>8 }</a:t>
            </a:r>
          </a:p>
        </p:txBody>
      </p:sp>
      <p:sp>
        <p:nvSpPr>
          <p:cNvPr id="13" name="文本框 12"/>
          <p:cNvSpPr txBox="1"/>
          <p:nvPr/>
        </p:nvSpPr>
        <p:spPr>
          <a:xfrm>
            <a:off x="2294135" y="4088876"/>
            <a:ext cx="2067369" cy="2308324"/>
          </a:xfrm>
          <a:prstGeom prst="rect">
            <a:avLst/>
          </a:prstGeom>
          <a:noFill/>
          <a:ln>
            <a:solidFill>
              <a:srgbClr val="7030A0"/>
            </a:solidFill>
          </a:ln>
        </p:spPr>
        <p:txBody>
          <a:bodyPr wrap="square" rtlCol="0">
            <a:spAutoFit/>
          </a:bodyPr>
          <a:lstStyle/>
          <a:p>
            <a:r>
              <a:rPr lang="en-US" altLang="zh-CN" dirty="0">
                <a:solidFill>
                  <a:prstClr val="black"/>
                </a:solidFill>
                <a:latin typeface="Gill Sans MT" panose="020B0502020104020203" pitchFamily="34" charset="0"/>
              </a:rPr>
              <a:t>1 </a:t>
            </a:r>
            <a:r>
              <a:rPr lang="en-US" altLang="zh-CN" b="1" dirty="0">
                <a:solidFill>
                  <a:srgbClr val="0000FF"/>
                </a:solidFill>
                <a:latin typeface="Gill Sans MT" panose="020B0502020104020203" pitchFamily="34" charset="0"/>
              </a:rPr>
              <a:t>void</a:t>
            </a:r>
            <a:r>
              <a:rPr lang="en-US" altLang="zh-CN" dirty="0">
                <a:solidFill>
                  <a:prstClr val="black"/>
                </a:solidFill>
                <a:latin typeface="Gill Sans MT" panose="020B0502020104020203" pitchFamily="34" charset="0"/>
              </a:rPr>
              <a:t> main()</a:t>
            </a:r>
          </a:p>
          <a:p>
            <a:r>
              <a:rPr lang="en-US" altLang="zh-CN" dirty="0">
                <a:solidFill>
                  <a:prstClr val="black"/>
                </a:solidFill>
                <a:latin typeface="Gill Sans MT" panose="020B0502020104020203" pitchFamily="34" charset="0"/>
              </a:rPr>
              <a:t>2 {  </a:t>
            </a:r>
          </a:p>
          <a:p>
            <a:r>
              <a:rPr lang="en-US" altLang="zh-CN" dirty="0">
                <a:solidFill>
                  <a:prstClr val="black"/>
                </a:solidFill>
                <a:latin typeface="Gill Sans MT" panose="020B0502020104020203" pitchFamily="34" charset="0"/>
              </a:rPr>
              <a:t>3  </a:t>
            </a:r>
            <a:r>
              <a:rPr lang="en-US" altLang="zh-CN" dirty="0" smtClean="0">
                <a:solidFill>
                  <a:prstClr val="black"/>
                </a:solidFill>
                <a:latin typeface="Gill Sans MT" panose="020B0502020104020203" pitchFamily="34" charset="0"/>
              </a:rPr>
              <a:t> </a:t>
            </a:r>
            <a:r>
              <a:rPr lang="en-US" altLang="zh-CN" b="1" dirty="0" err="1">
                <a:solidFill>
                  <a:srgbClr val="0000FF"/>
                </a:solidFill>
                <a:latin typeface="Gill Sans MT" panose="020B0502020104020203" pitchFamily="34" charset="0"/>
              </a:rPr>
              <a:t>int</a:t>
            </a:r>
            <a:r>
              <a:rPr lang="en-US" altLang="zh-CN" dirty="0">
                <a:solidFill>
                  <a:prstClr val="black"/>
                </a:solidFill>
                <a:latin typeface="Gill Sans MT" panose="020B0502020104020203" pitchFamily="34" charset="0"/>
              </a:rPr>
              <a:t> x=-10, y=0;</a:t>
            </a:r>
          </a:p>
          <a:p>
            <a:r>
              <a:rPr lang="en-US" altLang="zh-CN" dirty="0">
                <a:solidFill>
                  <a:prstClr val="black"/>
                </a:solidFill>
                <a:latin typeface="Gill Sans MT" panose="020B0502020104020203" pitchFamily="34" charset="0"/>
              </a:rPr>
              <a:t>4   </a:t>
            </a:r>
            <a:r>
              <a:rPr lang="en-US" altLang="zh-CN" b="1" dirty="0" smtClean="0">
                <a:solidFill>
                  <a:srgbClr val="0000FF"/>
                </a:solidFill>
                <a:latin typeface="Gill Sans MT" panose="020B0502020104020203" pitchFamily="34" charset="0"/>
              </a:rPr>
              <a:t>while</a:t>
            </a:r>
            <a:r>
              <a:rPr lang="en-US" altLang="zh-CN" dirty="0" smtClean="0">
                <a:latin typeface="Gill Sans MT" panose="020B0502020104020203" pitchFamily="34" charset="0"/>
              </a:rPr>
              <a:t>(x </a:t>
            </a:r>
            <a:r>
              <a:rPr lang="en-US" altLang="zh-CN" dirty="0">
                <a:solidFill>
                  <a:prstClr val="black"/>
                </a:solidFill>
                <a:latin typeface="Gill Sans MT" panose="020B0502020104020203" pitchFamily="34" charset="0"/>
              </a:rPr>
              <a:t>&lt;= 20){</a:t>
            </a:r>
          </a:p>
          <a:p>
            <a:r>
              <a:rPr lang="en-US" altLang="zh-CN" dirty="0">
                <a:solidFill>
                  <a:prstClr val="black"/>
                </a:solidFill>
                <a:latin typeface="Gill Sans MT" panose="020B0502020104020203" pitchFamily="34" charset="0"/>
              </a:rPr>
              <a:t>5       x=x+1;</a:t>
            </a:r>
          </a:p>
          <a:p>
            <a:r>
              <a:rPr lang="en-US" altLang="zh-CN" dirty="0">
                <a:solidFill>
                  <a:prstClr val="black"/>
                </a:solidFill>
                <a:latin typeface="Gill Sans MT" panose="020B0502020104020203" pitchFamily="34" charset="0"/>
              </a:rPr>
              <a:t>6       y=</a:t>
            </a:r>
            <a:r>
              <a:rPr lang="en-US" altLang="zh-CN" dirty="0" err="1">
                <a:solidFill>
                  <a:prstClr val="black"/>
                </a:solidFill>
                <a:latin typeface="Gill Sans MT" panose="020B0502020104020203" pitchFamily="34" charset="0"/>
              </a:rPr>
              <a:t>y+x</a:t>
            </a:r>
            <a:r>
              <a:rPr lang="en-US" altLang="zh-CN" dirty="0">
                <a:solidFill>
                  <a:prstClr val="black"/>
                </a:solidFill>
                <a:latin typeface="Gill Sans MT" panose="020B0502020104020203" pitchFamily="34" charset="0"/>
              </a:rPr>
              <a:t>; </a:t>
            </a:r>
            <a:r>
              <a:rPr lang="en-US" altLang="zh-CN" dirty="0" smtClean="0">
                <a:solidFill>
                  <a:prstClr val="black"/>
                </a:solidFill>
                <a:latin typeface="Gill Sans MT" panose="020B0502020104020203" pitchFamily="34" charset="0"/>
              </a:rPr>
              <a:t>//(*)</a:t>
            </a:r>
            <a:endParaRPr lang="en-US" altLang="zh-CN" dirty="0">
              <a:solidFill>
                <a:prstClr val="black"/>
              </a:solidFill>
              <a:latin typeface="Gill Sans MT" panose="020B0502020104020203" pitchFamily="34" charset="0"/>
            </a:endParaRPr>
          </a:p>
          <a:p>
            <a:r>
              <a:rPr lang="en-US" altLang="zh-CN" dirty="0">
                <a:solidFill>
                  <a:prstClr val="black"/>
                </a:solidFill>
                <a:latin typeface="Gill Sans MT" panose="020B0502020104020203" pitchFamily="34" charset="0"/>
              </a:rPr>
              <a:t>7   }</a:t>
            </a:r>
          </a:p>
          <a:p>
            <a:r>
              <a:rPr lang="en-US" altLang="zh-CN" dirty="0">
                <a:solidFill>
                  <a:prstClr val="black"/>
                </a:solidFill>
                <a:latin typeface="Gill Sans MT" panose="020B0502020104020203" pitchFamily="34" charset="0"/>
              </a:rPr>
              <a:t>8 }</a:t>
            </a:r>
          </a:p>
        </p:txBody>
      </p:sp>
      <p:sp>
        <p:nvSpPr>
          <p:cNvPr id="14" name="文本框 13"/>
          <p:cNvSpPr txBox="1"/>
          <p:nvPr/>
        </p:nvSpPr>
        <p:spPr>
          <a:xfrm>
            <a:off x="4173508" y="1753680"/>
            <a:ext cx="1560230" cy="923330"/>
          </a:xfrm>
          <a:prstGeom prst="rect">
            <a:avLst/>
          </a:prstGeom>
          <a:noFill/>
          <a:ln>
            <a:solidFill>
              <a:srgbClr val="92D050"/>
            </a:solidFill>
          </a:ln>
        </p:spPr>
        <p:txBody>
          <a:bodyPr wrap="square" rtlCol="0">
            <a:spAutoFit/>
          </a:bodyPr>
          <a:lstStyle/>
          <a:p>
            <a:r>
              <a:rPr lang="en-US" altLang="zh-CN" dirty="0" smtClean="0">
                <a:latin typeface="Gill Sans MT" panose="020B0502020104020203" pitchFamily="34" charset="0"/>
              </a:rPr>
              <a:t>For P1, we get </a:t>
            </a:r>
          </a:p>
          <a:p>
            <a:r>
              <a:rPr lang="en-US" altLang="zh-CN" dirty="0" smtClean="0">
                <a:solidFill>
                  <a:srgbClr val="FF0000"/>
                </a:solidFill>
                <a:latin typeface="Gill Sans MT" panose="020B0502020104020203" pitchFamily="34" charset="0"/>
              </a:rPr>
              <a:t>x=[-9,21]</a:t>
            </a:r>
            <a:r>
              <a:rPr lang="en-US" altLang="zh-CN" dirty="0" smtClean="0">
                <a:latin typeface="Gill Sans MT" panose="020B0502020104020203" pitchFamily="34" charset="0"/>
              </a:rPr>
              <a:t> at </a:t>
            </a:r>
          </a:p>
          <a:p>
            <a:r>
              <a:rPr lang="en-US" altLang="zh-CN" dirty="0" smtClean="0">
                <a:latin typeface="Gill Sans MT" panose="020B0502020104020203" pitchFamily="34" charset="0"/>
              </a:rPr>
              <a:t>point 6 by AI.</a:t>
            </a:r>
            <a:endParaRPr lang="zh-CN" altLang="en-US" dirty="0">
              <a:latin typeface="Gill Sans MT" panose="020B0502020104020203" pitchFamily="34" charset="0"/>
            </a:endParaRPr>
          </a:p>
        </p:txBody>
      </p:sp>
      <p:sp>
        <p:nvSpPr>
          <p:cNvPr id="15" name="文本框 14"/>
          <p:cNvSpPr txBox="1"/>
          <p:nvPr/>
        </p:nvSpPr>
        <p:spPr>
          <a:xfrm>
            <a:off x="958434" y="6488668"/>
            <a:ext cx="825396" cy="369332"/>
          </a:xfrm>
          <a:prstGeom prst="rect">
            <a:avLst/>
          </a:prstGeom>
          <a:noFill/>
        </p:spPr>
        <p:txBody>
          <a:bodyPr wrap="square" rtlCol="0">
            <a:spAutoFit/>
          </a:bodyPr>
          <a:lstStyle/>
          <a:p>
            <a:r>
              <a:rPr lang="en-US" altLang="zh-CN" dirty="0" smtClean="0"/>
              <a:t>P1</a:t>
            </a:r>
            <a:endParaRPr lang="zh-CN" altLang="en-US" dirty="0"/>
          </a:p>
        </p:txBody>
      </p:sp>
      <p:sp>
        <p:nvSpPr>
          <p:cNvPr id="16" name="文本框 15"/>
          <p:cNvSpPr txBox="1"/>
          <p:nvPr/>
        </p:nvSpPr>
        <p:spPr>
          <a:xfrm>
            <a:off x="2997093" y="6471605"/>
            <a:ext cx="825396" cy="369332"/>
          </a:xfrm>
          <a:prstGeom prst="rect">
            <a:avLst/>
          </a:prstGeom>
          <a:noFill/>
        </p:spPr>
        <p:txBody>
          <a:bodyPr wrap="square" rtlCol="0">
            <a:spAutoFit/>
          </a:bodyPr>
          <a:lstStyle/>
          <a:p>
            <a:r>
              <a:rPr lang="en-US" altLang="zh-CN" dirty="0" smtClean="0"/>
              <a:t>P2</a:t>
            </a:r>
            <a:endParaRPr lang="zh-CN" altLang="en-US" dirty="0"/>
          </a:p>
        </p:txBody>
      </p:sp>
      <mc:AlternateContent xmlns:mc="http://schemas.openxmlformats.org/markup-compatibility/2006" xmlns:a14="http://schemas.microsoft.com/office/drawing/2010/main">
        <mc:Choice Requires="a14">
          <p:sp>
            <p:nvSpPr>
              <p:cNvPr id="17" name="文本框 16"/>
              <p:cNvSpPr txBox="1"/>
              <p:nvPr/>
            </p:nvSpPr>
            <p:spPr>
              <a:xfrm>
                <a:off x="6026045" y="1261786"/>
                <a:ext cx="2750698" cy="1384995"/>
              </a:xfrm>
              <a:prstGeom prst="rect">
                <a:avLst/>
              </a:prstGeom>
              <a:noFill/>
              <a:ln>
                <a:solidFill>
                  <a:srgbClr val="92D050"/>
                </a:solidFill>
              </a:ln>
            </p:spPr>
            <p:txBody>
              <a:bodyPr wrap="square" lIns="0" tIns="0" rIns="0" bIns="0" rtlCol="0">
                <a:spAutoFit/>
              </a:bodyPr>
              <a:lstStyle/>
              <a:p>
                <a:r>
                  <a:rPr lang="en-US" altLang="zh-CN" b="0" i="1" dirty="0" smtClean="0">
                    <a:latin typeface="Gill Sans MT" panose="020B0502020104020203" pitchFamily="34" charset="0"/>
                  </a:rPr>
                  <a:t> …</a:t>
                </a:r>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𝑋</m:t>
                          </m:r>
                        </m:e>
                        <m:sub>
                          <m:r>
                            <a:rPr lang="en-US" altLang="zh-CN" b="0" i="1" smtClean="0">
                              <a:latin typeface="Cambria Math" panose="02040503050406030204" pitchFamily="18" charset="0"/>
                            </a:rPr>
                            <m:t>4</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𝑜𝑜</m:t>
                      </m:r>
                      <m:r>
                        <a:rPr lang="en-US" altLang="zh-CN" b="0" i="1" smtClean="0">
                          <a:latin typeface="Cambria Math" panose="02040503050406030204" pitchFamily="18" charset="0"/>
                          <a:ea typeface="Cambria Math" panose="02040503050406030204" pitchFamily="18" charset="0"/>
                        </a:rPr>
                        <m:t>, 20]</m:t>
                      </m:r>
                    </m:oMath>
                  </m:oMathPara>
                </a14:m>
                <a:endParaRPr lang="en-US" altLang="zh-CN" dirty="0" smtClean="0">
                  <a:latin typeface="Gill Sans MT" panose="020B0502020104020203" pitchFamily="34" charset="0"/>
                </a:endParaRPr>
              </a:p>
              <a:p>
                <a:r>
                  <a:rPr lang="en-US" altLang="zh-CN" dirty="0" smtClean="0">
                    <a:latin typeface="Gill Sans MT" panose="020B0502020104020203" pitchFamily="34" charset="0"/>
                  </a:rPr>
                  <a:t>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6</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5</m:t>
                        </m:r>
                      </m:sub>
                    </m:sSub>
                    <m:r>
                      <a:rPr lang="en-US" altLang="zh-CN" dirty="0">
                        <a:latin typeface="Cambria Math" panose="02040503050406030204" pitchFamily="18" charset="0"/>
                        <a:ea typeface="Cambria Math" panose="02040503050406030204" pitchFamily="18" charset="0"/>
                      </a:rPr>
                      <m:t>⨁</m:t>
                    </m:r>
                    <m:r>
                      <a:rPr lang="en-US" altLang="zh-CN" b="0" i="0" dirty="0" smtClean="0">
                        <a:latin typeface="Cambria Math" panose="02040503050406030204" pitchFamily="18" charset="0"/>
                        <a:ea typeface="Cambria Math" panose="02040503050406030204" pitchFamily="18" charset="0"/>
                      </a:rPr>
                      <m:t>1</m:t>
                    </m:r>
                  </m:oMath>
                </a14:m>
                <a:endParaRPr lang="en-US" altLang="zh-CN" dirty="0" smtClean="0">
                  <a:latin typeface="Gill Sans MT" panose="020B0502020104020203" pitchFamily="34" charset="0"/>
                </a:endParaRPr>
              </a:p>
              <a:p>
                <a:r>
                  <a:rPr lang="en-US" altLang="zh-CN" dirty="0" smtClean="0">
                    <a:solidFill>
                      <a:srgbClr val="00B050"/>
                    </a:solidFill>
                    <a:latin typeface="Gill Sans MT" panose="020B0502020104020203" pitchFamily="34" charset="0"/>
                  </a:rPr>
                  <a:t> </a:t>
                </a:r>
                <a14:m>
                  <m:oMath xmlns:m="http://schemas.openxmlformats.org/officeDocument/2006/math">
                    <m:sSub>
                      <m:sSubPr>
                        <m:ctrlPr>
                          <a:rPr lang="en-US" altLang="zh-CN" i="1">
                            <a:solidFill>
                              <a:srgbClr val="00B050"/>
                            </a:solidFill>
                            <a:latin typeface="Cambria Math" panose="02040503050406030204" pitchFamily="18" charset="0"/>
                          </a:rPr>
                        </m:ctrlPr>
                      </m:sSubPr>
                      <m:e>
                        <m:r>
                          <a:rPr lang="en-US" altLang="zh-CN" b="0" i="1" smtClean="0">
                            <a:solidFill>
                              <a:srgbClr val="00B050"/>
                            </a:solidFill>
                            <a:latin typeface="Cambria Math" panose="02040503050406030204" pitchFamily="18" charset="0"/>
                          </a:rPr>
                          <m:t>𝑌</m:t>
                        </m:r>
                      </m:e>
                      <m:sub>
                        <m:r>
                          <a:rPr lang="en-US" altLang="zh-CN" b="0" i="1" smtClean="0">
                            <a:solidFill>
                              <a:srgbClr val="00B050"/>
                            </a:solidFill>
                            <a:latin typeface="Cambria Math" panose="02040503050406030204" pitchFamily="18" charset="0"/>
                          </a:rPr>
                          <m:t>7</m:t>
                        </m:r>
                      </m:sub>
                    </m:sSub>
                    <m:r>
                      <a:rPr lang="en-US" altLang="zh-CN" b="0" i="1" smtClean="0">
                        <a:solidFill>
                          <a:srgbClr val="00B050"/>
                        </a:solidFill>
                        <a:latin typeface="Cambria Math" panose="02040503050406030204" pitchFamily="18" charset="0"/>
                      </a:rPr>
                      <m:t> </m:t>
                    </m:r>
                    <m:r>
                      <a:rPr lang="en-US" altLang="zh-CN" i="1">
                        <a:solidFill>
                          <a:srgbClr val="00B050"/>
                        </a:solidFill>
                        <a:latin typeface="Cambria Math" panose="02040503050406030204" pitchFamily="18" charset="0"/>
                      </a:rPr>
                      <m:t>=</m:t>
                    </m:r>
                    <m:sSub>
                      <m:sSubPr>
                        <m:ctrlPr>
                          <a:rPr lang="en-US" altLang="zh-CN" i="1">
                            <a:solidFill>
                              <a:srgbClr val="00B050"/>
                            </a:solidFill>
                            <a:latin typeface="Cambria Math" panose="02040503050406030204" pitchFamily="18" charset="0"/>
                          </a:rPr>
                        </m:ctrlPr>
                      </m:sSubPr>
                      <m:e>
                        <m:r>
                          <a:rPr lang="en-US" altLang="zh-CN" b="0" i="1" smtClean="0">
                            <a:solidFill>
                              <a:srgbClr val="00B050"/>
                            </a:solidFill>
                            <a:latin typeface="Cambria Math" panose="02040503050406030204" pitchFamily="18" charset="0"/>
                          </a:rPr>
                          <m:t>𝑌</m:t>
                        </m:r>
                      </m:e>
                      <m:sub>
                        <m:r>
                          <a:rPr lang="en-US" altLang="zh-CN" b="0" i="1" smtClean="0">
                            <a:solidFill>
                              <a:srgbClr val="00B050"/>
                            </a:solidFill>
                            <a:latin typeface="Cambria Math" panose="02040503050406030204" pitchFamily="18" charset="0"/>
                          </a:rPr>
                          <m:t>6</m:t>
                        </m:r>
                      </m:sub>
                    </m:sSub>
                    <m:r>
                      <a:rPr lang="en-US" altLang="zh-CN" dirty="0">
                        <a:solidFill>
                          <a:srgbClr val="00B050"/>
                        </a:solidFill>
                        <a:latin typeface="Cambria Math" panose="02040503050406030204" pitchFamily="18" charset="0"/>
                        <a:ea typeface="Cambria Math" panose="02040503050406030204" pitchFamily="18" charset="0"/>
                      </a:rPr>
                      <m:t>⨁</m:t>
                    </m:r>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𝑋</m:t>
                        </m:r>
                      </m:e>
                      <m:sub>
                        <m:r>
                          <a:rPr lang="en-US" altLang="zh-CN" b="0" i="1" smtClean="0">
                            <a:solidFill>
                              <a:srgbClr val="00B050"/>
                            </a:solidFill>
                            <a:latin typeface="Cambria Math" panose="02040503050406030204" pitchFamily="18" charset="0"/>
                          </a:rPr>
                          <m:t>6</m:t>
                        </m:r>
                      </m:sub>
                    </m:sSub>
                  </m:oMath>
                </a14:m>
                <a:endParaRPr lang="en-US" altLang="zh-CN" dirty="0" smtClean="0">
                  <a:latin typeface="Gill Sans MT" panose="020B0502020104020203" pitchFamily="34" charset="0"/>
                </a:endParaRPr>
              </a:p>
              <a:p>
                <a:r>
                  <a:rPr lang="en-US" altLang="zh-CN" dirty="0">
                    <a:latin typeface="Gill Sans MT" panose="020B0502020104020203" pitchFamily="34" charset="0"/>
                  </a:rPr>
                  <a:t> </a:t>
                </a:r>
                <a:r>
                  <a:rPr lang="en-US" altLang="zh-CN" dirty="0" smtClean="0">
                    <a:latin typeface="Gill Sans MT" panose="020B0502020104020203" pitchFamily="34" charset="0"/>
                  </a:rPr>
                  <a:t> …</a:t>
                </a:r>
                <a:endParaRPr lang="en-US" altLang="zh-CN" dirty="0">
                  <a:latin typeface="Gill Sans MT" panose="020B0502020104020203" pitchFamily="34"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026045" y="1261786"/>
                <a:ext cx="2750698" cy="1384995"/>
              </a:xfrm>
              <a:prstGeom prst="rect">
                <a:avLst/>
              </a:prstGeom>
              <a:blipFill rotWithShape="0">
                <a:blip r:embed="rId3"/>
                <a:stretch>
                  <a:fillRect l="-2870" t="-5240" r="-1104" b="-8734"/>
                </a:stretch>
              </a:blipFill>
              <a:ln>
                <a:solidFill>
                  <a:srgbClr val="92D050"/>
                </a:solidFill>
              </a:ln>
            </p:spPr>
            <p:txBody>
              <a:bodyPr/>
              <a:lstStyle/>
              <a:p>
                <a:r>
                  <a:rPr lang="zh-CN" altLang="en-US">
                    <a:noFill/>
                  </a:rPr>
                  <a:t> </a:t>
                </a:r>
              </a:p>
            </p:txBody>
          </p:sp>
        </mc:Fallback>
      </mc:AlternateContent>
      <p:sp>
        <p:nvSpPr>
          <p:cNvPr id="18" name="左大括号 17"/>
          <p:cNvSpPr/>
          <p:nvPr/>
        </p:nvSpPr>
        <p:spPr>
          <a:xfrm rot="16200000">
            <a:off x="6162036" y="1249426"/>
            <a:ext cx="420946" cy="36261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p:cNvSpPr txBox="1"/>
              <p:nvPr/>
            </p:nvSpPr>
            <p:spPr>
              <a:xfrm>
                <a:off x="5009211" y="3272962"/>
                <a:ext cx="2750698" cy="1384995"/>
              </a:xfrm>
              <a:prstGeom prst="rect">
                <a:avLst/>
              </a:prstGeom>
              <a:noFill/>
              <a:ln>
                <a:solidFill>
                  <a:srgbClr val="92D050"/>
                </a:solidFill>
              </a:ln>
            </p:spPr>
            <p:txBody>
              <a:bodyPr wrap="square" lIns="0" tIns="0" rIns="0" bIns="0" rtlCol="0">
                <a:spAutoFit/>
              </a:bodyPr>
              <a:lstStyle/>
              <a:p>
                <a:r>
                  <a:rPr lang="en-US" altLang="zh-CN" b="0" i="1" dirty="0" smtClean="0">
                    <a:latin typeface="Gill Sans MT" panose="020B0502020104020203" pitchFamily="34" charset="0"/>
                  </a:rPr>
                  <a:t> …</a:t>
                </a:r>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𝑋</m:t>
                          </m:r>
                        </m:e>
                        <m:sub>
                          <m:r>
                            <a:rPr lang="en-US" altLang="zh-CN" b="0" i="1" smtClean="0">
                              <a:latin typeface="Cambria Math" panose="02040503050406030204" pitchFamily="18" charset="0"/>
                            </a:rPr>
                            <m:t>4</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𝑜𝑜</m:t>
                      </m:r>
                      <m:r>
                        <a:rPr lang="en-US" altLang="zh-CN" b="0" i="1" smtClean="0">
                          <a:latin typeface="Cambria Math" panose="02040503050406030204" pitchFamily="18" charset="0"/>
                          <a:ea typeface="Cambria Math" panose="02040503050406030204" pitchFamily="18" charset="0"/>
                        </a:rPr>
                        <m:t>, 20]</m:t>
                      </m:r>
                    </m:oMath>
                  </m:oMathPara>
                </a14:m>
                <a:endParaRPr lang="en-US" altLang="zh-CN" dirty="0" smtClean="0">
                  <a:latin typeface="Gill Sans MT" panose="020B0502020104020203" pitchFamily="34" charset="0"/>
                </a:endParaRPr>
              </a:p>
              <a:p>
                <a:r>
                  <a:rPr lang="en-US" altLang="zh-CN" dirty="0" smtClean="0">
                    <a:latin typeface="Gill Sans MT" panose="020B0502020104020203" pitchFamily="34" charset="0"/>
                  </a:rPr>
                  <a:t> </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6</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5</m:t>
                        </m:r>
                      </m:sub>
                    </m:sSub>
                    <m:r>
                      <a:rPr lang="en-US" altLang="zh-CN" dirty="0">
                        <a:latin typeface="Cambria Math" panose="02040503050406030204" pitchFamily="18" charset="0"/>
                        <a:ea typeface="Cambria Math" panose="02040503050406030204" pitchFamily="18" charset="0"/>
                      </a:rPr>
                      <m:t>⨁</m:t>
                    </m:r>
                    <m:r>
                      <a:rPr lang="en-US" altLang="zh-CN" b="0" i="0" dirty="0" smtClean="0">
                        <a:latin typeface="Cambria Math" panose="02040503050406030204" pitchFamily="18" charset="0"/>
                        <a:ea typeface="Cambria Math" panose="02040503050406030204" pitchFamily="18" charset="0"/>
                      </a:rPr>
                      <m:t>1</m:t>
                    </m:r>
                  </m:oMath>
                </a14:m>
                <a:endParaRPr lang="en-US" altLang="zh-CN" dirty="0" smtClean="0">
                  <a:latin typeface="Gill Sans MT" panose="020B0502020104020203" pitchFamily="34" charset="0"/>
                </a:endParaRPr>
              </a:p>
              <a:p>
                <a:r>
                  <a:rPr lang="en-US" altLang="zh-CN" dirty="0" smtClean="0">
                    <a:solidFill>
                      <a:srgbClr val="00B050"/>
                    </a:solidFill>
                    <a:latin typeface="Gill Sans MT" panose="020B0502020104020203" pitchFamily="34" charset="0"/>
                  </a:rPr>
                  <a:t> </a:t>
                </a:r>
                <a14:m>
                  <m:oMath xmlns:m="http://schemas.openxmlformats.org/officeDocument/2006/math">
                    <m:sSub>
                      <m:sSubPr>
                        <m:ctrlPr>
                          <a:rPr lang="en-US" altLang="zh-CN" i="1">
                            <a:solidFill>
                              <a:srgbClr val="00B050"/>
                            </a:solidFill>
                            <a:latin typeface="Cambria Math" panose="02040503050406030204" pitchFamily="18" charset="0"/>
                          </a:rPr>
                        </m:ctrlPr>
                      </m:sSubPr>
                      <m:e>
                        <m:r>
                          <a:rPr lang="en-US" altLang="zh-CN" b="0" i="1" smtClean="0">
                            <a:solidFill>
                              <a:srgbClr val="00B050"/>
                            </a:solidFill>
                            <a:latin typeface="Cambria Math" panose="02040503050406030204" pitchFamily="18" charset="0"/>
                          </a:rPr>
                          <m:t>𝑌</m:t>
                        </m:r>
                      </m:e>
                      <m:sub>
                        <m:r>
                          <a:rPr lang="en-US" altLang="zh-CN" b="0" i="1" smtClean="0">
                            <a:solidFill>
                              <a:srgbClr val="00B050"/>
                            </a:solidFill>
                            <a:latin typeface="Cambria Math" panose="02040503050406030204" pitchFamily="18" charset="0"/>
                          </a:rPr>
                          <m:t>7</m:t>
                        </m:r>
                      </m:sub>
                    </m:sSub>
                    <m:r>
                      <a:rPr lang="en-US" altLang="zh-CN" b="0" i="1" smtClean="0">
                        <a:solidFill>
                          <a:srgbClr val="00B050"/>
                        </a:solidFill>
                        <a:latin typeface="Cambria Math" panose="02040503050406030204" pitchFamily="18" charset="0"/>
                      </a:rPr>
                      <m:t> </m:t>
                    </m:r>
                    <m:r>
                      <a:rPr lang="en-US" altLang="zh-CN" i="1">
                        <a:solidFill>
                          <a:srgbClr val="00B050"/>
                        </a:solidFill>
                        <a:latin typeface="Cambria Math" panose="02040503050406030204" pitchFamily="18" charset="0"/>
                      </a:rPr>
                      <m:t>=</m:t>
                    </m:r>
                    <m:sSub>
                      <m:sSubPr>
                        <m:ctrlPr>
                          <a:rPr lang="en-US" altLang="zh-CN" i="1">
                            <a:solidFill>
                              <a:srgbClr val="00B050"/>
                            </a:solidFill>
                            <a:latin typeface="Cambria Math" panose="02040503050406030204" pitchFamily="18" charset="0"/>
                          </a:rPr>
                        </m:ctrlPr>
                      </m:sSubPr>
                      <m:e>
                        <m:r>
                          <a:rPr lang="en-US" altLang="zh-CN" b="0" i="1" smtClean="0">
                            <a:solidFill>
                              <a:srgbClr val="00B050"/>
                            </a:solidFill>
                            <a:latin typeface="Cambria Math" panose="02040503050406030204" pitchFamily="18" charset="0"/>
                          </a:rPr>
                          <m:t>𝑌</m:t>
                        </m:r>
                      </m:e>
                      <m:sub>
                        <m:r>
                          <a:rPr lang="en-US" altLang="zh-CN" b="0" i="1" smtClean="0">
                            <a:solidFill>
                              <a:srgbClr val="00B050"/>
                            </a:solidFill>
                            <a:latin typeface="Cambria Math" panose="02040503050406030204" pitchFamily="18" charset="0"/>
                          </a:rPr>
                          <m:t>6</m:t>
                        </m:r>
                      </m:sub>
                    </m:sSub>
                    <m:r>
                      <a:rPr lang="en-US" altLang="zh-CN" dirty="0">
                        <a:solidFill>
                          <a:srgbClr val="00B050"/>
                        </a:solidFill>
                        <a:latin typeface="Cambria Math" panose="02040503050406030204" pitchFamily="18" charset="0"/>
                        <a:ea typeface="Cambria Math" panose="02040503050406030204" pitchFamily="18" charset="0"/>
                      </a:rPr>
                      <m:t>⨁</m:t>
                    </m:r>
                    <m:r>
                      <a:rPr lang="en-US" altLang="zh-CN" b="0" i="0" dirty="0" smtClean="0">
                        <a:solidFill>
                          <a:srgbClr val="FF0000"/>
                        </a:solidFill>
                        <a:latin typeface="Cambria Math" panose="02040503050406030204" pitchFamily="18" charset="0"/>
                        <a:ea typeface="Cambria Math" panose="02040503050406030204" pitchFamily="18" charset="0"/>
                      </a:rPr>
                      <m:t>[−9,21]</m:t>
                    </m:r>
                  </m:oMath>
                </a14:m>
                <a:endParaRPr lang="en-US" altLang="zh-CN" dirty="0" smtClean="0">
                  <a:solidFill>
                    <a:srgbClr val="FF0000"/>
                  </a:solidFill>
                  <a:latin typeface="Gill Sans MT" panose="020B0502020104020203" pitchFamily="34" charset="0"/>
                </a:endParaRPr>
              </a:p>
              <a:p>
                <a:r>
                  <a:rPr lang="en-US" altLang="zh-CN" dirty="0">
                    <a:latin typeface="Gill Sans MT" panose="020B0502020104020203" pitchFamily="34" charset="0"/>
                  </a:rPr>
                  <a:t> </a:t>
                </a:r>
                <a:r>
                  <a:rPr lang="en-US" altLang="zh-CN" dirty="0" smtClean="0">
                    <a:latin typeface="Gill Sans MT" panose="020B0502020104020203" pitchFamily="34" charset="0"/>
                  </a:rPr>
                  <a:t> …</a:t>
                </a:r>
                <a:endParaRPr lang="en-US" altLang="zh-CN" dirty="0">
                  <a:latin typeface="Gill Sans MT" panose="020B0502020104020203" pitchFamily="34" charset="0"/>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5009211" y="3272962"/>
                <a:ext cx="2750698" cy="1384995"/>
              </a:xfrm>
              <a:prstGeom prst="rect">
                <a:avLst/>
              </a:prstGeom>
              <a:blipFill rotWithShape="0">
                <a:blip r:embed="rId4"/>
                <a:stretch>
                  <a:fillRect l="-2870" t="-5240" r="-1104" b="-8734"/>
                </a:stretch>
              </a:blipFill>
              <a:ln>
                <a:solidFill>
                  <a:srgbClr val="92D050"/>
                </a:solidFill>
              </a:ln>
            </p:spPr>
            <p:txBody>
              <a:bodyPr/>
              <a:lstStyle/>
              <a:p>
                <a:r>
                  <a:rPr lang="zh-CN" altLang="en-US">
                    <a:noFill/>
                  </a:rPr>
                  <a:t> </a:t>
                </a:r>
              </a:p>
            </p:txBody>
          </p:sp>
        </mc:Fallback>
      </mc:AlternateContent>
      <p:sp>
        <p:nvSpPr>
          <p:cNvPr id="20" name="Rectangle 1"/>
          <p:cNvSpPr>
            <a:spLocks noChangeArrowheads="1"/>
          </p:cNvSpPr>
          <p:nvPr/>
        </p:nvSpPr>
        <p:spPr bwMode="auto">
          <a:xfrm>
            <a:off x="5383961" y="5131423"/>
            <a:ext cx="1961219"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effectLst/>
                <a:latin typeface="Gill Sans MT" panose="020B0502020104020203" pitchFamily="34" charset="0"/>
              </a:rPr>
              <a:t>Loop head: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FF0000"/>
                </a:solidFill>
                <a:effectLst/>
                <a:latin typeface="Gill Sans MT" panose="020B0502020104020203" pitchFamily="34" charset="0"/>
              </a:rPr>
              <a:t>x=</a:t>
            </a:r>
            <a:r>
              <a:rPr lang="en-US" altLang="zh-CN" dirty="0" smtClean="0">
                <a:solidFill>
                  <a:srgbClr val="FF0000"/>
                </a:solidFill>
                <a:latin typeface="Gill Sans MT" panose="020B0502020104020203" pitchFamily="34" charset="0"/>
              </a:rPr>
              <a:t>[-10,21]</a:t>
            </a:r>
            <a:r>
              <a:rPr kumimoji="0" lang="zh-CN" altLang="zh-CN" b="0" i="0" u="none" strike="noStrike" cap="none" normalizeH="0" baseline="0" dirty="0" smtClean="0">
                <a:ln>
                  <a:noFill/>
                </a:ln>
                <a:solidFill>
                  <a:srgbClr val="FF0000"/>
                </a:solidFill>
                <a:effectLst/>
                <a:latin typeface="Gill Sans MT" panose="020B0502020104020203" pitchFamily="34" charset="0"/>
              </a:rPr>
              <a:t>; </a:t>
            </a:r>
            <a:endParaRPr kumimoji="0" lang="en-US" altLang="zh-CN" b="0" i="0" u="none" strike="noStrike" cap="none" normalizeH="0" baseline="0" dirty="0" smtClean="0">
              <a:ln>
                <a:noFill/>
              </a:ln>
              <a:solidFill>
                <a:srgbClr val="FF0000"/>
              </a:solidFill>
              <a:effectLst/>
              <a:latin typeface="Gill Sans MT" panose="020B05020201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FF0000"/>
                </a:solidFill>
                <a:effectLst/>
                <a:latin typeface="Gill Sans MT" panose="020B0502020104020203" pitchFamily="34" charset="0"/>
              </a:rPr>
              <a:t>9x+y+90&gt;=0; </a:t>
            </a:r>
            <a:endParaRPr kumimoji="0" lang="en-US" altLang="zh-CN" b="0" i="0" u="none" strike="noStrike" cap="none" normalizeH="0" baseline="0" dirty="0" smtClean="0">
              <a:ln>
                <a:noFill/>
              </a:ln>
              <a:solidFill>
                <a:srgbClr val="FF0000"/>
              </a:solidFill>
              <a:effectLst/>
              <a:latin typeface="Gill Sans MT" panose="020B05020201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FF0000"/>
                </a:solidFill>
                <a:effectLst/>
                <a:latin typeface="Gill Sans MT" panose="020B0502020104020203" pitchFamily="34" charset="0"/>
              </a:rPr>
              <a:t>21x-y+210&gt;=0</a:t>
            </a:r>
            <a:r>
              <a:rPr kumimoji="0" lang="zh-CN" altLang="zh-CN" b="0" i="0" u="none" strike="noStrike" cap="none" normalizeH="0" baseline="0" dirty="0" smtClean="0">
                <a:ln>
                  <a:noFill/>
                </a:ln>
                <a:solidFill>
                  <a:schemeClr val="tx1"/>
                </a:solidFill>
                <a:effectLst/>
                <a:latin typeface="Gill Sans MT" panose="020B0502020104020203" pitchFamily="34" charset="0"/>
              </a:rPr>
              <a:t> </a:t>
            </a:r>
          </a:p>
        </p:txBody>
      </p:sp>
      <p:sp>
        <p:nvSpPr>
          <p:cNvPr id="21" name="右箭头 20"/>
          <p:cNvSpPr/>
          <p:nvPr/>
        </p:nvSpPr>
        <p:spPr>
          <a:xfrm rot="5400000">
            <a:off x="6132237" y="4756381"/>
            <a:ext cx="417195" cy="299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8776743" y="648866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5"/>
          <a:stretch>
            <a:fillRect/>
          </a:stretch>
        </p:blipFill>
        <p:spPr>
          <a:xfrm>
            <a:off x="7450111" y="4608206"/>
            <a:ext cx="1580061" cy="1830071"/>
          </a:xfrm>
          <a:prstGeom prst="rect">
            <a:avLst/>
          </a:prstGeom>
        </p:spPr>
      </p:pic>
      <p:sp>
        <p:nvSpPr>
          <p:cNvPr id="30" name="文本框 29"/>
          <p:cNvSpPr txBox="1"/>
          <p:nvPr/>
        </p:nvSpPr>
        <p:spPr>
          <a:xfrm>
            <a:off x="5909826" y="2716201"/>
            <a:ext cx="1161737" cy="369332"/>
          </a:xfrm>
          <a:prstGeom prst="rect">
            <a:avLst/>
          </a:prstGeom>
          <a:noFill/>
        </p:spPr>
        <p:txBody>
          <a:bodyPr wrap="square" rtlCol="0">
            <a:spAutoFit/>
          </a:bodyPr>
          <a:lstStyle/>
          <a:p>
            <a:r>
              <a:rPr lang="en-US" altLang="zh-CN" dirty="0" smtClean="0">
                <a:solidFill>
                  <a:srgbClr val="FF0000"/>
                </a:solidFill>
              </a:rPr>
              <a:t>Relaxing</a:t>
            </a:r>
            <a:endParaRPr lang="zh-CN" altLang="en-US" dirty="0">
              <a:solidFill>
                <a:srgbClr val="FF0000"/>
              </a:solidFill>
            </a:endParaRPr>
          </a:p>
        </p:txBody>
      </p:sp>
      <p:sp>
        <p:nvSpPr>
          <p:cNvPr id="31" name="灯片编号占位符 30"/>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22</a:t>
            </a:fld>
            <a:endParaRPr lang="zh-CN" altLang="en-US">
              <a:solidFill>
                <a:prstClr val="black">
                  <a:tint val="75000"/>
                </a:prstClr>
              </a:solidFill>
            </a:endParaRPr>
          </a:p>
        </p:txBody>
      </p:sp>
    </p:spTree>
    <p:extLst>
      <p:ext uri="{BB962C8B-B14F-4D97-AF65-F5344CB8AC3E}">
        <p14:creationId xmlns:p14="http://schemas.microsoft.com/office/powerpoint/2010/main" val="173518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1" grpId="0"/>
      <p:bldP spid="12" grpId="0" animBg="1"/>
      <p:bldP spid="13" grpId="0" animBg="1"/>
      <p:bldP spid="14" grpId="0" animBg="1"/>
      <p:bldP spid="15" grpId="0"/>
      <p:bldP spid="16" grpId="0"/>
      <p:bldP spid="17" grpId="0" animBg="1"/>
      <p:bldP spid="18" grpId="0" animBg="1"/>
      <p:bldP spid="19" grpId="0" animBg="1"/>
      <p:bldP spid="20" grpId="0" animBg="1"/>
      <p:bldP spid="21"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Gill Sans MT" panose="020B0502020104020203" pitchFamily="34" charset="0"/>
              </a:rPr>
              <a:t>Overview</a:t>
            </a:r>
            <a:endParaRPr lang="zh-CN" altLang="en-US" dirty="0">
              <a:latin typeface="Gill Sans MT" panose="020B0502020104020203" pitchFamily="34" charset="0"/>
            </a:endParaRPr>
          </a:p>
        </p:txBody>
      </p:sp>
      <p:sp>
        <p:nvSpPr>
          <p:cNvPr id="3" name="内容占位符 2"/>
          <p:cNvSpPr>
            <a:spLocks noGrp="1"/>
          </p:cNvSpPr>
          <p:nvPr>
            <p:ph idx="1"/>
          </p:nvPr>
        </p:nvSpPr>
        <p:spPr>
          <a:xfrm>
            <a:off x="628650" y="1414665"/>
            <a:ext cx="8134350" cy="4351338"/>
          </a:xfrm>
        </p:spPr>
        <p:txBody>
          <a:bodyPr>
            <a:noAutofit/>
          </a:bodyPr>
          <a:lstStyle/>
          <a:p>
            <a:pPr>
              <a:lnSpc>
                <a:spcPct val="150000"/>
              </a:lnSpc>
              <a:spcBef>
                <a:spcPts val="0"/>
              </a:spcBef>
            </a:pPr>
            <a:r>
              <a:rPr lang="en-US" altLang="zh-CN" sz="2400" dirty="0" smtClean="0">
                <a:latin typeface="Gill Sans MT" panose="020B0502020104020203" pitchFamily="34" charset="0"/>
              </a:rPr>
              <a:t>Motivation</a:t>
            </a:r>
          </a:p>
          <a:p>
            <a:pPr>
              <a:lnSpc>
                <a:spcPct val="150000"/>
              </a:lnSpc>
            </a:pPr>
            <a:r>
              <a:rPr lang="en-US" altLang="zh-CN" sz="2400" dirty="0" smtClean="0">
                <a:latin typeface="Gill Sans MT" panose="020B0502020104020203" pitchFamily="34" charset="0"/>
              </a:rPr>
              <a:t>Our approach</a:t>
            </a:r>
          </a:p>
          <a:p>
            <a:pPr lvl="1">
              <a:lnSpc>
                <a:spcPct val="150000"/>
              </a:lnSpc>
            </a:pPr>
            <a:r>
              <a:rPr lang="en-US" altLang="zh-CN" sz="1800" dirty="0" smtClean="0">
                <a:latin typeface="Gill Sans MT" panose="020B0502020104020203" pitchFamily="34" charset="0"/>
              </a:rPr>
              <a:t>Slicing based on hierarchical variable dependency graph (HVDG)</a:t>
            </a:r>
            <a:endParaRPr lang="en-US" altLang="zh-CN" sz="1800" dirty="0">
              <a:latin typeface="Gill Sans MT" panose="020B0502020104020203" pitchFamily="34" charset="0"/>
            </a:endParaRPr>
          </a:p>
          <a:p>
            <a:pPr lvl="1">
              <a:lnSpc>
                <a:spcPct val="150000"/>
              </a:lnSpc>
            </a:pPr>
            <a:r>
              <a:rPr lang="en-US" altLang="zh-CN" sz="1800" dirty="0" smtClean="0">
                <a:latin typeface="Gill Sans MT" panose="020B0502020104020203" pitchFamily="34" charset="0"/>
              </a:rPr>
              <a:t>Relaxing based on partial loop invariants</a:t>
            </a:r>
          </a:p>
          <a:p>
            <a:pPr>
              <a:lnSpc>
                <a:spcPct val="150000"/>
              </a:lnSpc>
            </a:pPr>
            <a:r>
              <a:rPr lang="en-US" altLang="zh-CN" sz="2400" dirty="0" smtClean="0">
                <a:latin typeface="Gill Sans MT" panose="020B0502020104020203" pitchFamily="34" charset="0"/>
              </a:rPr>
              <a:t>An example</a:t>
            </a:r>
            <a:endParaRPr lang="en-US" altLang="zh-CN" sz="2400" dirty="0">
              <a:latin typeface="Gill Sans MT" panose="020B0502020104020203" pitchFamily="34" charset="0"/>
            </a:endParaRPr>
          </a:p>
          <a:p>
            <a:pPr>
              <a:lnSpc>
                <a:spcPct val="150000"/>
              </a:lnSpc>
            </a:pPr>
            <a:r>
              <a:rPr lang="en-US" altLang="zh-CN" sz="2400" dirty="0">
                <a:solidFill>
                  <a:srgbClr val="FF0000"/>
                </a:solidFill>
                <a:latin typeface="Gill Sans MT" panose="020B0502020104020203" pitchFamily="34" charset="0"/>
              </a:rPr>
              <a:t>Implementation and </a:t>
            </a:r>
            <a:r>
              <a:rPr lang="en-US" altLang="zh-CN" sz="2400" dirty="0" smtClean="0">
                <a:solidFill>
                  <a:srgbClr val="FF0000"/>
                </a:solidFill>
                <a:latin typeface="Gill Sans MT" panose="020B0502020104020203" pitchFamily="34" charset="0"/>
              </a:rPr>
              <a:t>Experiments</a:t>
            </a:r>
          </a:p>
          <a:p>
            <a:pPr>
              <a:lnSpc>
                <a:spcPct val="150000"/>
              </a:lnSpc>
            </a:pPr>
            <a:r>
              <a:rPr lang="en-US" altLang="zh-CN" sz="2400" dirty="0" smtClean="0">
                <a:latin typeface="Gill Sans MT" panose="020B0502020104020203" pitchFamily="34" charset="0"/>
              </a:rPr>
              <a:t>Conclusion</a:t>
            </a:r>
          </a:p>
          <a:p>
            <a:pPr>
              <a:lnSpc>
                <a:spcPct val="150000"/>
              </a:lnSpc>
            </a:pPr>
            <a:r>
              <a:rPr lang="en-US" altLang="zh-CN" sz="2400" dirty="0">
                <a:latin typeface="Gill Sans MT" panose="020B0502020104020203" pitchFamily="34" charset="0"/>
              </a:rPr>
              <a:t>Comment and Response</a:t>
            </a:r>
            <a:endParaRPr lang="zh-CN" altLang="en-US" sz="2400" dirty="0">
              <a:latin typeface="Gill Sans MT" panose="020B0502020104020203" pitchFamily="34" charset="0"/>
            </a:endParaRPr>
          </a:p>
        </p:txBody>
      </p:sp>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23</a:t>
            </a:fld>
            <a:endParaRPr lang="zh-CN" altLang="en-US">
              <a:solidFill>
                <a:prstClr val="black">
                  <a:tint val="75000"/>
                </a:prstClr>
              </a:solidFill>
            </a:endParaRPr>
          </a:p>
        </p:txBody>
      </p:sp>
    </p:spTree>
    <p:extLst>
      <p:ext uri="{BB962C8B-B14F-4D97-AF65-F5344CB8AC3E}">
        <p14:creationId xmlns:p14="http://schemas.microsoft.com/office/powerpoint/2010/main" val="2926395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Gill Sans MT" panose="020B0502020104020203" pitchFamily="34" charset="0"/>
              </a:rPr>
              <a:t>Implementation and Experiment</a:t>
            </a:r>
            <a:endParaRPr lang="en-US" altLang="zh-CN" dirty="0">
              <a:latin typeface="Gill Sans MT" panose="020B0502020104020203" pitchFamily="34" charset="0"/>
            </a:endParaRPr>
          </a:p>
        </p:txBody>
      </p:sp>
      <p:sp>
        <p:nvSpPr>
          <p:cNvPr id="3" name="内容占位符 2"/>
          <p:cNvSpPr>
            <a:spLocks noGrp="1"/>
          </p:cNvSpPr>
          <p:nvPr>
            <p:ph idx="1"/>
          </p:nvPr>
        </p:nvSpPr>
        <p:spPr>
          <a:xfrm>
            <a:off x="628649" y="1511362"/>
            <a:ext cx="7886700" cy="4601028"/>
          </a:xfrm>
        </p:spPr>
        <p:txBody>
          <a:bodyPr>
            <a:normAutofit/>
          </a:bodyPr>
          <a:lstStyle/>
          <a:p>
            <a:pPr>
              <a:lnSpc>
                <a:spcPct val="130000"/>
              </a:lnSpc>
            </a:pPr>
            <a:r>
              <a:rPr lang="en-US" altLang="zh-CN" sz="2800" dirty="0" smtClean="0">
                <a:latin typeface="Gill Sans MT" panose="020B0502020104020203" pitchFamily="34" charset="0"/>
                <a:cs typeface="Calibri" panose="020F0502020204030204" pitchFamily="34" charset="0"/>
              </a:rPr>
              <a:t>Implementation</a:t>
            </a:r>
          </a:p>
          <a:p>
            <a:pPr lvl="1">
              <a:lnSpc>
                <a:spcPct val="130000"/>
              </a:lnSpc>
            </a:pPr>
            <a:r>
              <a:rPr lang="en-US" altLang="zh-CN" dirty="0" smtClean="0">
                <a:latin typeface="Gill Sans MT" panose="020B0502020104020203" pitchFamily="34" charset="0"/>
                <a:cs typeface="Calibri" panose="020F0502020204030204" pitchFamily="34" charset="0"/>
              </a:rPr>
              <a:t>A </a:t>
            </a:r>
            <a:r>
              <a:rPr lang="en-US" altLang="zh-CN" dirty="0" smtClean="0">
                <a:latin typeface="Gill Sans MT" panose="020B0502020104020203" pitchFamily="34" charset="0"/>
              </a:rPr>
              <a:t>prototype analyzer </a:t>
            </a:r>
            <a:r>
              <a:rPr lang="en-US" altLang="zh-CN" dirty="0" err="1" smtClean="0">
                <a:latin typeface="Gill Sans MT" panose="020B0502020104020203" pitchFamily="34" charset="0"/>
              </a:rPr>
              <a:t>RelaxAIer</a:t>
            </a:r>
            <a:r>
              <a:rPr lang="en-US" altLang="zh-CN" dirty="0" smtClean="0">
                <a:latin typeface="Gill Sans MT" panose="020B0502020104020203" pitchFamily="34" charset="0"/>
              </a:rPr>
              <a:t>, on top of </a:t>
            </a:r>
            <a:r>
              <a:rPr lang="en-US" altLang="zh-CN" dirty="0" err="1" smtClean="0">
                <a:latin typeface="Gill Sans MT" panose="020B0502020104020203" pitchFamily="34" charset="0"/>
              </a:rPr>
              <a:t>Interproc</a:t>
            </a:r>
            <a:r>
              <a:rPr lang="en-US" altLang="zh-CN" dirty="0" smtClean="0">
                <a:latin typeface="Gill Sans MT" panose="020B0502020104020203" pitchFamily="34" charset="0"/>
              </a:rPr>
              <a:t>.</a:t>
            </a:r>
          </a:p>
          <a:p>
            <a:pPr lvl="1">
              <a:lnSpc>
                <a:spcPct val="130000"/>
              </a:lnSpc>
            </a:pPr>
            <a:r>
              <a:rPr lang="en-US" altLang="zh-CN" dirty="0" smtClean="0">
                <a:latin typeface="Gill Sans MT" panose="020B0502020104020203" pitchFamily="34" charset="0"/>
                <a:cs typeface="Calibri" panose="020F0502020204030204" pitchFamily="34" charset="0"/>
              </a:rPr>
              <a:t>Abstract domain: Box (interval) and Polka (</a:t>
            </a:r>
            <a:r>
              <a:rPr lang="en-US" altLang="zh-CN" dirty="0" err="1" smtClean="0">
                <a:latin typeface="Gill Sans MT" panose="020B0502020104020203" pitchFamily="34" charset="0"/>
                <a:cs typeface="Calibri" panose="020F0502020204030204" pitchFamily="34" charset="0"/>
              </a:rPr>
              <a:t>polyhedra</a:t>
            </a:r>
            <a:r>
              <a:rPr lang="en-US" altLang="zh-CN" dirty="0" smtClean="0">
                <a:latin typeface="Gill Sans MT" panose="020B0502020104020203" pitchFamily="34" charset="0"/>
                <a:cs typeface="Calibri" panose="020F0502020204030204" pitchFamily="34" charset="0"/>
              </a:rPr>
              <a:t>)</a:t>
            </a:r>
            <a:endParaRPr lang="en-US" altLang="zh-CN" dirty="0">
              <a:latin typeface="Gill Sans MT" panose="020B0502020104020203" pitchFamily="34" charset="0"/>
              <a:cs typeface="Calibri" panose="020F0502020204030204" pitchFamily="34" charset="0"/>
            </a:endParaRPr>
          </a:p>
          <a:p>
            <a:pPr>
              <a:lnSpc>
                <a:spcPct val="130000"/>
              </a:lnSpc>
            </a:pPr>
            <a:r>
              <a:rPr lang="en-US" altLang="zh-CN" dirty="0" smtClean="0">
                <a:latin typeface="Gill Sans MT" panose="020B0502020104020203" pitchFamily="34" charset="0"/>
                <a:cs typeface="Calibri" panose="020F0502020204030204" pitchFamily="34" charset="0"/>
              </a:rPr>
              <a:t>Benchmarks (46 nonlinear programs)</a:t>
            </a:r>
            <a:endParaRPr lang="en-US" altLang="zh-CN" sz="3200" dirty="0" smtClean="0">
              <a:latin typeface="Gill Sans MT" panose="020B0502020104020203" pitchFamily="34" charset="0"/>
              <a:cs typeface="Calibri" panose="020F0502020204030204" pitchFamily="34" charset="0"/>
            </a:endParaRPr>
          </a:p>
          <a:p>
            <a:pPr lvl="1">
              <a:lnSpc>
                <a:spcPct val="130000"/>
              </a:lnSpc>
            </a:pPr>
            <a:r>
              <a:rPr lang="en-US" altLang="zh-CN" dirty="0" smtClean="0">
                <a:latin typeface="Gill Sans MT" panose="020B0502020104020203" pitchFamily="34" charset="0"/>
              </a:rPr>
              <a:t>NLA</a:t>
            </a:r>
            <a:r>
              <a:rPr lang="en-US" altLang="zh-CN" baseline="30000" dirty="0" smtClean="0">
                <a:latin typeface="Gill Sans MT" panose="020B0502020104020203" pitchFamily="34" charset="0"/>
              </a:rPr>
              <a:t>1</a:t>
            </a:r>
            <a:r>
              <a:rPr lang="en-US" altLang="zh-CN" dirty="0" smtClean="0">
                <a:latin typeface="Gill Sans MT" panose="020B0502020104020203" pitchFamily="34" charset="0"/>
              </a:rPr>
              <a:t>(Nonlinear Algorithmic) Benchmark (</a:t>
            </a:r>
            <a:r>
              <a:rPr lang="en-US" altLang="zh-CN" dirty="0">
                <a:latin typeface="Gill Sans MT" panose="020B0502020104020203" pitchFamily="34" charset="0"/>
              </a:rPr>
              <a:t>35 programs </a:t>
            </a:r>
            <a:r>
              <a:rPr lang="en-US" altLang="zh-CN" dirty="0" smtClean="0">
                <a:latin typeface="Gill Sans MT" panose="020B0502020104020203" pitchFamily="34" charset="0"/>
              </a:rPr>
              <a:t>)</a:t>
            </a:r>
            <a:endParaRPr lang="en-US" altLang="zh-CN" sz="2400" dirty="0" smtClean="0">
              <a:latin typeface="Gill Sans MT" panose="020B0502020104020203" pitchFamily="34" charset="0"/>
              <a:cs typeface="Calibri" panose="020F0502020204030204" pitchFamily="34" charset="0"/>
            </a:endParaRPr>
          </a:p>
          <a:p>
            <a:pPr lvl="1">
              <a:lnSpc>
                <a:spcPct val="130000"/>
              </a:lnSpc>
            </a:pPr>
            <a:r>
              <a:rPr lang="en-US" altLang="zh-CN" sz="2400" dirty="0" smtClean="0">
                <a:latin typeface="Gill Sans MT" panose="020B0502020104020203" pitchFamily="34" charset="0"/>
                <a:cs typeface="Calibri" panose="020F0502020204030204" pitchFamily="34" charset="0"/>
              </a:rPr>
              <a:t>Other 11 programs from 3 literatures </a:t>
            </a:r>
          </a:p>
          <a:p>
            <a:pPr lvl="2">
              <a:lnSpc>
                <a:spcPct val="130000"/>
              </a:lnSpc>
            </a:pPr>
            <a:r>
              <a:rPr lang="en-US" altLang="zh-CN" dirty="0" err="1" smtClean="0">
                <a:latin typeface="Gill Sans MT" panose="020B0502020104020203" pitchFamily="34" charset="0"/>
              </a:rPr>
              <a:t>Sankaranarayanan</a:t>
            </a:r>
            <a:r>
              <a:rPr lang="en-US" altLang="zh-CN" dirty="0" smtClean="0">
                <a:latin typeface="Gill Sans MT" panose="020B0502020104020203" pitchFamily="34" charset="0"/>
              </a:rPr>
              <a:t> et al[POPL’04</a:t>
            </a:r>
            <a:r>
              <a:rPr lang="en-US" altLang="zh-CN" dirty="0">
                <a:latin typeface="Gill Sans MT" panose="020B0502020104020203" pitchFamily="34" charset="0"/>
              </a:rPr>
              <a:t>], </a:t>
            </a:r>
            <a:r>
              <a:rPr lang="en-US" altLang="zh-CN" dirty="0" smtClean="0">
                <a:latin typeface="Gill Sans MT" panose="020B0502020104020203" pitchFamily="34" charset="0"/>
              </a:rPr>
              <a:t>Sharma et al[ESOP’13], Kincaid et al[POPL’18]</a:t>
            </a:r>
            <a:endParaRPr lang="zh-CN" altLang="en-US" sz="2000" dirty="0">
              <a:latin typeface="Gill Sans MT" panose="020B0502020104020203" pitchFamily="34" charset="0"/>
              <a:cs typeface="Calibri" panose="020F0502020204030204" pitchFamily="34" charset="0"/>
            </a:endParaRPr>
          </a:p>
        </p:txBody>
      </p:sp>
      <p:sp>
        <p:nvSpPr>
          <p:cNvPr id="5" name="文本框 4"/>
          <p:cNvSpPr txBox="1"/>
          <p:nvPr/>
        </p:nvSpPr>
        <p:spPr>
          <a:xfrm>
            <a:off x="0" y="6538913"/>
            <a:ext cx="8193974" cy="307777"/>
          </a:xfrm>
          <a:prstGeom prst="rect">
            <a:avLst/>
          </a:prstGeom>
          <a:noFill/>
        </p:spPr>
        <p:txBody>
          <a:bodyPr wrap="square" rtlCol="0">
            <a:spAutoFit/>
          </a:bodyPr>
          <a:lstStyle/>
          <a:p>
            <a:r>
              <a:rPr lang="en-US" altLang="zh-CN" sz="1400" dirty="0" smtClean="0"/>
              <a:t>1. https</a:t>
            </a:r>
            <a:r>
              <a:rPr lang="en-US" altLang="zh-CN" sz="1400" dirty="0"/>
              <a:t>://bitbucket.org/nguyenthanhvuh/nguyenthanhvuh.bitbucket.io/wiki/research</a:t>
            </a:r>
            <a:endParaRPr lang="zh-CN" altLang="en-US" sz="1400" dirty="0"/>
          </a:p>
        </p:txBody>
      </p:sp>
      <p:sp>
        <p:nvSpPr>
          <p:cNvPr id="6" name="灯片编号占位符 5"/>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24</a:t>
            </a:fld>
            <a:endParaRPr lang="zh-CN" altLang="en-US">
              <a:solidFill>
                <a:prstClr val="black">
                  <a:tint val="75000"/>
                </a:prstClr>
              </a:solidFill>
            </a:endParaRPr>
          </a:p>
        </p:txBody>
      </p:sp>
    </p:spTree>
    <p:extLst>
      <p:ext uri="{BB962C8B-B14F-4D97-AF65-F5344CB8AC3E}">
        <p14:creationId xmlns:p14="http://schemas.microsoft.com/office/powerpoint/2010/main" val="161275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Gill Sans MT" panose="020B0502020104020203" pitchFamily="34" charset="0"/>
              </a:rPr>
              <a:t>Implementation and Experiments</a:t>
            </a:r>
            <a:endParaRPr lang="en-US" altLang="zh-CN" dirty="0">
              <a:latin typeface="Gill Sans MT" panose="020B0502020104020203" pitchFamily="34" charset="0"/>
            </a:endParaRPr>
          </a:p>
        </p:txBody>
      </p:sp>
      <p:sp>
        <p:nvSpPr>
          <p:cNvPr id="3" name="内容占位符 2"/>
          <p:cNvSpPr>
            <a:spLocks noGrp="1"/>
          </p:cNvSpPr>
          <p:nvPr>
            <p:ph idx="1"/>
          </p:nvPr>
        </p:nvSpPr>
        <p:spPr>
          <a:xfrm>
            <a:off x="628650" y="1346262"/>
            <a:ext cx="7886700" cy="4601028"/>
          </a:xfrm>
        </p:spPr>
        <p:txBody>
          <a:bodyPr>
            <a:normAutofit/>
          </a:bodyPr>
          <a:lstStyle/>
          <a:p>
            <a:pPr>
              <a:lnSpc>
                <a:spcPct val="130000"/>
              </a:lnSpc>
            </a:pPr>
            <a:r>
              <a:rPr lang="en-US" altLang="zh-CN" dirty="0" smtClean="0">
                <a:latin typeface="Gill Sans MT" panose="020B0502020104020203" pitchFamily="34" charset="0"/>
                <a:cs typeface="Calibri" panose="020F0502020204030204" pitchFamily="34" charset="0"/>
              </a:rPr>
              <a:t>RQ1: How </a:t>
            </a:r>
            <a:r>
              <a:rPr lang="en-US" altLang="zh-CN" dirty="0">
                <a:latin typeface="Gill Sans MT" panose="020B0502020104020203" pitchFamily="34" charset="0"/>
                <a:cs typeface="Calibri" panose="020F0502020204030204" pitchFamily="34" charset="0"/>
              </a:rPr>
              <a:t>frequently can loop variables in </a:t>
            </a:r>
            <a:r>
              <a:rPr lang="en-US" altLang="zh-CN" dirty="0" smtClean="0">
                <a:latin typeface="Gill Sans MT" panose="020B0502020104020203" pitchFamily="34" charset="0"/>
                <a:cs typeface="Calibri" panose="020F0502020204030204" pitchFamily="34" charset="0"/>
              </a:rPr>
              <a:t>non-linear programs </a:t>
            </a:r>
            <a:r>
              <a:rPr lang="en-US" altLang="zh-CN" dirty="0">
                <a:latin typeface="Gill Sans MT" panose="020B0502020104020203" pitchFamily="34" charset="0"/>
                <a:cs typeface="Calibri" panose="020F0502020204030204" pitchFamily="34" charset="0"/>
              </a:rPr>
              <a:t>be partitioned into </a:t>
            </a:r>
            <a:r>
              <a:rPr lang="en-US" altLang="zh-CN" dirty="0" smtClean="0">
                <a:latin typeface="Gill Sans MT" panose="020B0502020104020203" pitchFamily="34" charset="0"/>
                <a:cs typeface="Calibri" panose="020F0502020204030204" pitchFamily="34" charset="0"/>
              </a:rPr>
              <a:t>multiple layers?</a:t>
            </a:r>
            <a:endParaRPr lang="zh-CN" altLang="en-US" sz="2000" dirty="0">
              <a:latin typeface="Gill Sans MT" panose="020B0502020104020203" pitchFamily="34" charset="0"/>
              <a:cs typeface="Calibri" panose="020F050202020403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260410818"/>
              </p:ext>
            </p:extLst>
          </p:nvPr>
        </p:nvGraphicFramePr>
        <p:xfrm>
          <a:off x="844552" y="2589367"/>
          <a:ext cx="7359647" cy="4143458"/>
        </p:xfrm>
        <a:graphic>
          <a:graphicData uri="http://schemas.openxmlformats.org/drawingml/2006/table">
            <a:tbl>
              <a:tblPr firstRow="1" bandRow="1">
                <a:tableStyleId>{5C22544A-7EE6-4342-B048-85BDC9FD1C3A}</a:tableStyleId>
              </a:tblPr>
              <a:tblGrid>
                <a:gridCol w="869948"/>
                <a:gridCol w="533400"/>
                <a:gridCol w="609600"/>
                <a:gridCol w="1371600"/>
                <a:gridCol w="616504"/>
                <a:gridCol w="674263"/>
                <a:gridCol w="1427033"/>
                <a:gridCol w="574778"/>
                <a:gridCol w="682521"/>
              </a:tblGrid>
              <a:tr h="292550">
                <a:tc>
                  <a:txBody>
                    <a:bodyPr/>
                    <a:lstStyle/>
                    <a:p>
                      <a:pPr algn="ctr"/>
                      <a:r>
                        <a:rPr lang="en-US" altLang="zh-CN" sz="1400" b="1" dirty="0" smtClean="0">
                          <a:latin typeface="Gill Sans MT" panose="020B0502020104020203" pitchFamily="34" charset="0"/>
                        </a:rPr>
                        <a:t>P</a:t>
                      </a:r>
                      <a:endParaRPr lang="zh-CN" altLang="en-US" sz="1400" b="1" dirty="0">
                        <a:latin typeface="Gill Sans MT" panose="020B0502020104020203" pitchFamily="34" charset="0"/>
                      </a:endParaRPr>
                    </a:p>
                  </a:txBody>
                  <a:tcPr/>
                </a:tc>
                <a:tc>
                  <a:txBody>
                    <a:bodyPr/>
                    <a:lstStyle/>
                    <a:p>
                      <a:pPr algn="ctr"/>
                      <a:r>
                        <a:rPr lang="en-US" altLang="zh-CN" sz="1400" b="1" dirty="0" smtClean="0">
                          <a:latin typeface="Gill Sans MT" panose="020B0502020104020203" pitchFamily="34" charset="0"/>
                        </a:rPr>
                        <a:t>#V</a:t>
                      </a:r>
                      <a:endParaRPr lang="zh-CN" altLang="en-US" sz="1400" b="1" dirty="0">
                        <a:latin typeface="Gill Sans MT" panose="020B0502020104020203" pitchFamily="34" charset="0"/>
                      </a:endParaRPr>
                    </a:p>
                  </a:txBody>
                  <a:tcPr/>
                </a:tc>
                <a:tc>
                  <a:txBody>
                    <a:bodyPr/>
                    <a:lstStyle/>
                    <a:p>
                      <a:pPr algn="ctr"/>
                      <a:r>
                        <a:rPr lang="en-US" altLang="zh-CN" sz="1400" b="1" dirty="0" smtClean="0">
                          <a:latin typeface="Gill Sans MT" panose="020B0502020104020203" pitchFamily="34" charset="0"/>
                        </a:rPr>
                        <a:t>#L</a:t>
                      </a:r>
                      <a:endParaRPr lang="zh-CN" altLang="en-US" sz="1400" b="1" dirty="0">
                        <a:latin typeface="Gill Sans MT" panose="020B0502020104020203" pitchFamily="34" charset="0"/>
                      </a:endParaRPr>
                    </a:p>
                  </a:txBody>
                  <a:tcPr/>
                </a:tc>
                <a:tc>
                  <a:txBody>
                    <a:bodyPr/>
                    <a:lstStyle/>
                    <a:p>
                      <a:pPr algn="ctr"/>
                      <a:r>
                        <a:rPr lang="en-US" altLang="zh-CN" sz="1400" b="1" dirty="0" smtClean="0">
                          <a:latin typeface="Gill Sans MT" panose="020B0502020104020203" pitchFamily="34" charset="0"/>
                        </a:rPr>
                        <a:t>P</a:t>
                      </a:r>
                      <a:endParaRPr lang="zh-CN" altLang="en-US" sz="1400" b="1" dirty="0">
                        <a:latin typeface="Gill Sans MT" panose="020B0502020104020203" pitchFamily="34" charset="0"/>
                      </a:endParaRPr>
                    </a:p>
                  </a:txBody>
                  <a:tcPr/>
                </a:tc>
                <a:tc>
                  <a:txBody>
                    <a:bodyPr/>
                    <a:lstStyle/>
                    <a:p>
                      <a:pPr algn="ctr"/>
                      <a:r>
                        <a:rPr lang="en-US" altLang="zh-CN" sz="1400" b="1" dirty="0" smtClean="0">
                          <a:latin typeface="Gill Sans MT" panose="020B0502020104020203" pitchFamily="34" charset="0"/>
                        </a:rPr>
                        <a:t>#V</a:t>
                      </a:r>
                      <a:endParaRPr lang="zh-CN" altLang="en-US" sz="1400" b="1" dirty="0">
                        <a:latin typeface="Gill Sans MT" panose="020B0502020104020203" pitchFamily="34" charset="0"/>
                      </a:endParaRPr>
                    </a:p>
                  </a:txBody>
                  <a:tcPr/>
                </a:tc>
                <a:tc>
                  <a:txBody>
                    <a:bodyPr/>
                    <a:lstStyle/>
                    <a:p>
                      <a:pPr algn="ctr"/>
                      <a:r>
                        <a:rPr lang="en-US" altLang="zh-CN" sz="1400" b="1" dirty="0" smtClean="0">
                          <a:latin typeface="Gill Sans MT" panose="020B0502020104020203" pitchFamily="34" charset="0"/>
                        </a:rPr>
                        <a:t>#L</a:t>
                      </a:r>
                      <a:endParaRPr lang="zh-CN" altLang="en-US" sz="1400" b="1" dirty="0">
                        <a:latin typeface="Gill Sans MT" panose="020B0502020104020203" pitchFamily="34" charset="0"/>
                      </a:endParaRPr>
                    </a:p>
                  </a:txBody>
                  <a:tcPr/>
                </a:tc>
                <a:tc>
                  <a:txBody>
                    <a:bodyPr/>
                    <a:lstStyle/>
                    <a:p>
                      <a:pPr algn="ctr"/>
                      <a:r>
                        <a:rPr lang="en-US" altLang="zh-CN" sz="1400" b="1" dirty="0" smtClean="0">
                          <a:latin typeface="Gill Sans MT" panose="020B0502020104020203" pitchFamily="34" charset="0"/>
                        </a:rPr>
                        <a:t>P</a:t>
                      </a:r>
                      <a:endParaRPr lang="zh-CN" altLang="en-US" sz="1400" b="1" dirty="0">
                        <a:latin typeface="Gill Sans MT" panose="020B0502020104020203" pitchFamily="34" charset="0"/>
                      </a:endParaRPr>
                    </a:p>
                  </a:txBody>
                  <a:tcPr/>
                </a:tc>
                <a:tc>
                  <a:txBody>
                    <a:bodyPr/>
                    <a:lstStyle/>
                    <a:p>
                      <a:pPr algn="ctr"/>
                      <a:r>
                        <a:rPr lang="en-US" altLang="zh-CN" sz="1400" b="1" dirty="0" smtClean="0">
                          <a:latin typeface="Gill Sans MT" panose="020B0502020104020203" pitchFamily="34" charset="0"/>
                        </a:rPr>
                        <a:t>#V</a:t>
                      </a:r>
                      <a:endParaRPr lang="zh-CN" altLang="en-US" sz="1400" b="1" dirty="0">
                        <a:latin typeface="Gill Sans MT" panose="020B0502020104020203" pitchFamily="34" charset="0"/>
                      </a:endParaRPr>
                    </a:p>
                  </a:txBody>
                  <a:tcPr/>
                </a:tc>
                <a:tc>
                  <a:txBody>
                    <a:bodyPr/>
                    <a:lstStyle/>
                    <a:p>
                      <a:pPr algn="ctr"/>
                      <a:r>
                        <a:rPr lang="en-US" altLang="zh-CN" sz="1400" b="1" dirty="0" smtClean="0">
                          <a:latin typeface="Gill Sans MT" panose="020B0502020104020203" pitchFamily="34" charset="0"/>
                        </a:rPr>
                        <a:t>#L</a:t>
                      </a:r>
                      <a:endParaRPr lang="zh-CN" altLang="en-US" sz="1400" b="1" dirty="0">
                        <a:latin typeface="Gill Sans MT" panose="020B0502020104020203" pitchFamily="34" charset="0"/>
                      </a:endParaRPr>
                    </a:p>
                  </a:txBody>
                  <a:tcPr/>
                </a:tc>
              </a:tr>
              <a:tr h="230647">
                <a:tc>
                  <a:txBody>
                    <a:bodyPr/>
                    <a:lstStyle/>
                    <a:p>
                      <a:pPr algn="ctr" fontAlgn="b"/>
                      <a:r>
                        <a:rPr lang="en-US" sz="1400" b="1" i="0" u="none" strike="noStrike" dirty="0">
                          <a:solidFill>
                            <a:srgbClr val="000000"/>
                          </a:solidFill>
                          <a:effectLst/>
                          <a:latin typeface="Gill Sans MT" panose="020B0502020104020203" pitchFamily="34" charset="0"/>
                          <a:ea typeface="宋体" panose="02010600030101010101" pitchFamily="2" charset="-122"/>
                        </a:rPr>
                        <a:t>mul2</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dirty="0">
                          <a:solidFill>
                            <a:srgbClr val="FF0000"/>
                          </a:solidFill>
                          <a:effectLst/>
                          <a:latin typeface="Gill Sans MT" panose="020B0502020104020203" pitchFamily="34" charset="0"/>
                          <a:ea typeface="宋体" panose="02010600030101010101" pitchFamily="2" charset="-122"/>
                        </a:rPr>
                        <a:t>fermat2</a:t>
                      </a:r>
                    </a:p>
                  </a:txBody>
                  <a:tcPr marL="9525" marR="9525" marT="9525" marB="0" anchor="b"/>
                </a:tc>
                <a:tc>
                  <a:txBody>
                    <a:bodyPr/>
                    <a:lstStyle/>
                    <a:p>
                      <a:pPr algn="ctr" fontAlgn="b"/>
                      <a:r>
                        <a:rPr lang="en-US" altLang="zh-CN" sz="1400" b="0" i="0" u="none" strike="noStrike" dirty="0">
                          <a:solidFill>
                            <a:srgbClr val="FF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a:solidFill>
                            <a:srgbClr val="FF0000"/>
                          </a:solidFill>
                          <a:effectLst/>
                          <a:latin typeface="Gill Sans MT" panose="020B0502020104020203" pitchFamily="34" charset="0"/>
                          <a:ea typeface="宋体" panose="02010600030101010101" pitchFamily="2" charset="-122"/>
                        </a:rPr>
                        <a:t>1</a:t>
                      </a:r>
                    </a:p>
                  </a:txBody>
                  <a:tcPr marL="9525" marR="9525" marT="9525" marB="0" anchor="b"/>
                </a:tc>
                <a:tc>
                  <a:txBody>
                    <a:bodyPr/>
                    <a:lstStyle/>
                    <a:p>
                      <a:pPr algn="ctr" fontAlgn="b"/>
                      <a:r>
                        <a:rPr lang="en-US" sz="1400" b="1" i="0" u="none" strike="noStrike" dirty="0">
                          <a:solidFill>
                            <a:srgbClr val="000000"/>
                          </a:solidFill>
                          <a:effectLst/>
                          <a:latin typeface="Gill Sans MT" panose="020B0502020104020203" pitchFamily="34" charset="0"/>
                          <a:ea typeface="宋体" panose="02010600030101010101" pitchFamily="2" charset="-122"/>
                        </a:rPr>
                        <a:t>ps4</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r>
              <a:tr h="230647">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prod</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sz="1400" b="1" i="0" u="none" strike="noStrike">
                          <a:solidFill>
                            <a:srgbClr val="FF0000"/>
                          </a:solidFill>
                          <a:effectLst/>
                          <a:latin typeface="Gill Sans MT" panose="020B0502020104020203" pitchFamily="34" charset="0"/>
                          <a:ea typeface="宋体" panose="02010600030101010101" pitchFamily="2" charset="-122"/>
                        </a:rPr>
                        <a:t>knuth</a:t>
                      </a:r>
                    </a:p>
                  </a:txBody>
                  <a:tcPr marL="9525" marR="9525" marT="9525" marB="0" anchor="b"/>
                </a:tc>
                <a:tc>
                  <a:txBody>
                    <a:bodyPr/>
                    <a:lstStyle/>
                    <a:p>
                      <a:pPr algn="ctr" fontAlgn="b"/>
                      <a:r>
                        <a:rPr lang="en-US" altLang="zh-CN" sz="1400" b="0" i="0" u="none" strike="noStrike" dirty="0">
                          <a:solidFill>
                            <a:srgbClr val="FF0000"/>
                          </a:solidFill>
                          <a:effectLst/>
                          <a:latin typeface="Gill Sans MT" panose="020B0502020104020203" pitchFamily="34" charset="0"/>
                          <a:ea typeface="宋体" panose="02010600030101010101" pitchFamily="2" charset="-122"/>
                        </a:rPr>
                        <a:t>5</a:t>
                      </a:r>
                    </a:p>
                  </a:txBody>
                  <a:tcPr marL="9525" marR="9525" marT="9525" marB="0" anchor="b"/>
                </a:tc>
                <a:tc>
                  <a:txBody>
                    <a:bodyPr/>
                    <a:lstStyle/>
                    <a:p>
                      <a:pPr algn="ctr" fontAlgn="b"/>
                      <a:r>
                        <a:rPr lang="en-US" altLang="zh-CN" sz="1400" b="0" i="0" u="none" strike="noStrike" dirty="0">
                          <a:solidFill>
                            <a:srgbClr val="FF0000"/>
                          </a:solidFill>
                          <a:effectLst/>
                          <a:latin typeface="Gill Sans MT" panose="020B0502020104020203" pitchFamily="34" charset="0"/>
                          <a:ea typeface="宋体" panose="02010600030101010101" pitchFamily="2" charset="-122"/>
                        </a:rPr>
                        <a:t>1</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ps5</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r>
              <a:tr h="230647">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cohendiv</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6</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sz="1400" b="1" i="0" u="none" strike="noStrike" dirty="0">
                          <a:solidFill>
                            <a:srgbClr val="000000"/>
                          </a:solidFill>
                          <a:effectLst/>
                          <a:latin typeface="Gill Sans MT" panose="020B0502020104020203" pitchFamily="34" charset="0"/>
                          <a:ea typeface="宋体" panose="02010600030101010101" pitchFamily="2" charset="-122"/>
                        </a:rPr>
                        <a:t>lcm</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ps6</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r>
              <a:tr h="230647">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mannadiv</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dirty="0">
                          <a:solidFill>
                            <a:srgbClr val="000000"/>
                          </a:solidFill>
                          <a:effectLst/>
                          <a:latin typeface="Gill Sans MT" panose="020B0502020104020203" pitchFamily="34" charset="0"/>
                          <a:ea typeface="宋体" panose="02010600030101010101" pitchFamily="2" charset="-122"/>
                        </a:rPr>
                        <a:t>lcm2</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dirty="0">
                          <a:solidFill>
                            <a:srgbClr val="000000"/>
                          </a:solidFill>
                          <a:effectLst/>
                          <a:latin typeface="Gill Sans MT" panose="020B0502020104020203" pitchFamily="34" charset="0"/>
                          <a:ea typeface="宋体" panose="02010600030101010101" pitchFamily="2" charset="-122"/>
                        </a:rPr>
                        <a:t>geo1</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2</a:t>
                      </a:r>
                    </a:p>
                  </a:txBody>
                  <a:tcPr marL="9525" marR="9525" marT="9525" marB="0" anchor="b"/>
                </a:tc>
              </a:tr>
              <a:tr h="230647">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divbin</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sz="1400" b="1" i="0" u="none" strike="noStrike" dirty="0" err="1">
                          <a:solidFill>
                            <a:srgbClr val="000000"/>
                          </a:solidFill>
                          <a:effectLst/>
                          <a:latin typeface="Gill Sans MT" panose="020B0502020104020203" pitchFamily="34" charset="0"/>
                          <a:ea typeface="宋体" panose="02010600030101010101" pitchFamily="2" charset="-122"/>
                        </a:rPr>
                        <a:t>illinois</a:t>
                      </a:r>
                      <a:endParaRPr lang="en-US" sz="1400" b="1" i="0" u="none" strike="noStrike" dirty="0">
                        <a:solidFill>
                          <a:srgbClr val="000000"/>
                        </a:solidFill>
                        <a:effectLst/>
                        <a:latin typeface="Gill Sans MT" panose="020B0502020104020203" pitchFamily="34" charset="0"/>
                        <a:ea typeface="宋体" panose="02010600030101010101" pitchFamily="2" charset="-122"/>
                      </a:endParaRP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geo2</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2</a:t>
                      </a:r>
                    </a:p>
                  </a:txBody>
                  <a:tcPr marL="9525" marR="9525" marT="9525" marB="0" anchor="b"/>
                </a:tc>
              </a:tr>
              <a:tr h="230647">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hard</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berkeley</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geo3</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2</a:t>
                      </a:r>
                    </a:p>
                  </a:txBody>
                  <a:tcPr marL="9525" marR="9525" marT="9525" marB="0" anchor="b"/>
                </a:tc>
              </a:tr>
              <a:tr h="230647">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wensley</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firefly</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gauss</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r>
              <a:tr h="230647">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dijkstra</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dirty="0" err="1">
                          <a:solidFill>
                            <a:srgbClr val="000000"/>
                          </a:solidFill>
                          <a:effectLst/>
                          <a:latin typeface="Gill Sans MT" panose="020B0502020104020203" pitchFamily="34" charset="0"/>
                          <a:ea typeface="宋体" panose="02010600030101010101" pitchFamily="2" charset="-122"/>
                        </a:rPr>
                        <a:t>mesi</a:t>
                      </a:r>
                      <a:endParaRPr lang="en-US" sz="1400" b="1" i="0" u="none" strike="noStrike" dirty="0">
                        <a:solidFill>
                          <a:srgbClr val="000000"/>
                        </a:solidFill>
                        <a:effectLst/>
                        <a:latin typeface="Gill Sans MT" panose="020B0502020104020203" pitchFamily="34" charset="0"/>
                        <a:ea typeface="宋体" panose="02010600030101010101" pitchFamily="2" charset="-122"/>
                      </a:endParaRP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reduction</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6</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r>
              <a:tr h="230647">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sqrt</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dirty="0" err="1">
                          <a:solidFill>
                            <a:srgbClr val="000000"/>
                          </a:solidFill>
                          <a:effectLst/>
                          <a:latin typeface="Gill Sans MT" panose="020B0502020104020203" pitchFamily="34" charset="0"/>
                          <a:ea typeface="宋体" panose="02010600030101010101" pitchFamily="2" charset="-122"/>
                        </a:rPr>
                        <a:t>moesi</a:t>
                      </a:r>
                      <a:endParaRPr lang="en-US" sz="1400" b="1" i="0" u="none" strike="noStrike" dirty="0">
                        <a:solidFill>
                          <a:srgbClr val="000000"/>
                        </a:solidFill>
                        <a:effectLst/>
                        <a:latin typeface="Gill Sans MT" panose="020B0502020104020203" pitchFamily="34" charset="0"/>
                        <a:ea typeface="宋体" panose="02010600030101010101" pitchFamily="2" charset="-122"/>
                      </a:endParaRP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5</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sz="1400" b="1" i="0" u="none" strike="noStrike" dirty="0" err="1">
                          <a:solidFill>
                            <a:srgbClr val="000000"/>
                          </a:solidFill>
                          <a:effectLst/>
                          <a:latin typeface="Gill Sans MT" panose="020B0502020104020203" pitchFamily="34" charset="0"/>
                          <a:ea typeface="宋体" panose="02010600030101010101" pitchFamily="2" charset="-122"/>
                        </a:rPr>
                        <a:t>reduction_linear</a:t>
                      </a:r>
                      <a:endParaRPr lang="en-US" sz="1400" b="1" i="0" u="none" strike="noStrike" dirty="0">
                        <a:solidFill>
                          <a:srgbClr val="000000"/>
                        </a:solidFill>
                        <a:effectLst/>
                        <a:latin typeface="Gill Sans MT" panose="020B0502020104020203" pitchFamily="34" charset="0"/>
                        <a:ea typeface="宋体" panose="02010600030101010101" pitchFamily="2" charset="-122"/>
                      </a:endParaRP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6</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r>
              <a:tr h="230647">
                <a:tc>
                  <a:txBody>
                    <a:bodyPr/>
                    <a:lstStyle/>
                    <a:p>
                      <a:pPr algn="ctr" fontAlgn="b"/>
                      <a:r>
                        <a:rPr lang="en-US" sz="1400" b="1" i="0" u="none" strike="noStrike" dirty="0">
                          <a:solidFill>
                            <a:srgbClr val="FF0000"/>
                          </a:solidFill>
                          <a:effectLst/>
                          <a:latin typeface="Gill Sans MT" panose="020B0502020104020203" pitchFamily="34" charset="0"/>
                          <a:ea typeface="宋体" panose="02010600030101010101" pitchFamily="2" charset="-122"/>
                        </a:rPr>
                        <a:t>z3sqrt</a:t>
                      </a:r>
                    </a:p>
                  </a:txBody>
                  <a:tcPr marL="9525" marR="9525" marT="9525" marB="0" anchor="b"/>
                </a:tc>
                <a:tc>
                  <a:txBody>
                    <a:bodyPr/>
                    <a:lstStyle/>
                    <a:p>
                      <a:pPr algn="ctr" fontAlgn="b"/>
                      <a:r>
                        <a:rPr lang="en-US" altLang="zh-CN" sz="1400" b="0" i="0" u="none" strike="noStrike" dirty="0">
                          <a:solidFill>
                            <a:srgbClr val="FF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FF0000"/>
                          </a:solidFill>
                          <a:effectLst/>
                          <a:latin typeface="Gill Sans MT" panose="020B0502020104020203" pitchFamily="34" charset="0"/>
                          <a:ea typeface="宋体" panose="02010600030101010101" pitchFamily="2" charset="-122"/>
                        </a:rPr>
                        <a:t>1</a:t>
                      </a:r>
                    </a:p>
                  </a:txBody>
                  <a:tcPr marL="9525" marR="9525" marT="9525" marB="0" anchor="b"/>
                </a:tc>
                <a:tc>
                  <a:txBody>
                    <a:bodyPr/>
                    <a:lstStyle/>
                    <a:p>
                      <a:pPr algn="ctr" fontAlgn="b"/>
                      <a:r>
                        <a:rPr lang="en-US" sz="1400" b="1" i="0" u="none" strike="noStrike" dirty="0">
                          <a:solidFill>
                            <a:srgbClr val="000000"/>
                          </a:solidFill>
                          <a:effectLst/>
                          <a:latin typeface="Gill Sans MT" panose="020B0502020104020203" pitchFamily="34" charset="0"/>
                          <a:ea typeface="宋体" panose="02010600030101010101" pitchFamily="2" charset="-122"/>
                        </a:rPr>
                        <a:t>prod4br</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sz="1400" b="1" i="0" u="none" strike="noStrike" dirty="0" err="1">
                          <a:solidFill>
                            <a:srgbClr val="000000"/>
                          </a:solidFill>
                          <a:effectLst/>
                          <a:latin typeface="Gill Sans MT" panose="020B0502020104020203" pitchFamily="34" charset="0"/>
                          <a:ea typeface="宋体" panose="02010600030101010101" pitchFamily="2" charset="-122"/>
                        </a:rPr>
                        <a:t>const_product</a:t>
                      </a:r>
                      <a:endParaRPr lang="en-US" sz="1400" b="1" i="0" u="none" strike="noStrike" dirty="0">
                        <a:solidFill>
                          <a:srgbClr val="000000"/>
                        </a:solidFill>
                        <a:effectLst/>
                        <a:latin typeface="Gill Sans MT" panose="020B0502020104020203" pitchFamily="34" charset="0"/>
                        <a:ea typeface="宋体" panose="02010600030101010101" pitchFamily="2" charset="-122"/>
                      </a:endParaRP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r>
              <a:tr h="230647">
                <a:tc>
                  <a:txBody>
                    <a:bodyPr/>
                    <a:lstStyle/>
                    <a:p>
                      <a:pPr algn="ctr" fontAlgn="b"/>
                      <a:r>
                        <a:rPr lang="en-US" sz="1400" b="1" i="0" u="none" strike="noStrike">
                          <a:solidFill>
                            <a:srgbClr val="FF0000"/>
                          </a:solidFill>
                          <a:effectLst/>
                          <a:latin typeface="Gill Sans MT" panose="020B0502020104020203" pitchFamily="34" charset="0"/>
                          <a:ea typeface="宋体" panose="02010600030101010101" pitchFamily="2" charset="-122"/>
                        </a:rPr>
                        <a:t>freire1</a:t>
                      </a:r>
                    </a:p>
                  </a:txBody>
                  <a:tcPr marL="9525" marR="9525" marT="9525" marB="0" anchor="b"/>
                </a:tc>
                <a:tc>
                  <a:txBody>
                    <a:bodyPr/>
                    <a:lstStyle/>
                    <a:p>
                      <a:pPr algn="ctr" fontAlgn="b"/>
                      <a:r>
                        <a:rPr lang="en-US" altLang="zh-CN" sz="1400" b="0" i="0" u="none" strike="noStrike" dirty="0">
                          <a:solidFill>
                            <a:srgbClr val="FF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altLang="zh-CN" sz="1400" b="0" i="0" u="none" strike="noStrike" dirty="0">
                          <a:solidFill>
                            <a:srgbClr val="FF0000"/>
                          </a:solidFill>
                          <a:effectLst/>
                          <a:latin typeface="Gill Sans MT" panose="020B0502020104020203" pitchFamily="34" charset="0"/>
                          <a:ea typeface="宋体" panose="02010600030101010101" pitchFamily="2" charset="-122"/>
                        </a:rPr>
                        <a:t>1</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readers_writers</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dirty="0" err="1">
                          <a:solidFill>
                            <a:srgbClr val="000000"/>
                          </a:solidFill>
                          <a:effectLst/>
                          <a:latin typeface="Gill Sans MT" panose="020B0502020104020203" pitchFamily="34" charset="0"/>
                          <a:ea typeface="宋体" panose="02010600030101010101" pitchFamily="2" charset="-122"/>
                        </a:rPr>
                        <a:t>fibonacci</a:t>
                      </a:r>
                      <a:endParaRPr lang="en-US" sz="1400" b="1" i="0" u="none" strike="noStrike" dirty="0">
                        <a:solidFill>
                          <a:srgbClr val="000000"/>
                        </a:solidFill>
                        <a:effectLst/>
                        <a:latin typeface="Gill Sans MT" panose="020B0502020104020203" pitchFamily="34" charset="0"/>
                        <a:ea typeface="宋体" panose="02010600030101010101" pitchFamily="2" charset="-122"/>
                      </a:endParaRP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r>
              <a:tr h="230647">
                <a:tc>
                  <a:txBody>
                    <a:bodyPr/>
                    <a:lstStyle/>
                    <a:p>
                      <a:pPr algn="ctr" fontAlgn="b"/>
                      <a:r>
                        <a:rPr lang="en-US" sz="1400" b="1" i="0" u="none" strike="noStrike">
                          <a:solidFill>
                            <a:srgbClr val="FF0000"/>
                          </a:solidFill>
                          <a:effectLst/>
                          <a:latin typeface="Gill Sans MT" panose="020B0502020104020203" pitchFamily="34" charset="0"/>
                          <a:ea typeface="宋体" panose="02010600030101010101" pitchFamily="2" charset="-122"/>
                        </a:rPr>
                        <a:t>freire2</a:t>
                      </a:r>
                    </a:p>
                  </a:txBody>
                  <a:tcPr marL="9525" marR="9525" marT="9525" marB="0" anchor="b"/>
                </a:tc>
                <a:tc>
                  <a:txBody>
                    <a:bodyPr/>
                    <a:lstStyle/>
                    <a:p>
                      <a:pPr algn="ctr" fontAlgn="b"/>
                      <a:r>
                        <a:rPr lang="en-US" altLang="zh-CN" sz="1400" b="0" i="0" u="none" strike="noStrike">
                          <a:solidFill>
                            <a:srgbClr val="FF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FF0000"/>
                          </a:solidFill>
                          <a:effectLst/>
                          <a:latin typeface="Gill Sans MT" panose="020B0502020104020203" pitchFamily="34" charset="0"/>
                          <a:ea typeface="宋体" panose="02010600030101010101" pitchFamily="2" charset="-122"/>
                        </a:rPr>
                        <a:t>1</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cohencu</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sz="1400" b="1" i="0" u="none" strike="noStrike" dirty="0" err="1">
                          <a:solidFill>
                            <a:srgbClr val="000000"/>
                          </a:solidFill>
                          <a:effectLst/>
                          <a:latin typeface="Gill Sans MT" panose="020B0502020104020203" pitchFamily="34" charset="0"/>
                          <a:ea typeface="宋体" panose="02010600030101010101" pitchFamily="2" charset="-122"/>
                        </a:rPr>
                        <a:t>exp_with_linear</a:t>
                      </a:r>
                      <a:endParaRPr lang="en-US" sz="1400" b="1" i="0" u="none" strike="noStrike" dirty="0">
                        <a:solidFill>
                          <a:srgbClr val="000000"/>
                        </a:solidFill>
                        <a:effectLst/>
                        <a:latin typeface="Gill Sans MT" panose="020B0502020104020203" pitchFamily="34" charset="0"/>
                        <a:ea typeface="宋体" panose="02010600030101010101" pitchFamily="2" charset="-122"/>
                      </a:endParaRP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r>
              <a:tr h="230647">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euclidex1</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9</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petter</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dirty="0" err="1">
                          <a:solidFill>
                            <a:srgbClr val="000000"/>
                          </a:solidFill>
                          <a:effectLst/>
                          <a:latin typeface="Gill Sans MT" panose="020B0502020104020203" pitchFamily="34" charset="0"/>
                          <a:ea typeface="宋体" panose="02010600030101010101" pitchFamily="2" charset="-122"/>
                        </a:rPr>
                        <a:t>exp_add_linear</a:t>
                      </a:r>
                      <a:endParaRPr lang="en-US" sz="1400" b="1" i="0" u="none" strike="noStrike" dirty="0">
                        <a:solidFill>
                          <a:srgbClr val="000000"/>
                        </a:solidFill>
                        <a:effectLst/>
                        <a:latin typeface="Gill Sans MT" panose="020B0502020104020203" pitchFamily="34" charset="0"/>
                        <a:ea typeface="宋体" panose="02010600030101010101" pitchFamily="2" charset="-122"/>
                      </a:endParaRP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r>
              <a:tr h="230647">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euclidex2</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6</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ps1</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sz="1400" b="1" i="0" u="none" strike="noStrike" dirty="0" err="1">
                          <a:solidFill>
                            <a:srgbClr val="000000"/>
                          </a:solidFill>
                          <a:effectLst/>
                          <a:latin typeface="Gill Sans MT" panose="020B0502020104020203" pitchFamily="34" charset="0"/>
                          <a:ea typeface="宋体" panose="02010600030101010101" pitchFamily="2" charset="-122"/>
                        </a:rPr>
                        <a:t>exp_add_loop</a:t>
                      </a:r>
                      <a:endParaRPr lang="en-US" sz="1400" b="1" i="0" u="none" strike="noStrike" dirty="0">
                        <a:solidFill>
                          <a:srgbClr val="000000"/>
                        </a:solidFill>
                        <a:effectLst/>
                        <a:latin typeface="Gill Sans MT" panose="020B0502020104020203" pitchFamily="34" charset="0"/>
                        <a:ea typeface="宋体" panose="02010600030101010101" pitchFamily="2" charset="-122"/>
                      </a:endParaRP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2</a:t>
                      </a:r>
                    </a:p>
                  </a:txBody>
                  <a:tcPr marL="9525" marR="9525" marT="9525" marB="0" anchor="b"/>
                </a:tc>
              </a:tr>
              <a:tr h="292550">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euclidex3</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11</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4</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ps2</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a:endParaRPr lang="zh-CN" altLang="en-US" sz="1400" b="1" dirty="0">
                        <a:latin typeface="Gill Sans MT" panose="020B0502020104020203" pitchFamily="34" charset="0"/>
                      </a:endParaRPr>
                    </a:p>
                  </a:txBody>
                  <a:tcPr/>
                </a:tc>
                <a:tc>
                  <a:txBody>
                    <a:bodyPr/>
                    <a:lstStyle/>
                    <a:p>
                      <a:pPr algn="ctr"/>
                      <a:endParaRPr lang="zh-CN" altLang="en-US" sz="1400" b="1" dirty="0">
                        <a:latin typeface="Gill Sans MT" panose="020B0502020104020203" pitchFamily="34" charset="0"/>
                      </a:endParaRPr>
                    </a:p>
                  </a:txBody>
                  <a:tcPr/>
                </a:tc>
                <a:tc>
                  <a:txBody>
                    <a:bodyPr/>
                    <a:lstStyle/>
                    <a:p>
                      <a:pPr algn="ctr"/>
                      <a:endParaRPr lang="zh-CN" altLang="en-US" sz="1400" b="1" dirty="0">
                        <a:latin typeface="Gill Sans MT" panose="020B0502020104020203" pitchFamily="34" charset="0"/>
                      </a:endParaRPr>
                    </a:p>
                  </a:txBody>
                  <a:tcPr/>
                </a:tc>
              </a:tr>
              <a:tr h="292550">
                <a:tc>
                  <a:txBody>
                    <a:bodyPr/>
                    <a:lstStyle/>
                    <a:p>
                      <a:pPr algn="ctr" fontAlgn="b"/>
                      <a:r>
                        <a:rPr lang="en-US" sz="1400" b="1" i="0" u="none" strike="noStrike" dirty="0" err="1">
                          <a:solidFill>
                            <a:srgbClr val="FF0000"/>
                          </a:solidFill>
                          <a:effectLst/>
                          <a:latin typeface="Gill Sans MT" panose="020B0502020104020203" pitchFamily="34" charset="0"/>
                          <a:ea typeface="宋体" panose="02010600030101010101" pitchFamily="2" charset="-122"/>
                        </a:rPr>
                        <a:t>fermat</a:t>
                      </a:r>
                      <a:endParaRPr lang="en-US" sz="1400" b="1" i="0" u="none" strike="noStrike" dirty="0">
                        <a:solidFill>
                          <a:srgbClr val="FF0000"/>
                        </a:solidFill>
                        <a:effectLst/>
                        <a:latin typeface="Gill Sans MT" panose="020B0502020104020203" pitchFamily="34" charset="0"/>
                        <a:ea typeface="宋体" panose="02010600030101010101" pitchFamily="2" charset="-122"/>
                      </a:endParaRPr>
                    </a:p>
                  </a:txBody>
                  <a:tcPr marL="9525" marR="9525" marT="9525" marB="0" anchor="b"/>
                </a:tc>
                <a:tc>
                  <a:txBody>
                    <a:bodyPr/>
                    <a:lstStyle/>
                    <a:p>
                      <a:pPr algn="ctr" fontAlgn="b"/>
                      <a:r>
                        <a:rPr lang="en-US" altLang="zh-CN" sz="1400" b="0" i="0" u="none" strike="noStrike" dirty="0">
                          <a:solidFill>
                            <a:srgbClr val="FF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FF0000"/>
                          </a:solidFill>
                          <a:effectLst/>
                          <a:latin typeface="Gill Sans MT" panose="020B0502020104020203" pitchFamily="34" charset="0"/>
                          <a:ea typeface="宋体" panose="02010600030101010101" pitchFamily="2" charset="-122"/>
                        </a:rPr>
                        <a:t>1</a:t>
                      </a:r>
                    </a:p>
                  </a:txBody>
                  <a:tcPr marL="9525" marR="9525" marT="9525" marB="0" anchor="b"/>
                </a:tc>
                <a:tc>
                  <a:txBody>
                    <a:bodyPr/>
                    <a:lstStyle/>
                    <a:p>
                      <a:pPr algn="ctr" fontAlgn="b"/>
                      <a:r>
                        <a:rPr lang="en-US" sz="1400" b="1" i="0" u="none" strike="noStrike">
                          <a:solidFill>
                            <a:srgbClr val="000000"/>
                          </a:solidFill>
                          <a:effectLst/>
                          <a:latin typeface="Gill Sans MT" panose="020B0502020104020203" pitchFamily="34" charset="0"/>
                          <a:ea typeface="宋体" panose="02010600030101010101" pitchFamily="2" charset="-122"/>
                        </a:rPr>
                        <a:t>ps3</a:t>
                      </a:r>
                    </a:p>
                  </a:txBody>
                  <a:tcPr marL="9525" marR="9525" marT="9525" marB="0" anchor="b"/>
                </a:tc>
                <a:tc>
                  <a:txBody>
                    <a:bodyPr/>
                    <a:lstStyle/>
                    <a:p>
                      <a:pPr algn="ctr" fontAlgn="b"/>
                      <a:r>
                        <a:rPr lang="en-US" altLang="zh-CN" sz="1400" b="0" i="0" u="none" strike="noStrike">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fontAlgn="b"/>
                      <a:r>
                        <a:rPr lang="en-US" altLang="zh-CN" sz="1400" b="0" i="0" u="none" strike="noStrike" dirty="0">
                          <a:solidFill>
                            <a:srgbClr val="000000"/>
                          </a:solidFill>
                          <a:effectLst/>
                          <a:latin typeface="Gill Sans MT" panose="020B0502020104020203" pitchFamily="34" charset="0"/>
                          <a:ea typeface="宋体" panose="02010600030101010101" pitchFamily="2" charset="-122"/>
                        </a:rPr>
                        <a:t>3</a:t>
                      </a:r>
                    </a:p>
                  </a:txBody>
                  <a:tcPr marL="9525" marR="9525" marT="9525" marB="0" anchor="b"/>
                </a:tc>
                <a:tc>
                  <a:txBody>
                    <a:bodyPr/>
                    <a:lstStyle/>
                    <a:p>
                      <a:pPr algn="ctr"/>
                      <a:endParaRPr lang="zh-CN" altLang="en-US" sz="1400" b="1" dirty="0">
                        <a:latin typeface="Gill Sans MT" panose="020B0502020104020203" pitchFamily="34" charset="0"/>
                      </a:endParaRPr>
                    </a:p>
                  </a:txBody>
                  <a:tcPr/>
                </a:tc>
                <a:tc>
                  <a:txBody>
                    <a:bodyPr/>
                    <a:lstStyle/>
                    <a:p>
                      <a:pPr algn="ctr"/>
                      <a:endParaRPr lang="zh-CN" altLang="en-US" sz="1400" b="1" dirty="0">
                        <a:latin typeface="Gill Sans MT" panose="020B0502020104020203" pitchFamily="34" charset="0"/>
                      </a:endParaRPr>
                    </a:p>
                  </a:txBody>
                  <a:tcPr/>
                </a:tc>
                <a:tc>
                  <a:txBody>
                    <a:bodyPr/>
                    <a:lstStyle/>
                    <a:p>
                      <a:pPr algn="ctr"/>
                      <a:endParaRPr lang="zh-CN" altLang="en-US" sz="1400" b="1" dirty="0">
                        <a:latin typeface="Gill Sans MT" panose="020B0502020104020203" pitchFamily="34" charset="0"/>
                      </a:endParaRPr>
                    </a:p>
                  </a:txBody>
                  <a:tcPr/>
                </a:tc>
              </a:tr>
            </a:tbl>
          </a:graphicData>
        </a:graphic>
      </p:graphicFrame>
      <p:sp>
        <p:nvSpPr>
          <p:cNvPr id="7" name="文本框 6"/>
          <p:cNvSpPr txBox="1"/>
          <p:nvPr/>
        </p:nvSpPr>
        <p:spPr>
          <a:xfrm>
            <a:off x="894340" y="1564331"/>
            <a:ext cx="7325340" cy="954107"/>
          </a:xfrm>
          <a:prstGeom prst="rect">
            <a:avLst/>
          </a:prstGeom>
          <a:solidFill>
            <a:srgbClr val="FFFF00"/>
          </a:solidFill>
        </p:spPr>
        <p:txBody>
          <a:bodyPr wrap="square" rtlCol="0">
            <a:spAutoFit/>
          </a:bodyPr>
          <a:lstStyle/>
          <a:p>
            <a:r>
              <a:rPr lang="en-US" altLang="zh-CN" sz="2800" dirty="0">
                <a:latin typeface="Gill Sans MT" panose="020B0502020104020203" pitchFamily="34" charset="0"/>
                <a:ea typeface="微软雅黑" panose="020B0503020204020204" pitchFamily="34" charset="-122"/>
              </a:rPr>
              <a:t>40 out of 46 programs (around 87.0%) have at least </a:t>
            </a:r>
            <a:r>
              <a:rPr lang="en-US" altLang="zh-CN" sz="2800" dirty="0" smtClean="0">
                <a:latin typeface="Gill Sans MT" panose="020B0502020104020203" pitchFamily="34" charset="0"/>
                <a:ea typeface="微软雅黑" panose="020B0503020204020204" pitchFamily="34" charset="-122"/>
              </a:rPr>
              <a:t>2 hierarchical </a:t>
            </a:r>
            <a:r>
              <a:rPr lang="en-US" altLang="zh-CN" sz="2800" dirty="0">
                <a:latin typeface="Gill Sans MT" panose="020B0502020104020203" pitchFamily="34" charset="0"/>
                <a:ea typeface="微软雅黑" panose="020B0503020204020204" pitchFamily="34" charset="-122"/>
              </a:rPr>
              <a:t>layers among variables</a:t>
            </a:r>
            <a:r>
              <a:rPr lang="en-US" altLang="zh-CN" sz="2800" dirty="0" smtClean="0">
                <a:latin typeface="Gill Sans MT" panose="020B0502020104020203" pitchFamily="34" charset="0"/>
                <a:ea typeface="微软雅黑" panose="020B0503020204020204" pitchFamily="34" charset="-122"/>
              </a:rPr>
              <a:t>. </a:t>
            </a:r>
            <a:endParaRPr lang="zh-CN" altLang="en-US" sz="2800" dirty="0">
              <a:latin typeface="Gill Sans MT" panose="020B0502020104020203" pitchFamily="34" charset="0"/>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25</a:t>
            </a:fld>
            <a:endParaRPr lang="zh-CN" altLang="en-US">
              <a:solidFill>
                <a:prstClr val="black">
                  <a:tint val="75000"/>
                </a:prstClr>
              </a:solidFill>
            </a:endParaRPr>
          </a:p>
        </p:txBody>
      </p:sp>
    </p:spTree>
    <p:extLst>
      <p:ext uri="{BB962C8B-B14F-4D97-AF65-F5344CB8AC3E}">
        <p14:creationId xmlns:p14="http://schemas.microsoft.com/office/powerpoint/2010/main" val="405984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latin typeface="Gill Sans MT" panose="020B0502020104020203" pitchFamily="34" charset="0"/>
              </a:rPr>
              <a:t>Implementation and Experiments</a:t>
            </a:r>
            <a:endParaRPr lang="en-US" altLang="zh-CN" dirty="0">
              <a:latin typeface="Gill Sans MT" panose="020B0502020104020203" pitchFamily="34" charset="0"/>
            </a:endParaRPr>
          </a:p>
        </p:txBody>
      </p:sp>
      <p:sp>
        <p:nvSpPr>
          <p:cNvPr id="3" name="内容占位符 2"/>
          <p:cNvSpPr>
            <a:spLocks noGrp="1"/>
          </p:cNvSpPr>
          <p:nvPr>
            <p:ph idx="1"/>
          </p:nvPr>
        </p:nvSpPr>
        <p:spPr>
          <a:xfrm>
            <a:off x="628650" y="1346262"/>
            <a:ext cx="7886700" cy="1134950"/>
          </a:xfrm>
        </p:spPr>
        <p:txBody>
          <a:bodyPr>
            <a:normAutofit fontScale="92500"/>
          </a:bodyPr>
          <a:lstStyle/>
          <a:p>
            <a:pPr>
              <a:lnSpc>
                <a:spcPct val="130000"/>
              </a:lnSpc>
            </a:pPr>
            <a:r>
              <a:rPr lang="en-US" altLang="zh-CN" dirty="0" smtClean="0">
                <a:latin typeface="Gill Sans MT" panose="020B0502020104020203" pitchFamily="34" charset="0"/>
                <a:cs typeface="Calibri" panose="020F0502020204030204" pitchFamily="34" charset="0"/>
              </a:rPr>
              <a:t>RQ 2: </a:t>
            </a:r>
            <a:r>
              <a:rPr lang="en-US" altLang="zh-CN" dirty="0">
                <a:latin typeface="Gill Sans MT" panose="020B0502020104020203" pitchFamily="34" charset="0"/>
                <a:cs typeface="Calibri" panose="020F0502020204030204" pitchFamily="34" charset="0"/>
              </a:rPr>
              <a:t>How effective is our technique in improving </a:t>
            </a:r>
            <a:r>
              <a:rPr lang="en-US" altLang="zh-CN" dirty="0" smtClean="0">
                <a:latin typeface="Gill Sans MT" panose="020B0502020104020203" pitchFamily="34" charset="0"/>
                <a:cs typeface="Calibri" panose="020F0502020204030204" pitchFamily="34" charset="0"/>
              </a:rPr>
              <a:t>the precision </a:t>
            </a:r>
            <a:r>
              <a:rPr lang="en-US" altLang="zh-CN" dirty="0">
                <a:latin typeface="Gill Sans MT" panose="020B0502020104020203" pitchFamily="34" charset="0"/>
                <a:cs typeface="Calibri" panose="020F0502020204030204" pitchFamily="34" charset="0"/>
              </a:rPr>
              <a:t>of abstract </a:t>
            </a:r>
            <a:r>
              <a:rPr lang="en-US" altLang="zh-CN" dirty="0" smtClean="0">
                <a:latin typeface="Gill Sans MT" panose="020B0502020104020203" pitchFamily="34" charset="0"/>
                <a:cs typeface="Calibri" panose="020F0502020204030204" pitchFamily="34" charset="0"/>
              </a:rPr>
              <a:t>interpretation on benchmarks?</a:t>
            </a:r>
            <a:endParaRPr lang="zh-CN" altLang="en-US" sz="2000" dirty="0">
              <a:latin typeface="Gill Sans MT" panose="020B0502020104020203" pitchFamily="34" charset="0"/>
              <a:cs typeface="Calibri" panose="020F0502020204030204" pitchFamily="34" charset="0"/>
            </a:endParaRPr>
          </a:p>
        </p:txBody>
      </p:sp>
      <p:pic>
        <p:nvPicPr>
          <p:cNvPr id="9" name="图片 8"/>
          <p:cNvPicPr>
            <a:picLocks noChangeAspect="1"/>
          </p:cNvPicPr>
          <p:nvPr/>
        </p:nvPicPr>
        <p:blipFill>
          <a:blip r:embed="rId3"/>
          <a:stretch>
            <a:fillRect/>
          </a:stretch>
        </p:blipFill>
        <p:spPr>
          <a:xfrm>
            <a:off x="126897" y="2481212"/>
            <a:ext cx="3644099" cy="4284508"/>
          </a:xfrm>
          <a:prstGeom prst="rect">
            <a:avLst/>
          </a:prstGeom>
        </p:spPr>
      </p:pic>
      <mc:AlternateContent xmlns:mc="http://schemas.openxmlformats.org/markup-compatibility/2006" xmlns:a14="http://schemas.microsoft.com/office/drawing/2010/main">
        <mc:Choice Requires="a14">
          <p:sp>
            <p:nvSpPr>
              <p:cNvPr id="10" name="文本框 9"/>
              <p:cNvSpPr txBox="1"/>
              <p:nvPr/>
            </p:nvSpPr>
            <p:spPr>
              <a:xfrm>
                <a:off x="3955874" y="2823851"/>
                <a:ext cx="5061229" cy="1231106"/>
              </a:xfrm>
              <a:prstGeom prst="rect">
                <a:avLst/>
              </a:prstGeom>
              <a:noFill/>
              <a:ln>
                <a:solidFill>
                  <a:schemeClr val="accent1"/>
                </a:solidFill>
              </a:ln>
            </p:spPr>
            <p:txBody>
              <a:bodyPr wrap="square" rtlCol="0">
                <a:spAutoFit/>
              </a:bodyPr>
              <a:lstStyle/>
              <a:p>
                <a:pPr algn="ctr"/>
                <a:r>
                  <a:rPr lang="en-US" altLang="zh-CN" sz="2000" dirty="0" smtClean="0">
                    <a:latin typeface="Gill Sans MT" panose="020B0502020104020203" pitchFamily="34" charset="0"/>
                  </a:rPr>
                  <a:t>Bounded Variable Number</a:t>
                </a:r>
                <a:endParaRPr lang="en-US" altLang="zh-CN" dirty="0" smtClean="0">
                  <a:latin typeface="Gill Sans MT" panose="020B0502020104020203" pitchFamily="34" charset="0"/>
                </a:endParaRPr>
              </a:p>
              <a:p>
                <a:pPr marL="285750" indent="-285750">
                  <a:buFont typeface="Arial" panose="020B0604020202020204" pitchFamily="34" charset="0"/>
                  <a:buChar char="•"/>
                </a:pPr>
                <a:r>
                  <a:rPr lang="en-US" altLang="zh-CN" dirty="0" smtClean="0">
                    <a:latin typeface="Gill Sans MT" panose="020B0502020104020203" pitchFamily="34" charset="0"/>
                  </a:rPr>
                  <a:t>35/46 </a:t>
                </a:r>
                <a:r>
                  <a:rPr lang="en-US" altLang="zh-CN" dirty="0">
                    <a:latin typeface="Gill Sans MT" panose="020B0502020104020203" pitchFamily="34" charset="0"/>
                  </a:rPr>
                  <a:t>programs (76.1%), </a:t>
                </a:r>
                <a:r>
                  <a:rPr lang="en-US" altLang="zh-CN" dirty="0" err="1" smtClean="0">
                    <a:latin typeface="Gill Sans MT" panose="020B0502020104020203" pitchFamily="34" charset="0"/>
                  </a:rPr>
                  <a:t>RelaxAIer</a:t>
                </a:r>
                <a:r>
                  <a:rPr lang="en-US" altLang="zh-CN" dirty="0" smtClean="0">
                    <a:latin typeface="Gill Sans MT" panose="020B0502020104020203" pitchFamily="34"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smtClean="0">
                    <a:latin typeface="Gill Sans MT" panose="020B0502020104020203" pitchFamily="34" charset="0"/>
                  </a:rPr>
                  <a:t> </a:t>
                </a:r>
                <a:r>
                  <a:rPr lang="en-US" altLang="zh-CN" dirty="0" err="1" smtClean="0">
                    <a:latin typeface="Gill Sans MT" panose="020B0502020104020203" pitchFamily="34" charset="0"/>
                  </a:rPr>
                  <a:t>Interproc</a:t>
                </a:r>
                <a:endParaRPr lang="en-US" altLang="zh-CN" dirty="0" smtClean="0">
                  <a:latin typeface="Gill Sans MT" panose="020B0502020104020203" pitchFamily="34" charset="0"/>
                </a:endParaRPr>
              </a:p>
              <a:p>
                <a:pPr marL="285750" indent="-285750">
                  <a:buFont typeface="Arial" panose="020B0604020202020204" pitchFamily="34" charset="0"/>
                  <a:buChar char="•"/>
                </a:pPr>
                <a:r>
                  <a:rPr lang="en-US" altLang="zh-CN" dirty="0" smtClean="0">
                    <a:latin typeface="Gill Sans MT" panose="020B0502020104020203" pitchFamily="34" charset="0"/>
                  </a:rPr>
                  <a:t>11/46 programs (24.9%), </a:t>
                </a:r>
                <a:r>
                  <a:rPr lang="en-US" altLang="zh-CN" dirty="0" err="1">
                    <a:latin typeface="Gill Sans MT" panose="020B0502020104020203" pitchFamily="34" charset="0"/>
                  </a:rPr>
                  <a:t>RelaxAIer</a:t>
                </a:r>
                <a:r>
                  <a:rPr lang="en-US" altLang="zh-CN" dirty="0">
                    <a:latin typeface="Gill Sans MT" panose="020B0502020104020203" pitchFamily="34"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latin typeface="Gill Sans MT" panose="020B0502020104020203" pitchFamily="34" charset="0"/>
                  </a:rPr>
                  <a:t> </a:t>
                </a:r>
                <a:r>
                  <a:rPr lang="en-US" altLang="zh-CN" dirty="0" err="1" smtClean="0">
                    <a:latin typeface="Gill Sans MT" panose="020B0502020104020203" pitchFamily="34" charset="0"/>
                  </a:rPr>
                  <a:t>Interproc</a:t>
                </a:r>
                <a:endParaRPr lang="en-US" altLang="zh-CN" dirty="0" smtClean="0">
                  <a:latin typeface="Gill Sans MT" panose="020B0502020104020203" pitchFamily="34" charset="0"/>
                </a:endParaRPr>
              </a:p>
              <a:p>
                <a:pPr marL="285750" indent="-285750">
                  <a:buFont typeface="Arial" panose="020B0604020202020204" pitchFamily="34" charset="0"/>
                  <a:buChar char="•"/>
                </a:pPr>
                <a:r>
                  <a:rPr lang="en-US" altLang="zh-CN" dirty="0" smtClean="0">
                    <a:latin typeface="Gill Sans MT" panose="020B0502020104020203" pitchFamily="34" charset="0"/>
                  </a:rPr>
                  <a:t>RelaxAIer:129 BVs  </a:t>
                </a:r>
                <a:r>
                  <a:rPr lang="en-US" altLang="zh-CN" dirty="0" smtClean="0">
                    <a:solidFill>
                      <a:srgbClr val="FF0000"/>
                    </a:solidFill>
                    <a:latin typeface="Gill Sans MT" panose="020B0502020104020203" pitchFamily="34" charset="0"/>
                  </a:rPr>
                  <a:t>[4.78X]</a:t>
                </a:r>
                <a:r>
                  <a:rPr lang="en-US" altLang="zh-CN" dirty="0" smtClean="0">
                    <a:latin typeface="Gill Sans MT" panose="020B0502020104020203" pitchFamily="34" charset="0"/>
                  </a:rPr>
                  <a:t>   </a:t>
                </a:r>
                <a:r>
                  <a:rPr lang="en-US" altLang="zh-CN" dirty="0" err="1" smtClean="0">
                    <a:latin typeface="Gill Sans MT" panose="020B0502020104020203" pitchFamily="34" charset="0"/>
                  </a:rPr>
                  <a:t>Interproc</a:t>
                </a:r>
                <a:r>
                  <a:rPr lang="en-US" altLang="zh-CN" dirty="0" smtClean="0">
                    <a:latin typeface="Gill Sans MT" panose="020B0502020104020203" pitchFamily="34" charset="0"/>
                  </a:rPr>
                  <a:t>: 27 BVs </a:t>
                </a:r>
                <a:endParaRPr lang="en-US" altLang="zh-CN" dirty="0">
                  <a:latin typeface="Gill Sans MT" panose="020B0502020104020203" pitchFamily="34"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955874" y="2823851"/>
                <a:ext cx="5061229" cy="1231106"/>
              </a:xfrm>
              <a:prstGeom prst="rect">
                <a:avLst/>
              </a:prstGeom>
              <a:blipFill rotWithShape="0">
                <a:blip r:embed="rId4"/>
                <a:stretch>
                  <a:fillRect l="-721" t="-1961" b="-6373"/>
                </a:stretch>
              </a:blipFill>
              <a:ln>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3956831" y="4126537"/>
                <a:ext cx="5061229" cy="1231106"/>
              </a:xfrm>
              <a:prstGeom prst="rect">
                <a:avLst/>
              </a:prstGeom>
              <a:noFill/>
              <a:ln>
                <a:solidFill>
                  <a:schemeClr val="accent1"/>
                </a:solidFill>
              </a:ln>
            </p:spPr>
            <p:txBody>
              <a:bodyPr wrap="square" rtlCol="0">
                <a:spAutoFit/>
              </a:bodyPr>
              <a:lstStyle/>
              <a:p>
                <a:pPr algn="ctr"/>
                <a:r>
                  <a:rPr lang="en-US" altLang="zh-CN" sz="2000" dirty="0" smtClean="0">
                    <a:latin typeface="Gill Sans MT" panose="020B0502020104020203" pitchFamily="34" charset="0"/>
                  </a:rPr>
                  <a:t>Precision</a:t>
                </a:r>
                <a:endParaRPr lang="en-US" altLang="zh-CN" dirty="0" smtClean="0">
                  <a:latin typeface="Gill Sans MT" panose="020B0502020104020203" pitchFamily="34" charset="0"/>
                </a:endParaRPr>
              </a:p>
              <a:p>
                <a:pPr marL="285750" indent="-285750">
                  <a:buFont typeface="Arial" panose="020B0604020202020204" pitchFamily="34" charset="0"/>
                  <a:buChar char="•"/>
                </a:pPr>
                <a:r>
                  <a:rPr lang="en-US" altLang="zh-CN" dirty="0" smtClean="0">
                    <a:latin typeface="Gill Sans MT" panose="020B0502020104020203" pitchFamily="34" charset="0"/>
                  </a:rPr>
                  <a:t>39/46 </a:t>
                </a:r>
                <a:r>
                  <a:rPr lang="en-US" altLang="zh-CN" dirty="0">
                    <a:latin typeface="Gill Sans MT" panose="020B0502020104020203" pitchFamily="34" charset="0"/>
                  </a:rPr>
                  <a:t>programs </a:t>
                </a:r>
                <a:r>
                  <a:rPr lang="en-US" altLang="zh-CN" dirty="0" smtClean="0">
                    <a:latin typeface="Gill Sans MT" panose="020B0502020104020203" pitchFamily="34" charset="0"/>
                  </a:rPr>
                  <a:t>(84.8%), </a:t>
                </a:r>
                <a:r>
                  <a:rPr lang="en-US" altLang="zh-CN" dirty="0" err="1" smtClean="0">
                    <a:latin typeface="Gill Sans MT" panose="020B0502020104020203" pitchFamily="34" charset="0"/>
                  </a:rPr>
                  <a:t>RelaxAIer</a:t>
                </a:r>
                <a:r>
                  <a:rPr lang="en-US" altLang="zh-CN" dirty="0" smtClean="0">
                    <a:latin typeface="Gill Sans MT" panose="020B0502020104020203" pitchFamily="34"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zh-CN" altLang="en-US" dirty="0" smtClean="0">
                    <a:latin typeface="Gill Sans MT" panose="020B0502020104020203" pitchFamily="34" charset="0"/>
                  </a:rPr>
                  <a:t> </a:t>
                </a:r>
                <a:r>
                  <a:rPr lang="en-US" altLang="zh-CN" dirty="0" smtClean="0">
                    <a:latin typeface="Gill Sans MT" panose="020B0502020104020203" pitchFamily="34" charset="0"/>
                  </a:rPr>
                  <a:t>Interproc</a:t>
                </a:r>
              </a:p>
              <a:p>
                <a:pPr marL="285750" indent="-285750">
                  <a:buFont typeface="Arial" panose="020B0604020202020204" pitchFamily="34" charset="0"/>
                  <a:buChar char="•"/>
                </a:pPr>
                <a:r>
                  <a:rPr lang="en-US" altLang="zh-CN" dirty="0" smtClean="0">
                    <a:latin typeface="Gill Sans MT" panose="020B0502020104020203" pitchFamily="34" charset="0"/>
                  </a:rPr>
                  <a:t>  5/46 </a:t>
                </a:r>
                <a:r>
                  <a:rPr lang="en-US" altLang="zh-CN" dirty="0">
                    <a:latin typeface="Gill Sans MT" panose="020B0502020104020203" pitchFamily="34" charset="0"/>
                  </a:rPr>
                  <a:t>programs (24.9%), </a:t>
                </a:r>
                <a:r>
                  <a:rPr lang="en-US" altLang="zh-CN" dirty="0" err="1">
                    <a:latin typeface="Gill Sans MT" panose="020B0502020104020203" pitchFamily="34" charset="0"/>
                  </a:rPr>
                  <a:t>RelaxAIer</a:t>
                </a:r>
                <a:r>
                  <a:rPr lang="en-US" altLang="zh-CN" dirty="0">
                    <a:latin typeface="Gill Sans MT" panose="020B0502020104020203" pitchFamily="34"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Gill Sans MT" panose="020B0502020104020203" pitchFamily="34" charset="0"/>
                  </a:rPr>
                  <a:t> </a:t>
                </a:r>
                <a:r>
                  <a:rPr lang="en-US" altLang="zh-CN" dirty="0" smtClean="0">
                    <a:latin typeface="Gill Sans MT" panose="020B0502020104020203" pitchFamily="34" charset="0"/>
                  </a:rPr>
                  <a:t>Interproc</a:t>
                </a:r>
              </a:p>
              <a:p>
                <a:pPr marL="285750" indent="-285750">
                  <a:buFont typeface="Arial" panose="020B0604020202020204" pitchFamily="34" charset="0"/>
                  <a:buChar char="•"/>
                </a:pPr>
                <a:r>
                  <a:rPr lang="en-US" altLang="zh-CN" dirty="0" smtClean="0">
                    <a:latin typeface="Gill Sans MT" panose="020B0502020104020203" pitchFamily="34" charset="0"/>
                  </a:rPr>
                  <a:t>  2/46 programs (4.3%), </a:t>
                </a:r>
                <a:r>
                  <a:rPr lang="en-US" altLang="zh-CN" dirty="0" err="1">
                    <a:latin typeface="Gill Sans MT" panose="020B0502020104020203" pitchFamily="34" charset="0"/>
                  </a:rPr>
                  <a:t>RelaxAIer</a:t>
                </a:r>
                <a:r>
                  <a:rPr lang="en-US" altLang="zh-CN" dirty="0">
                    <a:latin typeface="Gill Sans MT" panose="020B0502020104020203" pitchFamily="34" charset="0"/>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latin typeface="Gill Sans MT" panose="020B0502020104020203" pitchFamily="34" charset="0"/>
                  </a:rPr>
                  <a:t> </a:t>
                </a:r>
                <a:r>
                  <a:rPr lang="en-US" altLang="zh-CN" dirty="0" err="1" smtClean="0">
                    <a:latin typeface="Gill Sans MT" panose="020B0502020104020203" pitchFamily="34" charset="0"/>
                  </a:rPr>
                  <a:t>Interproc</a:t>
                </a:r>
                <a:endParaRPr lang="en-US" altLang="zh-CN" dirty="0">
                  <a:latin typeface="Gill Sans MT" panose="020B0502020104020203" pitchFamily="34"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956831" y="4126537"/>
                <a:ext cx="5061229" cy="1231106"/>
              </a:xfrm>
              <a:prstGeom prst="rect">
                <a:avLst/>
              </a:prstGeom>
              <a:blipFill rotWithShape="0">
                <a:blip r:embed="rId5"/>
                <a:stretch>
                  <a:fillRect l="-601" t="-2451" b="-6373"/>
                </a:stretch>
              </a:blipFill>
              <a:ln>
                <a:solidFill>
                  <a:schemeClr val="accent1"/>
                </a:solidFill>
              </a:ln>
            </p:spPr>
            <p:txBody>
              <a:bodyPr/>
              <a:lstStyle/>
              <a:p>
                <a:r>
                  <a:rPr lang="zh-CN" altLang="en-US">
                    <a:noFill/>
                  </a:rPr>
                  <a:t> </a:t>
                </a:r>
              </a:p>
            </p:txBody>
          </p:sp>
        </mc:Fallback>
      </mc:AlternateContent>
      <p:sp>
        <p:nvSpPr>
          <p:cNvPr id="12" name="文本框 11"/>
          <p:cNvSpPr txBox="1"/>
          <p:nvPr/>
        </p:nvSpPr>
        <p:spPr>
          <a:xfrm>
            <a:off x="3961750" y="5444056"/>
            <a:ext cx="5061229" cy="1231106"/>
          </a:xfrm>
          <a:prstGeom prst="rect">
            <a:avLst/>
          </a:prstGeom>
          <a:noFill/>
          <a:ln>
            <a:solidFill>
              <a:schemeClr val="accent1"/>
            </a:solidFill>
          </a:ln>
        </p:spPr>
        <p:txBody>
          <a:bodyPr wrap="square" rtlCol="0">
            <a:spAutoFit/>
          </a:bodyPr>
          <a:lstStyle/>
          <a:p>
            <a:pPr algn="ctr"/>
            <a:r>
              <a:rPr lang="en-US" altLang="zh-CN" sz="2000" dirty="0" smtClean="0">
                <a:latin typeface="Gill Sans MT" panose="020B0502020104020203" pitchFamily="34" charset="0"/>
              </a:rPr>
              <a:t>Time for analyzing 46 programs</a:t>
            </a:r>
            <a:endParaRPr lang="en-US" altLang="zh-CN" dirty="0" smtClean="0">
              <a:latin typeface="Gill Sans MT" panose="020B0502020104020203" pitchFamily="34" charset="0"/>
            </a:endParaRPr>
          </a:p>
          <a:p>
            <a:pPr marL="285750" indent="-285750">
              <a:buFont typeface="Arial" panose="020B0604020202020204" pitchFamily="34" charset="0"/>
              <a:buChar char="•"/>
            </a:pPr>
            <a:r>
              <a:rPr lang="en-US" altLang="zh-CN" dirty="0" err="1" smtClean="0">
                <a:latin typeface="Gill Sans MT" panose="020B0502020104020203" pitchFamily="34" charset="0"/>
              </a:rPr>
              <a:t>RelaxAIer</a:t>
            </a:r>
            <a:r>
              <a:rPr lang="en-US" altLang="zh-CN" dirty="0" smtClean="0">
                <a:latin typeface="Gill Sans MT" panose="020B0502020104020203" pitchFamily="34" charset="0"/>
              </a:rPr>
              <a:t>:  </a:t>
            </a:r>
            <a:r>
              <a:rPr lang="en-US" altLang="zh-CN" dirty="0" smtClean="0"/>
              <a:t>4870ms (Average 105.9ms)</a:t>
            </a:r>
          </a:p>
          <a:p>
            <a:r>
              <a:rPr lang="en-US" altLang="zh-CN" dirty="0" smtClean="0">
                <a:solidFill>
                  <a:srgbClr val="FF0000"/>
                </a:solidFill>
                <a:latin typeface="Gill Sans MT" panose="020B0502020104020203" pitchFamily="34" charset="0"/>
              </a:rPr>
              <a:t>                           [2.78X</a:t>
            </a:r>
            <a:r>
              <a:rPr lang="en-US" altLang="zh-CN" dirty="0">
                <a:solidFill>
                  <a:srgbClr val="FF0000"/>
                </a:solidFill>
                <a:latin typeface="Gill Sans MT" panose="020B0502020104020203" pitchFamily="34" charset="0"/>
              </a:rPr>
              <a:t>]</a:t>
            </a:r>
            <a:r>
              <a:rPr lang="en-US" altLang="zh-CN" dirty="0" smtClean="0">
                <a:latin typeface="Gill Sans MT" panose="020B0502020104020203" pitchFamily="34" charset="0"/>
              </a:rPr>
              <a:t> </a:t>
            </a:r>
          </a:p>
          <a:p>
            <a:pPr marL="285750" indent="-285750">
              <a:buFont typeface="Arial" panose="020B0604020202020204" pitchFamily="34" charset="0"/>
              <a:buChar char="•"/>
            </a:pPr>
            <a:r>
              <a:rPr lang="en-US" altLang="zh-CN" dirty="0" err="1" smtClean="0">
                <a:latin typeface="Gill Sans MT" panose="020B0502020104020203" pitchFamily="34" charset="0"/>
              </a:rPr>
              <a:t>Interproc</a:t>
            </a:r>
            <a:r>
              <a:rPr lang="en-US" altLang="zh-CN" dirty="0" smtClean="0">
                <a:latin typeface="Gill Sans MT" panose="020B0502020104020203" pitchFamily="34" charset="0"/>
              </a:rPr>
              <a:t>:  </a:t>
            </a:r>
            <a:r>
              <a:rPr lang="en-US" altLang="zh-CN" dirty="0" smtClean="0"/>
              <a:t>1752ms (Average 38.1ms)</a:t>
            </a:r>
            <a:endParaRPr lang="en-US" altLang="zh-CN" dirty="0" smtClean="0">
              <a:latin typeface="Gill Sans MT" panose="020B0502020104020203" pitchFamily="34" charset="0"/>
            </a:endParaRPr>
          </a:p>
        </p:txBody>
      </p:sp>
      <p:sp>
        <p:nvSpPr>
          <p:cNvPr id="13" name="文本框 12"/>
          <p:cNvSpPr txBox="1"/>
          <p:nvPr/>
        </p:nvSpPr>
        <p:spPr>
          <a:xfrm>
            <a:off x="727056" y="1415078"/>
            <a:ext cx="8058149" cy="1200329"/>
          </a:xfrm>
          <a:prstGeom prst="rect">
            <a:avLst/>
          </a:prstGeom>
          <a:solidFill>
            <a:srgbClr val="FFFF00"/>
          </a:solidFill>
        </p:spPr>
        <p:txBody>
          <a:bodyPr wrap="square" rtlCol="0">
            <a:spAutoFit/>
          </a:bodyPr>
          <a:lstStyle/>
          <a:p>
            <a:r>
              <a:rPr lang="en-US" altLang="zh-CN" sz="2400" dirty="0">
                <a:latin typeface="Gill Sans MT" panose="020B0502020104020203" pitchFamily="34" charset="0"/>
              </a:rPr>
              <a:t>O</a:t>
            </a:r>
            <a:r>
              <a:rPr lang="en-US" altLang="zh-CN" sz="2400" dirty="0" smtClean="0">
                <a:latin typeface="Gill Sans MT" panose="020B0502020104020203" pitchFamily="34" charset="0"/>
              </a:rPr>
              <a:t>ur method obviously generates </a:t>
            </a:r>
            <a:r>
              <a:rPr lang="en-US" altLang="zh-CN" sz="2400" dirty="0">
                <a:latin typeface="Gill Sans MT" panose="020B0502020104020203" pitchFamily="34" charset="0"/>
              </a:rPr>
              <a:t>more </a:t>
            </a:r>
            <a:r>
              <a:rPr lang="en-US" altLang="zh-CN" sz="2400" dirty="0" smtClean="0">
                <a:latin typeface="Gill Sans MT" panose="020B0502020104020203" pitchFamily="34" charset="0"/>
              </a:rPr>
              <a:t>precise invariants </a:t>
            </a:r>
            <a:r>
              <a:rPr lang="en-US" altLang="zh-CN" sz="2400" dirty="0">
                <a:latin typeface="Gill Sans MT" panose="020B0502020104020203" pitchFamily="34" charset="0"/>
              </a:rPr>
              <a:t>than </a:t>
            </a:r>
            <a:r>
              <a:rPr lang="en-US" altLang="zh-CN" sz="2400" dirty="0" smtClean="0">
                <a:latin typeface="Gill Sans MT" panose="020B0502020104020203" pitchFamily="34" charset="0"/>
              </a:rPr>
              <a:t>standard abstract interpretation for non-linear programs, with reasonable extra time overhead. </a:t>
            </a:r>
            <a:endParaRPr lang="zh-CN" altLang="en-US" sz="2400" dirty="0">
              <a:latin typeface="Gill Sans MT" panose="020B0502020104020203" pitchFamily="34" charset="0"/>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26</a:t>
            </a:fld>
            <a:endParaRPr lang="zh-CN" altLang="en-US">
              <a:solidFill>
                <a:prstClr val="black">
                  <a:tint val="75000"/>
                </a:prstClr>
              </a:solidFill>
            </a:endParaRPr>
          </a:p>
        </p:txBody>
      </p:sp>
    </p:spTree>
    <p:extLst>
      <p:ext uri="{BB962C8B-B14F-4D97-AF65-F5344CB8AC3E}">
        <p14:creationId xmlns:p14="http://schemas.microsoft.com/office/powerpoint/2010/main" val="92293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Gill Sans MT" panose="020B0502020104020203" pitchFamily="34" charset="0"/>
              </a:rPr>
              <a:t>Conclusion</a:t>
            </a:r>
            <a:endParaRPr lang="zh-CN" altLang="en-US" dirty="0">
              <a:latin typeface="Gill Sans MT" panose="020B0502020104020203" pitchFamily="34" charset="0"/>
            </a:endParaRPr>
          </a:p>
        </p:txBody>
      </p:sp>
      <p:sp>
        <p:nvSpPr>
          <p:cNvPr id="4" name="灯片编号占位符 3"/>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27</a:t>
            </a:fld>
            <a:endParaRPr lang="zh-CN" altLang="en-US">
              <a:solidFill>
                <a:prstClr val="black">
                  <a:tint val="75000"/>
                </a:prstClr>
              </a:solidFill>
            </a:endParaRPr>
          </a:p>
        </p:txBody>
      </p:sp>
    </p:spTree>
    <p:extLst>
      <p:ext uri="{BB962C8B-B14F-4D97-AF65-F5344CB8AC3E}">
        <p14:creationId xmlns:p14="http://schemas.microsoft.com/office/powerpoint/2010/main" val="603698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Gill Sans MT" panose="020B0502020104020203" pitchFamily="34" charset="0"/>
              </a:rPr>
              <a:t>Contributions</a:t>
            </a:r>
            <a:endParaRPr lang="zh-CN" altLang="en-US" dirty="0">
              <a:latin typeface="Gill Sans MT" panose="020B0502020104020203" pitchFamily="34" charset="0"/>
            </a:endParaRPr>
          </a:p>
        </p:txBody>
      </p:sp>
      <p:sp>
        <p:nvSpPr>
          <p:cNvPr id="3" name="内容占位符 2"/>
          <p:cNvSpPr>
            <a:spLocks noGrp="1"/>
          </p:cNvSpPr>
          <p:nvPr>
            <p:ph idx="1"/>
          </p:nvPr>
        </p:nvSpPr>
        <p:spPr>
          <a:xfrm>
            <a:off x="628650" y="1690689"/>
            <a:ext cx="7886700" cy="4351338"/>
          </a:xfrm>
        </p:spPr>
        <p:txBody>
          <a:bodyPr>
            <a:normAutofit/>
          </a:bodyPr>
          <a:lstStyle/>
          <a:p>
            <a:r>
              <a:rPr lang="en-US" altLang="zh-CN" dirty="0">
                <a:latin typeface="Gill Sans MT" panose="020B0502020104020203" pitchFamily="34" charset="0"/>
              </a:rPr>
              <a:t>A</a:t>
            </a:r>
            <a:r>
              <a:rPr lang="en-US" altLang="zh-CN" dirty="0" smtClean="0">
                <a:latin typeface="Gill Sans MT" panose="020B0502020104020203" pitchFamily="34" charset="0"/>
              </a:rPr>
              <a:t> </a:t>
            </a:r>
            <a:r>
              <a:rPr lang="en-US" altLang="zh-CN" dirty="0">
                <a:latin typeface="Gill Sans MT" panose="020B0502020104020203" pitchFamily="34" charset="0"/>
              </a:rPr>
              <a:t>hierarchical </a:t>
            </a:r>
            <a:r>
              <a:rPr lang="en-US" altLang="zh-CN" dirty="0" smtClean="0">
                <a:latin typeface="Gill Sans MT" panose="020B0502020104020203" pitchFamily="34" charset="0"/>
              </a:rPr>
              <a:t>analysis </a:t>
            </a:r>
            <a:r>
              <a:rPr lang="en-US" altLang="zh-CN" dirty="0" smtClean="0">
                <a:solidFill>
                  <a:srgbClr val="FF0000"/>
                </a:solidFill>
                <a:latin typeface="Gill Sans MT" panose="020B0502020104020203" pitchFamily="34" charset="0"/>
              </a:rPr>
              <a:t>framework</a:t>
            </a:r>
            <a:r>
              <a:rPr lang="en-US" altLang="zh-CN" dirty="0" smtClean="0">
                <a:latin typeface="Gill Sans MT" panose="020B0502020104020203" pitchFamily="34" charset="0"/>
              </a:rPr>
              <a:t> </a:t>
            </a:r>
            <a:r>
              <a:rPr lang="en-US" altLang="zh-CN" dirty="0">
                <a:latin typeface="Gill Sans MT" panose="020B0502020104020203" pitchFamily="34" charset="0"/>
              </a:rPr>
              <a:t>to </a:t>
            </a:r>
            <a:r>
              <a:rPr lang="en-US" altLang="zh-CN" dirty="0" smtClean="0">
                <a:latin typeface="Gill Sans MT" panose="020B0502020104020203" pitchFamily="34" charset="0"/>
              </a:rPr>
              <a:t>infer </a:t>
            </a:r>
            <a:r>
              <a:rPr lang="en-US" altLang="zh-CN" dirty="0">
                <a:latin typeface="Gill Sans MT" panose="020B0502020104020203" pitchFamily="34" charset="0"/>
              </a:rPr>
              <a:t>loop </a:t>
            </a:r>
            <a:r>
              <a:rPr lang="en-US" altLang="zh-CN" dirty="0" smtClean="0">
                <a:latin typeface="Gill Sans MT" panose="020B0502020104020203" pitchFamily="34" charset="0"/>
              </a:rPr>
              <a:t>invariants based </a:t>
            </a:r>
            <a:r>
              <a:rPr lang="en-US" altLang="zh-CN" dirty="0">
                <a:latin typeface="Gill Sans MT" panose="020B0502020104020203" pitchFamily="34" charset="0"/>
              </a:rPr>
              <a:t>on </a:t>
            </a:r>
            <a:r>
              <a:rPr lang="en-US" altLang="zh-CN" dirty="0" smtClean="0">
                <a:latin typeface="Gill Sans MT" panose="020B0502020104020203" pitchFamily="34" charset="0"/>
              </a:rPr>
              <a:t>relaxed </a:t>
            </a:r>
            <a:r>
              <a:rPr lang="en-US" altLang="zh-CN" dirty="0">
                <a:latin typeface="Gill Sans MT" panose="020B0502020104020203" pitchFamily="34" charset="0"/>
              </a:rPr>
              <a:t>abstract transformers</a:t>
            </a:r>
            <a:r>
              <a:rPr lang="en-US" altLang="zh-CN" dirty="0" smtClean="0">
                <a:latin typeface="Gill Sans MT" panose="020B0502020104020203" pitchFamily="34" charset="0"/>
              </a:rPr>
              <a:t>.</a:t>
            </a:r>
          </a:p>
        </p:txBody>
      </p:sp>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28</a:t>
            </a:fld>
            <a:endParaRPr lang="zh-CN" altLang="en-US">
              <a:solidFill>
                <a:prstClr val="black">
                  <a:tint val="75000"/>
                </a:prstClr>
              </a:solidFill>
            </a:endParaRPr>
          </a:p>
        </p:txBody>
      </p:sp>
      <p:sp>
        <p:nvSpPr>
          <p:cNvPr id="4" name="圆角矩形 3"/>
          <p:cNvSpPr/>
          <p:nvPr/>
        </p:nvSpPr>
        <p:spPr>
          <a:xfrm>
            <a:off x="1154243" y="3162925"/>
            <a:ext cx="2293495" cy="12291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Gill Sans MT" panose="020B0502020104020203" pitchFamily="34" charset="0"/>
              </a:rPr>
              <a:t>HVDG based program slicing</a:t>
            </a:r>
            <a:endParaRPr lang="zh-CN" altLang="en-US" sz="2400" dirty="0">
              <a:solidFill>
                <a:srgbClr val="FF0000"/>
              </a:solidFill>
              <a:latin typeface="Gill Sans MT" panose="020B0502020104020203" pitchFamily="34" charset="0"/>
            </a:endParaRPr>
          </a:p>
        </p:txBody>
      </p:sp>
      <p:sp>
        <p:nvSpPr>
          <p:cNvPr id="6" name="圆角矩形 5"/>
          <p:cNvSpPr/>
          <p:nvPr/>
        </p:nvSpPr>
        <p:spPr>
          <a:xfrm>
            <a:off x="5623815" y="3120455"/>
            <a:ext cx="2293495" cy="12291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Gill Sans MT" panose="020B0502020104020203" pitchFamily="34" charset="0"/>
              </a:rPr>
              <a:t>Relaxing operator</a:t>
            </a:r>
            <a:endParaRPr lang="zh-CN" altLang="en-US" dirty="0">
              <a:solidFill>
                <a:srgbClr val="FF0000"/>
              </a:solidFill>
              <a:latin typeface="Gill Sans MT" panose="020B0502020104020203" pitchFamily="34" charset="0"/>
            </a:endParaRPr>
          </a:p>
        </p:txBody>
      </p:sp>
      <p:sp>
        <p:nvSpPr>
          <p:cNvPr id="7" name="丁字箭头 6"/>
          <p:cNvSpPr/>
          <p:nvPr/>
        </p:nvSpPr>
        <p:spPr>
          <a:xfrm rot="10800000">
            <a:off x="3747541" y="3765031"/>
            <a:ext cx="1648918" cy="1079291"/>
          </a:xfrm>
          <a:prstGeom prst="leftRigh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792510" y="3465697"/>
            <a:ext cx="1648919" cy="369332"/>
          </a:xfrm>
          <a:prstGeom prst="rect">
            <a:avLst/>
          </a:prstGeom>
          <a:noFill/>
        </p:spPr>
        <p:txBody>
          <a:bodyPr wrap="square" rtlCol="0">
            <a:spAutoFit/>
          </a:bodyPr>
          <a:lstStyle/>
          <a:p>
            <a:r>
              <a:rPr lang="en-US" altLang="zh-CN" dirty="0" smtClean="0">
                <a:solidFill>
                  <a:srgbClr val="7030A0"/>
                </a:solidFill>
                <a:latin typeface="Gill Sans MT" panose="020B0502020104020203" pitchFamily="34" charset="0"/>
              </a:rPr>
              <a:t>Partial Invariant</a:t>
            </a:r>
            <a:endParaRPr lang="zh-CN" altLang="en-US" dirty="0">
              <a:solidFill>
                <a:srgbClr val="7030A0"/>
              </a:solidFill>
              <a:latin typeface="Gill Sans MT" panose="020B0502020104020203" pitchFamily="34" charset="0"/>
            </a:endParaRPr>
          </a:p>
        </p:txBody>
      </p:sp>
      <p:sp>
        <p:nvSpPr>
          <p:cNvPr id="9" name="矩形 8"/>
          <p:cNvSpPr/>
          <p:nvPr/>
        </p:nvSpPr>
        <p:spPr>
          <a:xfrm>
            <a:off x="3349831" y="4908722"/>
            <a:ext cx="2781146" cy="872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Gill Sans MT" panose="020B0502020104020203" pitchFamily="34" charset="0"/>
              </a:rPr>
              <a:t>Hierarchical loop </a:t>
            </a:r>
            <a:r>
              <a:rPr lang="en-US" altLang="zh-CN" sz="2400" dirty="0" smtClean="0">
                <a:solidFill>
                  <a:srgbClr val="FF0000"/>
                </a:solidFill>
                <a:latin typeface="Gill Sans MT" panose="020B0502020104020203" pitchFamily="34" charset="0"/>
              </a:rPr>
              <a:t>analysis framework</a:t>
            </a:r>
            <a:endParaRPr lang="zh-CN" altLang="en-US" sz="2400" dirty="0">
              <a:solidFill>
                <a:srgbClr val="FF0000"/>
              </a:solidFill>
              <a:latin typeface="Gill Sans MT" panose="020B0502020104020203" pitchFamily="34" charset="0"/>
            </a:endParaRPr>
          </a:p>
        </p:txBody>
      </p:sp>
    </p:spTree>
    <p:extLst>
      <p:ext uri="{BB962C8B-B14F-4D97-AF65-F5344CB8AC3E}">
        <p14:creationId xmlns:p14="http://schemas.microsoft.com/office/powerpoint/2010/main" val="331484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Gill Sans MT" panose="020B0502020104020203" pitchFamily="34" charset="0"/>
              </a:rPr>
              <a:t>Future </a:t>
            </a:r>
            <a:r>
              <a:rPr lang="en-US" altLang="zh-CN" dirty="0" smtClean="0">
                <a:latin typeface="Gill Sans MT" panose="020B0502020104020203" pitchFamily="34" charset="0"/>
              </a:rPr>
              <a:t>Work</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lstStyle/>
          <a:p>
            <a:r>
              <a:rPr lang="en-US" altLang="zh-CN" dirty="0" smtClean="0"/>
              <a:t>We will consider </a:t>
            </a:r>
            <a:r>
              <a:rPr lang="en-US" altLang="zh-CN" dirty="0">
                <a:solidFill>
                  <a:srgbClr val="FF0000"/>
                </a:solidFill>
              </a:rPr>
              <a:t>more relaxing </a:t>
            </a:r>
            <a:r>
              <a:rPr lang="en-US" altLang="zh-CN" dirty="0" smtClean="0">
                <a:solidFill>
                  <a:srgbClr val="FF0000"/>
                </a:solidFill>
              </a:rPr>
              <a:t>strategies</a:t>
            </a:r>
            <a:r>
              <a:rPr lang="en-US" altLang="zh-CN" dirty="0" smtClean="0"/>
              <a:t>.</a:t>
            </a:r>
          </a:p>
          <a:p>
            <a:pPr marL="0" indent="0">
              <a:buNone/>
            </a:pPr>
            <a:endParaRPr lang="en-US" altLang="zh-CN" dirty="0">
              <a:latin typeface="Gill Sans MT" panose="020B0502020104020203" pitchFamily="34" charset="0"/>
            </a:endParaRPr>
          </a:p>
          <a:p>
            <a:r>
              <a:rPr lang="en-US" altLang="zh-CN" dirty="0" smtClean="0">
                <a:latin typeface="Gill Sans MT" panose="020B0502020104020203" pitchFamily="34" charset="0"/>
              </a:rPr>
              <a:t>Apply out technique to </a:t>
            </a:r>
            <a:r>
              <a:rPr lang="en-US" altLang="zh-CN" dirty="0" smtClean="0">
                <a:solidFill>
                  <a:srgbClr val="FF0000"/>
                </a:solidFill>
                <a:latin typeface="Gill Sans MT" panose="020B0502020104020203" pitchFamily="34" charset="0"/>
              </a:rPr>
              <a:t>more </a:t>
            </a:r>
            <a:r>
              <a:rPr lang="en-US" altLang="zh-CN" dirty="0">
                <a:solidFill>
                  <a:srgbClr val="FF0000"/>
                </a:solidFill>
                <a:latin typeface="Gill Sans MT" panose="020B0502020104020203" pitchFamily="34" charset="0"/>
              </a:rPr>
              <a:t>applications</a:t>
            </a:r>
            <a:r>
              <a:rPr lang="en-US" altLang="zh-CN" dirty="0">
                <a:latin typeface="Gill Sans MT" panose="020B0502020104020203" pitchFamily="34" charset="0"/>
              </a:rPr>
              <a:t> such as complexity/resource bound </a:t>
            </a:r>
            <a:r>
              <a:rPr lang="en-US" altLang="zh-CN" dirty="0" smtClean="0">
                <a:latin typeface="Gill Sans MT" panose="020B0502020104020203" pitchFamily="34" charset="0"/>
              </a:rPr>
              <a:t>analysis, WCET </a:t>
            </a:r>
            <a:r>
              <a:rPr lang="en-US" altLang="zh-CN" dirty="0">
                <a:latin typeface="Gill Sans MT" panose="020B0502020104020203" pitchFamily="34" charset="0"/>
              </a:rPr>
              <a:t>analysis, etc.</a:t>
            </a:r>
            <a:endParaRPr lang="zh-CN" altLang="en-US" dirty="0">
              <a:latin typeface="Gill Sans MT" panose="020B0502020104020203" pitchFamily="34" charset="0"/>
            </a:endParaRPr>
          </a:p>
        </p:txBody>
      </p:sp>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29</a:t>
            </a:fld>
            <a:endParaRPr lang="zh-CN" altLang="en-US">
              <a:solidFill>
                <a:prstClr val="black">
                  <a:tint val="75000"/>
                </a:prstClr>
              </a:solidFill>
            </a:endParaRPr>
          </a:p>
        </p:txBody>
      </p:sp>
    </p:spTree>
    <p:extLst>
      <p:ext uri="{BB962C8B-B14F-4D97-AF65-F5344CB8AC3E}">
        <p14:creationId xmlns:p14="http://schemas.microsoft.com/office/powerpoint/2010/main" val="510526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Gill Sans MT" panose="020B0502020104020203" pitchFamily="34" charset="0"/>
              </a:rPr>
              <a:t>Motivation</a:t>
            </a:r>
            <a:endParaRPr lang="zh-CN" altLang="en-US" dirty="0">
              <a:latin typeface="Gill Sans MT" panose="020B0502020104020203" pitchFamily="34" charset="0"/>
            </a:endParaRPr>
          </a:p>
        </p:txBody>
      </p:sp>
      <p:sp>
        <p:nvSpPr>
          <p:cNvPr id="3" name="副标题 2"/>
          <p:cNvSpPr>
            <a:spLocks noGrp="1"/>
          </p:cNvSpPr>
          <p:nvPr>
            <p:ph type="subTitle" idx="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3</a:t>
            </a:fld>
            <a:endParaRPr lang="zh-CN" altLang="en-US">
              <a:solidFill>
                <a:prstClr val="black">
                  <a:tint val="75000"/>
                </a:prstClr>
              </a:solidFill>
            </a:endParaRPr>
          </a:p>
        </p:txBody>
      </p:sp>
    </p:spTree>
    <p:extLst>
      <p:ext uri="{BB962C8B-B14F-4D97-AF65-F5344CB8AC3E}">
        <p14:creationId xmlns:p14="http://schemas.microsoft.com/office/powerpoint/2010/main" val="1486486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888" y="210727"/>
            <a:ext cx="7886700" cy="2852737"/>
          </a:xfrm>
        </p:spPr>
        <p:txBody>
          <a:bodyPr/>
          <a:lstStyle/>
          <a:p>
            <a:r>
              <a:rPr lang="en-US" altLang="zh-CN" dirty="0">
                <a:latin typeface="Gill Sans MT" panose="020B0502020104020203" pitchFamily="34" charset="0"/>
              </a:rPr>
              <a:t>Comment and Response</a:t>
            </a:r>
            <a:endParaRPr lang="zh-CN" altLang="en-US" dirty="0">
              <a:latin typeface="Gill Sans MT" panose="020B0502020104020203" pitchFamily="34" charset="0"/>
            </a:endParaRP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30</a:t>
            </a:fld>
            <a:endParaRPr lang="zh-CN" altLang="en-US">
              <a:solidFill>
                <a:prstClr val="black">
                  <a:tint val="75000"/>
                </a:prstClr>
              </a:solidFill>
            </a:endParaRPr>
          </a:p>
        </p:txBody>
      </p:sp>
    </p:spTree>
    <p:extLst>
      <p:ext uri="{BB962C8B-B14F-4D97-AF65-F5344CB8AC3E}">
        <p14:creationId xmlns:p14="http://schemas.microsoft.com/office/powerpoint/2010/main" val="780922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Gill Sans MT" panose="020B0502020104020203" pitchFamily="34" charset="0"/>
              </a:rPr>
              <a:t>Comment and Response </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normAutofit lnSpcReduction="10000"/>
          </a:bodyPr>
          <a:lstStyle/>
          <a:p>
            <a:r>
              <a:rPr lang="en-US" altLang="zh-CN" dirty="0" smtClean="0">
                <a:latin typeface="Gill Sans MT" panose="020B0502020104020203" pitchFamily="34" charset="0"/>
              </a:rPr>
              <a:t>1. Why </a:t>
            </a:r>
            <a:r>
              <a:rPr lang="en-US" altLang="zh-CN" dirty="0">
                <a:latin typeface="Gill Sans MT" panose="020B0502020104020203" pitchFamily="34" charset="0"/>
              </a:rPr>
              <a:t>do you compare </a:t>
            </a:r>
            <a:r>
              <a:rPr lang="en-US" altLang="zh-CN" dirty="0" err="1">
                <a:latin typeface="Gill Sans MT" panose="020B0502020104020203" pitchFamily="34" charset="0"/>
              </a:rPr>
              <a:t>RelaxAIer</a:t>
            </a:r>
            <a:r>
              <a:rPr lang="en-US" altLang="zh-CN" dirty="0">
                <a:latin typeface="Gill Sans MT" panose="020B0502020104020203" pitchFamily="34" charset="0"/>
              </a:rPr>
              <a:t> with </a:t>
            </a:r>
            <a:r>
              <a:rPr lang="en-US" altLang="zh-CN" dirty="0" err="1">
                <a:latin typeface="Gill Sans MT" panose="020B0502020104020203" pitchFamily="34" charset="0"/>
              </a:rPr>
              <a:t>interproc</a:t>
            </a:r>
            <a:r>
              <a:rPr lang="en-US" altLang="zh-CN" dirty="0">
                <a:latin typeface="Gill Sans MT" panose="020B0502020104020203" pitchFamily="34" charset="0"/>
              </a:rPr>
              <a:t> only</a:t>
            </a:r>
            <a:r>
              <a:rPr lang="en-US" altLang="zh-CN" dirty="0" smtClean="0">
                <a:latin typeface="Gill Sans MT" panose="020B0502020104020203" pitchFamily="34" charset="0"/>
              </a:rPr>
              <a:t>?</a:t>
            </a:r>
          </a:p>
          <a:p>
            <a:pPr lvl="1"/>
            <a:r>
              <a:rPr lang="en-US" altLang="zh-CN" dirty="0">
                <a:latin typeface="Gill Sans MT" panose="020B0502020104020203" pitchFamily="34" charset="0"/>
              </a:rPr>
              <a:t>There are several reasons why in this paper, we compare </a:t>
            </a:r>
            <a:r>
              <a:rPr lang="en-US" altLang="zh-CN" dirty="0" err="1">
                <a:latin typeface="Gill Sans MT" panose="020B0502020104020203" pitchFamily="34" charset="0"/>
              </a:rPr>
              <a:t>RelaxAIer</a:t>
            </a:r>
            <a:r>
              <a:rPr lang="en-US" altLang="zh-CN" dirty="0">
                <a:latin typeface="Gill Sans MT" panose="020B0502020104020203" pitchFamily="34" charset="0"/>
              </a:rPr>
              <a:t> with </a:t>
            </a:r>
            <a:r>
              <a:rPr lang="en-US" altLang="zh-CN" dirty="0" err="1">
                <a:latin typeface="Gill Sans MT" panose="020B0502020104020203" pitchFamily="34" charset="0"/>
              </a:rPr>
              <a:t>Interproc</a:t>
            </a:r>
            <a:r>
              <a:rPr lang="en-US" altLang="zh-CN" dirty="0">
                <a:latin typeface="Gill Sans MT" panose="020B0502020104020203" pitchFamily="34" charset="0"/>
              </a:rPr>
              <a:t>. </a:t>
            </a:r>
            <a:r>
              <a:rPr lang="en-US" altLang="zh-CN" dirty="0">
                <a:solidFill>
                  <a:srgbClr val="0070C0"/>
                </a:solidFill>
                <a:latin typeface="Gill Sans MT" panose="020B0502020104020203" pitchFamily="34" charset="0"/>
              </a:rPr>
              <a:t>First</a:t>
            </a:r>
            <a:r>
              <a:rPr lang="en-US" altLang="zh-CN" dirty="0">
                <a:latin typeface="Gill Sans MT" panose="020B0502020104020203" pitchFamily="34" charset="0"/>
              </a:rPr>
              <a:t>, </a:t>
            </a:r>
            <a:r>
              <a:rPr lang="en-US" altLang="zh-CN" dirty="0" err="1">
                <a:latin typeface="Gill Sans MT" panose="020B0502020104020203" pitchFamily="34" charset="0"/>
              </a:rPr>
              <a:t>Interproc</a:t>
            </a:r>
            <a:r>
              <a:rPr lang="en-US" altLang="zh-CN" dirty="0">
                <a:latin typeface="Gill Sans MT" panose="020B0502020104020203" pitchFamily="34" charset="0"/>
              </a:rPr>
              <a:t> is one of the </a:t>
            </a:r>
            <a:r>
              <a:rPr lang="en-US" altLang="zh-CN" dirty="0">
                <a:solidFill>
                  <a:srgbClr val="FF0000"/>
                </a:solidFill>
                <a:latin typeface="Gill Sans MT" panose="020B0502020104020203" pitchFamily="34" charset="0"/>
              </a:rPr>
              <a:t>available state-of-the-art invariant generation tools </a:t>
            </a:r>
            <a:r>
              <a:rPr lang="en-US" altLang="zh-CN" dirty="0">
                <a:latin typeface="Gill Sans MT" panose="020B0502020104020203" pitchFamily="34" charset="0"/>
              </a:rPr>
              <a:t>based on abstract interpretation, which is widely used in the literature. </a:t>
            </a:r>
            <a:r>
              <a:rPr lang="en-US" altLang="zh-CN" dirty="0">
                <a:solidFill>
                  <a:srgbClr val="0070C0"/>
                </a:solidFill>
                <a:latin typeface="Gill Sans MT" panose="020B0502020104020203" pitchFamily="34" charset="0"/>
              </a:rPr>
              <a:t>Second</a:t>
            </a:r>
            <a:r>
              <a:rPr lang="en-US" altLang="zh-CN" dirty="0">
                <a:latin typeface="Gill Sans MT" panose="020B0502020104020203" pitchFamily="34" charset="0"/>
              </a:rPr>
              <a:t>, in this paper, </a:t>
            </a:r>
            <a:r>
              <a:rPr lang="en-US" altLang="zh-CN" dirty="0" err="1">
                <a:solidFill>
                  <a:srgbClr val="FF0000"/>
                </a:solidFill>
                <a:latin typeface="Gill Sans MT" panose="020B0502020104020203" pitchFamily="34" charset="0"/>
              </a:rPr>
              <a:t>RelaxAIer</a:t>
            </a:r>
            <a:r>
              <a:rPr lang="en-US" altLang="zh-CN" dirty="0">
                <a:solidFill>
                  <a:srgbClr val="FF0000"/>
                </a:solidFill>
                <a:latin typeface="Gill Sans MT" panose="020B0502020104020203" pitchFamily="34" charset="0"/>
              </a:rPr>
              <a:t> is implemented based on </a:t>
            </a:r>
            <a:r>
              <a:rPr lang="en-US" altLang="zh-CN" dirty="0" err="1">
                <a:solidFill>
                  <a:srgbClr val="FF0000"/>
                </a:solidFill>
                <a:latin typeface="Gill Sans MT" panose="020B0502020104020203" pitchFamily="34" charset="0"/>
              </a:rPr>
              <a:t>Interproc</a:t>
            </a:r>
            <a:r>
              <a:rPr lang="en-US" altLang="zh-CN" dirty="0">
                <a:solidFill>
                  <a:srgbClr val="FF0000"/>
                </a:solidFill>
                <a:latin typeface="Gill Sans MT" panose="020B0502020104020203" pitchFamily="34" charset="0"/>
              </a:rPr>
              <a:t>,</a:t>
            </a:r>
            <a:r>
              <a:rPr lang="en-US" altLang="zh-CN" dirty="0">
                <a:latin typeface="Gill Sans MT" panose="020B0502020104020203" pitchFamily="34" charset="0"/>
              </a:rPr>
              <a:t> thus we can make sure that the improvement that </a:t>
            </a:r>
            <a:r>
              <a:rPr lang="en-US" altLang="zh-CN" dirty="0" err="1">
                <a:latin typeface="Gill Sans MT" panose="020B0502020104020203" pitchFamily="34" charset="0"/>
              </a:rPr>
              <a:t>RelaxAIer</a:t>
            </a:r>
            <a:r>
              <a:rPr lang="en-US" altLang="zh-CN" dirty="0">
                <a:latin typeface="Gill Sans MT" panose="020B0502020104020203" pitchFamily="34" charset="0"/>
              </a:rPr>
              <a:t> achieves is owing to our new technique.  </a:t>
            </a:r>
          </a:p>
          <a:p>
            <a:pPr lvl="1"/>
            <a:r>
              <a:rPr lang="en-US" altLang="zh-CN" dirty="0" smtClean="0">
                <a:latin typeface="Gill Sans MT" panose="020B0502020104020203" pitchFamily="34" charset="0"/>
              </a:rPr>
              <a:t>To make it clearer, in the revised version, we have added explanations about the relationship between </a:t>
            </a:r>
            <a:r>
              <a:rPr lang="en-US" altLang="zh-CN" dirty="0" err="1" smtClean="0">
                <a:latin typeface="Gill Sans MT" panose="020B0502020104020203" pitchFamily="34" charset="0"/>
              </a:rPr>
              <a:t>RelaxAIer</a:t>
            </a:r>
            <a:r>
              <a:rPr lang="en-US" altLang="zh-CN" dirty="0" smtClean="0">
                <a:latin typeface="Gill Sans MT" panose="020B0502020104020203" pitchFamily="34" charset="0"/>
              </a:rPr>
              <a:t> and </a:t>
            </a:r>
            <a:r>
              <a:rPr lang="en-US" altLang="zh-CN" dirty="0" err="1" smtClean="0">
                <a:latin typeface="Gill Sans MT" panose="020B0502020104020203" pitchFamily="34" charset="0"/>
              </a:rPr>
              <a:t>Interproc</a:t>
            </a:r>
            <a:r>
              <a:rPr lang="en-US" altLang="zh-CN" dirty="0" smtClean="0">
                <a:latin typeface="Gill Sans MT" panose="020B0502020104020203" pitchFamily="34" charset="0"/>
              </a:rPr>
              <a:t> in Paragraph 1, Section VI (on page 8).</a:t>
            </a:r>
            <a:endParaRPr lang="zh-CN" altLang="en-US" dirty="0">
              <a:latin typeface="Gill Sans MT" panose="020B0502020104020203" pitchFamily="34" charset="0"/>
            </a:endParaRPr>
          </a:p>
        </p:txBody>
      </p:sp>
      <p:sp>
        <p:nvSpPr>
          <p:cNvPr id="4" name="灯片编号占位符 3"/>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31</a:t>
            </a:fld>
            <a:endParaRPr lang="zh-CN" altLang="en-US">
              <a:solidFill>
                <a:prstClr val="black">
                  <a:tint val="75000"/>
                </a:prstClr>
              </a:solidFill>
            </a:endParaRPr>
          </a:p>
        </p:txBody>
      </p:sp>
    </p:spTree>
    <p:extLst>
      <p:ext uri="{BB962C8B-B14F-4D97-AF65-F5344CB8AC3E}">
        <p14:creationId xmlns:p14="http://schemas.microsoft.com/office/powerpoint/2010/main" val="3542615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Gill Sans MT" panose="020B0502020104020203" pitchFamily="34" charset="0"/>
              </a:rPr>
              <a:t>Comment and Response </a:t>
            </a:r>
            <a:endParaRPr lang="zh-CN" altLang="en-US" dirty="0">
              <a:latin typeface="Gill Sans MT" panose="020B0502020104020203" pitchFamily="34" charset="0"/>
            </a:endParaRPr>
          </a:p>
        </p:txBody>
      </p:sp>
      <p:sp>
        <p:nvSpPr>
          <p:cNvPr id="3" name="内容占位符 2"/>
          <p:cNvSpPr>
            <a:spLocks noGrp="1"/>
          </p:cNvSpPr>
          <p:nvPr>
            <p:ph idx="1"/>
          </p:nvPr>
        </p:nvSpPr>
        <p:spPr>
          <a:xfrm>
            <a:off x="628650" y="1825625"/>
            <a:ext cx="7886700" cy="4351338"/>
          </a:xfrm>
        </p:spPr>
        <p:txBody>
          <a:bodyPr/>
          <a:lstStyle/>
          <a:p>
            <a:r>
              <a:rPr lang="en-US" altLang="zh-CN" dirty="0" smtClean="0">
                <a:latin typeface="Gill Sans MT" panose="020B0502020104020203" pitchFamily="34" charset="0"/>
              </a:rPr>
              <a:t>2. What </a:t>
            </a:r>
            <a:r>
              <a:rPr lang="en-US" altLang="zh-CN" dirty="0">
                <a:latin typeface="Gill Sans MT" panose="020B0502020104020203" pitchFamily="34" charset="0"/>
              </a:rPr>
              <a:t>unstable variables/expressions </a:t>
            </a:r>
            <a:r>
              <a:rPr lang="en-US" altLang="zh-CN" dirty="0" smtClean="0">
                <a:latin typeface="Gill Sans MT" panose="020B0502020104020203" pitchFamily="34" charset="0"/>
              </a:rPr>
              <a:t>mean?</a:t>
            </a:r>
          </a:p>
          <a:p>
            <a:pPr lvl="1"/>
            <a:r>
              <a:rPr lang="en-US" altLang="zh-CN" dirty="0">
                <a:latin typeface="Gill Sans MT" panose="020B0502020104020203" pitchFamily="34" charset="0"/>
              </a:rPr>
              <a:t>Unstable </a:t>
            </a:r>
            <a:r>
              <a:rPr lang="en-US" altLang="zh-CN" dirty="0" smtClean="0">
                <a:latin typeface="Gill Sans MT" panose="020B0502020104020203" pitchFamily="34" charset="0"/>
              </a:rPr>
              <a:t>variables/expressions </a:t>
            </a:r>
            <a:r>
              <a:rPr lang="en-US" altLang="zh-CN" dirty="0">
                <a:latin typeface="Gill Sans MT" panose="020B0502020104020203" pitchFamily="34" charset="0"/>
              </a:rPr>
              <a:t>mean that the </a:t>
            </a:r>
            <a:r>
              <a:rPr lang="en-US" altLang="zh-CN" dirty="0" smtClean="0">
                <a:latin typeface="Gill Sans MT" panose="020B0502020104020203" pitchFamily="34" charset="0"/>
              </a:rPr>
              <a:t>variables/expressions </a:t>
            </a:r>
            <a:r>
              <a:rPr lang="en-US" altLang="zh-CN" dirty="0">
                <a:solidFill>
                  <a:srgbClr val="FF0000"/>
                </a:solidFill>
                <a:latin typeface="Gill Sans MT" panose="020B0502020104020203" pitchFamily="34" charset="0"/>
              </a:rPr>
              <a:t>change their value during the loop iterations.</a:t>
            </a:r>
            <a:r>
              <a:rPr lang="en-US" altLang="zh-CN" dirty="0">
                <a:latin typeface="Gill Sans MT" panose="020B0502020104020203" pitchFamily="34" charset="0"/>
              </a:rPr>
              <a:t> </a:t>
            </a:r>
            <a:endParaRPr lang="en-US" altLang="zh-CN" dirty="0" smtClean="0">
              <a:latin typeface="Gill Sans MT" panose="020B0502020104020203" pitchFamily="34" charset="0"/>
            </a:endParaRPr>
          </a:p>
          <a:p>
            <a:pPr lvl="1"/>
            <a:r>
              <a:rPr lang="en-US" altLang="zh-CN" dirty="0" smtClean="0">
                <a:latin typeface="Gill Sans MT" panose="020B0502020104020203" pitchFamily="34" charset="0"/>
              </a:rPr>
              <a:t>For </a:t>
            </a:r>
            <a:r>
              <a:rPr lang="en-US" altLang="zh-CN" dirty="0">
                <a:latin typeface="Gill Sans MT" panose="020B0502020104020203" pitchFamily="34" charset="0"/>
              </a:rPr>
              <a:t>example, {x=0; while(x&lt;10) x=x+1;}, where x’s value in the loop is changed during each iteration. Our technique relaxes the value of x into [0, 9] at the loop head, which is always hold during each iteration, so its value is stable in the given abstract domain. We have added a brief explanation at the end of Paragraph 2 of Section II (on Page 2).</a:t>
            </a:r>
            <a:endParaRPr lang="zh-CN" altLang="en-US" dirty="0">
              <a:latin typeface="Gill Sans MT" panose="020B0502020104020203" pitchFamily="34" charset="0"/>
            </a:endParaRPr>
          </a:p>
        </p:txBody>
      </p:sp>
      <p:sp>
        <p:nvSpPr>
          <p:cNvPr id="4" name="灯片编号占位符 3"/>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32</a:t>
            </a:fld>
            <a:endParaRPr lang="zh-CN" altLang="en-US">
              <a:solidFill>
                <a:prstClr val="black">
                  <a:tint val="75000"/>
                </a:prstClr>
              </a:solidFill>
            </a:endParaRPr>
          </a:p>
        </p:txBody>
      </p:sp>
    </p:spTree>
    <p:extLst>
      <p:ext uri="{BB962C8B-B14F-4D97-AF65-F5344CB8AC3E}">
        <p14:creationId xmlns:p14="http://schemas.microsoft.com/office/powerpoint/2010/main" val="1723019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Gill Sans MT" panose="020B0502020104020203" pitchFamily="34" charset="0"/>
              </a:rPr>
              <a:t>Comment and Response </a:t>
            </a:r>
            <a:endParaRPr lang="zh-CN" altLang="en-US" dirty="0"/>
          </a:p>
        </p:txBody>
      </p:sp>
      <p:sp>
        <p:nvSpPr>
          <p:cNvPr id="3" name="内容占位符 2"/>
          <p:cNvSpPr>
            <a:spLocks noGrp="1"/>
          </p:cNvSpPr>
          <p:nvPr>
            <p:ph idx="1"/>
          </p:nvPr>
        </p:nvSpPr>
        <p:spPr/>
        <p:txBody>
          <a:bodyPr/>
          <a:lstStyle/>
          <a:p>
            <a:r>
              <a:rPr lang="en-US" altLang="zh-CN" dirty="0" smtClean="0">
                <a:latin typeface="Gill Sans MT" panose="020B0502020104020203" pitchFamily="34" charset="0"/>
              </a:rPr>
              <a:t>3. Could </a:t>
            </a:r>
            <a:r>
              <a:rPr lang="en-US" altLang="zh-CN" dirty="0">
                <a:latin typeface="Gill Sans MT" panose="020B0502020104020203" pitchFamily="34" charset="0"/>
              </a:rPr>
              <a:t>you give some </a:t>
            </a:r>
            <a:r>
              <a:rPr lang="en-US" altLang="zh-CN" dirty="0" smtClean="0">
                <a:latin typeface="Gill Sans MT" panose="020B0502020104020203" pitchFamily="34" charset="0"/>
              </a:rPr>
              <a:t>examples to explain “</a:t>
            </a:r>
            <a:r>
              <a:rPr lang="en-US" altLang="zh-CN" dirty="0" err="1" smtClean="0">
                <a:latin typeface="Gill Sans MT" panose="020B0502020104020203" pitchFamily="34" charset="0"/>
              </a:rPr>
              <a:t>RelaxAIer</a:t>
            </a:r>
            <a:r>
              <a:rPr lang="en-US" altLang="zh-CN" dirty="0" smtClean="0">
                <a:latin typeface="Gill Sans MT" panose="020B0502020104020203" pitchFamily="34" charset="0"/>
              </a:rPr>
              <a:t> </a:t>
            </a:r>
            <a:r>
              <a:rPr lang="en-US" altLang="zh-CN" dirty="0">
                <a:latin typeface="Gill Sans MT" panose="020B0502020104020203" pitchFamily="34" charset="0"/>
              </a:rPr>
              <a:t>get less </a:t>
            </a:r>
            <a:r>
              <a:rPr lang="en-US" altLang="zh-CN" dirty="0" smtClean="0">
                <a:latin typeface="Gill Sans MT" panose="020B0502020104020203" pitchFamily="34" charset="0"/>
              </a:rPr>
              <a:t>precise than </a:t>
            </a:r>
            <a:r>
              <a:rPr lang="en-US" altLang="zh-CN" dirty="0" err="1" smtClean="0">
                <a:latin typeface="Gill Sans MT" panose="020B0502020104020203" pitchFamily="34" charset="0"/>
              </a:rPr>
              <a:t>Interproc</a:t>
            </a:r>
            <a:r>
              <a:rPr lang="en-US" altLang="zh-CN" dirty="0" smtClean="0">
                <a:latin typeface="Gill Sans MT" panose="020B0502020104020203" pitchFamily="34" charset="0"/>
              </a:rPr>
              <a:t>”?</a:t>
            </a:r>
          </a:p>
          <a:p>
            <a:pPr lvl="1"/>
            <a:r>
              <a:rPr lang="en-US" altLang="zh-CN" dirty="0" smtClean="0">
                <a:latin typeface="Gill Sans MT" panose="020B0502020104020203" pitchFamily="34" charset="0"/>
              </a:rPr>
              <a:t>We have explained the reason, </a:t>
            </a:r>
            <a:r>
              <a:rPr lang="en-US" altLang="zh-CN" dirty="0">
                <a:latin typeface="Gill Sans MT" panose="020B0502020104020203" pitchFamily="34" charset="0"/>
              </a:rPr>
              <a:t>also have added an example, i.e., “Example 9”, in Section VI (on Page 10) to make this claim more clear.</a:t>
            </a:r>
            <a:endParaRPr lang="zh-CN" altLang="en-US" dirty="0">
              <a:latin typeface="Gill Sans MT" panose="020B0502020104020203" pitchFamily="34" charset="0"/>
            </a:endParaRPr>
          </a:p>
        </p:txBody>
      </p:sp>
      <p:sp>
        <p:nvSpPr>
          <p:cNvPr id="4" name="灯片编号占位符 3"/>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33</a:t>
            </a:fld>
            <a:endParaRPr lang="zh-CN" altLang="en-US">
              <a:solidFill>
                <a:prstClr val="black">
                  <a:tint val="75000"/>
                </a:prstClr>
              </a:solidFill>
            </a:endParaRPr>
          </a:p>
        </p:txBody>
      </p:sp>
      <p:sp>
        <p:nvSpPr>
          <p:cNvPr id="5" name="矩形 4"/>
          <p:cNvSpPr/>
          <p:nvPr/>
        </p:nvSpPr>
        <p:spPr>
          <a:xfrm>
            <a:off x="1050247" y="3976078"/>
            <a:ext cx="2262579" cy="2308324"/>
          </a:xfrm>
          <a:prstGeom prst="rect">
            <a:avLst/>
          </a:prstGeom>
          <a:ln>
            <a:solidFill>
              <a:srgbClr val="7030A0"/>
            </a:solidFill>
          </a:ln>
        </p:spPr>
        <p:txBody>
          <a:bodyPr wrap="square">
            <a:spAutoFit/>
          </a:bodyPr>
          <a:lstStyle/>
          <a:p>
            <a:r>
              <a:rPr lang="en-US" altLang="zh-CN" dirty="0">
                <a:solidFill>
                  <a:srgbClr val="000000"/>
                </a:solidFill>
                <a:latin typeface="Gill Sans MT" panose="020B0502020104020203" pitchFamily="34" charset="0"/>
              </a:rPr>
              <a:t>1 </a:t>
            </a:r>
            <a:r>
              <a:rPr lang="en-US" altLang="zh-CN" b="1" dirty="0">
                <a:solidFill>
                  <a:srgbClr val="0000FF"/>
                </a:solidFill>
                <a:latin typeface="Gill Sans MT" panose="020B0502020104020203" pitchFamily="34" charset="0"/>
              </a:rPr>
              <a:t>void </a:t>
            </a:r>
            <a:r>
              <a:rPr lang="en-US" altLang="zh-CN" dirty="0">
                <a:solidFill>
                  <a:srgbClr val="000000"/>
                </a:solidFill>
                <a:latin typeface="Gill Sans MT" panose="020B0502020104020203" pitchFamily="34" charset="0"/>
              </a:rPr>
              <a:t>main(){</a:t>
            </a:r>
          </a:p>
          <a:p>
            <a:r>
              <a:rPr lang="en-US" altLang="zh-CN" dirty="0" smtClean="0">
                <a:solidFill>
                  <a:srgbClr val="000000"/>
                </a:solidFill>
                <a:latin typeface="Gill Sans MT" panose="020B0502020104020203" pitchFamily="34" charset="0"/>
              </a:rPr>
              <a:t>2   </a:t>
            </a:r>
            <a:r>
              <a:rPr lang="en-US" altLang="zh-CN" b="1" dirty="0" err="1">
                <a:solidFill>
                  <a:srgbClr val="0000FF"/>
                </a:solidFill>
                <a:latin typeface="Gill Sans MT" panose="020B0502020104020203" pitchFamily="34" charset="0"/>
              </a:rPr>
              <a:t>int</a:t>
            </a:r>
            <a:r>
              <a:rPr lang="en-US" altLang="zh-CN" b="1" dirty="0">
                <a:solidFill>
                  <a:srgbClr val="0000FF"/>
                </a:solidFill>
                <a:latin typeface="Gill Sans MT" panose="020B0502020104020203" pitchFamily="34" charset="0"/>
              </a:rPr>
              <a:t> </a:t>
            </a:r>
            <a:r>
              <a:rPr lang="en-US" altLang="zh-CN" dirty="0">
                <a:solidFill>
                  <a:srgbClr val="000000"/>
                </a:solidFill>
                <a:latin typeface="Gill Sans MT" panose="020B0502020104020203" pitchFamily="34" charset="0"/>
              </a:rPr>
              <a:t>x = 128;</a:t>
            </a:r>
          </a:p>
          <a:p>
            <a:r>
              <a:rPr lang="en-US" altLang="zh-CN" dirty="0" smtClean="0">
                <a:solidFill>
                  <a:srgbClr val="000000"/>
                </a:solidFill>
                <a:latin typeface="Gill Sans MT" panose="020B0502020104020203" pitchFamily="34" charset="0"/>
              </a:rPr>
              <a:t>3   </a:t>
            </a:r>
            <a:r>
              <a:rPr lang="en-US" altLang="zh-CN" b="1" dirty="0" err="1">
                <a:solidFill>
                  <a:srgbClr val="0000FF"/>
                </a:solidFill>
                <a:latin typeface="Gill Sans MT" panose="020B0502020104020203" pitchFamily="34" charset="0"/>
              </a:rPr>
              <a:t>int</a:t>
            </a:r>
            <a:r>
              <a:rPr lang="en-US" altLang="zh-CN" b="1" dirty="0">
                <a:solidFill>
                  <a:srgbClr val="0000FF"/>
                </a:solidFill>
                <a:latin typeface="Gill Sans MT" panose="020B0502020104020203" pitchFamily="34" charset="0"/>
              </a:rPr>
              <a:t> </a:t>
            </a:r>
            <a:r>
              <a:rPr lang="en-US" altLang="zh-CN" dirty="0">
                <a:solidFill>
                  <a:srgbClr val="000000"/>
                </a:solidFill>
                <a:latin typeface="Gill Sans MT" panose="020B0502020104020203" pitchFamily="34" charset="0"/>
              </a:rPr>
              <a:t>y = 0;</a:t>
            </a:r>
          </a:p>
          <a:p>
            <a:r>
              <a:rPr lang="en-US" altLang="zh-CN" dirty="0" smtClean="0">
                <a:solidFill>
                  <a:srgbClr val="000000"/>
                </a:solidFill>
                <a:latin typeface="Gill Sans MT" panose="020B0502020104020203" pitchFamily="34" charset="0"/>
              </a:rPr>
              <a:t>4   </a:t>
            </a:r>
            <a:r>
              <a:rPr lang="en-US" altLang="zh-CN" b="1" dirty="0">
                <a:solidFill>
                  <a:srgbClr val="0000FF"/>
                </a:solidFill>
                <a:latin typeface="Gill Sans MT" panose="020B0502020104020203" pitchFamily="34" charset="0"/>
              </a:rPr>
              <a:t>while</a:t>
            </a:r>
            <a:r>
              <a:rPr lang="en-US" altLang="zh-CN" dirty="0">
                <a:solidFill>
                  <a:srgbClr val="000000"/>
                </a:solidFill>
                <a:latin typeface="Gill Sans MT" panose="020B0502020104020203" pitchFamily="34" charset="0"/>
              </a:rPr>
              <a:t>(x &gt;= 1){</a:t>
            </a:r>
          </a:p>
          <a:p>
            <a:r>
              <a:rPr lang="en-US" altLang="zh-CN" dirty="0">
                <a:solidFill>
                  <a:srgbClr val="000000"/>
                </a:solidFill>
                <a:latin typeface="Gill Sans MT" panose="020B0502020104020203" pitchFamily="34" charset="0"/>
              </a:rPr>
              <a:t>5 </a:t>
            </a:r>
            <a:r>
              <a:rPr lang="en-US" altLang="zh-CN" dirty="0" smtClean="0">
                <a:solidFill>
                  <a:srgbClr val="000000"/>
                </a:solidFill>
                <a:latin typeface="Gill Sans MT" panose="020B0502020104020203" pitchFamily="34" charset="0"/>
              </a:rPr>
              <a:t>    x </a:t>
            </a:r>
            <a:r>
              <a:rPr lang="en-US" altLang="zh-CN" dirty="0">
                <a:solidFill>
                  <a:srgbClr val="000000"/>
                </a:solidFill>
                <a:latin typeface="Gill Sans MT" panose="020B0502020104020203" pitchFamily="34" charset="0"/>
              </a:rPr>
              <a:t>= x/2;</a:t>
            </a:r>
          </a:p>
          <a:p>
            <a:r>
              <a:rPr lang="en-US" altLang="zh-CN" dirty="0">
                <a:solidFill>
                  <a:srgbClr val="000000"/>
                </a:solidFill>
                <a:latin typeface="Gill Sans MT" panose="020B0502020104020203" pitchFamily="34" charset="0"/>
              </a:rPr>
              <a:t>6 </a:t>
            </a:r>
            <a:r>
              <a:rPr lang="en-US" altLang="zh-CN" dirty="0" smtClean="0">
                <a:solidFill>
                  <a:srgbClr val="000000"/>
                </a:solidFill>
                <a:latin typeface="Gill Sans MT" panose="020B0502020104020203" pitchFamily="34" charset="0"/>
              </a:rPr>
              <a:t>    y </a:t>
            </a:r>
            <a:r>
              <a:rPr lang="en-US" altLang="zh-CN" dirty="0">
                <a:solidFill>
                  <a:srgbClr val="000000"/>
                </a:solidFill>
                <a:latin typeface="Gill Sans MT" panose="020B0502020104020203" pitchFamily="34" charset="0"/>
              </a:rPr>
              <a:t>= y-x;</a:t>
            </a:r>
          </a:p>
          <a:p>
            <a:r>
              <a:rPr lang="en-US" altLang="zh-CN" dirty="0">
                <a:solidFill>
                  <a:srgbClr val="000000"/>
                </a:solidFill>
                <a:latin typeface="Gill Sans MT" panose="020B0502020104020203" pitchFamily="34" charset="0"/>
              </a:rPr>
              <a:t>7 </a:t>
            </a:r>
            <a:r>
              <a:rPr lang="en-US" altLang="zh-CN" dirty="0" smtClean="0">
                <a:solidFill>
                  <a:srgbClr val="000000"/>
                </a:solidFill>
                <a:latin typeface="Gill Sans MT" panose="020B0502020104020203" pitchFamily="34" charset="0"/>
              </a:rPr>
              <a:t>  }</a:t>
            </a:r>
            <a:endParaRPr lang="en-US" altLang="zh-CN" dirty="0">
              <a:solidFill>
                <a:srgbClr val="000000"/>
              </a:solidFill>
              <a:latin typeface="Gill Sans MT" panose="020B0502020104020203" pitchFamily="34" charset="0"/>
            </a:endParaRPr>
          </a:p>
          <a:p>
            <a:r>
              <a:rPr lang="en-US" altLang="zh-CN" dirty="0">
                <a:solidFill>
                  <a:srgbClr val="000000"/>
                </a:solidFill>
                <a:latin typeface="Gill Sans MT" panose="020B0502020104020203" pitchFamily="34" charset="0"/>
              </a:rPr>
              <a:t>8 }</a:t>
            </a:r>
            <a:endParaRPr lang="zh-CN" altLang="en-US" dirty="0">
              <a:latin typeface="Gill Sans MT" panose="020B0502020104020203" pitchFamily="34" charset="0"/>
            </a:endParaRPr>
          </a:p>
        </p:txBody>
      </p:sp>
      <p:sp>
        <p:nvSpPr>
          <p:cNvPr id="6" name="矩形 5"/>
          <p:cNvSpPr/>
          <p:nvPr/>
        </p:nvSpPr>
        <p:spPr>
          <a:xfrm>
            <a:off x="3815933" y="4114577"/>
            <a:ext cx="3164969" cy="2031325"/>
          </a:xfrm>
          <a:prstGeom prst="rect">
            <a:avLst/>
          </a:prstGeom>
          <a:ln>
            <a:solidFill>
              <a:srgbClr val="7030A0"/>
            </a:solidFill>
          </a:ln>
        </p:spPr>
        <p:txBody>
          <a:bodyPr wrap="none">
            <a:spAutoFit/>
          </a:bodyPr>
          <a:lstStyle/>
          <a:p>
            <a:r>
              <a:rPr lang="en-US" altLang="zh-CN" dirty="0" err="1" smtClean="0">
                <a:latin typeface="Gill Sans MT" panose="020B0502020104020203" pitchFamily="34" charset="0"/>
              </a:rPr>
              <a:t>Interproc</a:t>
            </a:r>
            <a:r>
              <a:rPr lang="en-US" altLang="zh-CN" dirty="0" smtClean="0">
                <a:latin typeface="Gill Sans MT" panose="020B0502020104020203" pitchFamily="34" charset="0"/>
              </a:rPr>
              <a:t> with Polka </a:t>
            </a:r>
            <a:r>
              <a:rPr lang="en-US" altLang="zh-CN" dirty="0">
                <a:latin typeface="Gill Sans MT" panose="020B0502020104020203" pitchFamily="34" charset="0"/>
              </a:rPr>
              <a:t>domain</a:t>
            </a:r>
            <a:r>
              <a:rPr lang="en-US" altLang="zh-CN" dirty="0" smtClean="0">
                <a:latin typeface="Gill Sans MT" panose="020B0502020104020203" pitchFamily="34" charset="0"/>
              </a:rPr>
              <a:t>:</a:t>
            </a:r>
          </a:p>
          <a:p>
            <a:r>
              <a:rPr lang="en-US" altLang="zh-CN" dirty="0">
                <a:solidFill>
                  <a:srgbClr val="FF0000"/>
                </a:solidFill>
                <a:latin typeface="Gill Sans MT" panose="020B0502020104020203" pitchFamily="34" charset="0"/>
              </a:rPr>
              <a:t> </a:t>
            </a:r>
            <a:r>
              <a:rPr lang="en-US" altLang="zh-CN" dirty="0" smtClean="0">
                <a:solidFill>
                  <a:srgbClr val="FF0000"/>
                </a:solidFill>
                <a:latin typeface="Gill Sans MT" panose="020B0502020104020203" pitchFamily="34" charset="0"/>
              </a:rPr>
              <a:t> </a:t>
            </a:r>
            <a:r>
              <a:rPr lang="en-US" altLang="zh-CN" dirty="0" smtClean="0">
                <a:latin typeface="Gill Sans MT" panose="020B0502020104020203" pitchFamily="34" charset="0"/>
              </a:rPr>
              <a:t>x=[1,128]</a:t>
            </a:r>
            <a:r>
              <a:rPr lang="en-US" altLang="zh-CN" dirty="0" smtClean="0">
                <a:solidFill>
                  <a:srgbClr val="FF0000"/>
                </a:solidFill>
                <a:latin typeface="Gill Sans MT" panose="020B0502020104020203" pitchFamily="34" charset="0"/>
              </a:rPr>
              <a:t>, x-y=128, </a:t>
            </a:r>
            <a:r>
              <a:rPr lang="en-US" altLang="zh-CN" dirty="0" smtClean="0">
                <a:solidFill>
                  <a:srgbClr val="0070C0"/>
                </a:solidFill>
                <a:latin typeface="Gill Sans MT" panose="020B0502020104020203" pitchFamily="34" charset="0"/>
              </a:rPr>
              <a:t>y=[-127,0]</a:t>
            </a:r>
          </a:p>
          <a:p>
            <a:endParaRPr lang="en-US" altLang="zh-CN" dirty="0" smtClean="0">
              <a:latin typeface="Gill Sans MT" panose="020B0502020104020203" pitchFamily="34" charset="0"/>
            </a:endParaRPr>
          </a:p>
          <a:p>
            <a:r>
              <a:rPr lang="en-US" altLang="zh-CN" dirty="0" err="1" smtClean="0">
                <a:latin typeface="Gill Sans MT" panose="020B0502020104020203" pitchFamily="34" charset="0"/>
              </a:rPr>
              <a:t>RelaxAIer</a:t>
            </a:r>
            <a:r>
              <a:rPr lang="en-US" altLang="zh-CN" dirty="0" smtClean="0">
                <a:latin typeface="Gill Sans MT" panose="020B0502020104020203" pitchFamily="34" charset="0"/>
              </a:rPr>
              <a:t> with Polka:</a:t>
            </a:r>
          </a:p>
          <a:p>
            <a:r>
              <a:rPr lang="en-US" altLang="zh-CN" dirty="0">
                <a:latin typeface="Gill Sans MT" panose="020B0502020104020203" pitchFamily="34" charset="0"/>
              </a:rPr>
              <a:t> </a:t>
            </a:r>
            <a:r>
              <a:rPr lang="en-US" altLang="zh-CN" dirty="0" smtClean="0">
                <a:latin typeface="Gill Sans MT" panose="020B0502020104020203" pitchFamily="34" charset="0"/>
              </a:rPr>
              <a:t> x=[1,128],</a:t>
            </a:r>
            <a:r>
              <a:rPr lang="en-US" altLang="zh-CN" dirty="0" smtClean="0">
                <a:solidFill>
                  <a:srgbClr val="0070C0"/>
                </a:solidFill>
                <a:latin typeface="Gill Sans MT" panose="020B0502020104020203" pitchFamily="34" charset="0"/>
              </a:rPr>
              <a:t>y=[-oo,0]</a:t>
            </a:r>
          </a:p>
          <a:p>
            <a:r>
              <a:rPr lang="en-US" altLang="zh-CN" dirty="0">
                <a:solidFill>
                  <a:srgbClr val="FF0000"/>
                </a:solidFill>
                <a:latin typeface="Gill Sans MT" panose="020B0502020104020203" pitchFamily="34" charset="0"/>
              </a:rPr>
              <a:t> </a:t>
            </a:r>
            <a:r>
              <a:rPr lang="en-US" altLang="zh-CN" dirty="0" smtClean="0">
                <a:solidFill>
                  <a:srgbClr val="FF0000"/>
                </a:solidFill>
                <a:latin typeface="Gill Sans MT" panose="020B0502020104020203" pitchFamily="34" charset="0"/>
              </a:rPr>
              <a:t> </a:t>
            </a:r>
          </a:p>
          <a:p>
            <a:endParaRPr lang="zh-CN" altLang="en-US" dirty="0">
              <a:latin typeface="Gill Sans MT" panose="020B0502020104020203" pitchFamily="34" charset="0"/>
            </a:endParaRPr>
          </a:p>
        </p:txBody>
      </p:sp>
    </p:spTree>
    <p:extLst>
      <p:ext uri="{BB962C8B-B14F-4D97-AF65-F5344CB8AC3E}">
        <p14:creationId xmlns:p14="http://schemas.microsoft.com/office/powerpoint/2010/main" val="1115695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Gill Sans MT" panose="020B0502020104020203" pitchFamily="34" charset="0"/>
              </a:rPr>
              <a:t>Comment and </a:t>
            </a:r>
            <a:r>
              <a:rPr lang="en-US" altLang="zh-CN" dirty="0" smtClean="0">
                <a:latin typeface="Gill Sans MT" panose="020B0502020104020203" pitchFamily="34" charset="0"/>
              </a:rPr>
              <a:t>Response</a:t>
            </a:r>
            <a:endParaRPr lang="zh-CN" altLang="en-US" dirty="0"/>
          </a:p>
        </p:txBody>
      </p:sp>
      <p:sp>
        <p:nvSpPr>
          <p:cNvPr id="3" name="内容占位符 2"/>
          <p:cNvSpPr>
            <a:spLocks noGrp="1"/>
          </p:cNvSpPr>
          <p:nvPr>
            <p:ph idx="1"/>
          </p:nvPr>
        </p:nvSpPr>
        <p:spPr/>
        <p:txBody>
          <a:bodyPr/>
          <a:lstStyle/>
          <a:p>
            <a:r>
              <a:rPr lang="en-US" altLang="zh-CN" dirty="0" smtClean="0">
                <a:latin typeface="Gill Sans MT" panose="020B0502020104020203" pitchFamily="34" charset="0"/>
              </a:rPr>
              <a:t>4. Are layered </a:t>
            </a:r>
            <a:r>
              <a:rPr lang="en-US" altLang="zh-CN" dirty="0">
                <a:latin typeface="Gill Sans MT" panose="020B0502020104020203" pitchFamily="34" charset="0"/>
              </a:rPr>
              <a:t>loop variables </a:t>
            </a:r>
            <a:r>
              <a:rPr lang="en-US" altLang="zh-CN" dirty="0" smtClean="0">
                <a:latin typeface="Gill Sans MT" panose="020B0502020104020203" pitchFamily="34" charset="0"/>
              </a:rPr>
              <a:t>the </a:t>
            </a:r>
            <a:r>
              <a:rPr lang="en-US" altLang="zh-CN" dirty="0">
                <a:latin typeface="Gill Sans MT" panose="020B0502020104020203" pitchFamily="34" charset="0"/>
              </a:rPr>
              <a:t>reason why “</a:t>
            </a:r>
            <a:r>
              <a:rPr lang="en-US" altLang="zh-CN" dirty="0" err="1">
                <a:latin typeface="Gill Sans MT" panose="020B0502020104020203" pitchFamily="34" charset="0"/>
              </a:rPr>
              <a:t>RelaxAIer</a:t>
            </a:r>
            <a:r>
              <a:rPr lang="en-US" altLang="zh-CN" dirty="0">
                <a:latin typeface="Gill Sans MT" panose="020B0502020104020203" pitchFamily="34" charset="0"/>
              </a:rPr>
              <a:t>” does better than “</a:t>
            </a:r>
            <a:r>
              <a:rPr lang="en-US" altLang="zh-CN" dirty="0" err="1" smtClean="0">
                <a:latin typeface="Gill Sans MT" panose="020B0502020104020203" pitchFamily="34" charset="0"/>
              </a:rPr>
              <a:t>Interproc</a:t>
            </a:r>
            <a:r>
              <a:rPr lang="en-US" altLang="zh-CN" dirty="0" smtClean="0">
                <a:latin typeface="Gill Sans MT" panose="020B0502020104020203" pitchFamily="34" charset="0"/>
              </a:rPr>
              <a:t>”?</a:t>
            </a:r>
          </a:p>
          <a:p>
            <a:pPr lvl="1"/>
            <a:r>
              <a:rPr lang="en-US" altLang="zh-CN" dirty="0">
                <a:latin typeface="Gill Sans MT" panose="020B0502020104020203" pitchFamily="34" charset="0"/>
              </a:rPr>
              <a:t>Our approach takes both the benefits of hierarchical analysis and relaxing techniques</a:t>
            </a:r>
            <a:r>
              <a:rPr lang="en-US" altLang="zh-CN" dirty="0" smtClean="0">
                <a:latin typeface="Gill Sans MT" panose="020B0502020104020203" pitchFamily="34" charset="0"/>
              </a:rPr>
              <a:t>. Layered loop variable help </a:t>
            </a:r>
            <a:r>
              <a:rPr lang="en-US" altLang="zh-CN" dirty="0" err="1" smtClean="0">
                <a:latin typeface="Gill Sans MT" panose="020B0502020104020203" pitchFamily="34" charset="0"/>
              </a:rPr>
              <a:t>RelaxAIer</a:t>
            </a:r>
            <a:r>
              <a:rPr lang="en-US" altLang="zh-CN" dirty="0" smtClean="0">
                <a:latin typeface="Gill Sans MT" panose="020B0502020104020203" pitchFamily="34" charset="0"/>
              </a:rPr>
              <a:t> to decide </a:t>
            </a:r>
            <a:r>
              <a:rPr lang="en-US" altLang="zh-CN" dirty="0" smtClean="0">
                <a:solidFill>
                  <a:srgbClr val="FF0000"/>
                </a:solidFill>
                <a:latin typeface="Gill Sans MT" panose="020B0502020104020203" pitchFamily="34" charset="0"/>
              </a:rPr>
              <a:t>when and how to do relaxing on transfer functions, which makes relaxing more effectively and efficiently</a:t>
            </a:r>
            <a:r>
              <a:rPr lang="en-US" altLang="zh-CN" dirty="0" smtClean="0">
                <a:latin typeface="Gill Sans MT" panose="020B0502020104020203" pitchFamily="34" charset="0"/>
              </a:rPr>
              <a:t>.</a:t>
            </a:r>
          </a:p>
          <a:p>
            <a:pPr lvl="1"/>
            <a:r>
              <a:rPr lang="en-US" altLang="zh-CN" dirty="0" smtClean="0">
                <a:latin typeface="Gill Sans MT" panose="020B0502020104020203" pitchFamily="34" charset="0"/>
              </a:rPr>
              <a:t> </a:t>
            </a:r>
            <a:r>
              <a:rPr lang="en-US" altLang="zh-CN" dirty="0">
                <a:latin typeface="Gill Sans MT" panose="020B0502020104020203" pitchFamily="34" charset="0"/>
              </a:rPr>
              <a:t>To make this claim clearer, we have added Paragraph 2 on Page 3 (in Section II) to explain </a:t>
            </a:r>
            <a:r>
              <a:rPr lang="en-US" altLang="zh-CN" dirty="0" smtClean="0">
                <a:latin typeface="Gill Sans MT" panose="020B0502020104020203" pitchFamily="34" charset="0"/>
              </a:rPr>
              <a:t>this problem.</a:t>
            </a:r>
            <a:endParaRPr lang="zh-CN" altLang="en-US" dirty="0">
              <a:latin typeface="Gill Sans MT" panose="020B0502020104020203" pitchFamily="34" charset="0"/>
            </a:endParaRPr>
          </a:p>
        </p:txBody>
      </p:sp>
      <p:sp>
        <p:nvSpPr>
          <p:cNvPr id="4" name="灯片编号占位符 3"/>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34</a:t>
            </a:fld>
            <a:endParaRPr lang="zh-CN" altLang="en-US">
              <a:solidFill>
                <a:prstClr val="black">
                  <a:tint val="75000"/>
                </a:prstClr>
              </a:solidFill>
            </a:endParaRPr>
          </a:p>
        </p:txBody>
      </p:sp>
    </p:spTree>
    <p:extLst>
      <p:ext uri="{BB962C8B-B14F-4D97-AF65-F5344CB8AC3E}">
        <p14:creationId xmlns:p14="http://schemas.microsoft.com/office/powerpoint/2010/main" val="1134268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17018EB-742F-4118-B1F5-85627E8C27C3}" type="slidenum">
              <a:rPr lang="zh-CN" altLang="en-US" smtClean="0"/>
              <a:t>35</a:t>
            </a:fld>
            <a:endParaRPr lang="zh-CN" altLang="en-US"/>
          </a:p>
        </p:txBody>
      </p:sp>
      <p:sp>
        <p:nvSpPr>
          <p:cNvPr id="5" name="文本框 4"/>
          <p:cNvSpPr txBox="1"/>
          <p:nvPr/>
        </p:nvSpPr>
        <p:spPr>
          <a:xfrm>
            <a:off x="2179320" y="1889760"/>
            <a:ext cx="4846320" cy="1938992"/>
          </a:xfrm>
          <a:prstGeom prst="rect">
            <a:avLst/>
          </a:prstGeom>
          <a:noFill/>
        </p:spPr>
        <p:txBody>
          <a:bodyPr wrap="square" rtlCol="0">
            <a:spAutoFit/>
          </a:bodyPr>
          <a:lstStyle/>
          <a:p>
            <a:pPr algn="ctr"/>
            <a:r>
              <a:rPr lang="en-US" altLang="zh-CN" sz="6000" dirty="0" smtClean="0">
                <a:latin typeface="Gill Sans MT" panose="020B0502020104020203" pitchFamily="34" charset="0"/>
              </a:rPr>
              <a:t>Thank you </a:t>
            </a:r>
          </a:p>
          <a:p>
            <a:pPr algn="ctr"/>
            <a:r>
              <a:rPr lang="en-US" altLang="zh-CN" sz="6000" dirty="0" smtClean="0">
                <a:latin typeface="Gill Sans MT" panose="020B0502020104020203" pitchFamily="34" charset="0"/>
              </a:rPr>
              <a:t>Any Questions?</a:t>
            </a:r>
            <a:endParaRPr lang="zh-CN" altLang="en-US" sz="6000" dirty="0">
              <a:latin typeface="Gill Sans MT" panose="020B0502020104020203" pitchFamily="34" charset="0"/>
            </a:endParaRPr>
          </a:p>
        </p:txBody>
      </p:sp>
    </p:spTree>
    <p:extLst>
      <p:ext uri="{BB962C8B-B14F-4D97-AF65-F5344CB8AC3E}">
        <p14:creationId xmlns:p14="http://schemas.microsoft.com/office/powerpoint/2010/main" val="1536481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Gill Sans MT" panose="020B0502020104020203" pitchFamily="34" charset="0"/>
              </a:rPr>
              <a:t>Loop Invariant Generation</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lstStyle/>
          <a:p>
            <a:r>
              <a:rPr lang="en-US" altLang="zh-CN" dirty="0" smtClean="0">
                <a:latin typeface="Gill Sans MT" panose="020B0502020104020203" pitchFamily="34" charset="0"/>
              </a:rPr>
              <a:t>Loop invariants are widely used to </a:t>
            </a:r>
            <a:r>
              <a:rPr lang="en-US" altLang="zh-CN" dirty="0">
                <a:latin typeface="Gill Sans MT" panose="020B0502020104020203" pitchFamily="34" charset="0"/>
              </a:rPr>
              <a:t>enhance the safety and security of system </a:t>
            </a:r>
            <a:r>
              <a:rPr lang="en-US" altLang="zh-CN" dirty="0" smtClean="0">
                <a:latin typeface="Gill Sans MT" panose="020B0502020104020203" pitchFamily="34" charset="0"/>
              </a:rPr>
              <a:t>software</a:t>
            </a:r>
          </a:p>
          <a:p>
            <a:pPr lvl="1"/>
            <a:r>
              <a:rPr lang="en-US" altLang="zh-CN" dirty="0" smtClean="0">
                <a:latin typeface="Gill Sans MT" panose="020B0502020104020203" pitchFamily="34" charset="0"/>
              </a:rPr>
              <a:t>Bug finding, e.g., run-time errors</a:t>
            </a:r>
          </a:p>
          <a:p>
            <a:pPr lvl="1"/>
            <a:r>
              <a:rPr lang="en-US" altLang="zh-CN" dirty="0" smtClean="0">
                <a:latin typeface="Gill Sans MT" panose="020B0502020104020203" pitchFamily="34" charset="0"/>
              </a:rPr>
              <a:t>Property verification </a:t>
            </a:r>
          </a:p>
          <a:p>
            <a:pPr lvl="1"/>
            <a:r>
              <a:rPr lang="en-US" altLang="zh-CN" dirty="0" smtClean="0">
                <a:latin typeface="Gill Sans MT" panose="020B0502020104020203" pitchFamily="34" charset="0"/>
              </a:rPr>
              <a:t>Termination analysis …</a:t>
            </a:r>
          </a:p>
          <a:p>
            <a:pPr lvl="1"/>
            <a:endParaRPr lang="en-US" altLang="zh-CN" dirty="0" smtClean="0">
              <a:latin typeface="Gill Sans MT" panose="020B0502020104020203" pitchFamily="34" charset="0"/>
            </a:endParaRPr>
          </a:p>
          <a:p>
            <a:r>
              <a:rPr lang="en-US" altLang="zh-CN" dirty="0" smtClean="0">
                <a:latin typeface="Gill Sans MT" panose="020B0502020104020203" pitchFamily="34" charset="0"/>
              </a:rPr>
              <a:t>Generating loop invariant automatically is challenging</a:t>
            </a:r>
          </a:p>
          <a:p>
            <a:pPr lvl="1"/>
            <a:r>
              <a:rPr lang="en-US" altLang="zh-CN" dirty="0" smtClean="0">
                <a:latin typeface="Gill Sans MT" panose="020B0502020104020203" pitchFamily="34" charset="0"/>
              </a:rPr>
              <a:t>Especially for non-linear programs</a:t>
            </a:r>
            <a:endParaRPr lang="zh-CN" altLang="en-US" dirty="0">
              <a:latin typeface="Gill Sans MT" panose="020B0502020104020203" pitchFamily="34" charset="0"/>
            </a:endParaRPr>
          </a:p>
        </p:txBody>
      </p:sp>
      <p:sp>
        <p:nvSpPr>
          <p:cNvPr id="4" name="灯片编号占位符 3"/>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4</a:t>
            </a:fld>
            <a:endParaRPr lang="zh-CN" altLang="en-US">
              <a:solidFill>
                <a:prstClr val="black">
                  <a:tint val="75000"/>
                </a:prstClr>
              </a:solidFill>
            </a:endParaRPr>
          </a:p>
        </p:txBody>
      </p:sp>
    </p:spTree>
    <p:extLst>
      <p:ext uri="{BB962C8B-B14F-4D97-AF65-F5344CB8AC3E}">
        <p14:creationId xmlns:p14="http://schemas.microsoft.com/office/powerpoint/2010/main" val="1308299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Gill Sans MT" panose="020B0502020104020203" pitchFamily="34" charset="0"/>
              </a:rPr>
              <a:t>Motivation</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lstStyle/>
          <a:p>
            <a:r>
              <a:rPr lang="en-US" altLang="zh-CN" dirty="0" smtClean="0">
                <a:latin typeface="Gill Sans MT" panose="020B0502020104020203" pitchFamily="34" charset="0"/>
              </a:rPr>
              <a:t>Inferring </a:t>
            </a:r>
            <a:r>
              <a:rPr lang="en-US" altLang="zh-CN" dirty="0" smtClean="0">
                <a:solidFill>
                  <a:srgbClr val="FF0000"/>
                </a:solidFill>
                <a:latin typeface="Gill Sans MT" panose="020B0502020104020203" pitchFamily="34" charset="0"/>
              </a:rPr>
              <a:t>linear loop invariant</a:t>
            </a:r>
            <a:r>
              <a:rPr lang="en-US" altLang="zh-CN" dirty="0" smtClean="0">
                <a:latin typeface="Gill Sans MT" panose="020B0502020104020203" pitchFamily="34" charset="0"/>
              </a:rPr>
              <a:t> on program to enclose its </a:t>
            </a:r>
            <a:r>
              <a:rPr lang="en-US" altLang="zh-CN" dirty="0" smtClean="0">
                <a:solidFill>
                  <a:srgbClr val="FF0000"/>
                </a:solidFill>
                <a:latin typeface="Gill Sans MT" panose="020B0502020104020203" pitchFamily="34" charset="0"/>
              </a:rPr>
              <a:t>non-linear behaviors</a:t>
            </a:r>
            <a:r>
              <a:rPr lang="en-US" altLang="zh-CN" dirty="0" smtClean="0">
                <a:latin typeface="Gill Sans MT" panose="020B0502020104020203" pitchFamily="34" charset="0"/>
              </a:rPr>
              <a:t> under the framework of </a:t>
            </a:r>
            <a:r>
              <a:rPr lang="en-US" altLang="zh-CN" dirty="0" smtClean="0">
                <a:solidFill>
                  <a:srgbClr val="FF0000"/>
                </a:solidFill>
                <a:latin typeface="Gill Sans MT" panose="020B0502020104020203" pitchFamily="34" charset="0"/>
              </a:rPr>
              <a:t>abstract interpretation</a:t>
            </a:r>
          </a:p>
          <a:p>
            <a:pPr lvl="1"/>
            <a:endParaRPr lang="zh-CN" altLang="en-US" dirty="0">
              <a:latin typeface="Gill Sans MT" panose="020B0502020104020203" pitchFamily="34" charset="0"/>
            </a:endParaRPr>
          </a:p>
        </p:txBody>
      </p:sp>
      <p:sp>
        <p:nvSpPr>
          <p:cNvPr id="4" name="文本框 3"/>
          <p:cNvSpPr txBox="1"/>
          <p:nvPr/>
        </p:nvSpPr>
        <p:spPr>
          <a:xfrm>
            <a:off x="1195087" y="3441443"/>
            <a:ext cx="3147363" cy="2554545"/>
          </a:xfrm>
          <a:prstGeom prst="rect">
            <a:avLst/>
          </a:prstGeom>
          <a:noFill/>
          <a:ln>
            <a:solidFill>
              <a:srgbClr val="7030A0"/>
            </a:solidFill>
          </a:ln>
        </p:spPr>
        <p:txBody>
          <a:bodyPr wrap="square" rtlCol="0">
            <a:spAutoFit/>
          </a:bodyPr>
          <a:lstStyle/>
          <a:p>
            <a:r>
              <a:rPr lang="en-US" altLang="zh-CN" sz="2000" b="1" dirty="0">
                <a:solidFill>
                  <a:srgbClr val="0000FF"/>
                </a:solidFill>
                <a:latin typeface="Gill Sans MT" panose="020B0502020104020203" pitchFamily="34" charset="0"/>
              </a:rPr>
              <a:t>void</a:t>
            </a:r>
            <a:r>
              <a:rPr lang="en-US" altLang="zh-CN" sz="2000" dirty="0">
                <a:solidFill>
                  <a:prstClr val="black"/>
                </a:solidFill>
                <a:latin typeface="Gill Sans MT" panose="020B0502020104020203" pitchFamily="34" charset="0"/>
              </a:rPr>
              <a:t> main()</a:t>
            </a:r>
          </a:p>
          <a:p>
            <a:r>
              <a:rPr lang="en-US" altLang="zh-CN" sz="2000" dirty="0">
                <a:solidFill>
                  <a:prstClr val="black"/>
                </a:solidFill>
                <a:latin typeface="Gill Sans MT" panose="020B0502020104020203" pitchFamily="34" charset="0"/>
              </a:rPr>
              <a:t>{  </a:t>
            </a:r>
          </a:p>
          <a:p>
            <a:r>
              <a:rPr lang="en-US" altLang="zh-CN" sz="2000" dirty="0">
                <a:solidFill>
                  <a:prstClr val="black"/>
                </a:solidFill>
                <a:latin typeface="Gill Sans MT" panose="020B0502020104020203" pitchFamily="34" charset="0"/>
              </a:rPr>
              <a:t>   </a:t>
            </a:r>
            <a:r>
              <a:rPr lang="en-US" altLang="zh-CN" sz="2000" b="1" dirty="0" err="1">
                <a:solidFill>
                  <a:srgbClr val="0000FF"/>
                </a:solidFill>
                <a:latin typeface="Gill Sans MT" panose="020B0502020104020203" pitchFamily="34" charset="0"/>
              </a:rPr>
              <a:t>int</a:t>
            </a:r>
            <a:r>
              <a:rPr lang="en-US" altLang="zh-CN" sz="2000" dirty="0">
                <a:solidFill>
                  <a:prstClr val="black"/>
                </a:solidFill>
                <a:latin typeface="Gill Sans MT" panose="020B0502020104020203" pitchFamily="34" charset="0"/>
              </a:rPr>
              <a:t> x=-10, y=0;</a:t>
            </a:r>
          </a:p>
          <a:p>
            <a:r>
              <a:rPr lang="en-US" altLang="zh-CN" sz="2000" dirty="0">
                <a:solidFill>
                  <a:prstClr val="black"/>
                </a:solidFill>
                <a:latin typeface="Gill Sans MT" panose="020B0502020104020203" pitchFamily="34" charset="0"/>
              </a:rPr>
              <a:t>   </a:t>
            </a:r>
            <a:r>
              <a:rPr lang="en-US" altLang="zh-CN" sz="2000" b="1" dirty="0">
                <a:solidFill>
                  <a:srgbClr val="0000FF"/>
                </a:solidFill>
                <a:latin typeface="Gill Sans MT" panose="020B0502020104020203" pitchFamily="34" charset="0"/>
              </a:rPr>
              <a:t>while</a:t>
            </a:r>
            <a:r>
              <a:rPr lang="en-US" altLang="zh-CN" sz="2000" dirty="0">
                <a:latin typeface="Gill Sans MT" panose="020B0502020104020203" pitchFamily="34" charset="0"/>
              </a:rPr>
              <a:t>(x</a:t>
            </a:r>
            <a:r>
              <a:rPr lang="en-US" altLang="zh-CN" sz="2000" dirty="0">
                <a:solidFill>
                  <a:prstClr val="black"/>
                </a:solidFill>
                <a:latin typeface="Gill Sans MT" panose="020B0502020104020203" pitchFamily="34" charset="0"/>
              </a:rPr>
              <a:t> &lt;= 20){</a:t>
            </a:r>
          </a:p>
          <a:p>
            <a:r>
              <a:rPr lang="en-US" altLang="zh-CN" sz="2000" dirty="0">
                <a:solidFill>
                  <a:prstClr val="black"/>
                </a:solidFill>
                <a:latin typeface="Gill Sans MT" panose="020B0502020104020203" pitchFamily="34" charset="0"/>
              </a:rPr>
              <a:t>      x=x+1;</a:t>
            </a:r>
          </a:p>
          <a:p>
            <a:r>
              <a:rPr lang="en-US" altLang="zh-CN" sz="2000" dirty="0">
                <a:solidFill>
                  <a:prstClr val="black"/>
                </a:solidFill>
                <a:latin typeface="Gill Sans MT" panose="020B0502020104020203" pitchFamily="34" charset="0"/>
              </a:rPr>
              <a:t>      y=</a:t>
            </a:r>
            <a:r>
              <a:rPr lang="en-US" altLang="zh-CN" sz="2000" dirty="0" err="1">
                <a:solidFill>
                  <a:prstClr val="black"/>
                </a:solidFill>
                <a:latin typeface="Gill Sans MT" panose="020B0502020104020203" pitchFamily="34" charset="0"/>
              </a:rPr>
              <a:t>y+x</a:t>
            </a:r>
            <a:r>
              <a:rPr lang="en-US" altLang="zh-CN" sz="2000" dirty="0">
                <a:solidFill>
                  <a:prstClr val="black"/>
                </a:solidFill>
                <a:latin typeface="Gill Sans MT" panose="020B0502020104020203" pitchFamily="34" charset="0"/>
              </a:rPr>
              <a:t>; // y=</a:t>
            </a:r>
            <a:r>
              <a:rPr lang="en-US" altLang="zh-CN" sz="2000" dirty="0" err="1">
                <a:solidFill>
                  <a:prstClr val="black"/>
                </a:solidFill>
                <a:latin typeface="Gill Sans MT" panose="020B0502020104020203" pitchFamily="34" charset="0"/>
              </a:rPr>
              <a:t>y+x</a:t>
            </a:r>
            <a:r>
              <a:rPr lang="en-US" altLang="zh-CN" sz="2000" dirty="0">
                <a:solidFill>
                  <a:prstClr val="black"/>
                </a:solidFill>
                <a:latin typeface="Gill Sans MT" panose="020B0502020104020203" pitchFamily="34" charset="0"/>
              </a:rPr>
              <a:t>*x*x</a:t>
            </a:r>
          </a:p>
          <a:p>
            <a:r>
              <a:rPr lang="en-US" altLang="zh-CN" sz="2000" dirty="0">
                <a:solidFill>
                  <a:prstClr val="black"/>
                </a:solidFill>
                <a:latin typeface="Gill Sans MT" panose="020B0502020104020203" pitchFamily="34" charset="0"/>
              </a:rPr>
              <a:t>   }</a:t>
            </a:r>
          </a:p>
          <a:p>
            <a:r>
              <a:rPr lang="en-US" altLang="zh-CN" sz="2000" dirty="0">
                <a:solidFill>
                  <a:prstClr val="black"/>
                </a:solidFill>
                <a:latin typeface="Gill Sans MT" panose="020B0502020104020203" pitchFamily="34" charset="0"/>
              </a:rPr>
              <a:t>}</a:t>
            </a:r>
          </a:p>
        </p:txBody>
      </p:sp>
      <p:sp>
        <p:nvSpPr>
          <p:cNvPr id="7" name="灯片编号占位符 6"/>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5</a:t>
            </a:fld>
            <a:endParaRPr lang="zh-CN" altLang="en-US">
              <a:solidFill>
                <a:prstClr val="black">
                  <a:tint val="75000"/>
                </a:prstClr>
              </a:solidFill>
            </a:endParaRPr>
          </a:p>
        </p:txBody>
      </p:sp>
      <p:sp>
        <p:nvSpPr>
          <p:cNvPr id="13" name="文本框 12"/>
          <p:cNvSpPr txBox="1"/>
          <p:nvPr/>
        </p:nvSpPr>
        <p:spPr>
          <a:xfrm>
            <a:off x="1195087" y="6057043"/>
            <a:ext cx="3147363" cy="461665"/>
          </a:xfrm>
          <a:prstGeom prst="rect">
            <a:avLst/>
          </a:prstGeom>
          <a:solidFill>
            <a:srgbClr val="FFFF00"/>
          </a:solidFill>
          <a:ln>
            <a:noFill/>
          </a:ln>
        </p:spPr>
        <p:txBody>
          <a:bodyPr wrap="square" rtlCol="0">
            <a:spAutoFit/>
          </a:bodyPr>
          <a:lstStyle/>
          <a:p>
            <a:pPr>
              <a:lnSpc>
                <a:spcPct val="120000"/>
              </a:lnSpc>
            </a:pPr>
            <a:r>
              <a:rPr lang="en-US" altLang="zh-CN" sz="2000" dirty="0">
                <a:latin typeface="Gill Sans MT" panose="020B0502020104020203" pitchFamily="34" charset="0"/>
              </a:rPr>
              <a:t>y</a:t>
            </a:r>
            <a:r>
              <a:rPr lang="en-US" altLang="zh-CN" sz="2000" dirty="0" smtClean="0">
                <a:latin typeface="Gill Sans MT" panose="020B0502020104020203" pitchFamily="34" charset="0"/>
              </a:rPr>
              <a:t>=(x-9)(x+10)/2; x=[-10,20]</a:t>
            </a:r>
            <a:endParaRPr lang="en-US" altLang="zh-CN" sz="2000" dirty="0">
              <a:latin typeface="Gill Sans MT" panose="020B0502020104020203" pitchFamily="34" charset="0"/>
            </a:endParaRPr>
          </a:p>
        </p:txBody>
      </p:sp>
      <p:pic>
        <p:nvPicPr>
          <p:cNvPr id="14" name="图片 13"/>
          <p:cNvPicPr>
            <a:picLocks noChangeAspect="1"/>
          </p:cNvPicPr>
          <p:nvPr/>
        </p:nvPicPr>
        <p:blipFill>
          <a:blip r:embed="rId3"/>
          <a:stretch>
            <a:fillRect/>
          </a:stretch>
        </p:blipFill>
        <p:spPr>
          <a:xfrm>
            <a:off x="5343662" y="3767875"/>
            <a:ext cx="3505425" cy="2275653"/>
          </a:xfrm>
          <a:prstGeom prst="rect">
            <a:avLst/>
          </a:prstGeom>
        </p:spPr>
      </p:pic>
      <p:sp>
        <p:nvSpPr>
          <p:cNvPr id="15" name="文本框 14"/>
          <p:cNvSpPr txBox="1"/>
          <p:nvPr/>
        </p:nvSpPr>
        <p:spPr>
          <a:xfrm>
            <a:off x="5386236" y="4644490"/>
            <a:ext cx="3153038" cy="246221"/>
          </a:xfrm>
          <a:prstGeom prst="rect">
            <a:avLst/>
          </a:prstGeom>
          <a:noFill/>
          <a:ln>
            <a:solidFill>
              <a:srgbClr val="7030A0"/>
            </a:solidFill>
          </a:ln>
        </p:spPr>
        <p:txBody>
          <a:bodyPr wrap="square" rtlCol="0">
            <a:spAutoFit/>
          </a:bodyPr>
          <a:lstStyle/>
          <a:p>
            <a:endParaRPr lang="zh-CN" altLang="en-US" sz="1000" dirty="0"/>
          </a:p>
        </p:txBody>
      </p:sp>
      <p:sp>
        <p:nvSpPr>
          <p:cNvPr id="16" name="文本框 15"/>
          <p:cNvSpPr txBox="1"/>
          <p:nvPr/>
        </p:nvSpPr>
        <p:spPr>
          <a:xfrm>
            <a:off x="0" y="6516472"/>
            <a:ext cx="5829300" cy="369332"/>
          </a:xfrm>
          <a:prstGeom prst="rect">
            <a:avLst/>
          </a:prstGeom>
          <a:noFill/>
        </p:spPr>
        <p:txBody>
          <a:bodyPr wrap="square" rtlCol="0">
            <a:spAutoFit/>
          </a:bodyPr>
          <a:lstStyle/>
          <a:p>
            <a:r>
              <a:rPr lang="en-US" altLang="zh-CN" dirty="0" smtClean="0"/>
              <a:t>1.  </a:t>
            </a:r>
            <a:r>
              <a:rPr lang="en-US" altLang="zh-CN" dirty="0"/>
              <a:t>http://pop-art.inrialpes.fr/interproc/interprocweb.cgi </a:t>
            </a:r>
            <a:endParaRPr lang="zh-CN" altLang="en-US" dirty="0"/>
          </a:p>
        </p:txBody>
      </p:sp>
      <p:sp>
        <p:nvSpPr>
          <p:cNvPr id="17" name="文本框 16"/>
          <p:cNvSpPr txBox="1"/>
          <p:nvPr/>
        </p:nvSpPr>
        <p:spPr>
          <a:xfrm>
            <a:off x="5343662" y="3328954"/>
            <a:ext cx="2046489" cy="369332"/>
          </a:xfrm>
          <a:prstGeom prst="rect">
            <a:avLst/>
          </a:prstGeom>
          <a:noFill/>
        </p:spPr>
        <p:txBody>
          <a:bodyPr wrap="square" rtlCol="0">
            <a:spAutoFit/>
          </a:bodyPr>
          <a:lstStyle/>
          <a:p>
            <a:r>
              <a:rPr lang="en-US" altLang="zh-CN" b="1" dirty="0" smtClean="0"/>
              <a:t>Result of Interproc</a:t>
            </a:r>
            <a:r>
              <a:rPr lang="en-US" altLang="zh-CN" b="1" baseline="30000" dirty="0" smtClean="0"/>
              <a:t>1</a:t>
            </a:r>
            <a:endParaRPr lang="zh-CN" altLang="en-US" dirty="0"/>
          </a:p>
        </p:txBody>
      </p:sp>
    </p:spTree>
    <p:extLst>
      <p:ext uri="{BB962C8B-B14F-4D97-AF65-F5344CB8AC3E}">
        <p14:creationId xmlns:p14="http://schemas.microsoft.com/office/powerpoint/2010/main" val="199594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5"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Gill Sans MT" panose="020B0502020104020203" pitchFamily="34" charset="0"/>
              </a:rPr>
              <a:t>Motivation</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lstStyle/>
          <a:p>
            <a:r>
              <a:rPr lang="en-US" altLang="zh-CN" dirty="0" smtClean="0">
                <a:latin typeface="Gill Sans MT" panose="020B0502020104020203" pitchFamily="34" charset="0"/>
              </a:rPr>
              <a:t>Inferring </a:t>
            </a:r>
            <a:r>
              <a:rPr lang="en-US" altLang="zh-CN" dirty="0" smtClean="0">
                <a:solidFill>
                  <a:srgbClr val="FF0000"/>
                </a:solidFill>
                <a:latin typeface="Gill Sans MT" panose="020B0502020104020203" pitchFamily="34" charset="0"/>
              </a:rPr>
              <a:t>linear loop invariant</a:t>
            </a:r>
            <a:r>
              <a:rPr lang="en-US" altLang="zh-CN" dirty="0" smtClean="0">
                <a:latin typeface="Gill Sans MT" panose="020B0502020104020203" pitchFamily="34" charset="0"/>
              </a:rPr>
              <a:t> on program to enclose its </a:t>
            </a:r>
            <a:r>
              <a:rPr lang="en-US" altLang="zh-CN" dirty="0" smtClean="0">
                <a:solidFill>
                  <a:srgbClr val="FF0000"/>
                </a:solidFill>
                <a:latin typeface="Gill Sans MT" panose="020B0502020104020203" pitchFamily="34" charset="0"/>
              </a:rPr>
              <a:t>non-linear behaviors</a:t>
            </a:r>
            <a:r>
              <a:rPr lang="en-US" altLang="zh-CN" dirty="0" smtClean="0">
                <a:latin typeface="Gill Sans MT" panose="020B0502020104020203" pitchFamily="34" charset="0"/>
              </a:rPr>
              <a:t> under the framework of </a:t>
            </a:r>
            <a:r>
              <a:rPr lang="en-US" altLang="zh-CN" dirty="0" smtClean="0">
                <a:solidFill>
                  <a:srgbClr val="FF0000"/>
                </a:solidFill>
                <a:latin typeface="Gill Sans MT" panose="020B0502020104020203" pitchFamily="34" charset="0"/>
              </a:rPr>
              <a:t>abstract interpretation</a:t>
            </a:r>
          </a:p>
          <a:p>
            <a:pPr lvl="1"/>
            <a:endParaRPr lang="zh-CN" altLang="en-US" dirty="0">
              <a:latin typeface="Gill Sans MT" panose="020B0502020104020203" pitchFamily="34" charset="0"/>
            </a:endParaRPr>
          </a:p>
        </p:txBody>
      </p:sp>
      <p:sp>
        <p:nvSpPr>
          <p:cNvPr id="4" name="文本框 3"/>
          <p:cNvSpPr txBox="1"/>
          <p:nvPr/>
        </p:nvSpPr>
        <p:spPr>
          <a:xfrm>
            <a:off x="1195087" y="3441443"/>
            <a:ext cx="3147363" cy="2554545"/>
          </a:xfrm>
          <a:prstGeom prst="rect">
            <a:avLst/>
          </a:prstGeom>
          <a:noFill/>
          <a:ln>
            <a:solidFill>
              <a:srgbClr val="7030A0"/>
            </a:solidFill>
          </a:ln>
        </p:spPr>
        <p:txBody>
          <a:bodyPr wrap="square" rtlCol="0">
            <a:spAutoFit/>
          </a:bodyPr>
          <a:lstStyle/>
          <a:p>
            <a:r>
              <a:rPr lang="en-US" altLang="zh-CN" sz="2000" b="1" dirty="0">
                <a:solidFill>
                  <a:srgbClr val="0000FF"/>
                </a:solidFill>
                <a:latin typeface="Gill Sans MT" panose="020B0502020104020203" pitchFamily="34" charset="0"/>
              </a:rPr>
              <a:t>void</a:t>
            </a:r>
            <a:r>
              <a:rPr lang="en-US" altLang="zh-CN" sz="2000" dirty="0">
                <a:solidFill>
                  <a:prstClr val="black"/>
                </a:solidFill>
                <a:latin typeface="Gill Sans MT" panose="020B0502020104020203" pitchFamily="34" charset="0"/>
              </a:rPr>
              <a:t> main()</a:t>
            </a:r>
          </a:p>
          <a:p>
            <a:r>
              <a:rPr lang="en-US" altLang="zh-CN" sz="2000" dirty="0">
                <a:solidFill>
                  <a:prstClr val="black"/>
                </a:solidFill>
                <a:latin typeface="Gill Sans MT" panose="020B0502020104020203" pitchFamily="34" charset="0"/>
              </a:rPr>
              <a:t>{  </a:t>
            </a:r>
          </a:p>
          <a:p>
            <a:r>
              <a:rPr lang="en-US" altLang="zh-CN" sz="2000" dirty="0">
                <a:solidFill>
                  <a:prstClr val="black"/>
                </a:solidFill>
                <a:latin typeface="Gill Sans MT" panose="020B0502020104020203" pitchFamily="34" charset="0"/>
              </a:rPr>
              <a:t>   </a:t>
            </a:r>
            <a:r>
              <a:rPr lang="en-US" altLang="zh-CN" sz="2000" b="1" dirty="0" err="1">
                <a:solidFill>
                  <a:srgbClr val="0000FF"/>
                </a:solidFill>
                <a:latin typeface="Gill Sans MT" panose="020B0502020104020203" pitchFamily="34" charset="0"/>
              </a:rPr>
              <a:t>int</a:t>
            </a:r>
            <a:r>
              <a:rPr lang="en-US" altLang="zh-CN" sz="2000" dirty="0">
                <a:solidFill>
                  <a:prstClr val="black"/>
                </a:solidFill>
                <a:latin typeface="Gill Sans MT" panose="020B0502020104020203" pitchFamily="34" charset="0"/>
              </a:rPr>
              <a:t> x=-10, y=0;</a:t>
            </a:r>
          </a:p>
          <a:p>
            <a:r>
              <a:rPr lang="en-US" altLang="zh-CN" sz="2000" dirty="0">
                <a:solidFill>
                  <a:prstClr val="black"/>
                </a:solidFill>
                <a:latin typeface="Gill Sans MT" panose="020B0502020104020203" pitchFamily="34" charset="0"/>
              </a:rPr>
              <a:t>   </a:t>
            </a:r>
            <a:r>
              <a:rPr lang="en-US" altLang="zh-CN" sz="2000" b="1" dirty="0">
                <a:solidFill>
                  <a:srgbClr val="0000FF"/>
                </a:solidFill>
                <a:latin typeface="Gill Sans MT" panose="020B0502020104020203" pitchFamily="34" charset="0"/>
              </a:rPr>
              <a:t>while</a:t>
            </a:r>
            <a:r>
              <a:rPr lang="en-US" altLang="zh-CN" sz="2000" dirty="0">
                <a:latin typeface="Gill Sans MT" panose="020B0502020104020203" pitchFamily="34" charset="0"/>
              </a:rPr>
              <a:t>(x</a:t>
            </a:r>
            <a:r>
              <a:rPr lang="en-US" altLang="zh-CN" sz="2000" dirty="0">
                <a:solidFill>
                  <a:prstClr val="black"/>
                </a:solidFill>
                <a:latin typeface="Gill Sans MT" panose="020B0502020104020203" pitchFamily="34" charset="0"/>
              </a:rPr>
              <a:t> &lt;= 20){</a:t>
            </a:r>
          </a:p>
          <a:p>
            <a:r>
              <a:rPr lang="en-US" altLang="zh-CN" sz="2000" dirty="0">
                <a:solidFill>
                  <a:prstClr val="black"/>
                </a:solidFill>
                <a:latin typeface="Gill Sans MT" panose="020B0502020104020203" pitchFamily="34" charset="0"/>
              </a:rPr>
              <a:t>      x=x+1;</a:t>
            </a:r>
          </a:p>
          <a:p>
            <a:r>
              <a:rPr lang="en-US" altLang="zh-CN" sz="2000" dirty="0">
                <a:solidFill>
                  <a:prstClr val="black"/>
                </a:solidFill>
                <a:latin typeface="Gill Sans MT" panose="020B0502020104020203" pitchFamily="34" charset="0"/>
              </a:rPr>
              <a:t>      y=</a:t>
            </a:r>
            <a:r>
              <a:rPr lang="en-US" altLang="zh-CN" sz="2000" dirty="0" err="1">
                <a:solidFill>
                  <a:prstClr val="black"/>
                </a:solidFill>
                <a:latin typeface="Gill Sans MT" panose="020B0502020104020203" pitchFamily="34" charset="0"/>
              </a:rPr>
              <a:t>y+x</a:t>
            </a:r>
            <a:r>
              <a:rPr lang="en-US" altLang="zh-CN" sz="2000" dirty="0">
                <a:solidFill>
                  <a:prstClr val="black"/>
                </a:solidFill>
                <a:latin typeface="Gill Sans MT" panose="020B0502020104020203" pitchFamily="34" charset="0"/>
              </a:rPr>
              <a:t>; // y=</a:t>
            </a:r>
            <a:r>
              <a:rPr lang="en-US" altLang="zh-CN" sz="2000" dirty="0" err="1">
                <a:solidFill>
                  <a:prstClr val="black"/>
                </a:solidFill>
                <a:latin typeface="Gill Sans MT" panose="020B0502020104020203" pitchFamily="34" charset="0"/>
              </a:rPr>
              <a:t>y+x</a:t>
            </a:r>
            <a:r>
              <a:rPr lang="en-US" altLang="zh-CN" sz="2000" dirty="0">
                <a:solidFill>
                  <a:prstClr val="black"/>
                </a:solidFill>
                <a:latin typeface="Gill Sans MT" panose="020B0502020104020203" pitchFamily="34" charset="0"/>
              </a:rPr>
              <a:t>*x*x</a:t>
            </a:r>
          </a:p>
          <a:p>
            <a:r>
              <a:rPr lang="en-US" altLang="zh-CN" sz="2000" dirty="0">
                <a:solidFill>
                  <a:prstClr val="black"/>
                </a:solidFill>
                <a:latin typeface="Gill Sans MT" panose="020B0502020104020203" pitchFamily="34" charset="0"/>
              </a:rPr>
              <a:t>   }</a:t>
            </a:r>
          </a:p>
          <a:p>
            <a:r>
              <a:rPr lang="en-US" altLang="zh-CN" sz="2000" dirty="0">
                <a:solidFill>
                  <a:prstClr val="black"/>
                </a:solidFill>
                <a:latin typeface="Gill Sans MT" panose="020B0502020104020203" pitchFamily="34" charset="0"/>
              </a:rPr>
              <a:t>}</a:t>
            </a:r>
          </a:p>
        </p:txBody>
      </p:sp>
      <p:graphicFrame>
        <p:nvGraphicFramePr>
          <p:cNvPr id="5" name="图表 4"/>
          <p:cNvGraphicFramePr>
            <a:graphicFrameLocks/>
          </p:cNvGraphicFramePr>
          <p:nvPr>
            <p:extLst/>
          </p:nvPr>
        </p:nvGraphicFramePr>
        <p:xfrm>
          <a:off x="5391667" y="3333927"/>
          <a:ext cx="1998881" cy="2843036"/>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组合 19"/>
          <p:cNvGrpSpPr/>
          <p:nvPr/>
        </p:nvGrpSpPr>
        <p:grpSpPr>
          <a:xfrm>
            <a:off x="5851001" y="3884047"/>
            <a:ext cx="1422074" cy="1547775"/>
            <a:chOff x="5803376" y="3884047"/>
            <a:chExt cx="1422074" cy="1547775"/>
          </a:xfrm>
        </p:grpSpPr>
        <p:cxnSp>
          <p:nvCxnSpPr>
            <p:cNvPr id="6" name="直接连接符 5"/>
            <p:cNvCxnSpPr/>
            <p:nvPr/>
          </p:nvCxnSpPr>
          <p:spPr>
            <a:xfrm flipH="1">
              <a:off x="7010524" y="3884047"/>
              <a:ext cx="214926" cy="154777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25119" y="5429163"/>
              <a:ext cx="985405" cy="26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03376" y="5107828"/>
              <a:ext cx="221743" cy="3161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810193" y="3884047"/>
              <a:ext cx="1415257" cy="12237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 name="灯片编号占位符 6"/>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6</a:t>
            </a:fld>
            <a:endParaRPr lang="zh-CN" altLang="en-US">
              <a:solidFill>
                <a:prstClr val="black">
                  <a:tint val="75000"/>
                </a:prstClr>
              </a:solidFill>
            </a:endParaRPr>
          </a:p>
        </p:txBody>
      </p:sp>
      <p:sp>
        <p:nvSpPr>
          <p:cNvPr id="13" name="文本框 12"/>
          <p:cNvSpPr txBox="1"/>
          <p:nvPr/>
        </p:nvSpPr>
        <p:spPr>
          <a:xfrm>
            <a:off x="1195087" y="6176963"/>
            <a:ext cx="3147363" cy="461665"/>
          </a:xfrm>
          <a:prstGeom prst="rect">
            <a:avLst/>
          </a:prstGeom>
          <a:solidFill>
            <a:srgbClr val="FFFF00"/>
          </a:solidFill>
          <a:ln>
            <a:noFill/>
          </a:ln>
        </p:spPr>
        <p:txBody>
          <a:bodyPr wrap="square" rtlCol="0">
            <a:spAutoFit/>
          </a:bodyPr>
          <a:lstStyle/>
          <a:p>
            <a:pPr>
              <a:lnSpc>
                <a:spcPct val="120000"/>
              </a:lnSpc>
            </a:pPr>
            <a:r>
              <a:rPr lang="en-US" altLang="zh-CN" sz="2000" dirty="0">
                <a:latin typeface="Gill Sans MT" panose="020B0502020104020203" pitchFamily="34" charset="0"/>
              </a:rPr>
              <a:t>y</a:t>
            </a:r>
            <a:r>
              <a:rPr lang="en-US" altLang="zh-CN" sz="2000" dirty="0" smtClean="0">
                <a:latin typeface="Gill Sans MT" panose="020B0502020104020203" pitchFamily="34" charset="0"/>
              </a:rPr>
              <a:t>=(x-9)(x+10)/2; x=[-10,20]</a:t>
            </a:r>
            <a:endParaRPr lang="en-US" altLang="zh-CN" sz="2000" dirty="0">
              <a:latin typeface="Gill Sans MT" panose="020B0502020104020203" pitchFamily="34" charset="0"/>
            </a:endParaRPr>
          </a:p>
        </p:txBody>
      </p:sp>
    </p:spTree>
    <p:extLst>
      <p:ext uri="{BB962C8B-B14F-4D97-AF65-F5344CB8AC3E}">
        <p14:creationId xmlns:p14="http://schemas.microsoft.com/office/powerpoint/2010/main" val="298672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Gill Sans MT" panose="020B0502020104020203" pitchFamily="34" charset="0"/>
              </a:rPr>
              <a:t>O</a:t>
            </a:r>
            <a:r>
              <a:rPr lang="en-US" altLang="zh-CN" dirty="0" smtClean="0">
                <a:latin typeface="Gill Sans MT" panose="020B0502020104020203" pitchFamily="34" charset="0"/>
              </a:rPr>
              <a:t>bservation and Insight</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lstStyle/>
          <a:p>
            <a:r>
              <a:rPr lang="en-US" altLang="zh-CN" dirty="0" smtClean="0">
                <a:latin typeface="Gill Sans MT" panose="020B0502020104020203" pitchFamily="34" charset="0"/>
              </a:rPr>
              <a:t>Widening operator </a:t>
            </a:r>
            <a:r>
              <a:rPr lang="en-US" altLang="zh-CN" dirty="0">
                <a:latin typeface="Gill Sans MT" panose="020B0502020104020203" pitchFamily="34" charset="0"/>
              </a:rPr>
              <a:t>is </a:t>
            </a:r>
            <a:r>
              <a:rPr lang="en-US" altLang="zh-CN" dirty="0" smtClean="0">
                <a:latin typeface="Gill Sans MT" panose="020B0502020104020203" pitchFamily="34" charset="0"/>
              </a:rPr>
              <a:t>non-monotonic </a:t>
            </a:r>
          </a:p>
          <a:p>
            <a:pPr lvl="1"/>
            <a:r>
              <a:rPr lang="en-US" altLang="zh-CN" dirty="0">
                <a:latin typeface="Gill Sans MT" panose="020B0502020104020203" pitchFamily="34" charset="0"/>
              </a:rPr>
              <a:t>I</a:t>
            </a:r>
            <a:r>
              <a:rPr lang="en-US" altLang="zh-CN" dirty="0" smtClean="0">
                <a:latin typeface="Gill Sans MT" panose="020B0502020104020203" pitchFamily="34" charset="0"/>
              </a:rPr>
              <a:t>nterval domain:</a:t>
            </a:r>
          </a:p>
          <a:p>
            <a:pPr lvl="2"/>
            <a:r>
              <a:rPr lang="en-US" altLang="zh-CN" dirty="0" smtClean="0">
                <a:latin typeface="Gill Sans MT" panose="020B0502020104020203" pitchFamily="34" charset="0"/>
              </a:rPr>
              <a:t> </a:t>
            </a:r>
            <a:r>
              <a:rPr lang="it-IT" altLang="zh-CN" dirty="0">
                <a:latin typeface="Gill Sans MT" panose="020B0502020104020203" pitchFamily="34" charset="0"/>
              </a:rPr>
              <a:t>[</a:t>
            </a:r>
            <a:r>
              <a:rPr lang="it-IT" altLang="zh-CN" i="1" dirty="0">
                <a:latin typeface="Gill Sans MT" panose="020B0502020104020203" pitchFamily="34" charset="0"/>
              </a:rPr>
              <a:t>a</a:t>
            </a:r>
            <a:r>
              <a:rPr lang="it-IT" altLang="zh-CN" dirty="0">
                <a:latin typeface="Gill Sans MT" panose="020B0502020104020203" pitchFamily="34" charset="0"/>
              </a:rPr>
              <a:t>, </a:t>
            </a:r>
            <a:r>
              <a:rPr lang="it-IT" altLang="zh-CN" i="1" dirty="0">
                <a:latin typeface="Gill Sans MT" panose="020B0502020104020203" pitchFamily="34" charset="0"/>
              </a:rPr>
              <a:t>b</a:t>
            </a:r>
            <a:r>
              <a:rPr lang="it-IT" altLang="zh-CN" dirty="0">
                <a:latin typeface="Gill Sans MT" panose="020B0502020104020203" pitchFamily="34" charset="0"/>
              </a:rPr>
              <a:t>] </a:t>
            </a:r>
            <a:r>
              <a:rPr lang="en-US" altLang="zh-CN" dirty="0">
                <a:latin typeface="Gill Sans MT" panose="020B0502020104020203" pitchFamily="34" charset="0"/>
                <a:sym typeface="Symbol" panose="05050102010706020507" pitchFamily="18" charset="2"/>
              </a:rPr>
              <a:t></a:t>
            </a:r>
            <a:r>
              <a:rPr lang="en-US" altLang="zh-CN" i="1" baseline="-25000" dirty="0">
                <a:latin typeface="Gill Sans MT" panose="020B0502020104020203" pitchFamily="34" charset="0"/>
              </a:rPr>
              <a:t> </a:t>
            </a:r>
            <a:r>
              <a:rPr lang="en-US" altLang="zh-CN" dirty="0">
                <a:latin typeface="Gill Sans MT" panose="020B0502020104020203" pitchFamily="34" charset="0"/>
              </a:rPr>
              <a:t> </a:t>
            </a:r>
            <a:r>
              <a:rPr lang="it-IT" altLang="zh-CN" dirty="0">
                <a:latin typeface="Gill Sans MT" panose="020B0502020104020203" pitchFamily="34" charset="0"/>
              </a:rPr>
              <a:t>[</a:t>
            </a:r>
            <a:r>
              <a:rPr lang="it-IT" altLang="zh-CN" i="1" dirty="0">
                <a:latin typeface="Gill Sans MT" panose="020B0502020104020203" pitchFamily="34" charset="0"/>
              </a:rPr>
              <a:t> a</a:t>
            </a:r>
            <a:r>
              <a:rPr lang="en-US" altLang="zh-CN" dirty="0">
                <a:latin typeface="Gill Sans MT" panose="020B0502020104020203" pitchFamily="34" charset="0"/>
                <a:sym typeface="Symbol" panose="05050102010706020507" pitchFamily="18" charset="2"/>
              </a:rPr>
              <a:t></a:t>
            </a:r>
            <a:r>
              <a:rPr lang="it-IT" altLang="zh-CN" dirty="0">
                <a:latin typeface="Gill Sans MT" panose="020B0502020104020203" pitchFamily="34" charset="0"/>
              </a:rPr>
              <a:t>, </a:t>
            </a:r>
            <a:r>
              <a:rPr lang="it-IT" altLang="zh-CN" i="1" dirty="0">
                <a:latin typeface="Gill Sans MT" panose="020B0502020104020203" pitchFamily="34" charset="0"/>
              </a:rPr>
              <a:t>b</a:t>
            </a:r>
            <a:r>
              <a:rPr lang="en-US" altLang="zh-CN" dirty="0">
                <a:latin typeface="Gill Sans MT" panose="020B0502020104020203" pitchFamily="34" charset="0"/>
                <a:sym typeface="Symbol" panose="05050102010706020507" pitchFamily="18" charset="2"/>
              </a:rPr>
              <a:t></a:t>
            </a:r>
            <a:r>
              <a:rPr lang="it-IT" altLang="zh-CN" dirty="0">
                <a:latin typeface="Gill Sans MT" panose="020B0502020104020203" pitchFamily="34" charset="0"/>
              </a:rPr>
              <a:t>]</a:t>
            </a:r>
            <a:r>
              <a:rPr lang="en-US" altLang="zh-CN" dirty="0">
                <a:latin typeface="Gill Sans MT" panose="020B0502020104020203" pitchFamily="34" charset="0"/>
              </a:rPr>
              <a:t>  </a:t>
            </a:r>
            <a:r>
              <a:rPr lang="zh-CN" altLang="zh-CN" dirty="0">
                <a:latin typeface="Gill Sans MT" panose="020B0502020104020203" pitchFamily="34" charset="0"/>
              </a:rPr>
              <a:t>≜ </a:t>
            </a:r>
            <a:r>
              <a:rPr lang="it-IT" altLang="zh-CN" dirty="0">
                <a:latin typeface="Gill Sans MT" panose="020B0502020104020203" pitchFamily="34" charset="0"/>
              </a:rPr>
              <a:t>[</a:t>
            </a:r>
            <a:r>
              <a:rPr lang="it-IT" altLang="zh-CN" i="1" dirty="0">
                <a:latin typeface="Gill Sans MT" panose="020B0502020104020203" pitchFamily="34" charset="0"/>
              </a:rPr>
              <a:t>a</a:t>
            </a:r>
            <a:r>
              <a:rPr lang="en-US" altLang="zh-CN" dirty="0">
                <a:latin typeface="Gill Sans MT" panose="020B0502020104020203" pitchFamily="34" charset="0"/>
                <a:sym typeface="Symbol" panose="05050102010706020507" pitchFamily="18" charset="2"/>
              </a:rPr>
              <a:t></a:t>
            </a:r>
            <a:r>
              <a:rPr lang="it-IT" altLang="zh-CN" i="1" dirty="0">
                <a:latin typeface="Gill Sans MT" panose="020B0502020104020203" pitchFamily="34" charset="0"/>
              </a:rPr>
              <a:t>a</a:t>
            </a:r>
            <a:r>
              <a:rPr lang="en-US" altLang="zh-CN" dirty="0">
                <a:latin typeface="Gill Sans MT" panose="020B0502020104020203" pitchFamily="34" charset="0"/>
                <a:sym typeface="Symbol" panose="05050102010706020507" pitchFamily="18" charset="2"/>
              </a:rPr>
              <a:t></a:t>
            </a:r>
            <a:r>
              <a:rPr lang="en-US" altLang="zh-CN" dirty="0">
                <a:latin typeface="Gill Sans MT" panose="020B0502020104020203" pitchFamily="34" charset="0"/>
              </a:rPr>
              <a:t> </a:t>
            </a:r>
            <a:r>
              <a:rPr lang="it-IT" altLang="zh-CN" dirty="0">
                <a:latin typeface="Gill Sans MT" panose="020B0502020104020203" pitchFamily="34" charset="0"/>
              </a:rPr>
              <a:t>? </a:t>
            </a:r>
            <a:r>
              <a:rPr lang="it-IT" altLang="zh-CN" i="1" dirty="0">
                <a:latin typeface="Gill Sans MT" panose="020B0502020104020203" pitchFamily="34" charset="0"/>
              </a:rPr>
              <a:t>a </a:t>
            </a:r>
            <a:r>
              <a:rPr lang="it-IT" altLang="zh-CN" dirty="0">
                <a:latin typeface="Gill Sans MT" panose="020B0502020104020203" pitchFamily="34" charset="0"/>
              </a:rPr>
              <a:t>: -</a:t>
            </a:r>
            <a:r>
              <a:rPr lang="en-US" altLang="zh-CN" dirty="0">
                <a:latin typeface="Gill Sans MT" panose="020B0502020104020203" pitchFamily="34" charset="0"/>
                <a:sym typeface="Symbol" panose="05050102010706020507" pitchFamily="18" charset="2"/>
              </a:rPr>
              <a:t></a:t>
            </a:r>
            <a:r>
              <a:rPr lang="en-US" altLang="zh-CN" dirty="0">
                <a:latin typeface="Gill Sans MT" panose="020B0502020104020203" pitchFamily="34" charset="0"/>
              </a:rPr>
              <a:t> </a:t>
            </a:r>
            <a:r>
              <a:rPr lang="it-IT" altLang="zh-CN" dirty="0">
                <a:latin typeface="Gill Sans MT" panose="020B0502020104020203" pitchFamily="34" charset="0"/>
              </a:rPr>
              <a:t>,  </a:t>
            </a:r>
            <a:r>
              <a:rPr lang="it-IT" altLang="zh-CN" i="1" dirty="0">
                <a:latin typeface="Gill Sans MT" panose="020B0502020104020203" pitchFamily="34" charset="0"/>
              </a:rPr>
              <a:t>b</a:t>
            </a:r>
            <a:r>
              <a:rPr lang="en-US" altLang="zh-CN" dirty="0">
                <a:latin typeface="Gill Sans MT" panose="020B0502020104020203" pitchFamily="34" charset="0"/>
                <a:sym typeface="Symbol" panose="05050102010706020507" pitchFamily="18" charset="2"/>
              </a:rPr>
              <a:t></a:t>
            </a:r>
            <a:r>
              <a:rPr lang="it-IT" altLang="zh-CN" i="1" dirty="0">
                <a:latin typeface="Gill Sans MT" panose="020B0502020104020203" pitchFamily="34" charset="0"/>
              </a:rPr>
              <a:t> b</a:t>
            </a:r>
            <a:r>
              <a:rPr lang="en-US" altLang="zh-CN" dirty="0">
                <a:latin typeface="Gill Sans MT" panose="020B0502020104020203" pitchFamily="34" charset="0"/>
                <a:sym typeface="Symbol" panose="05050102010706020507" pitchFamily="18" charset="2"/>
              </a:rPr>
              <a:t></a:t>
            </a:r>
            <a:r>
              <a:rPr lang="en-US" altLang="zh-CN" dirty="0">
                <a:latin typeface="Gill Sans MT" panose="020B0502020104020203" pitchFamily="34" charset="0"/>
              </a:rPr>
              <a:t> </a:t>
            </a:r>
            <a:r>
              <a:rPr lang="it-IT" altLang="zh-CN" dirty="0">
                <a:latin typeface="Gill Sans MT" panose="020B0502020104020203" pitchFamily="34" charset="0"/>
              </a:rPr>
              <a:t>? </a:t>
            </a:r>
            <a:r>
              <a:rPr lang="it-IT" altLang="zh-CN" i="1" dirty="0">
                <a:latin typeface="Gill Sans MT" panose="020B0502020104020203" pitchFamily="34" charset="0"/>
              </a:rPr>
              <a:t>b </a:t>
            </a:r>
            <a:r>
              <a:rPr lang="it-IT" altLang="zh-CN" dirty="0">
                <a:latin typeface="Gill Sans MT" panose="020B0502020104020203" pitchFamily="34" charset="0"/>
              </a:rPr>
              <a:t>: </a:t>
            </a:r>
            <a:r>
              <a:rPr lang="it-IT" altLang="zh-CN" i="1" dirty="0">
                <a:latin typeface="Gill Sans MT" panose="020B0502020104020203" pitchFamily="34" charset="0"/>
              </a:rPr>
              <a:t>+</a:t>
            </a:r>
            <a:r>
              <a:rPr lang="en-US" altLang="zh-CN" dirty="0">
                <a:latin typeface="Gill Sans MT" panose="020B0502020104020203" pitchFamily="34" charset="0"/>
                <a:sym typeface="Symbol" panose="05050102010706020507" pitchFamily="18" charset="2"/>
              </a:rPr>
              <a:t></a:t>
            </a:r>
            <a:r>
              <a:rPr lang="it-IT" altLang="zh-CN" dirty="0">
                <a:latin typeface="Gill Sans MT" panose="020B0502020104020203" pitchFamily="34" charset="0"/>
              </a:rPr>
              <a:t>]</a:t>
            </a:r>
            <a:endParaRPr lang="en-US" altLang="zh-CN" dirty="0">
              <a:latin typeface="Gill Sans MT" panose="020B0502020104020203" pitchFamily="34" charset="0"/>
            </a:endParaRPr>
          </a:p>
          <a:p>
            <a:pPr lvl="1"/>
            <a:endParaRPr lang="zh-CN" altLang="en-US" dirty="0">
              <a:latin typeface="Gill Sans MT" panose="020B0502020104020203" pitchFamily="34" charset="0"/>
            </a:endParaRPr>
          </a:p>
        </p:txBody>
      </p:sp>
      <p:sp>
        <p:nvSpPr>
          <p:cNvPr id="4" name="文本框 3"/>
          <p:cNvSpPr txBox="1"/>
          <p:nvPr/>
        </p:nvSpPr>
        <p:spPr>
          <a:xfrm>
            <a:off x="2214912" y="3331071"/>
            <a:ext cx="4407927" cy="2246769"/>
          </a:xfrm>
          <a:prstGeom prst="rect">
            <a:avLst/>
          </a:prstGeom>
          <a:noFill/>
          <a:ln>
            <a:solidFill>
              <a:schemeClr val="accent1">
                <a:shade val="50000"/>
              </a:schemeClr>
            </a:solidFill>
          </a:ln>
        </p:spPr>
        <p:txBody>
          <a:bodyPr wrap="square" rtlCol="0">
            <a:spAutoFit/>
          </a:bodyPr>
          <a:lstStyle/>
          <a:p>
            <a:r>
              <a:rPr lang="en-US" altLang="zh-CN" sz="2000" dirty="0" smtClean="0">
                <a:latin typeface="Gill Sans MT" panose="020B0502020104020203" pitchFamily="34" charset="0"/>
              </a:rPr>
              <a:t>x=x0;</a:t>
            </a:r>
          </a:p>
          <a:p>
            <a:r>
              <a:rPr lang="en-US" altLang="zh-CN" sz="2000" dirty="0" smtClean="0">
                <a:latin typeface="Gill Sans MT" panose="020B0502020104020203" pitchFamily="34" charset="0"/>
              </a:rPr>
              <a:t>while(true)</a:t>
            </a:r>
          </a:p>
          <a:p>
            <a:r>
              <a:rPr lang="en-US" altLang="zh-CN" sz="2000" dirty="0" smtClean="0">
                <a:latin typeface="Gill Sans MT" panose="020B0502020104020203" pitchFamily="34" charset="0"/>
              </a:rPr>
              <a:t>//*</a:t>
            </a:r>
          </a:p>
          <a:p>
            <a:r>
              <a:rPr lang="en-US" altLang="zh-CN" sz="2000" dirty="0" smtClean="0">
                <a:latin typeface="Gill Sans MT" panose="020B0502020104020203" pitchFamily="34" charset="0"/>
              </a:rPr>
              <a:t>   if(x&lt;2)   x=x+1;</a:t>
            </a:r>
          </a:p>
          <a:p>
            <a:endParaRPr lang="en-US" altLang="zh-CN" sz="2000" dirty="0" smtClean="0">
              <a:latin typeface="Gill Sans MT" panose="020B0502020104020203" pitchFamily="34" charset="0"/>
            </a:endParaRPr>
          </a:p>
          <a:p>
            <a:r>
              <a:rPr lang="en-US" altLang="zh-CN" sz="2000" dirty="0" smtClean="0">
                <a:latin typeface="Gill Sans MT" panose="020B0502020104020203" pitchFamily="34" charset="0"/>
              </a:rPr>
              <a:t>If x0=</a:t>
            </a:r>
            <a:r>
              <a:rPr lang="en-US" altLang="zh-CN" sz="2000" dirty="0" smtClean="0">
                <a:solidFill>
                  <a:srgbClr val="FF0000"/>
                </a:solidFill>
                <a:latin typeface="Gill Sans MT" panose="020B0502020104020203" pitchFamily="34" charset="0"/>
              </a:rPr>
              <a:t>[1,1]</a:t>
            </a:r>
            <a:r>
              <a:rPr lang="en-US" altLang="zh-CN" sz="2000" dirty="0" smtClean="0">
                <a:latin typeface="Gill Sans MT" panose="020B0502020104020203" pitchFamily="34" charset="0"/>
              </a:rPr>
              <a:t>, [1,1]</a:t>
            </a:r>
            <a:r>
              <a:rPr lang="en-US" altLang="zh-CN" sz="2000" dirty="0">
                <a:latin typeface="Gill Sans MT" panose="020B0502020104020203" pitchFamily="34" charset="0"/>
                <a:sym typeface="Symbol" panose="05050102010706020507" pitchFamily="18" charset="2"/>
              </a:rPr>
              <a:t> </a:t>
            </a:r>
            <a:r>
              <a:rPr lang="en-US" altLang="zh-CN" sz="2000" dirty="0" smtClean="0">
                <a:latin typeface="Gill Sans MT" panose="020B0502020104020203" pitchFamily="34" charset="0"/>
                <a:sym typeface="Symbol" panose="05050102010706020507" pitchFamily="18" charset="2"/>
              </a:rPr>
              <a:t>[1,2] = </a:t>
            </a:r>
            <a:r>
              <a:rPr lang="en-US" altLang="zh-CN" sz="2000" dirty="0" smtClean="0">
                <a:solidFill>
                  <a:srgbClr val="FF0000"/>
                </a:solidFill>
                <a:latin typeface="Gill Sans MT" panose="020B0502020104020203" pitchFamily="34" charset="0"/>
              </a:rPr>
              <a:t>[</a:t>
            </a:r>
            <a:r>
              <a:rPr lang="en-US" altLang="zh-CN" sz="2000" dirty="0">
                <a:solidFill>
                  <a:srgbClr val="FF0000"/>
                </a:solidFill>
                <a:latin typeface="Gill Sans MT" panose="020B0502020104020203" pitchFamily="34" charset="0"/>
              </a:rPr>
              <a:t>1,+</a:t>
            </a:r>
            <a:r>
              <a:rPr lang="en-US" altLang="zh-CN" sz="2000" dirty="0" smtClean="0">
                <a:solidFill>
                  <a:srgbClr val="FF0000"/>
                </a:solidFill>
                <a:latin typeface="Gill Sans MT" panose="020B0502020104020203" pitchFamily="34" charset="0"/>
              </a:rPr>
              <a:t>00)</a:t>
            </a:r>
            <a:r>
              <a:rPr lang="en-US" altLang="zh-CN" sz="2000" dirty="0" smtClean="0">
                <a:latin typeface="Gill Sans MT" panose="020B0502020104020203" pitchFamily="34" charset="0"/>
              </a:rPr>
              <a:t>;</a:t>
            </a:r>
            <a:endParaRPr lang="zh-CN" altLang="zh-CN" sz="2000" dirty="0">
              <a:latin typeface="Gill Sans MT" panose="020B0502020104020203" pitchFamily="34" charset="0"/>
            </a:endParaRPr>
          </a:p>
          <a:p>
            <a:r>
              <a:rPr lang="en-US" altLang="zh-CN" sz="2000" dirty="0" smtClean="0">
                <a:latin typeface="Gill Sans MT" panose="020B0502020104020203" pitchFamily="34" charset="0"/>
              </a:rPr>
              <a:t>If x0</a:t>
            </a:r>
            <a:r>
              <a:rPr lang="en-US" altLang="zh-CN" sz="2000" dirty="0">
                <a:latin typeface="Gill Sans MT" panose="020B0502020104020203" pitchFamily="34" charset="0"/>
              </a:rPr>
              <a:t>=</a:t>
            </a:r>
            <a:r>
              <a:rPr lang="en-US" altLang="zh-CN" sz="2000" dirty="0">
                <a:solidFill>
                  <a:srgbClr val="FF0000"/>
                </a:solidFill>
                <a:latin typeface="Gill Sans MT" panose="020B0502020104020203" pitchFamily="34" charset="0"/>
              </a:rPr>
              <a:t>[1,2</a:t>
            </a:r>
            <a:r>
              <a:rPr lang="en-US" altLang="zh-CN" sz="2000" dirty="0" smtClean="0">
                <a:solidFill>
                  <a:srgbClr val="FF0000"/>
                </a:solidFill>
                <a:latin typeface="Gill Sans MT" panose="020B0502020104020203" pitchFamily="34" charset="0"/>
              </a:rPr>
              <a:t>]</a:t>
            </a:r>
            <a:r>
              <a:rPr lang="en-US" altLang="zh-CN" sz="2000" dirty="0" smtClean="0">
                <a:latin typeface="Gill Sans MT" panose="020B0502020104020203" pitchFamily="34" charset="0"/>
              </a:rPr>
              <a:t>,</a:t>
            </a:r>
            <a:r>
              <a:rPr lang="zh-CN" altLang="zh-CN" sz="2000" dirty="0" smtClean="0">
                <a:latin typeface="Gill Sans MT" panose="020B0502020104020203" pitchFamily="34" charset="0"/>
              </a:rPr>
              <a:t> </a:t>
            </a:r>
            <a:r>
              <a:rPr lang="en-US" altLang="zh-CN" sz="2000" dirty="0" smtClean="0">
                <a:latin typeface="Gill Sans MT" panose="020B0502020104020203" pitchFamily="34" charset="0"/>
              </a:rPr>
              <a:t>[1,2]</a:t>
            </a:r>
            <a:r>
              <a:rPr lang="en-US" altLang="zh-CN" sz="2000" dirty="0">
                <a:latin typeface="Gill Sans MT" panose="020B0502020104020203" pitchFamily="34" charset="0"/>
                <a:sym typeface="Symbol" panose="05050102010706020507" pitchFamily="18" charset="2"/>
              </a:rPr>
              <a:t> </a:t>
            </a:r>
            <a:r>
              <a:rPr lang="en-US" altLang="zh-CN" sz="2000" dirty="0" smtClean="0">
                <a:latin typeface="Gill Sans MT" panose="020B0502020104020203" pitchFamily="34" charset="0"/>
                <a:sym typeface="Symbol" panose="05050102010706020507" pitchFamily="18" charset="2"/>
              </a:rPr>
              <a:t>[1,2] =</a:t>
            </a:r>
            <a:r>
              <a:rPr lang="en-US" altLang="zh-CN" sz="2000" dirty="0" smtClean="0">
                <a:latin typeface="Gill Sans MT" panose="020B0502020104020203" pitchFamily="34" charset="0"/>
              </a:rPr>
              <a:t> </a:t>
            </a:r>
            <a:r>
              <a:rPr lang="en-US" altLang="zh-CN" sz="2000" dirty="0" smtClean="0">
                <a:solidFill>
                  <a:srgbClr val="FF0000"/>
                </a:solidFill>
                <a:latin typeface="Gill Sans MT" panose="020B0502020104020203" pitchFamily="34" charset="0"/>
              </a:rPr>
              <a:t>[1,2]</a:t>
            </a:r>
            <a:r>
              <a:rPr lang="en-US" altLang="zh-CN" sz="2000" dirty="0" smtClean="0">
                <a:latin typeface="Gill Sans MT" panose="020B0502020104020203" pitchFamily="34" charset="0"/>
              </a:rPr>
              <a:t>;</a:t>
            </a:r>
            <a:endParaRPr lang="zh-CN" altLang="zh-CN" sz="2000" dirty="0">
              <a:latin typeface="Gill Sans MT" panose="020B0502020104020203" pitchFamily="34" charset="0"/>
            </a:endParaRPr>
          </a:p>
        </p:txBody>
      </p:sp>
      <p:sp>
        <p:nvSpPr>
          <p:cNvPr id="5" name="文本框 4"/>
          <p:cNvSpPr txBox="1"/>
          <p:nvPr/>
        </p:nvSpPr>
        <p:spPr>
          <a:xfrm>
            <a:off x="955033" y="3878797"/>
            <a:ext cx="7230534" cy="1082861"/>
          </a:xfrm>
          <a:prstGeom prst="rect">
            <a:avLst/>
          </a:prstGeom>
          <a:solidFill>
            <a:srgbClr val="FFFF00"/>
          </a:solidFill>
          <a:ln>
            <a:noFill/>
          </a:ln>
        </p:spPr>
        <p:txBody>
          <a:bodyPr wrap="square" rtlCol="0">
            <a:spAutoFit/>
          </a:bodyPr>
          <a:lstStyle/>
          <a:p>
            <a:pPr>
              <a:lnSpc>
                <a:spcPct val="120000"/>
              </a:lnSpc>
            </a:pPr>
            <a:r>
              <a:rPr lang="en-US" altLang="zh-CN" sz="2800" dirty="0" smtClean="0">
                <a:solidFill>
                  <a:srgbClr val="FF0000"/>
                </a:solidFill>
                <a:latin typeface="Gill Sans MT" panose="020B0502020104020203" pitchFamily="34" charset="0"/>
              </a:rPr>
              <a:t>Analyzing less precise transfer function </a:t>
            </a:r>
            <a:r>
              <a:rPr lang="en-US" altLang="zh-CN" sz="2800" dirty="0" smtClean="0">
                <a:latin typeface="Gill Sans MT" panose="020B0502020104020203" pitchFamily="34" charset="0"/>
              </a:rPr>
              <a:t>may return more precise invariant</a:t>
            </a:r>
            <a:r>
              <a:rPr lang="en-US" altLang="zh-CN" sz="2800" dirty="0">
                <a:latin typeface="Gill Sans MT" panose="020B0502020104020203" pitchFamily="34" charset="0"/>
              </a:rPr>
              <a:t>.</a:t>
            </a:r>
          </a:p>
        </p:txBody>
      </p:sp>
      <p:sp>
        <p:nvSpPr>
          <p:cNvPr id="6" name="文本框 5"/>
          <p:cNvSpPr txBox="1"/>
          <p:nvPr/>
        </p:nvSpPr>
        <p:spPr>
          <a:xfrm>
            <a:off x="955033" y="5140195"/>
            <a:ext cx="7230534" cy="1126462"/>
          </a:xfrm>
          <a:prstGeom prst="rect">
            <a:avLst/>
          </a:prstGeom>
          <a:solidFill>
            <a:srgbClr val="FFFF00"/>
          </a:solidFill>
          <a:ln>
            <a:noFill/>
          </a:ln>
        </p:spPr>
        <p:txBody>
          <a:bodyPr wrap="square" rtlCol="0">
            <a:spAutoFit/>
          </a:bodyPr>
          <a:lstStyle/>
          <a:p>
            <a:pPr>
              <a:lnSpc>
                <a:spcPct val="120000"/>
              </a:lnSpc>
            </a:pPr>
            <a:r>
              <a:rPr lang="en-US" altLang="zh-CN" sz="2800" dirty="0">
                <a:latin typeface="Gill Sans MT" panose="020B0502020104020203" pitchFamily="34" charset="0"/>
              </a:rPr>
              <a:t>The coming problem is when and how to do </a:t>
            </a:r>
            <a:r>
              <a:rPr lang="en-US" altLang="zh-CN" sz="2800" dirty="0" smtClean="0">
                <a:solidFill>
                  <a:srgbClr val="FF0000"/>
                </a:solidFill>
                <a:latin typeface="Gill Sans MT" panose="020B0502020104020203" pitchFamily="34" charset="0"/>
              </a:rPr>
              <a:t>Relaxing</a:t>
            </a:r>
            <a:r>
              <a:rPr lang="en-US" altLang="zh-CN" sz="2800" dirty="0" smtClean="0">
                <a:latin typeface="Gill Sans MT" panose="020B0502020104020203" pitchFamily="34" charset="0"/>
              </a:rPr>
              <a:t>.</a:t>
            </a:r>
            <a:endParaRPr lang="en-US" altLang="zh-CN" sz="2800" dirty="0">
              <a:latin typeface="Gill Sans MT" panose="020B0502020104020203" pitchFamily="34" charset="0"/>
            </a:endParaRPr>
          </a:p>
        </p:txBody>
      </p:sp>
      <p:sp>
        <p:nvSpPr>
          <p:cNvPr id="7" name="灯片编号占位符 6"/>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7</a:t>
            </a:fld>
            <a:endParaRPr lang="zh-CN" altLang="en-US">
              <a:solidFill>
                <a:prstClr val="black">
                  <a:tint val="75000"/>
                </a:prstClr>
              </a:solidFill>
            </a:endParaRPr>
          </a:p>
        </p:txBody>
      </p:sp>
    </p:spTree>
    <p:extLst>
      <p:ext uri="{BB962C8B-B14F-4D97-AF65-F5344CB8AC3E}">
        <p14:creationId xmlns:p14="http://schemas.microsoft.com/office/powerpoint/2010/main" val="84207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Gill Sans MT" panose="020B0502020104020203" pitchFamily="34" charset="0"/>
              </a:rPr>
              <a:t>O</a:t>
            </a:r>
            <a:r>
              <a:rPr lang="en-US" altLang="zh-CN" dirty="0" smtClean="0">
                <a:latin typeface="Gill Sans MT" panose="020B0502020104020203" pitchFamily="34" charset="0"/>
              </a:rPr>
              <a:t>bservation and Insight</a:t>
            </a:r>
            <a:endParaRPr lang="zh-CN" altLang="en-US" dirty="0">
              <a:latin typeface="Gill Sans MT" panose="020B0502020104020203" pitchFamily="34" charset="0"/>
            </a:endParaRPr>
          </a:p>
        </p:txBody>
      </p:sp>
      <p:sp>
        <p:nvSpPr>
          <p:cNvPr id="3" name="内容占位符 2"/>
          <p:cNvSpPr>
            <a:spLocks noGrp="1"/>
          </p:cNvSpPr>
          <p:nvPr>
            <p:ph idx="1"/>
          </p:nvPr>
        </p:nvSpPr>
        <p:spPr/>
        <p:txBody>
          <a:bodyPr/>
          <a:lstStyle/>
          <a:p>
            <a:r>
              <a:rPr lang="en-US" altLang="zh-CN" dirty="0">
                <a:latin typeface="Gill Sans MT" panose="020B0502020104020203" pitchFamily="34" charset="0"/>
              </a:rPr>
              <a:t>I</a:t>
            </a:r>
            <a:r>
              <a:rPr lang="en-US" altLang="zh-CN" dirty="0" smtClean="0">
                <a:latin typeface="Gill Sans MT" panose="020B0502020104020203" pitchFamily="34" charset="0"/>
              </a:rPr>
              <a:t>t </a:t>
            </a:r>
            <a:r>
              <a:rPr lang="en-US" altLang="zh-CN" dirty="0">
                <a:latin typeface="Gill Sans MT" panose="020B0502020104020203" pitchFamily="34" charset="0"/>
              </a:rPr>
              <a:t>is common to </a:t>
            </a:r>
            <a:r>
              <a:rPr lang="en-US" altLang="zh-CN" dirty="0" smtClean="0">
                <a:latin typeface="Gill Sans MT" panose="020B0502020104020203" pitchFamily="34" charset="0"/>
              </a:rPr>
              <a:t>find </a:t>
            </a:r>
            <a:r>
              <a:rPr lang="en-US" altLang="zh-CN" dirty="0" smtClean="0">
                <a:solidFill>
                  <a:srgbClr val="FF0000"/>
                </a:solidFill>
                <a:latin typeface="Gill Sans MT" panose="020B0502020104020203" pitchFamily="34" charset="0"/>
              </a:rPr>
              <a:t>hierarchical </a:t>
            </a:r>
            <a:r>
              <a:rPr lang="en-US" altLang="zh-CN" dirty="0">
                <a:solidFill>
                  <a:srgbClr val="FF0000"/>
                </a:solidFill>
                <a:latin typeface="Gill Sans MT" panose="020B0502020104020203" pitchFamily="34" charset="0"/>
              </a:rPr>
              <a:t>dependency relations </a:t>
            </a:r>
            <a:r>
              <a:rPr lang="en-US" altLang="zh-CN" dirty="0">
                <a:latin typeface="Gill Sans MT" panose="020B0502020104020203" pitchFamily="34" charset="0"/>
              </a:rPr>
              <a:t>among variables in </a:t>
            </a:r>
            <a:r>
              <a:rPr lang="en-US" altLang="zh-CN" dirty="0" smtClean="0">
                <a:latin typeface="Gill Sans MT" panose="020B0502020104020203" pitchFamily="34" charset="0"/>
              </a:rPr>
              <a:t>loop bodies of</a:t>
            </a:r>
          </a:p>
          <a:p>
            <a:pPr marL="0" indent="0">
              <a:buNone/>
            </a:pPr>
            <a:r>
              <a:rPr lang="en-US" altLang="zh-CN" dirty="0">
                <a:latin typeface="Gill Sans MT" panose="020B0502020104020203" pitchFamily="34" charset="0"/>
              </a:rPr>
              <a:t> </a:t>
            </a:r>
            <a:r>
              <a:rPr lang="en-US" altLang="zh-CN" dirty="0" smtClean="0">
                <a:latin typeface="Gill Sans MT" panose="020B0502020104020203" pitchFamily="34" charset="0"/>
              </a:rPr>
              <a:t> non-linear programs.</a:t>
            </a:r>
          </a:p>
          <a:p>
            <a:pPr lvl="1"/>
            <a:r>
              <a:rPr lang="en-US" altLang="zh-CN" dirty="0" smtClean="0">
                <a:latin typeface="Gill Sans MT" panose="020B0502020104020203" pitchFamily="34" charset="0"/>
              </a:rPr>
              <a:t>E.g., loop counter, functional variables</a:t>
            </a:r>
          </a:p>
          <a:p>
            <a:pPr lvl="1"/>
            <a:r>
              <a:rPr lang="en-US" altLang="zh-CN" dirty="0" smtClean="0">
                <a:latin typeface="Gill Sans MT" panose="020B0502020104020203" pitchFamily="34" charset="0"/>
              </a:rPr>
              <a:t>Low layer: x. High layer: y.</a:t>
            </a:r>
          </a:p>
          <a:p>
            <a:pPr lvl="1"/>
            <a:endParaRPr lang="en-US" altLang="zh-CN" dirty="0">
              <a:latin typeface="Gill Sans MT" panose="020B0502020104020203" pitchFamily="34" charset="0"/>
            </a:endParaRPr>
          </a:p>
          <a:p>
            <a:r>
              <a:rPr lang="en-US" altLang="zh-CN" dirty="0" smtClean="0">
                <a:latin typeface="Gill Sans MT" panose="020B0502020104020203" pitchFamily="34" charset="0"/>
              </a:rPr>
              <a:t>We can use the </a:t>
            </a:r>
            <a:r>
              <a:rPr lang="en-US" altLang="zh-CN" dirty="0" smtClean="0">
                <a:solidFill>
                  <a:srgbClr val="FF0000"/>
                </a:solidFill>
                <a:latin typeface="Gill Sans MT" panose="020B0502020104020203" pitchFamily="34" charset="0"/>
              </a:rPr>
              <a:t>partial invariant</a:t>
            </a:r>
            <a:r>
              <a:rPr lang="en-US" altLang="zh-CN" dirty="0" smtClean="0">
                <a:latin typeface="Gill Sans MT" panose="020B0502020104020203" pitchFamily="34" charset="0"/>
              </a:rPr>
              <a:t> of the low layered variable (e.g., x)  to </a:t>
            </a:r>
            <a:r>
              <a:rPr lang="en-US" altLang="zh-CN" dirty="0" smtClean="0">
                <a:solidFill>
                  <a:srgbClr val="FF0000"/>
                </a:solidFill>
                <a:latin typeface="Gill Sans MT" panose="020B0502020104020203" pitchFamily="34" charset="0"/>
              </a:rPr>
              <a:t>relaxing</a:t>
            </a:r>
            <a:r>
              <a:rPr lang="en-US" altLang="zh-CN" dirty="0" smtClean="0">
                <a:latin typeface="Gill Sans MT" panose="020B0502020104020203" pitchFamily="34" charset="0"/>
              </a:rPr>
              <a:t> the statements assigning a high layered variable (e.g., y).</a:t>
            </a:r>
          </a:p>
          <a:p>
            <a:pPr marL="457200" lvl="1" indent="0">
              <a:buNone/>
            </a:pPr>
            <a:endParaRPr lang="en-US" altLang="zh-CN" dirty="0">
              <a:latin typeface="Gill Sans MT" panose="020B0502020104020203" pitchFamily="34" charset="0"/>
            </a:endParaRPr>
          </a:p>
          <a:p>
            <a:pPr marL="457200" lvl="1" indent="0">
              <a:buNone/>
            </a:pPr>
            <a:endParaRPr lang="en-US" altLang="zh-CN" dirty="0" smtClean="0">
              <a:latin typeface="Gill Sans MT" panose="020B0502020104020203" pitchFamily="34" charset="0"/>
            </a:endParaRPr>
          </a:p>
        </p:txBody>
      </p:sp>
      <p:sp>
        <p:nvSpPr>
          <p:cNvPr id="5" name="文本框 4"/>
          <p:cNvSpPr txBox="1"/>
          <p:nvPr/>
        </p:nvSpPr>
        <p:spPr>
          <a:xfrm>
            <a:off x="7150311" y="2305307"/>
            <a:ext cx="1843789" cy="2062103"/>
          </a:xfrm>
          <a:prstGeom prst="rect">
            <a:avLst/>
          </a:prstGeom>
          <a:noFill/>
          <a:ln>
            <a:solidFill>
              <a:srgbClr val="7030A0"/>
            </a:solidFill>
          </a:ln>
        </p:spPr>
        <p:txBody>
          <a:bodyPr wrap="square" rtlCol="0">
            <a:spAutoFit/>
          </a:bodyPr>
          <a:lstStyle/>
          <a:p>
            <a:r>
              <a:rPr lang="en-US" altLang="zh-CN" sz="1600" b="1" dirty="0">
                <a:solidFill>
                  <a:srgbClr val="0000FF"/>
                </a:solidFill>
                <a:latin typeface="Gill Sans MT" panose="020B0502020104020203" pitchFamily="34" charset="0"/>
              </a:rPr>
              <a:t>void</a:t>
            </a:r>
            <a:r>
              <a:rPr lang="en-US" altLang="zh-CN" sz="1200" dirty="0">
                <a:solidFill>
                  <a:prstClr val="black"/>
                </a:solidFill>
                <a:latin typeface="Gill Sans MT" panose="020B0502020104020203" pitchFamily="34" charset="0"/>
              </a:rPr>
              <a:t> </a:t>
            </a:r>
            <a:r>
              <a:rPr lang="en-US" altLang="zh-CN" sz="1600" dirty="0" smtClean="0">
                <a:solidFill>
                  <a:prstClr val="black"/>
                </a:solidFill>
                <a:latin typeface="Gill Sans MT" panose="020B0502020104020203" pitchFamily="34" charset="0"/>
              </a:rPr>
              <a:t>main()</a:t>
            </a:r>
            <a:endParaRPr lang="en-US" altLang="zh-CN" sz="1600" dirty="0">
              <a:solidFill>
                <a:prstClr val="black"/>
              </a:solidFill>
              <a:latin typeface="Gill Sans MT" panose="020B0502020104020203" pitchFamily="34" charset="0"/>
            </a:endParaRPr>
          </a:p>
          <a:p>
            <a:r>
              <a:rPr lang="en-US" altLang="zh-CN" sz="1600" dirty="0">
                <a:solidFill>
                  <a:prstClr val="black"/>
                </a:solidFill>
                <a:latin typeface="Gill Sans MT" panose="020B0502020104020203" pitchFamily="34" charset="0"/>
              </a:rPr>
              <a:t>{  </a:t>
            </a:r>
          </a:p>
          <a:p>
            <a:r>
              <a:rPr lang="en-US" altLang="zh-CN" sz="1600" dirty="0" smtClean="0">
                <a:solidFill>
                  <a:prstClr val="black"/>
                </a:solidFill>
                <a:latin typeface="Gill Sans MT" panose="020B0502020104020203" pitchFamily="34" charset="0"/>
              </a:rPr>
              <a:t>   </a:t>
            </a:r>
            <a:r>
              <a:rPr lang="en-US" altLang="zh-CN" sz="1600" b="1" dirty="0" err="1">
                <a:solidFill>
                  <a:srgbClr val="0000FF"/>
                </a:solidFill>
                <a:latin typeface="Gill Sans MT" panose="020B0502020104020203" pitchFamily="34" charset="0"/>
              </a:rPr>
              <a:t>int</a:t>
            </a:r>
            <a:r>
              <a:rPr lang="en-US" altLang="zh-CN" sz="1600" b="1" dirty="0">
                <a:solidFill>
                  <a:srgbClr val="0000FF"/>
                </a:solidFill>
                <a:latin typeface="Gill Sans MT" panose="020B0502020104020203" pitchFamily="34" charset="0"/>
              </a:rPr>
              <a:t> </a:t>
            </a:r>
            <a:r>
              <a:rPr lang="en-US" altLang="zh-CN" sz="1600" dirty="0" smtClean="0">
                <a:solidFill>
                  <a:prstClr val="black"/>
                </a:solidFill>
                <a:latin typeface="Gill Sans MT" panose="020B0502020104020203" pitchFamily="34" charset="0"/>
              </a:rPr>
              <a:t>x=-10, y=0</a:t>
            </a:r>
            <a:r>
              <a:rPr lang="en-US" altLang="zh-CN" sz="1600" dirty="0">
                <a:solidFill>
                  <a:prstClr val="black"/>
                </a:solidFill>
                <a:latin typeface="Gill Sans MT" panose="020B0502020104020203" pitchFamily="34" charset="0"/>
              </a:rPr>
              <a:t>;</a:t>
            </a:r>
          </a:p>
          <a:p>
            <a:r>
              <a:rPr lang="en-US" altLang="zh-CN" sz="1600" dirty="0">
                <a:solidFill>
                  <a:prstClr val="black"/>
                </a:solidFill>
                <a:latin typeface="Gill Sans MT" panose="020B0502020104020203" pitchFamily="34" charset="0"/>
              </a:rPr>
              <a:t>   </a:t>
            </a:r>
            <a:r>
              <a:rPr lang="en-US" altLang="zh-CN" sz="1600" b="1" dirty="0">
                <a:solidFill>
                  <a:srgbClr val="0000FF"/>
                </a:solidFill>
                <a:latin typeface="Gill Sans MT" panose="020B0502020104020203" pitchFamily="34" charset="0"/>
              </a:rPr>
              <a:t>while</a:t>
            </a:r>
            <a:r>
              <a:rPr lang="en-US" altLang="zh-CN" sz="1600" dirty="0" smtClean="0">
                <a:solidFill>
                  <a:prstClr val="black"/>
                </a:solidFill>
                <a:latin typeface="Gill Sans MT" panose="020B0502020104020203" pitchFamily="34" charset="0"/>
              </a:rPr>
              <a:t>(x &lt;= 20){</a:t>
            </a:r>
            <a:endParaRPr lang="en-US" altLang="zh-CN" sz="1600" dirty="0">
              <a:solidFill>
                <a:prstClr val="black"/>
              </a:solidFill>
              <a:latin typeface="Gill Sans MT" panose="020B0502020104020203" pitchFamily="34" charset="0"/>
            </a:endParaRPr>
          </a:p>
          <a:p>
            <a:r>
              <a:rPr lang="en-US" altLang="zh-CN" sz="1600" dirty="0">
                <a:solidFill>
                  <a:prstClr val="black"/>
                </a:solidFill>
                <a:latin typeface="Gill Sans MT" panose="020B0502020104020203" pitchFamily="34" charset="0"/>
              </a:rPr>
              <a:t>      x=x+1;</a:t>
            </a:r>
          </a:p>
          <a:p>
            <a:r>
              <a:rPr lang="en-US" altLang="zh-CN" sz="1600" dirty="0">
                <a:solidFill>
                  <a:prstClr val="black"/>
                </a:solidFill>
                <a:latin typeface="Gill Sans MT" panose="020B0502020104020203" pitchFamily="34" charset="0"/>
              </a:rPr>
              <a:t>      y=</a:t>
            </a:r>
            <a:r>
              <a:rPr lang="en-US" altLang="zh-CN" sz="1600" dirty="0" err="1">
                <a:solidFill>
                  <a:prstClr val="black"/>
                </a:solidFill>
                <a:latin typeface="Gill Sans MT" panose="020B0502020104020203" pitchFamily="34" charset="0"/>
              </a:rPr>
              <a:t>y+</a:t>
            </a:r>
            <a:r>
              <a:rPr lang="en-US" altLang="zh-CN" sz="1600" dirty="0" err="1">
                <a:solidFill>
                  <a:srgbClr val="FF0000"/>
                </a:solidFill>
                <a:latin typeface="Gill Sans MT" panose="020B0502020104020203" pitchFamily="34" charset="0"/>
              </a:rPr>
              <a:t>x</a:t>
            </a:r>
            <a:r>
              <a:rPr lang="en-US" altLang="zh-CN" sz="1600" dirty="0" smtClean="0">
                <a:solidFill>
                  <a:prstClr val="black"/>
                </a:solidFill>
                <a:latin typeface="Gill Sans MT" panose="020B0502020104020203" pitchFamily="34" charset="0"/>
              </a:rPr>
              <a:t>; </a:t>
            </a:r>
            <a:endParaRPr lang="en-US" altLang="zh-CN" sz="1600" dirty="0">
              <a:solidFill>
                <a:prstClr val="black"/>
              </a:solidFill>
              <a:latin typeface="Gill Sans MT" panose="020B0502020104020203" pitchFamily="34" charset="0"/>
            </a:endParaRPr>
          </a:p>
          <a:p>
            <a:r>
              <a:rPr lang="en-US" altLang="zh-CN" sz="1600" dirty="0">
                <a:solidFill>
                  <a:prstClr val="black"/>
                </a:solidFill>
                <a:latin typeface="Gill Sans MT" panose="020B0502020104020203" pitchFamily="34" charset="0"/>
              </a:rPr>
              <a:t>   }</a:t>
            </a:r>
          </a:p>
          <a:p>
            <a:r>
              <a:rPr lang="en-US" altLang="zh-CN" sz="1600" dirty="0" smtClean="0">
                <a:solidFill>
                  <a:prstClr val="black"/>
                </a:solidFill>
                <a:latin typeface="Gill Sans MT" panose="020B0502020104020203" pitchFamily="34" charset="0"/>
              </a:rPr>
              <a:t>}</a:t>
            </a:r>
            <a:endParaRPr lang="en-US" altLang="zh-CN" sz="1600" dirty="0">
              <a:solidFill>
                <a:prstClr val="black"/>
              </a:solidFill>
              <a:latin typeface="Gill Sans MT" panose="020B0502020104020203" pitchFamily="34" charset="0"/>
            </a:endParaRPr>
          </a:p>
        </p:txBody>
      </p:sp>
      <p:sp>
        <p:nvSpPr>
          <p:cNvPr id="6" name="灯片编号占位符 5"/>
          <p:cNvSpPr>
            <a:spLocks noGrp="1"/>
          </p:cNvSpPr>
          <p:nvPr>
            <p:ph type="sldNum" sz="quarter" idx="12"/>
          </p:nvPr>
        </p:nvSpPr>
        <p:spPr/>
        <p:txBody>
          <a:bodyPr/>
          <a:lstStyle/>
          <a:p>
            <a:fld id="{6BC50385-0EED-4456-A647-60D708EC7719}" type="slidenum">
              <a:rPr lang="zh-CN" altLang="en-US" smtClean="0">
                <a:solidFill>
                  <a:prstClr val="black">
                    <a:tint val="75000"/>
                  </a:prstClr>
                </a:solidFill>
              </a:rPr>
              <a:pPr/>
              <a:t>8</a:t>
            </a:fld>
            <a:endParaRPr lang="zh-CN" altLang="en-US">
              <a:solidFill>
                <a:prstClr val="black">
                  <a:tint val="75000"/>
                </a:prstClr>
              </a:solidFill>
            </a:endParaRPr>
          </a:p>
        </p:txBody>
      </p:sp>
    </p:spTree>
    <p:extLst>
      <p:ext uri="{BB962C8B-B14F-4D97-AF65-F5344CB8AC3E}">
        <p14:creationId xmlns:p14="http://schemas.microsoft.com/office/powerpoint/2010/main" val="237234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Gill Sans MT" panose="020B0502020104020203" pitchFamily="34" charset="0"/>
              </a:rPr>
              <a:t>Key </a:t>
            </a:r>
            <a:r>
              <a:rPr lang="en-US" altLang="zh-CN" dirty="0">
                <a:latin typeface="Gill Sans MT" panose="020B0502020104020203" pitchFamily="34" charset="0"/>
              </a:rPr>
              <a:t>idea: </a:t>
            </a:r>
            <a:r>
              <a:rPr lang="en-US" altLang="zh-CN" dirty="0" smtClean="0">
                <a:latin typeface="Gill Sans MT" panose="020B0502020104020203" pitchFamily="34" charset="0"/>
              </a:rPr>
              <a:t>Hierarchical + Relaxing</a:t>
            </a:r>
            <a:endParaRPr lang="zh-CN" altLang="en-US" dirty="0">
              <a:latin typeface="Gill Sans MT" panose="020B0502020104020203" pitchFamily="34" charset="0"/>
            </a:endParaRPr>
          </a:p>
        </p:txBody>
      </p:sp>
      <p:sp>
        <p:nvSpPr>
          <p:cNvPr id="3" name="椭圆 2"/>
          <p:cNvSpPr/>
          <p:nvPr/>
        </p:nvSpPr>
        <p:spPr>
          <a:xfrm>
            <a:off x="206483" y="1563328"/>
            <a:ext cx="1592825" cy="811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Gill Sans MT" panose="020B0502020104020203" pitchFamily="34" charset="0"/>
              </a:rPr>
              <a:t>P_0</a:t>
            </a:r>
            <a:endParaRPr lang="zh-CN" altLang="en-US" dirty="0">
              <a:latin typeface="Gill Sans MT" panose="020B0502020104020203" pitchFamily="34" charset="0"/>
            </a:endParaRPr>
          </a:p>
        </p:txBody>
      </p:sp>
      <p:sp>
        <p:nvSpPr>
          <p:cNvPr id="30" name="椭圆 29"/>
          <p:cNvSpPr/>
          <p:nvPr/>
        </p:nvSpPr>
        <p:spPr>
          <a:xfrm>
            <a:off x="4395023" y="1592823"/>
            <a:ext cx="1592825" cy="811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Gill Sans MT" panose="020B0502020104020203" pitchFamily="34" charset="0"/>
              </a:rPr>
              <a:t>P_2</a:t>
            </a:r>
            <a:endParaRPr lang="zh-CN" altLang="en-US" dirty="0">
              <a:latin typeface="Gill Sans MT" panose="020B0502020104020203" pitchFamily="34" charset="0"/>
            </a:endParaRPr>
          </a:p>
        </p:txBody>
      </p:sp>
      <p:sp>
        <p:nvSpPr>
          <p:cNvPr id="31" name="椭圆 30"/>
          <p:cNvSpPr/>
          <p:nvPr/>
        </p:nvSpPr>
        <p:spPr>
          <a:xfrm>
            <a:off x="2315504" y="1600197"/>
            <a:ext cx="1592825" cy="811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Gill Sans MT" panose="020B0502020104020203" pitchFamily="34" charset="0"/>
              </a:rPr>
              <a:t>P_1</a:t>
            </a:r>
            <a:endParaRPr lang="zh-CN" altLang="en-US" dirty="0">
              <a:latin typeface="Gill Sans MT" panose="020B0502020104020203" pitchFamily="34" charset="0"/>
            </a:endParaRPr>
          </a:p>
        </p:txBody>
      </p:sp>
      <p:sp>
        <p:nvSpPr>
          <p:cNvPr id="32" name="椭圆 31"/>
          <p:cNvSpPr/>
          <p:nvPr/>
        </p:nvSpPr>
        <p:spPr>
          <a:xfrm>
            <a:off x="7089059" y="1592822"/>
            <a:ext cx="1592825" cy="8111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latin typeface="Gill Sans MT" panose="020B0502020104020203" pitchFamily="34" charset="0"/>
              </a:rPr>
              <a:t>P_n</a:t>
            </a:r>
            <a:endParaRPr lang="zh-CN" altLang="en-US" dirty="0">
              <a:latin typeface="Gill Sans MT" panose="020B0502020104020203" pitchFamily="34" charset="0"/>
            </a:endParaRPr>
          </a:p>
        </p:txBody>
      </p:sp>
      <p:sp>
        <p:nvSpPr>
          <p:cNvPr id="5" name="矩形 4"/>
          <p:cNvSpPr/>
          <p:nvPr/>
        </p:nvSpPr>
        <p:spPr>
          <a:xfrm>
            <a:off x="206482" y="2719079"/>
            <a:ext cx="1592825" cy="7374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latin typeface="Gill Sans MT" panose="020B0502020104020203" pitchFamily="34" charset="0"/>
              </a:rPr>
              <a:t>Partial Invariant I_0</a:t>
            </a:r>
            <a:endParaRPr lang="zh-CN" altLang="en-US" dirty="0">
              <a:solidFill>
                <a:srgbClr val="FF0000"/>
              </a:solidFill>
              <a:latin typeface="Gill Sans MT" panose="020B0502020104020203" pitchFamily="34" charset="0"/>
            </a:endParaRPr>
          </a:p>
        </p:txBody>
      </p:sp>
      <p:cxnSp>
        <p:nvCxnSpPr>
          <p:cNvPr id="7" name="直接箭头连接符 6"/>
          <p:cNvCxnSpPr>
            <a:endCxn id="5" idx="0"/>
          </p:cNvCxnSpPr>
          <p:nvPr/>
        </p:nvCxnSpPr>
        <p:spPr>
          <a:xfrm>
            <a:off x="1002895" y="2101644"/>
            <a:ext cx="0" cy="617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320424" y="2652251"/>
            <a:ext cx="1592825" cy="811161"/>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Gill Sans MT" panose="020B0502020104020203" pitchFamily="34" charset="0"/>
              </a:rPr>
              <a:t>P_1’</a:t>
            </a:r>
            <a:endParaRPr lang="zh-CN" altLang="en-US" dirty="0">
              <a:latin typeface="Gill Sans MT" panose="020B0502020104020203" pitchFamily="34" charset="0"/>
            </a:endParaRPr>
          </a:p>
        </p:txBody>
      </p:sp>
      <p:cxnSp>
        <p:nvCxnSpPr>
          <p:cNvPr id="34" name="直接箭头连接符 33"/>
          <p:cNvCxnSpPr>
            <a:endCxn id="33" idx="2"/>
          </p:cNvCxnSpPr>
          <p:nvPr/>
        </p:nvCxnSpPr>
        <p:spPr>
          <a:xfrm>
            <a:off x="1784560" y="3057831"/>
            <a:ext cx="5358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4"/>
            <a:endCxn id="33" idx="0"/>
          </p:cNvCxnSpPr>
          <p:nvPr/>
        </p:nvCxnSpPr>
        <p:spPr>
          <a:xfrm>
            <a:off x="3111917" y="2411358"/>
            <a:ext cx="4920" cy="240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rot="18996104">
            <a:off x="1765286" y="2514160"/>
            <a:ext cx="1100435" cy="369332"/>
          </a:xfrm>
          <a:prstGeom prst="rect">
            <a:avLst/>
          </a:prstGeom>
          <a:noFill/>
        </p:spPr>
        <p:txBody>
          <a:bodyPr wrap="square" rtlCol="0">
            <a:spAutoFit/>
          </a:bodyPr>
          <a:lstStyle/>
          <a:p>
            <a:r>
              <a:rPr lang="en-US" altLang="zh-CN" dirty="0" smtClean="0">
                <a:solidFill>
                  <a:srgbClr val="7030A0"/>
                </a:solidFill>
                <a:latin typeface="Gill Sans MT" panose="020B0502020104020203" pitchFamily="34" charset="0"/>
              </a:rPr>
              <a:t>Relaxing</a:t>
            </a:r>
            <a:endParaRPr lang="zh-CN" altLang="en-US" dirty="0">
              <a:solidFill>
                <a:srgbClr val="7030A0"/>
              </a:solidFill>
              <a:latin typeface="Gill Sans MT" panose="020B0502020104020203" pitchFamily="34" charset="0"/>
            </a:endParaRPr>
          </a:p>
        </p:txBody>
      </p:sp>
      <p:sp>
        <p:nvSpPr>
          <p:cNvPr id="43" name="矩形 42"/>
          <p:cNvSpPr/>
          <p:nvPr/>
        </p:nvSpPr>
        <p:spPr>
          <a:xfrm>
            <a:off x="2315503" y="3707578"/>
            <a:ext cx="1592825" cy="7374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latin typeface="Gill Sans MT" panose="020B0502020104020203" pitchFamily="34" charset="0"/>
              </a:rPr>
              <a:t>Partial Invariant I_1</a:t>
            </a:r>
            <a:endParaRPr lang="zh-CN" altLang="en-US" dirty="0">
              <a:solidFill>
                <a:srgbClr val="FF0000"/>
              </a:solidFill>
              <a:latin typeface="Gill Sans MT" panose="020B0502020104020203" pitchFamily="34" charset="0"/>
            </a:endParaRPr>
          </a:p>
        </p:txBody>
      </p:sp>
      <p:cxnSp>
        <p:nvCxnSpPr>
          <p:cNvPr id="45" name="直接箭头连接符 44"/>
          <p:cNvCxnSpPr>
            <a:stCxn id="33" idx="4"/>
            <a:endCxn id="43" idx="0"/>
          </p:cNvCxnSpPr>
          <p:nvPr/>
        </p:nvCxnSpPr>
        <p:spPr>
          <a:xfrm flipH="1">
            <a:off x="3111916" y="3463412"/>
            <a:ext cx="4921" cy="244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4395023" y="3668247"/>
            <a:ext cx="1592825" cy="811161"/>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Gill Sans MT" panose="020B0502020104020203" pitchFamily="34" charset="0"/>
              </a:rPr>
              <a:t>P_2’</a:t>
            </a:r>
            <a:endParaRPr lang="zh-CN" altLang="en-US" dirty="0">
              <a:latin typeface="Gill Sans MT" panose="020B0502020104020203" pitchFamily="34" charset="0"/>
            </a:endParaRPr>
          </a:p>
        </p:txBody>
      </p:sp>
      <p:cxnSp>
        <p:nvCxnSpPr>
          <p:cNvPr id="48" name="直接箭头连接符 47"/>
          <p:cNvCxnSpPr>
            <a:stCxn id="43" idx="3"/>
            <a:endCxn id="46" idx="2"/>
          </p:cNvCxnSpPr>
          <p:nvPr/>
        </p:nvCxnSpPr>
        <p:spPr>
          <a:xfrm flipV="1">
            <a:off x="3908328" y="4073828"/>
            <a:ext cx="486695" cy="2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0" idx="4"/>
            <a:endCxn id="46" idx="0"/>
          </p:cNvCxnSpPr>
          <p:nvPr/>
        </p:nvCxnSpPr>
        <p:spPr>
          <a:xfrm>
            <a:off x="5191436" y="2403984"/>
            <a:ext cx="0" cy="1264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rot="18996104">
            <a:off x="4050597" y="3415335"/>
            <a:ext cx="1100435" cy="369332"/>
          </a:xfrm>
          <a:prstGeom prst="rect">
            <a:avLst/>
          </a:prstGeom>
          <a:noFill/>
        </p:spPr>
        <p:txBody>
          <a:bodyPr wrap="square" rtlCol="0">
            <a:spAutoFit/>
          </a:bodyPr>
          <a:lstStyle/>
          <a:p>
            <a:r>
              <a:rPr lang="en-US" altLang="zh-CN" dirty="0" smtClean="0">
                <a:solidFill>
                  <a:srgbClr val="7030A0"/>
                </a:solidFill>
                <a:latin typeface="Gill Sans MT" panose="020B0502020104020203" pitchFamily="34" charset="0"/>
              </a:rPr>
              <a:t>Relaxing</a:t>
            </a:r>
            <a:endParaRPr lang="zh-CN" altLang="en-US" dirty="0">
              <a:solidFill>
                <a:srgbClr val="7030A0"/>
              </a:solidFill>
              <a:latin typeface="Gill Sans MT" panose="020B0502020104020203" pitchFamily="34" charset="0"/>
            </a:endParaRPr>
          </a:p>
        </p:txBody>
      </p:sp>
      <p:sp>
        <p:nvSpPr>
          <p:cNvPr id="52" name="文本框 51"/>
          <p:cNvSpPr txBox="1"/>
          <p:nvPr/>
        </p:nvSpPr>
        <p:spPr>
          <a:xfrm>
            <a:off x="6386056" y="1784242"/>
            <a:ext cx="825910" cy="400110"/>
          </a:xfrm>
          <a:prstGeom prst="rect">
            <a:avLst/>
          </a:prstGeom>
          <a:noFill/>
        </p:spPr>
        <p:txBody>
          <a:bodyPr wrap="square" rtlCol="0">
            <a:spAutoFit/>
          </a:bodyPr>
          <a:lstStyle/>
          <a:p>
            <a:r>
              <a:rPr lang="en-US" altLang="zh-CN" sz="2000" dirty="0" smtClean="0">
                <a:latin typeface="Gill Sans MT" panose="020B0502020104020203" pitchFamily="34" charset="0"/>
              </a:rPr>
              <a:t>…</a:t>
            </a:r>
            <a:endParaRPr lang="zh-CN" altLang="en-US" sz="2000" dirty="0">
              <a:latin typeface="Gill Sans MT" panose="020B0502020104020203" pitchFamily="34" charset="0"/>
            </a:endParaRPr>
          </a:p>
        </p:txBody>
      </p:sp>
      <p:sp>
        <p:nvSpPr>
          <p:cNvPr id="53" name="文本框 52"/>
          <p:cNvSpPr txBox="1"/>
          <p:nvPr/>
        </p:nvSpPr>
        <p:spPr>
          <a:xfrm>
            <a:off x="4930880" y="4425791"/>
            <a:ext cx="825910" cy="400110"/>
          </a:xfrm>
          <a:prstGeom prst="rect">
            <a:avLst/>
          </a:prstGeom>
          <a:noFill/>
        </p:spPr>
        <p:txBody>
          <a:bodyPr wrap="square" rtlCol="0">
            <a:spAutoFit/>
          </a:bodyPr>
          <a:lstStyle/>
          <a:p>
            <a:r>
              <a:rPr lang="en-US" altLang="zh-CN" sz="2000" dirty="0" smtClean="0">
                <a:latin typeface="Gill Sans MT" panose="020B0502020104020203" pitchFamily="34" charset="0"/>
              </a:rPr>
              <a:t>…</a:t>
            </a:r>
            <a:endParaRPr lang="zh-CN" altLang="en-US" sz="2000" dirty="0">
              <a:latin typeface="Gill Sans MT" panose="020B0502020104020203" pitchFamily="34" charset="0"/>
            </a:endParaRPr>
          </a:p>
        </p:txBody>
      </p:sp>
      <p:sp>
        <p:nvSpPr>
          <p:cNvPr id="54" name="椭圆 53"/>
          <p:cNvSpPr/>
          <p:nvPr/>
        </p:nvSpPr>
        <p:spPr>
          <a:xfrm>
            <a:off x="7089058" y="4796405"/>
            <a:ext cx="1592825" cy="811161"/>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latin typeface="Gill Sans MT" panose="020B0502020104020203" pitchFamily="34" charset="0"/>
              </a:rPr>
              <a:t>P_n</a:t>
            </a:r>
            <a:r>
              <a:rPr lang="en-US" altLang="zh-CN" dirty="0" smtClean="0">
                <a:latin typeface="Gill Sans MT" panose="020B0502020104020203" pitchFamily="34" charset="0"/>
              </a:rPr>
              <a:t>’</a:t>
            </a:r>
            <a:endParaRPr lang="zh-CN" altLang="en-US" dirty="0">
              <a:latin typeface="Gill Sans MT" panose="020B0502020104020203" pitchFamily="34" charset="0"/>
            </a:endParaRPr>
          </a:p>
        </p:txBody>
      </p:sp>
      <p:sp>
        <p:nvSpPr>
          <p:cNvPr id="55" name="矩形 54"/>
          <p:cNvSpPr/>
          <p:nvPr/>
        </p:nvSpPr>
        <p:spPr>
          <a:xfrm>
            <a:off x="4454020" y="4840650"/>
            <a:ext cx="1592825" cy="7374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latin typeface="Gill Sans MT" panose="020B0502020104020203" pitchFamily="34" charset="0"/>
              </a:rPr>
              <a:t>Partial Invariant I_n-1</a:t>
            </a:r>
            <a:endParaRPr lang="zh-CN" altLang="en-US" dirty="0">
              <a:solidFill>
                <a:srgbClr val="FF0000"/>
              </a:solidFill>
              <a:latin typeface="Gill Sans MT" panose="020B0502020104020203" pitchFamily="34" charset="0"/>
            </a:endParaRPr>
          </a:p>
        </p:txBody>
      </p:sp>
      <p:cxnSp>
        <p:nvCxnSpPr>
          <p:cNvPr id="57" name="直接箭头连接符 56"/>
          <p:cNvCxnSpPr>
            <a:stCxn id="55" idx="3"/>
            <a:endCxn id="54" idx="2"/>
          </p:cNvCxnSpPr>
          <p:nvPr/>
        </p:nvCxnSpPr>
        <p:spPr>
          <a:xfrm flipV="1">
            <a:off x="6046845" y="5201986"/>
            <a:ext cx="1042213" cy="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2" idx="4"/>
            <a:endCxn id="54" idx="0"/>
          </p:cNvCxnSpPr>
          <p:nvPr/>
        </p:nvCxnSpPr>
        <p:spPr>
          <a:xfrm flipH="1">
            <a:off x="7885471" y="2403983"/>
            <a:ext cx="1" cy="239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037308" y="2349596"/>
            <a:ext cx="825910" cy="400110"/>
          </a:xfrm>
          <a:prstGeom prst="rect">
            <a:avLst/>
          </a:prstGeom>
          <a:noFill/>
        </p:spPr>
        <p:txBody>
          <a:bodyPr wrap="square" rtlCol="0">
            <a:spAutoFit/>
          </a:bodyPr>
          <a:lstStyle/>
          <a:p>
            <a:r>
              <a:rPr lang="en-US" altLang="zh-CN" sz="2000" dirty="0" smtClean="0">
                <a:latin typeface="Gill Sans MT" panose="020B0502020104020203" pitchFamily="34" charset="0"/>
              </a:rPr>
              <a:t>AI</a:t>
            </a:r>
            <a:endParaRPr lang="zh-CN" altLang="en-US" sz="2000" dirty="0">
              <a:latin typeface="Gill Sans MT" panose="020B0502020104020203" pitchFamily="34" charset="0"/>
            </a:endParaRPr>
          </a:p>
        </p:txBody>
      </p:sp>
      <p:sp>
        <p:nvSpPr>
          <p:cNvPr id="62" name="文本框 61"/>
          <p:cNvSpPr txBox="1"/>
          <p:nvPr/>
        </p:nvSpPr>
        <p:spPr>
          <a:xfrm>
            <a:off x="3150582" y="3370376"/>
            <a:ext cx="825910" cy="400110"/>
          </a:xfrm>
          <a:prstGeom prst="rect">
            <a:avLst/>
          </a:prstGeom>
          <a:noFill/>
        </p:spPr>
        <p:txBody>
          <a:bodyPr wrap="square" rtlCol="0">
            <a:spAutoFit/>
          </a:bodyPr>
          <a:lstStyle/>
          <a:p>
            <a:r>
              <a:rPr lang="en-US" altLang="zh-CN" sz="2000" dirty="0" smtClean="0">
                <a:latin typeface="Gill Sans MT" panose="020B0502020104020203" pitchFamily="34" charset="0"/>
              </a:rPr>
              <a:t>AI</a:t>
            </a:r>
            <a:endParaRPr lang="zh-CN" altLang="en-US" sz="2000" dirty="0">
              <a:latin typeface="Gill Sans MT" panose="020B0502020104020203" pitchFamily="34" charset="0"/>
            </a:endParaRPr>
          </a:p>
        </p:txBody>
      </p:sp>
      <p:sp>
        <p:nvSpPr>
          <p:cNvPr id="63" name="文本框 62"/>
          <p:cNvSpPr txBox="1"/>
          <p:nvPr/>
        </p:nvSpPr>
        <p:spPr>
          <a:xfrm>
            <a:off x="5319258" y="4449913"/>
            <a:ext cx="825910" cy="400110"/>
          </a:xfrm>
          <a:prstGeom prst="rect">
            <a:avLst/>
          </a:prstGeom>
          <a:noFill/>
        </p:spPr>
        <p:txBody>
          <a:bodyPr wrap="square" rtlCol="0">
            <a:spAutoFit/>
          </a:bodyPr>
          <a:lstStyle/>
          <a:p>
            <a:r>
              <a:rPr lang="en-US" altLang="zh-CN" sz="2000" dirty="0" smtClean="0">
                <a:latin typeface="Gill Sans MT" panose="020B0502020104020203" pitchFamily="34" charset="0"/>
              </a:rPr>
              <a:t>AI</a:t>
            </a:r>
            <a:endParaRPr lang="zh-CN" altLang="en-US" sz="2000" dirty="0">
              <a:latin typeface="Gill Sans MT" panose="020B0502020104020203" pitchFamily="34" charset="0"/>
            </a:endParaRPr>
          </a:p>
        </p:txBody>
      </p:sp>
      <p:sp>
        <p:nvSpPr>
          <p:cNvPr id="64" name="文本框 63"/>
          <p:cNvSpPr txBox="1"/>
          <p:nvPr/>
        </p:nvSpPr>
        <p:spPr>
          <a:xfrm rot="18996104">
            <a:off x="6744658" y="4568538"/>
            <a:ext cx="1100435" cy="369332"/>
          </a:xfrm>
          <a:prstGeom prst="rect">
            <a:avLst/>
          </a:prstGeom>
          <a:noFill/>
        </p:spPr>
        <p:txBody>
          <a:bodyPr wrap="square" rtlCol="0">
            <a:spAutoFit/>
          </a:bodyPr>
          <a:lstStyle/>
          <a:p>
            <a:r>
              <a:rPr lang="en-US" altLang="zh-CN" dirty="0" smtClean="0">
                <a:solidFill>
                  <a:srgbClr val="7030A0"/>
                </a:solidFill>
                <a:latin typeface="Gill Sans MT" panose="020B0502020104020203" pitchFamily="34" charset="0"/>
              </a:rPr>
              <a:t>Relaxing</a:t>
            </a:r>
            <a:endParaRPr lang="zh-CN" altLang="en-US" dirty="0">
              <a:solidFill>
                <a:srgbClr val="7030A0"/>
              </a:solidFill>
              <a:latin typeface="Gill Sans MT" panose="020B0502020104020203" pitchFamily="34" charset="0"/>
            </a:endParaRPr>
          </a:p>
        </p:txBody>
      </p:sp>
      <p:sp>
        <p:nvSpPr>
          <p:cNvPr id="65" name="矩形 64"/>
          <p:cNvSpPr/>
          <p:nvPr/>
        </p:nvSpPr>
        <p:spPr>
          <a:xfrm>
            <a:off x="7089058" y="6013147"/>
            <a:ext cx="1592825" cy="7374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latin typeface="Gill Sans MT" panose="020B0502020104020203" pitchFamily="34" charset="0"/>
              </a:rPr>
              <a:t>Final </a:t>
            </a:r>
          </a:p>
          <a:p>
            <a:pPr algn="ctr"/>
            <a:r>
              <a:rPr lang="en-US" altLang="zh-CN" b="1" dirty="0" smtClean="0">
                <a:solidFill>
                  <a:srgbClr val="FF0000"/>
                </a:solidFill>
                <a:latin typeface="Gill Sans MT" panose="020B0502020104020203" pitchFamily="34" charset="0"/>
              </a:rPr>
              <a:t>Invariant </a:t>
            </a:r>
            <a:r>
              <a:rPr lang="en-US" altLang="zh-CN" b="1" dirty="0" err="1" smtClean="0">
                <a:solidFill>
                  <a:srgbClr val="FF0000"/>
                </a:solidFill>
                <a:latin typeface="Gill Sans MT" panose="020B0502020104020203" pitchFamily="34" charset="0"/>
              </a:rPr>
              <a:t>I_n</a:t>
            </a:r>
            <a:endParaRPr lang="zh-CN" altLang="en-US" b="1" dirty="0">
              <a:solidFill>
                <a:srgbClr val="FF0000"/>
              </a:solidFill>
              <a:latin typeface="Gill Sans MT" panose="020B0502020104020203" pitchFamily="34" charset="0"/>
            </a:endParaRPr>
          </a:p>
        </p:txBody>
      </p:sp>
      <p:cxnSp>
        <p:nvCxnSpPr>
          <p:cNvPr id="67" name="直接箭头连接符 66"/>
          <p:cNvCxnSpPr>
            <a:stCxn id="54" idx="4"/>
            <a:endCxn id="65" idx="0"/>
          </p:cNvCxnSpPr>
          <p:nvPr/>
        </p:nvCxnSpPr>
        <p:spPr>
          <a:xfrm>
            <a:off x="7885471" y="5607566"/>
            <a:ext cx="0" cy="40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7890389" y="5578070"/>
            <a:ext cx="825910" cy="400110"/>
          </a:xfrm>
          <a:prstGeom prst="rect">
            <a:avLst/>
          </a:prstGeom>
          <a:noFill/>
        </p:spPr>
        <p:txBody>
          <a:bodyPr wrap="square" rtlCol="0">
            <a:spAutoFit/>
          </a:bodyPr>
          <a:lstStyle/>
          <a:p>
            <a:r>
              <a:rPr lang="en-US" altLang="zh-CN" sz="2000" dirty="0" smtClean="0">
                <a:latin typeface="Gill Sans MT" panose="020B0502020104020203" pitchFamily="34" charset="0"/>
              </a:rPr>
              <a:t>AI</a:t>
            </a:r>
            <a:endParaRPr lang="zh-CN" altLang="en-US" sz="2000" dirty="0">
              <a:latin typeface="Gill Sans MT" panose="020B0502020104020203" pitchFamily="34" charset="0"/>
            </a:endParaRPr>
          </a:p>
        </p:txBody>
      </p:sp>
    </p:spTree>
    <p:extLst>
      <p:ext uri="{BB962C8B-B14F-4D97-AF65-F5344CB8AC3E}">
        <p14:creationId xmlns:p14="http://schemas.microsoft.com/office/powerpoint/2010/main" val="175261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3" grpId="0" animBg="1"/>
      <p:bldP spid="42" grpId="0"/>
      <p:bldP spid="43" grpId="0" animBg="1"/>
      <p:bldP spid="46" grpId="0" animBg="1"/>
      <p:bldP spid="51" grpId="0"/>
      <p:bldP spid="53" grpId="0"/>
      <p:bldP spid="54" grpId="0" animBg="1"/>
      <p:bldP spid="55" grpId="0" animBg="1"/>
      <p:bldP spid="60" grpId="0"/>
      <p:bldP spid="62" grpId="0"/>
      <p:bldP spid="63" grpId="0"/>
      <p:bldP spid="64" grpId="0"/>
      <p:bldP spid="65" grpId="0" animBg="1"/>
      <p:bldP spid="6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7686</TotalTime>
  <Words>2901</Words>
  <Application>Microsoft Office PowerPoint</Application>
  <PresentationFormat>全屏显示(4:3)</PresentationFormat>
  <Paragraphs>618</Paragraphs>
  <Slides>35</Slides>
  <Notes>22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50" baseType="lpstr">
      <vt:lpstr>CMR10</vt:lpstr>
      <vt:lpstr>CMR9</vt:lpstr>
      <vt:lpstr>MS Mincho</vt:lpstr>
      <vt:lpstr>宋体</vt:lpstr>
      <vt:lpstr>微软雅黑</vt:lpstr>
      <vt:lpstr>Arial</vt:lpstr>
      <vt:lpstr>Calibri</vt:lpstr>
      <vt:lpstr>Calibri Light</vt:lpstr>
      <vt:lpstr>Cambria Math</vt:lpstr>
      <vt:lpstr>Gill Sans MT</vt:lpstr>
      <vt:lpstr>Symbol</vt:lpstr>
      <vt:lpstr>Times New Roman</vt:lpstr>
      <vt:lpstr>Office 主题</vt:lpstr>
      <vt:lpstr>1_Office 主题</vt:lpstr>
      <vt:lpstr>Visio</vt:lpstr>
      <vt:lpstr>Hierarchical analysis of loops with relaxed abstract transformers</vt:lpstr>
      <vt:lpstr>Overview</vt:lpstr>
      <vt:lpstr>Motivation</vt:lpstr>
      <vt:lpstr>Loop Invariant Generation</vt:lpstr>
      <vt:lpstr>Motivation</vt:lpstr>
      <vt:lpstr>Motivation</vt:lpstr>
      <vt:lpstr>Observation and Insight</vt:lpstr>
      <vt:lpstr>Observation and Insight</vt:lpstr>
      <vt:lpstr>Key idea: Hierarchical + Relaxing</vt:lpstr>
      <vt:lpstr>Overview</vt:lpstr>
      <vt:lpstr>Constructing Hierarchical Variable Dependency Graph(HVDG)</vt:lpstr>
      <vt:lpstr>Constructing HVDG</vt:lpstr>
      <vt:lpstr>Constructing HVDG</vt:lpstr>
      <vt:lpstr>Constructing HVDG</vt:lpstr>
      <vt:lpstr>HVDG based Program slicing</vt:lpstr>
      <vt:lpstr>Overview</vt:lpstr>
      <vt:lpstr>Relaxing Operator</vt:lpstr>
      <vt:lpstr>Relaxing Strategies</vt:lpstr>
      <vt:lpstr>Relaxing Strategies</vt:lpstr>
      <vt:lpstr>Relaxing Strategies</vt:lpstr>
      <vt:lpstr>Overview</vt:lpstr>
      <vt:lpstr>An Example</vt:lpstr>
      <vt:lpstr>Overview</vt:lpstr>
      <vt:lpstr>Implementation and Experiment</vt:lpstr>
      <vt:lpstr>Implementation and Experiments</vt:lpstr>
      <vt:lpstr>Implementation and Experiments</vt:lpstr>
      <vt:lpstr>Conclusion</vt:lpstr>
      <vt:lpstr>Contributions</vt:lpstr>
      <vt:lpstr>Future Work</vt:lpstr>
      <vt:lpstr>Comment and Response</vt:lpstr>
      <vt:lpstr>Comment and Response </vt:lpstr>
      <vt:lpstr>Comment and Response </vt:lpstr>
      <vt:lpstr>Comment and Response </vt:lpstr>
      <vt:lpstr>Comment and Response</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Verification Based on Iterative Abstract Testing</dc:title>
  <dc:creator>ybh</dc:creator>
  <cp:lastModifiedBy>ybh</cp:lastModifiedBy>
  <cp:revision>870</cp:revision>
  <dcterms:created xsi:type="dcterms:W3CDTF">2018-11-02T03:20:04Z</dcterms:created>
  <dcterms:modified xsi:type="dcterms:W3CDTF">2018-11-23T08:58:56Z</dcterms:modified>
</cp:coreProperties>
</file>