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34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9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7CCAC-C44A-4C3D-8189-5A3D282A647A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D8BE-B400-4F39-B159-B02863528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0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D8BE-B400-4F39-B159-B028635281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5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ppp</a:t>
            </a:r>
            <a:r>
              <a:rPr lang="en-US" altLang="zh-CN" dirty="0" smtClean="0"/>
              <a:t> is the description of the program process logic , it is the sequence, and it is </a:t>
            </a:r>
            <a:r>
              <a:rPr lang="en-US" altLang="zh-CN" dirty="0" err="1" smtClean="0"/>
              <a:t>frequentily</a:t>
            </a:r>
            <a:r>
              <a:rPr lang="en-US" altLang="zh-CN" dirty="0" smtClean="0"/>
              <a:t> appearing</a:t>
            </a:r>
          </a:p>
          <a:p>
            <a:r>
              <a:rPr lang="en-US" altLang="zh-CN" dirty="0" smtClean="0"/>
              <a:t>So</a:t>
            </a:r>
            <a:r>
              <a:rPr lang="en-US" altLang="zh-CN" baseline="0" dirty="0" smtClean="0"/>
              <a:t> we use the contiguous sequence pattern mining to solve the problem.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D8BE-B400-4F39-B159-B028635281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D8BE-B400-4F39-B159-B028635281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usage flexibility of the corresponding APIs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D8BE-B400-4F39-B159-B028635281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3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9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7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7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8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0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9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3150-F250-4EDD-B4F1-2C0544235533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A846-0734-4B11-B52D-191E7BC9C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" y="1231899"/>
            <a:ext cx="11468100" cy="16684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Contiguous Sequence Mining Approach for Program Procedure Pattern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0138"/>
            <a:ext cx="9144000" cy="652462"/>
          </a:xfrm>
        </p:spPr>
        <p:txBody>
          <a:bodyPr>
            <a:normAutofit/>
          </a:bodyPr>
          <a:lstStyle/>
          <a:p>
            <a:r>
              <a:rPr lang="en-US" altLang="zh-CN" sz="2800" b="1"/>
              <a:t>Jian-Bin </a:t>
            </a:r>
            <a:r>
              <a:rPr lang="en-US" altLang="zh-CN" sz="2800" b="1" smtClean="0"/>
              <a:t>Liu     Jing-Jing Zhao      Li-Wei Zheng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638300" y="4292600"/>
            <a:ext cx="923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School of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Computer</a:t>
            </a:r>
          </a:p>
          <a:p>
            <a:pPr algn="ctr"/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Beijing 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Information Science and Technology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University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第十七届全国软件与应用学术会议</a:t>
            </a:r>
            <a:r>
              <a:rPr lang="en-US" altLang="zh-CN" dirty="0"/>
              <a:t>(NASAC 2018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，深圳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Structure</a:t>
            </a:r>
            <a:r>
              <a:rPr lang="en-US" altLang="zh-CN" sz="3600" dirty="0" smtClean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Candidate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Pattern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6368" y="4908914"/>
            <a:ext cx="105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entury Gothic" panose="020B0502020202020204" pitchFamily="34" charset="0"/>
              </a:rPr>
              <a:t>Maximal</a:t>
            </a:r>
            <a:r>
              <a:rPr lang="en-US" altLang="zh-CN" dirty="0"/>
              <a:t> </a:t>
            </a:r>
            <a:r>
              <a:rPr lang="en-US" altLang="zh-CN" sz="2800" dirty="0">
                <a:latin typeface="Century Gothic" panose="020B0502020202020204" pitchFamily="34" charset="0"/>
              </a:rPr>
              <a:t>Contiguous</a:t>
            </a:r>
            <a:r>
              <a:rPr lang="en-US" altLang="zh-CN" dirty="0"/>
              <a:t> </a:t>
            </a:r>
            <a:r>
              <a:rPr lang="en-US" altLang="zh-CN" sz="2800" dirty="0">
                <a:latin typeface="Century Gothic" panose="020B0502020202020204" pitchFamily="34" charset="0"/>
              </a:rPr>
              <a:t>Sequential</a:t>
            </a:r>
            <a:r>
              <a:rPr lang="en-US" altLang="zh-CN" dirty="0"/>
              <a:t> </a:t>
            </a:r>
            <a:r>
              <a:rPr lang="en-US" altLang="zh-CN" sz="2800" dirty="0">
                <a:latin typeface="Century Gothic" panose="020B0502020202020204" pitchFamily="34" charset="0"/>
              </a:rPr>
              <a:t>pattern</a:t>
            </a:r>
            <a:r>
              <a:rPr lang="en-US" altLang="zh-CN" dirty="0"/>
              <a:t> </a:t>
            </a:r>
            <a:r>
              <a:rPr lang="en-US" altLang="zh-CN" sz="2800" dirty="0" smtClean="0">
                <a:latin typeface="Century Gothic" panose="020B0502020202020204" pitchFamily="34" charset="0"/>
              </a:rPr>
              <a:t>mining : MCSPAN</a:t>
            </a:r>
            <a:endParaRPr lang="zh-CN" altLang="en-US" sz="2800" dirty="0">
              <a:latin typeface="Century Gothic" panose="020B05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418" y="2046983"/>
            <a:ext cx="1015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Closed</a:t>
            </a:r>
            <a:r>
              <a:rPr lang="en-US" altLang="zh-CN" sz="2800" dirty="0" smtClean="0">
                <a:latin typeface="Century Gothic" panose="020B0502020202020204" pitchFamily="34" charset="0"/>
              </a:rPr>
              <a:t> Contiguous Sequential pattern mining : CCSPAN</a:t>
            </a:r>
            <a:endParaRPr lang="zh-CN" altLang="en-US" sz="2800" dirty="0" smtClean="0">
              <a:latin typeface="Century Gothic" panose="020B0502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81200" y="2570203"/>
            <a:ext cx="0" cy="23387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62200" y="2739199"/>
            <a:ext cx="9223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adugi" panose="020B0502040204020203" pitchFamily="34" charset="0"/>
                <a:ea typeface="Gadugi" panose="020B0502040204020203" pitchFamily="34" charset="0"/>
              </a:rPr>
              <a:t>After the closed check, the candidate set may still contain redundant </a:t>
            </a:r>
            <a:r>
              <a:rPr lang="en-US" altLang="zh-CN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sequences.</a:t>
            </a:r>
          </a:p>
          <a:p>
            <a:endParaRPr lang="en-US" altLang="zh-CN" sz="24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zh-CN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en-US" altLang="zh-CN" sz="2400" dirty="0">
                <a:latin typeface="Gadugi" panose="020B0502040204020203" pitchFamily="34" charset="0"/>
                <a:ea typeface="Gadugi" panose="020B0502040204020203" pitchFamily="34" charset="0"/>
              </a:rPr>
              <a:t>code fragment represented by the super sequence is more </a:t>
            </a:r>
            <a:r>
              <a:rPr lang="en-US" altLang="zh-CN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complete.</a:t>
            </a:r>
            <a:endParaRPr lang="zh-CN" altLang="en-US" sz="2400" dirty="0">
              <a:latin typeface="Gadugi" panose="020B0502040204020203" pitchFamily="34" charset="0"/>
            </a:endParaRPr>
          </a:p>
        </p:txBody>
      </p:sp>
      <p:cxnSp>
        <p:nvCxnSpPr>
          <p:cNvPr id="18" name="曲线连接符 17"/>
          <p:cNvCxnSpPr/>
          <p:nvPr/>
        </p:nvCxnSpPr>
        <p:spPr>
          <a:xfrm rot="10800000" flipV="1">
            <a:off x="1981202" y="2997202"/>
            <a:ext cx="469899" cy="4683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1981202" y="4055755"/>
            <a:ext cx="469899" cy="46830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Structure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Relation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Candidate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Pattern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18" y="1607856"/>
            <a:ext cx="9525000" cy="1657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393" y="3621003"/>
            <a:ext cx="1057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The data flow feature can distinguish these programs with the same </a:t>
            </a:r>
            <a:r>
              <a:rPr lang="en-US" altLang="zh-CN" sz="3200" dirty="0" smtClean="0"/>
              <a:t>structure.</a:t>
            </a:r>
            <a:endParaRPr lang="zh-CN" altLang="en-US" sz="3200" dirty="0"/>
          </a:p>
        </p:txBody>
      </p:sp>
      <p:sp>
        <p:nvSpPr>
          <p:cNvPr id="8" name="下箭头 7"/>
          <p:cNvSpPr/>
          <p:nvPr/>
        </p:nvSpPr>
        <p:spPr>
          <a:xfrm>
            <a:off x="5585709" y="4744979"/>
            <a:ext cx="469900" cy="459482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2400" y="5189707"/>
            <a:ext cx="926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program </a:t>
            </a:r>
            <a:r>
              <a:rPr lang="en-US" altLang="zh-CN" sz="3200" dirty="0"/>
              <a:t>procedure pattern identifier location feature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234049" y="319132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两数交换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2268" y="3180461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04468" y="3191324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Structure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Relation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Candidate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Pattern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4200" y="2555312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omic Sans MS" panose="030F0702030302020204" pitchFamily="66" charset="0"/>
              </a:rPr>
              <a:t>identifier location feature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5842000" y="2079663"/>
            <a:ext cx="190500" cy="147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61100" y="1915975"/>
            <a:ext cx="237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anose="020B0502020202020204" pitchFamily="34" charset="0"/>
              </a:rPr>
              <a:t>Operands</a:t>
            </a:r>
            <a:endParaRPr lang="zh-CN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61100" y="259966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entury Gothic" panose="020B0502020202020204" pitchFamily="34" charset="0"/>
              </a:rPr>
              <a:t>Equal</a:t>
            </a:r>
            <a:endParaRPr lang="zh-CN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61100" y="328336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Gothic" panose="020B0502020202020204" pitchFamily="34" charset="0"/>
              </a:rPr>
              <a:t>identifier</a:t>
            </a:r>
            <a:r>
              <a:rPr lang="en-US" altLang="zh-CN" dirty="0"/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location</a:t>
            </a:r>
            <a:r>
              <a:rPr lang="en-US" altLang="zh-CN" dirty="0"/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support</a:t>
            </a:r>
            <a:endParaRPr lang="zh-CN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571500" y="3975100"/>
            <a:ext cx="292100" cy="3048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7900" y="3922698"/>
            <a:ext cx="1096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match each structure candidate pattern with AISD to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obtain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code fragment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sets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571500" y="4533900"/>
            <a:ext cx="292100" cy="3048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77900" y="4533900"/>
            <a:ext cx="953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traverse each code fragment to get the code-location set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571500" y="5109865"/>
            <a:ext cx="292100" cy="3048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77899" y="5145102"/>
            <a:ext cx="10827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find</a:t>
            </a:r>
            <a:r>
              <a:rPr lang="en-US" altLang="zh-CN" dirty="0"/>
              <a:t>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fragments whose appearance frequency is greater than or equal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identifier location support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3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Experiment</a:t>
            </a:r>
            <a:r>
              <a:rPr lang="en-US" altLang="zh-CN" sz="3600" dirty="0" smtClean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Result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Analysis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328259"/>
            <a:ext cx="117538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Analysis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Results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0" y="1252059"/>
            <a:ext cx="113442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Analysis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Results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93700" y="1713299"/>
            <a:ext cx="381000" cy="2794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3194" y="1529833"/>
            <a:ext cx="10841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Application range in project development or basic teaching</a:t>
            </a:r>
            <a:endParaRPr lang="zh-CN" altLang="en-US" sz="3200" dirty="0">
              <a:latin typeface="Gadugi" panose="020B0502040204020203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93700" y="2754986"/>
            <a:ext cx="381000" cy="2794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3194" y="2602299"/>
            <a:ext cx="1034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usage flexibility of </a:t>
            </a:r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the corresponding APIs</a:t>
            </a:r>
            <a:endParaRPr lang="zh-CN" alt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3194" y="3674765"/>
            <a:ext cx="847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The</a:t>
            </a:r>
            <a:r>
              <a:rPr lang="en-US" altLang="zh-CN" dirty="0" smtClean="0"/>
              <a:t>  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user's</a:t>
            </a:r>
            <a:r>
              <a:rPr lang="en-US" altLang="zh-CN" dirty="0" smtClean="0"/>
              <a:t>  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coding</a:t>
            </a:r>
            <a:r>
              <a:rPr lang="en-US" altLang="zh-CN" dirty="0" smtClean="0"/>
              <a:t>  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habits</a:t>
            </a:r>
            <a:endParaRPr lang="zh-CN" alt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93700" y="3827452"/>
            <a:ext cx="381000" cy="2794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Analysis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Results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07856"/>
            <a:ext cx="9620250" cy="2009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7800" y="3999947"/>
            <a:ext cx="962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The </a:t>
            </a:r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program identifier location feature plays an important role in filtering the program procedure patterns with saving time and effort.</a:t>
            </a:r>
            <a:endParaRPr lang="zh-CN" altLang="en-US" sz="32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Evaluation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of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Experiment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Results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663978"/>
            <a:ext cx="10772775" cy="1924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87" y="3744813"/>
            <a:ext cx="240982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61" y="4813101"/>
            <a:ext cx="2276475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24300" y="3605113"/>
            <a:ext cx="735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function semantic of some patterns are redundant, fuzzy and even </a:t>
            </a:r>
            <a:r>
              <a:rPr lang="en-US" altLang="zh-CN" sz="2000" dirty="0"/>
              <a:t>incomplete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924300" y="4378444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code of the same function is implemented in various ways, and some patterns cannot be directly </a:t>
            </a:r>
            <a:r>
              <a:rPr lang="en-US" altLang="zh-CN" sz="2000" dirty="0" smtClean="0"/>
              <a:t>represented.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4300" y="5246212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implementation </a:t>
            </a:r>
            <a:r>
              <a:rPr lang="en-US" altLang="zh-CN" sz="2000" dirty="0"/>
              <a:t>of some functions is flexible in code execution </a:t>
            </a:r>
            <a:r>
              <a:rPr lang="en-US" altLang="zh-CN" sz="2000" dirty="0" smtClean="0"/>
              <a:t>order.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924300" y="5867440"/>
            <a:ext cx="791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same function can be realized by using different method </a:t>
            </a:r>
            <a:r>
              <a:rPr lang="en-US" altLang="zh-CN" sz="2000" dirty="0" smtClean="0"/>
              <a:t>names.</a:t>
            </a:r>
            <a:endParaRPr lang="zh-CN" altLang="en-US" sz="2000" dirty="0"/>
          </a:p>
        </p:txBody>
      </p:sp>
      <p:sp>
        <p:nvSpPr>
          <p:cNvPr id="15" name="泪滴形 14"/>
          <p:cNvSpPr/>
          <p:nvPr/>
        </p:nvSpPr>
        <p:spPr>
          <a:xfrm>
            <a:off x="3644900" y="3846255"/>
            <a:ext cx="279400" cy="281087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泪滴形 15"/>
          <p:cNvSpPr/>
          <p:nvPr/>
        </p:nvSpPr>
        <p:spPr>
          <a:xfrm>
            <a:off x="3644900" y="4611588"/>
            <a:ext cx="279400" cy="281087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/>
        </p:nvSpPr>
        <p:spPr>
          <a:xfrm>
            <a:off x="3644900" y="5335251"/>
            <a:ext cx="279400" cy="281087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/>
        </p:nvSpPr>
        <p:spPr>
          <a:xfrm>
            <a:off x="3644900" y="5971183"/>
            <a:ext cx="279400" cy="281087"/>
          </a:xfrm>
          <a:prstGeom prst="teardrop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Summary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and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Future</a:t>
            </a:r>
            <a:r>
              <a:rPr lang="en-US" altLang="zh-CN" sz="3600" dirty="0"/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Work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7" name="燕尾形 6"/>
          <p:cNvSpPr/>
          <p:nvPr/>
        </p:nvSpPr>
        <p:spPr>
          <a:xfrm>
            <a:off x="596900" y="1759753"/>
            <a:ext cx="330200" cy="30480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4900" y="1435100"/>
            <a:ext cx="1013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Present an </a:t>
            </a:r>
            <a:r>
              <a:rPr lang="en-US" altLang="zh-CN" sz="2800" b="1" dirty="0">
                <a:latin typeface="Gadugi" panose="020B0502040204020203" pitchFamily="34" charset="0"/>
                <a:ea typeface="Gadugi" panose="020B0502040204020203" pitchFamily="34" charset="0"/>
              </a:rPr>
              <a:t>effective method of mining program </a:t>
            </a:r>
            <a:r>
              <a:rPr lang="en-US" altLang="zh-CN" sz="2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procedure patterns</a:t>
            </a:r>
            <a:endParaRPr lang="zh-CN" altLang="en-US" sz="2800" b="1" dirty="0">
              <a:latin typeface="Gadugi" panose="020B0502040204020203" pitchFamily="34" charset="0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58800" y="3811452"/>
            <a:ext cx="330200" cy="30480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558800" y="2870926"/>
            <a:ext cx="330200" cy="304800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04900" y="2546273"/>
            <a:ext cx="10553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Define and extract the program procedure features based on procedure blueprint</a:t>
            </a:r>
            <a:endParaRPr lang="zh-CN" altLang="en-US" sz="2800" b="1" dirty="0">
              <a:latin typeface="Gadugi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04900" y="3702242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Apply the MCSPAN to source code mining</a:t>
            </a:r>
            <a:endParaRPr lang="zh-CN" altLang="en-US" sz="2800" b="1" dirty="0">
              <a:latin typeface="Gadug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04968" y="4401924"/>
            <a:ext cx="11620500" cy="254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4968" y="4683441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Focus on the variable </a:t>
            </a:r>
            <a:r>
              <a:rPr lang="en-US" altLang="zh-CN" sz="2800" dirty="0"/>
              <a:t>definition declarations and calls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210434" y="5283800"/>
            <a:ext cx="1234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 incremental procedure pattern discovery algorithm should also be </a:t>
            </a:r>
            <a:r>
              <a:rPr lang="en-US" altLang="zh-CN" sz="2800" dirty="0" smtClean="0"/>
              <a:t>developed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04968" y="5923562"/>
            <a:ext cx="527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Improve the recall and precision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3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986" y="351288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THANK YOU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73700" y="2160285"/>
            <a:ext cx="2425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Agency FB" panose="020B0503020202020204" pitchFamily="34" charset="0"/>
              </a:rPr>
              <a:t>Q&amp;A</a:t>
            </a:r>
            <a:r>
              <a:rPr lang="en-US" altLang="zh-CN" sz="6600" dirty="0">
                <a:latin typeface="Agency FB" panose="020B0503020202020204" pitchFamily="34" charset="0"/>
              </a:rPr>
              <a:t>?</a:t>
            </a:r>
            <a:endParaRPr lang="zh-CN" altLang="en-US" sz="6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1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1468100" cy="80460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Software Reuse is important</a:t>
            </a:r>
            <a:endParaRPr lang="zh-CN" altLang="en-US" sz="4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81200" y="1992868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Coding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1199" y="2615168"/>
            <a:ext cx="29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Refactoring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43099" y="3237468"/>
            <a:ext cx="4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Defect detection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26200" y="22733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Software component</a:t>
            </a:r>
            <a:endParaRPr lang="zh-CN" altLang="en-US" sz="3600" dirty="0">
              <a:latin typeface="Adobe Gothic Std B" panose="020B0800000000000000" pitchFamily="34" charset="-128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5132512" y="2615168"/>
            <a:ext cx="874588" cy="419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57506" y="4359175"/>
            <a:ext cx="7788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program procedure pattern</a:t>
            </a:r>
            <a:endParaRPr lang="zh-CN" altLang="en-US" sz="4400" b="1" dirty="0">
              <a:solidFill>
                <a:srgbClr val="002060"/>
              </a:solidFill>
              <a:latin typeface="Gadugi" panose="020B0502040204020203" pitchFamily="34" charset="0"/>
            </a:endParaRPr>
          </a:p>
        </p:txBody>
      </p:sp>
      <p:sp>
        <p:nvSpPr>
          <p:cNvPr id="14" name="右弧形箭头 13"/>
          <p:cNvSpPr/>
          <p:nvPr/>
        </p:nvSpPr>
        <p:spPr>
          <a:xfrm>
            <a:off x="9419976" y="3076833"/>
            <a:ext cx="722742" cy="1398032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6753" y="5090636"/>
            <a:ext cx="313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程序过程模式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108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1468100" cy="804603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What is the program procedure pattern</a:t>
            </a:r>
            <a:endParaRPr lang="zh-CN" altLang="en-US" sz="4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200" y="1843950"/>
            <a:ext cx="327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program procedure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</a:t>
            </a:r>
            <a:r>
              <a:rPr lang="en-US" altLang="zh-CN" sz="2000" baseline="30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abstracts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reusable code fragments for data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 and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control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flow. It is based on 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java process blueprint </a:t>
            </a:r>
            <a:r>
              <a:rPr lang="en-US" altLang="zh-CN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has the three-layer view.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1668598"/>
            <a:ext cx="8387621" cy="43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1468100" cy="804603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Where is the program procedure pattern</a:t>
            </a:r>
            <a:endParaRPr lang="zh-CN" altLang="en-US" sz="4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4754" y="1635396"/>
            <a:ext cx="10054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The program procedure pattern is summarized from </a:t>
            </a:r>
            <a:endParaRPr lang="en-US" altLang="zh-CN" sz="32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altLang="zh-CN" sz="3200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the source code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GB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The main extraction method still stays in the stage of </a:t>
            </a:r>
            <a:r>
              <a:rPr lang="en-GB" altLang="zh-C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manual induction and </a:t>
            </a:r>
            <a:r>
              <a:rPr lang="en-GB" altLang="zh-CN" sz="3200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summary</a:t>
            </a:r>
            <a:r>
              <a:rPr lang="en-US" altLang="zh-CN" sz="32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  <a:endParaRPr lang="zh-CN" altLang="en-US" sz="3200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900" y="4569863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Sources:</a:t>
            </a:r>
            <a:endParaRPr lang="zh-CN" altLang="en-US" sz="28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082799" y="4037722"/>
            <a:ext cx="386989" cy="2223377"/>
          </a:xfrm>
          <a:prstGeom prst="leftBrace">
            <a:avLst>
              <a:gd name="adj1" fmla="val 8333"/>
              <a:gd name="adj2" fmla="val 516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3823410"/>
            <a:ext cx="2305050" cy="428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4569863"/>
            <a:ext cx="647700" cy="428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0" y="5316316"/>
            <a:ext cx="1771650" cy="5524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99586" y="4902361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Big Code</a:t>
            </a:r>
            <a:endParaRPr lang="zh-CN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13" name="乘号 12"/>
          <p:cNvSpPr/>
          <p:nvPr/>
        </p:nvSpPr>
        <p:spPr>
          <a:xfrm>
            <a:off x="5248636" y="3036888"/>
            <a:ext cx="1130300" cy="78652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641600" y="5606829"/>
            <a:ext cx="1140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9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2023364" cy="804603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How to get the program procedure pattern</a:t>
            </a:r>
            <a:endParaRPr lang="zh-CN" altLang="en-US" sz="48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695" y="1933966"/>
            <a:ext cx="1132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data </a:t>
            </a:r>
            <a:r>
              <a:rPr lang="en-US" altLang="zh-CN" sz="3200" dirty="0">
                <a:solidFill>
                  <a:srgbClr val="FF0000"/>
                </a:solidFill>
              </a:rPr>
              <a:t>mining </a:t>
            </a:r>
            <a:r>
              <a:rPr lang="en-US" altLang="zh-CN" sz="3200" dirty="0" smtClean="0">
                <a:solidFill>
                  <a:srgbClr val="FF0000"/>
                </a:solidFill>
              </a:rPr>
              <a:t>technology</a:t>
            </a: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6695" y="4551890"/>
            <a:ext cx="10660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A program procedure pattern discovery method based on </a:t>
            </a:r>
            <a:r>
              <a:rPr lang="en-US" altLang="zh-CN" sz="3200" b="1" dirty="0" smtClean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contiguous sequence mining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6695" y="2921234"/>
            <a:ext cx="50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program</a:t>
            </a:r>
            <a:r>
              <a:rPr lang="en-US" altLang="zh-CN" dirty="0"/>
              <a:t> </a:t>
            </a:r>
            <a:r>
              <a:rPr lang="en-US" altLang="zh-CN" sz="3200" dirty="0"/>
              <a:t>procedure</a:t>
            </a:r>
            <a:r>
              <a:rPr lang="en-US" altLang="zh-CN" dirty="0"/>
              <a:t> </a:t>
            </a:r>
            <a:r>
              <a:rPr lang="en-US" altLang="zh-CN" sz="3200" dirty="0"/>
              <a:t>pattern</a:t>
            </a:r>
            <a:endParaRPr lang="zh-CN" altLang="en-US" sz="3200" dirty="0"/>
          </a:p>
        </p:txBody>
      </p:sp>
      <p:sp>
        <p:nvSpPr>
          <p:cNvPr id="9" name="虚尾箭头 8"/>
          <p:cNvSpPr/>
          <p:nvPr/>
        </p:nvSpPr>
        <p:spPr>
          <a:xfrm>
            <a:off x="5310720" y="2882620"/>
            <a:ext cx="1244183" cy="766402"/>
          </a:xfrm>
          <a:prstGeom prst="stripedRightArrow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20525" y="2581461"/>
            <a:ext cx="528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rogram 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process 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logic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20525" y="3213622"/>
            <a:ext cx="4737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Sequence</a:t>
            </a:r>
          </a:p>
          <a:p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Frequently appearing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9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2023364" cy="804603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Prepared</a:t>
            </a:r>
            <a:r>
              <a:rPr lang="en-US" altLang="zh-CN" sz="4400" dirty="0"/>
              <a:t> </a:t>
            </a:r>
            <a:r>
              <a:rPr lang="en-US" altLang="zh-CN" sz="43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Knowledge</a:t>
            </a:r>
            <a:endParaRPr lang="zh-CN" altLang="en-US" sz="43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7" name="五角星 6"/>
          <p:cNvSpPr/>
          <p:nvPr/>
        </p:nvSpPr>
        <p:spPr>
          <a:xfrm>
            <a:off x="660400" y="1717539"/>
            <a:ext cx="355600" cy="33020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6500" y="1651806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Procedure Blueprint(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过程蓝图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2223814"/>
            <a:ext cx="10756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A kind of program procedure representation model across the analysis, design and implementation phrases with the architecture of three abstract views at conceptual, logical and implementing level.</a:t>
            </a:r>
          </a:p>
        </p:txBody>
      </p:sp>
      <p:sp>
        <p:nvSpPr>
          <p:cNvPr id="10" name="五角星 9"/>
          <p:cNvSpPr/>
          <p:nvPr/>
        </p:nvSpPr>
        <p:spPr>
          <a:xfrm>
            <a:off x="660400" y="4642913"/>
            <a:ext cx="355600" cy="33020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6000" y="5179705"/>
            <a:ext cx="889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Implementing</a:t>
            </a:r>
            <a:r>
              <a:rPr lang="en-US" altLang="zh-CN" dirty="0" smtClean="0"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</a:rPr>
              <a:t>level | control flow and data flow.</a:t>
            </a:r>
            <a:endParaRPr lang="zh-CN" alt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6000" y="4577180"/>
            <a:ext cx="961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Abstract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Implement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Structure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Diagram(AISD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)(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抽象实现结构图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):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7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736" y="458777"/>
            <a:ext cx="12023364" cy="804603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Prepared</a:t>
            </a:r>
            <a:r>
              <a:rPr lang="en-US" altLang="zh-CN" sz="4400" dirty="0"/>
              <a:t> </a:t>
            </a:r>
            <a:r>
              <a:rPr lang="en-US" altLang="zh-CN" sz="43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Knowledge</a:t>
            </a:r>
            <a:endParaRPr lang="zh-CN" altLang="en-US" sz="43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7" name="五角星 6"/>
          <p:cNvSpPr/>
          <p:nvPr/>
        </p:nvSpPr>
        <p:spPr>
          <a:xfrm>
            <a:off x="660400" y="1717539"/>
            <a:ext cx="355600" cy="33020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6500" y="1651806"/>
            <a:ext cx="976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Structure Candidate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  (PSCP)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（结构候选模式）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936" y="2194340"/>
            <a:ext cx="1075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The </a:t>
            </a:r>
            <a:r>
              <a:rPr lang="en-US" altLang="zh-CN" sz="3200" dirty="0"/>
              <a:t>combination of program structures which are ordered and frequently </a:t>
            </a:r>
            <a:r>
              <a:rPr lang="en-US" altLang="zh-CN" sz="3200" dirty="0" smtClean="0"/>
              <a:t>appearing</a:t>
            </a:r>
            <a:endParaRPr lang="en-US" altLang="zh-CN" sz="32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660400" y="3650214"/>
            <a:ext cx="355600" cy="33020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0936" y="4202518"/>
            <a:ext cx="10994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</a:t>
            </a:r>
            <a:r>
              <a:rPr lang="en-US" altLang="zh-CN" sz="3200" dirty="0" smtClean="0"/>
              <a:t>he </a:t>
            </a:r>
            <a:r>
              <a:rPr lang="en-US" altLang="zh-CN" sz="3200" dirty="0"/>
              <a:t>code fragments mapped when the program structure and data flow features are frequently appearing.</a:t>
            </a:r>
            <a:endParaRPr lang="zh-CN" alt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6000" y="3584481"/>
            <a:ext cx="1164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Structure Relation Candidate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Pattern (PSRCP)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（结构关系候选模式）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2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Contiguous Sequence Mining Process Model for Program Procedure Pattern 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363806"/>
            <a:ext cx="9391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5364" y="447456"/>
            <a:ext cx="12023364" cy="80460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Structure</a:t>
            </a:r>
            <a:r>
              <a:rPr lang="en-US" altLang="zh-CN" sz="3600" dirty="0" smtClean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Candidate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Pattern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Mining</a:t>
            </a:r>
            <a:endParaRPr lang="zh-CN" altLang="en-US" sz="36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第十七届全国软件与应用学术会议</a:t>
            </a:r>
            <a:r>
              <a:rPr lang="en-US" altLang="zh-CN" dirty="0">
                <a:solidFill>
                  <a:prstClr val="black"/>
                </a:solidFill>
              </a:rPr>
              <a:t>(NASAC 2018)</a:t>
            </a:r>
            <a:r>
              <a:rPr lang="zh-CN" altLang="en-US" dirty="0">
                <a:solidFill>
                  <a:prstClr val="black"/>
                </a:solidFill>
              </a:rPr>
              <a:t>，深圳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36" y="91659"/>
            <a:ext cx="555264" cy="519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4250" y="1607856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 procedure pattern structure </a:t>
            </a:r>
            <a:r>
              <a:rPr lang="en-US" altLang="zh-CN" sz="28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features</a:t>
            </a:r>
          </a:p>
        </p:txBody>
      </p:sp>
      <p:sp>
        <p:nvSpPr>
          <p:cNvPr id="7" name="下箭头 6"/>
          <p:cNvSpPr/>
          <p:nvPr/>
        </p:nvSpPr>
        <p:spPr>
          <a:xfrm rot="1613953">
            <a:off x="5505067" y="2071744"/>
            <a:ext cx="340092" cy="47910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20335475">
            <a:off x="6246916" y="2081475"/>
            <a:ext cx="330200" cy="476971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86281" y="2486873"/>
            <a:ext cx="283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mic Sans MS" panose="030F0702030302020204" pitchFamily="66" charset="0"/>
              </a:rPr>
              <a:t>Program Control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Feature(PCF)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2016" y="2492329"/>
            <a:ext cx="283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Comic Sans MS" panose="030F0702030302020204" pitchFamily="66" charset="0"/>
              </a:rPr>
              <a:t>Program Grammar Feature(PGF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)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553" y="7367685"/>
            <a:ext cx="10749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sz="2400" b="1" dirty="0"/>
              <a:t>Step 1: </a:t>
            </a:r>
            <a:r>
              <a:rPr lang="en-US" altLang="zh-CN" sz="2400" dirty="0"/>
              <a:t>Establish the </a:t>
            </a:r>
            <a:r>
              <a:rPr lang="en-US" altLang="zh-CN" sz="2400" dirty="0">
                <a:solidFill>
                  <a:srgbClr val="FF0000"/>
                </a:solidFill>
              </a:rPr>
              <a:t>variable dictionary </a:t>
            </a:r>
            <a:r>
              <a:rPr lang="en-US" altLang="zh-CN" sz="2400" dirty="0" err="1"/>
              <a:t>IdeDic</a:t>
            </a:r>
            <a:r>
              <a:rPr lang="en-US" altLang="zh-CN" sz="2400" dirty="0"/>
              <a:t> to storage the variables.</a:t>
            </a:r>
            <a:endParaRPr lang="zh-CN" altLang="zh-CN" sz="2400" dirty="0"/>
          </a:p>
          <a:p>
            <a:pPr hangingPunct="0"/>
            <a:r>
              <a:rPr lang="en-US" altLang="zh-CN" sz="2400" b="1" dirty="0"/>
              <a:t>Step 2: </a:t>
            </a:r>
            <a:r>
              <a:rPr lang="en-US" altLang="zh-CN" sz="2400" dirty="0"/>
              <a:t>Model the source code to obtain the AISD and perform </a:t>
            </a:r>
            <a:r>
              <a:rPr lang="en-US" altLang="zh-CN" sz="2400" dirty="0">
                <a:solidFill>
                  <a:srgbClr val="FF0000"/>
                </a:solidFill>
              </a:rPr>
              <a:t>depth-first traversal </a:t>
            </a:r>
            <a:r>
              <a:rPr lang="en-US" altLang="zh-CN" sz="2400" dirty="0"/>
              <a:t>in AISD to avoid losing the hierarchical relationships of source code.</a:t>
            </a:r>
            <a:endParaRPr lang="zh-CN" altLang="zh-CN" sz="2400" dirty="0"/>
          </a:p>
          <a:p>
            <a:pPr hangingPunct="0"/>
            <a:r>
              <a:rPr lang="en-US" altLang="zh-CN" sz="2400" b="1" dirty="0"/>
              <a:t>Step 3: </a:t>
            </a:r>
            <a:r>
              <a:rPr lang="en-US" altLang="zh-CN" sz="2400" dirty="0"/>
              <a:t>Get the control features and grammar features from AISD.</a:t>
            </a:r>
            <a:endParaRPr lang="zh-CN" altLang="zh-CN" sz="2400" dirty="0"/>
          </a:p>
          <a:p>
            <a:pPr hangingPunct="0"/>
            <a:r>
              <a:rPr lang="en-US" altLang="zh-CN" sz="2400" b="1" dirty="0"/>
              <a:t>Step 4:</a:t>
            </a:r>
            <a:r>
              <a:rPr lang="en-US" altLang="zh-CN" sz="2400" dirty="0"/>
              <a:t> Use a </a:t>
            </a:r>
            <a:r>
              <a:rPr lang="en-US" altLang="zh-CN" sz="2400" dirty="0">
                <a:solidFill>
                  <a:srgbClr val="FF0000"/>
                </a:solidFill>
              </a:rPr>
              <a:t>limited-length digital mapping</a:t>
            </a:r>
            <a:r>
              <a:rPr lang="en-US" altLang="zh-CN" sz="2400" dirty="0"/>
              <a:t> method to encode the control features and use the </a:t>
            </a:r>
            <a:r>
              <a:rPr lang="en-US" altLang="zh-CN" sz="2400" dirty="0" err="1">
                <a:solidFill>
                  <a:srgbClr val="FF0000"/>
                </a:solidFill>
              </a:rPr>
              <a:t>ELFhash</a:t>
            </a:r>
            <a:r>
              <a:rPr lang="en-US" altLang="zh-CN" sz="2400" dirty="0">
                <a:solidFill>
                  <a:srgbClr val="FF0000"/>
                </a:solidFill>
              </a:rPr>
              <a:t> algorithm </a:t>
            </a:r>
            <a:r>
              <a:rPr lang="en-US" altLang="zh-CN" sz="2400" dirty="0"/>
              <a:t>to encode grammar features and add them into database.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72" y="3563804"/>
            <a:ext cx="1400175" cy="2114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00517" y="3223445"/>
            <a:ext cx="3810635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hangingPunct="0"/>
            <a:r>
              <a:rPr lang="en-US" altLang="zh-CN" dirty="0" smtClean="0"/>
              <a:t>Class 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sername</a:t>
            </a:r>
            <a:r>
              <a:rPr lang="en-US" altLang="zh-CN" dirty="0" smtClean="0"/>
              <a:t>){</a:t>
            </a:r>
          </a:p>
          <a:p>
            <a:pPr hangingPunct="0"/>
            <a:r>
              <a:rPr lang="en-US" altLang="zh-CN" dirty="0" smtClean="0"/>
              <a:t>    if(</a:t>
            </a:r>
            <a:r>
              <a:rPr lang="en-US" altLang="zh-CN" dirty="0" err="1" smtClean="0"/>
              <a:t>StringUtils.isBlank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sername</a:t>
            </a:r>
            <a:r>
              <a:rPr lang="en-US" altLang="zh-CN" dirty="0" smtClean="0"/>
              <a:t>)){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   throw 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(e); 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null;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if(</a:t>
            </a:r>
            <a:r>
              <a:rPr lang="en-US" altLang="zh-CN" dirty="0" err="1" smtClean="0"/>
              <a:t>spc.ac.containsBean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sername</a:t>
            </a:r>
            <a:r>
              <a:rPr lang="en-US" altLang="zh-CN" dirty="0" smtClean="0"/>
              <a:t>)){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spc.ac.getBean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sername</a:t>
            </a:r>
            <a:r>
              <a:rPr lang="en-US" altLang="zh-CN" dirty="0" smtClean="0"/>
              <a:t>); 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if(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== null){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   throw 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(e);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} </a:t>
            </a:r>
          </a:p>
          <a:p>
            <a:pPr hangingPunct="0"/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</a:p>
          <a:p>
            <a:pPr hangingPunct="0"/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053127" y="4395048"/>
            <a:ext cx="369870" cy="22603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77862" y="3589581"/>
            <a:ext cx="34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obj</a:t>
            </a:r>
            <a:r>
              <a:rPr lang="en-US" altLang="zh-CN" dirty="0"/>
              <a:t> = </a:t>
            </a:r>
            <a:r>
              <a:rPr lang="en-US" altLang="zh-CN" dirty="0" err="1"/>
              <a:t>spc.ac.getBean</a:t>
            </a:r>
            <a:r>
              <a:rPr lang="en-US" altLang="zh-CN" dirty="0"/>
              <a:t>(</a:t>
            </a:r>
            <a:r>
              <a:rPr lang="en-US" altLang="zh-CN" dirty="0" err="1"/>
              <a:t>sername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8188503" y="4127826"/>
            <a:ext cx="164387" cy="31513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36881" y="4476165"/>
            <a:ext cx="35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 = </a:t>
            </a:r>
            <a:r>
              <a:rPr lang="en-US" altLang="zh-CN" dirty="0" err="1" smtClean="0"/>
              <a:t>VAR.VAR.getBean</a:t>
            </a:r>
            <a:r>
              <a:rPr lang="en-US" altLang="zh-CN" dirty="0" smtClean="0"/>
              <a:t>(VAR);</a:t>
            </a:r>
            <a:endParaRPr lang="zh-CN" altLang="en-US" dirty="0"/>
          </a:p>
        </p:txBody>
      </p:sp>
      <p:sp>
        <p:nvSpPr>
          <p:cNvPr id="22" name="虚尾箭头 21"/>
          <p:cNvSpPr/>
          <p:nvPr/>
        </p:nvSpPr>
        <p:spPr>
          <a:xfrm rot="1228159">
            <a:off x="6469733" y="4959910"/>
            <a:ext cx="771435" cy="591835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443536" y="5133474"/>
            <a:ext cx="4104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>
                    <a:lumMod val="75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Structure feature sequence database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07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1034</Words>
  <Application>Microsoft Office PowerPoint</Application>
  <PresentationFormat>宽屏</PresentationFormat>
  <Paragraphs>130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Adobe Gothic Std B</vt:lpstr>
      <vt:lpstr>Adobe Myungjo Std M</vt:lpstr>
      <vt:lpstr>Arial Unicode MS</vt:lpstr>
      <vt:lpstr>宋体</vt:lpstr>
      <vt:lpstr>Agency FB</vt:lpstr>
      <vt:lpstr>Arial</vt:lpstr>
      <vt:lpstr>Calibri</vt:lpstr>
      <vt:lpstr>Calibri Light</vt:lpstr>
      <vt:lpstr>Century Gothic</vt:lpstr>
      <vt:lpstr>Comic Sans MS</vt:lpstr>
      <vt:lpstr>Gadugi</vt:lpstr>
      <vt:lpstr>Segoe UI Black</vt:lpstr>
      <vt:lpstr>Office 主题</vt:lpstr>
      <vt:lpstr>Contiguous Sequence Mining Approach for Program Procedure Pattern</vt:lpstr>
      <vt:lpstr>Software Reuse is important</vt:lpstr>
      <vt:lpstr>What is the program procedure pattern</vt:lpstr>
      <vt:lpstr>Where is the program procedure pattern</vt:lpstr>
      <vt:lpstr>How to get the program procedure pattern</vt:lpstr>
      <vt:lpstr>Prepared Knowledge</vt:lpstr>
      <vt:lpstr>Prepared Knowledge</vt:lpstr>
      <vt:lpstr>Contiguous Sequence Mining Process Model for Program Procedure Pattern </vt:lpstr>
      <vt:lpstr>Structure Candidate Pattern Mining</vt:lpstr>
      <vt:lpstr>Structure Candidate Pattern Mining</vt:lpstr>
      <vt:lpstr>Structure Relation Candidate Pattern Mining</vt:lpstr>
      <vt:lpstr>Structure Relation Candidate Pattern Mining</vt:lpstr>
      <vt:lpstr>Experiment and Result Analysis</vt:lpstr>
      <vt:lpstr>Analysis of Mining Results</vt:lpstr>
      <vt:lpstr>Analysis of Mining Results</vt:lpstr>
      <vt:lpstr>Analysis of Mining Results</vt:lpstr>
      <vt:lpstr>Evaluation of Experiment Results</vt:lpstr>
      <vt:lpstr>Summary and Future Work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Contiguous Sequence Mining Approach for Program Procedure Pattern</dc:title>
  <dc:creator>赵 京</dc:creator>
  <cp:lastModifiedBy>zjj</cp:lastModifiedBy>
  <cp:revision>51</cp:revision>
  <dcterms:created xsi:type="dcterms:W3CDTF">2018-11-20T01:39:34Z</dcterms:created>
  <dcterms:modified xsi:type="dcterms:W3CDTF">2018-11-23T06:10:22Z</dcterms:modified>
</cp:coreProperties>
</file>