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9" r:id="rId3"/>
    <p:sldId id="260" r:id="rId4"/>
    <p:sldId id="265" r:id="rId5"/>
    <p:sldId id="281" r:id="rId6"/>
    <p:sldId id="282" r:id="rId7"/>
    <p:sldId id="284" r:id="rId8"/>
    <p:sldId id="285" r:id="rId9"/>
    <p:sldId id="283" r:id="rId10"/>
    <p:sldId id="286" r:id="rId11"/>
    <p:sldId id="261" r:id="rId12"/>
    <p:sldId id="270" r:id="rId13"/>
    <p:sldId id="287" r:id="rId14"/>
    <p:sldId id="288" r:id="rId15"/>
    <p:sldId id="304" r:id="rId16"/>
    <p:sldId id="289" r:id="rId17"/>
    <p:sldId id="290" r:id="rId18"/>
    <p:sldId id="291" r:id="rId19"/>
    <p:sldId id="262" r:id="rId20"/>
    <p:sldId id="292" r:id="rId21"/>
    <p:sldId id="293" r:id="rId22"/>
    <p:sldId id="303" r:id="rId23"/>
    <p:sldId id="263" r:id="rId24"/>
    <p:sldId id="294" r:id="rId25"/>
    <p:sldId id="296" r:id="rId26"/>
    <p:sldId id="295" r:id="rId27"/>
    <p:sldId id="297" r:id="rId28"/>
    <p:sldId id="298" r:id="rId29"/>
    <p:sldId id="299" r:id="rId30"/>
    <p:sldId id="264" r:id="rId31"/>
    <p:sldId id="300" r:id="rId32"/>
    <p:sldId id="301" r:id="rId33"/>
    <p:sldId id="302" r:id="rId34"/>
    <p:sldId id="27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4F71"/>
    <a:srgbClr val="943C57"/>
    <a:srgbClr val="AB4A70"/>
    <a:srgbClr val="B85171"/>
    <a:srgbClr val="7D4178"/>
    <a:srgbClr val="C65072"/>
    <a:srgbClr val="FF9933"/>
    <a:srgbClr val="BE6A8A"/>
    <a:srgbClr val="536275"/>
    <a:srgbClr val="C81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3230" autoAdjust="0"/>
  </p:normalViewPr>
  <p:slideViewPr>
    <p:cSldViewPr snapToGrid="0">
      <p:cViewPr varScale="1">
        <p:scale>
          <a:sx n="65" d="100"/>
          <a:sy n="65" d="100"/>
        </p:scale>
        <p:origin x="96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26074F0-5132-4A2A-BAC5-F89314AA18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EDF3BC-7DE9-4C79-A4D7-6751D736EE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A24B-6DC4-4991-ACEF-0E629B591B4B}" type="datetime1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348647-38E1-4907-8694-642CDE1E5D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707927-CA74-4D70-A44C-7A7F6B0D4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E64A-1057-4F0A-903F-6790955F5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020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2E2C2-34A7-4B85-8397-D338E97D9B9C}" type="datetime1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6F5FA-52D5-4460-8E8C-15A2CCC53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781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A%91%E8%AE%A1%E7%AE%97/9969353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6F5FA-52D5-4460-8E8C-15A2CCC5379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BD05BA-29EA-408B-B618-DB460023933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3F7F2AE-876C-4B9C-8FAE-3C51FA4E714F}" type="datetime1">
              <a:rPr lang="zh-CN" altLang="en-US" smtClean="0"/>
              <a:t>2018/11/23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只考虑了前四个项目，，，，，所有的</a:t>
            </a:r>
            <a:r>
              <a:rPr lang="en-US" altLang="zh-CN" dirty="0"/>
              <a:t>pull requests</a:t>
            </a:r>
            <a:r>
              <a:rPr lang="zh-CN" altLang="en-US" dirty="0"/>
              <a:t>对都是考虑了同一个文件内的 同一个文件内的多处修改看成一处修改 只考虑了增加代码行的情况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EE459EE-5210-42BF-8C49-C4A5CA196CE4}" type="datetime1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6F5FA-52D5-4460-8E8C-15A2CCC5379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70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的搜索服务器。它提供了一个分布式多用户能力的全文搜索引擎，基于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 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开发的，并作为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许可条款下的开放源码发布，是当前流行的企业级搜索引擎。设计用于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云计算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中，能够达到实时搜索，稳定，可靠，快速，安装使用方便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Dubbo (incubating) is a high-performance, java based, open source RPC framework.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77C877A-1839-480A-8859-91966D29AF19}" type="datetime1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6F5FA-52D5-4460-8E8C-15A2CCC5379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19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6F5FA-52D5-4460-8E8C-15A2CCC53794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BA5ED-0588-4C9C-98A6-491C437A4B2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1E95BDA-D7ED-4745-8015-6960F175D286}" type="datetime1">
              <a:rPr lang="zh-CN" altLang="en-US" smtClean="0"/>
              <a:t>2018/11/23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48222A2-62A9-43C0-9E3C-30B68266F9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AB8237-56AB-44A3-AD5E-E4CC15FAD9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2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 rot="2734300">
            <a:off x="-521330" y="714579"/>
            <a:ext cx="13432082" cy="5235322"/>
          </a:xfrm>
          <a:custGeom>
            <a:avLst/>
            <a:gdLst>
              <a:gd name="connsiteX0" fmla="*/ 0 w 13432082"/>
              <a:gd name="connsiteY0" fmla="*/ 4708845 h 5235322"/>
              <a:gd name="connsiteX1" fmla="*/ 4615806 w 13432082"/>
              <a:gd name="connsiteY1" fmla="*/ 0 h 5235322"/>
              <a:gd name="connsiteX2" fmla="*/ 12612970 w 13432082"/>
              <a:gd name="connsiteY2" fmla="*/ 0 h 5235322"/>
              <a:gd name="connsiteX3" fmla="*/ 13432082 w 13432082"/>
              <a:gd name="connsiteY3" fmla="*/ 802927 h 5235322"/>
              <a:gd name="connsiteX4" fmla="*/ 9087265 w 13432082"/>
              <a:gd name="connsiteY4" fmla="*/ 5235322 h 5235322"/>
              <a:gd name="connsiteX5" fmla="*/ 537088 w 13432082"/>
              <a:gd name="connsiteY5" fmla="*/ 5235321 h 523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32082" h="5235322">
                <a:moveTo>
                  <a:pt x="0" y="4708845"/>
                </a:moveTo>
                <a:lnTo>
                  <a:pt x="4615806" y="0"/>
                </a:lnTo>
                <a:lnTo>
                  <a:pt x="12612970" y="0"/>
                </a:lnTo>
                <a:lnTo>
                  <a:pt x="13432082" y="802927"/>
                </a:lnTo>
                <a:lnTo>
                  <a:pt x="9087265" y="5235322"/>
                </a:lnTo>
                <a:lnTo>
                  <a:pt x="537088" y="5235321"/>
                </a:lnTo>
                <a:close/>
              </a:path>
            </a:pathLst>
          </a:cu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7525A3-80FF-4B17-9132-4145094E74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345010-0E71-4183-987A-5496B8D89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1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2019300"/>
            <a:ext cx="12192000" cy="2194846"/>
          </a:xfrm>
          <a:prstGeom prst="rect">
            <a:avLst/>
          </a:pr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196424" y="4342728"/>
            <a:ext cx="5525366" cy="212379"/>
            <a:chOff x="196424" y="4342728"/>
            <a:chExt cx="5525366" cy="212379"/>
          </a:xfrm>
        </p:grpSpPr>
        <p:sp>
          <p:nvSpPr>
            <p:cNvPr id="24" name="矩形 23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14278" y="4449963"/>
              <a:ext cx="5407512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 userDrawn="1"/>
        </p:nvGrpSpPr>
        <p:grpSpPr>
          <a:xfrm rot="10800000">
            <a:off x="8420100" y="1745118"/>
            <a:ext cx="3687918" cy="212379"/>
            <a:chOff x="196424" y="4342728"/>
            <a:chExt cx="3687918" cy="212379"/>
          </a:xfrm>
        </p:grpSpPr>
        <p:sp>
          <p:nvSpPr>
            <p:cNvPr id="27" name="矩形 26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H="1">
              <a:off x="314278" y="4440910"/>
              <a:ext cx="3570064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4E1E288-C1EF-4A9B-B85E-3021A83F72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B25351-CCDA-47C9-B1D9-A8881BA405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0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114F9FE-F217-476D-ACF2-6C3936BE5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295442-8142-4AF3-9617-E3D855DB3A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E550602-44B1-431B-BD33-16A844940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235DC7-4C31-42AC-91F5-4410219333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9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70A4BF-A26D-4AB0-A90D-75DE41300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3BFDB1-56CA-4B6C-AC9A-2265C389B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9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3895ED-30AC-4217-B137-A4DC79E1F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109BF-A970-4610-ACBA-59A02747B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0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977614" y="5660543"/>
            <a:ext cx="82509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+mj-ea"/>
                <a:ea typeface="+mj-ea"/>
              </a:rPr>
              <a:t>Ping Ma</a:t>
            </a:r>
            <a:r>
              <a:rPr lang="en-US" altLang="zh-CN" sz="2800" dirty="0">
                <a:latin typeface="+mj-ea"/>
                <a:ea typeface="+mj-ea"/>
              </a:rPr>
              <a:t>, Danni Xu, Xin Zhang, and </a:t>
            </a:r>
            <a:r>
              <a:rPr lang="en-US" altLang="zh-CN" sz="2800" dirty="0" err="1">
                <a:latin typeface="+mj-ea"/>
                <a:ea typeface="+mj-ea"/>
              </a:rPr>
              <a:t>Jifeng</a:t>
            </a:r>
            <a:r>
              <a:rPr lang="en-US" altLang="zh-CN" sz="2800" dirty="0">
                <a:latin typeface="+mj-ea"/>
                <a:ea typeface="+mj-ea"/>
              </a:rPr>
              <a:t> Xuan</a:t>
            </a:r>
          </a:p>
          <a:p>
            <a:pPr algn="ctr"/>
            <a:r>
              <a:rPr lang="en-US" altLang="zh-CN" sz="2800" dirty="0">
                <a:solidFill>
                  <a:srgbClr val="C54F71"/>
                </a:solidFill>
                <a:latin typeface="+mj-ea"/>
                <a:ea typeface="+mj-ea"/>
              </a:rPr>
              <a:t>E-mail:  pingma@whu.edu.cn</a:t>
            </a:r>
          </a:p>
          <a:p>
            <a:pPr algn="ctr"/>
            <a:endParaRPr lang="en-US" altLang="zh-CN" sz="2800" dirty="0">
              <a:latin typeface="+mj-ea"/>
              <a:ea typeface="+mj-ea"/>
            </a:endParaRPr>
          </a:p>
          <a:p>
            <a:pPr algn="ctr"/>
            <a:endParaRPr lang="zh-CN" altLang="en-US" sz="2800" dirty="0">
              <a:latin typeface="+mj-ea"/>
              <a:ea typeface="+mj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9950" y="1077313"/>
            <a:ext cx="10211027" cy="4053833"/>
            <a:chOff x="1089950" y="1077313"/>
            <a:chExt cx="10211027" cy="4053833"/>
          </a:xfrm>
        </p:grpSpPr>
        <p:sp>
          <p:nvSpPr>
            <p:cNvPr id="10" name="任意多边形 9"/>
            <p:cNvSpPr/>
            <p:nvPr/>
          </p:nvSpPr>
          <p:spPr>
            <a:xfrm rot="2700000" flipH="1">
              <a:off x="4434162" y="1118361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" fmla="*/ 3530600 w 3530600"/>
                <a:gd name="connsiteY0" fmla="*/ 1966884 h 3732184"/>
                <a:gd name="connsiteX1" fmla="*/ 3530600 w 3530600"/>
                <a:gd name="connsiteY1" fmla="*/ 201584 h 3732184"/>
                <a:gd name="connsiteX2" fmla="*/ 1563717 w 3530600"/>
                <a:gd name="connsiteY2" fmla="*/ 0 h 3732184"/>
                <a:gd name="connsiteX3" fmla="*/ 0 w 3530600"/>
                <a:gd name="connsiteY3" fmla="*/ 1966884 h 3732184"/>
                <a:gd name="connsiteX4" fmla="*/ 0 w 3530600"/>
                <a:gd name="connsiteY4" fmla="*/ 3732184 h 3732184"/>
                <a:gd name="connsiteX5" fmla="*/ 1765300 w 3530600"/>
                <a:gd name="connsiteY5" fmla="*/ 3732184 h 3732184"/>
                <a:gd name="connsiteX6" fmla="*/ 3530600 w 3530600"/>
                <a:gd name="connsiteY6" fmla="*/ 1966884 h 3732184"/>
                <a:gd name="connsiteX0" fmla="*/ 3753783 w 3753783"/>
                <a:gd name="connsiteY0" fmla="*/ 2204465 h 3732184"/>
                <a:gd name="connsiteX1" fmla="*/ 3530600 w 3753783"/>
                <a:gd name="connsiteY1" fmla="*/ 201584 h 3732184"/>
                <a:gd name="connsiteX2" fmla="*/ 1563717 w 3753783"/>
                <a:gd name="connsiteY2" fmla="*/ 0 h 3732184"/>
                <a:gd name="connsiteX3" fmla="*/ 0 w 3753783"/>
                <a:gd name="connsiteY3" fmla="*/ 1966884 h 3732184"/>
                <a:gd name="connsiteX4" fmla="*/ 0 w 3753783"/>
                <a:gd name="connsiteY4" fmla="*/ 3732184 h 3732184"/>
                <a:gd name="connsiteX5" fmla="*/ 1765300 w 3753783"/>
                <a:gd name="connsiteY5" fmla="*/ 3732184 h 3732184"/>
                <a:gd name="connsiteX6" fmla="*/ 3753783 w 3753783"/>
                <a:gd name="connsiteY6" fmla="*/ 2204465 h 37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5" name="文本框 4"/>
            <p:cNvSpPr txBox="1"/>
            <p:nvPr/>
          </p:nvSpPr>
          <p:spPr>
            <a:xfrm>
              <a:off x="6010733" y="2000643"/>
              <a:ext cx="184731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4000" b="1" dirty="0">
                <a:latin typeface="+mj-ea"/>
                <a:ea typeface="+mj-ea"/>
              </a:endParaRPr>
            </a:p>
          </p:txBody>
        </p:sp>
        <p:sp useBgFill="1">
          <p:nvSpPr>
            <p:cNvPr id="13" name="文本框 12"/>
            <p:cNvSpPr txBox="1"/>
            <p:nvPr/>
          </p:nvSpPr>
          <p:spPr>
            <a:xfrm>
              <a:off x="1089950" y="1077313"/>
              <a:ext cx="10211027" cy="184665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800" b="1" dirty="0">
                  <a:latin typeface="+mj-ea"/>
                  <a:ea typeface="+mj-ea"/>
                </a:rPr>
                <a:t>Changes are Similar: </a:t>
              </a:r>
            </a:p>
            <a:p>
              <a:pPr algn="ctr"/>
              <a:r>
                <a:rPr lang="en-US" altLang="zh-CN" sz="3800" b="1" dirty="0">
                  <a:latin typeface="+mj-ea"/>
                  <a:ea typeface="+mj-ea"/>
                </a:rPr>
                <a:t>Measuring Similarity of Pull Requests that Change the Same Code in GitHub </a:t>
              </a:r>
              <a:endParaRPr lang="zh-CN" altLang="en-US" sz="3800" b="1" dirty="0">
                <a:latin typeface="+mj-ea"/>
                <a:ea typeface="+mj-ea"/>
              </a:endParaRPr>
            </a:p>
          </p:txBody>
        </p:sp>
        <p:cxnSp>
          <p:nvCxnSpPr>
            <p:cNvPr id="15" name="直接连接符 14"/>
            <p:cNvCxnSpPr>
              <a:stCxn id="10" idx="4"/>
            </p:cNvCxnSpPr>
            <p:nvPr/>
          </p:nvCxnSpPr>
          <p:spPr>
            <a:xfrm flipH="1" flipV="1">
              <a:off x="6103102" y="4284922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6065116" y="4266331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453B4DB-6431-47AF-9589-BDAAC36D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625" y="3007050"/>
            <a:ext cx="3172924" cy="23282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8C2235-827E-4A87-BC0B-E813A2F47DFF}"/>
              </a:ext>
            </a:extLst>
          </p:cNvPr>
          <p:cNvSpPr txBox="1"/>
          <p:nvPr/>
        </p:nvSpPr>
        <p:spPr>
          <a:xfrm>
            <a:off x="10763164" y="607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D26E585-6FDE-4B0B-B15C-3CAC748BC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1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7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189407" y="-169410"/>
            <a:ext cx="4898322" cy="1077218"/>
            <a:chOff x="5594350" y="-340866"/>
            <a:chExt cx="1612901" cy="107721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-340866"/>
              <a:ext cx="1612901" cy="1077218"/>
              <a:chOff x="4991099" y="-298542"/>
              <a:chExt cx="1612901" cy="107721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-298542"/>
                <a:ext cx="1082977" cy="107721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Background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 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and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 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Motivation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01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16551B1-0B59-4297-AB6F-0CA90B6300F1}"/>
              </a:ext>
            </a:extLst>
          </p:cNvPr>
          <p:cNvSpPr txBox="1"/>
          <p:nvPr/>
        </p:nvSpPr>
        <p:spPr>
          <a:xfrm>
            <a:off x="1643063" y="1478741"/>
            <a:ext cx="918686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b="1" dirty="0">
                <a:latin typeface="+mj-ea"/>
                <a:ea typeface="+mj-ea"/>
              </a:rPr>
              <a:t>Do these pull requests that change the same lines behave similar?</a:t>
            </a:r>
            <a:endParaRPr lang="zh-CN" altLang="en-US" sz="3800" b="1" dirty="0">
              <a:latin typeface="+mj-ea"/>
              <a:ea typeface="+mj-ea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26468C5E-5DE6-4121-BD74-C92E9FE60BCB}"/>
              </a:ext>
            </a:extLst>
          </p:cNvPr>
          <p:cNvSpPr/>
          <p:nvPr/>
        </p:nvSpPr>
        <p:spPr>
          <a:xfrm>
            <a:off x="5300351" y="2841204"/>
            <a:ext cx="557213" cy="126188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FF85D1-14CC-46F0-A6A7-CF76FEC67B2E}"/>
              </a:ext>
            </a:extLst>
          </p:cNvPr>
          <p:cNvSpPr txBox="1"/>
          <p:nvPr/>
        </p:nvSpPr>
        <p:spPr>
          <a:xfrm>
            <a:off x="942975" y="4245764"/>
            <a:ext cx="10672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43C57"/>
                </a:solidFill>
                <a:latin typeface="+mj-ea"/>
                <a:ea typeface="+mj-ea"/>
              </a:rPr>
              <a:t> A preliminary study on the similarity between pull requests that change overlapped pieces of code.</a:t>
            </a:r>
            <a:endParaRPr lang="zh-CN" altLang="en-US" sz="3200" b="1" dirty="0">
              <a:solidFill>
                <a:srgbClr val="943C57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82A228-8F04-495C-AB3E-810B30A1AF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10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4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3" y="2869758"/>
            <a:ext cx="5821363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600" b="1" dirty="0">
                <a:latin typeface="+mj-ea"/>
                <a:ea typeface="+mj-ea"/>
                <a:cs typeface="微软雅黑"/>
              </a:rPr>
              <a:t>Measurement Methods</a:t>
            </a:r>
            <a:endParaRPr lang="zh-CN" altLang="en-US" sz="36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>
                <a:latin typeface="+mj-ea"/>
                <a:ea typeface="+mj-ea"/>
                <a:cs typeface="微软雅黑"/>
              </a:rPr>
              <a:t>02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B28D1F-6872-4870-B2EC-C289E73BD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11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5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2C70E7-6B5D-489C-AB47-46E9D4801FB2}"/>
              </a:ext>
            </a:extLst>
          </p:cNvPr>
          <p:cNvGrpSpPr/>
          <p:nvPr/>
        </p:nvGrpSpPr>
        <p:grpSpPr>
          <a:xfrm>
            <a:off x="4189407" y="171456"/>
            <a:ext cx="3800022" cy="382408"/>
            <a:chOff x="5594350" y="0"/>
            <a:chExt cx="1612901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070C11-9864-4DDA-9E72-82E3360E3DC4}"/>
                </a:ext>
              </a:extLst>
            </p:cNvPr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25FA563-E828-491E-9B89-0D2DD66DEC8B}"/>
                </a:ext>
              </a:extLst>
            </p:cNvPr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40CD0F9-71EA-49EB-84AB-0135A1E5F9FB}"/>
                  </a:ext>
                </a:extLst>
              </p:cNvPr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Measurement methods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967B8EE-C77C-4A60-A782-6D9BFFEE1E26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02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B56CA03-7D3C-4D6F-8D22-2DBC02575668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55E4A36-C058-4293-B9AC-939343716DA8}"/>
              </a:ext>
            </a:extLst>
          </p:cNvPr>
          <p:cNvSpPr txBox="1"/>
          <p:nvPr/>
        </p:nvSpPr>
        <p:spPr>
          <a:xfrm>
            <a:off x="1300157" y="1700213"/>
            <a:ext cx="9711569" cy="3471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+mj-ea"/>
                <a:ea typeface="+mj-ea"/>
              </a:rPr>
              <a:t>The cosine method – </a:t>
            </a:r>
            <a:r>
              <a:rPr lang="en-US" altLang="zh-CN" sz="2800" dirty="0">
                <a:latin typeface="+mj-ea"/>
                <a:ea typeface="+mj-ea"/>
              </a:rPr>
              <a:t>for structure similarity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+mj-ea"/>
                <a:ea typeface="+mj-ea"/>
              </a:rPr>
              <a:t>The doc2vec method – </a:t>
            </a:r>
            <a:r>
              <a:rPr lang="en-US" altLang="zh-CN" sz="2800" dirty="0">
                <a:latin typeface="+mj-ea"/>
                <a:ea typeface="+mj-ea"/>
              </a:rPr>
              <a:t>for semantic similarity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800" b="1" dirty="0">
                <a:latin typeface="+mj-ea"/>
              </a:rPr>
              <a:t>Treat the pull requests as two pieces of code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29E36B-2B69-4FAD-BDCA-A9AEB8798A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12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1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2C70E7-6B5D-489C-AB47-46E9D4801FB2}"/>
              </a:ext>
            </a:extLst>
          </p:cNvPr>
          <p:cNvGrpSpPr/>
          <p:nvPr/>
        </p:nvGrpSpPr>
        <p:grpSpPr>
          <a:xfrm>
            <a:off x="4189407" y="171456"/>
            <a:ext cx="3800022" cy="382408"/>
            <a:chOff x="5594350" y="0"/>
            <a:chExt cx="1612901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070C11-9864-4DDA-9E72-82E3360E3DC4}"/>
                </a:ext>
              </a:extLst>
            </p:cNvPr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25FA563-E828-491E-9B89-0D2DD66DEC8B}"/>
                </a:ext>
              </a:extLst>
            </p:cNvPr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40CD0F9-71EA-49EB-84AB-0135A1E5F9FB}"/>
                  </a:ext>
                </a:extLst>
              </p:cNvPr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Measurement methods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967B8EE-C77C-4A60-A782-6D9BFFEE1E26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02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B56CA03-7D3C-4D6F-8D22-2DBC02575668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55E4A36-C058-4293-B9AC-939343716DA8}"/>
              </a:ext>
            </a:extLst>
          </p:cNvPr>
          <p:cNvSpPr txBox="1"/>
          <p:nvPr/>
        </p:nvSpPr>
        <p:spPr>
          <a:xfrm>
            <a:off x="842962" y="607606"/>
            <a:ext cx="3948517" cy="928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>
                <a:latin typeface="+mj-ea"/>
                <a:ea typeface="+mj-ea"/>
              </a:rPr>
              <a:t>The cosine method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C487C2-6879-4699-B6EA-BA11B600BEBB}"/>
              </a:ext>
            </a:extLst>
          </p:cNvPr>
          <p:cNvSpPr txBox="1"/>
          <p:nvPr/>
        </p:nvSpPr>
        <p:spPr>
          <a:xfrm>
            <a:off x="842962" y="1588689"/>
            <a:ext cx="10537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b="1" dirty="0">
                <a:latin typeface="+mj-ea"/>
                <a:ea typeface="+mj-ea"/>
              </a:rPr>
              <a:t>Segmentation</a:t>
            </a:r>
          </a:p>
          <a:p>
            <a:r>
              <a:rPr lang="en-US" altLang="zh-CN" sz="2800" dirty="0">
                <a:latin typeface="+mj-ea"/>
                <a:ea typeface="+mj-ea"/>
              </a:rPr>
              <a:t> Filter out the punctuation inside the code and separate the code into tokens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6FE3FF-701A-4663-8A83-7D6D5C698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63" y="3404571"/>
            <a:ext cx="10972800" cy="57621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46DF8C9-3465-4FCB-BD73-A3B1A67D9CD9}"/>
              </a:ext>
            </a:extLst>
          </p:cNvPr>
          <p:cNvSpPr txBox="1"/>
          <p:nvPr/>
        </p:nvSpPr>
        <p:spPr>
          <a:xfrm>
            <a:off x="1269244" y="4008888"/>
            <a:ext cx="103584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+mj-ea"/>
                <a:ea typeface="+mj-ea"/>
              </a:rPr>
              <a:t>assertThat</a:t>
            </a:r>
            <a:r>
              <a:rPr lang="en-US" altLang="zh-CN" sz="2800" b="1" dirty="0">
                <a:latin typeface="+mj-ea"/>
                <a:ea typeface="+mj-ea"/>
              </a:rPr>
              <a:t> </a:t>
            </a:r>
          </a:p>
          <a:p>
            <a:r>
              <a:rPr lang="en-US" altLang="zh-CN" sz="2800" b="1" dirty="0" err="1">
                <a:latin typeface="+mj-ea"/>
                <a:ea typeface="+mj-ea"/>
              </a:rPr>
              <a:t>processDefinitions</a:t>
            </a:r>
            <a:r>
              <a:rPr lang="en-US" altLang="zh-CN" sz="2800" b="1" dirty="0">
                <a:latin typeface="+mj-ea"/>
                <a:ea typeface="+mj-ea"/>
              </a:rPr>
              <a:t> </a:t>
            </a:r>
          </a:p>
          <a:p>
            <a:r>
              <a:rPr lang="en-US" altLang="zh-CN" sz="2800" b="1" dirty="0" err="1">
                <a:latin typeface="+mj-ea"/>
                <a:ea typeface="+mj-ea"/>
              </a:rPr>
              <a:t>getBody</a:t>
            </a:r>
            <a:r>
              <a:rPr lang="en-US" altLang="zh-CN" sz="2800" b="1" dirty="0">
                <a:latin typeface="+mj-ea"/>
                <a:ea typeface="+mj-ea"/>
              </a:rPr>
              <a:t> </a:t>
            </a:r>
          </a:p>
          <a:p>
            <a:r>
              <a:rPr lang="en-US" altLang="zh-CN" sz="2800" b="1" dirty="0" err="1">
                <a:latin typeface="+mj-ea"/>
                <a:ea typeface="+mj-ea"/>
              </a:rPr>
              <a:t>getContent</a:t>
            </a:r>
            <a:r>
              <a:rPr lang="en-US" altLang="zh-CN" sz="2800" b="1" dirty="0">
                <a:latin typeface="+mj-ea"/>
                <a:ea typeface="+mj-ea"/>
              </a:rPr>
              <a:t> </a:t>
            </a:r>
          </a:p>
          <a:p>
            <a:r>
              <a:rPr lang="en-US" altLang="zh-CN" sz="2800" b="1" dirty="0" err="1">
                <a:latin typeface="+mj-ea"/>
                <a:ea typeface="+mj-ea"/>
              </a:rPr>
              <a:t>hasSize</a:t>
            </a:r>
            <a:r>
              <a:rPr lang="en-US" altLang="zh-CN" sz="2800" b="1" dirty="0">
                <a:latin typeface="+mj-ea"/>
                <a:ea typeface="+mj-ea"/>
              </a:rPr>
              <a:t> </a:t>
            </a:r>
          </a:p>
          <a:p>
            <a:r>
              <a:rPr lang="en-US" altLang="zh-CN" sz="2800" b="1" dirty="0">
                <a:latin typeface="+mj-ea"/>
                <a:ea typeface="+mj-ea"/>
              </a:rPr>
              <a:t>4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4219B6-D254-48BF-83A9-49C257A84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13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80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2C70E7-6B5D-489C-AB47-46E9D4801FB2}"/>
              </a:ext>
            </a:extLst>
          </p:cNvPr>
          <p:cNvGrpSpPr/>
          <p:nvPr/>
        </p:nvGrpSpPr>
        <p:grpSpPr>
          <a:xfrm>
            <a:off x="4189407" y="171456"/>
            <a:ext cx="3800022" cy="382408"/>
            <a:chOff x="5594350" y="0"/>
            <a:chExt cx="1612901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070C11-9864-4DDA-9E72-82E3360E3DC4}"/>
                </a:ext>
              </a:extLst>
            </p:cNvPr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25FA563-E828-491E-9B89-0D2DD66DEC8B}"/>
                </a:ext>
              </a:extLst>
            </p:cNvPr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40CD0F9-71EA-49EB-84AB-0135A1E5F9FB}"/>
                  </a:ext>
                </a:extLst>
              </p:cNvPr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Measurement methods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967B8EE-C77C-4A60-A782-6D9BFFEE1E26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02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B56CA03-7D3C-4D6F-8D22-2DBC02575668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55E4A36-C058-4293-B9AC-939343716DA8}"/>
              </a:ext>
            </a:extLst>
          </p:cNvPr>
          <p:cNvSpPr txBox="1"/>
          <p:nvPr/>
        </p:nvSpPr>
        <p:spPr>
          <a:xfrm>
            <a:off x="842962" y="607606"/>
            <a:ext cx="3948517" cy="928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>
                <a:latin typeface="+mj-ea"/>
                <a:ea typeface="+mj-ea"/>
              </a:rPr>
              <a:t>The cosine method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C487C2-6879-4699-B6EA-BA11B600BEBB}"/>
              </a:ext>
            </a:extLst>
          </p:cNvPr>
          <p:cNvSpPr txBox="1"/>
          <p:nvPr/>
        </p:nvSpPr>
        <p:spPr>
          <a:xfrm>
            <a:off x="842962" y="1588689"/>
            <a:ext cx="102584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2. Vectorization</a:t>
            </a:r>
          </a:p>
          <a:p>
            <a:r>
              <a:rPr lang="en-US" altLang="zh-CN" sz="2800" dirty="0">
                <a:latin typeface="+mj-ea"/>
                <a:ea typeface="+mj-ea"/>
              </a:rPr>
              <a:t>collect the frequency of tokens in two pull requests and obtain the word-frequency vectors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D78B69-4C96-42BF-A8C6-0FA435AF0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14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5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2C70E7-6B5D-489C-AB47-46E9D4801FB2}"/>
              </a:ext>
            </a:extLst>
          </p:cNvPr>
          <p:cNvGrpSpPr/>
          <p:nvPr/>
        </p:nvGrpSpPr>
        <p:grpSpPr>
          <a:xfrm>
            <a:off x="4189407" y="171456"/>
            <a:ext cx="3800022" cy="382408"/>
            <a:chOff x="5594350" y="0"/>
            <a:chExt cx="1612901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070C11-9864-4DDA-9E72-82E3360E3DC4}"/>
                </a:ext>
              </a:extLst>
            </p:cNvPr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25FA563-E828-491E-9B89-0D2DD66DEC8B}"/>
                </a:ext>
              </a:extLst>
            </p:cNvPr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40CD0F9-71EA-49EB-84AB-0135A1E5F9FB}"/>
                  </a:ext>
                </a:extLst>
              </p:cNvPr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Measurement methods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967B8EE-C77C-4A60-A782-6D9BFFEE1E26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02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B56CA03-7D3C-4D6F-8D22-2DBC02575668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55E4A36-C058-4293-B9AC-939343716DA8}"/>
              </a:ext>
            </a:extLst>
          </p:cNvPr>
          <p:cNvSpPr txBox="1"/>
          <p:nvPr/>
        </p:nvSpPr>
        <p:spPr>
          <a:xfrm>
            <a:off x="842962" y="607606"/>
            <a:ext cx="3948517" cy="928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>
                <a:latin typeface="+mj-ea"/>
                <a:ea typeface="+mj-ea"/>
              </a:rPr>
              <a:t>The cosine method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C7A9A2-2085-472E-9320-B4FA9C1D7C53}"/>
              </a:ext>
            </a:extLst>
          </p:cNvPr>
          <p:cNvSpPr txBox="1"/>
          <p:nvPr/>
        </p:nvSpPr>
        <p:spPr>
          <a:xfrm>
            <a:off x="842962" y="1590000"/>
            <a:ext cx="10301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3. Similarity computation</a:t>
            </a:r>
          </a:p>
          <a:p>
            <a:r>
              <a:rPr lang="en-US" altLang="zh-CN" sz="2800" dirty="0">
                <a:latin typeface="+mj-ea"/>
                <a:ea typeface="+mj-ea"/>
              </a:rPr>
              <a:t>For the given two vectors, leverage the </a:t>
            </a:r>
            <a:r>
              <a:rPr lang="en-US" altLang="zh-CN" sz="2800" b="1" dirty="0">
                <a:latin typeface="+mj-ea"/>
                <a:ea typeface="+mj-ea"/>
              </a:rPr>
              <a:t>cosine</a:t>
            </a:r>
            <a:r>
              <a:rPr lang="en-US" altLang="zh-CN" sz="2800" dirty="0">
                <a:latin typeface="+mj-ea"/>
                <a:ea typeface="+mj-ea"/>
              </a:rPr>
              <a:t> to calculate the similarity.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B61B7C-677B-40FB-844B-6300CB7CE178}"/>
              </a:ext>
            </a:extLst>
          </p:cNvPr>
          <p:cNvSpPr txBox="1"/>
          <p:nvPr/>
        </p:nvSpPr>
        <p:spPr>
          <a:xfrm>
            <a:off x="1466849" y="4908075"/>
            <a:ext cx="9677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latin typeface="+mj-ea"/>
                <a:ea typeface="+mj-ea"/>
              </a:rPr>
              <a:t>The closer the </a:t>
            </a:r>
            <a:r>
              <a:rPr lang="en-US" altLang="zh-CN" sz="3300" b="1" dirty="0">
                <a:latin typeface="+mj-ea"/>
                <a:ea typeface="+mj-ea"/>
              </a:rPr>
              <a:t>cosine</a:t>
            </a:r>
            <a:r>
              <a:rPr lang="en-US" altLang="zh-CN" sz="3300" dirty="0">
                <a:latin typeface="+mj-ea"/>
                <a:ea typeface="+mj-ea"/>
              </a:rPr>
              <a:t> is to 1, the more similar two vectors are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3C41DD-B204-4D1A-8E8C-289B0752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35" y="3273427"/>
            <a:ext cx="9190939" cy="121915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39AA36-9C6F-442F-9AA6-05488D251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15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5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2C70E7-6B5D-489C-AB47-46E9D4801FB2}"/>
              </a:ext>
            </a:extLst>
          </p:cNvPr>
          <p:cNvGrpSpPr/>
          <p:nvPr/>
        </p:nvGrpSpPr>
        <p:grpSpPr>
          <a:xfrm>
            <a:off x="4189407" y="171456"/>
            <a:ext cx="3800022" cy="382408"/>
            <a:chOff x="5594350" y="0"/>
            <a:chExt cx="1612901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070C11-9864-4DDA-9E72-82E3360E3DC4}"/>
                </a:ext>
              </a:extLst>
            </p:cNvPr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25FA563-E828-491E-9B89-0D2DD66DEC8B}"/>
                </a:ext>
              </a:extLst>
            </p:cNvPr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40CD0F9-71EA-49EB-84AB-0135A1E5F9FB}"/>
                  </a:ext>
                </a:extLst>
              </p:cNvPr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Measurement methods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967B8EE-C77C-4A60-A782-6D9BFFEE1E26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02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B56CA03-7D3C-4D6F-8D22-2DBC02575668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55E4A36-C058-4293-B9AC-939343716DA8}"/>
              </a:ext>
            </a:extLst>
          </p:cNvPr>
          <p:cNvSpPr txBox="1"/>
          <p:nvPr/>
        </p:nvSpPr>
        <p:spPr>
          <a:xfrm>
            <a:off x="842962" y="607606"/>
            <a:ext cx="4316182" cy="928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>
                <a:latin typeface="+mj-ea"/>
                <a:ea typeface="+mj-ea"/>
              </a:rPr>
              <a:t>The doc2vec method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C7A9A2-2085-472E-9320-B4FA9C1D7C53}"/>
              </a:ext>
            </a:extLst>
          </p:cNvPr>
          <p:cNvSpPr txBox="1"/>
          <p:nvPr/>
        </p:nvSpPr>
        <p:spPr>
          <a:xfrm>
            <a:off x="1428750" y="1590000"/>
            <a:ext cx="9677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an unsupervised algorithm that can extract the vector expression of sentences or documents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90CAE3-D5DE-4FAA-85C5-3B7C76BDC3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16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2C70E7-6B5D-489C-AB47-46E9D4801FB2}"/>
              </a:ext>
            </a:extLst>
          </p:cNvPr>
          <p:cNvGrpSpPr/>
          <p:nvPr/>
        </p:nvGrpSpPr>
        <p:grpSpPr>
          <a:xfrm>
            <a:off x="4189407" y="171456"/>
            <a:ext cx="3800022" cy="382408"/>
            <a:chOff x="5594350" y="0"/>
            <a:chExt cx="1612901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070C11-9864-4DDA-9E72-82E3360E3DC4}"/>
                </a:ext>
              </a:extLst>
            </p:cNvPr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25FA563-E828-491E-9B89-0D2DD66DEC8B}"/>
                </a:ext>
              </a:extLst>
            </p:cNvPr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40CD0F9-71EA-49EB-84AB-0135A1E5F9FB}"/>
                  </a:ext>
                </a:extLst>
              </p:cNvPr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Measurement methods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967B8EE-C77C-4A60-A782-6D9BFFEE1E26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02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B56CA03-7D3C-4D6F-8D22-2DBC02575668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55E4A36-C058-4293-B9AC-939343716DA8}"/>
              </a:ext>
            </a:extLst>
          </p:cNvPr>
          <p:cNvSpPr txBox="1"/>
          <p:nvPr/>
        </p:nvSpPr>
        <p:spPr>
          <a:xfrm>
            <a:off x="842962" y="607606"/>
            <a:ext cx="4316182" cy="928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>
                <a:latin typeface="+mj-ea"/>
                <a:ea typeface="+mj-ea"/>
              </a:rPr>
              <a:t>The doc2vec method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C7A9A2-2085-472E-9320-B4FA9C1D7C53}"/>
              </a:ext>
            </a:extLst>
          </p:cNvPr>
          <p:cNvSpPr txBox="1"/>
          <p:nvPr/>
        </p:nvSpPr>
        <p:spPr>
          <a:xfrm>
            <a:off x="1428750" y="1590000"/>
            <a:ext cx="967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1. Model training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40D2C-C901-4955-A57E-DE58AFE5B619}"/>
              </a:ext>
            </a:extLst>
          </p:cNvPr>
          <p:cNvSpPr txBox="1"/>
          <p:nvPr/>
        </p:nvSpPr>
        <p:spPr>
          <a:xfrm>
            <a:off x="1260313" y="1984628"/>
            <a:ext cx="5858187" cy="482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+mj-ea"/>
                <a:ea typeface="+mj-ea"/>
              </a:rPr>
              <a:t>extract the source code of a previous version of each project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+mj-ea"/>
                <a:ea typeface="+mj-ea"/>
              </a:rPr>
              <a:t>ﬁlter out the punctuations and use all tokens in these processed source code as a </a:t>
            </a:r>
            <a:r>
              <a:rPr lang="en-US" altLang="zh-CN" sz="2600" b="1" dirty="0">
                <a:latin typeface="+mj-ea"/>
                <a:ea typeface="+mj-ea"/>
              </a:rPr>
              <a:t>training corpus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+mj-ea"/>
                <a:ea typeface="+mj-ea"/>
              </a:rPr>
              <a:t>employ the doc2vec to </a:t>
            </a:r>
            <a:r>
              <a:rPr lang="en-US" altLang="zh-CN" sz="2600" b="1" dirty="0">
                <a:latin typeface="+mj-ea"/>
                <a:ea typeface="+mj-ea"/>
              </a:rPr>
              <a:t>build the model</a:t>
            </a:r>
            <a:r>
              <a:rPr lang="en-US" altLang="zh-CN" sz="2600" dirty="0">
                <a:latin typeface="+mj-ea"/>
                <a:ea typeface="+mj-ea"/>
              </a:rPr>
              <a:t> with the training corpus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CC1721-1702-4508-BECA-597769E3E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6" y="2152776"/>
            <a:ext cx="4776787" cy="407710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07FC5F-4CB7-4F34-82AC-18413B108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17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1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2C70E7-6B5D-489C-AB47-46E9D4801FB2}"/>
              </a:ext>
            </a:extLst>
          </p:cNvPr>
          <p:cNvGrpSpPr/>
          <p:nvPr/>
        </p:nvGrpSpPr>
        <p:grpSpPr>
          <a:xfrm>
            <a:off x="4189407" y="171456"/>
            <a:ext cx="3800022" cy="382408"/>
            <a:chOff x="5594350" y="0"/>
            <a:chExt cx="1612901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070C11-9864-4DDA-9E72-82E3360E3DC4}"/>
                </a:ext>
              </a:extLst>
            </p:cNvPr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25FA563-E828-491E-9B89-0D2DD66DEC8B}"/>
                </a:ext>
              </a:extLst>
            </p:cNvPr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40CD0F9-71EA-49EB-84AB-0135A1E5F9FB}"/>
                  </a:ext>
                </a:extLst>
              </p:cNvPr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Measurement methods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967B8EE-C77C-4A60-A782-6D9BFFEE1E26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02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B56CA03-7D3C-4D6F-8D22-2DBC02575668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55E4A36-C058-4293-B9AC-939343716DA8}"/>
              </a:ext>
            </a:extLst>
          </p:cNvPr>
          <p:cNvSpPr txBox="1"/>
          <p:nvPr/>
        </p:nvSpPr>
        <p:spPr>
          <a:xfrm>
            <a:off x="842962" y="607606"/>
            <a:ext cx="4316182" cy="928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>
                <a:latin typeface="+mj-ea"/>
                <a:ea typeface="+mj-ea"/>
              </a:rPr>
              <a:t>The doc2vec method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C7A9A2-2085-472E-9320-B4FA9C1D7C53}"/>
              </a:ext>
            </a:extLst>
          </p:cNvPr>
          <p:cNvSpPr txBox="1"/>
          <p:nvPr/>
        </p:nvSpPr>
        <p:spPr>
          <a:xfrm>
            <a:off x="1428750" y="1590000"/>
            <a:ext cx="967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2.</a:t>
            </a: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en-US" altLang="zh-CN" sz="2800" b="1" dirty="0">
                <a:latin typeface="+mj-ea"/>
                <a:ea typeface="+mj-ea"/>
              </a:rPr>
              <a:t>Pull requests similarity calculating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40D2C-C901-4955-A57E-DE58AFE5B619}"/>
              </a:ext>
            </a:extLst>
          </p:cNvPr>
          <p:cNvSpPr txBox="1"/>
          <p:nvPr/>
        </p:nvSpPr>
        <p:spPr>
          <a:xfrm>
            <a:off x="1428750" y="2113220"/>
            <a:ext cx="5857874" cy="4222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+mj-ea"/>
                <a:ea typeface="+mj-ea"/>
              </a:rPr>
              <a:t>filter out the sentences whose tokens not inside the training corpus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+mj-ea"/>
                <a:ea typeface="+mj-ea"/>
              </a:rPr>
              <a:t>use the learned model to </a:t>
            </a:r>
            <a:r>
              <a:rPr lang="en-US" altLang="zh-CN" sz="2600" b="1" dirty="0">
                <a:latin typeface="+mj-ea"/>
                <a:ea typeface="+mj-ea"/>
              </a:rPr>
              <a:t>predict the</a:t>
            </a:r>
            <a:r>
              <a:rPr lang="en-US" altLang="zh-CN" sz="2600" dirty="0">
                <a:latin typeface="+mj-ea"/>
                <a:ea typeface="+mj-ea"/>
              </a:rPr>
              <a:t> </a:t>
            </a:r>
            <a:r>
              <a:rPr lang="en-US" altLang="zh-CN" sz="2600" b="1" dirty="0">
                <a:latin typeface="+mj-ea"/>
                <a:ea typeface="+mj-ea"/>
              </a:rPr>
              <a:t>sentences vectors </a:t>
            </a:r>
            <a:r>
              <a:rPr lang="en-US" altLang="zh-CN" sz="2600" dirty="0">
                <a:latin typeface="+mj-ea"/>
                <a:ea typeface="+mj-ea"/>
              </a:rPr>
              <a:t>and use these vectors to </a:t>
            </a:r>
            <a:r>
              <a:rPr lang="en-US" altLang="zh-CN" sz="2600" b="1" dirty="0">
                <a:latin typeface="+mj-ea"/>
                <a:ea typeface="+mj-ea"/>
              </a:rPr>
              <a:t>calculate the similarity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9F992C-B8DE-45B8-96FD-882405DB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6" y="2152776"/>
            <a:ext cx="4776787" cy="407710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CC950E-3ECE-410F-AA15-075498F8B0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18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5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3" y="2869758"/>
            <a:ext cx="5089843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600" b="1" dirty="0">
                <a:latin typeface="+mj-ea"/>
                <a:ea typeface="+mj-ea"/>
                <a:cs typeface="微软雅黑"/>
              </a:rPr>
              <a:t>Experiment</a:t>
            </a:r>
            <a:r>
              <a:rPr lang="zh-CN" altLang="en-US" sz="3600" b="1" dirty="0">
                <a:latin typeface="+mj-ea"/>
                <a:ea typeface="+mj-ea"/>
                <a:cs typeface="微软雅黑"/>
              </a:rPr>
              <a:t> </a:t>
            </a:r>
            <a:r>
              <a:rPr lang="en-US" altLang="zh-CN" sz="3600" b="1" dirty="0">
                <a:latin typeface="+mj-ea"/>
                <a:ea typeface="+mj-ea"/>
                <a:cs typeface="微软雅黑"/>
              </a:rPr>
              <a:t>Setup</a:t>
            </a:r>
            <a:endParaRPr lang="zh-CN" altLang="en-US" sz="36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>
                <a:latin typeface="+mj-ea"/>
                <a:ea typeface="+mj-ea"/>
                <a:cs typeface="微软雅黑"/>
              </a:rPr>
              <a:t>03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AC50CB-4CC3-4913-B6B0-479C65117D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19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69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98786" y="6221374"/>
            <a:ext cx="1179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1"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383883" y="676416"/>
            <a:ext cx="5009712" cy="5016313"/>
            <a:chOff x="5431535" y="947360"/>
            <a:chExt cx="5009712" cy="5016313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5600700" y="1123126"/>
              <a:ext cx="4840547" cy="4840547"/>
            </a:xfrm>
            <a:prstGeom prst="straightConnector1">
              <a:avLst/>
            </a:prstGeom>
            <a:ln w="12700" cap="rnd">
              <a:solidFill>
                <a:schemeClr val="bg1">
                  <a:alpha val="32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五边形 56"/>
            <p:cNvSpPr/>
            <p:nvPr/>
          </p:nvSpPr>
          <p:spPr>
            <a:xfrm rot="1800000">
              <a:off x="5431535" y="947360"/>
              <a:ext cx="338330" cy="322219"/>
            </a:xfrm>
            <a:prstGeom prst="pentagon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924527" y="448374"/>
            <a:ext cx="5925243" cy="923330"/>
            <a:chOff x="2075666" y="885342"/>
            <a:chExt cx="5925243" cy="923330"/>
          </a:xfrm>
        </p:grpSpPr>
        <p:sp>
          <p:nvSpPr>
            <p:cNvPr id="9" name="矩形 8"/>
            <p:cNvSpPr/>
            <p:nvPr/>
          </p:nvSpPr>
          <p:spPr>
            <a:xfrm>
              <a:off x="3262527" y="1162341"/>
              <a:ext cx="4738382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  <a:cs typeface="微软雅黑"/>
                </a:rPr>
                <a:t>Background and Motivation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075666" y="885342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>
                  <a:latin typeface="+mj-ea"/>
                  <a:ea typeface="+mj-ea"/>
                  <a:cs typeface="微软雅黑"/>
                </a:rPr>
                <a:t>01</a:t>
              </a: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3262527" y="966533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3085989" y="1559836"/>
            <a:ext cx="5115472" cy="923330"/>
            <a:chOff x="3237128" y="1915999"/>
            <a:chExt cx="5115472" cy="923330"/>
          </a:xfrm>
        </p:grpSpPr>
        <p:sp>
          <p:nvSpPr>
            <p:cNvPr id="8" name="矩形 7"/>
            <p:cNvSpPr/>
            <p:nvPr/>
          </p:nvSpPr>
          <p:spPr>
            <a:xfrm>
              <a:off x="4418149" y="2108576"/>
              <a:ext cx="39344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  <a:cs typeface="微软雅黑"/>
                </a:rPr>
                <a:t>Measurement Methods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3237128" y="1915999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>
                  <a:latin typeface="+mj-ea"/>
                  <a:ea typeface="+mj-ea"/>
                  <a:cs typeface="微软雅黑"/>
                </a:rPr>
                <a:t>02</a:t>
              </a: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409159" y="2035664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37331" y="2669715"/>
            <a:ext cx="4628515" cy="923330"/>
            <a:chOff x="4374334" y="3136398"/>
            <a:chExt cx="4628515" cy="923330"/>
          </a:xfrm>
        </p:grpSpPr>
        <p:sp>
          <p:nvSpPr>
            <p:cNvPr id="10" name="矩形 9"/>
            <p:cNvSpPr/>
            <p:nvPr/>
          </p:nvSpPr>
          <p:spPr>
            <a:xfrm>
              <a:off x="5600715" y="3377508"/>
              <a:ext cx="340213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  <a:cs typeface="微软雅黑"/>
                </a:rPr>
                <a:t>Experiment</a:t>
              </a:r>
              <a:r>
                <a:rPr lang="zh-CN" altLang="en-US" sz="2400" b="1" dirty="0">
                  <a:latin typeface="+mj-ea"/>
                  <a:ea typeface="+mj-ea"/>
                  <a:cs typeface="微软雅黑"/>
                </a:rPr>
                <a:t> </a:t>
              </a:r>
              <a:r>
                <a:rPr lang="en-US" altLang="zh-CN" sz="2400" b="1" dirty="0">
                  <a:latin typeface="+mj-ea"/>
                  <a:ea typeface="+mj-ea"/>
                  <a:cs typeface="微软雅黑"/>
                </a:rPr>
                <a:t>Setup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4374334" y="3136398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>
                  <a:latin typeface="+mj-ea"/>
                  <a:ea typeface="+mj-ea"/>
                  <a:cs typeface="微软雅黑"/>
                </a:rPr>
                <a:t>03</a:t>
              </a: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5562600" y="3256063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4904877" y="3782758"/>
            <a:ext cx="4628517" cy="923330"/>
            <a:chOff x="5056016" y="4253472"/>
            <a:chExt cx="4628517" cy="923330"/>
          </a:xfrm>
        </p:grpSpPr>
        <p:sp>
          <p:nvSpPr>
            <p:cNvPr id="11" name="矩形 10"/>
            <p:cNvSpPr/>
            <p:nvPr/>
          </p:nvSpPr>
          <p:spPr>
            <a:xfrm>
              <a:off x="6406089" y="4511939"/>
              <a:ext cx="327844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  <a:cs typeface="微软雅黑"/>
                </a:rPr>
                <a:t>Experiment Results</a:t>
              </a:r>
              <a:endParaRPr lang="zh-CN" altLang="en-US" sz="2400" b="1" dirty="0">
                <a:latin typeface="+mj-ea"/>
                <a:ea typeface="+mj-ea"/>
                <a:cs typeface="微软雅黑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056016" y="4253472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>
                  <a:latin typeface="+mj-ea"/>
                  <a:ea typeface="+mj-ea"/>
                  <a:cs typeface="微软雅黑"/>
                </a:rPr>
                <a:t>04</a:t>
              </a: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6305675" y="4373137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接箭头连接符 75"/>
          <p:cNvCxnSpPr/>
          <p:nvPr/>
        </p:nvCxnSpPr>
        <p:spPr>
          <a:xfrm>
            <a:off x="-17144" y="1117313"/>
            <a:ext cx="4840547" cy="4840547"/>
          </a:xfrm>
          <a:prstGeom prst="straightConnector1">
            <a:avLst/>
          </a:prstGeom>
          <a:ln w="12700" cap="rnd">
            <a:solidFill>
              <a:srgbClr val="536275">
                <a:alpha val="50000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70345" y="5627101"/>
            <a:ext cx="644997" cy="476209"/>
            <a:chOff x="865188" y="-431800"/>
            <a:chExt cx="10458451" cy="7721600"/>
          </a:xfrm>
          <a:solidFill>
            <a:schemeClr val="tx2">
              <a:lumMod val="50000"/>
            </a:schemeClr>
          </a:solidFill>
        </p:grpSpPr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3613151" y="-43180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7"/>
            <p:cNvSpPr>
              <a:spLocks noEditPoints="1"/>
            </p:cNvSpPr>
            <p:nvPr/>
          </p:nvSpPr>
          <p:spPr bwMode="auto">
            <a:xfrm>
              <a:off x="3613151" y="2873375"/>
              <a:ext cx="7710488" cy="1122363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7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3613151" y="616585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40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40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2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2"/>
                    <a:pt x="0" y="26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40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865188" y="2881313"/>
              <a:ext cx="1108075" cy="1106488"/>
            </a:xfrm>
            <a:custGeom>
              <a:avLst/>
              <a:gdLst>
                <a:gd name="T0" fmla="*/ 295 w 295"/>
                <a:gd name="T1" fmla="*/ 255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5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5 h 295"/>
                <a:gd name="T18" fmla="*/ 295 w 295"/>
                <a:gd name="T19" fmla="*/ 255 h 295"/>
                <a:gd name="T20" fmla="*/ 295 w 295"/>
                <a:gd name="T21" fmla="*/ 25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5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865188" y="6176963"/>
              <a:ext cx="1108075" cy="1104900"/>
            </a:xfrm>
            <a:custGeom>
              <a:avLst/>
              <a:gdLst>
                <a:gd name="T0" fmla="*/ 295 w 295"/>
                <a:gd name="T1" fmla="*/ 255 h 294"/>
                <a:gd name="T2" fmla="*/ 255 w 295"/>
                <a:gd name="T3" fmla="*/ 294 h 294"/>
                <a:gd name="T4" fmla="*/ 39 w 295"/>
                <a:gd name="T5" fmla="*/ 294 h 294"/>
                <a:gd name="T6" fmla="*/ 0 w 295"/>
                <a:gd name="T7" fmla="*/ 255 h 294"/>
                <a:gd name="T8" fmla="*/ 0 w 295"/>
                <a:gd name="T9" fmla="*/ 39 h 294"/>
                <a:gd name="T10" fmla="*/ 39 w 295"/>
                <a:gd name="T11" fmla="*/ 0 h 294"/>
                <a:gd name="T12" fmla="*/ 255 w 295"/>
                <a:gd name="T13" fmla="*/ 0 h 294"/>
                <a:gd name="T14" fmla="*/ 295 w 295"/>
                <a:gd name="T15" fmla="*/ 39 h 294"/>
                <a:gd name="T16" fmla="*/ 295 w 295"/>
                <a:gd name="T17" fmla="*/ 255 h 294"/>
                <a:gd name="T18" fmla="*/ 295 w 295"/>
                <a:gd name="T19" fmla="*/ 255 h 294"/>
                <a:gd name="T20" fmla="*/ 295 w 295"/>
                <a:gd name="T21" fmla="*/ 25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4">
                  <a:moveTo>
                    <a:pt x="295" y="255"/>
                  </a:moveTo>
                  <a:cubicBezTo>
                    <a:pt x="295" y="277"/>
                    <a:pt x="277" y="294"/>
                    <a:pt x="255" y="294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18" y="294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7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865188" y="-423863"/>
              <a:ext cx="1108075" cy="1108075"/>
            </a:xfrm>
            <a:custGeom>
              <a:avLst/>
              <a:gdLst>
                <a:gd name="T0" fmla="*/ 295 w 295"/>
                <a:gd name="T1" fmla="*/ 256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6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6 h 295"/>
                <a:gd name="T18" fmla="*/ 295 w 295"/>
                <a:gd name="T19" fmla="*/ 256 h 295"/>
                <a:gd name="T20" fmla="*/ 295 w 295"/>
                <a:gd name="T21" fmla="*/ 25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6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6"/>
                    <a:pt x="295" y="256"/>
                    <a:pt x="295" y="256"/>
                  </a:cubicBezTo>
                  <a:close/>
                  <a:moveTo>
                    <a:pt x="295" y="256"/>
                  </a:moveTo>
                  <a:cubicBezTo>
                    <a:pt x="295" y="256"/>
                    <a:pt x="295" y="256"/>
                    <a:pt x="295" y="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000CD93-9D6C-431C-8D4E-368A20C1BAB0}"/>
              </a:ext>
            </a:extLst>
          </p:cNvPr>
          <p:cNvGrpSpPr/>
          <p:nvPr/>
        </p:nvGrpSpPr>
        <p:grpSpPr>
          <a:xfrm>
            <a:off x="5638953" y="4840534"/>
            <a:ext cx="3697092" cy="923330"/>
            <a:chOff x="6305675" y="5331188"/>
            <a:chExt cx="3138075" cy="92333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F81591C-0F85-4C91-87D8-3C6894198437}"/>
                </a:ext>
              </a:extLst>
            </p:cNvPr>
            <p:cNvSpPr/>
            <p:nvPr/>
          </p:nvSpPr>
          <p:spPr>
            <a:xfrm>
              <a:off x="7524678" y="5582134"/>
              <a:ext cx="1919072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  <a:cs typeface="微软雅黑"/>
                </a:rPr>
                <a:t>Conclusion</a:t>
              </a:r>
              <a:endParaRPr lang="zh-CN" altLang="en-US" sz="2400" b="1" dirty="0">
                <a:latin typeface="+mj-ea"/>
                <a:ea typeface="+mj-ea"/>
                <a:cs typeface="微软雅黑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12847F5-80FD-4F31-90A9-E99D77078181}"/>
                </a:ext>
              </a:extLst>
            </p:cNvPr>
            <p:cNvSpPr/>
            <p:nvPr/>
          </p:nvSpPr>
          <p:spPr>
            <a:xfrm>
              <a:off x="6305675" y="5331188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>
                  <a:latin typeface="+mj-ea"/>
                  <a:ea typeface="+mj-ea"/>
                  <a:cs typeface="微软雅黑"/>
                </a:rPr>
                <a:t>05</a:t>
              </a: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A6CEED7-A556-4163-9FCE-06BE1D7B0CB3}"/>
                </a:ext>
              </a:extLst>
            </p:cNvPr>
            <p:cNvCxnSpPr/>
            <p:nvPr/>
          </p:nvCxnSpPr>
          <p:spPr>
            <a:xfrm>
              <a:off x="7494372" y="5481464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F98F989-3200-49A1-8C81-E16B2AEAAC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2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331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2C70E7-6B5D-489C-AB47-46E9D4801FB2}"/>
              </a:ext>
            </a:extLst>
          </p:cNvPr>
          <p:cNvGrpSpPr/>
          <p:nvPr/>
        </p:nvGrpSpPr>
        <p:grpSpPr>
          <a:xfrm>
            <a:off x="4189407" y="171456"/>
            <a:ext cx="3800022" cy="382408"/>
            <a:chOff x="5594350" y="0"/>
            <a:chExt cx="1612901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070C11-9864-4DDA-9E72-82E3360E3DC4}"/>
                </a:ext>
              </a:extLst>
            </p:cNvPr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25FA563-E828-491E-9B89-0D2DD66DEC8B}"/>
                </a:ext>
              </a:extLst>
            </p:cNvPr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40CD0F9-71EA-49EB-84AB-0135A1E5F9FB}"/>
                  </a:ext>
                </a:extLst>
              </p:cNvPr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Experiment setup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967B8EE-C77C-4A60-A782-6D9BFFEE1E26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03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B56CA03-7D3C-4D6F-8D22-2DBC02575668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55E4A36-C058-4293-B9AC-939343716DA8}"/>
              </a:ext>
            </a:extLst>
          </p:cNvPr>
          <p:cNvSpPr txBox="1"/>
          <p:nvPr/>
        </p:nvSpPr>
        <p:spPr>
          <a:xfrm>
            <a:off x="962021" y="661348"/>
            <a:ext cx="3507242" cy="928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>
                <a:latin typeface="+mj-ea"/>
                <a:ea typeface="+mj-ea"/>
              </a:rPr>
              <a:t>Data Preparation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80E08F-2B27-45C7-B905-214905125A59}"/>
              </a:ext>
            </a:extLst>
          </p:cNvPr>
          <p:cNvSpPr txBox="1"/>
          <p:nvPr/>
        </p:nvSpPr>
        <p:spPr>
          <a:xfrm>
            <a:off x="1128712" y="1917785"/>
            <a:ext cx="10758487" cy="302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+mj-ea"/>
                <a:ea typeface="+mj-ea"/>
              </a:rPr>
              <a:t>selected the top-5 Java projects with the most forks in GitHub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+mj-ea"/>
                <a:ea typeface="+mj-ea"/>
              </a:rPr>
              <a:t>collect all pull requests that are submitted from January 1st to December 31st, 2017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+mj-ea"/>
                <a:ea typeface="+mj-ea"/>
              </a:rPr>
              <a:t>extracted all pairs of pull requests, which contain changes on overlapped code during the same time period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AFDB47-F9D7-4A55-B270-462F453AFD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20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818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2C70E7-6B5D-489C-AB47-46E9D4801FB2}"/>
              </a:ext>
            </a:extLst>
          </p:cNvPr>
          <p:cNvGrpSpPr/>
          <p:nvPr/>
        </p:nvGrpSpPr>
        <p:grpSpPr>
          <a:xfrm>
            <a:off x="4189407" y="171456"/>
            <a:ext cx="3800022" cy="382408"/>
            <a:chOff x="5594350" y="0"/>
            <a:chExt cx="1612901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070C11-9864-4DDA-9E72-82E3360E3DC4}"/>
                </a:ext>
              </a:extLst>
            </p:cNvPr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25FA563-E828-491E-9B89-0D2DD66DEC8B}"/>
                </a:ext>
              </a:extLst>
            </p:cNvPr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40CD0F9-71EA-49EB-84AB-0135A1E5F9FB}"/>
                  </a:ext>
                </a:extLst>
              </p:cNvPr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Experiment setup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967B8EE-C77C-4A60-A782-6D9BFFEE1E26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03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B56CA03-7D3C-4D6F-8D22-2DBC02575668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55E4A36-C058-4293-B9AC-939343716DA8}"/>
              </a:ext>
            </a:extLst>
          </p:cNvPr>
          <p:cNvSpPr txBox="1"/>
          <p:nvPr/>
        </p:nvSpPr>
        <p:spPr>
          <a:xfrm>
            <a:off x="962021" y="661348"/>
            <a:ext cx="3507242" cy="928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>
                <a:latin typeface="+mj-ea"/>
                <a:ea typeface="+mj-ea"/>
              </a:rPr>
              <a:t>Data Preparation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CBF0B3-5670-4C56-9F7F-F823D6114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2263789"/>
            <a:ext cx="11758613" cy="3705032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E0C0E2-335F-4B40-94DF-8F959F91C0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21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119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2C70E7-6B5D-489C-AB47-46E9D4801FB2}"/>
              </a:ext>
            </a:extLst>
          </p:cNvPr>
          <p:cNvGrpSpPr/>
          <p:nvPr/>
        </p:nvGrpSpPr>
        <p:grpSpPr>
          <a:xfrm>
            <a:off x="4189407" y="171456"/>
            <a:ext cx="3800022" cy="382408"/>
            <a:chOff x="5594350" y="0"/>
            <a:chExt cx="1612901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070C11-9864-4DDA-9E72-82E3360E3DC4}"/>
                </a:ext>
              </a:extLst>
            </p:cNvPr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25FA563-E828-491E-9B89-0D2DD66DEC8B}"/>
                </a:ext>
              </a:extLst>
            </p:cNvPr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40CD0F9-71EA-49EB-84AB-0135A1E5F9FB}"/>
                  </a:ext>
                </a:extLst>
              </p:cNvPr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Experiment setup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967B8EE-C77C-4A60-A782-6D9BFFEE1E26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03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B56CA03-7D3C-4D6F-8D22-2DBC02575668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55E4A36-C058-4293-B9AC-939343716DA8}"/>
              </a:ext>
            </a:extLst>
          </p:cNvPr>
          <p:cNvSpPr txBox="1"/>
          <p:nvPr/>
        </p:nvSpPr>
        <p:spPr>
          <a:xfrm>
            <a:off x="962021" y="661348"/>
            <a:ext cx="4032835" cy="928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>
                <a:latin typeface="+mj-ea"/>
                <a:ea typeface="+mj-ea"/>
              </a:rPr>
              <a:t>Research Questions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42DA60-1089-42D6-9E51-79D69347DB7F}"/>
              </a:ext>
            </a:extLst>
          </p:cNvPr>
          <p:cNvSpPr txBox="1"/>
          <p:nvPr/>
        </p:nvSpPr>
        <p:spPr>
          <a:xfrm>
            <a:off x="909629" y="1918648"/>
            <a:ext cx="10821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+mj-ea"/>
                <a:ea typeface="+mj-ea"/>
              </a:rPr>
              <a:t>RQ1.</a:t>
            </a:r>
            <a:r>
              <a:rPr lang="en-US" altLang="zh-CN" sz="3000" dirty="0">
                <a:latin typeface="+mj-ea"/>
                <a:ea typeface="+mj-ea"/>
              </a:rPr>
              <a:t> How does the similarity between pair of pull requests perform?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65A7E6-E74E-402D-8E00-ECC56CD7AD7B}"/>
              </a:ext>
            </a:extLst>
          </p:cNvPr>
          <p:cNvSpPr txBox="1"/>
          <p:nvPr/>
        </p:nvSpPr>
        <p:spPr>
          <a:xfrm>
            <a:off x="909629" y="2970173"/>
            <a:ext cx="10821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+mj-ea"/>
                <a:ea typeface="+mj-ea"/>
              </a:rPr>
              <a:t>RQ2.</a:t>
            </a:r>
            <a:r>
              <a:rPr lang="en-US" altLang="zh-CN" sz="3000" dirty="0">
                <a:latin typeface="+mj-ea"/>
                <a:ea typeface="+mj-ea"/>
              </a:rPr>
              <a:t> What is the distribution of the similarity between pair of pull requests?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BFD6F8-D954-4CD4-BAA4-C7748E724FD9}"/>
              </a:ext>
            </a:extLst>
          </p:cNvPr>
          <p:cNvSpPr txBox="1"/>
          <p:nvPr/>
        </p:nvSpPr>
        <p:spPr>
          <a:xfrm>
            <a:off x="909629" y="4021698"/>
            <a:ext cx="11353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+mj-ea"/>
                <a:ea typeface="+mj-ea"/>
              </a:rPr>
              <a:t>RQ3.</a:t>
            </a:r>
            <a:r>
              <a:rPr lang="en-US" altLang="zh-CN" sz="3000" dirty="0">
                <a:latin typeface="+mj-ea"/>
                <a:ea typeface="+mj-ea"/>
              </a:rPr>
              <a:t> Is there any correlation between the two measurement methods of similarity?</a:t>
            </a:r>
          </a:p>
          <a:p>
            <a:endParaRPr lang="en-US" altLang="zh-CN" sz="3000" dirty="0"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915E5D-53B3-4017-8F0F-E00DAD9977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22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25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3" y="2869758"/>
            <a:ext cx="539933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600" b="1" dirty="0">
                <a:latin typeface="+mj-ea"/>
                <a:ea typeface="+mj-ea"/>
                <a:cs typeface="微软雅黑"/>
              </a:rPr>
              <a:t>Experiment</a:t>
            </a:r>
            <a:r>
              <a:rPr lang="zh-CN" altLang="en-US" sz="3600" b="1" dirty="0">
                <a:latin typeface="+mj-ea"/>
                <a:ea typeface="+mj-ea"/>
                <a:cs typeface="微软雅黑"/>
              </a:rPr>
              <a:t> </a:t>
            </a:r>
            <a:r>
              <a:rPr lang="en-US" altLang="zh-CN" sz="3600" b="1" dirty="0">
                <a:latin typeface="+mj-ea"/>
                <a:ea typeface="+mj-ea"/>
                <a:cs typeface="微软雅黑"/>
              </a:rPr>
              <a:t>Results</a:t>
            </a:r>
            <a:endParaRPr lang="zh-CN" altLang="en-US" sz="36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>
                <a:latin typeface="+mj-ea"/>
                <a:ea typeface="+mj-ea"/>
                <a:cs typeface="微软雅黑"/>
              </a:rPr>
              <a:t>04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39356DA-7225-450E-B53D-338E49861A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23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24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2C70E7-6B5D-489C-AB47-46E9D4801FB2}"/>
              </a:ext>
            </a:extLst>
          </p:cNvPr>
          <p:cNvGrpSpPr/>
          <p:nvPr/>
        </p:nvGrpSpPr>
        <p:grpSpPr>
          <a:xfrm>
            <a:off x="4189407" y="171456"/>
            <a:ext cx="3800022" cy="382408"/>
            <a:chOff x="5594350" y="0"/>
            <a:chExt cx="1612901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070C11-9864-4DDA-9E72-82E3360E3DC4}"/>
                </a:ext>
              </a:extLst>
            </p:cNvPr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25FA563-E828-491E-9B89-0D2DD66DEC8B}"/>
                </a:ext>
              </a:extLst>
            </p:cNvPr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40CD0F9-71EA-49EB-84AB-0135A1E5F9FB}"/>
                  </a:ext>
                </a:extLst>
              </p:cNvPr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Experiment results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967B8EE-C77C-4A60-A782-6D9BFFEE1E26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04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B56CA03-7D3C-4D6F-8D22-2DBC02575668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55E4A36-C058-4293-B9AC-939343716DA8}"/>
              </a:ext>
            </a:extLst>
          </p:cNvPr>
          <p:cNvSpPr txBox="1"/>
          <p:nvPr/>
        </p:nvSpPr>
        <p:spPr>
          <a:xfrm>
            <a:off x="962021" y="661348"/>
            <a:ext cx="10821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+mj-ea"/>
                <a:ea typeface="+mj-ea"/>
              </a:rPr>
              <a:t>RQ1.</a:t>
            </a:r>
            <a:r>
              <a:rPr lang="en-US" altLang="zh-CN" sz="3000" dirty="0">
                <a:latin typeface="+mj-ea"/>
                <a:ea typeface="+mj-ea"/>
              </a:rPr>
              <a:t> How does the similarity between pair of pull requests perform?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FE2D3A-BBF0-4D9B-8B98-CA9EE6E9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554" y="1808461"/>
            <a:ext cx="8171428" cy="23142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3C7D244-1818-48B0-A469-14E743955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554" y="4158843"/>
            <a:ext cx="8171428" cy="25146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688C8B7-88DA-4FE3-B8FB-DC1A696F54A1}"/>
              </a:ext>
            </a:extLst>
          </p:cNvPr>
          <p:cNvSpPr/>
          <p:nvPr/>
        </p:nvSpPr>
        <p:spPr>
          <a:xfrm>
            <a:off x="7989429" y="3429000"/>
            <a:ext cx="717286" cy="323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3DF72A7-6B08-456B-971C-858044C79B5E}"/>
              </a:ext>
            </a:extLst>
          </p:cNvPr>
          <p:cNvSpPr/>
          <p:nvPr/>
        </p:nvSpPr>
        <p:spPr>
          <a:xfrm>
            <a:off x="7861612" y="5852643"/>
            <a:ext cx="717286" cy="323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6F0AF8-71A0-4152-9370-6F9E545027CF}"/>
              </a:ext>
            </a:extLst>
          </p:cNvPr>
          <p:cNvSpPr/>
          <p:nvPr/>
        </p:nvSpPr>
        <p:spPr>
          <a:xfrm>
            <a:off x="5723090" y="3625644"/>
            <a:ext cx="717286" cy="323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F072430-362C-4C80-B64E-0EE42B144D83}"/>
              </a:ext>
            </a:extLst>
          </p:cNvPr>
          <p:cNvSpPr/>
          <p:nvPr/>
        </p:nvSpPr>
        <p:spPr>
          <a:xfrm>
            <a:off x="5560866" y="6132864"/>
            <a:ext cx="717286" cy="323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06E95A-BFBF-45F2-85A2-E62CE9B61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24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728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2C70E7-6B5D-489C-AB47-46E9D4801FB2}"/>
              </a:ext>
            </a:extLst>
          </p:cNvPr>
          <p:cNvGrpSpPr/>
          <p:nvPr/>
        </p:nvGrpSpPr>
        <p:grpSpPr>
          <a:xfrm>
            <a:off x="4189407" y="171456"/>
            <a:ext cx="3800022" cy="382408"/>
            <a:chOff x="5594350" y="0"/>
            <a:chExt cx="1612901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070C11-9864-4DDA-9E72-82E3360E3DC4}"/>
                </a:ext>
              </a:extLst>
            </p:cNvPr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25FA563-E828-491E-9B89-0D2DD66DEC8B}"/>
                </a:ext>
              </a:extLst>
            </p:cNvPr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40CD0F9-71EA-49EB-84AB-0135A1E5F9FB}"/>
                  </a:ext>
                </a:extLst>
              </p:cNvPr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Experiment results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967B8EE-C77C-4A60-A782-6D9BFFEE1E26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04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B56CA03-7D3C-4D6F-8D22-2DBC02575668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55E4A36-C058-4293-B9AC-939343716DA8}"/>
              </a:ext>
            </a:extLst>
          </p:cNvPr>
          <p:cNvSpPr txBox="1"/>
          <p:nvPr/>
        </p:nvSpPr>
        <p:spPr>
          <a:xfrm>
            <a:off x="962021" y="661348"/>
            <a:ext cx="10821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+mj-ea"/>
                <a:ea typeface="+mj-ea"/>
              </a:rPr>
              <a:t>RQ1.</a:t>
            </a:r>
            <a:r>
              <a:rPr lang="en-US" altLang="zh-CN" sz="3000" dirty="0">
                <a:latin typeface="+mj-ea"/>
                <a:ea typeface="+mj-ea"/>
              </a:rPr>
              <a:t> How does the similarity between pair of pull requests perform?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BBF3CE-62B0-4E91-85B6-B87D848DD396}"/>
              </a:ext>
            </a:extLst>
          </p:cNvPr>
          <p:cNvSpPr txBox="1"/>
          <p:nvPr/>
        </p:nvSpPr>
        <p:spPr>
          <a:xfrm>
            <a:off x="966779" y="2690336"/>
            <a:ext cx="10821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943C57"/>
                </a:solidFill>
                <a:latin typeface="+mj-ea"/>
                <a:ea typeface="+mj-ea"/>
              </a:rPr>
              <a:t>The similarity between pull requests is generally high, but there is still low similarity between several pull requests. This results in the diversity of similarities.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D5DEC9-F590-47F9-8F23-621CA94B82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25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0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2C70E7-6B5D-489C-AB47-46E9D4801FB2}"/>
              </a:ext>
            </a:extLst>
          </p:cNvPr>
          <p:cNvGrpSpPr/>
          <p:nvPr/>
        </p:nvGrpSpPr>
        <p:grpSpPr>
          <a:xfrm>
            <a:off x="4189407" y="171456"/>
            <a:ext cx="3800022" cy="382408"/>
            <a:chOff x="5594350" y="0"/>
            <a:chExt cx="1612901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070C11-9864-4DDA-9E72-82E3360E3DC4}"/>
                </a:ext>
              </a:extLst>
            </p:cNvPr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25FA563-E828-491E-9B89-0D2DD66DEC8B}"/>
                </a:ext>
              </a:extLst>
            </p:cNvPr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40CD0F9-71EA-49EB-84AB-0135A1E5F9FB}"/>
                  </a:ext>
                </a:extLst>
              </p:cNvPr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Experiment results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967B8EE-C77C-4A60-A782-6D9BFFEE1E26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04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B56CA03-7D3C-4D6F-8D22-2DBC02575668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55E4A36-C058-4293-B9AC-939343716DA8}"/>
              </a:ext>
            </a:extLst>
          </p:cNvPr>
          <p:cNvSpPr txBox="1"/>
          <p:nvPr/>
        </p:nvSpPr>
        <p:spPr>
          <a:xfrm>
            <a:off x="962021" y="661348"/>
            <a:ext cx="10821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+mj-ea"/>
                <a:ea typeface="+mj-ea"/>
              </a:rPr>
              <a:t>RQ2.</a:t>
            </a:r>
            <a:r>
              <a:rPr lang="en-US" altLang="zh-CN" sz="3000" dirty="0">
                <a:latin typeface="+mj-ea"/>
                <a:ea typeface="+mj-ea"/>
              </a:rPr>
              <a:t> What is the distribution of the similarity between pair of pull requests?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E65E91-3C85-4C08-8F0B-483A59836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906" y="1869430"/>
            <a:ext cx="5847858" cy="40884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464E2C-9091-4404-B2DA-0E2F4BC25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1237" y="1869431"/>
            <a:ext cx="5847857" cy="4088456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947A7-DA89-4385-B57C-131EBD18C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26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40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2C70E7-6B5D-489C-AB47-46E9D4801FB2}"/>
              </a:ext>
            </a:extLst>
          </p:cNvPr>
          <p:cNvGrpSpPr/>
          <p:nvPr/>
        </p:nvGrpSpPr>
        <p:grpSpPr>
          <a:xfrm>
            <a:off x="4189407" y="171456"/>
            <a:ext cx="3800022" cy="382408"/>
            <a:chOff x="5594350" y="0"/>
            <a:chExt cx="1612901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070C11-9864-4DDA-9E72-82E3360E3DC4}"/>
                </a:ext>
              </a:extLst>
            </p:cNvPr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25FA563-E828-491E-9B89-0D2DD66DEC8B}"/>
                </a:ext>
              </a:extLst>
            </p:cNvPr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40CD0F9-71EA-49EB-84AB-0135A1E5F9FB}"/>
                  </a:ext>
                </a:extLst>
              </p:cNvPr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Experiment results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967B8EE-C77C-4A60-A782-6D9BFFEE1E26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04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B56CA03-7D3C-4D6F-8D22-2DBC02575668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55E4A36-C058-4293-B9AC-939343716DA8}"/>
              </a:ext>
            </a:extLst>
          </p:cNvPr>
          <p:cNvSpPr txBox="1"/>
          <p:nvPr/>
        </p:nvSpPr>
        <p:spPr>
          <a:xfrm>
            <a:off x="962021" y="661348"/>
            <a:ext cx="10821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+mj-ea"/>
                <a:ea typeface="+mj-ea"/>
              </a:rPr>
              <a:t>RQ2.</a:t>
            </a:r>
            <a:r>
              <a:rPr lang="en-US" altLang="zh-CN" sz="3000" dirty="0">
                <a:latin typeface="+mj-ea"/>
                <a:ea typeface="+mj-ea"/>
              </a:rPr>
              <a:t> What is the distribution of the similarity between pair of pull requests?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28B355-1912-4FFC-B4DC-2682C1DE8CF3}"/>
              </a:ext>
            </a:extLst>
          </p:cNvPr>
          <p:cNvSpPr/>
          <p:nvPr/>
        </p:nvSpPr>
        <p:spPr>
          <a:xfrm>
            <a:off x="962021" y="2890391"/>
            <a:ext cx="104189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943C57"/>
                </a:solidFill>
                <a:latin typeface="+mj-ea"/>
                <a:ea typeface="+mj-ea"/>
              </a:rPr>
              <a:t>T</a:t>
            </a:r>
            <a:r>
              <a:rPr lang="zh-CN" altLang="en-US" sz="3200" dirty="0">
                <a:solidFill>
                  <a:srgbClr val="943C57"/>
                </a:solidFill>
                <a:latin typeface="+mj-ea"/>
                <a:ea typeface="+mj-ea"/>
              </a:rPr>
              <a:t>he similarity between the majority of pull requests is high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CC402A-8C4C-489D-84FC-D2DDAEBFAE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27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08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2C70E7-6B5D-489C-AB47-46E9D4801FB2}"/>
              </a:ext>
            </a:extLst>
          </p:cNvPr>
          <p:cNvGrpSpPr/>
          <p:nvPr/>
        </p:nvGrpSpPr>
        <p:grpSpPr>
          <a:xfrm>
            <a:off x="4189407" y="171456"/>
            <a:ext cx="3800022" cy="382408"/>
            <a:chOff x="5594350" y="0"/>
            <a:chExt cx="1612901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070C11-9864-4DDA-9E72-82E3360E3DC4}"/>
                </a:ext>
              </a:extLst>
            </p:cNvPr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25FA563-E828-491E-9B89-0D2DD66DEC8B}"/>
                </a:ext>
              </a:extLst>
            </p:cNvPr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40CD0F9-71EA-49EB-84AB-0135A1E5F9FB}"/>
                  </a:ext>
                </a:extLst>
              </p:cNvPr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Experiment results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967B8EE-C77C-4A60-A782-6D9BFFEE1E26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04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B56CA03-7D3C-4D6F-8D22-2DBC02575668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55E4A36-C058-4293-B9AC-939343716DA8}"/>
              </a:ext>
            </a:extLst>
          </p:cNvPr>
          <p:cNvSpPr txBox="1"/>
          <p:nvPr/>
        </p:nvSpPr>
        <p:spPr>
          <a:xfrm>
            <a:off x="962021" y="661348"/>
            <a:ext cx="11353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+mj-ea"/>
                <a:ea typeface="+mj-ea"/>
              </a:rPr>
              <a:t>RQ3.</a:t>
            </a:r>
            <a:r>
              <a:rPr lang="en-US" altLang="zh-CN" sz="3000" dirty="0">
                <a:latin typeface="+mj-ea"/>
                <a:ea typeface="+mj-ea"/>
              </a:rPr>
              <a:t> Is there any correlation between the two measurement methods of similarity?</a:t>
            </a:r>
          </a:p>
          <a:p>
            <a:endParaRPr lang="en-US" altLang="zh-CN" sz="3000" dirty="0">
              <a:latin typeface="+mj-ea"/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E69BBB-A3BD-4402-944C-82A3C57E8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764" y="2100091"/>
            <a:ext cx="9145308" cy="261923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5E7876E-B9C4-4837-9A1E-59B1B198605C}"/>
              </a:ext>
            </a:extLst>
          </p:cNvPr>
          <p:cNvSpPr/>
          <p:nvPr/>
        </p:nvSpPr>
        <p:spPr>
          <a:xfrm>
            <a:off x="6686549" y="3409709"/>
            <a:ext cx="1302879" cy="1176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E6A3B3D-D501-430B-BFAF-ECECFEB2FB4B}"/>
              </a:ext>
            </a:extLst>
          </p:cNvPr>
          <p:cNvSpPr/>
          <p:nvPr/>
        </p:nvSpPr>
        <p:spPr>
          <a:xfrm rot="19980875">
            <a:off x="5825884" y="4821953"/>
            <a:ext cx="1229596" cy="28678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591F3D-EAFE-43F4-8C0A-0DC593338D48}"/>
              </a:ext>
            </a:extLst>
          </p:cNvPr>
          <p:cNvSpPr/>
          <p:nvPr/>
        </p:nvSpPr>
        <p:spPr>
          <a:xfrm>
            <a:off x="2457792" y="5405583"/>
            <a:ext cx="4595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943C57"/>
                </a:solidFill>
                <a:latin typeface="+mj-ea"/>
                <a:ea typeface="+mj-ea"/>
              </a:rPr>
              <a:t>reach high correlation</a:t>
            </a:r>
            <a:endParaRPr lang="zh-CN" altLang="en-US" sz="3200" dirty="0">
              <a:solidFill>
                <a:srgbClr val="943C57"/>
              </a:solidFill>
              <a:latin typeface="+mj-ea"/>
              <a:ea typeface="+mj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DBBB05-B395-4A21-9F44-E967F25793BB}"/>
              </a:ext>
            </a:extLst>
          </p:cNvPr>
          <p:cNvSpPr/>
          <p:nvPr/>
        </p:nvSpPr>
        <p:spPr>
          <a:xfrm>
            <a:off x="9001125" y="3429000"/>
            <a:ext cx="1302879" cy="1129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EF42CFA0-FCD6-47E5-81EA-29351105361E}"/>
              </a:ext>
            </a:extLst>
          </p:cNvPr>
          <p:cNvSpPr/>
          <p:nvPr/>
        </p:nvSpPr>
        <p:spPr>
          <a:xfrm rot="13090177">
            <a:off x="9590227" y="4792225"/>
            <a:ext cx="1093423" cy="30847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A50C545-153A-42E6-B807-2B029CDA6D13}"/>
              </a:ext>
            </a:extLst>
          </p:cNvPr>
          <p:cNvSpPr/>
          <p:nvPr/>
        </p:nvSpPr>
        <p:spPr>
          <a:xfrm>
            <a:off x="7839029" y="5338004"/>
            <a:ext cx="45958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943C57"/>
                </a:solidFill>
                <a:latin typeface="+mj-ea"/>
                <a:ea typeface="+mj-ea"/>
              </a:rPr>
              <a:t>behave statistically signiﬁcant diﬀerences </a:t>
            </a:r>
            <a:endParaRPr lang="zh-CN" altLang="en-US" sz="3200" dirty="0">
              <a:solidFill>
                <a:srgbClr val="943C57"/>
              </a:solidFill>
              <a:latin typeface="+mj-ea"/>
              <a:ea typeface="+mj-ea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64184E-C637-4304-A2C0-75211E4DD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28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580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2C70E7-6B5D-489C-AB47-46E9D4801FB2}"/>
              </a:ext>
            </a:extLst>
          </p:cNvPr>
          <p:cNvGrpSpPr/>
          <p:nvPr/>
        </p:nvGrpSpPr>
        <p:grpSpPr>
          <a:xfrm>
            <a:off x="4189407" y="171456"/>
            <a:ext cx="3800022" cy="382408"/>
            <a:chOff x="5594350" y="0"/>
            <a:chExt cx="1612901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070C11-9864-4DDA-9E72-82E3360E3DC4}"/>
                </a:ext>
              </a:extLst>
            </p:cNvPr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25FA563-E828-491E-9B89-0D2DD66DEC8B}"/>
                </a:ext>
              </a:extLst>
            </p:cNvPr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40CD0F9-71EA-49EB-84AB-0135A1E5F9FB}"/>
                  </a:ext>
                </a:extLst>
              </p:cNvPr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Experiment results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967B8EE-C77C-4A60-A782-6D9BFFEE1E26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04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B56CA03-7D3C-4D6F-8D22-2DBC02575668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55E4A36-C058-4293-B9AC-939343716DA8}"/>
              </a:ext>
            </a:extLst>
          </p:cNvPr>
          <p:cNvSpPr txBox="1"/>
          <p:nvPr/>
        </p:nvSpPr>
        <p:spPr>
          <a:xfrm>
            <a:off x="962021" y="661348"/>
            <a:ext cx="11353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+mj-ea"/>
                <a:ea typeface="+mj-ea"/>
              </a:rPr>
              <a:t>RQ3.</a:t>
            </a:r>
            <a:r>
              <a:rPr lang="en-US" altLang="zh-CN" sz="3000" dirty="0">
                <a:latin typeface="+mj-ea"/>
                <a:ea typeface="+mj-ea"/>
              </a:rPr>
              <a:t> Is there any correlation between the two measurement methods of similarity?</a:t>
            </a:r>
          </a:p>
          <a:p>
            <a:endParaRPr lang="en-US" altLang="zh-CN" sz="3000" dirty="0">
              <a:latin typeface="+mj-ea"/>
              <a:ea typeface="+mj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6D7907-1909-4C70-B57E-56E1E13FD437}"/>
              </a:ext>
            </a:extLst>
          </p:cNvPr>
          <p:cNvSpPr/>
          <p:nvPr/>
        </p:nvSpPr>
        <p:spPr>
          <a:xfrm>
            <a:off x="995354" y="2447479"/>
            <a:ext cx="104189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943C57"/>
                </a:solidFill>
                <a:latin typeface="+mj-ea"/>
                <a:ea typeface="+mj-ea"/>
              </a:rPr>
              <a:t>The result by these two methods is diﬀerent but similar. This fact may indicate the overlap between the structural similarity and the semantic similarity</a:t>
            </a:r>
            <a:endParaRPr lang="zh-CN" altLang="en-US" sz="3200" dirty="0">
              <a:solidFill>
                <a:srgbClr val="943C57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BE406-AB03-4990-B41E-FCCAB7A08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29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6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4731463" y="2855472"/>
            <a:ext cx="7099462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600" b="1" dirty="0">
                <a:latin typeface="+mj-ea"/>
                <a:ea typeface="+mj-ea"/>
                <a:cs typeface="微软雅黑"/>
              </a:rPr>
              <a:t>Background</a:t>
            </a:r>
            <a:r>
              <a:rPr lang="zh-CN" altLang="en-US" sz="3600" b="1" dirty="0">
                <a:latin typeface="+mj-ea"/>
                <a:ea typeface="+mj-ea"/>
                <a:cs typeface="微软雅黑"/>
              </a:rPr>
              <a:t> </a:t>
            </a:r>
            <a:r>
              <a:rPr lang="en-US" altLang="zh-CN" sz="3600" b="1" dirty="0">
                <a:latin typeface="+mj-ea"/>
                <a:ea typeface="+mj-ea"/>
                <a:cs typeface="微软雅黑"/>
              </a:rPr>
              <a:t>and</a:t>
            </a:r>
            <a:r>
              <a:rPr lang="zh-CN" altLang="en-US" sz="3600" b="1" dirty="0">
                <a:latin typeface="+mj-ea"/>
                <a:ea typeface="+mj-ea"/>
                <a:cs typeface="微软雅黑"/>
              </a:rPr>
              <a:t> </a:t>
            </a:r>
            <a:r>
              <a:rPr lang="en-US" altLang="zh-CN" sz="3600" b="1" dirty="0">
                <a:latin typeface="+mj-ea"/>
                <a:ea typeface="+mj-ea"/>
                <a:cs typeface="微软雅黑"/>
              </a:rPr>
              <a:t>Motivation</a:t>
            </a:r>
          </a:p>
        </p:txBody>
      </p:sp>
      <p:sp>
        <p:nvSpPr>
          <p:cNvPr id="50" name="矩形 49"/>
          <p:cNvSpPr/>
          <p:nvPr/>
        </p:nvSpPr>
        <p:spPr>
          <a:xfrm>
            <a:off x="3196225" y="2777424"/>
            <a:ext cx="145831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>
                <a:latin typeface="+mj-ea"/>
                <a:ea typeface="+mj-ea"/>
                <a:cs typeface="微软雅黑"/>
              </a:rPr>
              <a:t>01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731463" y="2819819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120AA5-12FA-47BE-96B0-BB34521876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3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62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869758"/>
            <a:ext cx="5089842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600" b="1" dirty="0">
                <a:latin typeface="+mj-ea"/>
                <a:ea typeface="+mj-ea"/>
                <a:cs typeface="微软雅黑"/>
              </a:rPr>
              <a:t>Threats to Validity</a:t>
            </a:r>
            <a:endParaRPr lang="zh-CN" altLang="en-US" sz="36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>
                <a:latin typeface="+mj-ea"/>
                <a:ea typeface="+mj-ea"/>
                <a:cs typeface="微软雅黑"/>
              </a:rPr>
              <a:t>05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1ACD97-1F1A-4842-B1AF-ABF6C3393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30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443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2C70E7-6B5D-489C-AB47-46E9D4801FB2}"/>
              </a:ext>
            </a:extLst>
          </p:cNvPr>
          <p:cNvGrpSpPr/>
          <p:nvPr/>
        </p:nvGrpSpPr>
        <p:grpSpPr>
          <a:xfrm>
            <a:off x="4189407" y="171456"/>
            <a:ext cx="3800022" cy="382408"/>
            <a:chOff x="5594350" y="0"/>
            <a:chExt cx="1612901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070C11-9864-4DDA-9E72-82E3360E3DC4}"/>
                </a:ext>
              </a:extLst>
            </p:cNvPr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25FA563-E828-491E-9B89-0D2DD66DEC8B}"/>
                </a:ext>
              </a:extLst>
            </p:cNvPr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40CD0F9-71EA-49EB-84AB-0135A1E5F9FB}"/>
                  </a:ext>
                </a:extLst>
              </p:cNvPr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Threats to validity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967B8EE-C77C-4A60-A782-6D9BFFEE1E26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05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B56CA03-7D3C-4D6F-8D22-2DBC02575668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91F63DCB-AD16-4A96-AB13-D373245B16F1}"/>
              </a:ext>
            </a:extLst>
          </p:cNvPr>
          <p:cNvSpPr txBox="1"/>
          <p:nvPr/>
        </p:nvSpPr>
        <p:spPr>
          <a:xfrm>
            <a:off x="1357314" y="1184533"/>
            <a:ext cx="9758364" cy="2422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+mj-ea"/>
                <a:ea typeface="+mj-ea"/>
              </a:rPr>
              <a:t>Only used 4  open-source Java projects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+mj-ea"/>
                <a:ea typeface="+mj-ea"/>
              </a:rPr>
              <a:t>The corpus that we used may hurt the measurement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+mj-ea"/>
                <a:ea typeface="+mj-ea"/>
              </a:rPr>
              <a:t>Is the detected similarity by the cosine or the doc2vec really similar?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C6E13C-EEA7-43EC-9E29-E00124F168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31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22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869758"/>
            <a:ext cx="321473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3600" b="1" dirty="0">
                <a:latin typeface="+mj-ea"/>
                <a:ea typeface="+mj-ea"/>
                <a:cs typeface="微软雅黑"/>
              </a:rPr>
              <a:t>Conclusion</a:t>
            </a:r>
            <a:endParaRPr lang="zh-CN" altLang="en-US" sz="36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>
                <a:latin typeface="+mj-ea"/>
                <a:ea typeface="+mj-ea"/>
                <a:cs typeface="微软雅黑"/>
              </a:rPr>
              <a:t>06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09DD601-620B-4C97-B3F4-B8BC2760A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32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928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2C70E7-6B5D-489C-AB47-46E9D4801FB2}"/>
              </a:ext>
            </a:extLst>
          </p:cNvPr>
          <p:cNvGrpSpPr/>
          <p:nvPr/>
        </p:nvGrpSpPr>
        <p:grpSpPr>
          <a:xfrm>
            <a:off x="4189407" y="171456"/>
            <a:ext cx="3800022" cy="382408"/>
            <a:chOff x="5594350" y="0"/>
            <a:chExt cx="1612901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070C11-9864-4DDA-9E72-82E3360E3DC4}"/>
                </a:ext>
              </a:extLst>
            </p:cNvPr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25FA563-E828-491E-9B89-0D2DD66DEC8B}"/>
                </a:ext>
              </a:extLst>
            </p:cNvPr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40CD0F9-71EA-49EB-84AB-0135A1E5F9FB}"/>
                  </a:ext>
                </a:extLst>
              </p:cNvPr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Conclusion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967B8EE-C77C-4A60-A782-6D9BFFEE1E26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05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B56CA03-7D3C-4D6F-8D22-2DBC02575668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47666A3B-FD35-4E2A-B6ED-69EFF1A06B18}"/>
              </a:ext>
            </a:extLst>
          </p:cNvPr>
          <p:cNvSpPr txBox="1"/>
          <p:nvPr/>
        </p:nvSpPr>
        <p:spPr>
          <a:xfrm>
            <a:off x="1357314" y="1770321"/>
            <a:ext cx="10186986" cy="347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+mj-ea"/>
                <a:ea typeface="+mj-ea"/>
              </a:rPr>
              <a:t>There indeed exist high similarity between pull requests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+mj-ea"/>
                <a:ea typeface="+mj-ea"/>
              </a:rPr>
              <a:t>There exists shared opinions by two measurement methods, the cosine and the doc2vec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3000" dirty="0">
              <a:latin typeface="+mj-ea"/>
              <a:ea typeface="+mj-e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A38116-D589-4EAF-A602-86D503208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33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29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030647" y="1371600"/>
            <a:ext cx="4469673" cy="4022389"/>
            <a:chOff x="1301734" y="1371600"/>
            <a:chExt cx="4469673" cy="4022389"/>
          </a:xfrm>
        </p:grpSpPr>
        <p:sp>
          <p:nvSpPr>
            <p:cNvPr id="11" name="任意多边形 10"/>
            <p:cNvSpPr/>
            <p:nvPr/>
          </p:nvSpPr>
          <p:spPr>
            <a:xfrm rot="2700000" flipH="1">
              <a:off x="1749018" y="1381203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" fmla="*/ 3530600 w 3530600"/>
                <a:gd name="connsiteY0" fmla="*/ 1966884 h 3732184"/>
                <a:gd name="connsiteX1" fmla="*/ 3530600 w 3530600"/>
                <a:gd name="connsiteY1" fmla="*/ 201584 h 3732184"/>
                <a:gd name="connsiteX2" fmla="*/ 1563717 w 3530600"/>
                <a:gd name="connsiteY2" fmla="*/ 0 h 3732184"/>
                <a:gd name="connsiteX3" fmla="*/ 0 w 3530600"/>
                <a:gd name="connsiteY3" fmla="*/ 1966884 h 3732184"/>
                <a:gd name="connsiteX4" fmla="*/ 0 w 3530600"/>
                <a:gd name="connsiteY4" fmla="*/ 3732184 h 3732184"/>
                <a:gd name="connsiteX5" fmla="*/ 1765300 w 3530600"/>
                <a:gd name="connsiteY5" fmla="*/ 3732184 h 3732184"/>
                <a:gd name="connsiteX6" fmla="*/ 3530600 w 3530600"/>
                <a:gd name="connsiteY6" fmla="*/ 1966884 h 3732184"/>
                <a:gd name="connsiteX0" fmla="*/ 3753783 w 3753783"/>
                <a:gd name="connsiteY0" fmla="*/ 2204465 h 3732184"/>
                <a:gd name="connsiteX1" fmla="*/ 3530600 w 3753783"/>
                <a:gd name="connsiteY1" fmla="*/ 201584 h 3732184"/>
                <a:gd name="connsiteX2" fmla="*/ 1563717 w 3753783"/>
                <a:gd name="connsiteY2" fmla="*/ 0 h 3732184"/>
                <a:gd name="connsiteX3" fmla="*/ 0 w 3753783"/>
                <a:gd name="connsiteY3" fmla="*/ 1966884 h 3732184"/>
                <a:gd name="connsiteX4" fmla="*/ 0 w 3753783"/>
                <a:gd name="connsiteY4" fmla="*/ 3732184 h 3732184"/>
                <a:gd name="connsiteX5" fmla="*/ 1765300 w 3753783"/>
                <a:gd name="connsiteY5" fmla="*/ 3732184 h 3732184"/>
                <a:gd name="connsiteX6" fmla="*/ 3753783 w 3753783"/>
                <a:gd name="connsiteY6" fmla="*/ 2204465 h 37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7"/>
            <p:cNvSpPr/>
            <p:nvPr/>
          </p:nvSpPr>
          <p:spPr>
            <a:xfrm>
              <a:off x="2221101" y="3498646"/>
              <a:ext cx="2393714" cy="497996"/>
            </a:xfrm>
            <a:custGeom>
              <a:avLst/>
              <a:gdLst>
                <a:gd name="connsiteX0" fmla="*/ 0 w 2267508"/>
                <a:gd name="connsiteY0" fmla="*/ 0 h 457200"/>
                <a:gd name="connsiteX1" fmla="*/ 2267508 w 2267508"/>
                <a:gd name="connsiteY1" fmla="*/ 0 h 457200"/>
                <a:gd name="connsiteX2" fmla="*/ 2267508 w 2267508"/>
                <a:gd name="connsiteY2" fmla="*/ 457200 h 457200"/>
                <a:gd name="connsiteX3" fmla="*/ 0 w 2267508"/>
                <a:gd name="connsiteY3" fmla="*/ 457200 h 457200"/>
                <a:gd name="connsiteX4" fmla="*/ 0 w 2267508"/>
                <a:gd name="connsiteY4" fmla="*/ 0 h 457200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64294 w 2331802"/>
                <a:gd name="connsiteY3" fmla="*/ 461962 h 461962"/>
                <a:gd name="connsiteX4" fmla="*/ 0 w 2331802"/>
                <a:gd name="connsiteY4" fmla="*/ 0 h 461962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59531 w 2331802"/>
                <a:gd name="connsiteY3" fmla="*/ 461962 h 461962"/>
                <a:gd name="connsiteX4" fmla="*/ 0 w 2331802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31802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41327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714" h="461962">
                  <a:moveTo>
                    <a:pt x="0" y="0"/>
                  </a:moveTo>
                  <a:lnTo>
                    <a:pt x="2393714" y="4762"/>
                  </a:lnTo>
                  <a:lnTo>
                    <a:pt x="2341327" y="461962"/>
                  </a:lnTo>
                  <a:lnTo>
                    <a:pt x="59531" y="461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52" name="矩形 51"/>
            <p:cNvSpPr/>
            <p:nvPr/>
          </p:nvSpPr>
          <p:spPr>
            <a:xfrm>
              <a:off x="1301734" y="2307370"/>
              <a:ext cx="4469673" cy="12003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3600" b="1" dirty="0">
                  <a:latin typeface="+mj-ea"/>
                  <a:ea typeface="+mj-ea"/>
                  <a:cs typeface="微软雅黑"/>
                </a:rPr>
                <a:t>Thanks for Listening</a:t>
              </a:r>
              <a:endParaRPr lang="zh-CN" altLang="en-US" sz="3600" b="1" dirty="0">
                <a:latin typeface="+mj-ea"/>
                <a:ea typeface="+mj-ea"/>
                <a:cs typeface="微软雅黑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 flipV="1">
              <a:off x="3421224" y="4547765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383238" y="4529174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048986" y="3553568"/>
              <a:ext cx="8194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End.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152591" y="1439210"/>
              <a:ext cx="461293" cy="573558"/>
              <a:chOff x="1668463" y="-2081213"/>
              <a:chExt cx="8858250" cy="11014076"/>
            </a:xfrm>
            <a:solidFill>
              <a:schemeClr val="tx2">
                <a:lumMod val="50000"/>
              </a:schemeClr>
            </a:solidFill>
          </p:grpSpPr>
          <p:sp>
            <p:nvSpPr>
              <p:cNvPr id="21" name="Freeform 15"/>
              <p:cNvSpPr>
                <a:spLocks noEditPoints="1"/>
              </p:cNvSpPr>
              <p:nvPr/>
            </p:nvSpPr>
            <p:spPr bwMode="auto">
              <a:xfrm>
                <a:off x="1668463" y="-1466850"/>
                <a:ext cx="8858250" cy="10399713"/>
              </a:xfrm>
              <a:custGeom>
                <a:avLst/>
                <a:gdLst>
                  <a:gd name="T0" fmla="*/ 1927 w 2359"/>
                  <a:gd name="T1" fmla="*/ 183 h 2770"/>
                  <a:gd name="T2" fmla="*/ 2085 w 2359"/>
                  <a:gd name="T3" fmla="*/ 183 h 2770"/>
                  <a:gd name="T4" fmla="*/ 2176 w 2359"/>
                  <a:gd name="T5" fmla="*/ 274 h 2770"/>
                  <a:gd name="T6" fmla="*/ 2176 w 2359"/>
                  <a:gd name="T7" fmla="*/ 2496 h 2770"/>
                  <a:gd name="T8" fmla="*/ 2085 w 2359"/>
                  <a:gd name="T9" fmla="*/ 2588 h 2770"/>
                  <a:gd name="T10" fmla="*/ 274 w 2359"/>
                  <a:gd name="T11" fmla="*/ 2588 h 2770"/>
                  <a:gd name="T12" fmla="*/ 183 w 2359"/>
                  <a:gd name="T13" fmla="*/ 2496 h 2770"/>
                  <a:gd name="T14" fmla="*/ 183 w 2359"/>
                  <a:gd name="T15" fmla="*/ 274 h 2770"/>
                  <a:gd name="T16" fmla="*/ 274 w 2359"/>
                  <a:gd name="T17" fmla="*/ 183 h 2770"/>
                  <a:gd name="T18" fmla="*/ 465 w 2359"/>
                  <a:gd name="T19" fmla="*/ 183 h 2770"/>
                  <a:gd name="T20" fmla="*/ 474 w 2359"/>
                  <a:gd name="T21" fmla="*/ 181 h 2770"/>
                  <a:gd name="T22" fmla="*/ 550 w 2359"/>
                  <a:gd name="T23" fmla="*/ 92 h 2770"/>
                  <a:gd name="T24" fmla="*/ 474 w 2359"/>
                  <a:gd name="T25" fmla="*/ 3 h 2770"/>
                  <a:gd name="T26" fmla="*/ 465 w 2359"/>
                  <a:gd name="T27" fmla="*/ 0 h 2770"/>
                  <a:gd name="T28" fmla="*/ 274 w 2359"/>
                  <a:gd name="T29" fmla="*/ 0 h 2770"/>
                  <a:gd name="T30" fmla="*/ 0 w 2359"/>
                  <a:gd name="T31" fmla="*/ 274 h 2770"/>
                  <a:gd name="T32" fmla="*/ 0 w 2359"/>
                  <a:gd name="T33" fmla="*/ 2496 h 2770"/>
                  <a:gd name="T34" fmla="*/ 274 w 2359"/>
                  <a:gd name="T35" fmla="*/ 2770 h 2770"/>
                  <a:gd name="T36" fmla="*/ 2085 w 2359"/>
                  <a:gd name="T37" fmla="*/ 2770 h 2770"/>
                  <a:gd name="T38" fmla="*/ 2359 w 2359"/>
                  <a:gd name="T39" fmla="*/ 2496 h 2770"/>
                  <a:gd name="T40" fmla="*/ 2359 w 2359"/>
                  <a:gd name="T41" fmla="*/ 274 h 2770"/>
                  <a:gd name="T42" fmla="*/ 2085 w 2359"/>
                  <a:gd name="T43" fmla="*/ 0 h 2770"/>
                  <a:gd name="T44" fmla="*/ 1911 w 2359"/>
                  <a:gd name="T45" fmla="*/ 0 h 2770"/>
                  <a:gd name="T46" fmla="*/ 1880 w 2359"/>
                  <a:gd name="T47" fmla="*/ 1 h 2770"/>
                  <a:gd name="T48" fmla="*/ 1789 w 2359"/>
                  <a:gd name="T49" fmla="*/ 92 h 2770"/>
                  <a:gd name="T50" fmla="*/ 1880 w 2359"/>
                  <a:gd name="T51" fmla="*/ 182 h 2770"/>
                  <a:gd name="T52" fmla="*/ 1927 w 2359"/>
                  <a:gd name="T53" fmla="*/ 183 h 2770"/>
                  <a:gd name="T54" fmla="*/ 1927 w 2359"/>
                  <a:gd name="T55" fmla="*/ 183 h 2770"/>
                  <a:gd name="T56" fmla="*/ 1927 w 2359"/>
                  <a:gd name="T57" fmla="*/ 183 h 2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9" h="2770">
                    <a:moveTo>
                      <a:pt x="1927" y="183"/>
                    </a:moveTo>
                    <a:cubicBezTo>
                      <a:pt x="2085" y="183"/>
                      <a:pt x="2085" y="183"/>
                      <a:pt x="2085" y="183"/>
                    </a:cubicBezTo>
                    <a:cubicBezTo>
                      <a:pt x="2135" y="183"/>
                      <a:pt x="2176" y="224"/>
                      <a:pt x="2176" y="274"/>
                    </a:cubicBezTo>
                    <a:cubicBezTo>
                      <a:pt x="2176" y="2496"/>
                      <a:pt x="2176" y="2496"/>
                      <a:pt x="2176" y="2496"/>
                    </a:cubicBezTo>
                    <a:cubicBezTo>
                      <a:pt x="2176" y="2547"/>
                      <a:pt x="2135" y="2588"/>
                      <a:pt x="2085" y="2588"/>
                    </a:cubicBezTo>
                    <a:cubicBezTo>
                      <a:pt x="274" y="2588"/>
                      <a:pt x="274" y="2588"/>
                      <a:pt x="274" y="2588"/>
                    </a:cubicBezTo>
                    <a:cubicBezTo>
                      <a:pt x="223" y="2588"/>
                      <a:pt x="183" y="2547"/>
                      <a:pt x="183" y="2496"/>
                    </a:cubicBezTo>
                    <a:cubicBezTo>
                      <a:pt x="183" y="274"/>
                      <a:pt x="183" y="274"/>
                      <a:pt x="183" y="274"/>
                    </a:cubicBezTo>
                    <a:cubicBezTo>
                      <a:pt x="183" y="224"/>
                      <a:pt x="223" y="183"/>
                      <a:pt x="274" y="183"/>
                    </a:cubicBezTo>
                    <a:cubicBezTo>
                      <a:pt x="465" y="183"/>
                      <a:pt x="465" y="183"/>
                      <a:pt x="465" y="183"/>
                    </a:cubicBezTo>
                    <a:cubicBezTo>
                      <a:pt x="474" y="181"/>
                      <a:pt x="474" y="181"/>
                      <a:pt x="474" y="181"/>
                    </a:cubicBezTo>
                    <a:cubicBezTo>
                      <a:pt x="517" y="174"/>
                      <a:pt x="550" y="137"/>
                      <a:pt x="550" y="92"/>
                    </a:cubicBezTo>
                    <a:cubicBezTo>
                      <a:pt x="550" y="46"/>
                      <a:pt x="517" y="9"/>
                      <a:pt x="474" y="3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123" y="0"/>
                      <a:pt x="0" y="123"/>
                      <a:pt x="0" y="274"/>
                    </a:cubicBezTo>
                    <a:cubicBezTo>
                      <a:pt x="0" y="2496"/>
                      <a:pt x="0" y="2496"/>
                      <a:pt x="0" y="2496"/>
                    </a:cubicBezTo>
                    <a:cubicBezTo>
                      <a:pt x="0" y="2647"/>
                      <a:pt x="123" y="2770"/>
                      <a:pt x="274" y="2770"/>
                    </a:cubicBezTo>
                    <a:cubicBezTo>
                      <a:pt x="2085" y="2770"/>
                      <a:pt x="2085" y="2770"/>
                      <a:pt x="2085" y="2770"/>
                    </a:cubicBezTo>
                    <a:cubicBezTo>
                      <a:pt x="2236" y="2770"/>
                      <a:pt x="2359" y="2647"/>
                      <a:pt x="2359" y="2496"/>
                    </a:cubicBezTo>
                    <a:cubicBezTo>
                      <a:pt x="2359" y="274"/>
                      <a:pt x="2359" y="274"/>
                      <a:pt x="2359" y="274"/>
                    </a:cubicBezTo>
                    <a:cubicBezTo>
                      <a:pt x="2359" y="123"/>
                      <a:pt x="2236" y="0"/>
                      <a:pt x="2085" y="0"/>
                    </a:cubicBezTo>
                    <a:cubicBezTo>
                      <a:pt x="1911" y="0"/>
                      <a:pt x="1911" y="0"/>
                      <a:pt x="1911" y="0"/>
                    </a:cubicBezTo>
                    <a:cubicBezTo>
                      <a:pt x="1880" y="1"/>
                      <a:pt x="1880" y="1"/>
                      <a:pt x="1880" y="1"/>
                    </a:cubicBezTo>
                    <a:cubicBezTo>
                      <a:pt x="1830" y="1"/>
                      <a:pt x="1789" y="42"/>
                      <a:pt x="1789" y="92"/>
                    </a:cubicBezTo>
                    <a:cubicBezTo>
                      <a:pt x="1789" y="142"/>
                      <a:pt x="1830" y="182"/>
                      <a:pt x="1880" y="182"/>
                    </a:cubicBezTo>
                    <a:cubicBezTo>
                      <a:pt x="1927" y="183"/>
                      <a:pt x="1927" y="183"/>
                      <a:pt x="1927" y="183"/>
                    </a:cubicBezTo>
                    <a:close/>
                    <a:moveTo>
                      <a:pt x="1927" y="183"/>
                    </a:moveTo>
                    <a:cubicBezTo>
                      <a:pt x="1927" y="183"/>
                      <a:pt x="1927" y="183"/>
                      <a:pt x="1927" y="1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>
                <a:spLocks noEditPoints="1"/>
              </p:cNvSpPr>
              <p:nvPr/>
            </p:nvSpPr>
            <p:spPr bwMode="auto">
              <a:xfrm>
                <a:off x="7218363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39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39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>
                <a:spLocks noEditPoints="1"/>
              </p:cNvSpPr>
              <p:nvPr/>
            </p:nvSpPr>
            <p:spPr bwMode="auto">
              <a:xfrm>
                <a:off x="4251326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40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40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>
                <a:spLocks noEditPoints="1"/>
              </p:cNvSpPr>
              <p:nvPr/>
            </p:nvSpPr>
            <p:spPr bwMode="auto">
              <a:xfrm>
                <a:off x="3902076" y="1239837"/>
                <a:ext cx="4391025" cy="4989513"/>
              </a:xfrm>
              <a:custGeom>
                <a:avLst/>
                <a:gdLst>
                  <a:gd name="T0" fmla="*/ 937 w 1169"/>
                  <a:gd name="T1" fmla="*/ 516 h 1329"/>
                  <a:gd name="T2" fmla="*/ 655 w 1169"/>
                  <a:gd name="T3" fmla="*/ 742 h 1329"/>
                  <a:gd name="T4" fmla="*/ 655 w 1169"/>
                  <a:gd name="T5" fmla="*/ 1252 h 1329"/>
                  <a:gd name="T6" fmla="*/ 583 w 1169"/>
                  <a:gd name="T7" fmla="*/ 1329 h 1329"/>
                  <a:gd name="T8" fmla="*/ 509 w 1169"/>
                  <a:gd name="T9" fmla="*/ 1249 h 1329"/>
                  <a:gd name="T10" fmla="*/ 509 w 1169"/>
                  <a:gd name="T11" fmla="*/ 727 h 1329"/>
                  <a:gd name="T12" fmla="*/ 229 w 1169"/>
                  <a:gd name="T13" fmla="*/ 364 h 1329"/>
                  <a:gd name="T14" fmla="*/ 0 w 1169"/>
                  <a:gd name="T15" fmla="*/ 184 h 1329"/>
                  <a:gd name="T16" fmla="*/ 206 w 1169"/>
                  <a:gd name="T17" fmla="*/ 0 h 1329"/>
                  <a:gd name="T18" fmla="*/ 583 w 1169"/>
                  <a:gd name="T19" fmla="*/ 470 h 1329"/>
                  <a:gd name="T20" fmla="*/ 964 w 1169"/>
                  <a:gd name="T21" fmla="*/ 174 h 1329"/>
                  <a:gd name="T22" fmla="*/ 1169 w 1169"/>
                  <a:gd name="T23" fmla="*/ 363 h 1329"/>
                  <a:gd name="T24" fmla="*/ 937 w 1169"/>
                  <a:gd name="T25" fmla="*/ 516 h 1329"/>
                  <a:gd name="T26" fmla="*/ 937 w 1169"/>
                  <a:gd name="T27" fmla="*/ 516 h 1329"/>
                  <a:gd name="T28" fmla="*/ 937 w 1169"/>
                  <a:gd name="T29" fmla="*/ 516 h 1329"/>
                  <a:gd name="T30" fmla="*/ 937 w 1169"/>
                  <a:gd name="T31" fmla="*/ 516 h 1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69" h="1329">
                    <a:moveTo>
                      <a:pt x="937" y="516"/>
                    </a:moveTo>
                    <a:cubicBezTo>
                      <a:pt x="687" y="516"/>
                      <a:pt x="655" y="644"/>
                      <a:pt x="655" y="742"/>
                    </a:cubicBezTo>
                    <a:cubicBezTo>
                      <a:pt x="655" y="1252"/>
                      <a:pt x="655" y="1252"/>
                      <a:pt x="655" y="1252"/>
                    </a:cubicBezTo>
                    <a:cubicBezTo>
                      <a:pt x="655" y="1286"/>
                      <a:pt x="628" y="1329"/>
                      <a:pt x="583" y="1329"/>
                    </a:cubicBezTo>
                    <a:cubicBezTo>
                      <a:pt x="541" y="1329"/>
                      <a:pt x="509" y="1288"/>
                      <a:pt x="509" y="1249"/>
                    </a:cubicBezTo>
                    <a:cubicBezTo>
                      <a:pt x="509" y="727"/>
                      <a:pt x="509" y="727"/>
                      <a:pt x="509" y="727"/>
                    </a:cubicBezTo>
                    <a:cubicBezTo>
                      <a:pt x="509" y="670"/>
                      <a:pt x="493" y="371"/>
                      <a:pt x="229" y="364"/>
                    </a:cubicBezTo>
                    <a:cubicBezTo>
                      <a:pt x="80" y="364"/>
                      <a:pt x="0" y="288"/>
                      <a:pt x="0" y="184"/>
                    </a:cubicBezTo>
                    <a:cubicBezTo>
                      <a:pt x="0" y="96"/>
                      <a:pt x="56" y="0"/>
                      <a:pt x="206" y="0"/>
                    </a:cubicBezTo>
                    <a:cubicBezTo>
                      <a:pt x="481" y="0"/>
                      <a:pt x="583" y="247"/>
                      <a:pt x="583" y="470"/>
                    </a:cubicBezTo>
                    <a:cubicBezTo>
                      <a:pt x="619" y="316"/>
                      <a:pt x="763" y="174"/>
                      <a:pt x="964" y="174"/>
                    </a:cubicBezTo>
                    <a:cubicBezTo>
                      <a:pt x="1065" y="174"/>
                      <a:pt x="1169" y="234"/>
                      <a:pt x="1169" y="363"/>
                    </a:cubicBezTo>
                    <a:cubicBezTo>
                      <a:pt x="1168" y="435"/>
                      <a:pt x="1118" y="516"/>
                      <a:pt x="937" y="516"/>
                    </a:cubicBezTo>
                    <a:cubicBezTo>
                      <a:pt x="937" y="516"/>
                      <a:pt x="937" y="516"/>
                      <a:pt x="937" y="516"/>
                    </a:cubicBezTo>
                    <a:close/>
                    <a:moveTo>
                      <a:pt x="937" y="516"/>
                    </a:moveTo>
                    <a:cubicBezTo>
                      <a:pt x="937" y="516"/>
                      <a:pt x="937" y="516"/>
                      <a:pt x="937" y="5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1AEAB-27EA-45AF-AA37-7191CD441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34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4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189408" y="171456"/>
            <a:ext cx="5489197" cy="382408"/>
            <a:chOff x="5594350" y="0"/>
            <a:chExt cx="1923821" cy="38240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13076"/>
              <a:ext cx="1923821" cy="369332"/>
              <a:chOff x="4991099" y="55400"/>
              <a:chExt cx="1923821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90"/>
                <a:ext cx="139389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Background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 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and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 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Motivation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01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816A952-FB2E-4B61-85AD-0491A368AD00}"/>
              </a:ext>
            </a:extLst>
          </p:cNvPr>
          <p:cNvSpPr txBox="1"/>
          <p:nvPr/>
        </p:nvSpPr>
        <p:spPr>
          <a:xfrm>
            <a:off x="991516" y="1549598"/>
            <a:ext cx="101958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dirty="0">
                <a:latin typeface="+mj-ea"/>
                <a:ea typeface="+mj-ea"/>
              </a:rPr>
              <a:t>Collaborative platforms help collaborative work </a:t>
            </a:r>
            <a:endParaRPr lang="zh-CN" altLang="en-US" sz="3400" dirty="0">
              <a:latin typeface="+mj-ea"/>
              <a:ea typeface="+mj-ea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A6DD846-AF16-4158-A03A-00BC6D263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2806942"/>
            <a:ext cx="2146294" cy="1905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74CC7D4-2342-4318-B184-F2D059EE3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6" b="12500"/>
          <a:stretch/>
        </p:blipFill>
        <p:spPr>
          <a:xfrm>
            <a:off x="6713673" y="2806942"/>
            <a:ext cx="2964932" cy="1905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6B90E8-52F0-44D1-B846-B3372F571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4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4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189407" y="-169410"/>
            <a:ext cx="4729510" cy="1077218"/>
            <a:chOff x="5594350" y="-340866"/>
            <a:chExt cx="1612901" cy="107721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-340866"/>
              <a:ext cx="1612901" cy="1077218"/>
              <a:chOff x="4991099" y="-298542"/>
              <a:chExt cx="1612901" cy="107721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-298542"/>
                <a:ext cx="1082977" cy="107721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Background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 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and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 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Motivation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01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816A952-FB2E-4B61-85AD-0491A368AD00}"/>
              </a:ext>
            </a:extLst>
          </p:cNvPr>
          <p:cNvSpPr txBox="1"/>
          <p:nvPr/>
        </p:nvSpPr>
        <p:spPr>
          <a:xfrm>
            <a:off x="1019632" y="1497970"/>
            <a:ext cx="101395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dirty="0">
                <a:latin typeface="+mj-ea"/>
                <a:ea typeface="+mj-ea"/>
              </a:rPr>
              <a:t>The mechanism of </a:t>
            </a:r>
            <a:r>
              <a:rPr lang="en-US" altLang="zh-CN" sz="3400" dirty="0">
                <a:latin typeface="+mj-ea"/>
              </a:rPr>
              <a:t>collaborative </a:t>
            </a:r>
            <a:r>
              <a:rPr lang="en-US" altLang="zh-CN" sz="3400" dirty="0">
                <a:latin typeface="+mj-ea"/>
                <a:ea typeface="+mj-ea"/>
              </a:rPr>
              <a:t>work on </a:t>
            </a:r>
            <a:r>
              <a:rPr lang="en-US" altLang="zh-CN" sz="3400" dirty="0" err="1">
                <a:latin typeface="+mj-ea"/>
                <a:ea typeface="+mj-ea"/>
              </a:rPr>
              <a:t>github</a:t>
            </a:r>
            <a:endParaRPr lang="zh-CN" altLang="en-US" sz="3400" dirty="0"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39E9CC-9B05-4DE0-A442-0D27A45DB6CF}"/>
              </a:ext>
            </a:extLst>
          </p:cNvPr>
          <p:cNvSpPr txBox="1"/>
          <p:nvPr/>
        </p:nvSpPr>
        <p:spPr>
          <a:xfrm>
            <a:off x="1920067" y="2442075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Project manager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A002C6-297C-4C4A-A8E9-0CF4693EC69B}"/>
              </a:ext>
            </a:extLst>
          </p:cNvPr>
          <p:cNvSpPr txBox="1"/>
          <p:nvPr/>
        </p:nvSpPr>
        <p:spPr>
          <a:xfrm>
            <a:off x="7030229" y="243557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Other developers</a:t>
            </a:r>
            <a:endParaRPr lang="zh-CN" altLang="en-US" sz="2800" dirty="0"/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6A39E9CC-9B05-4DE0-A442-0D27A45DB6CF}"/>
              </a:ext>
            </a:extLst>
          </p:cNvPr>
          <p:cNvSpPr txBox="1"/>
          <p:nvPr/>
        </p:nvSpPr>
        <p:spPr>
          <a:xfrm>
            <a:off x="1448579" y="5098420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Deploy the codebase</a:t>
            </a:r>
            <a:endParaRPr lang="zh-CN" altLang="en-US" sz="2800" dirty="0"/>
          </a:p>
        </p:txBody>
      </p:sp>
      <p:sp>
        <p:nvSpPr>
          <p:cNvPr id="16" name="文本框 1">
            <a:extLst>
              <a:ext uri="{FF2B5EF4-FFF2-40B4-BE49-F238E27FC236}">
                <a16:creationId xmlns:a16="http://schemas.microsoft.com/office/drawing/2014/main" id="{6A39E9CC-9B05-4DE0-A442-0D27A45DB6CF}"/>
              </a:ext>
            </a:extLst>
          </p:cNvPr>
          <p:cNvSpPr txBox="1"/>
          <p:nvPr/>
        </p:nvSpPr>
        <p:spPr>
          <a:xfrm>
            <a:off x="6246972" y="4998407"/>
            <a:ext cx="5554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Fork the project into their own account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5F1777-A6BD-421F-8343-3D1476D42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79" y="3014766"/>
            <a:ext cx="1905000" cy="1905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E90BDA-BF80-4461-B814-FB2FD0ADB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152" y="2934164"/>
            <a:ext cx="2105189" cy="190500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FE83AD-1A22-4371-89D1-ECC93EFBAE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5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7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189407" y="-169410"/>
            <a:ext cx="4996796" cy="1077218"/>
            <a:chOff x="5594350" y="-340866"/>
            <a:chExt cx="1612901" cy="107721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-340866"/>
              <a:ext cx="1612901" cy="1077218"/>
              <a:chOff x="4991099" y="-298542"/>
              <a:chExt cx="1612901" cy="107721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-298542"/>
                <a:ext cx="1082977" cy="107721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Background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 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and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 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Motivation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01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816A952-FB2E-4B61-85AD-0491A368AD00}"/>
              </a:ext>
            </a:extLst>
          </p:cNvPr>
          <p:cNvSpPr txBox="1"/>
          <p:nvPr/>
        </p:nvSpPr>
        <p:spPr>
          <a:xfrm>
            <a:off x="1019632" y="1497970"/>
            <a:ext cx="101395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dirty="0">
                <a:latin typeface="+mj-ea"/>
                <a:ea typeface="+mj-ea"/>
              </a:rPr>
              <a:t>The mechanism of </a:t>
            </a:r>
            <a:r>
              <a:rPr lang="en-US" altLang="zh-CN" sz="3400" dirty="0">
                <a:latin typeface="+mj-ea"/>
              </a:rPr>
              <a:t>collaborative </a:t>
            </a:r>
            <a:r>
              <a:rPr lang="en-US" altLang="zh-CN" sz="3400" dirty="0">
                <a:latin typeface="+mj-ea"/>
                <a:ea typeface="+mj-ea"/>
              </a:rPr>
              <a:t>work on </a:t>
            </a:r>
            <a:r>
              <a:rPr lang="en-US" altLang="zh-CN" sz="3400" dirty="0" err="1">
                <a:latin typeface="+mj-ea"/>
                <a:ea typeface="+mj-ea"/>
              </a:rPr>
              <a:t>github</a:t>
            </a:r>
            <a:endParaRPr lang="zh-CN" altLang="en-US" sz="3400" dirty="0"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A002C6-297C-4C4A-A8E9-0CF4693EC69B}"/>
              </a:ext>
            </a:extLst>
          </p:cNvPr>
          <p:cNvSpPr txBox="1"/>
          <p:nvPr/>
        </p:nvSpPr>
        <p:spPr>
          <a:xfrm>
            <a:off x="2355314" y="2452031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Developer</a:t>
            </a:r>
            <a:endParaRPr lang="zh-CN" altLang="en-US" sz="2800" dirty="0"/>
          </a:p>
        </p:txBody>
      </p:sp>
      <p:sp>
        <p:nvSpPr>
          <p:cNvPr id="16" name="文本框 1">
            <a:extLst>
              <a:ext uri="{FF2B5EF4-FFF2-40B4-BE49-F238E27FC236}">
                <a16:creationId xmlns:a16="http://schemas.microsoft.com/office/drawing/2014/main" id="{6A39E9CC-9B05-4DE0-A442-0D27A45DB6CF}"/>
              </a:ext>
            </a:extLst>
          </p:cNvPr>
          <p:cNvSpPr txBox="1"/>
          <p:nvPr/>
        </p:nvSpPr>
        <p:spPr>
          <a:xfrm>
            <a:off x="1404203" y="5116563"/>
            <a:ext cx="5554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Make changes to the original project?</a:t>
            </a:r>
            <a:endParaRPr lang="zh-CN" altLang="en-US" sz="28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40D1002-32D7-45F8-80AB-E0A765F2C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18" y="3093407"/>
            <a:ext cx="2105189" cy="1905000"/>
          </a:xfrm>
          <a:prstGeom prst="rect">
            <a:avLst/>
          </a:prstGeom>
        </p:spPr>
      </p:pic>
      <p:sp>
        <p:nvSpPr>
          <p:cNvPr id="19" name="文本框 1">
            <a:extLst>
              <a:ext uri="{FF2B5EF4-FFF2-40B4-BE49-F238E27FC236}">
                <a16:creationId xmlns:a16="http://schemas.microsoft.com/office/drawing/2014/main" id="{518D82E5-F1B1-47D3-AE35-75B20E678F36}"/>
              </a:ext>
            </a:extLst>
          </p:cNvPr>
          <p:cNvSpPr txBox="1"/>
          <p:nvPr/>
        </p:nvSpPr>
        <p:spPr>
          <a:xfrm>
            <a:off x="4544408" y="3389158"/>
            <a:ext cx="5554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Submit Pull Requests</a:t>
            </a:r>
          </a:p>
          <a:p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7E0AF6B-D54C-4DDF-8564-2CDCF4949E65}"/>
              </a:ext>
            </a:extLst>
          </p:cNvPr>
          <p:cNvSpPr txBox="1"/>
          <p:nvPr/>
        </p:nvSpPr>
        <p:spPr>
          <a:xfrm>
            <a:off x="7735105" y="2442075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Project manager</a:t>
            </a:r>
            <a:endParaRPr lang="zh-CN" altLang="en-US" sz="28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FA37A3B-6AE7-4A1D-8B9F-98DB574E4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817" y="3014766"/>
            <a:ext cx="1905000" cy="1905000"/>
          </a:xfrm>
          <a:prstGeom prst="rect">
            <a:avLst/>
          </a:prstGeom>
        </p:spPr>
      </p:pic>
      <p:sp>
        <p:nvSpPr>
          <p:cNvPr id="22" name="箭头: 右 21">
            <a:extLst>
              <a:ext uri="{FF2B5EF4-FFF2-40B4-BE49-F238E27FC236}">
                <a16:creationId xmlns:a16="http://schemas.microsoft.com/office/drawing/2014/main" id="{FF9049F3-A2B4-4196-8101-993BEE150863}"/>
              </a:ext>
            </a:extLst>
          </p:cNvPr>
          <p:cNvSpPr/>
          <p:nvPr/>
        </p:nvSpPr>
        <p:spPr>
          <a:xfrm>
            <a:off x="5216472" y="3928315"/>
            <a:ext cx="2105188" cy="4846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DFA920-6CBC-4EF0-A977-4F4CE453C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6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54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189406" y="-169410"/>
            <a:ext cx="4518495" cy="1077218"/>
            <a:chOff x="5594350" y="-340866"/>
            <a:chExt cx="1612901" cy="107721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-340866"/>
              <a:ext cx="1612901" cy="1077218"/>
              <a:chOff x="4991099" y="-298542"/>
              <a:chExt cx="1612901" cy="107721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-298542"/>
                <a:ext cx="1082977" cy="107721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Background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 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and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 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Motivation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01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816A952-FB2E-4B61-85AD-0491A368AD00}"/>
              </a:ext>
            </a:extLst>
          </p:cNvPr>
          <p:cNvSpPr txBox="1"/>
          <p:nvPr/>
        </p:nvSpPr>
        <p:spPr>
          <a:xfrm>
            <a:off x="1019632" y="1497970"/>
            <a:ext cx="101395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dirty="0">
                <a:latin typeface="+mj-ea"/>
                <a:ea typeface="+mj-ea"/>
              </a:rPr>
              <a:t>The mechanism of </a:t>
            </a:r>
            <a:r>
              <a:rPr lang="en-US" altLang="zh-CN" sz="3400" dirty="0">
                <a:latin typeface="+mj-ea"/>
              </a:rPr>
              <a:t>collaborative </a:t>
            </a:r>
            <a:r>
              <a:rPr lang="en-US" altLang="zh-CN" sz="3400" dirty="0">
                <a:latin typeface="+mj-ea"/>
                <a:ea typeface="+mj-ea"/>
              </a:rPr>
              <a:t>work on </a:t>
            </a:r>
            <a:r>
              <a:rPr lang="en-US" altLang="zh-CN" sz="3400" dirty="0" err="1">
                <a:latin typeface="+mj-ea"/>
                <a:ea typeface="+mj-ea"/>
              </a:rPr>
              <a:t>github</a:t>
            </a:r>
            <a:endParaRPr lang="zh-CN" altLang="en-US" sz="3400" dirty="0"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A002C6-297C-4C4A-A8E9-0CF4693EC69B}"/>
              </a:ext>
            </a:extLst>
          </p:cNvPr>
          <p:cNvSpPr txBox="1"/>
          <p:nvPr/>
        </p:nvSpPr>
        <p:spPr>
          <a:xfrm>
            <a:off x="2355314" y="2452031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Developer</a:t>
            </a:r>
            <a:endParaRPr lang="zh-CN" altLang="en-US" sz="28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40D1002-32D7-45F8-80AB-E0A765F2C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18" y="3093407"/>
            <a:ext cx="2105189" cy="1905000"/>
          </a:xfrm>
          <a:prstGeom prst="rect">
            <a:avLst/>
          </a:prstGeom>
        </p:spPr>
      </p:pic>
      <p:sp>
        <p:nvSpPr>
          <p:cNvPr id="19" name="文本框 1">
            <a:extLst>
              <a:ext uri="{FF2B5EF4-FFF2-40B4-BE49-F238E27FC236}">
                <a16:creationId xmlns:a16="http://schemas.microsoft.com/office/drawing/2014/main" id="{518D82E5-F1B1-47D3-AE35-75B20E678F36}"/>
              </a:ext>
            </a:extLst>
          </p:cNvPr>
          <p:cNvSpPr txBox="1"/>
          <p:nvPr/>
        </p:nvSpPr>
        <p:spPr>
          <a:xfrm>
            <a:off x="4544408" y="3389158"/>
            <a:ext cx="5554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Submit </a:t>
            </a:r>
            <a:r>
              <a:rPr lang="en-US" altLang="zh-CN" sz="2800" dirty="0">
                <a:solidFill>
                  <a:srgbClr val="FF9933"/>
                </a:solidFill>
              </a:rPr>
              <a:t>Pull Requests </a:t>
            </a:r>
            <a:endParaRPr lang="zh-CN" altLang="en-US" sz="2800" dirty="0">
              <a:solidFill>
                <a:srgbClr val="FF9933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7E0AF6B-D54C-4DDF-8564-2CDCF4949E65}"/>
              </a:ext>
            </a:extLst>
          </p:cNvPr>
          <p:cNvSpPr txBox="1"/>
          <p:nvPr/>
        </p:nvSpPr>
        <p:spPr>
          <a:xfrm>
            <a:off x="7735105" y="2442075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Project manager</a:t>
            </a:r>
            <a:endParaRPr lang="zh-CN" altLang="en-US" sz="28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FA37A3B-6AE7-4A1D-8B9F-98DB574E4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817" y="3014766"/>
            <a:ext cx="1905000" cy="1905000"/>
          </a:xfrm>
          <a:prstGeom prst="rect">
            <a:avLst/>
          </a:prstGeom>
        </p:spPr>
      </p:pic>
      <p:sp>
        <p:nvSpPr>
          <p:cNvPr id="22" name="文本框 1">
            <a:extLst>
              <a:ext uri="{FF2B5EF4-FFF2-40B4-BE49-F238E27FC236}">
                <a16:creationId xmlns:a16="http://schemas.microsoft.com/office/drawing/2014/main" id="{E5BF37F2-929C-46AE-BDD7-65FC142214B0}"/>
              </a:ext>
            </a:extLst>
          </p:cNvPr>
          <p:cNvSpPr txBox="1"/>
          <p:nvPr/>
        </p:nvSpPr>
        <p:spPr>
          <a:xfrm>
            <a:off x="7515226" y="5260248"/>
            <a:ext cx="1846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Accept it? </a:t>
            </a:r>
            <a:endParaRPr lang="zh-CN" altLang="en-US" sz="2800" dirty="0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47A250C9-5638-486D-A65B-325F24DE78CA}"/>
              </a:ext>
            </a:extLst>
          </p:cNvPr>
          <p:cNvSpPr/>
          <p:nvPr/>
        </p:nvSpPr>
        <p:spPr>
          <a:xfrm rot="2656965">
            <a:off x="5753837" y="3805425"/>
            <a:ext cx="433388" cy="1188310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23" name="文本框 1">
            <a:extLst>
              <a:ext uri="{FF2B5EF4-FFF2-40B4-BE49-F238E27FC236}">
                <a16:creationId xmlns:a16="http://schemas.microsoft.com/office/drawing/2014/main" id="{3D511CF4-11E7-448C-AF5A-34FCE41617E2}"/>
              </a:ext>
            </a:extLst>
          </p:cNvPr>
          <p:cNvSpPr txBox="1"/>
          <p:nvPr/>
        </p:nvSpPr>
        <p:spPr>
          <a:xfrm>
            <a:off x="2830354" y="4978881"/>
            <a:ext cx="382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One or more commits</a:t>
            </a:r>
          </a:p>
        </p:txBody>
      </p:sp>
      <p:sp>
        <p:nvSpPr>
          <p:cNvPr id="24" name="文本框 1">
            <a:extLst>
              <a:ext uri="{FF2B5EF4-FFF2-40B4-BE49-F238E27FC236}">
                <a16:creationId xmlns:a16="http://schemas.microsoft.com/office/drawing/2014/main" id="{D1553FF2-DA2B-406B-9F10-C1101AED42E3}"/>
              </a:ext>
            </a:extLst>
          </p:cNvPr>
          <p:cNvSpPr txBox="1"/>
          <p:nvPr/>
        </p:nvSpPr>
        <p:spPr>
          <a:xfrm>
            <a:off x="2084218" y="5652887"/>
            <a:ext cx="513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Each of commit contains edit</a:t>
            </a:r>
          </a:p>
        </p:txBody>
      </p:sp>
      <p:sp>
        <p:nvSpPr>
          <p:cNvPr id="25" name="文本框 1">
            <a:extLst>
              <a:ext uri="{FF2B5EF4-FFF2-40B4-BE49-F238E27FC236}">
                <a16:creationId xmlns:a16="http://schemas.microsoft.com/office/drawing/2014/main" id="{203C3C7F-942B-4DA9-8B17-14DD45ED0973}"/>
              </a:ext>
            </a:extLst>
          </p:cNvPr>
          <p:cNvSpPr txBox="1"/>
          <p:nvPr/>
        </p:nvSpPr>
        <p:spPr>
          <a:xfrm>
            <a:off x="9361646" y="5240491"/>
            <a:ext cx="1914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 Discard it?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6C50FD-9827-49FA-9A5B-3030DC62F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7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47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189406" y="-169410"/>
            <a:ext cx="4723739" cy="1077218"/>
            <a:chOff x="5594350" y="-340866"/>
            <a:chExt cx="1612901" cy="107721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-340866"/>
              <a:ext cx="1612901" cy="1077218"/>
              <a:chOff x="4991099" y="-298542"/>
              <a:chExt cx="1612901" cy="107721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-298542"/>
                <a:ext cx="1082977" cy="107721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Background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 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and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 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Motivation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01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40D1002-32D7-45F8-80AB-E0A765F2C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32" y="4193742"/>
            <a:ext cx="1202135" cy="108782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FA37A3B-6AE7-4A1D-8B9F-98DB574E4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56" y="1485986"/>
            <a:ext cx="1905000" cy="1905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3A3B9FC-A472-4A36-BCEE-225D7F0E2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715" y="4320946"/>
            <a:ext cx="1202135" cy="108782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A488402-8EBA-4AA9-8E09-210004E07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608" y="4320946"/>
            <a:ext cx="1202135" cy="108782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C30C127-103C-48CC-B5C4-01E896DDE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61" y="4448154"/>
            <a:ext cx="1202135" cy="1087820"/>
          </a:xfrm>
          <a:prstGeom prst="rect">
            <a:avLst/>
          </a:prstGeom>
        </p:spPr>
      </p:pic>
      <p:sp>
        <p:nvSpPr>
          <p:cNvPr id="3" name="箭头: 上 2">
            <a:extLst>
              <a:ext uri="{FF2B5EF4-FFF2-40B4-BE49-F238E27FC236}">
                <a16:creationId xmlns:a16="http://schemas.microsoft.com/office/drawing/2014/main" id="{191F2189-5C91-4500-92FC-D9F6C7722F2D}"/>
              </a:ext>
            </a:extLst>
          </p:cNvPr>
          <p:cNvSpPr/>
          <p:nvPr/>
        </p:nvSpPr>
        <p:spPr>
          <a:xfrm rot="18860437" flipH="1">
            <a:off x="6959180" y="3178435"/>
            <a:ext cx="457202" cy="1391526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D98EE502-EC96-4035-B1A4-DF9AE18BB633}"/>
              </a:ext>
            </a:extLst>
          </p:cNvPr>
          <p:cNvSpPr/>
          <p:nvPr/>
        </p:nvSpPr>
        <p:spPr>
          <a:xfrm rot="2742147" flipH="1">
            <a:off x="4355581" y="3134187"/>
            <a:ext cx="457202" cy="1390219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9BB52A2E-3A93-4A5D-8588-3996F2437756}"/>
              </a:ext>
            </a:extLst>
          </p:cNvPr>
          <p:cNvSpPr/>
          <p:nvPr/>
        </p:nvSpPr>
        <p:spPr>
          <a:xfrm rot="18573333" flipH="1">
            <a:off x="8698793" y="2860586"/>
            <a:ext cx="457202" cy="1815900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上 27">
            <a:extLst>
              <a:ext uri="{FF2B5EF4-FFF2-40B4-BE49-F238E27FC236}">
                <a16:creationId xmlns:a16="http://schemas.microsoft.com/office/drawing/2014/main" id="{15ED73F2-C72C-48B3-BEEE-3A907FA69CD9}"/>
              </a:ext>
            </a:extLst>
          </p:cNvPr>
          <p:cNvSpPr/>
          <p:nvPr/>
        </p:nvSpPr>
        <p:spPr>
          <a:xfrm rot="3694563" flipH="1">
            <a:off x="2895507" y="2734254"/>
            <a:ext cx="457202" cy="2085807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25147DF-94B8-4CD3-80E4-9BEEDE53B47F}"/>
              </a:ext>
            </a:extLst>
          </p:cNvPr>
          <p:cNvSpPr txBox="1"/>
          <p:nvPr/>
        </p:nvSpPr>
        <p:spPr>
          <a:xfrm rot="19932061">
            <a:off x="1678097" y="3155963"/>
            <a:ext cx="2205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65072"/>
                </a:solidFill>
              </a:rPr>
              <a:t>Pull Request A</a:t>
            </a:r>
            <a:endParaRPr lang="zh-CN" altLang="en-US" sz="2400" dirty="0">
              <a:solidFill>
                <a:srgbClr val="C65072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9765FD7-637C-458A-A858-AD4B140C0807}"/>
              </a:ext>
            </a:extLst>
          </p:cNvPr>
          <p:cNvSpPr txBox="1"/>
          <p:nvPr/>
        </p:nvSpPr>
        <p:spPr>
          <a:xfrm rot="18829037">
            <a:off x="4231208" y="3982233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65072"/>
                </a:solidFill>
              </a:rPr>
              <a:t>Pull Request B</a:t>
            </a:r>
            <a:endParaRPr lang="zh-CN" altLang="en-US" sz="2400" dirty="0">
              <a:solidFill>
                <a:srgbClr val="C65072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D36D8D0-0F4B-466B-AFB1-8BB9FDEA4848}"/>
              </a:ext>
            </a:extLst>
          </p:cNvPr>
          <p:cNvSpPr txBox="1"/>
          <p:nvPr/>
        </p:nvSpPr>
        <p:spPr>
          <a:xfrm rot="2509131">
            <a:off x="8524068" y="3537705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65072"/>
                </a:solidFill>
              </a:rPr>
              <a:t>Pull Request D</a:t>
            </a:r>
            <a:endParaRPr lang="zh-CN" altLang="en-US" sz="2400" dirty="0">
              <a:solidFill>
                <a:srgbClr val="C65072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F314678-52F1-4E0B-8253-CBA01004A72E}"/>
              </a:ext>
            </a:extLst>
          </p:cNvPr>
          <p:cNvSpPr txBox="1"/>
          <p:nvPr/>
        </p:nvSpPr>
        <p:spPr>
          <a:xfrm rot="2509131">
            <a:off x="6804792" y="3690105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65072"/>
                </a:solidFill>
              </a:rPr>
              <a:t>Pull Request C</a:t>
            </a:r>
            <a:endParaRPr lang="zh-CN" altLang="en-US" sz="2400" dirty="0">
              <a:solidFill>
                <a:srgbClr val="C65072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6AD3E88-903A-4D14-BC25-5B00472AA0D6}"/>
              </a:ext>
            </a:extLst>
          </p:cNvPr>
          <p:cNvSpPr txBox="1"/>
          <p:nvPr/>
        </p:nvSpPr>
        <p:spPr>
          <a:xfrm>
            <a:off x="4858544" y="1065695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Project manager</a:t>
            </a:r>
            <a:endParaRPr lang="zh-CN" altLang="en-US" sz="2800" dirty="0"/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A2394EB1-44A6-473A-A752-9E2A9627512A}"/>
              </a:ext>
            </a:extLst>
          </p:cNvPr>
          <p:cNvSpPr/>
          <p:nvPr/>
        </p:nvSpPr>
        <p:spPr>
          <a:xfrm>
            <a:off x="7656001" y="1222328"/>
            <a:ext cx="3716841" cy="1012223"/>
          </a:xfrm>
          <a:prstGeom prst="wedgeEllipseCallout">
            <a:avLst>
              <a:gd name="adj1" fmla="val -78950"/>
              <a:gd name="adj2" fmla="val 7122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C4591B-0672-4427-A416-B279EEB35823}"/>
              </a:ext>
            </a:extLst>
          </p:cNvPr>
          <p:cNvSpPr txBox="1"/>
          <p:nvPr/>
        </p:nvSpPr>
        <p:spPr>
          <a:xfrm>
            <a:off x="7829542" y="1485900"/>
            <a:ext cx="354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Merge which one??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6551B1-0B59-4297-AB6F-0CA90B6300F1}"/>
              </a:ext>
            </a:extLst>
          </p:cNvPr>
          <p:cNvSpPr txBox="1"/>
          <p:nvPr/>
        </p:nvSpPr>
        <p:spPr>
          <a:xfrm>
            <a:off x="3557560" y="5850722"/>
            <a:ext cx="50978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b="1" dirty="0">
                <a:solidFill>
                  <a:srgbClr val="7D4178"/>
                </a:solidFill>
                <a:latin typeface="+mj-ea"/>
                <a:ea typeface="+mj-ea"/>
              </a:rPr>
              <a:t>Change the same lines</a:t>
            </a:r>
            <a:endParaRPr lang="zh-CN" altLang="en-US" sz="3400" b="1" dirty="0">
              <a:solidFill>
                <a:srgbClr val="7D4178"/>
              </a:solidFill>
              <a:latin typeface="+mj-ea"/>
              <a:ea typeface="+mj-ea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5BDB7F-BD77-40ED-9060-D62E32156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8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8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189406" y="-169410"/>
            <a:ext cx="4687307" cy="1077218"/>
            <a:chOff x="5594350" y="-340866"/>
            <a:chExt cx="1612901" cy="107721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-340866"/>
              <a:ext cx="1612901" cy="1077218"/>
              <a:chOff x="4991099" y="-298542"/>
              <a:chExt cx="1612901" cy="107721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-298542"/>
                <a:ext cx="1082977" cy="107721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Background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 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and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 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Motivation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01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16551B1-0B59-4297-AB6F-0CA90B6300F1}"/>
              </a:ext>
            </a:extLst>
          </p:cNvPr>
          <p:cNvSpPr txBox="1"/>
          <p:nvPr/>
        </p:nvSpPr>
        <p:spPr>
          <a:xfrm>
            <a:off x="1643063" y="1478741"/>
            <a:ext cx="918686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b="1" dirty="0">
                <a:latin typeface="+mj-ea"/>
                <a:ea typeface="+mj-ea"/>
              </a:rPr>
              <a:t>Do these pull requests that change the same lines behave similar?</a:t>
            </a:r>
            <a:endParaRPr lang="zh-CN" altLang="en-US" sz="3800" b="1" dirty="0">
              <a:latin typeface="+mj-ea"/>
              <a:ea typeface="+mj-ea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1F6A5A75-DAA6-4FA1-BA46-D70F0270DD2A}"/>
              </a:ext>
            </a:extLst>
          </p:cNvPr>
          <p:cNvSpPr/>
          <p:nvPr/>
        </p:nvSpPr>
        <p:spPr>
          <a:xfrm rot="2468800">
            <a:off x="3996525" y="2733133"/>
            <a:ext cx="385762" cy="1088426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163A6B4-D691-488E-9BE5-69B121F464F8}"/>
              </a:ext>
            </a:extLst>
          </p:cNvPr>
          <p:cNvSpPr txBox="1"/>
          <p:nvPr/>
        </p:nvSpPr>
        <p:spPr>
          <a:xfrm>
            <a:off x="2406284" y="3814068"/>
            <a:ext cx="255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B85171"/>
                </a:solidFill>
                <a:latin typeface="+mj-ea"/>
                <a:ea typeface="+mj-ea"/>
              </a:rPr>
              <a:t>Not Similar</a:t>
            </a:r>
            <a:endParaRPr lang="zh-CN" altLang="en-US" sz="3200" b="1" dirty="0">
              <a:solidFill>
                <a:srgbClr val="B85171"/>
              </a:solidFill>
              <a:latin typeface="+mj-ea"/>
              <a:ea typeface="+mj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C4B0153-6598-47CF-9717-BDBB73C8D217}"/>
              </a:ext>
            </a:extLst>
          </p:cNvPr>
          <p:cNvSpPr txBox="1"/>
          <p:nvPr/>
        </p:nvSpPr>
        <p:spPr>
          <a:xfrm>
            <a:off x="1614488" y="4646767"/>
            <a:ext cx="4843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Directly distinguish the pull requests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805F38C6-9098-4CBC-B700-33CABBB1D8BA}"/>
              </a:ext>
            </a:extLst>
          </p:cNvPr>
          <p:cNvSpPr/>
          <p:nvPr/>
        </p:nvSpPr>
        <p:spPr>
          <a:xfrm rot="19454429">
            <a:off x="7850697" y="2733133"/>
            <a:ext cx="385762" cy="1088426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2E8A51E-8240-464B-937A-6EDB442AC84A}"/>
              </a:ext>
            </a:extLst>
          </p:cNvPr>
          <p:cNvSpPr txBox="1"/>
          <p:nvPr/>
        </p:nvSpPr>
        <p:spPr>
          <a:xfrm>
            <a:off x="7569029" y="3813373"/>
            <a:ext cx="255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B85171"/>
                </a:solidFill>
                <a:latin typeface="+mj-ea"/>
                <a:ea typeface="+mj-ea"/>
              </a:rPr>
              <a:t>Similar</a:t>
            </a:r>
            <a:endParaRPr lang="zh-CN" altLang="en-US" sz="3200" b="1" dirty="0">
              <a:solidFill>
                <a:srgbClr val="B85171"/>
              </a:solidFill>
              <a:latin typeface="+mj-ea"/>
              <a:ea typeface="+mj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AF5C3A7-5769-4876-ADC0-D310B60103CB}"/>
              </a:ext>
            </a:extLst>
          </p:cNvPr>
          <p:cNvSpPr txBox="1"/>
          <p:nvPr/>
        </p:nvSpPr>
        <p:spPr>
          <a:xfrm>
            <a:off x="6467490" y="4670575"/>
            <a:ext cx="4843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 semantical or further detailed analysis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4FFB46-0279-4BE8-A1B3-2D39311DA9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109BF-A970-4610-ACBA-59A02747B0D3}" type="slidenum">
              <a:rPr lang="zh-CN" altLang="en-US" sz="2400" smtClean="0">
                <a:solidFill>
                  <a:schemeClr val="tx1"/>
                </a:solidFill>
              </a:rPr>
              <a:t>9</a:t>
            </a:fld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5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bg1"/>
          </a:solidFill>
          <a:round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985</Words>
  <Application>Microsoft Office PowerPoint</Application>
  <PresentationFormat>宽屏</PresentationFormat>
  <Paragraphs>214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等线</vt:lpstr>
      <vt:lpstr>黑体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杨健</dc:creator>
  <cp:lastModifiedBy>萍 马</cp:lastModifiedBy>
  <cp:revision>223</cp:revision>
  <dcterms:created xsi:type="dcterms:W3CDTF">2015-11-30T07:24:09Z</dcterms:created>
  <dcterms:modified xsi:type="dcterms:W3CDTF">2018-11-23T02:51:22Z</dcterms:modified>
</cp:coreProperties>
</file>