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58" autoAdjust="0"/>
  </p:normalViewPr>
  <p:slideViewPr>
    <p:cSldViewPr snapToGrid="0">
      <p:cViewPr varScale="1">
        <p:scale>
          <a:sx n="57" d="100"/>
          <a:sy n="57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226F-D683-473B-B2B3-A42C38BB0A9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5B2F1-E396-4FAC-8982-62682CFA5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1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4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5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1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4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7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2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5B2F1-E396-4FAC-8982-62682CFA58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1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3AA-EE0E-4288-B805-4D54F5944B66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7510-E835-4DE0-88FB-ECD72C2402CC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DECF-AE9D-4CE0-9AC2-2636337A624B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4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7D-D23F-46CB-8D48-279CFB30D55A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2FF-CCCD-45B4-9AE1-D1862C99232F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5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FD0F-7ADB-45C4-809A-9EC6D0D04F1F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FC92-F6AC-4541-98C6-9CA757B6DFAD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0F08-0B01-4C8E-B788-E5DDEA86CFB9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3F4-7719-4F73-9E1A-EB4844407C43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0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E88-CDD4-495E-9299-C1937159426F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CED2-9C07-4658-A991-AB0CB7600341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10000"/>
                <a:lumOff val="90000"/>
              </a:schemeClr>
            </a:gs>
            <a:gs pos="74000">
              <a:schemeClr val="accent3">
                <a:lumMod val="20000"/>
                <a:lumOff val="80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5D64-EC7A-4FBE-AE93-53DEBD8705DE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16E013-C6A7-4C11-8A16-9A6FDFF997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2320" y="1798320"/>
            <a:ext cx="7508240" cy="1320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0880" y="549614"/>
            <a:ext cx="776224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Issue Workflow Explorer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33520"/>
            <a:ext cx="6858000" cy="1899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b="1" dirty="0" err="1"/>
              <a:t>Jiaxin</a:t>
            </a:r>
            <a:r>
              <a:rPr lang="en-US" altLang="zh-CN" sz="2200" b="1" dirty="0"/>
              <a:t> Zhu</a:t>
            </a:r>
            <a:r>
              <a:rPr lang="en-US" altLang="zh-CN" sz="2200" baseline="30000" dirty="0"/>
              <a:t>1</a:t>
            </a:r>
            <a:r>
              <a:rPr lang="zh-CN" altLang="en-US" sz="2200" dirty="0"/>
              <a:t>， </a:t>
            </a:r>
            <a:r>
              <a:rPr lang="en-US" altLang="zh-CN" sz="2200" dirty="0"/>
              <a:t>Zhen Zhong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 and </a:t>
            </a:r>
            <a:r>
              <a:rPr lang="en-US" altLang="zh-CN" sz="2200" dirty="0" err="1"/>
              <a:t>Minghui</a:t>
            </a:r>
            <a:r>
              <a:rPr lang="en-US" altLang="zh-CN" sz="2200" dirty="0"/>
              <a:t> Zhou</a:t>
            </a:r>
            <a:r>
              <a:rPr lang="en-US" altLang="zh-CN" sz="2200" baseline="30000" dirty="0"/>
              <a:t>2</a:t>
            </a:r>
          </a:p>
          <a:p>
            <a:pPr>
              <a:lnSpc>
                <a:spcPct val="100000"/>
              </a:lnSpc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of Software, Chinese Academy of Sciences</a:t>
            </a:r>
          </a:p>
          <a:p>
            <a:pPr>
              <a:lnSpc>
                <a:spcPct val="100000"/>
              </a:lnSpc>
            </a:pPr>
            <a:r>
              <a:rPr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Peking University</a:t>
            </a:r>
          </a:p>
        </p:txBody>
      </p:sp>
      <p:sp>
        <p:nvSpPr>
          <p:cNvPr id="5" name="矩形 4"/>
          <p:cNvSpPr/>
          <p:nvPr/>
        </p:nvSpPr>
        <p:spPr>
          <a:xfrm>
            <a:off x="203200" y="1798320"/>
            <a:ext cx="416560" cy="1320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399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600" b="1" dirty="0">
                <a:solidFill>
                  <a:srgbClr val="C00000"/>
                </a:solidFill>
              </a:rPr>
              <a:t>Thank you</a:t>
            </a:r>
            <a:r>
              <a:rPr lang="zh-CN" altLang="en-US" sz="5600" b="1" dirty="0">
                <a:solidFill>
                  <a:srgbClr val="C0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6917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Issue Workflow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19" y="1718010"/>
            <a:ext cx="857250" cy="1183005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2988056" y="2167251"/>
            <a:ext cx="553545" cy="329121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90" y="4016131"/>
            <a:ext cx="243840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7" y="4223400"/>
            <a:ext cx="1081754" cy="115985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260597" y="5475599"/>
            <a:ext cx="123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78143" y="5844931"/>
            <a:ext cx="14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3648" y="2992361"/>
            <a:ext cx="248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 report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bug/feature request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617955" y="4580721"/>
            <a:ext cx="11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617955" y="5383259"/>
            <a:ext cx="11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05" y="1383694"/>
            <a:ext cx="1896237" cy="189623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53" y="1718009"/>
            <a:ext cx="857250" cy="1183005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>
            <a:off x="6346402" y="2151129"/>
            <a:ext cx="553545" cy="329121"/>
          </a:xfrm>
          <a:prstGeom prst="rightArrow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1268002">
            <a:off x="7281935" y="1608779"/>
            <a:ext cx="1260087" cy="342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Resolved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41601" y="3269360"/>
            <a:ext cx="340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kind of workflow</a:t>
            </a:r>
          </a:p>
        </p:txBody>
      </p:sp>
      <p:cxnSp>
        <p:nvCxnSpPr>
          <p:cNvPr id="44" name="直接连接符 43"/>
          <p:cNvCxnSpPr>
            <a:stCxn id="28" idx="2"/>
          </p:cNvCxnSpPr>
          <p:nvPr/>
        </p:nvCxnSpPr>
        <p:spPr>
          <a:xfrm>
            <a:off x="1927574" y="3638692"/>
            <a:ext cx="1" cy="579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286271" y="3638691"/>
            <a:ext cx="1" cy="579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83648" y="3928655"/>
            <a:ext cx="8317402" cy="1171939"/>
            <a:chOff x="683648" y="3928655"/>
            <a:chExt cx="8317402" cy="117193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555" y="4338594"/>
              <a:ext cx="2055495" cy="762000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683648" y="3928655"/>
              <a:ext cx="722833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628485" y="4101962"/>
              <a:ext cx="23256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issue tracker, e.g.,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05732" y="5054559"/>
            <a:ext cx="1735140" cy="1204784"/>
            <a:chOff x="7105732" y="5054559"/>
            <a:chExt cx="1735140" cy="1204784"/>
          </a:xfrm>
        </p:grpSpPr>
        <p:sp>
          <p:nvSpPr>
            <p:cNvPr id="9" name="流程图: 磁盘 8"/>
            <p:cNvSpPr/>
            <p:nvPr/>
          </p:nvSpPr>
          <p:spPr>
            <a:xfrm>
              <a:off x="7105732" y="5383259"/>
              <a:ext cx="1735140" cy="876084"/>
            </a:xfrm>
            <a:prstGeom prst="flowChartMagneticDisk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issue tracking data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7856511" y="5031332"/>
              <a:ext cx="282667" cy="329121"/>
            </a:xfrm>
            <a:prstGeom prst="rightArrow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5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"/>
    </mc:Choice>
    <mc:Fallback xmlns="">
      <p:transition spd="slow" advTm="2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Bugzilla Issue Workflow</a:t>
            </a:r>
            <a:endParaRPr lang="zh-CN" altLang="en-US" sz="28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47" y="1235429"/>
            <a:ext cx="5648325" cy="447675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32223" y="1163392"/>
            <a:ext cx="468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amount of new issue reports can be large (&gt;1k/mon.).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issues are various.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experience of reporters is various.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8664" y="5842570"/>
            <a:ext cx="7120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does not fit all.</a:t>
            </a:r>
          </a:p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workflow is often customized.</a:t>
            </a:r>
          </a:p>
        </p:txBody>
      </p:sp>
      <p:sp>
        <p:nvSpPr>
          <p:cNvPr id="55" name="矩形 54"/>
          <p:cNvSpPr/>
          <p:nvPr/>
        </p:nvSpPr>
        <p:spPr>
          <a:xfrm rot="20517677">
            <a:off x="5884286" y="5417440"/>
            <a:ext cx="2780561" cy="445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it work well?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6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8"/>
    </mc:Choice>
    <mc:Fallback xmlns="">
      <p:transition spd="slow" advTm="4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Issue Workflow Explorer</a:t>
            </a:r>
            <a:r>
              <a:rPr lang="zh-CN" altLang="en-US" sz="2800" dirty="0"/>
              <a:t>（</a:t>
            </a:r>
            <a:r>
              <a:rPr lang="en-US" altLang="zh-CN" sz="2800" dirty="0"/>
              <a:t>IWE</a:t>
            </a:r>
            <a:r>
              <a:rPr lang="zh-CN" altLang="en-US" sz="2800" dirty="0"/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0" y="1534166"/>
            <a:ext cx="7021640" cy="436607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6050" y="1014017"/>
            <a:ext cx="5742099" cy="3187587"/>
            <a:chOff x="446050" y="1014017"/>
            <a:chExt cx="5742099" cy="3187587"/>
          </a:xfrm>
        </p:grpSpPr>
        <p:sp>
          <p:nvSpPr>
            <p:cNvPr id="3" name="圆角矩形 2"/>
            <p:cNvSpPr/>
            <p:nvPr/>
          </p:nvSpPr>
          <p:spPr>
            <a:xfrm>
              <a:off x="839972" y="1734850"/>
              <a:ext cx="1679944" cy="246675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04979" y="1734850"/>
              <a:ext cx="3583170" cy="246675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6050" y="1014017"/>
              <a:ext cx="345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Choose reports to observe.</a:t>
              </a:r>
            </a:p>
          </p:txBody>
        </p:sp>
        <p:cxnSp>
          <p:nvCxnSpPr>
            <p:cNvPr id="5" name="直接连接符 4"/>
            <p:cNvCxnSpPr>
              <a:stCxn id="13" idx="2"/>
              <a:endCxn id="3" idx="0"/>
            </p:cNvCxnSpPr>
            <p:nvPr/>
          </p:nvCxnSpPr>
          <p:spPr>
            <a:xfrm flipH="1">
              <a:off x="1679944" y="1383349"/>
              <a:ext cx="492081" cy="351501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>
              <a:stCxn id="13" idx="2"/>
              <a:endCxn id="12" idx="0"/>
            </p:cNvCxnSpPr>
            <p:nvPr/>
          </p:nvCxnSpPr>
          <p:spPr>
            <a:xfrm>
              <a:off x="2172025" y="1383349"/>
              <a:ext cx="2224539" cy="351501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867717" y="4273595"/>
            <a:ext cx="5320431" cy="2344963"/>
            <a:chOff x="867717" y="4273595"/>
            <a:chExt cx="5320431" cy="2344963"/>
          </a:xfrm>
        </p:grpSpPr>
        <p:sp>
          <p:nvSpPr>
            <p:cNvPr id="19" name="圆角矩形 18"/>
            <p:cNvSpPr/>
            <p:nvPr/>
          </p:nvSpPr>
          <p:spPr>
            <a:xfrm>
              <a:off x="867717" y="4273595"/>
              <a:ext cx="5320431" cy="153773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25" idx="0"/>
              <a:endCxn id="19" idx="2"/>
            </p:cNvCxnSpPr>
            <p:nvPr/>
          </p:nvCxnSpPr>
          <p:spPr>
            <a:xfrm flipV="1">
              <a:off x="2976722" y="5811329"/>
              <a:ext cx="551211" cy="160898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538854" y="5972227"/>
              <a:ext cx="2875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 the workload and throughput.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12770" y="1734850"/>
            <a:ext cx="2875736" cy="4670989"/>
            <a:chOff x="5712770" y="1734850"/>
            <a:chExt cx="2875736" cy="4670989"/>
          </a:xfrm>
        </p:grpSpPr>
        <p:sp>
          <p:nvSpPr>
            <p:cNvPr id="31" name="圆角矩形 30"/>
            <p:cNvSpPr/>
            <p:nvPr/>
          </p:nvSpPr>
          <p:spPr>
            <a:xfrm>
              <a:off x="6230680" y="1734850"/>
              <a:ext cx="1652198" cy="331482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12770" y="6036507"/>
              <a:ext cx="28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 the efficiency.</a:t>
              </a:r>
            </a:p>
          </p:txBody>
        </p:sp>
        <p:cxnSp>
          <p:nvCxnSpPr>
            <p:cNvPr id="33" name="直接连接符 32"/>
            <p:cNvCxnSpPr>
              <a:stCxn id="32" idx="0"/>
              <a:endCxn id="31" idx="2"/>
            </p:cNvCxnSpPr>
            <p:nvPr/>
          </p:nvCxnSpPr>
          <p:spPr>
            <a:xfrm flipH="1" flipV="1">
              <a:off x="7056779" y="5049671"/>
              <a:ext cx="93859" cy="986836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227972" y="1014330"/>
            <a:ext cx="2875736" cy="720520"/>
            <a:chOff x="4227972" y="1014330"/>
            <a:chExt cx="2875736" cy="720520"/>
          </a:xfrm>
        </p:grpSpPr>
        <p:sp>
          <p:nvSpPr>
            <p:cNvPr id="36" name="文本框 35"/>
            <p:cNvSpPr txBox="1"/>
            <p:nvPr/>
          </p:nvSpPr>
          <p:spPr>
            <a:xfrm>
              <a:off x="4227972" y="1014330"/>
              <a:ext cx="28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 the workflows.</a:t>
              </a:r>
            </a:p>
          </p:txBody>
        </p:sp>
        <p:cxnSp>
          <p:nvCxnSpPr>
            <p:cNvPr id="37" name="直接连接符 36"/>
            <p:cNvCxnSpPr>
              <a:stCxn id="36" idx="2"/>
              <a:endCxn id="12" idx="0"/>
            </p:cNvCxnSpPr>
            <p:nvPr/>
          </p:nvCxnSpPr>
          <p:spPr>
            <a:xfrm flipH="1">
              <a:off x="4396564" y="1383662"/>
              <a:ext cx="1269276" cy="351188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Customizable Measures</a:t>
            </a:r>
            <a:endParaRPr lang="zh-CN" altLang="en-US" sz="28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09953" y="1120844"/>
            <a:ext cx="6186510" cy="1421237"/>
            <a:chOff x="535259" y="1182029"/>
            <a:chExt cx="2999678" cy="1900091"/>
          </a:xfrm>
        </p:grpSpPr>
        <p:sp>
          <p:nvSpPr>
            <p:cNvPr id="29" name="圆角矩形 28"/>
            <p:cNvSpPr/>
            <p:nvPr/>
          </p:nvSpPr>
          <p:spPr>
            <a:xfrm>
              <a:off x="535259" y="1182029"/>
              <a:ext cx="2999678" cy="1429035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47131" y="1230481"/>
              <a:ext cx="2520176" cy="1851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Workload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 of new reports per time unit 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09953" y="2631516"/>
            <a:ext cx="6186510" cy="1068895"/>
            <a:chOff x="535259" y="1182029"/>
            <a:chExt cx="2999678" cy="1429035"/>
          </a:xfrm>
        </p:grpSpPr>
        <p:sp>
          <p:nvSpPr>
            <p:cNvPr id="35" name="圆角矩形 34"/>
            <p:cNvSpPr/>
            <p:nvPr/>
          </p:nvSpPr>
          <p:spPr>
            <a:xfrm>
              <a:off x="535259" y="1182029"/>
              <a:ext cx="2999678" cy="1429035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47131" y="1230481"/>
              <a:ext cx="2787806" cy="1296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Throughput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 of resolved reports per time unit 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09953" y="4179576"/>
            <a:ext cx="6186510" cy="2252233"/>
            <a:chOff x="535259" y="1182028"/>
            <a:chExt cx="2999678" cy="3011072"/>
          </a:xfrm>
        </p:grpSpPr>
        <p:sp>
          <p:nvSpPr>
            <p:cNvPr id="42" name="圆角矩形 41"/>
            <p:cNvSpPr/>
            <p:nvPr/>
          </p:nvSpPr>
          <p:spPr>
            <a:xfrm>
              <a:off x="535259" y="1182028"/>
              <a:ext cx="2999678" cy="3011072"/>
            </a:xfrm>
            <a:prstGeom prst="roundRect">
              <a:avLst/>
            </a:prstGeom>
            <a:noFill/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47131" y="1230481"/>
              <a:ext cx="2787806" cy="2897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Efficiency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Input-output ratio: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proportion of reports with resolution R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Latency: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proportion of reports change to status S within time T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212045" y="1046744"/>
            <a:ext cx="0" cy="5433193"/>
          </a:xfrm>
          <a:prstGeom prst="line">
            <a:avLst/>
          </a:prstGeom>
          <a:ln w="1016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87719" y="1046744"/>
            <a:ext cx="0" cy="5433193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0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Empirical Evaluation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15025" y="1476213"/>
            <a:ext cx="74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evaluate IWE through conducting an empirical study using it. </a:t>
            </a:r>
          </a:p>
        </p:txBody>
      </p:sp>
      <p:sp>
        <p:nvSpPr>
          <p:cNvPr id="2" name="矩形 1"/>
          <p:cNvSpPr/>
          <p:nvPr/>
        </p:nvSpPr>
        <p:spPr>
          <a:xfrm>
            <a:off x="601578" y="2056566"/>
            <a:ext cx="7724276" cy="64633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IWE help users discover previous workflows in practice, evaluate their efficiency and get insights for improvement?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578" y="4841213"/>
            <a:ext cx="3693697" cy="120032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RQ1: What manners are there for issue triage and what are their strength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weakness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issue resolution efficiency?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7781" y="4841213"/>
            <a:ext cx="3838073" cy="1200329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RQ2: What strategies are there for handling incomplete issue reports, and what are the advantages and disadvantages?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5024" y="3114375"/>
            <a:ext cx="747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study two project, GNOME and Mozilla (477K and 679K issues reports submitted in over 10 years).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26" y="3760706"/>
            <a:ext cx="1047750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41" y="3848771"/>
            <a:ext cx="1219048" cy="87161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2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5704466" cy="560457"/>
            <a:chOff x="289934" y="348898"/>
            <a:chExt cx="5704466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9" y="348898"/>
              <a:ext cx="5459141" cy="877736"/>
              <a:chOff x="-1817649" y="511652"/>
              <a:chExt cx="5459141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078233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49" y="511652"/>
                <a:ext cx="4895882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5459141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Issue Triage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72133" y="950013"/>
            <a:ext cx="74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Workflow discovery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2" y="1351723"/>
            <a:ext cx="5943219" cy="8542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42" y="2303850"/>
            <a:ext cx="5660898" cy="117995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05309" y="1764736"/>
            <a:ext cx="10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Mozilla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05309" y="2663096"/>
            <a:ext cx="10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GNOME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2133" y="3575907"/>
            <a:ext cx="74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Workflow evaluation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47" y="3958714"/>
            <a:ext cx="2979801" cy="249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66" y="3958714"/>
            <a:ext cx="2948369" cy="249574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915565" y="6454455"/>
            <a:ext cx="10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Mozilla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5C922C8-5F4E-42B2-BDF9-C7CF5BAB3D25}"/>
              </a:ext>
            </a:extLst>
          </p:cNvPr>
          <p:cNvCxnSpPr>
            <a:cxnSpLocks/>
          </p:cNvCxnSpPr>
          <p:nvPr/>
        </p:nvCxnSpPr>
        <p:spPr>
          <a:xfrm>
            <a:off x="2743198" y="1616148"/>
            <a:ext cx="237106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597106F-766C-4180-AD00-8B12B861A5EB}"/>
              </a:ext>
            </a:extLst>
          </p:cNvPr>
          <p:cNvSpPr txBox="1"/>
          <p:nvPr/>
        </p:nvSpPr>
        <p:spPr>
          <a:xfrm>
            <a:off x="2603158" y="1220963"/>
            <a:ext cx="26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public and private triage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CC4DDD-CA2D-45AE-A5AB-3F30E6DA24CF}"/>
              </a:ext>
            </a:extLst>
          </p:cNvPr>
          <p:cNvCxnSpPr/>
          <p:nvPr/>
        </p:nvCxnSpPr>
        <p:spPr>
          <a:xfrm flipV="1">
            <a:off x="1031358" y="4635795"/>
            <a:ext cx="776177" cy="180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C95350-55D9-46A0-AE87-67A036A92BA1}"/>
              </a:ext>
            </a:extLst>
          </p:cNvPr>
          <p:cNvSpPr txBox="1"/>
          <p:nvPr/>
        </p:nvSpPr>
        <p:spPr>
          <a:xfrm>
            <a:off x="93877" y="4775263"/>
            <a:ext cx="1410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private triage has lower latency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1BA72A-0039-4C90-A21A-453E994C9D0C}"/>
              </a:ext>
            </a:extLst>
          </p:cNvPr>
          <p:cNvSpPr txBox="1"/>
          <p:nvPr/>
        </p:nvSpPr>
        <p:spPr>
          <a:xfrm>
            <a:off x="3953102" y="4694380"/>
            <a:ext cx="1366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public triage can reveal low quality reports faster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A4FDD2-D4E1-4DFB-8823-A533A6B3CDE8}"/>
              </a:ext>
            </a:extLst>
          </p:cNvPr>
          <p:cNvCxnSpPr/>
          <p:nvPr/>
        </p:nvCxnSpPr>
        <p:spPr>
          <a:xfrm flipV="1">
            <a:off x="4709077" y="4590528"/>
            <a:ext cx="776177" cy="18075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2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6005259" cy="560457"/>
            <a:chOff x="289934" y="348898"/>
            <a:chExt cx="6005259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8" y="348898"/>
              <a:ext cx="5759935" cy="877736"/>
              <a:chOff x="-1817650" y="511652"/>
              <a:chExt cx="5759935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379026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50" y="511652"/>
                <a:ext cx="5196675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6130236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Handling of Incomplete Reports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72133" y="950013"/>
            <a:ext cx="74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Workflow discovery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133" y="3058546"/>
            <a:ext cx="74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Workflow evaluation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6" y="1353844"/>
            <a:ext cx="3627120" cy="1640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46" y="1377132"/>
            <a:ext cx="3525298" cy="15936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10" y="3515664"/>
            <a:ext cx="2932176" cy="2779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87" y="3672160"/>
            <a:ext cx="3075813" cy="269462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743785-0D2B-40AC-9983-58B6FD41D5C6}"/>
              </a:ext>
            </a:extLst>
          </p:cNvPr>
          <p:cNvSpPr/>
          <p:nvPr/>
        </p:nvSpPr>
        <p:spPr>
          <a:xfrm>
            <a:off x="715856" y="2173946"/>
            <a:ext cx="1123577" cy="68775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5CF4E7-87C2-49BF-8ECA-F16FFBC8DAD2}"/>
              </a:ext>
            </a:extLst>
          </p:cNvPr>
          <p:cNvSpPr/>
          <p:nvPr/>
        </p:nvSpPr>
        <p:spPr>
          <a:xfrm>
            <a:off x="6801224" y="1669312"/>
            <a:ext cx="1123577" cy="99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535C9B-3569-48BB-9E05-E3DEFCDD2ECF}"/>
              </a:ext>
            </a:extLst>
          </p:cNvPr>
          <p:cNvSpPr txBox="1"/>
          <p:nvPr/>
        </p:nvSpPr>
        <p:spPr>
          <a:xfrm>
            <a:off x="2517705" y="4628470"/>
            <a:ext cx="157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Skipping NEEDINFO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has lower latency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E2187D-A2C4-4C01-8E71-5D35A356A01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839434" y="4301580"/>
            <a:ext cx="1466186" cy="3268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BECB0A-D9BC-4804-9B0E-BB8DC94B7450}"/>
              </a:ext>
            </a:extLst>
          </p:cNvPr>
          <p:cNvCxnSpPr/>
          <p:nvPr/>
        </p:nvCxnSpPr>
        <p:spPr>
          <a:xfrm flipH="1">
            <a:off x="5731933" y="4954772"/>
            <a:ext cx="1285555" cy="504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941B29-B41F-442F-99BF-157F4B458F1E}"/>
              </a:ext>
            </a:extLst>
          </p:cNvPr>
          <p:cNvSpPr txBox="1"/>
          <p:nvPr/>
        </p:nvSpPr>
        <p:spPr>
          <a:xfrm>
            <a:off x="6627988" y="4954772"/>
            <a:ext cx="259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NEEDINFO does not help to make report complete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326C07-6B51-462E-9D0A-DE59159D24EA}"/>
              </a:ext>
            </a:extLst>
          </p:cNvPr>
          <p:cNvSpPr txBox="1"/>
          <p:nvPr/>
        </p:nvSpPr>
        <p:spPr>
          <a:xfrm>
            <a:off x="4176031" y="1626960"/>
            <a:ext cx="10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5744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9934" y="315445"/>
            <a:ext cx="6005259" cy="560457"/>
            <a:chOff x="289934" y="348898"/>
            <a:chExt cx="6005259" cy="87773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5258" y="348898"/>
              <a:ext cx="5759935" cy="877736"/>
              <a:chOff x="-1817650" y="511652"/>
              <a:chExt cx="5759935" cy="1246505"/>
            </a:xfrm>
          </p:grpSpPr>
          <p:sp>
            <p:nvSpPr>
              <p:cNvPr id="22" name="流程图: 延期 21"/>
              <p:cNvSpPr/>
              <p:nvPr/>
            </p:nvSpPr>
            <p:spPr>
              <a:xfrm>
                <a:off x="3379026" y="511652"/>
                <a:ext cx="563259" cy="1246505"/>
              </a:xfrm>
              <a:prstGeom prst="flowChartDelay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817650" y="511652"/>
                <a:ext cx="5196675" cy="12465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934" y="348898"/>
              <a:ext cx="156116" cy="8777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5259" y="362161"/>
            <a:ext cx="6130236" cy="579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Summary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15025" y="1476213"/>
            <a:ext cx="74784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build IWE to support exploring issue workflow.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has customizable and visualized measures.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empirical study shows that IWE makes it easy to discover and evaluate workflows.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8044" y="4384139"/>
            <a:ext cx="42546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Have a try: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C00000"/>
                </a:solidFill>
              </a:rPr>
              <a:t>https://github.com/johnarseal/IWE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E013-C6A7-4C11-8A16-9A6FDFF997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95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364</Words>
  <Application>Microsoft Office PowerPoint</Application>
  <PresentationFormat>全屏显示(4:3)</PresentationFormat>
  <Paragraphs>87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主题​​</vt:lpstr>
      <vt:lpstr>Issue Workflow Explorer</vt:lpstr>
      <vt:lpstr>Issue Workflow</vt:lpstr>
      <vt:lpstr>Bugzilla Issue Workflow</vt:lpstr>
      <vt:lpstr>Issue Workflow Explorer（IWE）</vt:lpstr>
      <vt:lpstr>Customizable Measures</vt:lpstr>
      <vt:lpstr>Empirical Evaluation</vt:lpstr>
      <vt:lpstr>Issue Triage</vt:lpstr>
      <vt:lpstr>Handling of Incomplete Reports</vt:lpstr>
      <vt:lpstr>Summary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</dc:creator>
  <cp:lastModifiedBy>微软</cp:lastModifiedBy>
  <cp:revision>158</cp:revision>
  <dcterms:created xsi:type="dcterms:W3CDTF">2018-11-14T08:54:12Z</dcterms:created>
  <dcterms:modified xsi:type="dcterms:W3CDTF">2018-11-23T06:10:27Z</dcterms:modified>
</cp:coreProperties>
</file>