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99" r:id="rId1"/>
  </p:sldMasterIdLst>
  <p:notesMasterIdLst>
    <p:notesMasterId r:id="rId26"/>
  </p:notesMasterIdLst>
  <p:sldIdLst>
    <p:sldId id="256" r:id="rId2"/>
    <p:sldId id="257" r:id="rId3"/>
    <p:sldId id="271" r:id="rId4"/>
    <p:sldId id="280" r:id="rId5"/>
    <p:sldId id="273" r:id="rId6"/>
    <p:sldId id="275" r:id="rId7"/>
    <p:sldId id="274" r:id="rId8"/>
    <p:sldId id="258" r:id="rId9"/>
    <p:sldId id="272" r:id="rId10"/>
    <p:sldId id="259" r:id="rId11"/>
    <p:sldId id="260" r:id="rId12"/>
    <p:sldId id="269" r:id="rId13"/>
    <p:sldId id="262" r:id="rId14"/>
    <p:sldId id="263" r:id="rId15"/>
    <p:sldId id="276" r:id="rId16"/>
    <p:sldId id="264" r:id="rId17"/>
    <p:sldId id="265" r:id="rId18"/>
    <p:sldId id="278" r:id="rId19"/>
    <p:sldId id="267" r:id="rId20"/>
    <p:sldId id="281" r:id="rId21"/>
    <p:sldId id="270" r:id="rId22"/>
    <p:sldId id="266" r:id="rId23"/>
    <p:sldId id="268"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268"/>
  </p:normalViewPr>
  <p:slideViewPr>
    <p:cSldViewPr snapToGrid="0">
      <p:cViewPr varScale="1">
        <p:scale>
          <a:sx n="105" d="100"/>
          <a:sy n="105" d="100"/>
        </p:scale>
        <p:origin x="8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B8F0D-4BD4-F347-A445-D30AE9389635}" type="datetimeFigureOut">
              <a:rPr lang="en-US" smtClean="0"/>
              <a:t>3/27/25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31C9-69B7-E541-9BEB-8E7B41766627}" type="slidenum">
              <a:rPr lang="en-US" smtClean="0"/>
              <a:t>‹#›</a:t>
            </a:fld>
            <a:endParaRPr lang="en-US"/>
          </a:p>
        </p:txBody>
      </p:sp>
    </p:spTree>
    <p:extLst>
      <p:ext uri="{BB962C8B-B14F-4D97-AF65-F5344CB8AC3E}">
        <p14:creationId xmlns:p14="http://schemas.microsoft.com/office/powerpoint/2010/main" val="339668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Bitcoin's price, like other currencies and products, is influenced by supply and demand. Its value depends on people's belief in its worth and expectations of future price increases. With a fixed supply of 21 million Bitcoins, as it gets closer to this limit, the price should theoretically rise due to scarcity, assuming demand remains strong. Bitcoins are mined at a decreasing rate, with the supply halving every four years. While past trends suggest a potential price increase, there's no certainty that the market will behave the same way. Bitcoin’s price will continue to rise if demand outpaces supply, but if demand drops, the price will fall.</a:t>
            </a:r>
          </a:p>
          <a:p>
            <a:endParaRPr lang="en-US" dirty="0"/>
          </a:p>
        </p:txBody>
      </p:sp>
      <p:sp>
        <p:nvSpPr>
          <p:cNvPr id="4" name="Slide Number Placeholder 3"/>
          <p:cNvSpPr>
            <a:spLocks noGrp="1"/>
          </p:cNvSpPr>
          <p:nvPr>
            <p:ph type="sldNum" sz="quarter" idx="5"/>
          </p:nvPr>
        </p:nvSpPr>
        <p:spPr/>
        <p:txBody>
          <a:bodyPr/>
          <a:lstStyle/>
          <a:p>
            <a:fld id="{6C0B31C9-69B7-E541-9BEB-8E7B41766627}" type="slidenum">
              <a:rPr lang="en-US" smtClean="0"/>
              <a:t>3</a:t>
            </a:fld>
            <a:endParaRPr lang="en-US"/>
          </a:p>
        </p:txBody>
      </p:sp>
    </p:spTree>
    <p:extLst>
      <p:ext uri="{BB962C8B-B14F-4D97-AF65-F5344CB8AC3E}">
        <p14:creationId xmlns:p14="http://schemas.microsoft.com/office/powerpoint/2010/main" val="2167554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B31C9-69B7-E541-9BEB-8E7B41766627}" type="slidenum">
              <a:rPr lang="en-US" smtClean="0"/>
              <a:t>21</a:t>
            </a:fld>
            <a:endParaRPr lang="en-US"/>
          </a:p>
        </p:txBody>
      </p:sp>
    </p:spTree>
    <p:extLst>
      <p:ext uri="{BB962C8B-B14F-4D97-AF65-F5344CB8AC3E}">
        <p14:creationId xmlns:p14="http://schemas.microsoft.com/office/powerpoint/2010/main" val="103577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B31C9-69B7-E541-9BEB-8E7B41766627}" type="slidenum">
              <a:rPr lang="en-US" smtClean="0"/>
              <a:t>23</a:t>
            </a:fld>
            <a:endParaRPr lang="en-US"/>
          </a:p>
        </p:txBody>
      </p:sp>
    </p:spTree>
    <p:extLst>
      <p:ext uri="{BB962C8B-B14F-4D97-AF65-F5344CB8AC3E}">
        <p14:creationId xmlns:p14="http://schemas.microsoft.com/office/powerpoint/2010/main" val="218584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AFD21186-4B7C-2B43-A205-31780AAEDF62}" type="datetime1">
              <a:rPr lang="en-US" smtClean="0"/>
              <a:t>3/27/25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8172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A7F10D94-6F9F-7948-A497-69EF0E44527F}" type="datetime1">
              <a:rPr lang="en-US" smtClean="0"/>
              <a:t>3/27/25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9664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00660EFF-9F3E-F84B-8B5B-CFF7C51EBD8B}" type="datetime1">
              <a:rPr lang="en-US" smtClean="0"/>
              <a:t>3/27/25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115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6894A3E5-8F8A-5D41-B39E-C27836DD11CC}" type="datetime1">
              <a:rPr lang="en-US" smtClean="0"/>
              <a:t>3/27/25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8119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75DF95F9-47EC-4F41-BB50-9B7E29A9C5BC}" type="datetime1">
              <a:rPr lang="en-US" smtClean="0"/>
              <a:t>3/27/25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2030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42C2A956-1306-C544-89E6-246E70DC04A7}" type="datetime1">
              <a:rPr lang="en-US" smtClean="0"/>
              <a:t>3/27/25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5728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8826DC0D-8841-1148-9F0F-2DB490EC7AC0}" type="datetime1">
              <a:rPr lang="en-US" smtClean="0"/>
              <a:t>3/27/25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90905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0DD008D1-8E17-5F4C-9794-B6CB6B28ECD4}" type="datetime1">
              <a:rPr lang="en-US" smtClean="0"/>
              <a:t>3/27/25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74210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651D5A76-D187-AE4A-935F-E9023065F84A}" type="datetime1">
              <a:rPr lang="en-US" smtClean="0"/>
              <a:t>3/27/25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5118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6F4AF730-53D2-2A4D-9414-41F6434875BA}" type="datetime1">
              <a:rPr lang="en-US" smtClean="0"/>
              <a:t>3/27/25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2145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E7681AB7-AF0A-5748-8FAF-04CAAF5D787F}" type="datetime1">
              <a:rPr lang="en-US" smtClean="0"/>
              <a:t>3/27/25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1032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D610D739-DC08-3444-AD6B-FB44DF66B360}" type="datetime1">
              <a:rPr lang="en-US" smtClean="0"/>
              <a:t>3/27/25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54646666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s://www.reuters.com/resizer/v2/https%3A%2F%2Fcloudfront-us-east-2.images.arcpublishing.com%2Freuters%2FQT3UW36EKJMVDB5U3VULFK6ZIA.png?auth=be327267f38155661f63d29da4ac3a7140e8060ddef6297e7a47f8051b68f15d&amp;width=1200&amp;quality=80"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blue and white curved wall&#10;&#10;AI-generated content may be incorrect.">
            <a:extLst>
              <a:ext uri="{FF2B5EF4-FFF2-40B4-BE49-F238E27FC236}">
                <a16:creationId xmlns:a16="http://schemas.microsoft.com/office/drawing/2014/main" id="{4CA63FCA-6DDD-A62E-B2E2-5CE55A30769E}"/>
              </a:ext>
            </a:extLst>
          </p:cNvPr>
          <p:cNvPicPr>
            <a:picLocks noChangeAspect="1"/>
          </p:cNvPicPr>
          <p:nvPr/>
        </p:nvPicPr>
        <p:blipFill>
          <a:blip r:embed="rId2">
            <a:alphaModFix amt="60000"/>
          </a:blip>
          <a:srcRect t="25000"/>
          <a:stretch/>
        </p:blipFill>
        <p:spPr>
          <a:xfrm>
            <a:off x="1" y="1"/>
            <a:ext cx="12192000" cy="6857999"/>
          </a:xfrm>
          <a:prstGeom prst="rect">
            <a:avLst/>
          </a:prstGeom>
        </p:spPr>
      </p:pic>
      <p:sp>
        <p:nvSpPr>
          <p:cNvPr id="2" name="Title 1">
            <a:extLst>
              <a:ext uri="{FF2B5EF4-FFF2-40B4-BE49-F238E27FC236}">
                <a16:creationId xmlns:a16="http://schemas.microsoft.com/office/drawing/2014/main" id="{1A7A847F-0C91-833C-9452-929ADDC74828}"/>
              </a:ext>
            </a:extLst>
          </p:cNvPr>
          <p:cNvSpPr>
            <a:spLocks noGrp="1"/>
          </p:cNvSpPr>
          <p:nvPr>
            <p:ph type="ctrTitle"/>
          </p:nvPr>
        </p:nvSpPr>
        <p:spPr>
          <a:xfrm>
            <a:off x="2301923" y="1482602"/>
            <a:ext cx="7588155" cy="2236264"/>
          </a:xfrm>
        </p:spPr>
        <p:txBody>
          <a:bodyPr>
            <a:normAutofit/>
          </a:bodyPr>
          <a:lstStyle/>
          <a:p>
            <a:r>
              <a:rPr lang="en-US" sz="2800" dirty="0"/>
              <a:t>Predicting Bitcoin Prices Using Machine Learning</a:t>
            </a:r>
            <a:endParaRPr lang="en-US" sz="5400" dirty="0">
              <a:solidFill>
                <a:srgbClr val="FFFFFF"/>
              </a:solidFill>
            </a:endParaRPr>
          </a:p>
        </p:txBody>
      </p:sp>
      <p:sp>
        <p:nvSpPr>
          <p:cNvPr id="3" name="Subtitle 2">
            <a:extLst>
              <a:ext uri="{FF2B5EF4-FFF2-40B4-BE49-F238E27FC236}">
                <a16:creationId xmlns:a16="http://schemas.microsoft.com/office/drawing/2014/main" id="{5E9902F9-38E2-398D-7ADC-1B1A5CF2CA03}"/>
              </a:ext>
            </a:extLst>
          </p:cNvPr>
          <p:cNvSpPr>
            <a:spLocks noGrp="1"/>
          </p:cNvSpPr>
          <p:nvPr>
            <p:ph type="subTitle" idx="1"/>
          </p:nvPr>
        </p:nvSpPr>
        <p:spPr>
          <a:xfrm>
            <a:off x="2301923" y="3793937"/>
            <a:ext cx="7588155" cy="1414091"/>
          </a:xfrm>
        </p:spPr>
        <p:txBody>
          <a:bodyPr>
            <a:normAutofit/>
          </a:bodyPr>
          <a:lstStyle/>
          <a:p>
            <a:r>
              <a:rPr lang="en-US" sz="2400" dirty="0"/>
              <a:t>A Comparative Study of Various Models</a:t>
            </a:r>
            <a:endParaRPr lang="en-US" sz="2200" dirty="0">
              <a:solidFill>
                <a:srgbClr val="FFFFFF"/>
              </a:solidFill>
            </a:endParaRPr>
          </a:p>
        </p:txBody>
      </p:sp>
    </p:spTree>
    <p:extLst>
      <p:ext uri="{BB962C8B-B14F-4D97-AF65-F5344CB8AC3E}">
        <p14:creationId xmlns:p14="http://schemas.microsoft.com/office/powerpoint/2010/main" val="12417331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FACEC-4534-2C2B-D851-9742BCBA7D4E}"/>
              </a:ext>
            </a:extLst>
          </p:cNvPr>
          <p:cNvSpPr>
            <a:spLocks noGrp="1"/>
          </p:cNvSpPr>
          <p:nvPr>
            <p:ph type="title"/>
          </p:nvPr>
        </p:nvSpPr>
        <p:spPr>
          <a:xfrm>
            <a:off x="612648" y="631361"/>
            <a:ext cx="6035040" cy="1074093"/>
          </a:xfrm>
        </p:spPr>
        <p:txBody>
          <a:bodyPr anchor="b">
            <a:normAutofit/>
          </a:bodyPr>
          <a:lstStyle/>
          <a:p>
            <a:r>
              <a:rPr lang="en-US" dirty="0"/>
              <a:t>Machine Learning Models</a:t>
            </a:r>
          </a:p>
        </p:txBody>
      </p:sp>
      <p:sp>
        <p:nvSpPr>
          <p:cNvPr id="3" name="Content Placeholder 2">
            <a:extLst>
              <a:ext uri="{FF2B5EF4-FFF2-40B4-BE49-F238E27FC236}">
                <a16:creationId xmlns:a16="http://schemas.microsoft.com/office/drawing/2014/main" id="{DAD456E5-700F-C073-775D-E8D050047E98}"/>
              </a:ext>
            </a:extLst>
          </p:cNvPr>
          <p:cNvSpPr>
            <a:spLocks noGrp="1"/>
          </p:cNvSpPr>
          <p:nvPr>
            <p:ph idx="1"/>
          </p:nvPr>
        </p:nvSpPr>
        <p:spPr>
          <a:xfrm>
            <a:off x="612648" y="2212848"/>
            <a:ext cx="6035040" cy="4096512"/>
          </a:xfrm>
        </p:spPr>
        <p:txBody>
          <a:bodyPr>
            <a:normAutofit/>
          </a:bodyPr>
          <a:lstStyle/>
          <a:p>
            <a:pPr>
              <a:buNone/>
            </a:pPr>
            <a:r>
              <a:rPr lang="en-US" sz="1600" b="1" dirty="0"/>
              <a:t>Support Vector Machines (SVM)</a:t>
            </a:r>
            <a:r>
              <a:rPr lang="en-US" sz="1600" dirty="0"/>
              <a:t>:</a:t>
            </a:r>
          </a:p>
          <a:p>
            <a:pPr>
              <a:buFont typeface="Arial" panose="020B0604020202020204" pitchFamily="34" charset="0"/>
              <a:buChar char="•"/>
            </a:pPr>
            <a:r>
              <a:rPr lang="en-US" sz="1600" b="1" dirty="0"/>
              <a:t>Description</a:t>
            </a:r>
            <a:r>
              <a:rPr lang="en-US" sz="1600" dirty="0"/>
              <a:t>: Works well for classification and regression tasks.</a:t>
            </a:r>
          </a:p>
          <a:p>
            <a:pPr>
              <a:buFont typeface="Arial" panose="020B0604020202020204" pitchFamily="34" charset="0"/>
              <a:buChar char="•"/>
            </a:pPr>
            <a:r>
              <a:rPr lang="en-US" sz="1600" b="1" dirty="0"/>
              <a:t>Key Benefit</a:t>
            </a:r>
            <a:r>
              <a:rPr lang="en-US" sz="1600" dirty="0"/>
              <a:t>: Handles high-dimensional data well.</a:t>
            </a:r>
          </a:p>
          <a:p>
            <a:pPr>
              <a:buNone/>
            </a:pPr>
            <a:r>
              <a:rPr lang="en-US" sz="1600" b="1" dirty="0"/>
              <a:t>Long Short-Term Memory (LSTM)</a:t>
            </a:r>
            <a:r>
              <a:rPr lang="en-US" sz="1600" dirty="0"/>
              <a:t>:</a:t>
            </a:r>
          </a:p>
          <a:p>
            <a:pPr>
              <a:buFont typeface="Arial" panose="020B0604020202020204" pitchFamily="34" charset="0"/>
              <a:buChar char="•"/>
            </a:pPr>
            <a:r>
              <a:rPr lang="en-US" sz="1600" b="1" dirty="0"/>
              <a:t>Description</a:t>
            </a:r>
            <a:r>
              <a:rPr lang="en-US" sz="1600" dirty="0"/>
              <a:t>: A type of recurrent neural network, good for time-series forecasting.</a:t>
            </a:r>
          </a:p>
          <a:p>
            <a:pPr>
              <a:buFont typeface="Arial" panose="020B0604020202020204" pitchFamily="34" charset="0"/>
              <a:buChar char="•"/>
            </a:pPr>
            <a:r>
              <a:rPr lang="en-US" sz="1600" b="1" dirty="0"/>
              <a:t>Benefit</a:t>
            </a:r>
            <a:r>
              <a:rPr lang="en-US" sz="1600" dirty="0"/>
              <a:t>: Models long-term dependencies, crucial for financial time-series prediction.</a:t>
            </a:r>
          </a:p>
        </p:txBody>
      </p:sp>
      <p:pic>
        <p:nvPicPr>
          <p:cNvPr id="5" name="Picture 4">
            <a:extLst>
              <a:ext uri="{FF2B5EF4-FFF2-40B4-BE49-F238E27FC236}">
                <a16:creationId xmlns:a16="http://schemas.microsoft.com/office/drawing/2014/main" id="{7E198F5F-1A66-41CF-4EB7-BE0D99AB2136}"/>
              </a:ext>
            </a:extLst>
          </p:cNvPr>
          <p:cNvPicPr>
            <a:picLocks noChangeAspect="1"/>
          </p:cNvPicPr>
          <p:nvPr/>
        </p:nvPicPr>
        <p:blipFill>
          <a:blip r:embed="rId2"/>
          <a:srcRect l="49151" r="6859"/>
          <a:stretch/>
        </p:blipFill>
        <p:spPr>
          <a:xfrm>
            <a:off x="7345680" y="10"/>
            <a:ext cx="4846320" cy="6857990"/>
          </a:xfrm>
          <a:prstGeom prst="rect">
            <a:avLst/>
          </a:prstGeom>
        </p:spPr>
      </p:pic>
      <p:sp>
        <p:nvSpPr>
          <p:cNvPr id="4" name="Slide Number Placeholder 3">
            <a:extLst>
              <a:ext uri="{FF2B5EF4-FFF2-40B4-BE49-F238E27FC236}">
                <a16:creationId xmlns:a16="http://schemas.microsoft.com/office/drawing/2014/main" id="{3FC66CDC-B8E7-30E5-42C2-3AA8669B0B14}"/>
              </a:ext>
            </a:extLst>
          </p:cNvPr>
          <p:cNvSpPr>
            <a:spLocks noGrp="1"/>
          </p:cNvSpPr>
          <p:nvPr>
            <p:ph type="sldNum" sz="quarter" idx="12"/>
          </p:nvPr>
        </p:nvSpPr>
        <p:spPr/>
        <p:txBody>
          <a:bodyPr/>
          <a:lstStyle/>
          <a:p>
            <a:fld id="{CC057153-B650-4DEB-B370-79DDCFDCE934}" type="slidenum">
              <a:rPr lang="en-US" smtClean="0"/>
              <a:t>9</a:t>
            </a:fld>
            <a:endParaRPr lang="en-US"/>
          </a:p>
        </p:txBody>
      </p:sp>
    </p:spTree>
    <p:extLst>
      <p:ext uri="{BB962C8B-B14F-4D97-AF65-F5344CB8AC3E}">
        <p14:creationId xmlns:p14="http://schemas.microsoft.com/office/powerpoint/2010/main" val="17874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CDE1B-7333-4004-09BE-005FACBC046D}"/>
              </a:ext>
            </a:extLst>
          </p:cNvPr>
          <p:cNvSpPr>
            <a:spLocks noGrp="1"/>
          </p:cNvSpPr>
          <p:nvPr>
            <p:ph type="title"/>
          </p:nvPr>
        </p:nvSpPr>
        <p:spPr>
          <a:xfrm>
            <a:off x="5568537" y="405512"/>
            <a:ext cx="5916168" cy="876953"/>
          </a:xfrm>
        </p:spPr>
        <p:txBody>
          <a:bodyPr anchor="b">
            <a:normAutofit/>
          </a:bodyPr>
          <a:lstStyle/>
          <a:p>
            <a:r>
              <a:rPr lang="en-US" dirty="0"/>
              <a:t>Methodology Overview</a:t>
            </a:r>
          </a:p>
        </p:txBody>
      </p:sp>
      <p:pic>
        <p:nvPicPr>
          <p:cNvPr id="5" name="Picture 4" descr="Multi-colored graphs and numbers">
            <a:extLst>
              <a:ext uri="{FF2B5EF4-FFF2-40B4-BE49-F238E27FC236}">
                <a16:creationId xmlns:a16="http://schemas.microsoft.com/office/drawing/2014/main" id="{6A4044E5-4930-B9B9-ABD6-4C3A60BBB7D2}"/>
              </a:ext>
            </a:extLst>
          </p:cNvPr>
          <p:cNvPicPr>
            <a:picLocks noChangeAspect="1"/>
          </p:cNvPicPr>
          <p:nvPr/>
        </p:nvPicPr>
        <p:blipFill>
          <a:blip r:embed="rId2"/>
          <a:srcRect l="16366" r="35841" b="-1"/>
          <a:stretch/>
        </p:blipFill>
        <p:spPr>
          <a:xfrm>
            <a:off x="20" y="10"/>
            <a:ext cx="4910308" cy="6857990"/>
          </a:xfrm>
          <a:prstGeom prst="rect">
            <a:avLst/>
          </a:prstGeom>
        </p:spPr>
      </p:pic>
      <p:sp>
        <p:nvSpPr>
          <p:cNvPr id="3" name="Content Placeholder 2">
            <a:extLst>
              <a:ext uri="{FF2B5EF4-FFF2-40B4-BE49-F238E27FC236}">
                <a16:creationId xmlns:a16="http://schemas.microsoft.com/office/drawing/2014/main" id="{DD5F1673-5548-3AC5-4722-D881E09EBC85}"/>
              </a:ext>
            </a:extLst>
          </p:cNvPr>
          <p:cNvSpPr>
            <a:spLocks noGrp="1"/>
          </p:cNvSpPr>
          <p:nvPr>
            <p:ph idx="1"/>
          </p:nvPr>
        </p:nvSpPr>
        <p:spPr>
          <a:xfrm>
            <a:off x="5568537" y="1480457"/>
            <a:ext cx="6296892" cy="4713514"/>
          </a:xfrm>
        </p:spPr>
        <p:txBody>
          <a:bodyPr>
            <a:noAutofit/>
          </a:bodyPr>
          <a:lstStyle/>
          <a:p>
            <a:pPr>
              <a:buNone/>
            </a:pPr>
            <a:r>
              <a:rPr lang="en-US" sz="1600" b="1" dirty="0"/>
              <a:t>Supervised Learning</a:t>
            </a:r>
            <a:r>
              <a:rPr lang="en-US" sz="1600" dirty="0"/>
              <a:t>: Focus on predicting Bitcoin price using historical data and macroeconomic indicators.</a:t>
            </a:r>
          </a:p>
          <a:p>
            <a:pPr>
              <a:buNone/>
            </a:pPr>
            <a:r>
              <a:rPr lang="en-US" sz="1600" b="1" dirty="0"/>
              <a:t>Data Collection</a:t>
            </a:r>
            <a:r>
              <a:rPr lang="en-US" sz="1600" dirty="0"/>
              <a:t>:</a:t>
            </a:r>
          </a:p>
          <a:p>
            <a:pPr>
              <a:buFont typeface="Arial" panose="020B0604020202020204" pitchFamily="34" charset="0"/>
              <a:buChar char="•"/>
            </a:pPr>
            <a:r>
              <a:rPr lang="en-US" sz="1600" dirty="0"/>
              <a:t>Historical Bitcoin prices obtained from Yahoo Finance.</a:t>
            </a:r>
          </a:p>
          <a:p>
            <a:pPr>
              <a:buFont typeface="Arial" panose="020B0604020202020204" pitchFamily="34" charset="0"/>
              <a:buChar char="•"/>
            </a:pPr>
            <a:r>
              <a:rPr lang="en-US" sz="1600" dirty="0"/>
              <a:t>Macroeconomic indicators like exchange rates, stock market indices, etc.</a:t>
            </a:r>
          </a:p>
          <a:p>
            <a:pPr>
              <a:buFont typeface="Arial" panose="020B0604020202020204" pitchFamily="34" charset="0"/>
              <a:buChar char="•"/>
            </a:pPr>
            <a:r>
              <a:rPr lang="en-US" sz="1600" dirty="0"/>
              <a:t>Data preprocessing using Python libraries (pandas, NumPy).</a:t>
            </a:r>
          </a:p>
          <a:p>
            <a:pPr>
              <a:buNone/>
            </a:pPr>
            <a:r>
              <a:rPr lang="en-US" sz="1600" b="1" dirty="0"/>
              <a:t>Data Preprocessing</a:t>
            </a:r>
            <a:r>
              <a:rPr lang="en-US" sz="1600" dirty="0"/>
              <a:t>:</a:t>
            </a:r>
          </a:p>
          <a:p>
            <a:pPr>
              <a:buFont typeface="Arial" panose="020B0604020202020204" pitchFamily="34" charset="0"/>
              <a:buChar char="•"/>
            </a:pPr>
            <a:r>
              <a:rPr lang="en-US" sz="1600" dirty="0"/>
              <a:t>Handling Missing Values: Forward filling, interpolation, or removal.</a:t>
            </a:r>
          </a:p>
          <a:p>
            <a:pPr>
              <a:buFont typeface="Arial" panose="020B0604020202020204" pitchFamily="34" charset="0"/>
              <a:buChar char="•"/>
            </a:pPr>
            <a:r>
              <a:rPr lang="en-US" sz="1600" dirty="0"/>
              <a:t>Exploratory Data Analysis (EDA): Visualize Bitcoin price trends, correlations with external factors.</a:t>
            </a:r>
          </a:p>
          <a:p>
            <a:endParaRPr lang="en-US" sz="1600" dirty="0"/>
          </a:p>
        </p:txBody>
      </p:sp>
      <p:sp>
        <p:nvSpPr>
          <p:cNvPr id="4" name="Slide Number Placeholder 3">
            <a:extLst>
              <a:ext uri="{FF2B5EF4-FFF2-40B4-BE49-F238E27FC236}">
                <a16:creationId xmlns:a16="http://schemas.microsoft.com/office/drawing/2014/main" id="{3E3A93AA-77F6-F3C1-06C9-251C1A858031}"/>
              </a:ext>
            </a:extLst>
          </p:cNvPr>
          <p:cNvSpPr>
            <a:spLocks noGrp="1"/>
          </p:cNvSpPr>
          <p:nvPr>
            <p:ph type="sldNum" sz="quarter" idx="12"/>
          </p:nvPr>
        </p:nvSpPr>
        <p:spPr/>
        <p:txBody>
          <a:bodyPr/>
          <a:lstStyle/>
          <a:p>
            <a:fld id="{CC057153-B650-4DEB-B370-79DDCFDCE934}" type="slidenum">
              <a:rPr lang="en-US" smtClean="0"/>
              <a:t>10</a:t>
            </a:fld>
            <a:endParaRPr lang="en-US"/>
          </a:p>
        </p:txBody>
      </p:sp>
    </p:spTree>
    <p:extLst>
      <p:ext uri="{BB962C8B-B14F-4D97-AF65-F5344CB8AC3E}">
        <p14:creationId xmlns:p14="http://schemas.microsoft.com/office/powerpoint/2010/main" val="1288786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BF5176D-27D1-42E1-9134-DD64253F24C8}"/>
              </a:ext>
            </a:extLst>
          </p:cNvPr>
          <p:cNvSpPr>
            <a:spLocks noGrp="1"/>
          </p:cNvSpPr>
          <p:nvPr>
            <p:ph type="title"/>
          </p:nvPr>
        </p:nvSpPr>
        <p:spPr>
          <a:xfrm>
            <a:off x="8231264" y="89808"/>
            <a:ext cx="3332693" cy="1942773"/>
          </a:xfrm>
        </p:spPr>
        <p:txBody>
          <a:bodyPr anchor="b">
            <a:normAutofit/>
          </a:bodyPr>
          <a:lstStyle/>
          <a:p>
            <a:r>
              <a:rPr lang="en-US" dirty="0"/>
              <a:t>Feature Importance &amp; Heatmap</a:t>
            </a:r>
          </a:p>
        </p:txBody>
      </p:sp>
      <p:pic>
        <p:nvPicPr>
          <p:cNvPr id="4" name="Content Placeholder 4" descr="A diagram of a heatmap&#10;&#10;AI-generated content may be incorrect.">
            <a:extLst>
              <a:ext uri="{FF2B5EF4-FFF2-40B4-BE49-F238E27FC236}">
                <a16:creationId xmlns:a16="http://schemas.microsoft.com/office/drawing/2014/main" id="{DC6F9660-67B7-02AF-5BF0-C882A96CDB0A}"/>
              </a:ext>
            </a:extLst>
          </p:cNvPr>
          <p:cNvPicPr>
            <a:picLocks noChangeAspect="1"/>
          </p:cNvPicPr>
          <p:nvPr/>
        </p:nvPicPr>
        <p:blipFill>
          <a:blip r:embed="rId2"/>
          <a:srcRect r="49" b="-1"/>
          <a:stretch/>
        </p:blipFill>
        <p:spPr>
          <a:xfrm>
            <a:off x="20" y="10"/>
            <a:ext cx="7723393" cy="6857990"/>
          </a:xfrm>
          <a:prstGeom prst="rect">
            <a:avLst/>
          </a:prstGeom>
        </p:spPr>
      </p:pic>
      <p:sp>
        <p:nvSpPr>
          <p:cNvPr id="5" name="TextBox 4">
            <a:extLst>
              <a:ext uri="{FF2B5EF4-FFF2-40B4-BE49-F238E27FC236}">
                <a16:creationId xmlns:a16="http://schemas.microsoft.com/office/drawing/2014/main" id="{1C13789C-D318-41BA-CE94-7AC229282E50}"/>
              </a:ext>
            </a:extLst>
          </p:cNvPr>
          <p:cNvSpPr txBox="1"/>
          <p:nvPr/>
        </p:nvSpPr>
        <p:spPr>
          <a:xfrm>
            <a:off x="8231264" y="2122388"/>
            <a:ext cx="3452884" cy="3970318"/>
          </a:xfrm>
          <a:prstGeom prst="rect">
            <a:avLst/>
          </a:prstGeom>
          <a:noFill/>
        </p:spPr>
        <p:txBody>
          <a:bodyPr wrap="square" rtlCol="0">
            <a:spAutoFit/>
          </a:bodyPr>
          <a:lstStyle/>
          <a:p>
            <a:pPr>
              <a:buNone/>
            </a:pPr>
            <a:r>
              <a:rPr lang="en-US" b="1" dirty="0"/>
              <a:t>Feature Importance</a:t>
            </a:r>
            <a:r>
              <a:rPr lang="en-US" dirty="0"/>
              <a:t>: The Bitcoin price from the previous day had the greatest impact on predictions.</a:t>
            </a:r>
          </a:p>
          <a:p>
            <a:pPr>
              <a:buNone/>
            </a:pPr>
            <a:r>
              <a:rPr lang="en-US" b="1" dirty="0"/>
              <a:t>Heatmap</a:t>
            </a:r>
            <a:r>
              <a:rPr lang="en-US" dirty="0"/>
              <a:t>: Shows correlations between variables (e.g., Bitcoin price, stock market indices, exchange rates).</a:t>
            </a:r>
          </a:p>
          <a:p>
            <a:r>
              <a:rPr lang="en-US" b="1" dirty="0"/>
              <a:t>Interpretation</a:t>
            </a:r>
            <a:r>
              <a:rPr lang="en-US" dirty="0"/>
              <a:t>: Look for strong correlations between Bitcoin and external factors like stock market, and altcoin prices.</a:t>
            </a:r>
          </a:p>
          <a:p>
            <a:endParaRPr lang="en-US" dirty="0"/>
          </a:p>
        </p:txBody>
      </p:sp>
      <p:sp>
        <p:nvSpPr>
          <p:cNvPr id="6" name="Slide Number Placeholder 5">
            <a:extLst>
              <a:ext uri="{FF2B5EF4-FFF2-40B4-BE49-F238E27FC236}">
                <a16:creationId xmlns:a16="http://schemas.microsoft.com/office/drawing/2014/main" id="{5AABE95F-52E1-C468-4F51-A1177383554E}"/>
              </a:ext>
            </a:extLst>
          </p:cNvPr>
          <p:cNvSpPr>
            <a:spLocks noGrp="1"/>
          </p:cNvSpPr>
          <p:nvPr>
            <p:ph type="sldNum" sz="quarter" idx="12"/>
          </p:nvPr>
        </p:nvSpPr>
        <p:spPr/>
        <p:txBody>
          <a:bodyPr/>
          <a:lstStyle/>
          <a:p>
            <a:fld id="{CC057153-B650-4DEB-B370-79DDCFDCE934}" type="slidenum">
              <a:rPr lang="en-US" smtClean="0"/>
              <a:t>11</a:t>
            </a:fld>
            <a:endParaRPr lang="en-US"/>
          </a:p>
        </p:txBody>
      </p:sp>
    </p:spTree>
    <p:extLst>
      <p:ext uri="{BB962C8B-B14F-4D97-AF65-F5344CB8AC3E}">
        <p14:creationId xmlns:p14="http://schemas.microsoft.com/office/powerpoint/2010/main" val="256528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6BD6-408B-8C06-4EB3-6820658BB34D}"/>
              </a:ext>
            </a:extLst>
          </p:cNvPr>
          <p:cNvSpPr>
            <a:spLocks noGrp="1"/>
          </p:cNvSpPr>
          <p:nvPr>
            <p:ph type="title"/>
          </p:nvPr>
        </p:nvSpPr>
        <p:spPr>
          <a:xfrm>
            <a:off x="2528968" y="505098"/>
            <a:ext cx="7134062" cy="1132258"/>
          </a:xfrm>
        </p:spPr>
        <p:txBody>
          <a:bodyPr/>
          <a:lstStyle/>
          <a:p>
            <a:r>
              <a:rPr lang="en-US" dirty="0"/>
              <a:t>Model Selection &amp; Approach</a:t>
            </a:r>
          </a:p>
        </p:txBody>
      </p:sp>
      <p:sp>
        <p:nvSpPr>
          <p:cNvPr id="3" name="Content Placeholder 2">
            <a:extLst>
              <a:ext uri="{FF2B5EF4-FFF2-40B4-BE49-F238E27FC236}">
                <a16:creationId xmlns:a16="http://schemas.microsoft.com/office/drawing/2014/main" id="{331CD7A6-F4AD-A397-D242-B46E246F975C}"/>
              </a:ext>
            </a:extLst>
          </p:cNvPr>
          <p:cNvSpPr>
            <a:spLocks noGrp="1"/>
          </p:cNvSpPr>
          <p:nvPr>
            <p:ph idx="1"/>
          </p:nvPr>
        </p:nvSpPr>
        <p:spPr>
          <a:xfrm>
            <a:off x="1466332" y="1497817"/>
            <a:ext cx="9259335" cy="4593828"/>
          </a:xfrm>
        </p:spPr>
        <p:txBody>
          <a:bodyPr>
            <a:normAutofit fontScale="92500" lnSpcReduction="10000"/>
          </a:bodyPr>
          <a:lstStyle/>
          <a:p>
            <a:pPr>
              <a:buNone/>
            </a:pPr>
            <a:r>
              <a:rPr lang="en-US" b="1" dirty="0"/>
              <a:t>Model 1: Linear Regression</a:t>
            </a:r>
            <a:r>
              <a:rPr lang="en-US" dirty="0"/>
              <a:t>:</a:t>
            </a:r>
          </a:p>
          <a:p>
            <a:pPr>
              <a:buFont typeface="Arial" panose="020B0604020202020204" pitchFamily="34" charset="0"/>
              <a:buChar char="•"/>
            </a:pPr>
            <a:r>
              <a:rPr lang="en-US" dirty="0"/>
              <a:t>Used for simple linear relationships.</a:t>
            </a:r>
          </a:p>
          <a:p>
            <a:pPr>
              <a:buFont typeface="Arial" panose="020B0604020202020204" pitchFamily="34" charset="0"/>
              <a:buChar char="•"/>
            </a:pPr>
            <a:r>
              <a:rPr lang="en-US" dirty="0"/>
              <a:t>Provides a baseline for comparison.</a:t>
            </a:r>
          </a:p>
          <a:p>
            <a:pPr>
              <a:buNone/>
            </a:pPr>
            <a:r>
              <a:rPr lang="en-US" b="1" dirty="0"/>
              <a:t>Model 2: Random Forest</a:t>
            </a:r>
            <a:r>
              <a:rPr lang="en-US" dirty="0"/>
              <a:t>:</a:t>
            </a:r>
          </a:p>
          <a:p>
            <a:pPr>
              <a:buFont typeface="Arial" panose="020B0604020202020204" pitchFamily="34" charset="0"/>
              <a:buChar char="•"/>
            </a:pPr>
            <a:r>
              <a:rPr lang="en-US" dirty="0"/>
              <a:t>Ensemble learning model that improves accuracy by combining several decision trees.</a:t>
            </a:r>
          </a:p>
          <a:p>
            <a:pPr>
              <a:buNone/>
            </a:pPr>
            <a:r>
              <a:rPr lang="en-US" b="1" dirty="0"/>
              <a:t>Model 3: SVM</a:t>
            </a:r>
            <a:r>
              <a:rPr lang="en-US" dirty="0"/>
              <a:t>:</a:t>
            </a:r>
          </a:p>
          <a:p>
            <a:pPr>
              <a:buFont typeface="Arial" panose="020B0604020202020204" pitchFamily="34" charset="0"/>
              <a:buChar char="•"/>
            </a:pPr>
            <a:r>
              <a:rPr lang="en-US" dirty="0"/>
              <a:t>Handles non-linear data by utilizing different kernels.</a:t>
            </a:r>
          </a:p>
          <a:p>
            <a:pPr>
              <a:buNone/>
            </a:pPr>
            <a:r>
              <a:rPr lang="en-US" b="1" dirty="0"/>
              <a:t>Model 4: LSTM</a:t>
            </a:r>
            <a:r>
              <a:rPr lang="en-US" dirty="0"/>
              <a:t>:</a:t>
            </a:r>
          </a:p>
          <a:p>
            <a:pPr>
              <a:buFont typeface="Arial" panose="020B0604020202020204" pitchFamily="34" charset="0"/>
              <a:buChar char="•"/>
            </a:pPr>
            <a:r>
              <a:rPr lang="en-US" dirty="0"/>
              <a:t>Used for capturing sequential patterns over time, essential for time-series data like Bitcoin’s price history.</a:t>
            </a:r>
          </a:p>
        </p:txBody>
      </p:sp>
      <p:sp>
        <p:nvSpPr>
          <p:cNvPr id="4" name="Slide Number Placeholder 3">
            <a:extLst>
              <a:ext uri="{FF2B5EF4-FFF2-40B4-BE49-F238E27FC236}">
                <a16:creationId xmlns:a16="http://schemas.microsoft.com/office/drawing/2014/main" id="{726D6872-7F28-974D-E368-FBD05E4530FC}"/>
              </a:ext>
            </a:extLst>
          </p:cNvPr>
          <p:cNvSpPr>
            <a:spLocks noGrp="1"/>
          </p:cNvSpPr>
          <p:nvPr>
            <p:ph type="sldNum" sz="quarter" idx="12"/>
          </p:nvPr>
        </p:nvSpPr>
        <p:spPr/>
        <p:txBody>
          <a:bodyPr/>
          <a:lstStyle/>
          <a:p>
            <a:fld id="{CC057153-B650-4DEB-B370-79DDCFDCE934}" type="slidenum">
              <a:rPr lang="en-US" smtClean="0"/>
              <a:t>12</a:t>
            </a:fld>
            <a:endParaRPr lang="en-US"/>
          </a:p>
        </p:txBody>
      </p:sp>
    </p:spTree>
    <p:extLst>
      <p:ext uri="{BB962C8B-B14F-4D97-AF65-F5344CB8AC3E}">
        <p14:creationId xmlns:p14="http://schemas.microsoft.com/office/powerpoint/2010/main" val="959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92717-30FF-5C82-BC2B-E623F77639C1}"/>
              </a:ext>
            </a:extLst>
          </p:cNvPr>
          <p:cNvSpPr>
            <a:spLocks noGrp="1"/>
          </p:cNvSpPr>
          <p:nvPr>
            <p:ph type="title"/>
          </p:nvPr>
        </p:nvSpPr>
        <p:spPr/>
        <p:txBody>
          <a:bodyPr/>
          <a:lstStyle/>
          <a:p>
            <a:r>
              <a:rPr lang="en-US" dirty="0"/>
              <a:t>Training and Testing</a:t>
            </a:r>
          </a:p>
        </p:txBody>
      </p:sp>
      <p:sp>
        <p:nvSpPr>
          <p:cNvPr id="3" name="Content Placeholder 2">
            <a:extLst>
              <a:ext uri="{FF2B5EF4-FFF2-40B4-BE49-F238E27FC236}">
                <a16:creationId xmlns:a16="http://schemas.microsoft.com/office/drawing/2014/main" id="{31A94C0C-E1FC-5EC9-DF92-01D37CE982DA}"/>
              </a:ext>
            </a:extLst>
          </p:cNvPr>
          <p:cNvSpPr>
            <a:spLocks noGrp="1"/>
          </p:cNvSpPr>
          <p:nvPr>
            <p:ph idx="1"/>
          </p:nvPr>
        </p:nvSpPr>
        <p:spPr/>
        <p:txBody>
          <a:bodyPr>
            <a:normAutofit/>
          </a:bodyPr>
          <a:lstStyle/>
          <a:p>
            <a:pPr>
              <a:buNone/>
            </a:pPr>
            <a:r>
              <a:rPr lang="en-US" b="1" dirty="0"/>
              <a:t>Data Splitting</a:t>
            </a:r>
            <a:r>
              <a:rPr lang="en-US" dirty="0"/>
              <a:t>:</a:t>
            </a:r>
          </a:p>
          <a:p>
            <a:pPr>
              <a:buFont typeface="Arial" panose="020B0604020202020204" pitchFamily="34" charset="0"/>
              <a:buChar char="•"/>
            </a:pPr>
            <a:r>
              <a:rPr lang="en-US" b="1" dirty="0"/>
              <a:t>Training set</a:t>
            </a:r>
            <a:r>
              <a:rPr lang="en-US" dirty="0"/>
              <a:t>: 70% of the data.</a:t>
            </a:r>
          </a:p>
          <a:p>
            <a:pPr>
              <a:buFont typeface="Arial" panose="020B0604020202020204" pitchFamily="34" charset="0"/>
              <a:buChar char="•"/>
            </a:pPr>
            <a:r>
              <a:rPr lang="en-US" b="1" dirty="0"/>
              <a:t>Test set</a:t>
            </a:r>
            <a:r>
              <a:rPr lang="en-US" dirty="0"/>
              <a:t>: 30% of the data.</a:t>
            </a:r>
          </a:p>
          <a:p>
            <a:pPr>
              <a:buNone/>
            </a:pPr>
            <a:r>
              <a:rPr lang="en-US" b="1" dirty="0"/>
              <a:t>Hyperparameter Tuning</a:t>
            </a:r>
            <a:r>
              <a:rPr lang="en-US" dirty="0"/>
              <a:t>:</a:t>
            </a:r>
          </a:p>
          <a:p>
            <a:pPr>
              <a:buFont typeface="Arial" panose="020B0604020202020204" pitchFamily="34" charset="0"/>
              <a:buChar char="•"/>
            </a:pPr>
            <a:r>
              <a:rPr lang="en-US" b="1" dirty="0"/>
              <a:t>Random Forest</a:t>
            </a:r>
            <a:r>
              <a:rPr lang="en-US" dirty="0"/>
              <a:t>: Tune the number of trees, tree depth, and sample size per leaf.</a:t>
            </a:r>
          </a:p>
          <a:p>
            <a:pPr>
              <a:buFont typeface="Arial" panose="020B0604020202020204" pitchFamily="34" charset="0"/>
              <a:buChar char="•"/>
            </a:pPr>
            <a:r>
              <a:rPr lang="en-US" b="1" dirty="0"/>
              <a:t>SVM</a:t>
            </a:r>
            <a:r>
              <a:rPr lang="en-US" dirty="0"/>
              <a:t>: Kernel functions, regularization parameters.</a:t>
            </a:r>
          </a:p>
          <a:p>
            <a:pPr>
              <a:buFont typeface="Arial" panose="020B0604020202020204" pitchFamily="34" charset="0"/>
              <a:buChar char="•"/>
            </a:pPr>
            <a:r>
              <a:rPr lang="en-US" b="1" dirty="0"/>
              <a:t>LSTM</a:t>
            </a:r>
            <a:r>
              <a:rPr lang="en-US" dirty="0"/>
              <a:t>: Number of layers, neurons per layer, learning rate.</a:t>
            </a:r>
          </a:p>
          <a:p>
            <a:r>
              <a:rPr lang="en-US" b="1" dirty="0"/>
              <a:t>Cross-Validation</a:t>
            </a:r>
            <a:r>
              <a:rPr lang="en-US" dirty="0"/>
              <a:t>: K-fold cross-validation for model robustness.</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FC5A43B-0FB6-FCD3-F227-A8E747EB2447}"/>
              </a:ext>
            </a:extLst>
          </p:cNvPr>
          <p:cNvSpPr>
            <a:spLocks noGrp="1"/>
          </p:cNvSpPr>
          <p:nvPr>
            <p:ph type="sldNum" sz="quarter" idx="12"/>
          </p:nvPr>
        </p:nvSpPr>
        <p:spPr/>
        <p:txBody>
          <a:bodyPr/>
          <a:lstStyle/>
          <a:p>
            <a:fld id="{CC057153-B650-4DEB-B370-79DDCFDCE934}" type="slidenum">
              <a:rPr lang="en-US" smtClean="0"/>
              <a:t>13</a:t>
            </a:fld>
            <a:endParaRPr lang="en-US"/>
          </a:p>
        </p:txBody>
      </p:sp>
    </p:spTree>
    <p:extLst>
      <p:ext uri="{BB962C8B-B14F-4D97-AF65-F5344CB8AC3E}">
        <p14:creationId xmlns:p14="http://schemas.microsoft.com/office/powerpoint/2010/main" val="2704158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2A73-D751-4084-952E-5540C3A1DF02}"/>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23894CCB-6AA2-B24A-8EC7-97E1409426C7}"/>
              </a:ext>
            </a:extLst>
          </p:cNvPr>
          <p:cNvSpPr>
            <a:spLocks noGrp="1"/>
          </p:cNvSpPr>
          <p:nvPr>
            <p:ph idx="1"/>
          </p:nvPr>
        </p:nvSpPr>
        <p:spPr/>
        <p:txBody>
          <a:bodyPr/>
          <a:lstStyle/>
          <a:p>
            <a:pPr>
              <a:buNone/>
            </a:pPr>
            <a:r>
              <a:rPr lang="en-US" b="1" dirty="0"/>
              <a:t>Root Mean Squared Error (RMSE)</a:t>
            </a:r>
            <a:r>
              <a:rPr lang="en-US" dirty="0"/>
              <a:t>:</a:t>
            </a:r>
          </a:p>
          <a:p>
            <a:pPr>
              <a:buFont typeface="Arial" panose="020B0604020202020204" pitchFamily="34" charset="0"/>
              <a:buChar char="•"/>
            </a:pPr>
            <a:r>
              <a:rPr lang="en-US" dirty="0"/>
              <a:t>Measures the average magnitude of errors.</a:t>
            </a:r>
          </a:p>
          <a:p>
            <a:pPr>
              <a:buFont typeface="Arial" panose="020B0604020202020204" pitchFamily="34" charset="0"/>
              <a:buChar char="•"/>
            </a:pPr>
            <a:r>
              <a:rPr lang="en-US" b="1" dirty="0"/>
              <a:t>Lower RMSE indicates better prediction accuracy</a:t>
            </a:r>
            <a:r>
              <a:rPr lang="en-US" dirty="0"/>
              <a:t>.</a:t>
            </a:r>
          </a:p>
          <a:p>
            <a:pPr>
              <a:buNone/>
            </a:pPr>
            <a:r>
              <a:rPr lang="en-US" b="1" dirty="0"/>
              <a:t>R-squared (R²)</a:t>
            </a:r>
            <a:r>
              <a:rPr lang="en-US" dirty="0"/>
              <a:t>:</a:t>
            </a:r>
          </a:p>
          <a:p>
            <a:pPr>
              <a:buFont typeface="Arial" panose="020B0604020202020204" pitchFamily="34" charset="0"/>
              <a:buChar char="•"/>
            </a:pPr>
            <a:r>
              <a:rPr lang="en-US" dirty="0"/>
              <a:t>Indicates how much variance in the target variable is explained by the model.</a:t>
            </a:r>
          </a:p>
          <a:p>
            <a:pPr>
              <a:buFont typeface="Arial" panose="020B0604020202020204" pitchFamily="34" charset="0"/>
              <a:buChar char="•"/>
            </a:pPr>
            <a:r>
              <a:rPr lang="en-US" b="1" dirty="0"/>
              <a:t>Higher R² values show better model performance</a:t>
            </a:r>
            <a:r>
              <a:rPr lang="en-US" dirty="0"/>
              <a:t>.</a:t>
            </a:r>
          </a:p>
          <a:p>
            <a:pPr>
              <a:buNone/>
            </a:pPr>
            <a:r>
              <a:rPr lang="en-US" b="1" dirty="0"/>
              <a:t>Mean Absolute Error (MAE)</a:t>
            </a:r>
            <a:r>
              <a:rPr lang="en-US" dirty="0"/>
              <a:t>:</a:t>
            </a:r>
          </a:p>
          <a:p>
            <a:pPr>
              <a:buFont typeface="Arial" panose="020B0604020202020204" pitchFamily="34" charset="0"/>
              <a:buChar char="•"/>
            </a:pPr>
            <a:r>
              <a:rPr lang="en-US" dirty="0"/>
              <a:t>Provides the average of absolute prediction errors.</a:t>
            </a:r>
          </a:p>
          <a:p>
            <a:pPr>
              <a:buFont typeface="Arial" panose="020B0604020202020204" pitchFamily="34" charset="0"/>
              <a:buChar char="•"/>
            </a:pPr>
            <a:r>
              <a:rPr lang="en-US" b="1" dirty="0"/>
              <a:t>Lower MAE values indicate a model’s accuracy</a:t>
            </a:r>
            <a:r>
              <a:rPr lang="en-US" dirty="0"/>
              <a:t>.</a:t>
            </a:r>
          </a:p>
          <a:p>
            <a:endParaRPr lang="en-US" dirty="0"/>
          </a:p>
        </p:txBody>
      </p:sp>
      <p:sp>
        <p:nvSpPr>
          <p:cNvPr id="4" name="Slide Number Placeholder 3">
            <a:extLst>
              <a:ext uri="{FF2B5EF4-FFF2-40B4-BE49-F238E27FC236}">
                <a16:creationId xmlns:a16="http://schemas.microsoft.com/office/drawing/2014/main" id="{2E618457-6F16-23DA-7085-3380F4127591}"/>
              </a:ext>
            </a:extLst>
          </p:cNvPr>
          <p:cNvSpPr>
            <a:spLocks noGrp="1"/>
          </p:cNvSpPr>
          <p:nvPr>
            <p:ph type="sldNum" sz="quarter" idx="12"/>
          </p:nvPr>
        </p:nvSpPr>
        <p:spPr/>
        <p:txBody>
          <a:bodyPr/>
          <a:lstStyle/>
          <a:p>
            <a:fld id="{CC057153-B650-4DEB-B370-79DDCFDCE934}" type="slidenum">
              <a:rPr lang="en-US" smtClean="0"/>
              <a:t>14</a:t>
            </a:fld>
            <a:endParaRPr lang="en-US"/>
          </a:p>
        </p:txBody>
      </p:sp>
    </p:spTree>
    <p:extLst>
      <p:ext uri="{BB962C8B-B14F-4D97-AF65-F5344CB8AC3E}">
        <p14:creationId xmlns:p14="http://schemas.microsoft.com/office/powerpoint/2010/main" val="412672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95EF-3F2F-C5E8-4296-9F0B29047DF4}"/>
              </a:ext>
            </a:extLst>
          </p:cNvPr>
          <p:cNvSpPr>
            <a:spLocks noGrp="1"/>
          </p:cNvSpPr>
          <p:nvPr>
            <p:ph type="title"/>
          </p:nvPr>
        </p:nvSpPr>
        <p:spPr/>
        <p:txBody>
          <a:bodyPr/>
          <a:lstStyle/>
          <a:p>
            <a:r>
              <a:rPr lang="en-US" dirty="0"/>
              <a:t>Results &amp; Model Comparison</a:t>
            </a:r>
          </a:p>
        </p:txBody>
      </p:sp>
      <p:sp>
        <p:nvSpPr>
          <p:cNvPr id="3" name="Content Placeholder 2">
            <a:extLst>
              <a:ext uri="{FF2B5EF4-FFF2-40B4-BE49-F238E27FC236}">
                <a16:creationId xmlns:a16="http://schemas.microsoft.com/office/drawing/2014/main" id="{87FE0270-141B-8429-6702-AAF061131350}"/>
              </a:ext>
            </a:extLst>
          </p:cNvPr>
          <p:cNvSpPr>
            <a:spLocks noGrp="1"/>
          </p:cNvSpPr>
          <p:nvPr>
            <p:ph idx="1"/>
          </p:nvPr>
        </p:nvSpPr>
        <p:spPr/>
        <p:txBody>
          <a:bodyPr/>
          <a:lstStyle/>
          <a:p>
            <a:pPr>
              <a:buNone/>
            </a:pPr>
            <a:r>
              <a:rPr lang="en-US" b="1" dirty="0"/>
              <a:t>Performance Summary</a:t>
            </a:r>
            <a:r>
              <a:rPr lang="en-US" dirty="0"/>
              <a:t>:</a:t>
            </a:r>
          </a:p>
          <a:p>
            <a:pPr>
              <a:buFont typeface="Arial" panose="020B0604020202020204" pitchFamily="34" charset="0"/>
              <a:buChar char="•"/>
            </a:pPr>
            <a:r>
              <a:rPr lang="en-US" b="1" dirty="0"/>
              <a:t>Linear Regression</a:t>
            </a:r>
            <a:r>
              <a:rPr lang="en-US" dirty="0"/>
              <a:t>: RMSE = 0.2734, R² = 0.9231, MAE = 0.1875.</a:t>
            </a:r>
          </a:p>
          <a:p>
            <a:pPr>
              <a:buFont typeface="Arial" panose="020B0604020202020204" pitchFamily="34" charset="0"/>
              <a:buChar char="•"/>
            </a:pPr>
            <a:r>
              <a:rPr lang="en-US" b="1" dirty="0"/>
              <a:t>Random Forest</a:t>
            </a:r>
            <a:r>
              <a:rPr lang="en-US" dirty="0"/>
              <a:t>: RMSE = 0.1053, R² = 0.9886, MAE = 0.0561.</a:t>
            </a:r>
          </a:p>
          <a:p>
            <a:pPr>
              <a:buFont typeface="Arial" panose="020B0604020202020204" pitchFamily="34" charset="0"/>
              <a:buChar char="•"/>
            </a:pPr>
            <a:r>
              <a:rPr lang="en-US" b="1" dirty="0"/>
              <a:t>SVM</a:t>
            </a:r>
            <a:r>
              <a:rPr lang="en-US" dirty="0"/>
              <a:t>: RMSE = 0.1360, R² = 0.9809, MAE = 0.0919.</a:t>
            </a:r>
          </a:p>
          <a:p>
            <a:pPr>
              <a:buFont typeface="Arial" panose="020B0604020202020204" pitchFamily="34" charset="0"/>
              <a:buChar char="•"/>
            </a:pPr>
            <a:r>
              <a:rPr lang="en-US" b="1" dirty="0"/>
              <a:t>LSTM</a:t>
            </a:r>
            <a:r>
              <a:rPr lang="en-US" dirty="0"/>
              <a:t>: RMSE = 0.6052, R² = -0.6052, MAE = 0.3335.</a:t>
            </a:r>
          </a:p>
          <a:p>
            <a:pPr>
              <a:buNone/>
            </a:pPr>
            <a:r>
              <a:rPr lang="en-US" b="1" dirty="0"/>
              <a:t>Conclusion</a:t>
            </a:r>
            <a:r>
              <a:rPr lang="en-US" dirty="0"/>
              <a:t>:</a:t>
            </a:r>
          </a:p>
          <a:p>
            <a:pPr>
              <a:buFont typeface="Arial" panose="020B0604020202020204" pitchFamily="34" charset="0"/>
              <a:buChar char="•"/>
            </a:pPr>
            <a:r>
              <a:rPr lang="en-US" b="1" dirty="0"/>
              <a:t>Random Forest</a:t>
            </a:r>
            <a:r>
              <a:rPr lang="en-US" dirty="0"/>
              <a:t> outperforms all models in terms of accuracy and robustness.</a:t>
            </a:r>
          </a:p>
        </p:txBody>
      </p:sp>
      <p:sp>
        <p:nvSpPr>
          <p:cNvPr id="4" name="Slide Number Placeholder 3">
            <a:extLst>
              <a:ext uri="{FF2B5EF4-FFF2-40B4-BE49-F238E27FC236}">
                <a16:creationId xmlns:a16="http://schemas.microsoft.com/office/drawing/2014/main" id="{03DFF523-032A-21F9-5F52-EE8392302930}"/>
              </a:ext>
            </a:extLst>
          </p:cNvPr>
          <p:cNvSpPr>
            <a:spLocks noGrp="1"/>
          </p:cNvSpPr>
          <p:nvPr>
            <p:ph type="sldNum" sz="quarter" idx="12"/>
          </p:nvPr>
        </p:nvSpPr>
        <p:spPr/>
        <p:txBody>
          <a:bodyPr/>
          <a:lstStyle/>
          <a:p>
            <a:fld id="{CC057153-B650-4DEB-B370-79DDCFDCE934}" type="slidenum">
              <a:rPr lang="en-US" smtClean="0"/>
              <a:t>15</a:t>
            </a:fld>
            <a:endParaRPr lang="en-US"/>
          </a:p>
        </p:txBody>
      </p:sp>
    </p:spTree>
    <p:extLst>
      <p:ext uri="{BB962C8B-B14F-4D97-AF65-F5344CB8AC3E}">
        <p14:creationId xmlns:p14="http://schemas.microsoft.com/office/powerpoint/2010/main" val="1430463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A642772-2521-3FAB-B405-4D946823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1C1DA-5DC5-F062-4FF8-227C98357465}"/>
              </a:ext>
            </a:extLst>
          </p:cNvPr>
          <p:cNvSpPr>
            <a:spLocks noGrp="1"/>
          </p:cNvSpPr>
          <p:nvPr>
            <p:ph type="title"/>
          </p:nvPr>
        </p:nvSpPr>
        <p:spPr>
          <a:xfrm>
            <a:off x="8208747" y="1548606"/>
            <a:ext cx="3473179" cy="2241755"/>
          </a:xfrm>
        </p:spPr>
        <p:txBody>
          <a:bodyPr vert="horz" lIns="91440" tIns="45720" rIns="91440" bIns="45720" rtlCol="0" anchor="b">
            <a:normAutofit/>
          </a:bodyPr>
          <a:lstStyle/>
          <a:p>
            <a:r>
              <a:rPr lang="en-US" sz="3700" dirty="0"/>
              <a:t>Visualizing Predictions vs Actual Prices</a:t>
            </a:r>
          </a:p>
        </p:txBody>
      </p:sp>
      <p:pic>
        <p:nvPicPr>
          <p:cNvPr id="11" name="Picture 10" descr="A graph showing a graph of values&#10;&#10;AI-generated content may be incorrect.">
            <a:extLst>
              <a:ext uri="{FF2B5EF4-FFF2-40B4-BE49-F238E27FC236}">
                <a16:creationId xmlns:a16="http://schemas.microsoft.com/office/drawing/2014/main" id="{BD3EF37A-6B87-6ECC-8CE5-6356E2873EFC}"/>
              </a:ext>
            </a:extLst>
          </p:cNvPr>
          <p:cNvPicPr>
            <a:picLocks noChangeAspect="1"/>
          </p:cNvPicPr>
          <p:nvPr/>
        </p:nvPicPr>
        <p:blipFill>
          <a:blip r:embed="rId2"/>
          <a:stretch>
            <a:fillRect/>
          </a:stretch>
        </p:blipFill>
        <p:spPr>
          <a:xfrm>
            <a:off x="510073" y="1081137"/>
            <a:ext cx="7365843" cy="4695725"/>
          </a:xfrm>
          <a:prstGeom prst="rect">
            <a:avLst/>
          </a:prstGeom>
        </p:spPr>
      </p:pic>
      <p:sp>
        <p:nvSpPr>
          <p:cNvPr id="12" name="Slide Number Placeholder 11">
            <a:extLst>
              <a:ext uri="{FF2B5EF4-FFF2-40B4-BE49-F238E27FC236}">
                <a16:creationId xmlns:a16="http://schemas.microsoft.com/office/drawing/2014/main" id="{F97527A0-14F4-31BA-5568-FD58C7D6690B}"/>
              </a:ext>
            </a:extLst>
          </p:cNvPr>
          <p:cNvSpPr>
            <a:spLocks noGrp="1"/>
          </p:cNvSpPr>
          <p:nvPr>
            <p:ph type="sldNum" sz="quarter" idx="12"/>
          </p:nvPr>
        </p:nvSpPr>
        <p:spPr/>
        <p:txBody>
          <a:bodyPr/>
          <a:lstStyle/>
          <a:p>
            <a:fld id="{CC057153-B650-4DEB-B370-79DDCFDCE934}" type="slidenum">
              <a:rPr lang="en-US" smtClean="0"/>
              <a:t>16</a:t>
            </a:fld>
            <a:endParaRPr lang="en-US"/>
          </a:p>
        </p:txBody>
      </p:sp>
    </p:spTree>
    <p:extLst>
      <p:ext uri="{BB962C8B-B14F-4D97-AF65-F5344CB8AC3E}">
        <p14:creationId xmlns:p14="http://schemas.microsoft.com/office/powerpoint/2010/main" val="3945691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9C897E-1808-6302-1C66-0F742EBC8319}"/>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A642772-2521-3FAB-B405-4D946823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AD480-D1D3-4BAE-7502-59D45A182B51}"/>
              </a:ext>
            </a:extLst>
          </p:cNvPr>
          <p:cNvSpPr>
            <a:spLocks noGrp="1"/>
          </p:cNvSpPr>
          <p:nvPr>
            <p:ph type="title"/>
          </p:nvPr>
        </p:nvSpPr>
        <p:spPr>
          <a:xfrm>
            <a:off x="8208747" y="1548606"/>
            <a:ext cx="3473179" cy="2241755"/>
          </a:xfrm>
        </p:spPr>
        <p:txBody>
          <a:bodyPr vert="horz" lIns="91440" tIns="45720" rIns="91440" bIns="45720" rtlCol="0" anchor="b">
            <a:normAutofit/>
          </a:bodyPr>
          <a:lstStyle/>
          <a:p>
            <a:r>
              <a:rPr lang="en-US" sz="3700" dirty="0"/>
              <a:t>Visualizing Predictions vs Actual Prices</a:t>
            </a:r>
          </a:p>
        </p:txBody>
      </p:sp>
      <p:pic>
        <p:nvPicPr>
          <p:cNvPr id="4" name="Picture 3" descr="A graph with blue dots&#10;&#10;AI-generated content may be incorrect.">
            <a:extLst>
              <a:ext uri="{FF2B5EF4-FFF2-40B4-BE49-F238E27FC236}">
                <a16:creationId xmlns:a16="http://schemas.microsoft.com/office/drawing/2014/main" id="{C0D96126-104F-5FBB-7F99-387C12F10E90}"/>
              </a:ext>
            </a:extLst>
          </p:cNvPr>
          <p:cNvPicPr>
            <a:picLocks noChangeAspect="1"/>
          </p:cNvPicPr>
          <p:nvPr/>
        </p:nvPicPr>
        <p:blipFill>
          <a:blip r:embed="rId2"/>
          <a:stretch>
            <a:fillRect/>
          </a:stretch>
        </p:blipFill>
        <p:spPr>
          <a:xfrm>
            <a:off x="510073" y="1081137"/>
            <a:ext cx="7365843" cy="4695725"/>
          </a:xfrm>
          <a:prstGeom prst="rect">
            <a:avLst/>
          </a:prstGeom>
        </p:spPr>
      </p:pic>
      <p:sp>
        <p:nvSpPr>
          <p:cNvPr id="5" name="Slide Number Placeholder 4">
            <a:extLst>
              <a:ext uri="{FF2B5EF4-FFF2-40B4-BE49-F238E27FC236}">
                <a16:creationId xmlns:a16="http://schemas.microsoft.com/office/drawing/2014/main" id="{8332E939-1031-3992-3637-5CDF8BDE9754}"/>
              </a:ext>
            </a:extLst>
          </p:cNvPr>
          <p:cNvSpPr>
            <a:spLocks noGrp="1"/>
          </p:cNvSpPr>
          <p:nvPr>
            <p:ph type="sldNum" sz="quarter" idx="12"/>
          </p:nvPr>
        </p:nvSpPr>
        <p:spPr/>
        <p:txBody>
          <a:bodyPr/>
          <a:lstStyle/>
          <a:p>
            <a:fld id="{CC057153-B650-4DEB-B370-79DDCFDCE934}" type="slidenum">
              <a:rPr lang="en-US" smtClean="0"/>
              <a:t>17</a:t>
            </a:fld>
            <a:endParaRPr lang="en-US"/>
          </a:p>
        </p:txBody>
      </p:sp>
    </p:spTree>
    <p:extLst>
      <p:ext uri="{BB962C8B-B14F-4D97-AF65-F5344CB8AC3E}">
        <p14:creationId xmlns:p14="http://schemas.microsoft.com/office/powerpoint/2010/main" val="1092570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946F-30AE-F799-F16D-7057B240C728}"/>
              </a:ext>
            </a:extLst>
          </p:cNvPr>
          <p:cNvSpPr>
            <a:spLocks noGrp="1"/>
          </p:cNvSpPr>
          <p:nvPr>
            <p:ph type="title"/>
          </p:nvPr>
        </p:nvSpPr>
        <p:spPr/>
        <p:txBody>
          <a:bodyPr/>
          <a:lstStyle/>
          <a:p>
            <a:r>
              <a:rPr lang="en-US" dirty="0"/>
              <a:t>Challenges &amp; Limitations</a:t>
            </a:r>
          </a:p>
        </p:txBody>
      </p:sp>
      <p:sp>
        <p:nvSpPr>
          <p:cNvPr id="3" name="Content Placeholder 2">
            <a:extLst>
              <a:ext uri="{FF2B5EF4-FFF2-40B4-BE49-F238E27FC236}">
                <a16:creationId xmlns:a16="http://schemas.microsoft.com/office/drawing/2014/main" id="{755E49D5-7DC8-30E8-5FD0-46842AA46898}"/>
              </a:ext>
            </a:extLst>
          </p:cNvPr>
          <p:cNvSpPr>
            <a:spLocks noGrp="1"/>
          </p:cNvSpPr>
          <p:nvPr>
            <p:ph idx="1"/>
          </p:nvPr>
        </p:nvSpPr>
        <p:spPr/>
        <p:txBody>
          <a:bodyPr>
            <a:normAutofit/>
          </a:bodyPr>
          <a:lstStyle/>
          <a:p>
            <a:pPr>
              <a:buNone/>
            </a:pPr>
            <a:r>
              <a:rPr lang="en-US" b="1" dirty="0"/>
              <a:t>LSTM Limitations</a:t>
            </a:r>
            <a:r>
              <a:rPr lang="en-US" dirty="0"/>
              <a:t>:</a:t>
            </a:r>
          </a:p>
          <a:p>
            <a:pPr>
              <a:buFont typeface="Arial" panose="020B0604020202020204" pitchFamily="34" charset="0"/>
              <a:buChar char="•"/>
            </a:pPr>
            <a:r>
              <a:rPr lang="en-US" dirty="0"/>
              <a:t>May not have enough temporal patterns for short-term Bitcoin price prediction.</a:t>
            </a:r>
          </a:p>
          <a:p>
            <a:pPr>
              <a:buFont typeface="Arial" panose="020B0604020202020204" pitchFamily="34" charset="0"/>
              <a:buChar char="•"/>
            </a:pPr>
            <a:r>
              <a:rPr lang="en-US" dirty="0"/>
              <a:t>Requires significant computational resources.</a:t>
            </a:r>
          </a:p>
          <a:p>
            <a:pPr>
              <a:buNone/>
            </a:pPr>
            <a:r>
              <a:rPr lang="en-US" b="1" dirty="0"/>
              <a:t>External Factors</a:t>
            </a:r>
            <a:r>
              <a:rPr lang="en-US" dirty="0"/>
              <a:t>:</a:t>
            </a:r>
          </a:p>
          <a:p>
            <a:pPr>
              <a:buFont typeface="Arial" panose="020B0604020202020204" pitchFamily="34" charset="0"/>
              <a:buChar char="•"/>
            </a:pPr>
            <a:r>
              <a:rPr lang="en-US" dirty="0"/>
              <a:t>Market sentiment, geopolitical events, and regulations were not captured in the analysis.</a:t>
            </a:r>
          </a:p>
          <a:p>
            <a:pPr>
              <a:buFont typeface="Arial" panose="020B0604020202020204" pitchFamily="34" charset="0"/>
              <a:buChar char="•"/>
            </a:pPr>
            <a:r>
              <a:rPr lang="en-US" dirty="0"/>
              <a:t>Future models could integrate sentiment analysis from social media.</a:t>
            </a:r>
          </a:p>
        </p:txBody>
      </p:sp>
      <p:sp>
        <p:nvSpPr>
          <p:cNvPr id="4" name="Slide Number Placeholder 3">
            <a:extLst>
              <a:ext uri="{FF2B5EF4-FFF2-40B4-BE49-F238E27FC236}">
                <a16:creationId xmlns:a16="http://schemas.microsoft.com/office/drawing/2014/main" id="{E3823B32-D6CB-7BFD-7200-967063300BB4}"/>
              </a:ext>
            </a:extLst>
          </p:cNvPr>
          <p:cNvSpPr>
            <a:spLocks noGrp="1"/>
          </p:cNvSpPr>
          <p:nvPr>
            <p:ph type="sldNum" sz="quarter" idx="12"/>
          </p:nvPr>
        </p:nvSpPr>
        <p:spPr/>
        <p:txBody>
          <a:bodyPr/>
          <a:lstStyle/>
          <a:p>
            <a:fld id="{CC057153-B650-4DEB-B370-79DDCFDCE934}" type="slidenum">
              <a:rPr lang="en-US" smtClean="0"/>
              <a:t>18</a:t>
            </a:fld>
            <a:endParaRPr lang="en-US"/>
          </a:p>
        </p:txBody>
      </p:sp>
    </p:spTree>
    <p:extLst>
      <p:ext uri="{BB962C8B-B14F-4D97-AF65-F5344CB8AC3E}">
        <p14:creationId xmlns:p14="http://schemas.microsoft.com/office/powerpoint/2010/main" val="248821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02EA-F215-1ADF-EA15-BC460E440D4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DCB3A31-BBD1-BC96-B5CC-0BEF1ABD6B62}"/>
              </a:ext>
            </a:extLst>
          </p:cNvPr>
          <p:cNvSpPr>
            <a:spLocks noGrp="1"/>
          </p:cNvSpPr>
          <p:nvPr>
            <p:ph idx="1"/>
          </p:nvPr>
        </p:nvSpPr>
        <p:spPr/>
        <p:txBody>
          <a:bodyPr>
            <a:normAutofit/>
          </a:bodyPr>
          <a:lstStyle/>
          <a:p>
            <a:r>
              <a:rPr lang="en-US" b="1" dirty="0"/>
              <a:t>Overview</a:t>
            </a:r>
            <a:r>
              <a:rPr lang="en-US" dirty="0"/>
              <a:t>: Bitcoin’s rise has revolutionized the financial world, but its price volatility presents a challenge for investors and businesses. Bitcoin's price fluctuates a lot, creating both opportunities and risks.</a:t>
            </a:r>
          </a:p>
          <a:p>
            <a:r>
              <a:rPr lang="en-US" dirty="0" err="1"/>
              <a:t>Eg.</a:t>
            </a:r>
            <a:r>
              <a:rPr lang="en-US" dirty="0"/>
              <a:t> companies like Tesla have adopted Bitcoin as part of their treasury reserves</a:t>
            </a:r>
          </a:p>
          <a:p>
            <a:r>
              <a:rPr lang="en-US" b="1" dirty="0"/>
              <a:t>Research Focus</a:t>
            </a:r>
            <a:r>
              <a:rPr lang="en-US" dirty="0"/>
              <a:t>:</a:t>
            </a:r>
          </a:p>
          <a:p>
            <a:r>
              <a:rPr lang="en-US" dirty="0"/>
              <a:t>Assess Bitcoin price’s relationship with macroeconomic variables.</a:t>
            </a:r>
          </a:p>
          <a:p>
            <a:r>
              <a:rPr lang="en-US" dirty="0"/>
              <a:t>Compare machine learning models: Linear Regression, Decision Trees/Random forest, Support Vector Machines (SVM), and Long Short-Term Memory (LSTM).</a:t>
            </a:r>
          </a:p>
        </p:txBody>
      </p:sp>
      <p:sp>
        <p:nvSpPr>
          <p:cNvPr id="4" name="Slide Number Placeholder 3">
            <a:extLst>
              <a:ext uri="{FF2B5EF4-FFF2-40B4-BE49-F238E27FC236}">
                <a16:creationId xmlns:a16="http://schemas.microsoft.com/office/drawing/2014/main" id="{75787F35-30A4-3B3F-496F-0A1D73AE818F}"/>
              </a:ext>
            </a:extLst>
          </p:cNvPr>
          <p:cNvSpPr>
            <a:spLocks noGrp="1"/>
          </p:cNvSpPr>
          <p:nvPr>
            <p:ph type="sldNum" sz="quarter" idx="12"/>
          </p:nvPr>
        </p:nvSpPr>
        <p:spPr/>
        <p:txBody>
          <a:bodyPr/>
          <a:lstStyle/>
          <a:p>
            <a:fld id="{CC057153-B650-4DEB-B370-79DDCFDCE934}" type="slidenum">
              <a:rPr lang="en-US" smtClean="0"/>
              <a:t>1</a:t>
            </a:fld>
            <a:endParaRPr lang="en-US"/>
          </a:p>
        </p:txBody>
      </p:sp>
    </p:spTree>
    <p:extLst>
      <p:ext uri="{BB962C8B-B14F-4D97-AF65-F5344CB8AC3E}">
        <p14:creationId xmlns:p14="http://schemas.microsoft.com/office/powerpoint/2010/main" val="4034529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EAEE-338B-45FB-106D-FE6A4B9F96C5}"/>
              </a:ext>
            </a:extLst>
          </p:cNvPr>
          <p:cNvSpPr>
            <a:spLocks noGrp="1"/>
          </p:cNvSpPr>
          <p:nvPr>
            <p:ph type="title"/>
          </p:nvPr>
        </p:nvSpPr>
        <p:spPr/>
        <p:txBody>
          <a:bodyPr/>
          <a:lstStyle/>
          <a:p>
            <a:r>
              <a:rPr lang="en-US" dirty="0"/>
              <a:t>Challenges with LSTM Model Performance</a:t>
            </a:r>
          </a:p>
        </p:txBody>
      </p:sp>
      <p:sp>
        <p:nvSpPr>
          <p:cNvPr id="3" name="Content Placeholder 2">
            <a:extLst>
              <a:ext uri="{FF2B5EF4-FFF2-40B4-BE49-F238E27FC236}">
                <a16:creationId xmlns:a16="http://schemas.microsoft.com/office/drawing/2014/main" id="{51F5272D-E460-8EB3-6320-1B85B160C5E4}"/>
              </a:ext>
            </a:extLst>
          </p:cNvPr>
          <p:cNvSpPr>
            <a:spLocks noGrp="1"/>
          </p:cNvSpPr>
          <p:nvPr>
            <p:ph idx="1"/>
          </p:nvPr>
        </p:nvSpPr>
        <p:spPr/>
        <p:txBody>
          <a:bodyPr>
            <a:normAutofit/>
          </a:bodyPr>
          <a:lstStyle/>
          <a:p>
            <a:pPr>
              <a:buNone/>
            </a:pPr>
            <a:r>
              <a:rPr lang="en-US" b="1" dirty="0"/>
              <a:t>LSTM Model Underperformance:</a:t>
            </a:r>
          </a:p>
          <a:p>
            <a:pPr>
              <a:buFont typeface="Arial" panose="020B0604020202020204" pitchFamily="34" charset="0"/>
              <a:buChar char="•"/>
            </a:pPr>
            <a:r>
              <a:rPr lang="en-US" dirty="0"/>
              <a:t>Despite other models performing well, the LSTM model showed </a:t>
            </a:r>
            <a:r>
              <a:rPr lang="en-US" b="1" dirty="0"/>
              <a:t>negative R²</a:t>
            </a:r>
            <a:r>
              <a:rPr lang="en-US" dirty="0"/>
              <a:t>, indicating poor predictive performance.</a:t>
            </a:r>
          </a:p>
          <a:p>
            <a:pPr>
              <a:buNone/>
            </a:pPr>
            <a:r>
              <a:rPr lang="en-US" b="1" dirty="0"/>
              <a:t>Model Architecture:</a:t>
            </a:r>
            <a:endParaRPr lang="en-US" dirty="0"/>
          </a:p>
          <a:p>
            <a:pPr>
              <a:buFont typeface="Arial" panose="020B0604020202020204" pitchFamily="34" charset="0"/>
              <a:buChar char="•"/>
            </a:pPr>
            <a:r>
              <a:rPr lang="en-US" b="1" dirty="0"/>
              <a:t>Underfitting/Overfitting</a:t>
            </a:r>
            <a:r>
              <a:rPr lang="en-US" dirty="0"/>
              <a:t>: A simple architecture might not capture complex patterns, while a too-complex one could overfit the training data.</a:t>
            </a:r>
          </a:p>
          <a:p>
            <a:pPr>
              <a:buFont typeface="Arial" panose="020B0604020202020204" pitchFamily="34" charset="0"/>
              <a:buChar char="•"/>
            </a:pPr>
            <a:r>
              <a:rPr lang="en-US" b="1" dirty="0"/>
              <a:t>Insufficient Layers or Units</a:t>
            </a:r>
            <a:r>
              <a:rPr lang="en-US" dirty="0"/>
              <a:t>: The number of layers and units might not have been optimal, leading to poor learning capacity.</a:t>
            </a:r>
          </a:p>
          <a:p>
            <a:pPr>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F2D81248-8E3A-B1B2-7AAC-513F7C18D774}"/>
              </a:ext>
            </a:extLst>
          </p:cNvPr>
          <p:cNvSpPr>
            <a:spLocks noGrp="1"/>
          </p:cNvSpPr>
          <p:nvPr>
            <p:ph type="sldNum" sz="quarter" idx="12"/>
          </p:nvPr>
        </p:nvSpPr>
        <p:spPr/>
        <p:txBody>
          <a:bodyPr/>
          <a:lstStyle/>
          <a:p>
            <a:fld id="{CC057153-B650-4DEB-B370-79DDCFDCE934}" type="slidenum">
              <a:rPr lang="en-US" smtClean="0"/>
              <a:t>19</a:t>
            </a:fld>
            <a:endParaRPr lang="en-US"/>
          </a:p>
        </p:txBody>
      </p:sp>
    </p:spTree>
    <p:extLst>
      <p:ext uri="{BB962C8B-B14F-4D97-AF65-F5344CB8AC3E}">
        <p14:creationId xmlns:p14="http://schemas.microsoft.com/office/powerpoint/2010/main" val="2705940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A642772-2521-3FAB-B405-4D946823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7FE0D-E900-2DFE-C1F2-52AAE6F9DEE6}"/>
              </a:ext>
            </a:extLst>
          </p:cNvPr>
          <p:cNvSpPr>
            <a:spLocks noGrp="1"/>
          </p:cNvSpPr>
          <p:nvPr>
            <p:ph type="title"/>
          </p:nvPr>
        </p:nvSpPr>
        <p:spPr>
          <a:xfrm>
            <a:off x="8022444" y="-116908"/>
            <a:ext cx="3473179" cy="2241755"/>
          </a:xfrm>
        </p:spPr>
        <p:txBody>
          <a:bodyPr vert="horz" lIns="91440" tIns="45720" rIns="91440" bIns="45720" rtlCol="0" anchor="b">
            <a:normAutofit/>
          </a:bodyPr>
          <a:lstStyle/>
          <a:p>
            <a:r>
              <a:rPr lang="en-US" sz="4000" dirty="0"/>
              <a:t>LSTM model loss</a:t>
            </a:r>
          </a:p>
        </p:txBody>
      </p:sp>
      <p:pic>
        <p:nvPicPr>
          <p:cNvPr id="5" name="Content Placeholder 4" descr="A graph of a graph&#10;&#10;AI-generated content may be incorrect.">
            <a:extLst>
              <a:ext uri="{FF2B5EF4-FFF2-40B4-BE49-F238E27FC236}">
                <a16:creationId xmlns:a16="http://schemas.microsoft.com/office/drawing/2014/main" id="{9054DD8D-B08C-8287-FB1D-DC9DB173F560}"/>
              </a:ext>
            </a:extLst>
          </p:cNvPr>
          <p:cNvPicPr>
            <a:picLocks noChangeAspect="1"/>
          </p:cNvPicPr>
          <p:nvPr/>
        </p:nvPicPr>
        <p:blipFill>
          <a:blip r:embed="rId2"/>
          <a:srcRect l="10288" r="745" b="2"/>
          <a:stretch/>
        </p:blipFill>
        <p:spPr>
          <a:xfrm>
            <a:off x="1059921" y="646981"/>
            <a:ext cx="6266146" cy="5564038"/>
          </a:xfrm>
          <a:prstGeom prst="rect">
            <a:avLst/>
          </a:prstGeom>
        </p:spPr>
      </p:pic>
      <p:sp>
        <p:nvSpPr>
          <p:cNvPr id="6" name="Content Placeholder 2">
            <a:extLst>
              <a:ext uri="{FF2B5EF4-FFF2-40B4-BE49-F238E27FC236}">
                <a16:creationId xmlns:a16="http://schemas.microsoft.com/office/drawing/2014/main" id="{66BC27DE-553D-5B8D-1077-7F93033EF6B0}"/>
              </a:ext>
            </a:extLst>
          </p:cNvPr>
          <p:cNvSpPr>
            <a:spLocks noGrp="1"/>
          </p:cNvSpPr>
          <p:nvPr>
            <p:ph idx="1"/>
          </p:nvPr>
        </p:nvSpPr>
        <p:spPr>
          <a:xfrm>
            <a:off x="7681385" y="2124847"/>
            <a:ext cx="4155296" cy="4326039"/>
          </a:xfrm>
        </p:spPr>
        <p:txBody>
          <a:bodyPr>
            <a:normAutofit/>
          </a:bodyPr>
          <a:lstStyle/>
          <a:p>
            <a:r>
              <a:rPr lang="en-US" dirty="0"/>
              <a:t>The validation loss doesn’t improve much after the initial few epochs. The validation loss is quite similar to the training loss, and it stays relatively high.</a:t>
            </a:r>
          </a:p>
          <a:p>
            <a:r>
              <a:rPr lang="en-US" dirty="0"/>
              <a:t>This could be a sign of underfitting, where the model isn't complex enough to learn the patterns in the data effectively.</a:t>
            </a:r>
          </a:p>
        </p:txBody>
      </p:sp>
      <p:sp>
        <p:nvSpPr>
          <p:cNvPr id="7" name="Slide Number Placeholder 6">
            <a:extLst>
              <a:ext uri="{FF2B5EF4-FFF2-40B4-BE49-F238E27FC236}">
                <a16:creationId xmlns:a16="http://schemas.microsoft.com/office/drawing/2014/main" id="{1859C566-F523-54FC-5ABC-AA5A455A7F4F}"/>
              </a:ext>
            </a:extLst>
          </p:cNvPr>
          <p:cNvSpPr>
            <a:spLocks noGrp="1"/>
          </p:cNvSpPr>
          <p:nvPr>
            <p:ph type="sldNum" sz="quarter" idx="12"/>
          </p:nvPr>
        </p:nvSpPr>
        <p:spPr/>
        <p:txBody>
          <a:bodyPr/>
          <a:lstStyle/>
          <a:p>
            <a:fld id="{CC057153-B650-4DEB-B370-79DDCFDCE934}" type="slidenum">
              <a:rPr lang="en-US" smtClean="0"/>
              <a:t>20</a:t>
            </a:fld>
            <a:endParaRPr lang="en-US"/>
          </a:p>
        </p:txBody>
      </p:sp>
    </p:spTree>
    <p:extLst>
      <p:ext uri="{BB962C8B-B14F-4D97-AF65-F5344CB8AC3E}">
        <p14:creationId xmlns:p14="http://schemas.microsoft.com/office/powerpoint/2010/main" val="3917079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653C-3E47-32C5-586E-E99B133E9EF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D9FD51C-6EF5-4E35-0DC5-5648142C6EE7}"/>
              </a:ext>
            </a:extLst>
          </p:cNvPr>
          <p:cNvSpPr>
            <a:spLocks noGrp="1"/>
          </p:cNvSpPr>
          <p:nvPr>
            <p:ph idx="1"/>
          </p:nvPr>
        </p:nvSpPr>
        <p:spPr>
          <a:xfrm>
            <a:off x="612647" y="1208315"/>
            <a:ext cx="10653579" cy="5144589"/>
          </a:xfrm>
        </p:spPr>
        <p:txBody>
          <a:bodyPr>
            <a:noAutofit/>
          </a:bodyPr>
          <a:lstStyle/>
          <a:p>
            <a:r>
              <a:rPr lang="en-US" sz="1200" b="1" dirty="0"/>
              <a:t>Key Findings</a:t>
            </a:r>
            <a:r>
              <a:rPr lang="en-US" sz="1200" dirty="0"/>
              <a:t>:</a:t>
            </a:r>
          </a:p>
          <a:p>
            <a:r>
              <a:rPr lang="en-US" sz="1200" dirty="0"/>
              <a:t>Random Forest performed best across all evaluation metrics.</a:t>
            </a:r>
          </a:p>
          <a:p>
            <a:r>
              <a:rPr lang="en-US" sz="1200" dirty="0"/>
              <a:t>LSTM, while powerful for time-series, was not optimal in this study with relatively small dataset.</a:t>
            </a:r>
          </a:p>
          <a:p>
            <a:r>
              <a:rPr lang="en-US" sz="1200" b="1" dirty="0"/>
              <a:t>Future Work</a:t>
            </a:r>
            <a:r>
              <a:rPr lang="en-US" sz="1200" dirty="0"/>
              <a:t>:</a:t>
            </a:r>
          </a:p>
          <a:p>
            <a:r>
              <a:rPr lang="en-US" sz="1200" b="1" dirty="0">
                <a:cs typeface="AL BAYAN PLAIN" pitchFamily="2" charset="-78"/>
              </a:rPr>
              <a:t>Integration of External Factors</a:t>
            </a:r>
            <a:r>
              <a:rPr lang="en-US" sz="1200" dirty="0">
                <a:cs typeface="Al Bayan Plain" pitchFamily="2" charset="-78"/>
              </a:rPr>
              <a:t>:</a:t>
            </a:r>
            <a:br>
              <a:rPr lang="en-US" sz="1200" dirty="0">
                <a:cs typeface="Al Bayan Plain" pitchFamily="2" charset="-78"/>
              </a:rPr>
            </a:br>
            <a:r>
              <a:rPr lang="en-US" sz="1200" dirty="0">
                <a:cs typeface="Al Bayan Plain" pitchFamily="2" charset="-78"/>
              </a:rPr>
              <a:t>Investigate the impact of external factors such as social media sentiment, regulatory news, and macroeconomic indicators on cryptocurrency price predictions. This would provide a more comprehensive view of market movements beyond traditional market data.</a:t>
            </a:r>
          </a:p>
          <a:p>
            <a:r>
              <a:rPr lang="en-US" sz="1200" b="1" dirty="0">
                <a:cs typeface="AL BAYAN PLAIN" pitchFamily="2" charset="-78"/>
              </a:rPr>
              <a:t>Advanced Sentiment and Multimodal Analysis</a:t>
            </a:r>
            <a:r>
              <a:rPr lang="en-US" sz="1200" dirty="0">
                <a:cs typeface="Al Bayan Plain" pitchFamily="2" charset="-78"/>
              </a:rPr>
              <a:t>:</a:t>
            </a:r>
          </a:p>
          <a:p>
            <a:r>
              <a:rPr lang="en-US" sz="1200" dirty="0">
                <a:cs typeface="Al Bayan Plain" pitchFamily="2" charset="-78"/>
              </a:rPr>
              <a:t>Leverage sentiment analysis alongside multimodal approaches (incorporating text, audio, and visual data) to refine predictions. By combining insights from diverse data sources, we can improve the model’s ability to understand market sentiment and fluctuations.</a:t>
            </a:r>
          </a:p>
          <a:p>
            <a:r>
              <a:rPr lang="en-US" sz="1200" b="1" dirty="0">
                <a:cs typeface="AL BAYAN PLAIN" pitchFamily="2" charset="-78"/>
              </a:rPr>
              <a:t>Exploring Alternative Machine Learning Models</a:t>
            </a:r>
            <a:r>
              <a:rPr lang="en-US" sz="1200" dirty="0">
                <a:cs typeface="Al Bayan Plain" pitchFamily="2" charset="-78"/>
              </a:rPr>
              <a:t>:</a:t>
            </a:r>
            <a:br>
              <a:rPr lang="en-US" sz="1200" dirty="0">
                <a:cs typeface="Al Bayan Plain" pitchFamily="2" charset="-78"/>
              </a:rPr>
            </a:br>
            <a:r>
              <a:rPr lang="en-US" sz="1200" dirty="0">
                <a:cs typeface="Al Bayan Plain" pitchFamily="2" charset="-78"/>
              </a:rPr>
              <a:t>Expand beyond popular models like LSTM and Random Forest by exploring other advanced techniques such as Transformer-based architectures (e.g., BERT, GPT), reinforcement learning, and ensemble methods. These models can enhance performance in terms of generalization and adaptability to market dynamics.</a:t>
            </a:r>
          </a:p>
          <a:p>
            <a:r>
              <a:rPr lang="en-US" sz="1200" b="1" dirty="0">
                <a:cs typeface="AL BAYAN PLAIN" pitchFamily="2" charset="-78"/>
              </a:rPr>
              <a:t>Real-time Data Integration</a:t>
            </a:r>
            <a:r>
              <a:rPr lang="en-US" sz="1200" dirty="0">
                <a:cs typeface="Al Bayan Plain" pitchFamily="2" charset="-78"/>
              </a:rPr>
              <a:t>:</a:t>
            </a:r>
            <a:br>
              <a:rPr lang="en-US" sz="1200" dirty="0">
                <a:cs typeface="Al Bayan Plain" pitchFamily="2" charset="-78"/>
              </a:rPr>
            </a:br>
            <a:r>
              <a:rPr lang="en-US" sz="1200" dirty="0">
                <a:cs typeface="Al Bayan Plain" pitchFamily="2" charset="-78"/>
              </a:rPr>
              <a:t>Implement real-time data pipelines that continuously feed new information into the model, allowing for more accurate and timely predictions. This would include not only financial data but also news articles, social media updates, and market sentiment.</a:t>
            </a:r>
          </a:p>
          <a:p>
            <a:endParaRPr lang="en-US" sz="1200" dirty="0"/>
          </a:p>
        </p:txBody>
      </p:sp>
      <p:sp>
        <p:nvSpPr>
          <p:cNvPr id="4" name="Slide Number Placeholder 3">
            <a:extLst>
              <a:ext uri="{FF2B5EF4-FFF2-40B4-BE49-F238E27FC236}">
                <a16:creationId xmlns:a16="http://schemas.microsoft.com/office/drawing/2014/main" id="{C0FFDF9A-FD85-B741-B881-9756A40462C8}"/>
              </a:ext>
            </a:extLst>
          </p:cNvPr>
          <p:cNvSpPr>
            <a:spLocks noGrp="1"/>
          </p:cNvSpPr>
          <p:nvPr>
            <p:ph type="sldNum" sz="quarter" idx="12"/>
          </p:nvPr>
        </p:nvSpPr>
        <p:spPr/>
        <p:txBody>
          <a:bodyPr/>
          <a:lstStyle/>
          <a:p>
            <a:fld id="{CC057153-B650-4DEB-B370-79DDCFDCE934}" type="slidenum">
              <a:rPr lang="en-US" smtClean="0"/>
              <a:t>21</a:t>
            </a:fld>
            <a:endParaRPr lang="en-US"/>
          </a:p>
        </p:txBody>
      </p:sp>
    </p:spTree>
    <p:extLst>
      <p:ext uri="{BB962C8B-B14F-4D97-AF65-F5344CB8AC3E}">
        <p14:creationId xmlns:p14="http://schemas.microsoft.com/office/powerpoint/2010/main" val="3530914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93CC-BC2A-FF45-EFA6-D870231DDB5F}"/>
              </a:ext>
            </a:extLst>
          </p:cNvPr>
          <p:cNvSpPr>
            <a:spLocks noGrp="1"/>
          </p:cNvSpPr>
          <p:nvPr>
            <p:ph type="title"/>
          </p:nvPr>
        </p:nvSpPr>
        <p:spPr/>
        <p:txBody>
          <a:bodyPr/>
          <a:lstStyle/>
          <a:p>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id="{A0F47D7A-D995-1169-4B38-0D5D6FCD892A}"/>
              </a:ext>
            </a:extLst>
          </p:cNvPr>
          <p:cNvSpPr>
            <a:spLocks noGrp="1"/>
          </p:cNvSpPr>
          <p:nvPr>
            <p:ph idx="1"/>
          </p:nvPr>
        </p:nvSpPr>
        <p:spPr/>
        <p:txBody>
          <a:bodyPr>
            <a:noAutofit/>
          </a:bodyPr>
          <a:lstStyle/>
          <a:p>
            <a:pPr marL="0" indent="0">
              <a:buNone/>
            </a:pPr>
            <a:r>
              <a:rPr lang="en-US" sz="1400" dirty="0"/>
              <a:t>Chen, J. (2023). Analysis of Bitcoin Price Prediction Using Machine Learning. Risk Financial Manag. 2023, 16, 51. https://</a:t>
            </a:r>
            <a:r>
              <a:rPr lang="en-US" sz="1400" dirty="0" err="1"/>
              <a:t>doi.org</a:t>
            </a:r>
            <a:r>
              <a:rPr lang="en-US" sz="1400" dirty="0"/>
              <a:t>/10.3390/jrfm16010051</a:t>
            </a:r>
          </a:p>
          <a:p>
            <a:pPr marL="0" indent="0">
              <a:buNone/>
            </a:pPr>
            <a:r>
              <a:rPr lang="en-US" sz="1400" dirty="0"/>
              <a:t>Mishra, A., &amp; Kaur, P. (2024). Cryptocurrency price prediction analysis using machine learning algorithms. SSRN Electronic Journal. https://</a:t>
            </a:r>
            <a:r>
              <a:rPr lang="en-US" sz="1400" dirty="0" err="1"/>
              <a:t>doi.org</a:t>
            </a:r>
            <a:r>
              <a:rPr lang="en-US" sz="1400" dirty="0"/>
              <a:t>/10.2139/ssrn.4490209</a:t>
            </a:r>
          </a:p>
          <a:p>
            <a:pPr marL="0" indent="0">
              <a:buNone/>
            </a:pPr>
            <a:r>
              <a:rPr lang="en-US" sz="1400" dirty="0"/>
              <a:t>Coleman, B., Merkley, K., &amp; Pacelli, J. (2022). Human versus machine: A comparison of </a:t>
            </a:r>
            <a:r>
              <a:rPr lang="en-US" sz="1400" dirty="0" err="1"/>
              <a:t>robo</a:t>
            </a:r>
            <a:r>
              <a:rPr lang="en-US" sz="1400" dirty="0"/>
              <a:t>-analyst and Traditional Research Analyst Investment Recommendations. The Accounting Review, 97(5), 221–244. https://</a:t>
            </a:r>
            <a:r>
              <a:rPr lang="en-US" sz="1400" dirty="0" err="1"/>
              <a:t>doi.org</a:t>
            </a:r>
            <a:r>
              <a:rPr lang="en-US" sz="1400" dirty="0"/>
              <a:t>/10.2308/tar-2020-0096 </a:t>
            </a:r>
          </a:p>
          <a:p>
            <a:pPr marL="0" indent="0">
              <a:buNone/>
            </a:pPr>
            <a:r>
              <a:rPr lang="en-US" sz="1400" dirty="0"/>
              <a:t>Kim, H., Bock, G., &amp; Lee, G. (2021). Predicting Ethereum prices with machine learning based on Blockchain information. Expert Systems with Applications, 184, 115480. https://</a:t>
            </a:r>
            <a:r>
              <a:rPr lang="en-US" sz="1400" dirty="0" err="1"/>
              <a:t>doi.org</a:t>
            </a:r>
            <a:r>
              <a:rPr lang="en-US" sz="1400" dirty="0"/>
              <a:t>/10.1016/j.eswa.2021.115480</a:t>
            </a:r>
          </a:p>
          <a:p>
            <a:pPr marL="0" indent="0">
              <a:buNone/>
            </a:pPr>
            <a:r>
              <a:rPr lang="en-US" sz="1400" dirty="0"/>
              <a:t>Abraham, J., Higdon, D., Nelson, J., &amp; Ibarra, J. (2018). Cryptocurrency price prediction using tweet volumes and sentiment analysis. SMU Data Science Review, 1(3), 1. https://</a:t>
            </a:r>
            <a:r>
              <a:rPr lang="en-US" sz="1400" dirty="0" err="1"/>
              <a:t>scholar.smu.edu</a:t>
            </a:r>
            <a:r>
              <a:rPr lang="en-US" sz="1400" dirty="0"/>
              <a:t>/</a:t>
            </a:r>
            <a:r>
              <a:rPr lang="en-US" sz="1400" dirty="0" err="1"/>
              <a:t>cgi</a:t>
            </a:r>
            <a:r>
              <a:rPr lang="en-US" sz="1400" dirty="0"/>
              <a:t>/</a:t>
            </a:r>
            <a:r>
              <a:rPr lang="en-US" sz="1400" dirty="0" err="1"/>
              <a:t>viewcontent.cgi?article</a:t>
            </a:r>
            <a:r>
              <a:rPr lang="en-US" sz="1400" dirty="0"/>
              <a:t>=1039&amp;context=</a:t>
            </a:r>
            <a:r>
              <a:rPr lang="en-US" sz="1400" dirty="0" err="1"/>
              <a:t>datasciencereview</a:t>
            </a:r>
            <a:endParaRPr lang="en-US" sz="1400" dirty="0"/>
          </a:p>
          <a:p>
            <a:pPr marL="0" indent="0">
              <a:buNone/>
            </a:pPr>
            <a:r>
              <a:rPr lang="en-US" sz="1400" dirty="0" err="1"/>
              <a:t>Kraaijeveld</a:t>
            </a:r>
            <a:r>
              <a:rPr lang="en-US" sz="1400" dirty="0"/>
              <a:t>, O., &amp; De Smedt, J. (2020). The predictive power of public Twitter sentiment for forecasting cryptocurrency prices. Journal of International Financial Markets Institutions and Money, 65, 101188. https://</a:t>
            </a:r>
            <a:r>
              <a:rPr lang="en-US" sz="1400" dirty="0" err="1"/>
              <a:t>doi.org</a:t>
            </a:r>
            <a:r>
              <a:rPr lang="en-US" sz="1400" dirty="0"/>
              <a:t>/10.1016/j.intfin.2020.101188</a:t>
            </a:r>
          </a:p>
          <a:p>
            <a:pPr marL="0" indent="0">
              <a:buNone/>
            </a:pPr>
            <a:r>
              <a:rPr lang="en-US" sz="1400" dirty="0"/>
              <a:t>Valencia, F., Gómez-Espinosa, A., &amp; Valdés-Aguirre, B. (2019). Price movement prediction of cryptocurrencies using sentiment analysis and machine learning. Entropy, 21(6), 589. https://</a:t>
            </a:r>
            <a:r>
              <a:rPr lang="en-US" sz="1400" dirty="0" err="1"/>
              <a:t>doi.org</a:t>
            </a:r>
            <a:r>
              <a:rPr lang="en-US" sz="1400" dirty="0"/>
              <a:t>/10.3390/e21060589</a:t>
            </a:r>
          </a:p>
          <a:p>
            <a:pPr>
              <a:buFont typeface="Arial" panose="020B0604020202020204" pitchFamily="34" charset="0"/>
              <a:buChar char="•"/>
            </a:pPr>
            <a:endParaRPr lang="en-US" sz="1400" dirty="0"/>
          </a:p>
          <a:p>
            <a:endParaRPr lang="en-US" sz="1400" dirty="0"/>
          </a:p>
        </p:txBody>
      </p:sp>
      <p:sp>
        <p:nvSpPr>
          <p:cNvPr id="4" name="Slide Number Placeholder 3">
            <a:extLst>
              <a:ext uri="{FF2B5EF4-FFF2-40B4-BE49-F238E27FC236}">
                <a16:creationId xmlns:a16="http://schemas.microsoft.com/office/drawing/2014/main" id="{9A4DCCCD-980F-8066-D917-24842470C6E0}"/>
              </a:ext>
            </a:extLst>
          </p:cNvPr>
          <p:cNvSpPr>
            <a:spLocks noGrp="1"/>
          </p:cNvSpPr>
          <p:nvPr>
            <p:ph type="sldNum" sz="quarter" idx="12"/>
          </p:nvPr>
        </p:nvSpPr>
        <p:spPr/>
        <p:txBody>
          <a:bodyPr/>
          <a:lstStyle/>
          <a:p>
            <a:fld id="{CC057153-B650-4DEB-B370-79DDCFDCE934}" type="slidenum">
              <a:rPr lang="en-US" smtClean="0"/>
              <a:t>22</a:t>
            </a:fld>
            <a:endParaRPr lang="en-US"/>
          </a:p>
        </p:txBody>
      </p:sp>
    </p:spTree>
    <p:extLst>
      <p:ext uri="{BB962C8B-B14F-4D97-AF65-F5344CB8AC3E}">
        <p14:creationId xmlns:p14="http://schemas.microsoft.com/office/powerpoint/2010/main" val="3051634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7329988-FFDF-454D-3162-2E365D804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328D0-D2AF-BB5C-6102-49268F3E291B}"/>
              </a:ext>
            </a:extLst>
          </p:cNvPr>
          <p:cNvSpPr>
            <a:spLocks noGrp="1"/>
          </p:cNvSpPr>
          <p:nvPr>
            <p:ph type="title"/>
          </p:nvPr>
        </p:nvSpPr>
        <p:spPr>
          <a:xfrm>
            <a:off x="2377496" y="2497187"/>
            <a:ext cx="7437008" cy="1323700"/>
          </a:xfrm>
        </p:spPr>
        <p:txBody>
          <a:bodyPr vert="horz" lIns="91440" tIns="45720" rIns="91440" bIns="45720" rtlCol="0" anchor="t">
            <a:noAutofit/>
          </a:bodyPr>
          <a:lstStyle/>
          <a:p>
            <a:pPr algn="ctr"/>
            <a:r>
              <a:rPr lang="en-US" sz="9600">
                <a:latin typeface="Baoli SC" panose="02010600040101010101" pitchFamily="2" charset="-122"/>
                <a:ea typeface="Baoli SC" panose="02010600040101010101" pitchFamily="2" charset="-122"/>
                <a:cs typeface="Forte Forward" pitchFamily="2" charset="77"/>
              </a:rPr>
              <a:t>END</a:t>
            </a:r>
          </a:p>
        </p:txBody>
      </p:sp>
      <p:sp>
        <p:nvSpPr>
          <p:cNvPr id="4" name="Slide Number Placeholder 3">
            <a:extLst>
              <a:ext uri="{FF2B5EF4-FFF2-40B4-BE49-F238E27FC236}">
                <a16:creationId xmlns:a16="http://schemas.microsoft.com/office/drawing/2014/main" id="{C0DE881F-4CAA-7E81-329D-F4613A8BE6E6}"/>
              </a:ext>
            </a:extLst>
          </p:cNvPr>
          <p:cNvSpPr>
            <a:spLocks noGrp="1"/>
          </p:cNvSpPr>
          <p:nvPr>
            <p:ph type="sldNum" sz="quarter" idx="12"/>
          </p:nvPr>
        </p:nvSpPr>
        <p:spPr/>
        <p:txBody>
          <a:bodyPr/>
          <a:lstStyle/>
          <a:p>
            <a:fld id="{CC057153-B650-4DEB-B370-79DDCFDCE934}" type="slidenum">
              <a:rPr lang="en-US" smtClean="0"/>
              <a:t>23</a:t>
            </a:fld>
            <a:endParaRPr lang="en-US"/>
          </a:p>
        </p:txBody>
      </p:sp>
    </p:spTree>
    <p:extLst>
      <p:ext uri="{BB962C8B-B14F-4D97-AF65-F5344CB8AC3E}">
        <p14:creationId xmlns:p14="http://schemas.microsoft.com/office/powerpoint/2010/main" val="80905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1137-30BA-AEB6-8AFA-5C6013FACB7B}"/>
              </a:ext>
            </a:extLst>
          </p:cNvPr>
          <p:cNvSpPr>
            <a:spLocks noGrp="1"/>
          </p:cNvSpPr>
          <p:nvPr>
            <p:ph type="title"/>
          </p:nvPr>
        </p:nvSpPr>
        <p:spPr/>
        <p:txBody>
          <a:bodyPr/>
          <a:lstStyle/>
          <a:p>
            <a:r>
              <a:rPr lang="en-US" dirty="0"/>
              <a:t>Why Bitcoin Price Prediction Matters</a:t>
            </a:r>
            <a:br>
              <a:rPr lang="en-US" dirty="0"/>
            </a:br>
            <a:endParaRPr lang="en-US" dirty="0"/>
          </a:p>
        </p:txBody>
      </p:sp>
      <p:sp>
        <p:nvSpPr>
          <p:cNvPr id="3" name="Content Placeholder 2">
            <a:extLst>
              <a:ext uri="{FF2B5EF4-FFF2-40B4-BE49-F238E27FC236}">
                <a16:creationId xmlns:a16="http://schemas.microsoft.com/office/drawing/2014/main" id="{6E8213B6-6ED1-2C3C-114A-CFCF407A646B}"/>
              </a:ext>
            </a:extLst>
          </p:cNvPr>
          <p:cNvSpPr>
            <a:spLocks noGrp="1"/>
          </p:cNvSpPr>
          <p:nvPr>
            <p:ph idx="1"/>
          </p:nvPr>
        </p:nvSpPr>
        <p:spPr/>
        <p:txBody>
          <a:bodyPr/>
          <a:lstStyle/>
          <a:p>
            <a:pPr>
              <a:buFont typeface="Arial" panose="020B0604020202020204" pitchFamily="34" charset="0"/>
              <a:buChar char="•"/>
            </a:pPr>
            <a:r>
              <a:rPr lang="en-US" b="1" dirty="0"/>
              <a:t>Bitcoin's Growing Impact</a:t>
            </a:r>
            <a:r>
              <a:rPr lang="en-US" dirty="0"/>
              <a:t>:</a:t>
            </a:r>
          </a:p>
          <a:p>
            <a:pPr marL="742950" lvl="1" indent="-285750">
              <a:buFont typeface="Arial" panose="020B0604020202020204" pitchFamily="34" charset="0"/>
              <a:buChar char="•"/>
            </a:pPr>
            <a:r>
              <a:rPr lang="en-US" dirty="0"/>
              <a:t>The cryptocurrency market's market cap is now over a trillion dollars. Bitcoin holds the largest market share.</a:t>
            </a:r>
          </a:p>
          <a:p>
            <a:pPr marL="742950" lvl="1" indent="-285750">
              <a:buFont typeface="Arial" panose="020B0604020202020204" pitchFamily="34" charset="0"/>
              <a:buChar char="•"/>
            </a:pPr>
            <a:r>
              <a:rPr lang="en-US" dirty="0"/>
              <a:t>Bitcoin’s price movements can significantly impact global financial markets.</a:t>
            </a:r>
          </a:p>
          <a:p>
            <a:pPr>
              <a:buFont typeface="Arial" panose="020B0604020202020204" pitchFamily="34" charset="0"/>
              <a:buChar char="•"/>
            </a:pPr>
            <a:r>
              <a:rPr lang="en-US" b="1" dirty="0"/>
              <a:t>Use Cases for Accurate Prediction</a:t>
            </a:r>
            <a:r>
              <a:rPr lang="en-US" dirty="0"/>
              <a:t>:</a:t>
            </a:r>
          </a:p>
          <a:p>
            <a:pPr marL="742950" lvl="1" indent="-285750">
              <a:buFont typeface="Arial" panose="020B0604020202020204" pitchFamily="34" charset="0"/>
              <a:buChar char="•"/>
            </a:pPr>
            <a:r>
              <a:rPr lang="en-US" dirty="0"/>
              <a:t>Portfolio diversification: Bitcoin as a store of value, protection against inflation.</a:t>
            </a:r>
          </a:p>
          <a:p>
            <a:pPr marL="742950" lvl="1" indent="-285750">
              <a:buFont typeface="Arial" panose="020B0604020202020204" pitchFamily="34" charset="0"/>
              <a:buChar char="•"/>
            </a:pPr>
            <a:r>
              <a:rPr lang="en-US" dirty="0"/>
              <a:t>Risk management for businesses using Bitcoin.</a:t>
            </a:r>
          </a:p>
          <a:p>
            <a:endParaRPr lang="en-US" dirty="0"/>
          </a:p>
        </p:txBody>
      </p:sp>
      <p:sp>
        <p:nvSpPr>
          <p:cNvPr id="4" name="Slide Number Placeholder 3">
            <a:extLst>
              <a:ext uri="{FF2B5EF4-FFF2-40B4-BE49-F238E27FC236}">
                <a16:creationId xmlns:a16="http://schemas.microsoft.com/office/drawing/2014/main" id="{273E0CEB-285E-D0F9-3030-3C86C0AAF359}"/>
              </a:ext>
            </a:extLst>
          </p:cNvPr>
          <p:cNvSpPr>
            <a:spLocks noGrp="1"/>
          </p:cNvSpPr>
          <p:nvPr>
            <p:ph type="sldNum" sz="quarter" idx="12"/>
          </p:nvPr>
        </p:nvSpPr>
        <p:spPr/>
        <p:txBody>
          <a:bodyPr/>
          <a:lstStyle/>
          <a:p>
            <a:fld id="{CC057153-B650-4DEB-B370-79DDCFDCE934}" type="slidenum">
              <a:rPr lang="en-US" smtClean="0"/>
              <a:t>2</a:t>
            </a:fld>
            <a:endParaRPr lang="en-US"/>
          </a:p>
        </p:txBody>
      </p:sp>
    </p:spTree>
    <p:extLst>
      <p:ext uri="{BB962C8B-B14F-4D97-AF65-F5344CB8AC3E}">
        <p14:creationId xmlns:p14="http://schemas.microsoft.com/office/powerpoint/2010/main" val="362519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2E220-1AB6-5039-1FE0-17B8CDD704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2E2D79-0FB5-95B9-07BB-2B07A8FEDC20}"/>
              </a:ext>
            </a:extLst>
          </p:cNvPr>
          <p:cNvSpPr>
            <a:spLocks noGrp="1"/>
          </p:cNvSpPr>
          <p:nvPr>
            <p:ph type="title"/>
          </p:nvPr>
        </p:nvSpPr>
        <p:spPr/>
        <p:txBody>
          <a:bodyPr/>
          <a:lstStyle/>
          <a:p>
            <a:pPr algn="l"/>
            <a:r>
              <a:rPr lang="en-US" b="1" i="0" dirty="0">
                <a:solidFill>
                  <a:srgbClr val="111111"/>
                </a:solidFill>
                <a:effectLst/>
              </a:rPr>
              <a:t>What Affects Bitcoin's Price</a:t>
            </a:r>
          </a:p>
        </p:txBody>
      </p:sp>
      <p:sp>
        <p:nvSpPr>
          <p:cNvPr id="3" name="Content Placeholder 2">
            <a:extLst>
              <a:ext uri="{FF2B5EF4-FFF2-40B4-BE49-F238E27FC236}">
                <a16:creationId xmlns:a16="http://schemas.microsoft.com/office/drawing/2014/main" id="{397F225E-F904-837B-7F96-DC0C0FD80A39}"/>
              </a:ext>
            </a:extLst>
          </p:cNvPr>
          <p:cNvSpPr>
            <a:spLocks noGrp="1"/>
          </p:cNvSpPr>
          <p:nvPr>
            <p:ph idx="1"/>
          </p:nvPr>
        </p:nvSpPr>
        <p:spPr/>
        <p:txBody>
          <a:bodyPr>
            <a:normAutofit/>
          </a:bodyPr>
          <a:lstStyle/>
          <a:p>
            <a:r>
              <a:rPr lang="en-US" dirty="0"/>
              <a:t>Bitcoin's price is influenced by supply and demand, with its value dependent on belief in its worth and future price expectations</a:t>
            </a:r>
          </a:p>
          <a:p>
            <a:r>
              <a:rPr lang="en-US" dirty="0"/>
              <a:t>With a fixed supply of 21 million coins, scarcity may drive up prices as it approaches the limit, assuming demand remains strong</a:t>
            </a:r>
          </a:p>
          <a:p>
            <a:r>
              <a:rPr lang="en-US" dirty="0"/>
              <a:t>Bitcoin's supply decreases over time, halving every four years, but past trends are not guaranteed to predict future price movements</a:t>
            </a:r>
          </a:p>
          <a:p>
            <a:r>
              <a:rPr lang="en-US" dirty="0"/>
              <a:t>The price will rise if demand exceeds supply </a:t>
            </a:r>
          </a:p>
          <a:p>
            <a:r>
              <a:rPr lang="en-US" dirty="0"/>
              <a:t>will fall on the other side</a:t>
            </a:r>
          </a:p>
        </p:txBody>
      </p:sp>
      <p:sp>
        <p:nvSpPr>
          <p:cNvPr id="4" name="Slide Number Placeholder 3">
            <a:extLst>
              <a:ext uri="{FF2B5EF4-FFF2-40B4-BE49-F238E27FC236}">
                <a16:creationId xmlns:a16="http://schemas.microsoft.com/office/drawing/2014/main" id="{B8B4A6F2-DE04-0A5A-B29A-B04D0C1A6549}"/>
              </a:ext>
            </a:extLst>
          </p:cNvPr>
          <p:cNvSpPr>
            <a:spLocks noGrp="1"/>
          </p:cNvSpPr>
          <p:nvPr>
            <p:ph type="sldNum" sz="quarter" idx="12"/>
          </p:nvPr>
        </p:nvSpPr>
        <p:spPr/>
        <p:txBody>
          <a:bodyPr/>
          <a:lstStyle/>
          <a:p>
            <a:fld id="{CC057153-B650-4DEB-B370-79DDCFDCE934}" type="slidenum">
              <a:rPr lang="en-US" smtClean="0"/>
              <a:t>3</a:t>
            </a:fld>
            <a:endParaRPr lang="en-US"/>
          </a:p>
        </p:txBody>
      </p:sp>
    </p:spTree>
    <p:extLst>
      <p:ext uri="{BB962C8B-B14F-4D97-AF65-F5344CB8AC3E}">
        <p14:creationId xmlns:p14="http://schemas.microsoft.com/office/powerpoint/2010/main" val="137382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95843-F639-CC93-D83B-E12F942931B1}"/>
              </a:ext>
            </a:extLst>
          </p:cNvPr>
          <p:cNvSpPr>
            <a:spLocks noGrp="1"/>
          </p:cNvSpPr>
          <p:nvPr>
            <p:ph type="title"/>
          </p:nvPr>
        </p:nvSpPr>
        <p:spPr>
          <a:xfrm>
            <a:off x="614678" y="548640"/>
            <a:ext cx="10872216" cy="1133856"/>
          </a:xfrm>
        </p:spPr>
        <p:txBody>
          <a:bodyPr anchor="t">
            <a:normAutofit/>
          </a:bodyPr>
          <a:lstStyle/>
          <a:p>
            <a:r>
              <a:rPr lang="en-US" dirty="0"/>
              <a:t>External Factors Influencing Bitcoin</a:t>
            </a:r>
            <a:br>
              <a:rPr lang="en-US" dirty="0"/>
            </a:br>
            <a:endParaRPr lang="en-US" dirty="0"/>
          </a:p>
        </p:txBody>
      </p:sp>
      <p:pic>
        <p:nvPicPr>
          <p:cNvPr id="1028" name="Picture 4" descr="Mathematics 09 01771 g0a1 550">
            <a:extLst>
              <a:ext uri="{FF2B5EF4-FFF2-40B4-BE49-F238E27FC236}">
                <a16:creationId xmlns:a16="http://schemas.microsoft.com/office/drawing/2014/main" id="{BBFD3CAA-6073-7C37-9791-72EA98A0AC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1520" y="1792223"/>
            <a:ext cx="6113926" cy="444788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24E6BBF-9BF2-2798-B013-73A8D722483E}"/>
              </a:ext>
            </a:extLst>
          </p:cNvPr>
          <p:cNvSpPr>
            <a:spLocks noGrp="1"/>
          </p:cNvSpPr>
          <p:nvPr>
            <p:ph idx="1"/>
          </p:nvPr>
        </p:nvSpPr>
        <p:spPr>
          <a:xfrm>
            <a:off x="7177176" y="1792224"/>
            <a:ext cx="4307527" cy="4517136"/>
          </a:xfrm>
        </p:spPr>
        <p:txBody>
          <a:bodyPr anchor="t">
            <a:normAutofit/>
          </a:bodyPr>
          <a:lstStyle/>
          <a:p>
            <a:pPr>
              <a:buFont typeface="Arial" panose="020B0604020202020204" pitchFamily="34" charset="0"/>
              <a:buChar char="•"/>
            </a:pPr>
            <a:r>
              <a:rPr lang="en-US" sz="1800" b="1" dirty="0"/>
              <a:t>Macroeconomic Indicators</a:t>
            </a:r>
            <a:r>
              <a:rPr lang="en-US" sz="1800" dirty="0"/>
              <a:t>: Interest rates, inflation, Treasury yields, etc., can drive Bitcoin prices.</a:t>
            </a:r>
          </a:p>
          <a:p>
            <a:pPr marL="742950" lvl="1" indent="-285750">
              <a:buFont typeface="Arial" panose="020B0604020202020204" pitchFamily="34" charset="0"/>
              <a:buChar char="•"/>
            </a:pPr>
            <a:r>
              <a:rPr lang="en-US" dirty="0"/>
              <a:t>In times of economic uncertainty, Bitcoin is viewed as a ‘safe-haven’ asset, similar to gold.</a:t>
            </a:r>
          </a:p>
          <a:p>
            <a:pPr marL="742950" lvl="1" indent="-285750">
              <a:buFont typeface="Arial" panose="020B0604020202020204" pitchFamily="34" charset="0"/>
              <a:buChar char="•"/>
            </a:pPr>
            <a:r>
              <a:rPr lang="en-US" dirty="0"/>
              <a:t>during periods of the pandemic, Bitcoin experienced significant price increases as investors sought assets that could retain value.</a:t>
            </a:r>
          </a:p>
          <a:p>
            <a:pPr marL="742950" lvl="1" indent="-285750">
              <a:buFont typeface="Arial" panose="020B0604020202020204" pitchFamily="34" charset="0"/>
              <a:buChar char="•"/>
            </a:pPr>
            <a:endParaRPr lang="en-US" dirty="0"/>
          </a:p>
        </p:txBody>
      </p:sp>
      <p:sp>
        <p:nvSpPr>
          <p:cNvPr id="4" name="Rectangle 2">
            <a:extLst>
              <a:ext uri="{FF2B5EF4-FFF2-40B4-BE49-F238E27FC236}">
                <a16:creationId xmlns:a16="http://schemas.microsoft.com/office/drawing/2014/main" id="{4F868F0C-084B-C041-123F-A64C5B7E249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Slide Number Placeholder 4">
            <a:extLst>
              <a:ext uri="{FF2B5EF4-FFF2-40B4-BE49-F238E27FC236}">
                <a16:creationId xmlns:a16="http://schemas.microsoft.com/office/drawing/2014/main" id="{E71DEAC2-A5E0-4259-2546-1420FB11686B}"/>
              </a:ext>
            </a:extLst>
          </p:cNvPr>
          <p:cNvSpPr>
            <a:spLocks noGrp="1"/>
          </p:cNvSpPr>
          <p:nvPr>
            <p:ph type="sldNum" sz="quarter" idx="12"/>
          </p:nvPr>
        </p:nvSpPr>
        <p:spPr/>
        <p:txBody>
          <a:bodyPr/>
          <a:lstStyle/>
          <a:p>
            <a:fld id="{CC057153-B650-4DEB-B370-79DDCFDCE934}" type="slidenum">
              <a:rPr lang="en-US" smtClean="0"/>
              <a:t>4</a:t>
            </a:fld>
            <a:endParaRPr lang="en-US"/>
          </a:p>
        </p:txBody>
      </p:sp>
    </p:spTree>
    <p:extLst>
      <p:ext uri="{BB962C8B-B14F-4D97-AF65-F5344CB8AC3E}">
        <p14:creationId xmlns:p14="http://schemas.microsoft.com/office/powerpoint/2010/main" val="345828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3BB123-CCC3-6FF8-48F2-8B77D41618C0}"/>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466E6-619D-1F85-34CC-5D2863231B84}"/>
              </a:ext>
            </a:extLst>
          </p:cNvPr>
          <p:cNvSpPr>
            <a:spLocks noGrp="1"/>
          </p:cNvSpPr>
          <p:nvPr>
            <p:ph type="title"/>
          </p:nvPr>
        </p:nvSpPr>
        <p:spPr>
          <a:xfrm>
            <a:off x="6502193" y="922577"/>
            <a:ext cx="5577902" cy="1527048"/>
          </a:xfrm>
        </p:spPr>
        <p:txBody>
          <a:bodyPr anchor="b">
            <a:normAutofit/>
          </a:bodyPr>
          <a:lstStyle/>
          <a:p>
            <a:r>
              <a:rPr lang="en-US" sz="3300" dirty="0"/>
              <a:t>External Factors Influencing Bitcoin</a:t>
            </a:r>
            <a:br>
              <a:rPr lang="en-US" sz="3300" dirty="0"/>
            </a:br>
            <a:endParaRPr lang="en-US" sz="3300" dirty="0"/>
          </a:p>
        </p:txBody>
      </p:sp>
      <p:pic>
        <p:nvPicPr>
          <p:cNvPr id="5" name="图片 2" descr="图表, 折线图, 散点图&#10;&#10;描述已自动生成">
            <a:extLst>
              <a:ext uri="{FF2B5EF4-FFF2-40B4-BE49-F238E27FC236}">
                <a16:creationId xmlns:a16="http://schemas.microsoft.com/office/drawing/2014/main" id="{810DDB34-24A7-9DC1-0C4D-E1ED94639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257" y="603503"/>
            <a:ext cx="4681506" cy="2165195"/>
          </a:xfrm>
          <a:prstGeom prst="rect">
            <a:avLst/>
          </a:prstGeom>
        </p:spPr>
      </p:pic>
      <p:sp>
        <p:nvSpPr>
          <p:cNvPr id="3" name="Content Placeholder 2">
            <a:extLst>
              <a:ext uri="{FF2B5EF4-FFF2-40B4-BE49-F238E27FC236}">
                <a16:creationId xmlns:a16="http://schemas.microsoft.com/office/drawing/2014/main" id="{380A8034-B9E6-BA44-1EC9-177A80B89CC6}"/>
              </a:ext>
            </a:extLst>
          </p:cNvPr>
          <p:cNvSpPr>
            <a:spLocks noGrp="1"/>
          </p:cNvSpPr>
          <p:nvPr>
            <p:ph idx="1"/>
          </p:nvPr>
        </p:nvSpPr>
        <p:spPr>
          <a:xfrm>
            <a:off x="1023257" y="2939142"/>
            <a:ext cx="10461447" cy="3370217"/>
          </a:xfrm>
        </p:spPr>
        <p:txBody>
          <a:bodyPr>
            <a:normAutofit/>
          </a:bodyPr>
          <a:lstStyle/>
          <a:p>
            <a:pPr>
              <a:buFont typeface="Arial" panose="020B0604020202020204" pitchFamily="34" charset="0"/>
              <a:buChar char="•"/>
            </a:pPr>
            <a:r>
              <a:rPr lang="en-US" sz="1800" b="1" dirty="0"/>
              <a:t>Market Sentiment</a:t>
            </a:r>
            <a:r>
              <a:rPr lang="en-US" sz="1800" dirty="0"/>
              <a:t>: Sentiment analysis from social media platforms like Twitter, Reddit, and Telegram is increasingly important in predicting Bitcoin’s price movements.</a:t>
            </a:r>
          </a:p>
          <a:p>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Approximately one hour after Elon Musk updated his Twitter bio to #bitcoin on January 29, 2021, Bitcoin's price surged from around $32,000 to nearly $38,000. It then dropped to about $36,000 in the following hour, likely due to profit-taking, before rising again to $38,000 in the subsequent hours. In the hours prior to Musk's bio change, Bitcoin trading was averaging fewer than 5,000 trades per hour. However, in the 60 minutes after the bio update, trading activity soared to over 20,000 trades before gradually returning to its typical range.</a:t>
            </a: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buFont typeface="Arial" panose="020B0604020202020204" pitchFamily="34" charset="0"/>
              <a:buChar char="•"/>
            </a:pPr>
            <a:endParaRPr lang="en-US" sz="1800" dirty="0"/>
          </a:p>
        </p:txBody>
      </p:sp>
      <p:sp>
        <p:nvSpPr>
          <p:cNvPr id="4" name="Rectangle 2">
            <a:extLst>
              <a:ext uri="{FF2B5EF4-FFF2-40B4-BE49-F238E27FC236}">
                <a16:creationId xmlns:a16="http://schemas.microsoft.com/office/drawing/2014/main" id="{C284131E-65AA-E515-770C-5156D3DD70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a:extLst>
              <a:ext uri="{FF2B5EF4-FFF2-40B4-BE49-F238E27FC236}">
                <a16:creationId xmlns:a16="http://schemas.microsoft.com/office/drawing/2014/main" id="{522D95D6-C230-A5E9-0CD5-20AB4ED61FFA}"/>
              </a:ext>
            </a:extLst>
          </p:cNvPr>
          <p:cNvSpPr>
            <a:spLocks noGrp="1"/>
          </p:cNvSpPr>
          <p:nvPr>
            <p:ph type="sldNum" sz="quarter" idx="12"/>
          </p:nvPr>
        </p:nvSpPr>
        <p:spPr/>
        <p:txBody>
          <a:bodyPr/>
          <a:lstStyle/>
          <a:p>
            <a:fld id="{CC057153-B650-4DEB-B370-79DDCFDCE934}" type="slidenum">
              <a:rPr lang="en-US" smtClean="0"/>
              <a:t>5</a:t>
            </a:fld>
            <a:endParaRPr lang="en-US"/>
          </a:p>
        </p:txBody>
      </p:sp>
    </p:spTree>
    <p:extLst>
      <p:ext uri="{BB962C8B-B14F-4D97-AF65-F5344CB8AC3E}">
        <p14:creationId xmlns:p14="http://schemas.microsoft.com/office/powerpoint/2010/main" val="272326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1E21-110E-4309-F7F0-2372757ECF33}"/>
              </a:ext>
            </a:extLst>
          </p:cNvPr>
          <p:cNvSpPr>
            <a:spLocks noGrp="1"/>
          </p:cNvSpPr>
          <p:nvPr>
            <p:ph type="title"/>
          </p:nvPr>
        </p:nvSpPr>
        <p:spPr/>
        <p:txBody>
          <a:bodyPr/>
          <a:lstStyle/>
          <a:p>
            <a:r>
              <a:rPr lang="en-US" dirty="0"/>
              <a:t>External Factors Influencing Bitcoin</a:t>
            </a:r>
            <a:br>
              <a:rPr lang="en-US" dirty="0"/>
            </a:br>
            <a:endParaRPr lang="en-US" dirty="0"/>
          </a:p>
        </p:txBody>
      </p:sp>
      <p:sp>
        <p:nvSpPr>
          <p:cNvPr id="3" name="Content Placeholder 2">
            <a:extLst>
              <a:ext uri="{FF2B5EF4-FFF2-40B4-BE49-F238E27FC236}">
                <a16:creationId xmlns:a16="http://schemas.microsoft.com/office/drawing/2014/main" id="{0EEB2E00-35B3-CE30-90F6-B46D7A0BEF5B}"/>
              </a:ext>
            </a:extLst>
          </p:cNvPr>
          <p:cNvSpPr>
            <a:spLocks noGrp="1"/>
          </p:cNvSpPr>
          <p:nvPr>
            <p:ph idx="1"/>
          </p:nvPr>
        </p:nvSpPr>
        <p:spPr/>
        <p:txBody>
          <a:bodyPr/>
          <a:lstStyle/>
          <a:p>
            <a:pPr>
              <a:buFont typeface="Arial" panose="020B0604020202020204" pitchFamily="34" charset="0"/>
              <a:buChar char="•"/>
            </a:pPr>
            <a:r>
              <a:rPr lang="en-US" b="1" dirty="0"/>
              <a:t>Geopolitical Events &amp; Regulations</a:t>
            </a:r>
            <a:r>
              <a:rPr lang="en-US" dirty="0"/>
              <a:t>: Legal developments, regulations, and market changes can lead to drastic price swings.</a:t>
            </a:r>
          </a:p>
          <a:p>
            <a:pPr marL="742950" lvl="1" indent="-285750">
              <a:buFont typeface="Arial" panose="020B0604020202020204" pitchFamily="34" charset="0"/>
              <a:buChar char="•"/>
            </a:pPr>
            <a:r>
              <a:rPr lang="en-US" b="1" dirty="0"/>
              <a:t>Example</a:t>
            </a:r>
            <a:r>
              <a:rPr lang="en-US" dirty="0"/>
              <a:t>:</a:t>
            </a:r>
          </a:p>
          <a:p>
            <a:endParaRPr lang="en-US" dirty="0"/>
          </a:p>
        </p:txBody>
      </p:sp>
      <p:sp>
        <p:nvSpPr>
          <p:cNvPr id="4" name="Rectangle 2">
            <a:extLst>
              <a:ext uri="{FF2B5EF4-FFF2-40B4-BE49-F238E27FC236}">
                <a16:creationId xmlns:a16="http://schemas.microsoft.com/office/drawing/2014/main" id="{05D5B4A5-D5AB-77C7-8FBF-390E0A3DB775}"/>
              </a:ext>
            </a:extLst>
          </p:cNvPr>
          <p:cNvSpPr>
            <a:spLocks noChangeArrowheads="1"/>
          </p:cNvSpPr>
          <p:nvPr/>
        </p:nvSpPr>
        <p:spPr bwMode="auto">
          <a:xfrm>
            <a:off x="3156857" y="23839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图片 3" descr="图表, 直方图&#10;&#10;描述已自动生成">
            <a:extLst>
              <a:ext uri="{FF2B5EF4-FFF2-40B4-BE49-F238E27FC236}">
                <a16:creationId xmlns:a16="http://schemas.microsoft.com/office/drawing/2014/main" id="{81EEFA19-00E4-B6DA-B9F9-B8036DBFA93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156857" y="2775857"/>
            <a:ext cx="5270500" cy="35179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2CEBDF1-A0FC-8E78-F5EF-52FA7CD46609}"/>
              </a:ext>
            </a:extLst>
          </p:cNvPr>
          <p:cNvSpPr>
            <a:spLocks noGrp="1"/>
          </p:cNvSpPr>
          <p:nvPr>
            <p:ph type="sldNum" sz="quarter" idx="12"/>
          </p:nvPr>
        </p:nvSpPr>
        <p:spPr/>
        <p:txBody>
          <a:bodyPr/>
          <a:lstStyle/>
          <a:p>
            <a:fld id="{CC057153-B650-4DEB-B370-79DDCFDCE934}" type="slidenum">
              <a:rPr lang="en-US" smtClean="0"/>
              <a:t>6</a:t>
            </a:fld>
            <a:endParaRPr lang="en-US"/>
          </a:p>
        </p:txBody>
      </p:sp>
    </p:spTree>
    <p:extLst>
      <p:ext uri="{BB962C8B-B14F-4D97-AF65-F5344CB8AC3E}">
        <p14:creationId xmlns:p14="http://schemas.microsoft.com/office/powerpoint/2010/main" val="248629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4098-CAF7-DAD8-B3A7-DDA563C3C6C5}"/>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4B527D78-F5BC-D8E2-BA6F-2C68EB4AD552}"/>
              </a:ext>
            </a:extLst>
          </p:cNvPr>
          <p:cNvSpPr>
            <a:spLocks noGrp="1"/>
          </p:cNvSpPr>
          <p:nvPr>
            <p:ph idx="1"/>
          </p:nvPr>
        </p:nvSpPr>
        <p:spPr/>
        <p:txBody>
          <a:bodyPr/>
          <a:lstStyle/>
          <a:p>
            <a:pPr>
              <a:buNone/>
            </a:pPr>
            <a:r>
              <a:rPr lang="en-US" b="1" dirty="0"/>
              <a:t>Overview of Existing Research</a:t>
            </a:r>
            <a:r>
              <a:rPr lang="en-US" dirty="0"/>
              <a:t>:</a:t>
            </a:r>
          </a:p>
          <a:p>
            <a:pPr>
              <a:buFont typeface="Arial" panose="020B0604020202020204" pitchFamily="34" charset="0"/>
              <a:buChar char="•"/>
            </a:pPr>
            <a:r>
              <a:rPr lang="en-US" b="1" dirty="0"/>
              <a:t>Mishra &amp; Kaur (2024)</a:t>
            </a:r>
            <a:r>
              <a:rPr lang="en-US" dirty="0"/>
              <a:t>: Found that models like SVM, RNN, and LSTM were effective in predicting Bitcoin price but noted limitations in predicting outside historical ranges.</a:t>
            </a:r>
          </a:p>
          <a:p>
            <a:pPr>
              <a:buFont typeface="Arial" panose="020B0604020202020204" pitchFamily="34" charset="0"/>
              <a:buChar char="•"/>
            </a:pPr>
            <a:r>
              <a:rPr lang="en-US" b="1" dirty="0"/>
              <a:t>Chen (2023)</a:t>
            </a:r>
            <a:r>
              <a:rPr lang="en-US" dirty="0"/>
              <a:t>: Demonstrated the effectiveness of Random Forest in Bitcoin prediction despite limitations like the inability to predict beyond historical price peaks.</a:t>
            </a:r>
          </a:p>
          <a:p>
            <a:pPr>
              <a:buNone/>
            </a:pPr>
            <a:r>
              <a:rPr lang="en-US" b="1" dirty="0"/>
              <a:t>Challenges in Prediction</a:t>
            </a:r>
            <a:r>
              <a:rPr lang="en-US" dirty="0"/>
              <a:t>:</a:t>
            </a:r>
          </a:p>
          <a:p>
            <a:pPr>
              <a:buFont typeface="Arial" panose="020B0604020202020204" pitchFamily="34" charset="0"/>
              <a:buChar char="•"/>
            </a:pPr>
            <a:r>
              <a:rPr lang="en-US" dirty="0"/>
              <a:t>Bitcoin's price is influenced by many external factors (macroeconomics, social media sentiment, regulations).</a:t>
            </a:r>
          </a:p>
        </p:txBody>
      </p:sp>
      <p:sp>
        <p:nvSpPr>
          <p:cNvPr id="4" name="Slide Number Placeholder 3">
            <a:extLst>
              <a:ext uri="{FF2B5EF4-FFF2-40B4-BE49-F238E27FC236}">
                <a16:creationId xmlns:a16="http://schemas.microsoft.com/office/drawing/2014/main" id="{23D11B1C-1074-9B43-D6EB-AC14CE27DA75}"/>
              </a:ext>
            </a:extLst>
          </p:cNvPr>
          <p:cNvSpPr>
            <a:spLocks noGrp="1"/>
          </p:cNvSpPr>
          <p:nvPr>
            <p:ph type="sldNum" sz="quarter" idx="12"/>
          </p:nvPr>
        </p:nvSpPr>
        <p:spPr/>
        <p:txBody>
          <a:bodyPr/>
          <a:lstStyle/>
          <a:p>
            <a:fld id="{CC057153-B650-4DEB-B370-79DDCFDCE934}" type="slidenum">
              <a:rPr lang="en-US" smtClean="0"/>
              <a:t>7</a:t>
            </a:fld>
            <a:endParaRPr lang="en-US"/>
          </a:p>
        </p:txBody>
      </p:sp>
    </p:spTree>
    <p:extLst>
      <p:ext uri="{BB962C8B-B14F-4D97-AF65-F5344CB8AC3E}">
        <p14:creationId xmlns:p14="http://schemas.microsoft.com/office/powerpoint/2010/main" val="79673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433A77-56E3-1DBE-3406-A932E857D23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25A3ECD-FF3F-39E2-DA9B-584C467B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4C2BC-823B-0ED1-3CB0-D93EACB5E476}"/>
              </a:ext>
            </a:extLst>
          </p:cNvPr>
          <p:cNvSpPr>
            <a:spLocks noGrp="1"/>
          </p:cNvSpPr>
          <p:nvPr>
            <p:ph type="title"/>
          </p:nvPr>
        </p:nvSpPr>
        <p:spPr>
          <a:xfrm>
            <a:off x="612648" y="631361"/>
            <a:ext cx="6035040" cy="1074093"/>
          </a:xfrm>
        </p:spPr>
        <p:txBody>
          <a:bodyPr anchor="b">
            <a:normAutofit/>
          </a:bodyPr>
          <a:lstStyle/>
          <a:p>
            <a:r>
              <a:rPr lang="en-US" dirty="0"/>
              <a:t>Machine Learning Models</a:t>
            </a:r>
          </a:p>
        </p:txBody>
      </p:sp>
      <p:sp>
        <p:nvSpPr>
          <p:cNvPr id="3" name="Content Placeholder 2">
            <a:extLst>
              <a:ext uri="{FF2B5EF4-FFF2-40B4-BE49-F238E27FC236}">
                <a16:creationId xmlns:a16="http://schemas.microsoft.com/office/drawing/2014/main" id="{7209A4FC-3C3B-F2B6-C841-0BBB4A1F0019}"/>
              </a:ext>
            </a:extLst>
          </p:cNvPr>
          <p:cNvSpPr>
            <a:spLocks noGrp="1"/>
          </p:cNvSpPr>
          <p:nvPr>
            <p:ph idx="1"/>
          </p:nvPr>
        </p:nvSpPr>
        <p:spPr>
          <a:xfrm>
            <a:off x="612648" y="1915886"/>
            <a:ext cx="6035040" cy="4393474"/>
          </a:xfrm>
        </p:spPr>
        <p:txBody>
          <a:bodyPr>
            <a:noAutofit/>
          </a:bodyPr>
          <a:lstStyle/>
          <a:p>
            <a:pPr>
              <a:buNone/>
            </a:pPr>
            <a:r>
              <a:rPr lang="en-US" sz="1600" b="1" dirty="0"/>
              <a:t>Linear Regression</a:t>
            </a:r>
            <a:r>
              <a:rPr lang="en-US" sz="1600" dirty="0"/>
              <a:t>:</a:t>
            </a:r>
          </a:p>
          <a:p>
            <a:pPr>
              <a:buFont typeface="Arial" panose="020B0604020202020204" pitchFamily="34" charset="0"/>
              <a:buChar char="•"/>
            </a:pPr>
            <a:r>
              <a:rPr lang="en-US" sz="1600" dirty="0"/>
              <a:t>A simple statistical model used to predict future values based on historical data.</a:t>
            </a:r>
          </a:p>
          <a:p>
            <a:pPr>
              <a:buFont typeface="Arial" panose="020B0604020202020204" pitchFamily="34" charset="0"/>
              <a:buChar char="•"/>
            </a:pPr>
            <a:r>
              <a:rPr lang="en-US" sz="1600" b="1" dirty="0"/>
              <a:t>Limitations</a:t>
            </a:r>
            <a:r>
              <a:rPr lang="en-US" sz="1600" dirty="0"/>
              <a:t>: Struggles with complex, non-linear patterns.</a:t>
            </a:r>
          </a:p>
          <a:p>
            <a:pPr>
              <a:buFont typeface="Arial" panose="020B0604020202020204" pitchFamily="34" charset="0"/>
              <a:buChar char="•"/>
            </a:pPr>
            <a:r>
              <a:rPr lang="en-US" sz="1600" b="1" dirty="0"/>
              <a:t>Use Case</a:t>
            </a:r>
            <a:r>
              <a:rPr lang="en-US" sz="1600" dirty="0"/>
              <a:t>: Helpful for baseline comparisons.</a:t>
            </a:r>
          </a:p>
          <a:p>
            <a:pPr>
              <a:buNone/>
            </a:pPr>
            <a:r>
              <a:rPr lang="en-US" sz="1600" b="1" dirty="0"/>
              <a:t>Decision Trees &amp; Random Forests</a:t>
            </a:r>
            <a:r>
              <a:rPr lang="en-US" sz="1600" dirty="0"/>
              <a:t>:</a:t>
            </a:r>
          </a:p>
          <a:p>
            <a:pPr>
              <a:buFont typeface="Arial" panose="020B0604020202020204" pitchFamily="34" charset="0"/>
              <a:buChar char="•"/>
            </a:pPr>
            <a:r>
              <a:rPr lang="en-US" sz="1600" b="1" dirty="0"/>
              <a:t>Decision Trees</a:t>
            </a:r>
            <a:r>
              <a:rPr lang="en-US" sz="1600" dirty="0"/>
              <a:t>: Create a model based on sequential decision-making.</a:t>
            </a:r>
          </a:p>
          <a:p>
            <a:pPr>
              <a:buFont typeface="Arial" panose="020B0604020202020204" pitchFamily="34" charset="0"/>
              <a:buChar char="•"/>
            </a:pPr>
            <a:r>
              <a:rPr lang="en-US" sz="1600" b="1" dirty="0"/>
              <a:t>Random Forests</a:t>
            </a:r>
            <a:r>
              <a:rPr lang="en-US" sz="1600" dirty="0"/>
              <a:t>: Ensemble of decision trees to improve accuracy and avoid overfitting.</a:t>
            </a:r>
          </a:p>
          <a:p>
            <a:pPr>
              <a:buFont typeface="Arial" panose="020B0604020202020204" pitchFamily="34" charset="0"/>
              <a:buChar char="•"/>
            </a:pPr>
            <a:r>
              <a:rPr lang="en-US" sz="1600" b="1" dirty="0"/>
              <a:t>Advantages</a:t>
            </a:r>
            <a:r>
              <a:rPr lang="en-US" sz="1600" dirty="0"/>
              <a:t>: Robust in handling both numerical and categorical data.</a:t>
            </a:r>
          </a:p>
        </p:txBody>
      </p:sp>
      <p:pic>
        <p:nvPicPr>
          <p:cNvPr id="5" name="Picture 4">
            <a:extLst>
              <a:ext uri="{FF2B5EF4-FFF2-40B4-BE49-F238E27FC236}">
                <a16:creationId xmlns:a16="http://schemas.microsoft.com/office/drawing/2014/main" id="{C52B6176-61F5-CD86-03C5-E3CD58E36178}"/>
              </a:ext>
            </a:extLst>
          </p:cNvPr>
          <p:cNvPicPr>
            <a:picLocks noChangeAspect="1"/>
          </p:cNvPicPr>
          <p:nvPr/>
        </p:nvPicPr>
        <p:blipFill>
          <a:blip r:embed="rId2"/>
          <a:srcRect l="49151" r="6859"/>
          <a:stretch/>
        </p:blipFill>
        <p:spPr>
          <a:xfrm>
            <a:off x="7345680" y="10"/>
            <a:ext cx="4846320" cy="6857990"/>
          </a:xfrm>
          <a:prstGeom prst="rect">
            <a:avLst/>
          </a:prstGeom>
        </p:spPr>
      </p:pic>
      <p:sp>
        <p:nvSpPr>
          <p:cNvPr id="4" name="Slide Number Placeholder 3">
            <a:extLst>
              <a:ext uri="{FF2B5EF4-FFF2-40B4-BE49-F238E27FC236}">
                <a16:creationId xmlns:a16="http://schemas.microsoft.com/office/drawing/2014/main" id="{3F6F0A38-8261-82A5-AFDA-6D0EB822C006}"/>
              </a:ext>
            </a:extLst>
          </p:cNvPr>
          <p:cNvSpPr>
            <a:spLocks noGrp="1"/>
          </p:cNvSpPr>
          <p:nvPr>
            <p:ph type="sldNum" sz="quarter" idx="12"/>
          </p:nvPr>
        </p:nvSpPr>
        <p:spPr/>
        <p:txBody>
          <a:bodyPr/>
          <a:lstStyle/>
          <a:p>
            <a:fld id="{CC057153-B650-4DEB-B370-79DDCFDCE934}" type="slidenum">
              <a:rPr lang="en-US" smtClean="0"/>
              <a:t>8</a:t>
            </a:fld>
            <a:endParaRPr lang="en-US"/>
          </a:p>
        </p:txBody>
      </p:sp>
    </p:spTree>
    <p:extLst>
      <p:ext uri="{BB962C8B-B14F-4D97-AF65-F5344CB8AC3E}">
        <p14:creationId xmlns:p14="http://schemas.microsoft.com/office/powerpoint/2010/main" val="719352160"/>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2349</TotalTime>
  <Words>2031</Words>
  <Application>Microsoft Macintosh PowerPoint</Application>
  <PresentationFormat>Widescreen</PresentationFormat>
  <Paragraphs>167</Paragraphs>
  <Slides>24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Baoli SC</vt:lpstr>
      <vt:lpstr>DengXian</vt:lpstr>
      <vt:lpstr>Al Bayan Plain</vt:lpstr>
      <vt:lpstr>Al Bayan Plain</vt:lpstr>
      <vt:lpstr>Aptos</vt:lpstr>
      <vt:lpstr>Arial</vt:lpstr>
      <vt:lpstr>Neue Haas Grotesk Text Pro</vt:lpstr>
      <vt:lpstr>Times New Roman</vt:lpstr>
      <vt:lpstr>VanillaVTI</vt:lpstr>
      <vt:lpstr>Predicting Bitcoin Prices Using Machine Learning</vt:lpstr>
      <vt:lpstr>Introduction</vt:lpstr>
      <vt:lpstr>Why Bitcoin Price Prediction Matters </vt:lpstr>
      <vt:lpstr>What Affects Bitcoin's Price</vt:lpstr>
      <vt:lpstr>External Factors Influencing Bitcoin </vt:lpstr>
      <vt:lpstr>External Factors Influencing Bitcoin </vt:lpstr>
      <vt:lpstr>External Factors Influencing Bitcoin </vt:lpstr>
      <vt:lpstr>Literature Review</vt:lpstr>
      <vt:lpstr>Machine Learning Models</vt:lpstr>
      <vt:lpstr>Machine Learning Models</vt:lpstr>
      <vt:lpstr>Methodology Overview</vt:lpstr>
      <vt:lpstr>Feature Importance &amp; Heatmap</vt:lpstr>
      <vt:lpstr>Model Selection &amp; Approach</vt:lpstr>
      <vt:lpstr>Training and Testing</vt:lpstr>
      <vt:lpstr>Evaluation Metrics</vt:lpstr>
      <vt:lpstr>Results &amp; Model Comparison</vt:lpstr>
      <vt:lpstr>Visualizing Predictions vs Actual Prices</vt:lpstr>
      <vt:lpstr>Visualizing Predictions vs Actual Prices</vt:lpstr>
      <vt:lpstr>Challenges &amp; Limitations</vt:lpstr>
      <vt:lpstr>Challenges with LSTM Model Performance</vt:lpstr>
      <vt:lpstr>LSTM model loss</vt:lpstr>
      <vt:lpstr>Conclusion</vt:lpstr>
      <vt:lpstr>References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Niu, Chenrui [ISBA]</dc:creator>
  <cp:lastModifiedBy>Niu, Chenrui [ISBA]</cp:lastModifiedBy>
  <cp:revision>5</cp:revision>
  <dcterms:created xsi:type="dcterms:W3CDTF">2025-03-26T23:54:04Z</dcterms:created>
  <dcterms:modified xsi:type="dcterms:W3CDTF">2025-03-28T15:03:26Z</dcterms:modified>
</cp:coreProperties>
</file>