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432" r:id="rId2"/>
    <p:sldId id="437" r:id="rId3"/>
    <p:sldId id="438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4" r:id="rId17"/>
    <p:sldId id="392" r:id="rId18"/>
    <p:sldId id="393" r:id="rId19"/>
    <p:sldId id="395" r:id="rId20"/>
    <p:sldId id="396" r:id="rId21"/>
    <p:sldId id="440" r:id="rId22"/>
    <p:sldId id="442" r:id="rId23"/>
    <p:sldId id="443" r:id="rId24"/>
    <p:sldId id="444" r:id="rId25"/>
    <p:sldId id="449" r:id="rId26"/>
    <p:sldId id="398" r:id="rId27"/>
    <p:sldId id="441" r:id="rId28"/>
    <p:sldId id="399" r:id="rId29"/>
    <p:sldId id="446" r:id="rId30"/>
    <p:sldId id="447" r:id="rId31"/>
    <p:sldId id="448" r:id="rId32"/>
    <p:sldId id="401" r:id="rId33"/>
    <p:sldId id="455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09" autoAdjust="0"/>
  </p:normalViewPr>
  <p:slideViewPr>
    <p:cSldViewPr>
      <p:cViewPr varScale="1">
        <p:scale>
          <a:sx n="86" d="100"/>
          <a:sy n="86" d="100"/>
        </p:scale>
        <p:origin x="2334" y="8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8E-4116-9F41-C661E4E02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23326384"/>
        <c:axId val="-723332368"/>
      </c:barChart>
      <c:catAx>
        <c:axId val="-72332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23332368"/>
        <c:crosses val="autoZero"/>
        <c:auto val="1"/>
        <c:lblAlgn val="ctr"/>
        <c:lblOffset val="100"/>
        <c:noMultiLvlLbl val="0"/>
      </c:catAx>
      <c:valAx>
        <c:axId val="-72333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2332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941EDD1-081C-4DD2-88C9-01EB3C75CF3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1F6D6D-192F-4BE0-B783-564E39318230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Tachyon</a:t>
            </a:r>
            <a:r>
              <a:rPr lang="zh-CN" altLang="en-US" smtClean="0"/>
              <a:t>：分布式内存文件系统。</a:t>
            </a:r>
            <a:endParaRPr lang="en-US" altLang="zh-CN" smtClean="0"/>
          </a:p>
          <a:p>
            <a:r>
              <a:rPr lang="en-US" altLang="zh-CN" smtClean="0"/>
              <a:t>Spark Core:Spark </a:t>
            </a:r>
            <a:r>
              <a:rPr lang="zh-CN" altLang="en-US" smtClean="0"/>
              <a:t>基于内存计算。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AF0CDE-7F92-43C9-B8B4-1B184FCB0C53}" type="slidenum">
              <a:rPr lang="en-US" altLang="zh-CN" smtClean="0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S4</a:t>
            </a:r>
            <a:r>
              <a:rPr lang="zh-CN" altLang="en-US" smtClean="0"/>
              <a:t>：雅虎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518F54-FE07-40C9-8E55-AEB120B99D39}" type="slidenum">
              <a:rPr lang="en-US" altLang="zh-CN" smtClean="0"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RDD:</a:t>
            </a:r>
            <a:r>
              <a:rPr lang="zh-CN" altLang="en-US" smtClean="0"/>
              <a:t>将数据从磁盘读取出来后，封装成</a:t>
            </a:r>
            <a:r>
              <a:rPr lang="en-US" altLang="zh-CN" smtClean="0"/>
              <a:t>RDD</a:t>
            </a:r>
            <a:r>
              <a:rPr lang="zh-CN" altLang="en-US" smtClean="0"/>
              <a:t>，可以对</a:t>
            </a:r>
            <a:r>
              <a:rPr lang="en-US" altLang="zh-CN" smtClean="0"/>
              <a:t>RDD</a:t>
            </a:r>
            <a:r>
              <a:rPr lang="zh-CN" altLang="en-US" smtClean="0"/>
              <a:t>里面的数据进行分区，一个</a:t>
            </a:r>
            <a:r>
              <a:rPr lang="en-US" altLang="zh-CN" smtClean="0"/>
              <a:t>RDD</a:t>
            </a:r>
            <a:r>
              <a:rPr lang="zh-CN" altLang="en-US" smtClean="0"/>
              <a:t>包含多个分区。</a:t>
            </a:r>
            <a:endParaRPr lang="en-US" altLang="zh-CN" smtClean="0"/>
          </a:p>
          <a:p>
            <a:r>
              <a:rPr lang="en-US" altLang="zh-CN" smtClean="0"/>
              <a:t>Application:Job = 1:N</a:t>
            </a:r>
          </a:p>
          <a:p>
            <a:r>
              <a:rPr lang="en-US" altLang="zh-CN" smtClean="0"/>
              <a:t>Job</a:t>
            </a:r>
            <a:r>
              <a:rPr lang="zh-CN" altLang="en-US" smtClean="0"/>
              <a:t>：</a:t>
            </a:r>
            <a:r>
              <a:rPr lang="en-US" altLang="zh-CN" smtClean="0"/>
              <a:t>RDD  = 1</a:t>
            </a:r>
            <a:r>
              <a:rPr lang="zh-CN" altLang="en-US" smtClean="0"/>
              <a:t>：</a:t>
            </a:r>
            <a:r>
              <a:rPr lang="en-US" altLang="zh-CN" smtClean="0"/>
              <a:t>N</a:t>
            </a:r>
          </a:p>
          <a:p>
            <a:r>
              <a:rPr lang="en-US" altLang="zh-CN" smtClean="0"/>
              <a:t>Job</a:t>
            </a:r>
            <a:r>
              <a:rPr lang="zh-CN" altLang="en-US" smtClean="0"/>
              <a:t>：</a:t>
            </a:r>
            <a:r>
              <a:rPr lang="en-US" altLang="zh-CN" smtClean="0"/>
              <a:t>Stage= 1:N</a:t>
            </a:r>
          </a:p>
          <a:p>
            <a:r>
              <a:rPr lang="en-US" altLang="zh-CN" smtClean="0"/>
              <a:t>Stage</a:t>
            </a:r>
            <a:r>
              <a:rPr lang="zh-CN" altLang="en-US" smtClean="0"/>
              <a:t>里面会包含多个</a:t>
            </a:r>
            <a:r>
              <a:rPr lang="en-US" altLang="zh-CN" smtClean="0"/>
              <a:t>Task</a:t>
            </a:r>
            <a:r>
              <a:rPr lang="zh-CN" altLang="en-US" smtClean="0"/>
              <a:t>（即</a:t>
            </a:r>
            <a:r>
              <a:rPr lang="en-US" altLang="zh-CN" smtClean="0"/>
              <a:t>TaskSet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，即</a:t>
            </a:r>
            <a:r>
              <a:rPr lang="en-US" altLang="zh-CN" smtClean="0"/>
              <a:t>Stage</a:t>
            </a:r>
            <a:r>
              <a:rPr lang="zh-CN" altLang="en-US" smtClean="0"/>
              <a:t>相当于</a:t>
            </a:r>
            <a:r>
              <a:rPr lang="en-US" altLang="zh-CN" smtClean="0"/>
              <a:t>Task</a:t>
            </a:r>
            <a:r>
              <a:rPr lang="zh-CN" altLang="en-US" smtClean="0"/>
              <a:t>（任务）组，</a:t>
            </a:r>
            <a:r>
              <a:rPr lang="en-US" altLang="zh-CN" smtClean="0"/>
              <a:t>TaskSet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为什么叫没有</a:t>
            </a:r>
            <a:r>
              <a:rPr lang="en-US" altLang="zh-CN" smtClean="0"/>
              <a:t>shuffle</a:t>
            </a:r>
            <a:r>
              <a:rPr lang="zh-CN" altLang="en-US" smtClean="0"/>
              <a:t>依赖关系？参考宽依赖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9C292E-9A95-41C9-BBB1-DC228283A7D6}" type="slidenum">
              <a:rPr lang="en-US" altLang="zh-CN" smtClean="0"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最核心的组件：</a:t>
            </a:r>
            <a:r>
              <a:rPr lang="en-US" altLang="zh-CN" dirty="0" smtClean="0"/>
              <a:t>Cluster Manager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Driver Program</a:t>
            </a:r>
            <a:r>
              <a:rPr lang="zh-CN" altLang="en-US" dirty="0" smtClean="0"/>
              <a:t>：相当于整个应用程序的管家，工作有：接收用户任务、生成</a:t>
            </a:r>
            <a:r>
              <a:rPr lang="en-US" altLang="zh-CN" dirty="0" smtClean="0"/>
              <a:t>DAG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分成多个阶段、多个阶段相关的任务拆解、任务分配给具体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r>
              <a:rPr lang="zh-CN" altLang="en-US" dirty="0" smtClean="0"/>
              <a:t>多线程：一个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有多个线程来执行，</a:t>
            </a:r>
            <a:r>
              <a:rPr lang="en-US" altLang="zh-CN" dirty="0" smtClean="0"/>
              <a:t>MR</a:t>
            </a:r>
            <a:r>
              <a:rPr lang="zh-CN" altLang="en-US" dirty="0" smtClean="0"/>
              <a:t>是基于进程来处理的。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4E144E-57B6-4CF1-B1E5-DA42C257E8D2}" type="slidenum">
              <a:rPr lang="en-US" altLang="zh-CN" smtClean="0"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Application:Driver:Job= 1:1:N      Job:Stage = 1:N   Stage:Task = 1:N</a:t>
            </a:r>
            <a:r>
              <a:rPr lang="zh-CN" altLang="en-US" smtClean="0"/>
              <a:t>个没有</a:t>
            </a:r>
            <a:r>
              <a:rPr lang="en-US" altLang="zh-CN" smtClean="0"/>
              <a:t>shuffle</a:t>
            </a:r>
            <a:r>
              <a:rPr lang="zh-CN" altLang="en-US" smtClean="0"/>
              <a:t>关系的</a:t>
            </a:r>
            <a:r>
              <a:rPr lang="en-US" altLang="zh-CN" smtClean="0"/>
              <a:t>Task    </a:t>
            </a:r>
          </a:p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9A4990-E381-4288-BD44-91A9DDC887BE}" type="slidenum">
              <a:rPr lang="en-US" altLang="zh-CN" smtClean="0"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Driver</a:t>
            </a:r>
            <a:r>
              <a:rPr lang="zh-CN" altLang="en-US" smtClean="0"/>
              <a:t>是任务控制节点，向</a:t>
            </a:r>
            <a:r>
              <a:rPr lang="en-US" altLang="zh-CN" smtClean="0"/>
              <a:t>Cluster Manager</a:t>
            </a:r>
            <a:r>
              <a:rPr lang="zh-CN" altLang="en-US" smtClean="0"/>
              <a:t>去申请资源，创建</a:t>
            </a:r>
            <a:r>
              <a:rPr lang="en-US" altLang="zh-CN" smtClean="0"/>
              <a:t>SparkContext</a:t>
            </a:r>
            <a:r>
              <a:rPr lang="zh-CN" altLang="en-US" smtClean="0"/>
              <a:t>。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0D1E8F-1E15-4337-8C17-C5EBC6C002F5}" type="slidenum">
              <a:rPr lang="en-US" altLang="zh-CN" smtClean="0"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数据本地性：算法像数据靠拢</a:t>
            </a:r>
            <a:endParaRPr lang="en-US" altLang="zh-CN" dirty="0" smtClean="0"/>
          </a:p>
          <a:p>
            <a:r>
              <a:rPr lang="zh-CN" altLang="en-US" dirty="0" smtClean="0"/>
              <a:t>推测执行：任务分配后发现已有任务在该节点，此时推测判断继续等待和迁移节点的开销，选择开销小的。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41EDD1-081C-4DD2-88C9-01EB3C75CF36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41EDD1-081C-4DD2-88C9-01EB3C75CF36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序列化开销：对象如果要写入磁盘或者网络传输，必须能序列化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41EDD1-081C-4DD2-88C9-01EB3C75CF36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不允许修改，只有在转换的过程中可以修改。</a:t>
            </a:r>
            <a:endParaRPr lang="en-US" altLang="zh-CN" dirty="0" smtClean="0"/>
          </a:p>
          <a:p>
            <a:r>
              <a:rPr lang="zh-CN" altLang="en-US" dirty="0" smtClean="0"/>
              <a:t>其它框架不能做的，如交互式数据挖掘，通过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转换也能完成。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41EDD1-081C-4DD2-88C9-01EB3C75CF36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AMP</a:t>
            </a:r>
            <a:r>
              <a:rPr lang="zh-CN" altLang="en-US" smtClean="0"/>
              <a:t>：</a:t>
            </a:r>
            <a:r>
              <a:rPr lang="en-US" altLang="zh-CN" smtClean="0"/>
              <a:t>Algorithms, Machines and People Lab</a:t>
            </a: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980999-7020-41B6-8110-206618EA56C2}" type="slidenum">
              <a:rPr lang="en-US" altLang="zh-CN" smtClean="0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外部数据源生成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，数据量大则会进行分区，且不同分区会被放到不同的数据节点上去（因此叫做分布式弹性数据集）。</a:t>
            </a:r>
            <a:endParaRPr lang="en-US" altLang="zh-CN" dirty="0" smtClean="0"/>
          </a:p>
          <a:p>
            <a:r>
              <a:rPr lang="zh-CN" altLang="en-US" dirty="0" smtClean="0"/>
              <a:t>惰性：最后一步“动作”操作，才会计算出结果。中间转换操作不会具体生成结果。</a:t>
            </a:r>
            <a:endParaRPr lang="en-US" altLang="zh-CN" dirty="0" smtClean="0"/>
          </a:p>
          <a:p>
            <a:r>
              <a:rPr lang="zh-CN" altLang="en-US" dirty="0" smtClean="0"/>
              <a:t>原理：将整个复杂的应用逻辑，分解成多个转换操作。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41EDD1-081C-4DD2-88C9-01EB3C75CF36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dirty="0" smtClean="0"/>
              <a:t>数据复制或者记录日志</a:t>
            </a:r>
            <a:r>
              <a:rPr lang="zh-CN" altLang="en-US" dirty="0" smtClean="0"/>
              <a:t>：代价比较高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41EDD1-081C-4DD2-88C9-01EB3C75CF36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窄依赖、宽依赖本质区别：任务之间是否能执行并发（流水线操作）</a:t>
            </a:r>
            <a:endParaRPr lang="en-US" altLang="zh-CN" dirty="0" smtClean="0"/>
          </a:p>
          <a:p>
            <a:r>
              <a:rPr lang="zh-CN" altLang="en-US" dirty="0" smtClean="0"/>
              <a:t>宽依赖：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对多</a:t>
            </a:r>
            <a:endParaRPr lang="en-US" altLang="zh-CN" dirty="0" smtClean="0"/>
          </a:p>
          <a:p>
            <a:r>
              <a:rPr lang="zh-CN" altLang="en-US" dirty="0" smtClean="0"/>
              <a:t>窄依赖：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，多对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D7DADD-3FD4-4E01-AA0B-C1F9F945E930}" type="slidenum">
              <a:rPr lang="en-US" altLang="zh-CN" smtClean="0"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计算的具体算法请参考</a:t>
            </a:r>
            <a:r>
              <a:rPr lang="en-US" altLang="zh-CN" dirty="0" smtClean="0"/>
              <a:t>AMP</a:t>
            </a:r>
            <a:r>
              <a:rPr lang="zh-CN" altLang="en-US" dirty="0" smtClean="0"/>
              <a:t>实验室发表的论文，计算具体算法是比较复杂的。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41EDD1-081C-4DD2-88C9-01EB3C75CF36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41EDD1-081C-4DD2-88C9-01EB3C75CF36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BlockManager</a:t>
            </a:r>
            <a:r>
              <a:rPr lang="zh-CN" altLang="en-US" sz="1200" dirty="0" smtClean="0"/>
              <a:t>存储模块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将</a:t>
            </a:r>
            <a:r>
              <a:rPr lang="zh-CN" altLang="en-US" sz="1200" b="1" dirty="0" smtClean="0"/>
              <a:t>内存和磁盘共同</a:t>
            </a:r>
            <a:r>
              <a:rPr lang="zh-CN" altLang="en-US" sz="1200" dirty="0" smtClean="0"/>
              <a:t>作为存储设备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41EDD1-081C-4DD2-88C9-01EB3C75CF36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Cassandra</a:t>
            </a:r>
            <a:r>
              <a:rPr lang="zh-CN" altLang="en-US" smtClean="0"/>
              <a:t>：</a:t>
            </a:r>
            <a:r>
              <a:rPr lang="en-US" altLang="zh-CN" smtClean="0"/>
              <a:t>Apache </a:t>
            </a:r>
            <a:r>
              <a:rPr lang="zh-CN" altLang="en-US" smtClean="0"/>
              <a:t>的分布式数据库</a:t>
            </a:r>
            <a:r>
              <a:rPr lang="en-US" altLang="zh-CN" smtClean="0"/>
              <a:t>,</a:t>
            </a:r>
            <a:r>
              <a:rPr lang="zh-CN" altLang="en-US" smtClean="0"/>
              <a:t>具有高度可扩展性</a:t>
            </a:r>
            <a:r>
              <a:rPr lang="en-US" altLang="zh-CN" smtClean="0"/>
              <a:t>,</a:t>
            </a:r>
            <a:r>
              <a:rPr lang="zh-CN" altLang="en-US" smtClean="0"/>
              <a:t>可用于管理大量的结构化数据。最初由</a:t>
            </a:r>
            <a:r>
              <a:rPr lang="en-US" altLang="zh-CN" smtClean="0"/>
              <a:t>Facebook</a:t>
            </a:r>
            <a:r>
              <a:rPr lang="zh-CN" altLang="en-US" smtClean="0"/>
              <a:t>开发。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E78342-7C39-4A88-8C43-30C809F4ADBD}" type="slidenum">
              <a:rPr lang="en-US" altLang="zh-CN" smtClean="0"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多范式：既支持面向对象又支持函数式编程。函数式语言（</a:t>
            </a:r>
            <a:r>
              <a:rPr lang="en-US" altLang="zh-CN" smtClean="0"/>
              <a:t>Lisp</a:t>
            </a:r>
            <a:r>
              <a:rPr lang="zh-CN" altLang="en-US" smtClean="0"/>
              <a:t>语言、</a:t>
            </a:r>
            <a:r>
              <a:rPr lang="en-US" altLang="zh-CN" smtClean="0"/>
              <a:t>Haskell</a:t>
            </a:r>
            <a:r>
              <a:rPr lang="zh-CN" altLang="en-US" smtClean="0"/>
              <a:t>语言）、面向对象编程（</a:t>
            </a:r>
            <a:r>
              <a:rPr lang="en-US" altLang="zh-CN" smtClean="0"/>
              <a:t>Java</a:t>
            </a:r>
            <a:r>
              <a:rPr lang="zh-CN" altLang="en-US" smtClean="0"/>
              <a:t>）、过程式语言（</a:t>
            </a:r>
            <a:r>
              <a:rPr lang="en-US" altLang="zh-CN" smtClean="0"/>
              <a:t>C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交互式解释器：写一条给你执行一条，可以修改、调试，类似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FC878D-FC7D-4CAC-9AE7-A9478CF79B82}" type="slidenum">
              <a:rPr lang="en-US" altLang="zh-CN" smtClean="0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Hadoop</a:t>
            </a:r>
            <a:r>
              <a:rPr lang="zh-CN" altLang="en-US" smtClean="0"/>
              <a:t>是大数据事实上的标准。</a:t>
            </a:r>
            <a:endParaRPr lang="en-US" altLang="zh-CN" smtClean="0"/>
          </a:p>
          <a:p>
            <a:r>
              <a:rPr lang="zh-CN" altLang="en-US" smtClean="0"/>
              <a:t>表达能力有限：只有</a:t>
            </a:r>
            <a:r>
              <a:rPr lang="en-US" altLang="zh-CN" smtClean="0"/>
              <a:t>map</a:t>
            </a:r>
            <a:r>
              <a:rPr lang="zh-CN" altLang="en-US" smtClean="0"/>
              <a:t>、</a:t>
            </a:r>
            <a:r>
              <a:rPr lang="en-US" altLang="zh-CN" smtClean="0"/>
              <a:t>reduce</a:t>
            </a:r>
            <a:r>
              <a:rPr lang="zh-CN" altLang="en-US" smtClean="0"/>
              <a:t>接口；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9ED172-B2BB-4693-9654-AF6C666ECF64}" type="slidenum">
              <a:rPr lang="en-US" altLang="zh-CN" smtClean="0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14872E-9CB8-4A8A-B44D-BABBAC9D4622}" type="slidenum">
              <a:rPr lang="en-US" altLang="zh-CN" smtClean="0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逻辑回归：是一种广义的线性回归分析模型，里面涉及非常多的迭代计算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A2ABA9-A23F-4D71-8915-AE2067398FC4}" type="slidenum">
              <a:rPr lang="en-US" altLang="zh-CN" smtClean="0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/>
              <a:t>比较难以对同一个集群中的各个系统进行统一的资源协调和分配</a:t>
            </a:r>
            <a:r>
              <a:rPr lang="zh-CN" altLang="en-US" smtClean="0"/>
              <a:t>：不是所有的计算框架可以放到</a:t>
            </a:r>
            <a:r>
              <a:rPr lang="en-US" altLang="zh-CN" smtClean="0"/>
              <a:t>yarn</a:t>
            </a:r>
            <a:r>
              <a:rPr lang="zh-CN" altLang="en-US" smtClean="0"/>
              <a:t>上的。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3E3984-DCF9-4AC1-A196-E88A9983C9E8}" type="slidenum">
              <a:rPr lang="en-US" altLang="zh-CN" smtClean="0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 即席查询</a:t>
            </a:r>
            <a:r>
              <a:rPr lang="en-US" altLang="zh-CN" smtClean="0"/>
              <a:t>(Ad Hoc)</a:t>
            </a:r>
            <a:r>
              <a:rPr lang="zh-CN" altLang="en-US" smtClean="0"/>
              <a:t>是用户根据自己的需求</a:t>
            </a:r>
            <a:r>
              <a:rPr lang="en-US" altLang="zh-CN" smtClean="0"/>
              <a:t>,</a:t>
            </a:r>
            <a:r>
              <a:rPr lang="zh-CN" altLang="en-US" smtClean="0"/>
              <a:t>灵活的选择查询条件</a:t>
            </a:r>
            <a:r>
              <a:rPr lang="en-US" altLang="zh-CN" smtClean="0"/>
              <a:t>,</a:t>
            </a:r>
            <a:r>
              <a:rPr lang="zh-CN" altLang="en-US" smtClean="0"/>
              <a:t>系统能够根据用户的选择生成相应的统计报表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99850C-6DB7-44D5-860E-2493952C0216}" type="slidenum">
              <a:rPr lang="en-US" altLang="zh-CN" smtClean="0"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3200" smtClean="0">
                <a:solidFill>
                  <a:schemeClr val="bg1"/>
                </a:solidFill>
                <a:ea typeface="黑体" panose="02010609060101010101" pitchFamily="49" charset="-122"/>
              </a:rPr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457200"/>
            <a:ext cx="6629400" cy="14779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8000" b="1" kern="1200" dirty="0" smtClean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Spark</a:t>
            </a:r>
            <a:r>
              <a:rPr lang="en-US" altLang="zh-CN" sz="8000" b="1" dirty="0" smtClean="0">
                <a:solidFill>
                  <a:schemeClr val="tx1"/>
                </a:solidFill>
              </a:rPr>
              <a:t> </a:t>
            </a:r>
            <a:endParaRPr lang="zh-CN" altLang="en-US" sz="8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9459" name="Object 1"/>
          <p:cNvGraphicFramePr>
            <a:graphicFrameLocks noChangeAspect="1"/>
          </p:cNvGraphicFramePr>
          <p:nvPr/>
        </p:nvGraphicFramePr>
        <p:xfrm>
          <a:off x="1981200" y="1219200"/>
          <a:ext cx="556260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r:id="rId3" imgW="10647680" imgH="10332720" progId="Visio.Drawing.15">
                  <p:embed/>
                </p:oleObj>
              </mc:Choice>
              <mc:Fallback>
                <p:oleObj r:id="rId3" imgW="10647680" imgH="103327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5562600" cy="538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矩形 4"/>
          <p:cNvSpPr>
            <a:spLocks noChangeArrowheads="1"/>
          </p:cNvSpPr>
          <p:nvPr/>
        </p:nvSpPr>
        <p:spPr bwMode="auto">
          <a:xfrm>
            <a:off x="4868863" y="6019800"/>
            <a:ext cx="419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16-2 Hadoop</a:t>
            </a:r>
            <a:r>
              <a:rPr lang="zh-CN" altLang="zh-CN" sz="1800"/>
              <a:t>与</a:t>
            </a:r>
            <a:r>
              <a:rPr lang="en-US" altLang="zh-CN" sz="1800"/>
              <a:t>Spark</a:t>
            </a:r>
            <a:r>
              <a:rPr lang="zh-CN" altLang="zh-CN" sz="1800"/>
              <a:t>的执行流程对比</a:t>
            </a:r>
            <a:endParaRPr lang="zh-CN" altLang="en-US" sz="1800"/>
          </a:p>
        </p:txBody>
      </p:sp>
      <p:sp>
        <p:nvSpPr>
          <p:cNvPr id="19461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6172158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9.1.3 Spark</a:t>
            </a:r>
            <a:r>
              <a:rPr lang="zh-CN" altLang="zh-CN" b="1" dirty="0" smtClean="0">
                <a:solidFill>
                  <a:schemeClr val="tx1"/>
                </a:solidFill>
              </a:rPr>
              <a:t>与</a:t>
            </a:r>
            <a:r>
              <a:rPr lang="en-US" altLang="zh-CN" b="1" dirty="0" smtClean="0">
                <a:solidFill>
                  <a:schemeClr val="tx1"/>
                </a:solidFill>
              </a:rPr>
              <a:t>Hadoop</a:t>
            </a:r>
            <a:r>
              <a:rPr lang="zh-CN" altLang="zh-CN" b="1" dirty="0" smtClean="0">
                <a:solidFill>
                  <a:schemeClr val="tx1"/>
                </a:solidFill>
              </a:rPr>
              <a:t>的对比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2438456" y="2667020"/>
          <a:ext cx="3247977" cy="24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1828800" y="52578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16-3 Hadoop</a:t>
            </a:r>
            <a:r>
              <a:rPr lang="zh-CN" altLang="zh-CN" sz="1800"/>
              <a:t>与</a:t>
            </a:r>
            <a:r>
              <a:rPr lang="en-US" altLang="zh-CN" sz="1800"/>
              <a:t>Spark</a:t>
            </a:r>
            <a:r>
              <a:rPr lang="zh-CN" altLang="zh-CN" sz="1800"/>
              <a:t>执行逻辑回归的时间对比</a:t>
            </a:r>
            <a:endParaRPr lang="zh-CN" altLang="en-US" sz="1800"/>
          </a:p>
        </p:txBody>
      </p:sp>
      <p:sp>
        <p:nvSpPr>
          <p:cNvPr id="20484" name="矩形 4"/>
          <p:cNvSpPr>
            <a:spLocks noChangeArrowheads="1"/>
          </p:cNvSpPr>
          <p:nvPr/>
        </p:nvSpPr>
        <p:spPr bwMode="auto">
          <a:xfrm>
            <a:off x="838200" y="1371600"/>
            <a:ext cx="754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800"/>
              <a:t>使用</a:t>
            </a:r>
            <a:r>
              <a:rPr lang="en-US" altLang="zh-CN" sz="1800"/>
              <a:t>Hadoop</a:t>
            </a:r>
            <a:r>
              <a:rPr lang="zh-CN" altLang="zh-CN" sz="1800"/>
              <a:t>进行迭代计算非常耗资源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Spark</a:t>
            </a:r>
            <a:r>
              <a:rPr lang="zh-CN" altLang="zh-CN" sz="1800"/>
              <a:t>将数据载入内存后，之后的迭代计算都可以直接使用内存中的中间结果作运算，避免了从磁盘中频繁读取数据</a:t>
            </a:r>
            <a:endParaRPr lang="zh-CN" altLang="en-US" sz="1800"/>
          </a:p>
        </p:txBody>
      </p:sp>
      <p:sp>
        <p:nvSpPr>
          <p:cNvPr id="20485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943564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9.1.3 Spark</a:t>
            </a:r>
            <a:r>
              <a:rPr lang="zh-CN" altLang="zh-CN" b="1" dirty="0" smtClean="0">
                <a:solidFill>
                  <a:schemeClr val="tx1"/>
                </a:solidFill>
              </a:rPr>
              <a:t>与</a:t>
            </a:r>
            <a:r>
              <a:rPr lang="en-US" altLang="zh-CN" b="1" dirty="0" smtClean="0">
                <a:solidFill>
                  <a:schemeClr val="tx1"/>
                </a:solidFill>
              </a:rPr>
              <a:t>Hadoop</a:t>
            </a:r>
            <a:r>
              <a:rPr lang="zh-CN" altLang="zh-CN" b="1" dirty="0" smtClean="0">
                <a:solidFill>
                  <a:schemeClr val="tx1"/>
                </a:solidFill>
              </a:rPr>
              <a:t>的对比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9.2 Spark</a:t>
            </a:r>
            <a:r>
              <a:rPr lang="zh-CN" altLang="en-US" b="1" dirty="0" smtClean="0">
                <a:solidFill>
                  <a:schemeClr val="tx1"/>
                </a:solidFill>
              </a:rPr>
              <a:t>生态系统</a:t>
            </a:r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609600" y="1447800"/>
            <a:ext cx="792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在实际应用中，大数据处理主要包括以下三个类型：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zh-CN" sz="2000"/>
              <a:t>复杂的</a:t>
            </a:r>
            <a:r>
              <a:rPr lang="zh-CN" altLang="zh-CN" sz="2000" b="1"/>
              <a:t>批量</a:t>
            </a:r>
            <a:r>
              <a:rPr lang="zh-CN" altLang="zh-CN" sz="2000"/>
              <a:t>数据处理：通常时间跨度在数十分钟到数小时之间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000"/>
              <a:t>基于历史数据的</a:t>
            </a:r>
            <a:r>
              <a:rPr lang="zh-CN" altLang="zh-CN" sz="2000" b="1"/>
              <a:t>交互式</a:t>
            </a:r>
            <a:r>
              <a:rPr lang="zh-CN" altLang="zh-CN" sz="2000"/>
              <a:t>查询：通常时间跨度在数十秒到数分钟之间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000"/>
              <a:t>基于</a:t>
            </a:r>
            <a:r>
              <a:rPr lang="zh-CN" altLang="zh-CN" sz="2000" b="1"/>
              <a:t>实时数据流</a:t>
            </a:r>
            <a:r>
              <a:rPr lang="zh-CN" altLang="zh-CN" sz="2000"/>
              <a:t>的数据处理：通常时间跨度在数百毫秒到数秒之间</a:t>
            </a:r>
            <a:endParaRPr lang="zh-CN" altLang="en-US" sz="2000"/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533400" y="3124200"/>
            <a:ext cx="7924800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Arial" panose="020B0604020202020204" pitchFamily="34" charset="0"/>
              </a:rPr>
              <a:t>当</a:t>
            </a:r>
            <a:r>
              <a:rPr lang="zh-CN" altLang="zh-CN" sz="2000" dirty="0">
                <a:latin typeface="Arial" panose="020B0604020202020204" pitchFamily="34" charset="0"/>
              </a:rPr>
              <a:t>同时存在以上三种场景</a:t>
            </a:r>
            <a:r>
              <a:rPr lang="zh-CN" altLang="en-US" sz="2000" dirty="0">
                <a:latin typeface="Arial" panose="020B0604020202020204" pitchFamily="34" charset="0"/>
              </a:rPr>
              <a:t>时</a:t>
            </a:r>
            <a:r>
              <a:rPr lang="zh-CN" altLang="zh-CN" sz="2000" dirty="0">
                <a:latin typeface="Arial" panose="020B0604020202020204" pitchFamily="34" charset="0"/>
              </a:rPr>
              <a:t>，就需要同时部署三种不同的软件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Arial" panose="020B0604020202020204" pitchFamily="34" charset="0"/>
              </a:rPr>
              <a:t>比如</a:t>
            </a:r>
            <a:r>
              <a:rPr lang="en-US" altLang="zh-CN" sz="2000" dirty="0">
                <a:latin typeface="Arial" panose="020B0604020202020204" pitchFamily="34" charset="0"/>
              </a:rPr>
              <a:t>: </a:t>
            </a:r>
            <a:r>
              <a:rPr lang="en-US" altLang="zh-CN" sz="2000" dirty="0" err="1">
                <a:latin typeface="Arial" panose="020B0604020202020204" pitchFamily="34" charset="0"/>
              </a:rPr>
              <a:t>MapReduce</a:t>
            </a:r>
            <a:r>
              <a:rPr lang="en-US" altLang="zh-CN" sz="2000" dirty="0">
                <a:latin typeface="Arial" panose="020B0604020202020204" pitchFamily="34" charset="0"/>
              </a:rPr>
              <a:t>  /  Impala  /  Storm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lvl="1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latin typeface="Arial" panose="020B0604020202020204" pitchFamily="34" charset="0"/>
              </a:rPr>
              <a:t>这样做难免会带来一些</a:t>
            </a:r>
            <a:r>
              <a:rPr lang="zh-CN" altLang="zh-CN" sz="2000" b="1" dirty="0">
                <a:latin typeface="Arial" panose="020B0604020202020204" pitchFamily="34" charset="0"/>
              </a:rPr>
              <a:t>问题</a:t>
            </a:r>
            <a:r>
              <a:rPr lang="zh-CN" altLang="zh-CN" sz="2000" dirty="0">
                <a:latin typeface="Arial" panose="020B0604020202020204" pitchFamily="34" charset="0"/>
              </a:rPr>
              <a:t>：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2000" dirty="0">
                <a:latin typeface="Arial" panose="020B0604020202020204" pitchFamily="34" charset="0"/>
              </a:rPr>
              <a:t>不同场景之间输入输出</a:t>
            </a:r>
            <a:r>
              <a:rPr lang="zh-CN" altLang="zh-CN" sz="2000" b="1" dirty="0">
                <a:latin typeface="Arial" panose="020B0604020202020204" pitchFamily="34" charset="0"/>
              </a:rPr>
              <a:t>数据无法</a:t>
            </a:r>
            <a:r>
              <a:rPr lang="zh-CN" altLang="zh-CN" sz="2000" dirty="0">
                <a:latin typeface="Arial" panose="020B0604020202020204" pitchFamily="34" charset="0"/>
              </a:rPr>
              <a:t>做到</a:t>
            </a:r>
            <a:r>
              <a:rPr lang="zh-CN" altLang="zh-CN" sz="2000" b="1" dirty="0">
                <a:latin typeface="Arial" panose="020B0604020202020204" pitchFamily="34" charset="0"/>
              </a:rPr>
              <a:t>无缝共享</a:t>
            </a:r>
            <a:r>
              <a:rPr lang="zh-CN" altLang="zh-CN" sz="2000" dirty="0">
                <a:latin typeface="Arial" panose="020B0604020202020204" pitchFamily="34" charset="0"/>
              </a:rPr>
              <a:t>，通常需要进行数据格式的转换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2000" dirty="0">
                <a:latin typeface="Arial" panose="020B0604020202020204" pitchFamily="34" charset="0"/>
              </a:rPr>
              <a:t>不同的软件</a:t>
            </a:r>
            <a:r>
              <a:rPr lang="zh-CN" altLang="en-US" sz="2000" dirty="0">
                <a:latin typeface="Arial" panose="020B0604020202020204" pitchFamily="34" charset="0"/>
              </a:rPr>
              <a:t>需要</a:t>
            </a:r>
            <a:r>
              <a:rPr lang="zh-CN" altLang="zh-CN" sz="2000" dirty="0">
                <a:latin typeface="Arial" panose="020B0604020202020204" pitchFamily="34" charset="0"/>
              </a:rPr>
              <a:t>不同的开发和维护团队，带来了较高的使用成本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2000" dirty="0">
                <a:latin typeface="Arial" panose="020B0604020202020204" pitchFamily="34" charset="0"/>
              </a:rPr>
              <a:t>比较难以对同一个集群中的各个系统进行统一的资源协调和分配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>
            <a:spLocks noChangeArrowheads="1"/>
          </p:cNvSpPr>
          <p:nvPr/>
        </p:nvSpPr>
        <p:spPr bwMode="auto">
          <a:xfrm>
            <a:off x="762000" y="1560513"/>
            <a:ext cx="77724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/>
              <a:t>Spark</a:t>
            </a:r>
            <a:r>
              <a:rPr lang="zh-CN" altLang="zh-CN" sz="2000"/>
              <a:t>的设计遵循“一个软件栈满足不同应用场景”的理念，</a:t>
            </a:r>
            <a:r>
              <a:rPr lang="zh-CN" altLang="zh-CN" sz="2000" b="1"/>
              <a:t>逐渐</a:t>
            </a:r>
            <a:r>
              <a:rPr lang="zh-CN" altLang="zh-CN" sz="2000"/>
              <a:t>形成了一套完整的生态系统</a:t>
            </a:r>
            <a:endParaRPr lang="en-US" altLang="zh-CN" sz="2000"/>
          </a:p>
          <a:p>
            <a:pPr eaLnBrk="1" hangingPunct="1">
              <a:spcBef>
                <a:spcPct val="0"/>
              </a:spcBef>
            </a:pPr>
            <a:r>
              <a:rPr lang="zh-CN" altLang="zh-CN" sz="2000"/>
              <a:t>既能够提供内存计算框架，也可以支持</a:t>
            </a:r>
            <a:r>
              <a:rPr lang="en-US" altLang="zh-CN" sz="2000"/>
              <a:t>SQL</a:t>
            </a:r>
            <a:r>
              <a:rPr lang="zh-CN" altLang="zh-CN" sz="2000"/>
              <a:t>即席查询、实时流式计算、机器学习和图计算等</a:t>
            </a:r>
            <a:endParaRPr lang="en-US" altLang="zh-CN" sz="2000"/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Spark</a:t>
            </a:r>
            <a:r>
              <a:rPr lang="zh-CN" altLang="zh-CN" sz="2000"/>
              <a:t>可以部署在资源管理器</a:t>
            </a:r>
            <a:r>
              <a:rPr lang="en-US" altLang="zh-CN" sz="2000"/>
              <a:t>YARN</a:t>
            </a:r>
            <a:r>
              <a:rPr lang="zh-CN" altLang="zh-CN" sz="2000"/>
              <a:t>之上，提供一站式的大数据解决方案</a:t>
            </a:r>
            <a:endParaRPr lang="en-US" altLang="zh-CN" sz="2000"/>
          </a:p>
          <a:p>
            <a:pPr eaLnBrk="1" hangingPunct="1">
              <a:spcBef>
                <a:spcPct val="0"/>
              </a:spcBef>
            </a:pPr>
            <a:r>
              <a:rPr lang="zh-CN" altLang="zh-CN" sz="2000"/>
              <a:t>因此，</a:t>
            </a:r>
            <a:r>
              <a:rPr lang="en-US" altLang="zh-CN" sz="2000"/>
              <a:t>Spark</a:t>
            </a:r>
            <a:r>
              <a:rPr lang="zh-CN" altLang="zh-CN" sz="2000"/>
              <a:t>所提供的生态系统足以应对上述三种场景，即同时支持批处理、交互式查询和流数据处理</a:t>
            </a:r>
            <a:endParaRPr lang="zh-CN" altLang="en-US" sz="2000"/>
          </a:p>
        </p:txBody>
      </p:sp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9.2 Spark</a:t>
            </a:r>
            <a:r>
              <a:rPr lang="zh-CN" altLang="en-US" b="1" dirty="0" smtClean="0">
                <a:solidFill>
                  <a:schemeClr val="tx1"/>
                </a:solidFill>
              </a:rPr>
              <a:t>生态系统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27" name="Object 1"/>
          <p:cNvGraphicFramePr>
            <a:graphicFrameLocks noChangeAspect="1"/>
          </p:cNvGraphicFramePr>
          <p:nvPr/>
        </p:nvGraphicFramePr>
        <p:xfrm>
          <a:off x="1550988" y="2133600"/>
          <a:ext cx="629761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Visio" r:id="rId4" imgW="7410450" imgH="3408045" progId="Visio.Drawing.15">
                  <p:embed/>
                </p:oleObj>
              </mc:Choice>
              <mc:Fallback>
                <p:oleObj name="Visio" r:id="rId4" imgW="7410450" imgH="340804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133600"/>
                        <a:ext cx="6297612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609600" y="5638800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Spark</a:t>
            </a:r>
            <a:r>
              <a:rPr lang="zh-CN" altLang="zh-CN" sz="1800"/>
              <a:t>的生态系统主要包含了</a:t>
            </a:r>
            <a:r>
              <a:rPr lang="en-US" altLang="zh-CN" sz="1800" b="1"/>
              <a:t>Spark Core</a:t>
            </a:r>
            <a:r>
              <a:rPr lang="zh-CN" altLang="zh-CN" sz="1800"/>
              <a:t>、</a:t>
            </a:r>
            <a:r>
              <a:rPr lang="en-US" altLang="zh-CN" sz="1800"/>
              <a:t>Spark SQL</a:t>
            </a:r>
            <a:r>
              <a:rPr lang="zh-CN" altLang="zh-CN" sz="1800"/>
              <a:t>、</a:t>
            </a:r>
            <a:r>
              <a:rPr lang="en-US" altLang="zh-CN" sz="1800"/>
              <a:t>Spark Streaming</a:t>
            </a:r>
            <a:r>
              <a:rPr lang="zh-CN" altLang="zh-CN" sz="1800"/>
              <a:t>、</a:t>
            </a:r>
            <a:r>
              <a:rPr lang="en-US" altLang="zh-CN" sz="1800"/>
              <a:t>MLLib</a:t>
            </a:r>
            <a:r>
              <a:rPr lang="zh-CN" altLang="zh-CN" sz="1800"/>
              <a:t>和</a:t>
            </a:r>
            <a:r>
              <a:rPr lang="en-US" altLang="zh-CN" sz="1800"/>
              <a:t>GraphX </a:t>
            </a:r>
            <a:r>
              <a:rPr lang="zh-CN" altLang="zh-CN" sz="1800"/>
              <a:t>等组件</a:t>
            </a:r>
            <a:endParaRPr lang="zh-CN" altLang="en-US" sz="1800"/>
          </a:p>
        </p:txBody>
      </p:sp>
      <p:sp>
        <p:nvSpPr>
          <p:cNvPr id="26629" name="矩形 5"/>
          <p:cNvSpPr>
            <a:spLocks noChangeArrowheads="1"/>
          </p:cNvSpPr>
          <p:nvPr/>
        </p:nvSpPr>
        <p:spPr bwMode="auto">
          <a:xfrm>
            <a:off x="3581400" y="5192713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16-4 BDAS</a:t>
            </a:r>
            <a:r>
              <a:rPr lang="zh-CN" altLang="zh-CN" sz="1800"/>
              <a:t>架构</a:t>
            </a:r>
            <a:endParaRPr lang="zh-CN" altLang="en-US" sz="1800"/>
          </a:p>
        </p:txBody>
      </p:sp>
      <p:sp>
        <p:nvSpPr>
          <p:cNvPr id="26630" name="矩形 6"/>
          <p:cNvSpPr>
            <a:spLocks noChangeArrowheads="1"/>
          </p:cNvSpPr>
          <p:nvPr/>
        </p:nvSpPr>
        <p:spPr bwMode="auto">
          <a:xfrm>
            <a:off x="685800" y="12588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Spark</a:t>
            </a:r>
            <a:r>
              <a:rPr lang="zh-CN" altLang="zh-CN" sz="1800"/>
              <a:t>生态系统已经成为伯克利数据分析软件栈</a:t>
            </a:r>
            <a:r>
              <a:rPr lang="en-US" altLang="zh-CN" sz="1800"/>
              <a:t>BDAS</a:t>
            </a:r>
            <a:r>
              <a:rPr lang="zh-CN" altLang="zh-CN" sz="1800"/>
              <a:t>（</a:t>
            </a:r>
            <a:r>
              <a:rPr lang="en-US" altLang="zh-CN" sz="1800"/>
              <a:t>Berkeley Data Analytics Stack</a:t>
            </a:r>
            <a:r>
              <a:rPr lang="zh-CN" altLang="zh-CN" sz="1800"/>
              <a:t>）的重要组成部分</a:t>
            </a:r>
            <a:endParaRPr lang="zh-CN" altLang="en-US" sz="1800"/>
          </a:p>
        </p:txBody>
      </p:sp>
      <p:sp>
        <p:nvSpPr>
          <p:cNvPr id="26631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9.2 Spark</a:t>
            </a:r>
            <a:r>
              <a:rPr lang="zh-CN" altLang="en-US" b="1" dirty="0" smtClean="0">
                <a:solidFill>
                  <a:schemeClr val="tx1"/>
                </a:solidFill>
              </a:rPr>
              <a:t>生态系统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3400" y="2057400"/>
          <a:ext cx="8001001" cy="2743200"/>
        </p:xfrm>
        <a:graphic>
          <a:graphicData uri="http://schemas.openxmlformats.org/drawingml/2006/table">
            <a:tbl>
              <a:tblPr/>
              <a:tblGrid>
                <a:gridCol w="200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应用场景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时间跨度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其他框架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Spark</a:t>
                      </a: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生态系统中的组件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复杂的批量数据处理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小时级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MapReduce</a:t>
                      </a: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Hive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Spark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基于历史数据的交互式查询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分钟级、秒级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Impala</a:t>
                      </a: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Dremel</a:t>
                      </a: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Drill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Spark SQL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基于实时数据流的数据处理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毫秒、秒级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Storm</a:t>
                      </a: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S4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Spark Streaming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基于历史数据的数据挖掘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-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Mahout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MLlib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图结构数据的处理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-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Pregel</a:t>
                      </a:r>
                      <a:r>
                        <a:rPr lang="zh-CN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Hama</a:t>
                      </a:r>
                      <a:endParaRPr lang="zh-CN" sz="1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GraphX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11" name="矩形 4"/>
          <p:cNvSpPr>
            <a:spLocks noChangeArrowheads="1"/>
          </p:cNvSpPr>
          <p:nvPr/>
        </p:nvSpPr>
        <p:spPr bwMode="auto">
          <a:xfrm>
            <a:off x="2727325" y="1524000"/>
            <a:ext cx="3749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表</a:t>
            </a:r>
            <a:r>
              <a:rPr lang="en-US" altLang="zh-CN" sz="1800"/>
              <a:t>1 Spark</a:t>
            </a:r>
            <a:r>
              <a:rPr lang="zh-CN" altLang="en-US" sz="1800"/>
              <a:t>生态系统组件</a:t>
            </a:r>
            <a:r>
              <a:rPr lang="zh-CN" altLang="zh-CN" sz="1800"/>
              <a:t>的应用场景</a:t>
            </a:r>
            <a:endParaRPr lang="zh-CN" altLang="en-US" sz="1800"/>
          </a:p>
        </p:txBody>
      </p:sp>
      <p:sp>
        <p:nvSpPr>
          <p:cNvPr id="2871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9.2 Spark</a:t>
            </a:r>
            <a:r>
              <a:rPr lang="zh-CN" altLang="en-US" b="1" dirty="0" smtClean="0">
                <a:solidFill>
                  <a:schemeClr val="tx1"/>
                </a:solidFill>
              </a:rPr>
              <a:t>生态系统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 Spark</a:t>
            </a:r>
            <a:r>
              <a:rPr lang="zh-CN" altLang="zh-CN" b="1" dirty="0" smtClean="0">
                <a:solidFill>
                  <a:schemeClr val="tx1"/>
                </a:solidFill>
              </a:rPr>
              <a:t>运行架构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990600" y="1447800"/>
            <a:ext cx="474200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/>
              <a:t>9.3.1 </a:t>
            </a:r>
            <a:r>
              <a:rPr lang="zh-CN" altLang="en-US" dirty="0"/>
              <a:t>基本概念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/>
              <a:t>9.3.2 </a:t>
            </a:r>
            <a:r>
              <a:rPr lang="zh-CN" altLang="en-US" dirty="0"/>
              <a:t>架构设计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/>
              <a:t>9.3.3 </a:t>
            </a:r>
            <a:r>
              <a:rPr lang="en-US" altLang="zh-CN" dirty="0"/>
              <a:t>Spark</a:t>
            </a:r>
            <a:r>
              <a:rPr lang="zh-CN" altLang="en-US" dirty="0"/>
              <a:t>运行基本流程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/>
              <a:t>9.3.4 </a:t>
            </a:r>
            <a:r>
              <a:rPr lang="en-US" altLang="zh-CN" dirty="0"/>
              <a:t>Spark</a:t>
            </a:r>
            <a:r>
              <a:rPr lang="zh-CN" altLang="en-US" dirty="0"/>
              <a:t>运行原理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9.3.1 </a:t>
            </a:r>
            <a:r>
              <a:rPr lang="zh-CN" altLang="en-US" b="1" dirty="0" smtClean="0">
                <a:solidFill>
                  <a:schemeClr val="tx1"/>
                </a:solidFill>
              </a:rPr>
              <a:t>基本概念</a:t>
            </a:r>
          </a:p>
        </p:txBody>
      </p:sp>
      <p:sp>
        <p:nvSpPr>
          <p:cNvPr id="31747" name="Rectangle 1"/>
          <p:cNvSpPr>
            <a:spLocks noChangeArrowheads="1"/>
          </p:cNvSpPr>
          <p:nvPr/>
        </p:nvSpPr>
        <p:spPr bwMode="auto">
          <a:xfrm>
            <a:off x="304800" y="1831182"/>
            <a:ext cx="86868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Resilient Distributed Dataset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弹性分布式数据集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）的简称，是分布式内存的一个抽象概念，</a:t>
            </a:r>
            <a:r>
              <a:rPr lang="zh-CN" altLang="zh-CN" sz="2000"/>
              <a:t>提供了一种</a:t>
            </a:r>
            <a:r>
              <a:rPr lang="zh-CN" altLang="zh-CN" sz="2000" b="1"/>
              <a:t>高度受限的共享内存模型</a:t>
            </a:r>
            <a:endParaRPr lang="zh-CN" altLang="en-US" sz="2000" b="1"/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（有向无环图）的简称，反映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之间的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依赖关系</a:t>
            </a:r>
            <a:endParaRPr lang="zh-CN" altLang="en-US" sz="2000" b="1"/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：是运行在工作节点（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WorkerNode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）的一个进程，负责运行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000"/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：用户编写的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：运行在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上的工作单元</a:t>
            </a:r>
            <a:r>
              <a:rPr lang="zh-CN" altLang="en-US" sz="2000"/>
              <a:t> </a:t>
            </a:r>
            <a:endParaRPr lang="en-US" altLang="zh-CN" sz="2000"/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Job</a:t>
            </a:r>
            <a:r>
              <a:rPr lang="zh-CN" altLang="zh-CN" sz="2000"/>
              <a:t>：一个</a:t>
            </a:r>
            <a:r>
              <a:rPr lang="en-US" altLang="zh-CN" sz="2000"/>
              <a:t>Job</a:t>
            </a:r>
            <a:r>
              <a:rPr lang="zh-CN" altLang="zh-CN" sz="2000"/>
              <a:t>包含多个</a:t>
            </a:r>
            <a:r>
              <a:rPr lang="en-US" altLang="zh-CN" sz="2000"/>
              <a:t>RDD</a:t>
            </a:r>
            <a:r>
              <a:rPr lang="zh-CN" altLang="zh-CN" sz="2000"/>
              <a:t>及作用于相应</a:t>
            </a:r>
            <a:r>
              <a:rPr lang="en-US" altLang="zh-CN" sz="2000"/>
              <a:t>RDD</a:t>
            </a:r>
            <a:r>
              <a:rPr lang="zh-CN" altLang="zh-CN" sz="2000"/>
              <a:t>上的各种操作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Stage</a:t>
            </a:r>
            <a:r>
              <a:rPr lang="zh-CN" altLang="zh-CN" sz="2000"/>
              <a:t>：是</a:t>
            </a:r>
            <a:r>
              <a:rPr lang="en-US" altLang="zh-CN" sz="2000"/>
              <a:t>Job</a:t>
            </a:r>
            <a:r>
              <a:rPr lang="zh-CN" altLang="zh-CN" sz="2000"/>
              <a:t>的基本调度单位，一个</a:t>
            </a:r>
            <a:r>
              <a:rPr lang="en-US" altLang="zh-CN" sz="2000"/>
              <a:t>Job</a:t>
            </a:r>
            <a:r>
              <a:rPr lang="zh-CN" altLang="zh-CN" sz="2000"/>
              <a:t>会分为</a:t>
            </a:r>
            <a:r>
              <a:rPr lang="zh-CN" altLang="zh-CN" sz="2000" b="1"/>
              <a:t>多组</a:t>
            </a:r>
            <a:r>
              <a:rPr lang="en-US" altLang="zh-CN" sz="2000"/>
              <a:t>Task</a:t>
            </a:r>
            <a:r>
              <a:rPr lang="zh-CN" altLang="zh-CN" sz="2000"/>
              <a:t>，</a:t>
            </a:r>
            <a:r>
              <a:rPr lang="zh-CN" altLang="zh-CN" sz="2000" b="1"/>
              <a:t>每组</a:t>
            </a:r>
            <a:r>
              <a:rPr lang="en-US" altLang="zh-CN" sz="2000"/>
              <a:t>Task</a:t>
            </a:r>
            <a:r>
              <a:rPr lang="zh-CN" altLang="zh-CN" sz="2000"/>
              <a:t>被称为</a:t>
            </a:r>
            <a:r>
              <a:rPr lang="en-US" altLang="zh-CN" sz="2000"/>
              <a:t>Stage</a:t>
            </a:r>
            <a:r>
              <a:rPr lang="zh-CN" altLang="zh-CN" sz="2000"/>
              <a:t>，或者也被称为</a:t>
            </a:r>
            <a:r>
              <a:rPr lang="en-US" altLang="zh-CN" sz="2000"/>
              <a:t>TaskSet</a:t>
            </a:r>
            <a:r>
              <a:rPr lang="zh-CN" altLang="zh-CN" sz="2000"/>
              <a:t>，代表了一组关联的、</a:t>
            </a:r>
            <a:r>
              <a:rPr lang="zh-CN" altLang="zh-CN" sz="2000" b="1"/>
              <a:t>相互之间没有</a:t>
            </a:r>
            <a:r>
              <a:rPr lang="en-US" altLang="zh-CN" sz="2000" b="1"/>
              <a:t>Shuffle</a:t>
            </a:r>
            <a:r>
              <a:rPr lang="zh-CN" altLang="zh-CN" sz="2000" b="1"/>
              <a:t>依赖关系</a:t>
            </a:r>
            <a:r>
              <a:rPr lang="zh-CN" altLang="zh-CN" sz="2000"/>
              <a:t>的任务组成的任务集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9.3.2 </a:t>
            </a:r>
            <a:r>
              <a:rPr lang="zh-CN" altLang="zh-CN" b="1" dirty="0" smtClean="0">
                <a:solidFill>
                  <a:schemeClr val="tx1"/>
                </a:solidFill>
              </a:rPr>
              <a:t>架构</a:t>
            </a:r>
            <a:r>
              <a:rPr lang="zh-CN" altLang="en-US" b="1" dirty="0" smtClean="0">
                <a:solidFill>
                  <a:schemeClr val="tx1"/>
                </a:solidFill>
              </a:rPr>
              <a:t>设计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3796" name="Object 1"/>
          <p:cNvGraphicFramePr>
            <a:graphicFrameLocks noChangeAspect="1"/>
          </p:cNvGraphicFramePr>
          <p:nvPr/>
        </p:nvGraphicFramePr>
        <p:xfrm>
          <a:off x="987425" y="3505200"/>
          <a:ext cx="75469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r:id="rId4" imgW="7833360" imgH="3251200" progId="Visio.Drawing.15">
                  <p:embed/>
                </p:oleObj>
              </mc:Choice>
              <mc:Fallback>
                <p:oleObj r:id="rId4" imgW="7833360" imgH="32512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505200"/>
                        <a:ext cx="75469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4"/>
          <p:cNvSpPr>
            <a:spLocks noChangeArrowheads="1"/>
          </p:cNvSpPr>
          <p:nvPr/>
        </p:nvSpPr>
        <p:spPr bwMode="auto">
          <a:xfrm>
            <a:off x="3581400" y="6183313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16-5 Spark</a:t>
            </a:r>
            <a:r>
              <a:rPr lang="zh-CN" altLang="zh-CN" sz="1800"/>
              <a:t>运行架构</a:t>
            </a:r>
            <a:endParaRPr lang="zh-CN" altLang="en-US" sz="1800"/>
          </a:p>
        </p:txBody>
      </p:sp>
      <p:sp>
        <p:nvSpPr>
          <p:cNvPr id="33798" name="矩形 5"/>
          <p:cNvSpPr>
            <a:spLocks noChangeArrowheads="1"/>
          </p:cNvSpPr>
          <p:nvPr/>
        </p:nvSpPr>
        <p:spPr bwMode="auto">
          <a:xfrm>
            <a:off x="609600" y="123825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Spark</a:t>
            </a:r>
            <a:r>
              <a:rPr lang="zh-CN" altLang="zh-CN" sz="1800"/>
              <a:t>运行架构包括集群资源管理器（</a:t>
            </a:r>
            <a:r>
              <a:rPr lang="en-US" altLang="zh-CN" sz="1800"/>
              <a:t>Cluster Manager</a:t>
            </a:r>
            <a:r>
              <a:rPr lang="zh-CN" altLang="zh-CN" sz="1800"/>
              <a:t>）、运行作业任务的工作</a:t>
            </a:r>
            <a:r>
              <a:rPr lang="zh-CN" altLang="en-US" sz="1800"/>
              <a:t>节点</a:t>
            </a:r>
            <a:r>
              <a:rPr lang="zh-CN" altLang="zh-CN" sz="1800"/>
              <a:t>（</a:t>
            </a:r>
            <a:r>
              <a:rPr lang="en-US" altLang="zh-CN" sz="1800"/>
              <a:t>Worker Node</a:t>
            </a:r>
            <a:r>
              <a:rPr lang="zh-CN" altLang="zh-CN" sz="1800"/>
              <a:t>）、每个应用的任务</a:t>
            </a:r>
            <a:r>
              <a:rPr lang="zh-CN" altLang="zh-CN" sz="1800" b="1"/>
              <a:t>控制</a:t>
            </a:r>
            <a:r>
              <a:rPr lang="zh-CN" altLang="en-US" sz="1800" b="1"/>
              <a:t>节点</a:t>
            </a:r>
            <a:r>
              <a:rPr lang="zh-CN" altLang="zh-CN" sz="1800"/>
              <a:t>（</a:t>
            </a:r>
            <a:r>
              <a:rPr lang="en-US" altLang="zh-CN" sz="1800"/>
              <a:t>Driver</a:t>
            </a:r>
            <a:r>
              <a:rPr lang="zh-CN" altLang="zh-CN" sz="1800"/>
              <a:t>）和每个工作节点上负责具体任务的执行进程（</a:t>
            </a:r>
            <a:r>
              <a:rPr lang="en-US" altLang="zh-CN" sz="1800"/>
              <a:t>Executor</a:t>
            </a:r>
            <a:r>
              <a:rPr lang="zh-CN" altLang="zh-CN" sz="1800"/>
              <a:t>）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en-US" sz="1800"/>
              <a:t>资源管理器可以自带或</a:t>
            </a:r>
            <a:r>
              <a:rPr lang="en-US" altLang="zh-CN" sz="1800"/>
              <a:t>Mesos</a:t>
            </a:r>
            <a:r>
              <a:rPr lang="zh-CN" altLang="en-US" sz="1800"/>
              <a:t>或</a:t>
            </a:r>
            <a:r>
              <a:rPr lang="en-US" altLang="zh-CN" sz="1800"/>
              <a:t>YARN</a:t>
            </a:r>
            <a:endParaRPr lang="zh-CN" altLang="en-US" sz="1800"/>
          </a:p>
        </p:txBody>
      </p:sp>
      <p:sp>
        <p:nvSpPr>
          <p:cNvPr id="33799" name="矩形 6"/>
          <p:cNvSpPr>
            <a:spLocks noChangeArrowheads="1"/>
          </p:cNvSpPr>
          <p:nvPr/>
        </p:nvSpPr>
        <p:spPr bwMode="auto">
          <a:xfrm>
            <a:off x="533400" y="253365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与</a:t>
            </a:r>
            <a:r>
              <a:rPr lang="en-US" altLang="zh-CN" sz="1800" dirty="0"/>
              <a:t>Hadoop MapReduce</a:t>
            </a:r>
            <a:r>
              <a:rPr lang="zh-CN" altLang="en-US" sz="1800" dirty="0"/>
              <a:t>计算框架相比，</a:t>
            </a:r>
            <a:r>
              <a:rPr lang="en-US" altLang="zh-CN" sz="1800" dirty="0"/>
              <a:t>Spark</a:t>
            </a:r>
            <a:r>
              <a:rPr lang="zh-CN" altLang="en-US" sz="1800" dirty="0"/>
              <a:t>所采用的</a:t>
            </a:r>
            <a:r>
              <a:rPr lang="en-US" altLang="zh-CN" sz="1800" dirty="0"/>
              <a:t>Executor</a:t>
            </a:r>
            <a:r>
              <a:rPr lang="zh-CN" altLang="en-US" sz="1800" dirty="0"/>
              <a:t>有两个优点：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</a:pPr>
            <a:r>
              <a:rPr lang="zh-CN" altLang="en-US" sz="1800" dirty="0"/>
              <a:t>一是利用</a:t>
            </a:r>
            <a:r>
              <a:rPr lang="zh-CN" altLang="en-US" sz="1800" b="1" dirty="0"/>
              <a:t>多线程</a:t>
            </a:r>
            <a:r>
              <a:rPr lang="zh-CN" altLang="en-US" sz="1800" dirty="0"/>
              <a:t>来执行具体的任务，减少任务的启动开销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</a:pPr>
            <a:r>
              <a:rPr lang="zh-CN" altLang="en-US" sz="1800" dirty="0"/>
              <a:t>二是</a:t>
            </a:r>
            <a:r>
              <a:rPr lang="en-US" altLang="zh-CN" sz="1800" dirty="0"/>
              <a:t>Executor</a:t>
            </a:r>
            <a:r>
              <a:rPr lang="zh-CN" altLang="en-US" sz="1800" dirty="0"/>
              <a:t>中有一个</a:t>
            </a:r>
            <a:r>
              <a:rPr lang="en-US" altLang="zh-CN" sz="1800" dirty="0" err="1"/>
              <a:t>BlockManager</a:t>
            </a:r>
            <a:r>
              <a:rPr lang="zh-CN" altLang="en-US" sz="1800" dirty="0"/>
              <a:t>存储模块，会将</a:t>
            </a:r>
            <a:r>
              <a:rPr lang="zh-CN" altLang="en-US" sz="1800" b="1" dirty="0"/>
              <a:t>内存和磁盘共同</a:t>
            </a:r>
            <a:r>
              <a:rPr lang="zh-CN" altLang="en-US" sz="1800" dirty="0"/>
              <a:t>作为存储设备，有效减少</a:t>
            </a:r>
            <a:r>
              <a:rPr lang="en-US" altLang="zh-CN" sz="1800" dirty="0"/>
              <a:t>IO</a:t>
            </a:r>
            <a:r>
              <a:rPr lang="zh-CN" altLang="en-US" sz="1800" dirty="0"/>
              <a:t>开销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3"/>
          <p:cNvSpPr>
            <a:spLocks noChangeArrowheads="1"/>
          </p:cNvSpPr>
          <p:nvPr/>
        </p:nvSpPr>
        <p:spPr bwMode="auto">
          <a:xfrm>
            <a:off x="2667000" y="6259513"/>
            <a:ext cx="4313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16-6 Spark</a:t>
            </a:r>
            <a:r>
              <a:rPr lang="zh-CN" altLang="zh-CN" sz="1800"/>
              <a:t>中各种概念之间的相互关系</a:t>
            </a:r>
            <a:endParaRPr lang="zh-CN" altLang="en-US" sz="1800"/>
          </a:p>
        </p:txBody>
      </p:sp>
      <p:sp>
        <p:nvSpPr>
          <p:cNvPr id="35843" name="矩形 4"/>
          <p:cNvSpPr>
            <a:spLocks noChangeArrowheads="1"/>
          </p:cNvSpPr>
          <p:nvPr/>
        </p:nvSpPr>
        <p:spPr bwMode="auto">
          <a:xfrm>
            <a:off x="762000" y="1143000"/>
            <a:ext cx="769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800"/>
              <a:t>一个</a:t>
            </a:r>
            <a:r>
              <a:rPr lang="en-US" altLang="zh-CN" sz="1800"/>
              <a:t>Application</a:t>
            </a:r>
            <a:r>
              <a:rPr lang="zh-CN" altLang="zh-CN" sz="1800"/>
              <a:t>由一个</a:t>
            </a:r>
            <a:r>
              <a:rPr lang="en-US" altLang="zh-CN" sz="1800"/>
              <a:t>Driver</a:t>
            </a:r>
            <a:r>
              <a:rPr lang="zh-CN" altLang="zh-CN" sz="1800"/>
              <a:t>和若干个</a:t>
            </a:r>
            <a:r>
              <a:rPr lang="en-US" altLang="zh-CN" sz="1800"/>
              <a:t>Job</a:t>
            </a:r>
            <a:r>
              <a:rPr lang="zh-CN" altLang="zh-CN" sz="1800"/>
              <a:t>构成，一个</a:t>
            </a:r>
            <a:r>
              <a:rPr lang="en-US" altLang="zh-CN" sz="1800"/>
              <a:t>Job</a:t>
            </a:r>
            <a:r>
              <a:rPr lang="zh-CN" altLang="zh-CN" sz="1800"/>
              <a:t>由多个</a:t>
            </a:r>
            <a:r>
              <a:rPr lang="en-US" altLang="zh-CN" sz="1800"/>
              <a:t>Stage</a:t>
            </a:r>
            <a:r>
              <a:rPr lang="zh-CN" altLang="zh-CN" sz="1800"/>
              <a:t>构成，一个</a:t>
            </a:r>
            <a:r>
              <a:rPr lang="en-US" altLang="zh-CN" sz="1800"/>
              <a:t>Stage</a:t>
            </a:r>
            <a:r>
              <a:rPr lang="zh-CN" altLang="zh-CN" sz="1800"/>
              <a:t>由多个没有</a:t>
            </a:r>
            <a:r>
              <a:rPr lang="en-US" altLang="zh-CN" sz="1800"/>
              <a:t>Shuffle</a:t>
            </a:r>
            <a:r>
              <a:rPr lang="zh-CN" altLang="zh-CN" sz="1800"/>
              <a:t>关系的</a:t>
            </a:r>
            <a:r>
              <a:rPr lang="en-US" altLang="zh-CN" sz="1800"/>
              <a:t>Task</a:t>
            </a:r>
            <a:r>
              <a:rPr lang="zh-CN" altLang="zh-CN" sz="1800"/>
              <a:t>组成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当执行一个</a:t>
            </a:r>
            <a:r>
              <a:rPr lang="en-US" altLang="zh-CN" sz="1800"/>
              <a:t>Application</a:t>
            </a:r>
            <a:r>
              <a:rPr lang="zh-CN" altLang="zh-CN" sz="1800"/>
              <a:t>时，</a:t>
            </a:r>
            <a:r>
              <a:rPr lang="en-US" altLang="zh-CN" sz="1800"/>
              <a:t>Driver</a:t>
            </a:r>
            <a:r>
              <a:rPr lang="zh-CN" altLang="zh-CN" sz="1800"/>
              <a:t>会向集群管理器申请资源，启动</a:t>
            </a:r>
            <a:r>
              <a:rPr lang="en-US" altLang="zh-CN" sz="1800"/>
              <a:t>Executor</a:t>
            </a:r>
            <a:r>
              <a:rPr lang="zh-CN" altLang="zh-CN" sz="1800"/>
              <a:t>，并向</a:t>
            </a:r>
            <a:r>
              <a:rPr lang="en-US" altLang="zh-CN" sz="1800"/>
              <a:t>Executor</a:t>
            </a:r>
            <a:r>
              <a:rPr lang="zh-CN" altLang="zh-CN" sz="1800"/>
              <a:t>发送应用程序代码和文件，然后在</a:t>
            </a:r>
            <a:r>
              <a:rPr lang="en-US" altLang="zh-CN" sz="1800"/>
              <a:t>Executor</a:t>
            </a:r>
            <a:r>
              <a:rPr lang="zh-CN" altLang="zh-CN" sz="1800"/>
              <a:t>上执行</a:t>
            </a:r>
            <a:r>
              <a:rPr lang="en-US" altLang="zh-CN" sz="1800"/>
              <a:t>Task</a:t>
            </a:r>
            <a:r>
              <a:rPr lang="zh-CN" altLang="zh-CN" sz="1800"/>
              <a:t>，运行结束后，执行结果会返回给</a:t>
            </a:r>
            <a:r>
              <a:rPr lang="en-US" altLang="zh-CN" sz="1800"/>
              <a:t>Driver</a:t>
            </a:r>
            <a:r>
              <a:rPr lang="zh-CN" altLang="en-US" sz="1800"/>
              <a:t>，</a:t>
            </a:r>
            <a:r>
              <a:rPr lang="zh-CN" altLang="zh-CN" sz="1800"/>
              <a:t>或者写到</a:t>
            </a:r>
            <a:r>
              <a:rPr lang="en-US" altLang="zh-CN" sz="1800"/>
              <a:t>HDFS</a:t>
            </a:r>
            <a:r>
              <a:rPr lang="zh-CN" altLang="zh-CN" sz="1800"/>
              <a:t>或者其他数据库中</a:t>
            </a:r>
            <a:endParaRPr lang="zh-CN" altLang="en-US" sz="1800"/>
          </a:p>
        </p:txBody>
      </p:sp>
      <p:pic>
        <p:nvPicPr>
          <p:cNvPr id="35844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851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9.3.2 </a:t>
            </a:r>
            <a:r>
              <a:rPr lang="zh-CN" altLang="zh-CN" b="1" dirty="0" smtClean="0">
                <a:solidFill>
                  <a:schemeClr val="tx1"/>
                </a:solidFill>
              </a:rPr>
              <a:t>架构</a:t>
            </a:r>
            <a:r>
              <a:rPr lang="zh-CN" altLang="en-US" b="1" dirty="0" smtClean="0">
                <a:solidFill>
                  <a:schemeClr val="tx1"/>
                </a:solidFill>
              </a:rPr>
              <a:t>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0" y="304800"/>
            <a:ext cx="2286000" cy="457200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685800" y="1870998"/>
            <a:ext cx="5181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9.1 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Spark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概述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9.2 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Spark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生态系统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9.3 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Spark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运行</a:t>
            </a:r>
            <a:r>
              <a:rPr lang="zh-CN" altLang="en-US" sz="20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架构</a:t>
            </a:r>
            <a:endParaRPr lang="zh-CN" altLang="en-US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9.3.3 Spark</a:t>
            </a:r>
            <a:r>
              <a:rPr lang="zh-CN" altLang="zh-CN" b="1" dirty="0" smtClean="0">
                <a:solidFill>
                  <a:schemeClr val="tx1"/>
                </a:solidFill>
              </a:rPr>
              <a:t>运行基本流程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7891" name="矩形 3"/>
          <p:cNvSpPr>
            <a:spLocks noChangeArrowheads="1"/>
          </p:cNvSpPr>
          <p:nvPr/>
        </p:nvSpPr>
        <p:spPr bwMode="auto">
          <a:xfrm>
            <a:off x="1447800" y="5562600"/>
            <a:ext cx="315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16-7 Spark</a:t>
            </a:r>
            <a:r>
              <a:rPr lang="zh-CN" altLang="zh-CN" sz="1800"/>
              <a:t>运行基本流程图</a:t>
            </a:r>
            <a:endParaRPr lang="zh-CN" altLang="en-US" sz="1800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5181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5638800" y="914400"/>
            <a:ext cx="3352800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）首先为应用构建起基本的运行环境，即由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进行资源的申请、创建一个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，、任务的分配和监控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）资源管理器为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分配资源，并启动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的依赖关系构建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图，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图提交给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解析成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，然后把一个个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TaskSet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提交给底层调度器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处理；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申请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发放给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运行，并提供应用程序代码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上运行，把执行结果反馈给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，然后反馈给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，运行完毕后写入数据并释放所有资源</a:t>
            </a:r>
            <a:r>
              <a:rPr lang="zh-CN" altLang="en-US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2"/>
          <p:cNvSpPr>
            <a:spLocks noChangeArrowheads="1"/>
          </p:cNvSpPr>
          <p:nvPr/>
        </p:nvSpPr>
        <p:spPr bwMode="auto">
          <a:xfrm>
            <a:off x="838200" y="1524000"/>
            <a:ext cx="769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总体而言，</a:t>
            </a:r>
            <a:r>
              <a:rPr lang="en-US" altLang="zh-CN" sz="2400"/>
              <a:t>Spark</a:t>
            </a:r>
            <a:r>
              <a:rPr lang="zh-CN" altLang="en-US" sz="2400"/>
              <a:t>运行架构具有以下特点：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）每个</a:t>
            </a:r>
            <a:r>
              <a:rPr lang="en-US" altLang="zh-CN" sz="2400"/>
              <a:t>Application</a:t>
            </a:r>
            <a:r>
              <a:rPr lang="zh-CN" altLang="en-US" sz="2400"/>
              <a:t>都有自己专属的</a:t>
            </a:r>
            <a:r>
              <a:rPr lang="en-US" altLang="zh-CN" sz="2400"/>
              <a:t>Executor</a:t>
            </a:r>
            <a:r>
              <a:rPr lang="zh-CN" altLang="en-US" sz="2400"/>
              <a:t>进程，并且该进程在</a:t>
            </a:r>
            <a:r>
              <a:rPr lang="en-US" altLang="zh-CN" sz="2400"/>
              <a:t>Application</a:t>
            </a:r>
            <a:r>
              <a:rPr lang="zh-CN" altLang="en-US" sz="2400"/>
              <a:t>运行期间一直驻留。</a:t>
            </a:r>
            <a:r>
              <a:rPr lang="en-US" altLang="zh-CN" sz="2400"/>
              <a:t>Executor</a:t>
            </a:r>
            <a:r>
              <a:rPr lang="zh-CN" altLang="en-US" sz="2400"/>
              <a:t>进程以多线程的方式运行</a:t>
            </a:r>
            <a:r>
              <a:rPr lang="en-US" altLang="zh-CN" sz="2400"/>
              <a:t>Task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Spark</a:t>
            </a:r>
            <a:r>
              <a:rPr lang="zh-CN" altLang="en-US" sz="2400"/>
              <a:t>运行过程与资源管理器无关，只要能够获取</a:t>
            </a:r>
            <a:r>
              <a:rPr lang="en-US" altLang="zh-CN" sz="2400"/>
              <a:t>Executor</a:t>
            </a:r>
            <a:r>
              <a:rPr lang="zh-CN" altLang="en-US" sz="2400"/>
              <a:t>进程并保持通信即可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Task</a:t>
            </a:r>
            <a:r>
              <a:rPr lang="zh-CN" altLang="en-US" sz="2400"/>
              <a:t>采用了数据本地性和推测执行等优化机制</a:t>
            </a:r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9.3.3 Spark</a:t>
            </a:r>
            <a:r>
              <a:rPr lang="zh-CN" altLang="zh-CN" b="1" dirty="0" smtClean="0">
                <a:solidFill>
                  <a:schemeClr val="tx1"/>
                </a:solidFill>
              </a:rPr>
              <a:t>运行基本流程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990600" y="1600200"/>
            <a:ext cx="42878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设计背景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2.RDD</a:t>
            </a:r>
            <a:r>
              <a:rPr lang="zh-CN" altLang="en-US"/>
              <a:t>概念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3.RDD</a:t>
            </a:r>
            <a:r>
              <a:rPr lang="zh-CN" altLang="en-US"/>
              <a:t>特性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4.RDD</a:t>
            </a:r>
            <a:r>
              <a:rPr lang="zh-CN" altLang="en-US"/>
              <a:t>之间的依赖关系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5.Stage</a:t>
            </a:r>
            <a:r>
              <a:rPr lang="zh-CN" altLang="en-US"/>
              <a:t>的划分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6.RDD</a:t>
            </a:r>
            <a:r>
              <a:rPr lang="zh-CN" altLang="en-US"/>
              <a:t>运行过程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2"/>
          <p:cNvSpPr>
            <a:spLocks noChangeArrowheads="1"/>
          </p:cNvSpPr>
          <p:nvPr/>
        </p:nvSpPr>
        <p:spPr bwMode="auto">
          <a:xfrm>
            <a:off x="457200" y="1219200"/>
            <a:ext cx="167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1.</a:t>
            </a:r>
            <a:r>
              <a:rPr lang="zh-CN" altLang="en-US" sz="2400" b="1"/>
              <a:t>设计背景</a:t>
            </a:r>
            <a:endParaRPr lang="en-US" altLang="zh-CN" sz="2400" b="1"/>
          </a:p>
        </p:txBody>
      </p:sp>
      <p:sp>
        <p:nvSpPr>
          <p:cNvPr id="41987" name="矩形 3"/>
          <p:cNvSpPr>
            <a:spLocks noChangeArrowheads="1"/>
          </p:cNvSpPr>
          <p:nvPr/>
        </p:nvSpPr>
        <p:spPr bwMode="auto">
          <a:xfrm>
            <a:off x="533400" y="1676400"/>
            <a:ext cx="7924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 dirty="0"/>
              <a:t>许多</a:t>
            </a:r>
            <a:r>
              <a:rPr lang="zh-CN" altLang="zh-CN" sz="2400" b="1" dirty="0"/>
              <a:t>迭代</a:t>
            </a:r>
            <a:r>
              <a:rPr lang="zh-CN" altLang="zh-CN" sz="2400" dirty="0"/>
              <a:t>式算法（比如机器学习、图算法等）和交互式数据挖掘工具</a:t>
            </a:r>
            <a:r>
              <a:rPr lang="zh-CN" altLang="en-US" sz="2400" dirty="0"/>
              <a:t>，</a:t>
            </a:r>
            <a:r>
              <a:rPr lang="zh-CN" altLang="zh-CN" sz="2400" dirty="0"/>
              <a:t>共同之处是，不同计算阶段之间会</a:t>
            </a:r>
            <a:r>
              <a:rPr lang="zh-CN" altLang="zh-CN" sz="2400" b="1" dirty="0"/>
              <a:t>重用中间结果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</a:pPr>
            <a:r>
              <a:rPr lang="zh-CN" altLang="zh-CN" sz="2400" dirty="0"/>
              <a:t>目前的</a:t>
            </a:r>
            <a:r>
              <a:rPr lang="en-US" altLang="zh-CN" sz="2400" dirty="0"/>
              <a:t>MapReduce</a:t>
            </a:r>
            <a:r>
              <a:rPr lang="zh-CN" altLang="zh-CN" sz="2400" dirty="0"/>
              <a:t>框架都是把中间结果写入到</a:t>
            </a:r>
            <a:r>
              <a:rPr lang="en-US" altLang="zh-CN" sz="2400" dirty="0"/>
              <a:t>HDFS</a:t>
            </a:r>
            <a:r>
              <a:rPr lang="zh-CN" altLang="zh-CN" sz="2400" dirty="0"/>
              <a:t>中，带来了大量的数据复制、磁盘</a:t>
            </a:r>
            <a:r>
              <a:rPr lang="en-US" altLang="zh-CN" sz="2400" dirty="0"/>
              <a:t>IO</a:t>
            </a:r>
            <a:r>
              <a:rPr lang="zh-CN" altLang="zh-CN" sz="2400" dirty="0"/>
              <a:t>和</a:t>
            </a:r>
            <a:r>
              <a:rPr lang="zh-CN" altLang="zh-CN" sz="2400" b="1" dirty="0"/>
              <a:t>序列化开销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RDD</a:t>
            </a:r>
            <a:r>
              <a:rPr lang="zh-CN" altLang="zh-CN" sz="2400" dirty="0"/>
              <a:t>就是为了满足这种需求而出现的，它提供了一个</a:t>
            </a:r>
            <a:r>
              <a:rPr lang="zh-CN" altLang="zh-CN" sz="2400" b="1" dirty="0"/>
              <a:t>抽象的数据架构</a:t>
            </a:r>
            <a:r>
              <a:rPr lang="zh-CN" altLang="zh-CN" sz="2400" dirty="0"/>
              <a:t>，我们不必担心底层数据的分布式特性，只需将具体的应用逻辑表达为一系列转换处理</a:t>
            </a:r>
            <a:r>
              <a:rPr lang="zh-CN" altLang="en-US" sz="2400" dirty="0"/>
              <a:t>，不同</a:t>
            </a:r>
            <a:r>
              <a:rPr lang="en-US" altLang="zh-CN" sz="2400" dirty="0"/>
              <a:t>RDD</a:t>
            </a:r>
            <a:r>
              <a:rPr lang="zh-CN" altLang="en-US" sz="2400" dirty="0"/>
              <a:t>之间的</a:t>
            </a:r>
            <a:r>
              <a:rPr lang="zh-CN" altLang="en-US" sz="2400" b="1" dirty="0"/>
              <a:t>转换操作形成依赖</a:t>
            </a:r>
            <a:r>
              <a:rPr lang="zh-CN" altLang="en-US" sz="2400" dirty="0"/>
              <a:t>关系，可以实现</a:t>
            </a:r>
            <a:r>
              <a:rPr lang="zh-CN" altLang="en-US" sz="2400" b="1" dirty="0"/>
              <a:t>管道化</a:t>
            </a:r>
            <a:r>
              <a:rPr lang="zh-CN" altLang="en-US" sz="2400" dirty="0"/>
              <a:t>，避免中间数据存储</a:t>
            </a:r>
          </a:p>
        </p:txBody>
      </p:sp>
      <p:sp>
        <p:nvSpPr>
          <p:cNvPr id="41988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1341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2.RDD</a:t>
            </a:r>
            <a:r>
              <a:rPr lang="zh-CN" altLang="zh-CN" sz="1800" b="1"/>
              <a:t>概念</a:t>
            </a:r>
            <a:endParaRPr lang="zh-CN" altLang="zh-CN" sz="1800"/>
          </a:p>
        </p:txBody>
      </p:sp>
      <p:sp>
        <p:nvSpPr>
          <p:cNvPr id="43011" name="矩形 4"/>
          <p:cNvSpPr>
            <a:spLocks noChangeArrowheads="1"/>
          </p:cNvSpPr>
          <p:nvPr/>
        </p:nvSpPr>
        <p:spPr bwMode="auto">
          <a:xfrm>
            <a:off x="457200" y="1600200"/>
            <a:ext cx="8305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 dirty="0"/>
              <a:t>一个</a:t>
            </a:r>
            <a:r>
              <a:rPr lang="en-US" altLang="zh-CN" sz="2400" dirty="0"/>
              <a:t>RDD</a:t>
            </a:r>
            <a:r>
              <a:rPr lang="zh-CN" altLang="zh-CN" sz="2400" dirty="0"/>
              <a:t>就是一个</a:t>
            </a:r>
            <a:r>
              <a:rPr lang="zh-CN" altLang="zh-CN" sz="2400" b="1" dirty="0"/>
              <a:t>分布式对象集合</a:t>
            </a:r>
            <a:r>
              <a:rPr lang="zh-CN" altLang="zh-CN" sz="2400" dirty="0"/>
              <a:t>，本质上是一个</a:t>
            </a:r>
            <a:r>
              <a:rPr lang="zh-CN" altLang="zh-CN" sz="2400" b="1" dirty="0"/>
              <a:t>只读</a:t>
            </a:r>
            <a:r>
              <a:rPr lang="zh-CN" altLang="zh-CN" sz="2400" dirty="0"/>
              <a:t>的分区</a:t>
            </a:r>
            <a:r>
              <a:rPr lang="zh-CN" altLang="zh-CN" sz="2400" b="1" dirty="0"/>
              <a:t>记录集合</a:t>
            </a:r>
            <a:r>
              <a:rPr lang="zh-CN" altLang="zh-CN" sz="2400" dirty="0"/>
              <a:t>，每个</a:t>
            </a:r>
            <a:r>
              <a:rPr lang="en-US" altLang="zh-CN" sz="2400" dirty="0"/>
              <a:t>RDD</a:t>
            </a:r>
            <a:r>
              <a:rPr lang="zh-CN" altLang="zh-CN" sz="2400" dirty="0"/>
              <a:t>可</a:t>
            </a:r>
            <a:r>
              <a:rPr lang="zh-CN" altLang="zh-CN" sz="2400" b="1" dirty="0"/>
              <a:t>分成多个分区</a:t>
            </a:r>
            <a:r>
              <a:rPr lang="zh-CN" altLang="zh-CN" sz="2400" dirty="0"/>
              <a:t>，每个分区就是一个数据集片段，并且一个</a:t>
            </a:r>
            <a:r>
              <a:rPr lang="en-US" altLang="zh-CN" sz="2400" dirty="0"/>
              <a:t>RDD</a:t>
            </a:r>
            <a:r>
              <a:rPr lang="zh-CN" altLang="zh-CN" sz="2400" dirty="0"/>
              <a:t>的</a:t>
            </a:r>
            <a:r>
              <a:rPr lang="zh-CN" altLang="zh-CN" sz="2400" b="1" dirty="0"/>
              <a:t>不同分区</a:t>
            </a:r>
            <a:r>
              <a:rPr lang="zh-CN" altLang="zh-CN" sz="2400" dirty="0"/>
              <a:t>可以被保存到集群中</a:t>
            </a:r>
            <a:r>
              <a:rPr lang="zh-CN" altLang="zh-CN" sz="2400" b="1" dirty="0"/>
              <a:t>不同的节点</a:t>
            </a:r>
            <a:r>
              <a:rPr lang="zh-CN" altLang="zh-CN" sz="2400" dirty="0"/>
              <a:t>上，从而可以在集群中的不同节点上进行</a:t>
            </a:r>
            <a:r>
              <a:rPr lang="zh-CN" altLang="zh-CN" sz="2400" b="1" dirty="0"/>
              <a:t>并行</a:t>
            </a:r>
            <a:r>
              <a:rPr lang="zh-CN" altLang="zh-CN" sz="2400" dirty="0"/>
              <a:t>计算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RDD</a:t>
            </a:r>
            <a:r>
              <a:rPr lang="zh-CN" altLang="zh-CN" sz="2400" dirty="0"/>
              <a:t>提供了一种</a:t>
            </a:r>
            <a:r>
              <a:rPr lang="zh-CN" altLang="zh-CN" sz="2400" b="1" dirty="0"/>
              <a:t>高度受限的共享内存模型</a:t>
            </a:r>
            <a:r>
              <a:rPr lang="zh-CN" altLang="zh-CN" sz="2400" dirty="0"/>
              <a:t>，即</a:t>
            </a:r>
            <a:r>
              <a:rPr lang="en-US" altLang="zh-CN" sz="2400" dirty="0"/>
              <a:t>RDD</a:t>
            </a:r>
            <a:r>
              <a:rPr lang="zh-CN" altLang="zh-CN" sz="2400" dirty="0"/>
              <a:t>是</a:t>
            </a:r>
            <a:r>
              <a:rPr lang="zh-CN" altLang="zh-CN" sz="2400" b="1" dirty="0"/>
              <a:t>只读</a:t>
            </a:r>
            <a:r>
              <a:rPr lang="zh-CN" altLang="zh-CN" sz="2400" dirty="0"/>
              <a:t>的记录分区的集合，不能直接修改，只能基于稳定的物理存储中的数据集创建</a:t>
            </a:r>
            <a:r>
              <a:rPr lang="en-US" altLang="zh-CN" sz="2400" dirty="0"/>
              <a:t>RDD</a:t>
            </a:r>
            <a:r>
              <a:rPr lang="zh-CN" altLang="zh-CN" sz="2400" dirty="0"/>
              <a:t>，或者通过在其他</a:t>
            </a:r>
            <a:r>
              <a:rPr lang="en-US" altLang="zh-CN" sz="2400" dirty="0"/>
              <a:t>RDD</a:t>
            </a:r>
            <a:r>
              <a:rPr lang="zh-CN" altLang="zh-CN" sz="2400" dirty="0"/>
              <a:t>上执行确定的</a:t>
            </a:r>
            <a:r>
              <a:rPr lang="zh-CN" altLang="zh-CN" sz="2400" b="1" dirty="0"/>
              <a:t>转换</a:t>
            </a:r>
            <a:r>
              <a:rPr lang="zh-CN" altLang="zh-CN" sz="2400" dirty="0"/>
              <a:t>操作（如</a:t>
            </a:r>
            <a:r>
              <a:rPr lang="en-US" altLang="zh-CN" sz="2400" dirty="0"/>
              <a:t>map</a:t>
            </a:r>
            <a:r>
              <a:rPr lang="zh-CN" altLang="zh-CN" sz="2400" dirty="0"/>
              <a:t>、</a:t>
            </a:r>
            <a:r>
              <a:rPr lang="en-US" altLang="zh-CN" sz="2400" dirty="0"/>
              <a:t>join</a:t>
            </a:r>
            <a:r>
              <a:rPr lang="zh-CN" altLang="zh-CN" sz="2400" dirty="0"/>
              <a:t>和</a:t>
            </a:r>
            <a:r>
              <a:rPr lang="en-US" altLang="zh-CN" sz="2400" dirty="0"/>
              <a:t>group by</a:t>
            </a:r>
            <a:r>
              <a:rPr lang="zh-CN" altLang="zh-CN" sz="2400" dirty="0"/>
              <a:t>）而创建得到新的</a:t>
            </a:r>
            <a:r>
              <a:rPr lang="en-US" altLang="zh-CN" sz="2400" dirty="0"/>
              <a:t>RDD</a:t>
            </a:r>
          </a:p>
        </p:txBody>
      </p:sp>
      <p:sp>
        <p:nvSpPr>
          <p:cNvPr id="4301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2"/>
          <p:cNvSpPr>
            <a:spLocks noChangeArrowheads="1"/>
          </p:cNvSpPr>
          <p:nvPr/>
        </p:nvSpPr>
        <p:spPr bwMode="auto">
          <a:xfrm>
            <a:off x="457200" y="1828800"/>
            <a:ext cx="8305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RDD</a:t>
            </a:r>
            <a:r>
              <a:rPr lang="zh-CN" altLang="zh-CN" sz="2400" dirty="0"/>
              <a:t>提供了一组丰富的操作以支持常见的数据运算，分为</a:t>
            </a:r>
            <a:r>
              <a:rPr lang="zh-CN" altLang="en-US" sz="2400" dirty="0"/>
              <a:t>“动作”（</a:t>
            </a:r>
            <a:r>
              <a:rPr lang="en-US" altLang="zh-CN" sz="2400" dirty="0"/>
              <a:t>Action</a:t>
            </a:r>
            <a:r>
              <a:rPr lang="zh-CN" altLang="en-US" sz="2400" dirty="0"/>
              <a:t>）</a:t>
            </a:r>
            <a:r>
              <a:rPr lang="zh-CN" altLang="zh-CN" sz="2400" dirty="0"/>
              <a:t>和</a:t>
            </a:r>
            <a:r>
              <a:rPr lang="zh-CN" altLang="en-US" sz="2400" dirty="0"/>
              <a:t>“转换”（</a:t>
            </a:r>
            <a:r>
              <a:rPr lang="en-US" altLang="zh-CN" sz="2400" dirty="0"/>
              <a:t>Transformation</a:t>
            </a:r>
            <a:r>
              <a:rPr lang="zh-CN" altLang="en-US" sz="2400" dirty="0"/>
              <a:t>）</a:t>
            </a:r>
            <a:r>
              <a:rPr lang="zh-CN" altLang="zh-CN" sz="2400" dirty="0"/>
              <a:t>两种类型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RDD</a:t>
            </a:r>
            <a:r>
              <a:rPr lang="zh-CN" altLang="zh-CN" sz="2400" dirty="0"/>
              <a:t>提供的</a:t>
            </a:r>
            <a:r>
              <a:rPr lang="zh-CN" altLang="en-US" sz="2400" dirty="0"/>
              <a:t>转换</a:t>
            </a:r>
            <a:r>
              <a:rPr lang="zh-CN" altLang="zh-CN" sz="2400" dirty="0"/>
              <a:t>接口都非常简单，都是类似</a:t>
            </a:r>
            <a:r>
              <a:rPr lang="en-US" altLang="zh-CN" sz="2400" dirty="0"/>
              <a:t>map</a:t>
            </a:r>
            <a:r>
              <a:rPr lang="zh-CN" altLang="zh-CN" sz="2400" dirty="0"/>
              <a:t>、</a:t>
            </a:r>
            <a:r>
              <a:rPr lang="en-US" altLang="zh-CN" sz="2400" dirty="0"/>
              <a:t>filter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groupBy</a:t>
            </a:r>
            <a:r>
              <a:rPr lang="zh-CN" altLang="zh-CN" sz="2400" dirty="0"/>
              <a:t>、</a:t>
            </a:r>
            <a:r>
              <a:rPr lang="en-US" altLang="zh-CN" sz="2400" dirty="0"/>
              <a:t>join</a:t>
            </a:r>
            <a:r>
              <a:rPr lang="zh-CN" altLang="zh-CN" sz="2400" dirty="0"/>
              <a:t>等</a:t>
            </a:r>
            <a:r>
              <a:rPr lang="zh-CN" altLang="zh-CN" sz="2400" b="1" dirty="0"/>
              <a:t>粗粒度</a:t>
            </a:r>
            <a:r>
              <a:rPr lang="zh-CN" altLang="zh-CN" sz="2400" dirty="0"/>
              <a:t>的数据转换操作，而不是针对某个数据项的细粒度修改</a:t>
            </a:r>
            <a:r>
              <a:rPr lang="zh-CN" altLang="en-US" sz="2400" dirty="0"/>
              <a:t>（不适合网页爬虫）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表面上</a:t>
            </a:r>
            <a:r>
              <a:rPr lang="en-US" altLang="zh-CN" sz="2400" dirty="0"/>
              <a:t>RDD</a:t>
            </a:r>
            <a:r>
              <a:rPr lang="zh-CN" altLang="zh-CN" sz="2400" dirty="0"/>
              <a:t>的功能很受限、不够强大</a:t>
            </a:r>
            <a:r>
              <a:rPr lang="zh-CN" altLang="en-US" sz="2400" dirty="0"/>
              <a:t>，</a:t>
            </a:r>
            <a:r>
              <a:rPr lang="zh-CN" altLang="zh-CN" sz="2400" dirty="0"/>
              <a:t>实际上</a:t>
            </a:r>
            <a:r>
              <a:rPr lang="en-US" altLang="zh-CN" sz="2400" dirty="0"/>
              <a:t>RDD</a:t>
            </a:r>
            <a:r>
              <a:rPr lang="zh-CN" altLang="zh-CN" sz="2400" dirty="0"/>
              <a:t>已经被</a:t>
            </a:r>
            <a:r>
              <a:rPr lang="zh-CN" altLang="zh-CN" sz="2400" b="1" dirty="0"/>
              <a:t>实践证明</a:t>
            </a:r>
            <a:r>
              <a:rPr lang="zh-CN" altLang="zh-CN" sz="2400" dirty="0"/>
              <a:t>可以</a:t>
            </a:r>
            <a:r>
              <a:rPr lang="zh-CN" altLang="zh-CN" sz="2400" b="1" dirty="0"/>
              <a:t>高效地</a:t>
            </a:r>
            <a:r>
              <a:rPr lang="zh-CN" altLang="zh-CN" sz="2400" dirty="0"/>
              <a:t>表达许多框架的编程模型</a:t>
            </a:r>
            <a:r>
              <a:rPr lang="zh-CN" altLang="en-US" sz="2400" dirty="0"/>
              <a:t>（</a:t>
            </a:r>
            <a:r>
              <a:rPr lang="zh-CN" altLang="zh-CN" sz="2400" dirty="0"/>
              <a:t>比如</a:t>
            </a:r>
            <a:r>
              <a:rPr lang="en-US" altLang="zh-CN" sz="2400" dirty="0"/>
              <a:t>MapReduce</a:t>
            </a:r>
            <a:r>
              <a:rPr lang="zh-CN" altLang="zh-CN" sz="2400" dirty="0"/>
              <a:t>、</a:t>
            </a:r>
            <a:r>
              <a:rPr lang="en-US" altLang="zh-CN" sz="2400" dirty="0"/>
              <a:t>SQL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Pregel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Spark</a:t>
            </a:r>
            <a:r>
              <a:rPr lang="zh-CN" altLang="zh-CN" sz="2400" dirty="0"/>
              <a:t>用</a:t>
            </a:r>
            <a:r>
              <a:rPr lang="en-US" altLang="zh-CN" sz="2400" dirty="0"/>
              <a:t>Scala</a:t>
            </a:r>
            <a:r>
              <a:rPr lang="zh-CN" altLang="zh-CN" sz="2400" dirty="0"/>
              <a:t>语言实现了</a:t>
            </a:r>
            <a:r>
              <a:rPr lang="en-US" altLang="zh-CN" sz="2400" dirty="0"/>
              <a:t>RDD</a:t>
            </a:r>
            <a:r>
              <a:rPr lang="zh-CN" altLang="zh-CN" sz="2400" dirty="0"/>
              <a:t>的</a:t>
            </a:r>
            <a:r>
              <a:rPr lang="en-US" altLang="zh-CN" sz="2400" dirty="0"/>
              <a:t>API</a:t>
            </a:r>
            <a:r>
              <a:rPr lang="zh-CN" altLang="zh-CN" sz="2400" dirty="0"/>
              <a:t>，程序员可以通过调用</a:t>
            </a:r>
            <a:r>
              <a:rPr lang="en-US" altLang="zh-CN" sz="2400" dirty="0"/>
              <a:t>API</a:t>
            </a:r>
            <a:r>
              <a:rPr lang="zh-CN" altLang="zh-CN" sz="2400" dirty="0"/>
              <a:t>实现对</a:t>
            </a:r>
            <a:r>
              <a:rPr lang="en-US" altLang="zh-CN" sz="2400" dirty="0"/>
              <a:t>RDD</a:t>
            </a:r>
            <a:r>
              <a:rPr lang="zh-CN" altLang="zh-CN" sz="2400" dirty="0"/>
              <a:t>的各种操作</a:t>
            </a:r>
            <a:endParaRPr lang="zh-CN" altLang="en-US" sz="2400" dirty="0"/>
          </a:p>
        </p:txBody>
      </p:sp>
      <p:sp>
        <p:nvSpPr>
          <p:cNvPr id="44035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381000" y="1371600"/>
            <a:ext cx="8534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典型的执行过程如下：</a:t>
            </a:r>
            <a:endParaRPr lang="zh-CN" altLang="en-US" sz="2000" dirty="0"/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外部数据源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进行创建</a:t>
            </a:r>
            <a:endParaRPr lang="zh-CN" altLang="en-US" sz="2000" dirty="0"/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经过一系列的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）操作，每一次都会产生不同的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，供给下一个转换操作使用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经过“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”操作进行转换，并输出到外部数据源</a:t>
            </a:r>
            <a:r>
              <a:rPr lang="zh-CN" altLang="en-US" sz="2000" dirty="0"/>
              <a:t> </a:t>
            </a: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2743200" y="6096000"/>
            <a:ext cx="3582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16-8  RDD</a:t>
            </a:r>
            <a:r>
              <a:rPr lang="zh-CN" altLang="zh-CN" sz="1800"/>
              <a:t>执行过程的一个实例</a:t>
            </a:r>
            <a:endParaRPr lang="zh-CN" altLang="en-US" sz="1800"/>
          </a:p>
        </p:txBody>
      </p:sp>
      <p:sp>
        <p:nvSpPr>
          <p:cNvPr id="45060" name="矩形 6"/>
          <p:cNvSpPr>
            <a:spLocks noChangeArrowheads="1"/>
          </p:cNvSpPr>
          <p:nvPr/>
        </p:nvSpPr>
        <p:spPr bwMode="auto">
          <a:xfrm>
            <a:off x="381000" y="30480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这一系列处理称为一个</a:t>
            </a:r>
            <a:r>
              <a:rPr lang="en-US" altLang="zh-CN" sz="2000" dirty="0"/>
              <a:t>Lineage</a:t>
            </a:r>
            <a:r>
              <a:rPr lang="zh-CN" altLang="en-US" sz="2000" dirty="0"/>
              <a:t>（血缘关系），即</a:t>
            </a:r>
            <a:r>
              <a:rPr lang="en-US" altLang="zh-CN" sz="2000" dirty="0"/>
              <a:t>DAG</a:t>
            </a:r>
            <a:r>
              <a:rPr lang="zh-CN" altLang="en-US" sz="2000" dirty="0"/>
              <a:t>拓扑排序的结果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优点：</a:t>
            </a:r>
            <a:r>
              <a:rPr lang="zh-CN" altLang="en-US" sz="2000" b="1" dirty="0"/>
              <a:t>惰性调用</a:t>
            </a:r>
            <a:r>
              <a:rPr lang="zh-CN" altLang="en-US" sz="2000" dirty="0"/>
              <a:t>、管道化、避免同步等待、不需要保存中间结果、每次操作变得简单</a:t>
            </a:r>
          </a:p>
        </p:txBody>
      </p:sp>
      <p:grpSp>
        <p:nvGrpSpPr>
          <p:cNvPr id="45061" name="组合 15"/>
          <p:cNvGrpSpPr/>
          <p:nvPr/>
        </p:nvGrpSpPr>
        <p:grpSpPr bwMode="auto">
          <a:xfrm>
            <a:off x="1295400" y="4114800"/>
            <a:ext cx="6805613" cy="1828800"/>
            <a:chOff x="1295400" y="4114800"/>
            <a:chExt cx="6805613" cy="1828800"/>
          </a:xfrm>
        </p:grpSpPr>
        <p:pic>
          <p:nvPicPr>
            <p:cNvPr id="4506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TextBox 6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动作</a:t>
              </a:r>
            </a:p>
          </p:txBody>
        </p:sp>
        <p:sp>
          <p:nvSpPr>
            <p:cNvPr id="45065" name="TextBox 7"/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45066" name="TextBox 8"/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45067" name="TextBox 9"/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45068" name="TextBox 10"/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45069" name="TextBox 11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45070" name="TextBox 7"/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  <p:sp>
          <p:nvSpPr>
            <p:cNvPr id="45071" name="TextBox 7"/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</p:grpSp>
      <p:sp>
        <p:nvSpPr>
          <p:cNvPr id="4506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>
            <a:spLocks noChangeArrowheads="1"/>
          </p:cNvSpPr>
          <p:nvPr/>
        </p:nvSpPr>
        <p:spPr bwMode="auto">
          <a:xfrm>
            <a:off x="685800" y="1524000"/>
            <a:ext cx="7696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Spark</a:t>
            </a:r>
            <a:r>
              <a:rPr lang="zh-CN" altLang="en-US" sz="2400" dirty="0"/>
              <a:t>采用</a:t>
            </a:r>
            <a:r>
              <a:rPr lang="en-US" altLang="zh-CN" sz="2400" dirty="0"/>
              <a:t>RDD</a:t>
            </a:r>
            <a:r>
              <a:rPr lang="zh-CN" altLang="en-US" sz="2400" dirty="0"/>
              <a:t>以后能够实现高效计算的原因主要在于：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高效的容错性</a:t>
            </a:r>
            <a:endParaRPr lang="en-US" altLang="zh-CN" sz="2400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/>
              <a:t>现有容错机制：</a:t>
            </a:r>
            <a:r>
              <a:rPr lang="zh-CN" altLang="zh-CN" dirty="0"/>
              <a:t>数据复制或者记录日志</a:t>
            </a:r>
            <a:endParaRPr lang="en-US" altLang="zh-CN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dirty="0"/>
              <a:t>RDD</a:t>
            </a:r>
            <a:r>
              <a:rPr lang="zh-CN" altLang="en-US" dirty="0"/>
              <a:t>：血缘关系、</a:t>
            </a:r>
            <a:r>
              <a:rPr lang="zh-CN" altLang="en-US" b="1" dirty="0"/>
              <a:t>重新计算</a:t>
            </a:r>
            <a:r>
              <a:rPr lang="zh-CN" altLang="en-US" dirty="0"/>
              <a:t>丢失分区、无需回滚系统、重算过程在不同节点之间并行、只记录粗粒度的操作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中间结果持久化到内存</a:t>
            </a:r>
            <a:r>
              <a:rPr lang="zh-CN" altLang="en-US" sz="2400" dirty="0"/>
              <a:t>，</a:t>
            </a:r>
            <a:r>
              <a:rPr lang="zh-CN" altLang="zh-CN" sz="2400" dirty="0"/>
              <a:t>数据在内存中的多个</a:t>
            </a:r>
            <a:r>
              <a:rPr lang="en-US" altLang="zh-CN" sz="2400" dirty="0"/>
              <a:t>RDD</a:t>
            </a:r>
            <a:r>
              <a:rPr lang="zh-CN" altLang="zh-CN" sz="2400" dirty="0"/>
              <a:t>操作之间进行传递</a:t>
            </a:r>
            <a:r>
              <a:rPr lang="zh-CN" altLang="en-US" sz="2400" dirty="0"/>
              <a:t>，</a:t>
            </a:r>
            <a:r>
              <a:rPr lang="zh-CN" altLang="zh-CN" sz="2400" dirty="0"/>
              <a:t>避免了不必要的读写磁盘开销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）存放的数据可以是</a:t>
            </a:r>
            <a:r>
              <a:rPr lang="en-US" altLang="zh-CN" sz="2400" dirty="0"/>
              <a:t>Java</a:t>
            </a:r>
            <a:r>
              <a:rPr lang="zh-CN" altLang="en-US" sz="2400" dirty="0"/>
              <a:t>对象，避免了不必要的对象序列化和反序列化</a:t>
            </a:r>
          </a:p>
        </p:txBody>
      </p:sp>
      <p:sp>
        <p:nvSpPr>
          <p:cNvPr id="46083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251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3.RDD</a:t>
            </a:r>
            <a:r>
              <a:rPr lang="zh-CN" altLang="zh-CN" sz="2400" b="1"/>
              <a:t>特性</a:t>
            </a:r>
            <a:endParaRPr lang="zh-CN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084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2"/>
          <p:cNvSpPr>
            <a:spLocks noChangeArrowheads="1"/>
          </p:cNvSpPr>
          <p:nvPr/>
        </p:nvSpPr>
        <p:spPr bwMode="auto">
          <a:xfrm>
            <a:off x="6781800" y="2090738"/>
            <a:ext cx="2133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800" dirty="0"/>
              <a:t>窄依赖表现为一个父</a:t>
            </a:r>
            <a:r>
              <a:rPr lang="en-US" altLang="zh-CN" sz="1800" dirty="0"/>
              <a:t>RDD</a:t>
            </a:r>
            <a:r>
              <a:rPr lang="zh-CN" altLang="zh-CN" sz="1800" dirty="0"/>
              <a:t>的分区对应于一个子</a:t>
            </a:r>
            <a:r>
              <a:rPr lang="en-US" altLang="zh-CN" sz="1800" dirty="0"/>
              <a:t>RDD</a:t>
            </a:r>
            <a:r>
              <a:rPr lang="zh-CN" altLang="zh-CN" sz="1800" dirty="0"/>
              <a:t>的分区或多个父</a:t>
            </a:r>
            <a:r>
              <a:rPr lang="en-US" altLang="zh-CN" sz="1800" dirty="0"/>
              <a:t>RDD</a:t>
            </a:r>
            <a:r>
              <a:rPr lang="zh-CN" altLang="zh-CN" sz="1800" dirty="0"/>
              <a:t>的分区对应于一个子</a:t>
            </a:r>
            <a:r>
              <a:rPr lang="en-US" altLang="zh-CN" sz="1800" dirty="0"/>
              <a:t>RDD</a:t>
            </a:r>
            <a:r>
              <a:rPr lang="zh-CN" altLang="zh-CN" sz="1800" dirty="0"/>
              <a:t>的分区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</a:pPr>
            <a:r>
              <a:rPr lang="zh-CN" altLang="zh-CN" sz="1800" dirty="0"/>
              <a:t>宽依赖则表现为存在一个父</a:t>
            </a:r>
            <a:r>
              <a:rPr lang="en-US" altLang="zh-CN" sz="1800" dirty="0"/>
              <a:t>RDD</a:t>
            </a:r>
            <a:r>
              <a:rPr lang="zh-CN" altLang="zh-CN" sz="1800" dirty="0"/>
              <a:t>的一个分区对应一个子</a:t>
            </a:r>
            <a:r>
              <a:rPr lang="en-US" altLang="zh-CN" sz="1800" dirty="0"/>
              <a:t>RDD</a:t>
            </a:r>
            <a:r>
              <a:rPr lang="zh-CN" altLang="zh-CN" sz="1800" dirty="0"/>
              <a:t>的多个分区</a:t>
            </a:r>
            <a:endParaRPr lang="zh-CN" altLang="en-US" sz="1800" dirty="0"/>
          </a:p>
        </p:txBody>
      </p:sp>
      <p:pic>
        <p:nvPicPr>
          <p:cNvPr id="47107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6553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矩形 4"/>
          <p:cNvSpPr>
            <a:spLocks noChangeArrowheads="1"/>
          </p:cNvSpPr>
          <p:nvPr/>
        </p:nvSpPr>
        <p:spPr bwMode="auto">
          <a:xfrm>
            <a:off x="1752600" y="6324600"/>
            <a:ext cx="324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16-9 </a:t>
            </a:r>
            <a:r>
              <a:rPr lang="zh-CN" altLang="zh-CN" sz="1800"/>
              <a:t>窄依赖与宽依赖的区别</a:t>
            </a:r>
            <a:endParaRPr lang="zh-CN" altLang="en-US" sz="1800"/>
          </a:p>
        </p:txBody>
      </p: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152400" y="1106488"/>
            <a:ext cx="3124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4. RDD</a:t>
            </a:r>
            <a:r>
              <a:rPr lang="zh-CN" altLang="zh-CN" sz="1800" b="1"/>
              <a:t>之间的依赖关系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0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381000" y="1654175"/>
            <a:ext cx="8153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Spark</a:t>
            </a:r>
            <a:r>
              <a:rPr lang="zh-CN" altLang="zh-CN" sz="2400" dirty="0"/>
              <a:t>通过分析各个</a:t>
            </a:r>
            <a:r>
              <a:rPr lang="en-US" altLang="zh-CN" sz="2400" dirty="0"/>
              <a:t>RDD</a:t>
            </a:r>
            <a:r>
              <a:rPr lang="zh-CN" altLang="zh-CN" sz="2400" dirty="0"/>
              <a:t>的依赖关系生成了</a:t>
            </a:r>
            <a:r>
              <a:rPr lang="en-US" altLang="zh-CN" sz="2400" dirty="0"/>
              <a:t>DAG</a:t>
            </a:r>
            <a:r>
              <a:rPr lang="zh-CN" altLang="zh-CN" sz="2400" dirty="0"/>
              <a:t>，再通过分析各个</a:t>
            </a:r>
            <a:r>
              <a:rPr lang="en-US" altLang="zh-CN" sz="2400" dirty="0"/>
              <a:t>RDD</a:t>
            </a:r>
            <a:r>
              <a:rPr lang="zh-CN" altLang="zh-CN" sz="2400" dirty="0"/>
              <a:t>中的分区之间的依赖关系来决定如何划分</a:t>
            </a:r>
            <a:r>
              <a:rPr lang="en-US" altLang="zh-CN" sz="2400" dirty="0"/>
              <a:t>Stage</a:t>
            </a:r>
            <a:r>
              <a:rPr lang="zh-CN" altLang="zh-CN" sz="2400" dirty="0"/>
              <a:t>，具体划分方法是：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zh-CN" altLang="zh-CN" sz="2400" dirty="0"/>
              <a:t>在</a:t>
            </a:r>
            <a:r>
              <a:rPr lang="en-US" altLang="zh-CN" sz="2400" dirty="0"/>
              <a:t>DAG</a:t>
            </a:r>
            <a:r>
              <a:rPr lang="zh-CN" altLang="zh-CN" sz="2400" dirty="0"/>
              <a:t>中进行</a:t>
            </a:r>
            <a:r>
              <a:rPr lang="zh-CN" altLang="zh-CN" sz="2400" b="1" dirty="0"/>
              <a:t>反向解析</a:t>
            </a:r>
            <a:r>
              <a:rPr lang="zh-CN" altLang="zh-CN" sz="2400" dirty="0"/>
              <a:t>，遇到</a:t>
            </a:r>
            <a:r>
              <a:rPr lang="zh-CN" altLang="zh-CN" sz="2400" b="1" dirty="0"/>
              <a:t>宽依赖就断开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</a:pPr>
            <a:r>
              <a:rPr lang="zh-CN" altLang="zh-CN" sz="2400" dirty="0"/>
              <a:t>遇到</a:t>
            </a:r>
            <a:r>
              <a:rPr lang="zh-CN" altLang="zh-CN" sz="2400" b="1" dirty="0"/>
              <a:t>窄依赖</a:t>
            </a:r>
            <a:r>
              <a:rPr lang="zh-CN" altLang="zh-CN" sz="2400" dirty="0"/>
              <a:t>就把当前的</a:t>
            </a:r>
            <a:r>
              <a:rPr lang="en-US" altLang="zh-CN" sz="2400" dirty="0"/>
              <a:t>RDD</a:t>
            </a:r>
            <a:r>
              <a:rPr lang="zh-CN" altLang="zh-CN" sz="2400" b="1" dirty="0"/>
              <a:t>加入</a:t>
            </a:r>
            <a:r>
              <a:rPr lang="zh-CN" altLang="zh-CN" sz="2400" dirty="0"/>
              <a:t>到</a:t>
            </a:r>
            <a:r>
              <a:rPr lang="en-US" altLang="zh-CN" sz="2400" b="1" dirty="0"/>
              <a:t>Stage</a:t>
            </a:r>
            <a:r>
              <a:rPr lang="zh-CN" altLang="zh-CN" sz="2400" dirty="0"/>
              <a:t>中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zh-CN" altLang="zh-CN" sz="2400" dirty="0"/>
              <a:t>将窄依赖尽量划分在同一个</a:t>
            </a:r>
            <a:r>
              <a:rPr lang="en-US" altLang="zh-CN" sz="2400" dirty="0"/>
              <a:t>Stage</a:t>
            </a:r>
            <a:r>
              <a:rPr lang="zh-CN" altLang="zh-CN" sz="2400" dirty="0"/>
              <a:t>中，可以实现</a:t>
            </a:r>
            <a:r>
              <a:rPr lang="zh-CN" altLang="zh-CN" sz="2400" b="1" dirty="0"/>
              <a:t>流水线</a:t>
            </a:r>
            <a:r>
              <a:rPr lang="zh-CN" altLang="zh-CN" sz="2400" dirty="0"/>
              <a:t>计算</a:t>
            </a:r>
            <a:endParaRPr lang="zh-CN" altLang="en-US" sz="2400" dirty="0"/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5.Stage</a:t>
            </a:r>
            <a:r>
              <a:rPr lang="zh-CN" altLang="en-US" sz="2400" b="1"/>
              <a:t>的划分</a:t>
            </a:r>
            <a:endParaRPr lang="zh-CN" altLang="en-US" sz="1800"/>
          </a:p>
        </p:txBody>
      </p:sp>
      <p:sp>
        <p:nvSpPr>
          <p:cNvPr id="49156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9.1 Spark</a:t>
            </a:r>
            <a:r>
              <a:rPr lang="zh-CN" altLang="en-US" b="1" dirty="0" smtClean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219200" y="1600200"/>
            <a:ext cx="53559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9.1.1 </a:t>
            </a:r>
            <a:r>
              <a:rPr lang="en-US" altLang="zh-CN" dirty="0"/>
              <a:t>Spark</a:t>
            </a:r>
            <a:r>
              <a:rPr lang="zh-CN" altLang="en-US" dirty="0"/>
              <a:t>简介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9.1.2 </a:t>
            </a:r>
            <a:r>
              <a:rPr lang="en-US" altLang="zh-CN" dirty="0"/>
              <a:t>Scala</a:t>
            </a:r>
            <a:r>
              <a:rPr lang="zh-CN" altLang="en-US" dirty="0"/>
              <a:t>简介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9.1.3 </a:t>
            </a:r>
            <a:r>
              <a:rPr lang="en-US" altLang="zh-CN" dirty="0"/>
              <a:t>Spark</a:t>
            </a:r>
            <a:r>
              <a:rPr lang="zh-CN" altLang="en-US" dirty="0"/>
              <a:t>与</a:t>
            </a:r>
            <a:r>
              <a:rPr lang="en-US" altLang="zh-CN" dirty="0"/>
              <a:t>Hadoop</a:t>
            </a:r>
            <a:r>
              <a:rPr lang="zh-CN" altLang="en-US" dirty="0"/>
              <a:t>的比较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3"/>
          <p:cNvSpPr>
            <a:spLocks noChangeArrowheads="1"/>
          </p:cNvSpPr>
          <p:nvPr/>
        </p:nvSpPr>
        <p:spPr bwMode="auto">
          <a:xfrm>
            <a:off x="1828800" y="6259513"/>
            <a:ext cx="525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16-10</a:t>
            </a:r>
            <a:r>
              <a:rPr lang="zh-CN" altLang="zh-CN" sz="1800"/>
              <a:t>根据</a:t>
            </a:r>
            <a:r>
              <a:rPr lang="en-US" altLang="zh-CN" sz="1800"/>
              <a:t>RDD</a:t>
            </a:r>
            <a:r>
              <a:rPr lang="zh-CN" altLang="zh-CN" sz="1800"/>
              <a:t>分区的依赖关系划分</a:t>
            </a:r>
            <a:r>
              <a:rPr lang="en-US" altLang="zh-CN" sz="1800"/>
              <a:t>Stage</a:t>
            </a:r>
            <a:endParaRPr lang="zh-CN" altLang="en-US" sz="1800"/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5.Stage</a:t>
            </a:r>
            <a:r>
              <a:rPr lang="zh-CN" altLang="en-US" sz="2400" b="1"/>
              <a:t>的划分</a:t>
            </a:r>
            <a:endParaRPr lang="zh-CN" altLang="en-US" sz="1800"/>
          </a:p>
        </p:txBody>
      </p:sp>
      <p:sp>
        <p:nvSpPr>
          <p:cNvPr id="50180" name="矩形 5"/>
          <p:cNvSpPr>
            <a:spLocks noChangeArrowheads="1"/>
          </p:cNvSpPr>
          <p:nvPr/>
        </p:nvSpPr>
        <p:spPr bwMode="auto">
          <a:xfrm>
            <a:off x="2590800" y="1182688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被分成三个</a:t>
            </a:r>
            <a:r>
              <a:rPr lang="en-US" altLang="zh-CN" sz="1800"/>
              <a:t>Stage</a:t>
            </a:r>
            <a:r>
              <a:rPr lang="zh-CN" altLang="en-US" sz="1800"/>
              <a:t>，</a:t>
            </a:r>
            <a:r>
              <a:rPr lang="zh-CN" altLang="zh-CN" sz="1800"/>
              <a:t>在</a:t>
            </a:r>
            <a:r>
              <a:rPr lang="en-US" altLang="zh-CN" sz="1800"/>
              <a:t>Stage2</a:t>
            </a:r>
            <a:r>
              <a:rPr lang="zh-CN" altLang="zh-CN" sz="1800"/>
              <a:t>中，从</a:t>
            </a:r>
            <a:r>
              <a:rPr lang="en-US" altLang="zh-CN" sz="1800"/>
              <a:t>map</a:t>
            </a:r>
            <a:r>
              <a:rPr lang="zh-CN" altLang="zh-CN" sz="1800"/>
              <a:t>到</a:t>
            </a:r>
            <a:r>
              <a:rPr lang="en-US" altLang="zh-CN" sz="1800"/>
              <a:t>union</a:t>
            </a:r>
            <a:r>
              <a:rPr lang="zh-CN" altLang="zh-CN" sz="1800"/>
              <a:t>都是窄依赖，这两步操作可以形成一个流水线操作</a:t>
            </a:r>
            <a:endParaRPr lang="en-US" altLang="zh-CN" sz="1800"/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65532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矩形 7"/>
          <p:cNvSpPr>
            <a:spLocks noChangeArrowheads="1"/>
          </p:cNvSpPr>
          <p:nvPr/>
        </p:nvSpPr>
        <p:spPr bwMode="auto">
          <a:xfrm>
            <a:off x="6934200" y="2057400"/>
            <a:ext cx="1981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流水线操作实例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分区</a:t>
            </a:r>
            <a:r>
              <a:rPr lang="en-US" altLang="zh-CN" sz="1800"/>
              <a:t>7</a:t>
            </a:r>
            <a:r>
              <a:rPr lang="zh-CN" altLang="en-US" sz="1800"/>
              <a:t>通过</a:t>
            </a:r>
            <a:r>
              <a:rPr lang="en-US" altLang="zh-CN" sz="1800"/>
              <a:t>map</a:t>
            </a:r>
            <a:r>
              <a:rPr lang="zh-CN" altLang="en-US" sz="1800"/>
              <a:t>操作生成的分区</a:t>
            </a:r>
            <a:r>
              <a:rPr lang="en-US" altLang="zh-CN" sz="1800"/>
              <a:t>9</a:t>
            </a:r>
            <a:r>
              <a:rPr lang="zh-CN" altLang="en-US" sz="1800"/>
              <a:t>，可以不用等待分区</a:t>
            </a:r>
            <a:r>
              <a:rPr lang="en-US" altLang="zh-CN" sz="1800"/>
              <a:t>8</a:t>
            </a:r>
            <a:r>
              <a:rPr lang="zh-CN" altLang="en-US" sz="1800"/>
              <a:t>到分区</a:t>
            </a:r>
            <a:r>
              <a:rPr lang="en-US" altLang="zh-CN" sz="1800"/>
              <a:t>10</a:t>
            </a:r>
            <a:r>
              <a:rPr lang="zh-CN" altLang="en-US" sz="1800"/>
              <a:t>这个</a:t>
            </a:r>
            <a:r>
              <a:rPr lang="en-US" altLang="zh-CN" sz="1800"/>
              <a:t>map</a:t>
            </a:r>
            <a:r>
              <a:rPr lang="zh-CN" altLang="en-US" sz="1800"/>
              <a:t>操作的计算结束，而是继续进行</a:t>
            </a:r>
            <a:r>
              <a:rPr lang="en-US" altLang="zh-CN" sz="1800"/>
              <a:t>union</a:t>
            </a:r>
            <a:r>
              <a:rPr lang="zh-CN" altLang="en-US" sz="1800"/>
              <a:t>操作，得到分区</a:t>
            </a:r>
            <a:r>
              <a:rPr lang="en-US" altLang="zh-CN" sz="1800"/>
              <a:t>13</a:t>
            </a:r>
            <a:r>
              <a:rPr lang="zh-CN" altLang="en-US" sz="1800"/>
              <a:t>，这样流水线执行大大提高了计算的效率</a:t>
            </a:r>
          </a:p>
        </p:txBody>
      </p:sp>
      <p:sp>
        <p:nvSpPr>
          <p:cNvPr id="50183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381000" y="1633538"/>
            <a:ext cx="83058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Stage</a:t>
            </a:r>
            <a:r>
              <a:rPr lang="zh-CN" altLang="zh-CN" sz="2000" dirty="0"/>
              <a:t>的类型包括两种：</a:t>
            </a:r>
            <a:r>
              <a:rPr lang="en-US" altLang="zh-CN" sz="2000" dirty="0" err="1"/>
              <a:t>ShuffleMapStage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ResultStage</a:t>
            </a:r>
            <a:r>
              <a:rPr lang="zh-CN" altLang="zh-CN" sz="2000" dirty="0"/>
              <a:t>，具体如下：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en-US" altLang="zh-CN" sz="2000" dirty="0" err="1"/>
              <a:t>ShuffleMapStage</a:t>
            </a:r>
            <a:r>
              <a:rPr lang="zh-CN" altLang="zh-CN" sz="2000" dirty="0"/>
              <a:t>：不是最终的</a:t>
            </a:r>
            <a:r>
              <a:rPr lang="en-US" altLang="zh-CN" sz="2000" dirty="0"/>
              <a:t>Stage</a:t>
            </a:r>
            <a:r>
              <a:rPr lang="zh-CN" altLang="zh-CN" sz="2000" dirty="0"/>
              <a:t>，在它之后还有其他</a:t>
            </a:r>
            <a:r>
              <a:rPr lang="en-US" altLang="zh-CN" sz="2000" dirty="0"/>
              <a:t>Stage</a:t>
            </a:r>
            <a:r>
              <a:rPr lang="zh-CN" altLang="zh-CN" sz="2000" dirty="0"/>
              <a:t>，所以，它的输出一定需要经过</a:t>
            </a:r>
            <a:r>
              <a:rPr lang="en-US" altLang="zh-CN" sz="2000" dirty="0"/>
              <a:t>Shuffle</a:t>
            </a:r>
            <a:r>
              <a:rPr lang="zh-CN" altLang="zh-CN" sz="2000" dirty="0"/>
              <a:t>过程，并作为后续</a:t>
            </a:r>
            <a:r>
              <a:rPr lang="en-US" altLang="zh-CN" sz="2000" dirty="0"/>
              <a:t>Stage</a:t>
            </a:r>
            <a:r>
              <a:rPr lang="zh-CN" altLang="zh-CN" sz="2000" dirty="0"/>
              <a:t>的输入；这种</a:t>
            </a:r>
            <a:r>
              <a:rPr lang="en-US" altLang="zh-CN" sz="2000" dirty="0"/>
              <a:t>Stage</a:t>
            </a:r>
            <a:r>
              <a:rPr lang="zh-CN" altLang="zh-CN" sz="2000" dirty="0"/>
              <a:t>是</a:t>
            </a:r>
            <a:r>
              <a:rPr lang="zh-CN" altLang="zh-CN" sz="2000" b="1" dirty="0"/>
              <a:t>以</a:t>
            </a:r>
            <a:r>
              <a:rPr lang="en-US" altLang="zh-CN" sz="2000" b="1" dirty="0"/>
              <a:t>Shuffle</a:t>
            </a:r>
            <a:r>
              <a:rPr lang="zh-CN" altLang="zh-CN" sz="2000" b="1" dirty="0"/>
              <a:t>为输出边界</a:t>
            </a:r>
            <a:r>
              <a:rPr lang="zh-CN" altLang="zh-CN" sz="2000" dirty="0"/>
              <a:t>，其输入边界可以是从外部获取数据，也可以是另一个</a:t>
            </a:r>
            <a:r>
              <a:rPr lang="en-US" altLang="zh-CN" sz="2000" dirty="0" err="1"/>
              <a:t>ShuffleMapStage</a:t>
            </a:r>
            <a:r>
              <a:rPr lang="zh-CN" altLang="zh-CN" sz="2000" dirty="0"/>
              <a:t>的输出，其输出可以是另一个</a:t>
            </a:r>
            <a:r>
              <a:rPr lang="en-US" altLang="zh-CN" sz="2000" dirty="0"/>
              <a:t>Stage</a:t>
            </a:r>
            <a:r>
              <a:rPr lang="zh-CN" altLang="zh-CN" sz="2000" dirty="0"/>
              <a:t>的开始；在一个</a:t>
            </a:r>
            <a:r>
              <a:rPr lang="en-US" altLang="zh-CN" sz="2000" dirty="0"/>
              <a:t>Job</a:t>
            </a:r>
            <a:r>
              <a:rPr lang="zh-CN" altLang="zh-CN" sz="2000" dirty="0"/>
              <a:t>里可能有该类型的</a:t>
            </a:r>
            <a:r>
              <a:rPr lang="en-US" altLang="zh-CN" sz="2000" dirty="0"/>
              <a:t>Stage</a:t>
            </a:r>
            <a:r>
              <a:rPr lang="zh-CN" altLang="zh-CN" sz="2000" dirty="0"/>
              <a:t>，也可能没有该类型</a:t>
            </a:r>
            <a:r>
              <a:rPr lang="en-US" altLang="zh-CN" sz="2000" dirty="0"/>
              <a:t>Stage</a:t>
            </a:r>
            <a:r>
              <a:rPr lang="zh-CN" altLang="zh-CN" sz="2000" dirty="0"/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</a:t>
            </a:r>
            <a:r>
              <a:rPr lang="en-US" altLang="zh-CN" sz="2000" dirty="0" err="1"/>
              <a:t>ResultStage</a:t>
            </a:r>
            <a:r>
              <a:rPr lang="zh-CN" altLang="zh-CN" sz="2000" dirty="0"/>
              <a:t>：最终的</a:t>
            </a:r>
            <a:r>
              <a:rPr lang="en-US" altLang="zh-CN" sz="2000" dirty="0"/>
              <a:t>Stage</a:t>
            </a:r>
            <a:r>
              <a:rPr lang="zh-CN" altLang="zh-CN" sz="2000" dirty="0"/>
              <a:t>，没有输出，而是直接</a:t>
            </a:r>
            <a:r>
              <a:rPr lang="zh-CN" altLang="zh-CN" sz="2000" b="1" dirty="0"/>
              <a:t>产生结果或存储</a:t>
            </a:r>
            <a:r>
              <a:rPr lang="zh-CN" altLang="zh-CN" sz="2000" dirty="0"/>
              <a:t>。这种</a:t>
            </a:r>
            <a:r>
              <a:rPr lang="en-US" altLang="zh-CN" sz="2000" dirty="0"/>
              <a:t>Stage</a:t>
            </a:r>
            <a:r>
              <a:rPr lang="zh-CN" altLang="zh-CN" sz="2000" dirty="0"/>
              <a:t>是直接输出结果，其输入边界可以是从外部获取数据，也可以是另一个</a:t>
            </a:r>
            <a:r>
              <a:rPr lang="en-US" altLang="zh-CN" sz="2000" dirty="0" err="1"/>
              <a:t>ShuffleMapStage</a:t>
            </a:r>
            <a:r>
              <a:rPr lang="zh-CN" altLang="zh-CN" sz="2000" dirty="0"/>
              <a:t>的输出。在一个</a:t>
            </a:r>
            <a:r>
              <a:rPr lang="en-US" altLang="zh-CN" sz="2000" dirty="0"/>
              <a:t>Job</a:t>
            </a:r>
            <a:r>
              <a:rPr lang="zh-CN" altLang="zh-CN" sz="2000" dirty="0"/>
              <a:t>里必定有该类型</a:t>
            </a:r>
            <a:r>
              <a:rPr lang="en-US" altLang="zh-CN" sz="2000" dirty="0"/>
              <a:t>Stage</a:t>
            </a:r>
            <a:r>
              <a:rPr lang="zh-CN" altLang="zh-CN" sz="2000" dirty="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因此，一个</a:t>
            </a:r>
            <a:r>
              <a:rPr lang="en-US" altLang="zh-CN" sz="2000" dirty="0"/>
              <a:t>Job</a:t>
            </a:r>
            <a:r>
              <a:rPr lang="zh-CN" altLang="zh-CN" sz="2000" dirty="0"/>
              <a:t>含有一个或多个</a:t>
            </a:r>
            <a:r>
              <a:rPr lang="en-US" altLang="zh-CN" sz="2000" dirty="0"/>
              <a:t>Stage</a:t>
            </a:r>
            <a:r>
              <a:rPr lang="zh-CN" altLang="zh-CN" sz="2000" dirty="0"/>
              <a:t>，</a:t>
            </a:r>
            <a:r>
              <a:rPr lang="zh-CN" altLang="en-US" sz="2000" dirty="0"/>
              <a:t>其中</a:t>
            </a:r>
            <a:r>
              <a:rPr lang="zh-CN" altLang="zh-CN" sz="2000" dirty="0"/>
              <a:t>至少含有一个</a:t>
            </a:r>
            <a:r>
              <a:rPr lang="en-US" altLang="zh-CN" sz="2000" dirty="0" err="1"/>
              <a:t>ResultStage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5.Stage</a:t>
            </a:r>
            <a:r>
              <a:rPr lang="zh-CN" altLang="en-US" sz="2400" b="1"/>
              <a:t>的划分</a:t>
            </a:r>
            <a:endParaRPr lang="zh-CN" altLang="en-US" sz="1800"/>
          </a:p>
        </p:txBody>
      </p:sp>
      <p:sp>
        <p:nvSpPr>
          <p:cNvPr id="51204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2"/>
          <p:cNvSpPr>
            <a:spLocks noChangeArrowheads="1"/>
          </p:cNvSpPr>
          <p:nvPr/>
        </p:nvSpPr>
        <p:spPr bwMode="auto">
          <a:xfrm>
            <a:off x="304800" y="1446213"/>
            <a:ext cx="8610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通过上述对</a:t>
            </a:r>
            <a:r>
              <a:rPr lang="en-US" altLang="zh-CN" sz="1800" dirty="0"/>
              <a:t>RDD</a:t>
            </a:r>
            <a:r>
              <a:rPr lang="zh-CN" altLang="zh-CN" sz="1800" dirty="0"/>
              <a:t>概念、依赖关系和</a:t>
            </a:r>
            <a:r>
              <a:rPr lang="en-US" altLang="zh-CN" sz="1800" dirty="0"/>
              <a:t>Stage</a:t>
            </a:r>
            <a:r>
              <a:rPr lang="zh-CN" altLang="zh-CN" sz="1800" dirty="0"/>
              <a:t>划分的介绍，结合之前介绍的</a:t>
            </a:r>
            <a:r>
              <a:rPr lang="en-US" altLang="zh-CN" sz="1800" dirty="0"/>
              <a:t>Spark</a:t>
            </a:r>
            <a:r>
              <a:rPr lang="zh-CN" altLang="zh-CN" sz="1800" dirty="0"/>
              <a:t>运行基本流程，再总结一下</a:t>
            </a:r>
            <a:r>
              <a:rPr lang="en-US" altLang="zh-CN" sz="1800" dirty="0"/>
              <a:t>RDD</a:t>
            </a:r>
            <a:r>
              <a:rPr lang="zh-CN" altLang="zh-CN" sz="1800" dirty="0"/>
              <a:t>在</a:t>
            </a:r>
            <a:r>
              <a:rPr lang="en-US" altLang="zh-CN" sz="1800" dirty="0"/>
              <a:t>Spark</a:t>
            </a:r>
            <a:r>
              <a:rPr lang="zh-CN" altLang="zh-CN" sz="1800" dirty="0"/>
              <a:t>架构中的运行过程：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）创建</a:t>
            </a:r>
            <a:r>
              <a:rPr lang="en-US" altLang="zh-CN" sz="1800" dirty="0"/>
              <a:t>RDD</a:t>
            </a:r>
            <a:r>
              <a:rPr lang="zh-CN" altLang="zh-CN" sz="1800" dirty="0"/>
              <a:t>对象；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SparkContext</a:t>
            </a:r>
            <a:r>
              <a:rPr lang="zh-CN" altLang="zh-CN" sz="1800" dirty="0"/>
              <a:t>负责计算</a:t>
            </a:r>
            <a:r>
              <a:rPr lang="en-US" altLang="zh-CN" sz="1800" dirty="0"/>
              <a:t>RDD</a:t>
            </a:r>
            <a:r>
              <a:rPr lang="zh-CN" altLang="zh-CN" sz="1800" dirty="0"/>
              <a:t>之间的依赖关系，构建</a:t>
            </a:r>
            <a:r>
              <a:rPr lang="en-US" altLang="zh-CN" sz="1800" dirty="0"/>
              <a:t>DAG</a:t>
            </a:r>
            <a:r>
              <a:rPr lang="zh-CN" altLang="zh-CN" sz="1800" dirty="0"/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DAGScheduler</a:t>
            </a:r>
            <a:r>
              <a:rPr lang="zh-CN" altLang="zh-CN" sz="1800" dirty="0"/>
              <a:t>负责把</a:t>
            </a:r>
            <a:r>
              <a:rPr lang="en-US" altLang="zh-CN" sz="1800" dirty="0"/>
              <a:t>DAG</a:t>
            </a:r>
            <a:r>
              <a:rPr lang="zh-CN" altLang="zh-CN" sz="1800" dirty="0"/>
              <a:t>图分解成多个</a:t>
            </a:r>
            <a:r>
              <a:rPr lang="en-US" altLang="zh-CN" sz="1800" dirty="0"/>
              <a:t>Stage</a:t>
            </a:r>
            <a:r>
              <a:rPr lang="zh-CN" altLang="zh-CN" sz="1800" dirty="0"/>
              <a:t>，每个</a:t>
            </a:r>
            <a:r>
              <a:rPr lang="en-US" altLang="zh-CN" sz="1800" dirty="0"/>
              <a:t>Stage</a:t>
            </a:r>
            <a:r>
              <a:rPr lang="zh-CN" altLang="zh-CN" sz="1800" dirty="0"/>
              <a:t>中包含了多个</a:t>
            </a:r>
            <a:r>
              <a:rPr lang="en-US" altLang="zh-CN" sz="1800" dirty="0"/>
              <a:t>Task</a:t>
            </a:r>
            <a:r>
              <a:rPr lang="zh-CN" altLang="zh-CN" sz="1800" dirty="0"/>
              <a:t>，每个</a:t>
            </a:r>
            <a:r>
              <a:rPr lang="en-US" altLang="zh-CN" sz="1800" dirty="0"/>
              <a:t>Task</a:t>
            </a:r>
            <a:r>
              <a:rPr lang="zh-CN" altLang="zh-CN" sz="1800" dirty="0"/>
              <a:t>会被</a:t>
            </a:r>
            <a:r>
              <a:rPr lang="en-US" altLang="zh-CN" sz="1800" dirty="0" err="1"/>
              <a:t>TaskScheduler</a:t>
            </a:r>
            <a:r>
              <a:rPr lang="zh-CN" altLang="zh-CN" sz="1800" dirty="0"/>
              <a:t>分发给各个</a:t>
            </a:r>
            <a:r>
              <a:rPr lang="en-US" altLang="zh-CN" sz="1800" dirty="0" err="1"/>
              <a:t>WorkerNode</a:t>
            </a:r>
            <a:r>
              <a:rPr lang="zh-CN" altLang="zh-CN" sz="1800" dirty="0"/>
              <a:t>上的</a:t>
            </a:r>
            <a:r>
              <a:rPr lang="en-US" altLang="zh-CN" sz="1800" dirty="0"/>
              <a:t>Executor</a:t>
            </a:r>
            <a:r>
              <a:rPr lang="zh-CN" altLang="zh-CN" sz="1800" dirty="0"/>
              <a:t>去执行。</a:t>
            </a:r>
            <a:endParaRPr lang="zh-CN" altLang="en-US" sz="1800" dirty="0"/>
          </a:p>
        </p:txBody>
      </p:sp>
      <p:sp>
        <p:nvSpPr>
          <p:cNvPr id="52227" name="矩形 4"/>
          <p:cNvSpPr>
            <a:spLocks noChangeArrowheads="1"/>
          </p:cNvSpPr>
          <p:nvPr/>
        </p:nvSpPr>
        <p:spPr bwMode="auto">
          <a:xfrm>
            <a:off x="2895600" y="6259513"/>
            <a:ext cx="3770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16-11 RDD</a:t>
            </a:r>
            <a:r>
              <a:rPr lang="zh-CN" altLang="zh-CN" sz="1800"/>
              <a:t>在</a:t>
            </a:r>
            <a:r>
              <a:rPr lang="en-US" altLang="zh-CN" sz="1800"/>
              <a:t>Spark</a:t>
            </a:r>
            <a:r>
              <a:rPr lang="zh-CN" altLang="zh-CN" sz="1800"/>
              <a:t>中的运行过程</a:t>
            </a:r>
            <a:endParaRPr lang="zh-CN" altLang="en-US" sz="1800"/>
          </a:p>
        </p:txBody>
      </p:sp>
      <p:pic>
        <p:nvPicPr>
          <p:cNvPr id="52228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352800"/>
            <a:ext cx="7413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矩形 5"/>
          <p:cNvSpPr>
            <a:spLocks noChangeArrowheads="1"/>
          </p:cNvSpPr>
          <p:nvPr/>
        </p:nvSpPr>
        <p:spPr bwMode="auto">
          <a:xfrm>
            <a:off x="457200" y="107791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6.RDD</a:t>
            </a:r>
            <a:r>
              <a:rPr lang="zh-CN" altLang="en-US" sz="1800" b="1"/>
              <a:t>运行过程</a:t>
            </a:r>
          </a:p>
        </p:txBody>
      </p:sp>
      <p:sp>
        <p:nvSpPr>
          <p:cNvPr id="52230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10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9.3.4 RDD</a:t>
            </a:r>
            <a:r>
              <a:rPr lang="zh-CN" altLang="zh-CN" b="1" dirty="0" smtClean="0">
                <a:solidFill>
                  <a:schemeClr val="tx1"/>
                </a:solidFill>
              </a:rPr>
              <a:t>运行原理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334000" cy="457200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本章小结</a:t>
            </a:r>
          </a:p>
        </p:txBody>
      </p:sp>
      <p:sp>
        <p:nvSpPr>
          <p:cNvPr id="74755" name="矩形 2"/>
          <p:cNvSpPr>
            <a:spLocks noChangeArrowheads="1"/>
          </p:cNvSpPr>
          <p:nvPr/>
        </p:nvSpPr>
        <p:spPr bwMode="auto">
          <a:xfrm>
            <a:off x="838200" y="1447800"/>
            <a:ext cx="7620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800" dirty="0"/>
              <a:t>本章首先介绍了</a:t>
            </a:r>
            <a:r>
              <a:rPr lang="en-US" altLang="zh-CN" sz="1800" dirty="0"/>
              <a:t>Spark</a:t>
            </a:r>
            <a:r>
              <a:rPr lang="zh-CN" altLang="zh-CN" sz="1800" dirty="0"/>
              <a:t>的起源与发展，分析了</a:t>
            </a:r>
            <a:r>
              <a:rPr lang="en-US" altLang="zh-CN" sz="1800" dirty="0"/>
              <a:t>Hadoop</a:t>
            </a:r>
            <a:r>
              <a:rPr lang="zh-CN" altLang="zh-CN" sz="1800" dirty="0"/>
              <a:t>存在的缺点与</a:t>
            </a:r>
            <a:r>
              <a:rPr lang="en-US" altLang="zh-CN" sz="1800" dirty="0"/>
              <a:t>Spark</a:t>
            </a:r>
            <a:r>
              <a:rPr lang="zh-CN" altLang="zh-CN" sz="1800" dirty="0"/>
              <a:t>的优势。接着介绍了</a:t>
            </a:r>
            <a:r>
              <a:rPr lang="en-US" altLang="zh-CN" sz="1800" dirty="0"/>
              <a:t>Spark</a:t>
            </a:r>
            <a:r>
              <a:rPr lang="zh-CN" altLang="zh-CN" sz="1800" dirty="0"/>
              <a:t>的相关概念、生态系统与核心设计。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</a:pPr>
            <a:r>
              <a:rPr lang="en-US" altLang="zh-CN" sz="1800" dirty="0"/>
              <a:t>Spark</a:t>
            </a:r>
            <a:r>
              <a:rPr lang="zh-CN" altLang="zh-CN" sz="1800" dirty="0"/>
              <a:t>的核心是统一的抽象</a:t>
            </a:r>
            <a:r>
              <a:rPr lang="en-US" altLang="zh-CN" sz="1800" dirty="0"/>
              <a:t>RDD</a:t>
            </a:r>
            <a:r>
              <a:rPr lang="zh-CN" altLang="zh-CN" sz="1800" dirty="0"/>
              <a:t>，在此之上形成了结构一体化、功能多元化的完整的大数据生态系统，支持内存计算，</a:t>
            </a:r>
            <a:r>
              <a:rPr lang="en-US" altLang="zh-CN" sz="1800" dirty="0"/>
              <a:t>SQL</a:t>
            </a:r>
            <a:r>
              <a:rPr lang="zh-CN" altLang="zh-CN" sz="1800" dirty="0"/>
              <a:t>即席查询、实时流式计算、机器学习和图计算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1800" dirty="0"/>
              <a:t>本章最后介绍了</a:t>
            </a:r>
            <a:r>
              <a:rPr lang="en-US" altLang="zh-CN" sz="1800" dirty="0"/>
              <a:t>Spark</a:t>
            </a:r>
            <a:r>
              <a:rPr lang="zh-CN" altLang="zh-CN" sz="1800" dirty="0"/>
              <a:t>基本的编程实践，包括</a:t>
            </a:r>
            <a:r>
              <a:rPr lang="en-US" altLang="zh-CN" sz="1800" dirty="0"/>
              <a:t>Spark</a:t>
            </a:r>
            <a:r>
              <a:rPr lang="zh-CN" altLang="zh-CN" sz="1800" dirty="0"/>
              <a:t>的安装与</a:t>
            </a:r>
            <a:r>
              <a:rPr lang="en-US" altLang="zh-CN" sz="1800" dirty="0"/>
              <a:t>Spark Shell</a:t>
            </a:r>
            <a:r>
              <a:rPr lang="zh-CN" altLang="zh-CN" sz="1800" dirty="0"/>
              <a:t>的使用，并演示了</a:t>
            </a:r>
            <a:r>
              <a:rPr lang="en-US" altLang="zh-CN" sz="1800" dirty="0"/>
              <a:t>Spark RDD</a:t>
            </a:r>
            <a:r>
              <a:rPr lang="zh-CN" altLang="zh-CN" sz="1800" dirty="0"/>
              <a:t>的基本操作。</a:t>
            </a:r>
            <a:r>
              <a:rPr lang="en-US" altLang="zh-CN" sz="1800" dirty="0"/>
              <a:t>Spark</a:t>
            </a:r>
            <a:r>
              <a:rPr lang="zh-CN" altLang="zh-CN" sz="1800" dirty="0"/>
              <a:t>提供了丰富的</a:t>
            </a:r>
            <a:r>
              <a:rPr lang="en-US" altLang="zh-CN" sz="1800" dirty="0"/>
              <a:t>API</a:t>
            </a:r>
            <a:r>
              <a:rPr lang="zh-CN" altLang="zh-CN" sz="1800" dirty="0"/>
              <a:t>，让开发人员可以用简洁的方式来处理复杂的数据计算与分析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4648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9.1.1 Spark</a:t>
            </a:r>
            <a:r>
              <a:rPr lang="zh-CN" altLang="zh-CN" b="1" dirty="0" smtClean="0">
                <a:solidFill>
                  <a:schemeClr val="tx1"/>
                </a:solidFill>
              </a:rPr>
              <a:t>简介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533400" y="1295400"/>
            <a:ext cx="8077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/>
              <a:t>Spark</a:t>
            </a:r>
            <a:r>
              <a:rPr lang="zh-CN" altLang="zh-CN" sz="2400"/>
              <a:t>最初由美国加州伯克利大学（</a:t>
            </a:r>
            <a:r>
              <a:rPr lang="en-US" altLang="zh-CN" sz="2400"/>
              <a:t>UCBerkeley</a:t>
            </a:r>
            <a:r>
              <a:rPr lang="zh-CN" altLang="zh-CN" sz="2400"/>
              <a:t>）的</a:t>
            </a:r>
            <a:r>
              <a:rPr lang="en-US" altLang="zh-CN" sz="2400"/>
              <a:t>AMP</a:t>
            </a:r>
            <a:r>
              <a:rPr lang="zh-CN" altLang="zh-CN" sz="2400"/>
              <a:t>实验室于</a:t>
            </a:r>
            <a:r>
              <a:rPr lang="en-US" altLang="zh-CN" sz="2400"/>
              <a:t>2009</a:t>
            </a:r>
            <a:r>
              <a:rPr lang="zh-CN" altLang="zh-CN" sz="2400"/>
              <a:t>年开发，是基于内存计算的大数据并行计算框架，可用于构建大型的、低延迟的数据分析应用程序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2013</a:t>
            </a:r>
            <a:r>
              <a:rPr lang="zh-CN" altLang="zh-CN" sz="2400"/>
              <a:t>年</a:t>
            </a:r>
            <a:r>
              <a:rPr lang="en-US" altLang="zh-CN" sz="2400"/>
              <a:t>Spark</a:t>
            </a:r>
            <a:r>
              <a:rPr lang="zh-CN" altLang="zh-CN" sz="2400"/>
              <a:t>加入</a:t>
            </a:r>
            <a:r>
              <a:rPr lang="en-US" altLang="zh-CN" sz="2400"/>
              <a:t>Apache</a:t>
            </a:r>
            <a:r>
              <a:rPr lang="zh-CN" altLang="zh-CN" sz="2400"/>
              <a:t>孵化器项目后发展迅猛，如今已成为</a:t>
            </a:r>
            <a:r>
              <a:rPr lang="en-US" altLang="zh-CN" sz="2400"/>
              <a:t>Apache</a:t>
            </a:r>
            <a:r>
              <a:rPr lang="zh-CN" altLang="zh-CN" sz="2400"/>
              <a:t>软件基金会最重要的</a:t>
            </a:r>
            <a:r>
              <a:rPr lang="zh-CN" altLang="zh-CN" sz="2400" b="1"/>
              <a:t>三大</a:t>
            </a:r>
            <a:r>
              <a:rPr lang="zh-CN" altLang="zh-CN" sz="2400"/>
              <a:t>分布式计算系统</a:t>
            </a:r>
            <a:r>
              <a:rPr lang="zh-CN" altLang="zh-CN" sz="2400" b="1"/>
              <a:t>开源</a:t>
            </a:r>
            <a:r>
              <a:rPr lang="zh-CN" altLang="zh-CN" sz="2400"/>
              <a:t>项目之一（</a:t>
            </a:r>
            <a:r>
              <a:rPr lang="en-US" altLang="zh-CN" sz="2400"/>
              <a:t>Hadoop</a:t>
            </a:r>
            <a:r>
              <a:rPr lang="zh-CN" altLang="zh-CN" sz="2400"/>
              <a:t>、</a:t>
            </a:r>
            <a:r>
              <a:rPr lang="en-US" altLang="zh-CN" sz="2400"/>
              <a:t>Spark</a:t>
            </a:r>
            <a:r>
              <a:rPr lang="zh-CN" altLang="zh-CN" sz="2400"/>
              <a:t>、</a:t>
            </a:r>
            <a:r>
              <a:rPr lang="en-US" altLang="zh-CN" sz="2400"/>
              <a:t>Storm</a:t>
            </a:r>
            <a:r>
              <a:rPr lang="zh-CN" altLang="zh-CN" sz="2400"/>
              <a:t>）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Spark</a:t>
            </a:r>
            <a:r>
              <a:rPr lang="zh-CN" altLang="en-US" sz="2400"/>
              <a:t>在</a:t>
            </a:r>
            <a:r>
              <a:rPr lang="en-US" altLang="zh-CN" sz="2400"/>
              <a:t>2014</a:t>
            </a:r>
            <a:r>
              <a:rPr lang="zh-CN" altLang="en-US" sz="2400"/>
              <a:t>年打破了</a:t>
            </a:r>
            <a:r>
              <a:rPr lang="en-US" altLang="zh-CN" sz="2400"/>
              <a:t>Hadoop</a:t>
            </a:r>
            <a:r>
              <a:rPr lang="zh-CN" altLang="en-US" sz="2400"/>
              <a:t>保持的基准排序纪录</a:t>
            </a:r>
            <a:endParaRPr lang="en-US" altLang="zh-CN" sz="240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Spark/206</a:t>
            </a:r>
            <a:r>
              <a:rPr lang="zh-CN" altLang="en-US" sz="2400"/>
              <a:t>个节点</a:t>
            </a:r>
            <a:r>
              <a:rPr lang="en-US" altLang="zh-CN" sz="2400"/>
              <a:t>/23</a:t>
            </a:r>
            <a:r>
              <a:rPr lang="zh-CN" altLang="en-US" sz="2400"/>
              <a:t>分钟</a:t>
            </a:r>
            <a:r>
              <a:rPr lang="en-US" altLang="zh-CN" sz="2400"/>
              <a:t>/100TB</a:t>
            </a:r>
            <a:r>
              <a:rPr lang="zh-CN" altLang="en-US" sz="2400"/>
              <a:t>数据</a:t>
            </a:r>
            <a:endParaRPr lang="en-US" altLang="zh-CN" sz="240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Hadoop/2000</a:t>
            </a:r>
            <a:r>
              <a:rPr lang="zh-CN" altLang="en-US" sz="2400"/>
              <a:t>个节点</a:t>
            </a:r>
            <a:r>
              <a:rPr lang="en-US" altLang="zh-CN" sz="2400"/>
              <a:t>/72</a:t>
            </a:r>
            <a:r>
              <a:rPr lang="zh-CN" altLang="en-US" sz="2400"/>
              <a:t>分钟</a:t>
            </a:r>
            <a:r>
              <a:rPr lang="en-US" altLang="zh-CN" sz="2400"/>
              <a:t>/100TB</a:t>
            </a:r>
            <a:r>
              <a:rPr lang="zh-CN" altLang="en-US" sz="2400"/>
              <a:t>数据</a:t>
            </a:r>
            <a:endParaRPr lang="en-US" altLang="zh-CN" sz="240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Spark</a:t>
            </a:r>
            <a:r>
              <a:rPr lang="zh-CN" altLang="en-US" sz="2400"/>
              <a:t>用十分之一的计算资源，获得了比</a:t>
            </a:r>
            <a:r>
              <a:rPr lang="en-US" altLang="zh-CN" sz="2400"/>
              <a:t>Hadoop</a:t>
            </a:r>
            <a:r>
              <a:rPr lang="zh-CN" altLang="en-US" sz="2400"/>
              <a:t>快</a:t>
            </a:r>
            <a:r>
              <a:rPr lang="en-US" altLang="zh-CN" sz="2400"/>
              <a:t>3</a:t>
            </a:r>
            <a:r>
              <a:rPr lang="zh-CN" altLang="en-US" sz="2400"/>
              <a:t>倍的速度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533400" y="1217613"/>
            <a:ext cx="81534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具有如下几个主要特点：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运行速度快：使用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执行引擎以支持循环数据流与内存计算</a:t>
            </a:r>
            <a:endParaRPr lang="zh-CN" altLang="en-US" sz="2000"/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容易使用：支持使用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语言进行编程，可以通过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Spark Shell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进行交互式编程 </a:t>
            </a:r>
            <a:endParaRPr lang="zh-CN" altLang="en-US" sz="2000"/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通用性：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提供了完整而强大的技术栈，包括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查询、流式计算、机器学习和图算法组件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运行模式多样：可运行于独立的集群模式中，可运行于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中，也可运行于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等云环境中，并且可以访问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等多种数据源</a:t>
            </a:r>
            <a:r>
              <a:rPr lang="zh-CN" altLang="en-US" sz="2000"/>
              <a:t> </a:t>
            </a:r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4648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9.1.1 Spark</a:t>
            </a:r>
            <a:r>
              <a:rPr lang="zh-CN" altLang="zh-CN" b="1" dirty="0" smtClean="0">
                <a:solidFill>
                  <a:schemeClr val="tx1"/>
                </a:solidFill>
              </a:rPr>
              <a:t>简介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park&amp;had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11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1066800" y="5562600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16-1 </a:t>
            </a:r>
            <a:r>
              <a:rPr lang="zh-CN" altLang="zh-CN" sz="1800"/>
              <a:t>谷歌趋势：</a:t>
            </a:r>
            <a:r>
              <a:rPr lang="en-US" altLang="zh-CN" sz="1800"/>
              <a:t>Spark</a:t>
            </a:r>
            <a:r>
              <a:rPr lang="zh-CN" altLang="zh-CN" sz="1800"/>
              <a:t>与</a:t>
            </a:r>
            <a:r>
              <a:rPr lang="en-US" altLang="zh-CN" sz="1800"/>
              <a:t>Hadoop</a:t>
            </a:r>
            <a:r>
              <a:rPr lang="zh-CN" altLang="zh-CN" sz="1800"/>
              <a:t>对比</a:t>
            </a:r>
            <a:endParaRPr lang="zh-CN" altLang="en-US" sz="1800"/>
          </a:p>
        </p:txBody>
      </p:sp>
      <p:sp>
        <p:nvSpPr>
          <p:cNvPr id="12292" name="矩形 4"/>
          <p:cNvSpPr>
            <a:spLocks noChangeArrowheads="1"/>
          </p:cNvSpPr>
          <p:nvPr/>
        </p:nvSpPr>
        <p:spPr bwMode="auto">
          <a:xfrm>
            <a:off x="762000" y="1371600"/>
            <a:ext cx="762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Spark</a:t>
            </a:r>
            <a:r>
              <a:rPr lang="zh-CN" altLang="zh-CN" sz="1800"/>
              <a:t>如今已吸引了国内外各大公司的注意，如腾讯、淘宝、百度、亚马逊等公司均不同程度地使用了</a:t>
            </a:r>
            <a:r>
              <a:rPr lang="en-US" altLang="zh-CN" sz="1800"/>
              <a:t>Spark</a:t>
            </a:r>
            <a:r>
              <a:rPr lang="zh-CN" altLang="zh-CN" sz="1800"/>
              <a:t>来构建大数据分析应用，并应用到实际的生产环境中</a:t>
            </a:r>
            <a:endParaRPr lang="zh-CN" altLang="en-US" sz="1800"/>
          </a:p>
        </p:txBody>
      </p:sp>
      <p:sp>
        <p:nvSpPr>
          <p:cNvPr id="12293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46482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9.1.1 Spark</a:t>
            </a:r>
            <a:r>
              <a:rPr lang="zh-CN" altLang="zh-CN" b="1" dirty="0" smtClean="0">
                <a:solidFill>
                  <a:schemeClr val="tx1"/>
                </a:solidFill>
              </a:rPr>
              <a:t>简介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54864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9.1.2 Scala</a:t>
            </a:r>
            <a:r>
              <a:rPr lang="zh-CN" altLang="zh-CN" b="1" dirty="0" smtClean="0">
                <a:solidFill>
                  <a:schemeClr val="tx1"/>
                </a:solidFill>
              </a:rPr>
              <a:t>简介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457200" y="1331913"/>
            <a:ext cx="7620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Scala</a:t>
            </a:r>
            <a:r>
              <a:rPr lang="zh-CN" altLang="zh-CN" sz="2000"/>
              <a:t>是一门现代的</a:t>
            </a:r>
            <a:r>
              <a:rPr lang="zh-CN" altLang="zh-CN" sz="2000" b="1"/>
              <a:t>多范式</a:t>
            </a:r>
            <a:r>
              <a:rPr lang="zh-CN" altLang="zh-CN" sz="2000"/>
              <a:t>编程语言，运行于</a:t>
            </a:r>
            <a:r>
              <a:rPr lang="en-US" altLang="zh-CN" sz="2000"/>
              <a:t>Java</a:t>
            </a:r>
            <a:r>
              <a:rPr lang="zh-CN" altLang="zh-CN" sz="2000"/>
              <a:t>平台（</a:t>
            </a:r>
            <a:r>
              <a:rPr lang="en-US" altLang="zh-CN" sz="2000"/>
              <a:t>JVM</a:t>
            </a:r>
            <a:r>
              <a:rPr lang="zh-CN" altLang="zh-CN" sz="2000"/>
              <a:t>，</a:t>
            </a:r>
            <a:r>
              <a:rPr lang="en-US" altLang="zh-CN" sz="2000"/>
              <a:t>Java </a:t>
            </a:r>
            <a:r>
              <a:rPr lang="zh-CN" altLang="zh-CN" sz="2000"/>
              <a:t>虚拟机），并兼容现有的</a:t>
            </a:r>
            <a:r>
              <a:rPr lang="en-US" altLang="zh-CN" sz="2000"/>
              <a:t>Java</a:t>
            </a:r>
            <a:r>
              <a:rPr lang="zh-CN" altLang="zh-CN" sz="2000"/>
              <a:t>程序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的特性：</a:t>
            </a:r>
            <a:endParaRPr lang="zh-CN" altLang="en-US" sz="2000"/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具备强大的并发性，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支持函数式编程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，可以更好地支持分布式系统</a:t>
            </a:r>
            <a:endParaRPr lang="zh-CN" altLang="en-US" sz="2000"/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语法简洁，能提供优雅的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兼容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，运行速度快，且能融合到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生态圈中</a:t>
            </a:r>
            <a:r>
              <a:rPr lang="zh-CN" altLang="en-US" sz="2000"/>
              <a:t> </a:t>
            </a:r>
          </a:p>
        </p:txBody>
      </p:sp>
      <p:sp>
        <p:nvSpPr>
          <p:cNvPr id="13316" name="矩形 3"/>
          <p:cNvSpPr>
            <a:spLocks noChangeArrowheads="1"/>
          </p:cNvSpPr>
          <p:nvPr/>
        </p:nvSpPr>
        <p:spPr bwMode="auto">
          <a:xfrm>
            <a:off x="457200" y="4133850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Scala</a:t>
            </a:r>
            <a:r>
              <a:rPr lang="zh-CN" altLang="zh-CN" sz="2000"/>
              <a:t>是</a:t>
            </a:r>
            <a:r>
              <a:rPr lang="en-US" altLang="zh-CN" sz="2000"/>
              <a:t>Spark</a:t>
            </a:r>
            <a:r>
              <a:rPr lang="zh-CN" altLang="zh-CN" sz="2000"/>
              <a:t>的主要编程语言，但</a:t>
            </a:r>
            <a:r>
              <a:rPr lang="en-US" altLang="zh-CN" sz="2000"/>
              <a:t>Spark</a:t>
            </a:r>
            <a:r>
              <a:rPr lang="zh-CN" altLang="zh-CN" sz="2000"/>
              <a:t>还支持</a:t>
            </a:r>
            <a:r>
              <a:rPr lang="en-US" altLang="zh-CN" sz="2000"/>
              <a:t>Java</a:t>
            </a:r>
            <a:r>
              <a:rPr lang="zh-CN" altLang="zh-CN" sz="2000"/>
              <a:t>、</a:t>
            </a:r>
            <a:r>
              <a:rPr lang="en-US" altLang="zh-CN" sz="2000"/>
              <a:t>Python</a:t>
            </a:r>
            <a:r>
              <a:rPr lang="zh-CN" altLang="zh-CN" sz="2000"/>
              <a:t>、</a:t>
            </a:r>
            <a:r>
              <a:rPr lang="en-US" altLang="zh-CN" sz="2000"/>
              <a:t>R</a:t>
            </a:r>
            <a:r>
              <a:rPr lang="zh-CN" altLang="zh-CN" sz="2000"/>
              <a:t>作为编程语言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Scala</a:t>
            </a:r>
            <a:r>
              <a:rPr lang="zh-CN" altLang="zh-CN" sz="2000"/>
              <a:t>的优势是提供了</a:t>
            </a:r>
            <a:r>
              <a:rPr lang="en-US" altLang="zh-CN" sz="2000"/>
              <a:t>REPL</a:t>
            </a:r>
            <a:r>
              <a:rPr lang="zh-CN" altLang="zh-CN" sz="2000"/>
              <a:t>（</a:t>
            </a:r>
            <a:r>
              <a:rPr lang="en-US" altLang="zh-CN" sz="2000"/>
              <a:t>Read-Eval-Print Loop</a:t>
            </a:r>
            <a:r>
              <a:rPr lang="zh-CN" altLang="zh-CN" sz="2000"/>
              <a:t>，</a:t>
            </a:r>
            <a:r>
              <a:rPr lang="zh-CN" altLang="zh-CN" sz="2000" b="1"/>
              <a:t>交互式解释器</a:t>
            </a:r>
            <a:r>
              <a:rPr lang="zh-CN" altLang="zh-CN" sz="2000"/>
              <a:t>）</a:t>
            </a:r>
            <a:r>
              <a:rPr lang="zh-CN" altLang="en-US" sz="2000"/>
              <a:t>，提高程序开发效率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6172158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9.1.3 Spark</a:t>
            </a:r>
            <a:r>
              <a:rPr lang="zh-CN" altLang="zh-CN" b="1" dirty="0" smtClean="0">
                <a:solidFill>
                  <a:schemeClr val="tx1"/>
                </a:solidFill>
              </a:rPr>
              <a:t>与</a:t>
            </a:r>
            <a:r>
              <a:rPr lang="en-US" altLang="zh-CN" b="1" dirty="0" smtClean="0">
                <a:solidFill>
                  <a:schemeClr val="tx1"/>
                </a:solidFill>
              </a:rPr>
              <a:t>Hadoop</a:t>
            </a:r>
            <a:r>
              <a:rPr lang="zh-CN" altLang="zh-CN" b="1" dirty="0" smtClean="0">
                <a:solidFill>
                  <a:schemeClr val="tx1"/>
                </a:solidFill>
              </a:rPr>
              <a:t>的对比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143000" y="1524000"/>
            <a:ext cx="6858000" cy="3046413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存在如下一些缺点：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buFont typeface="Arial" panose="020B0604020202020204" pitchFamily="34" charset="0"/>
              <a:buNone/>
              <a:defRPr/>
            </a:pPr>
            <a:endParaRPr lang="zh-CN" altLang="en-US" sz="2400" dirty="0"/>
          </a:p>
          <a:p>
            <a:pPr>
              <a:buFontTx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表达能力有限</a:t>
            </a:r>
            <a:endParaRPr lang="zh-CN" altLang="en-US" sz="2400" dirty="0"/>
          </a:p>
          <a:p>
            <a:pPr>
              <a:buFontTx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开销大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延迟高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任务之间的衔接涉及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开销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在前一个任务执行完成之前，其他任务就无法开始，难以胜任复杂、多阶段的计算任务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762000" y="1319213"/>
            <a:ext cx="7696200" cy="3786187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zh-CN" sz="2000" dirty="0">
                <a:latin typeface="Arial" panose="020B0604020202020204" pitchFamily="34" charset="0"/>
              </a:rPr>
              <a:t>在借鉴</a:t>
            </a:r>
            <a:r>
              <a:rPr lang="en-US" altLang="zh-CN" sz="2000" dirty="0" err="1">
                <a:latin typeface="Arial" panose="020B0604020202020204" pitchFamily="34" charset="0"/>
              </a:rPr>
              <a:t>Hadoop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MapReduce</a:t>
            </a:r>
            <a:r>
              <a:rPr lang="zh-CN" altLang="zh-CN" sz="2000" dirty="0">
                <a:latin typeface="Arial" panose="020B0604020202020204" pitchFamily="34" charset="0"/>
              </a:rPr>
              <a:t>优点的同时，很好地解决了</a:t>
            </a:r>
            <a:r>
              <a:rPr lang="en-US" altLang="zh-CN" sz="2000" dirty="0" err="1">
                <a:latin typeface="Arial" panose="020B0604020202020204" pitchFamily="34" charset="0"/>
              </a:rPr>
              <a:t>MapReduce</a:t>
            </a:r>
            <a:r>
              <a:rPr lang="zh-CN" altLang="zh-CN" sz="2000" dirty="0">
                <a:latin typeface="Arial" panose="020B0604020202020204" pitchFamily="34" charset="0"/>
              </a:rPr>
              <a:t>所面临的问题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相比于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主要具有如下优点：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9875">
              <a:buFont typeface="Arial" panose="020B0604020202020204" pitchFamily="34" charset="0"/>
              <a:buNone/>
              <a:defRPr/>
            </a:pPr>
            <a:endParaRPr lang="zh-CN" altLang="en-US" sz="2000" dirty="0"/>
          </a:p>
          <a:p>
            <a:pPr>
              <a:buFontTx/>
              <a:buChar char="•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的计算模式也属于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，但不局限于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操作，还提供了多种数据集操作类型，编程模型比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更灵活</a:t>
            </a:r>
            <a:endParaRPr lang="zh-CN" altLang="en-US" sz="2000" dirty="0"/>
          </a:p>
          <a:p>
            <a:pPr>
              <a:buFontTx/>
              <a:buChar char="•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提供了内存计算，可将中间结果放到内存中，对于迭代运算效率更高</a:t>
            </a: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的任务调度执行机制，要优于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的迭代执行机制</a:t>
            </a:r>
            <a:r>
              <a:rPr lang="zh-CN" altLang="en-US" sz="2000" dirty="0"/>
              <a:t> </a:t>
            </a: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6324554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9.1.3 Spark</a:t>
            </a:r>
            <a:r>
              <a:rPr lang="zh-CN" altLang="zh-CN" b="1" dirty="0" smtClean="0">
                <a:solidFill>
                  <a:schemeClr val="tx1"/>
                </a:solidFill>
              </a:rPr>
              <a:t>与</a:t>
            </a:r>
            <a:r>
              <a:rPr lang="en-US" altLang="zh-CN" b="1" dirty="0" smtClean="0">
                <a:solidFill>
                  <a:schemeClr val="tx1"/>
                </a:solidFill>
              </a:rPr>
              <a:t>Hadoop</a:t>
            </a:r>
            <a:r>
              <a:rPr lang="zh-CN" altLang="zh-CN" b="1" dirty="0" smtClean="0">
                <a:solidFill>
                  <a:schemeClr val="tx1"/>
                </a:solidFill>
              </a:rPr>
              <a:t>的对比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3558</Words>
  <Application>Microsoft Office PowerPoint</Application>
  <PresentationFormat>全屏显示(4:3)</PresentationFormat>
  <Paragraphs>284</Paragraphs>
  <Slides>33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华文隶书</vt:lpstr>
      <vt:lpstr>宋体</vt:lpstr>
      <vt:lpstr>Arial</vt:lpstr>
      <vt:lpstr>Times New Roman</vt:lpstr>
      <vt:lpstr>默认设计模板</vt:lpstr>
      <vt:lpstr>Microsoft Visio 绘图</vt:lpstr>
      <vt:lpstr>Visio</vt:lpstr>
      <vt:lpstr>Spark </vt:lpstr>
      <vt:lpstr>目录</vt:lpstr>
      <vt:lpstr>9.1 Spark概述</vt:lpstr>
      <vt:lpstr>9.1.1 Spark简介</vt:lpstr>
      <vt:lpstr>9.1.1 Spark简介</vt:lpstr>
      <vt:lpstr>9.1.1 Spark简介</vt:lpstr>
      <vt:lpstr>9.1.2 Scala简介</vt:lpstr>
      <vt:lpstr>9.1.3 Spark与Hadoop的对比</vt:lpstr>
      <vt:lpstr>9.1.3 Spark与Hadoop的对比</vt:lpstr>
      <vt:lpstr>9.1.3 Spark与Hadoop的对比</vt:lpstr>
      <vt:lpstr>9.1.3 Spark与Hadoop的对比</vt:lpstr>
      <vt:lpstr>9.2 Spark生态系统</vt:lpstr>
      <vt:lpstr>9.2 Spark生态系统</vt:lpstr>
      <vt:lpstr>9.2 Spark生态系统</vt:lpstr>
      <vt:lpstr>9.2 Spark生态系统</vt:lpstr>
      <vt:lpstr>9.3 Spark运行架构</vt:lpstr>
      <vt:lpstr>9.3.1 基本概念</vt:lpstr>
      <vt:lpstr>9.3.2 架构设计</vt:lpstr>
      <vt:lpstr>9.3.2 架构设计</vt:lpstr>
      <vt:lpstr>9.3.3 Spark运行基本流程</vt:lpstr>
      <vt:lpstr>9.3.3 Spark运行基本流程</vt:lpstr>
      <vt:lpstr>9.3.4 RDD运行原理</vt:lpstr>
      <vt:lpstr>9.3.4 RDD运行原理</vt:lpstr>
      <vt:lpstr>9.3.4 RDD运行原理</vt:lpstr>
      <vt:lpstr>9.3.4 RDD运行原理</vt:lpstr>
      <vt:lpstr>9.3.4 RDD运行原理</vt:lpstr>
      <vt:lpstr>9.3.4 RDD运行原理</vt:lpstr>
      <vt:lpstr>9.3.4 RDD运行原理</vt:lpstr>
      <vt:lpstr>9.3.4 RDD运行原理</vt:lpstr>
      <vt:lpstr>9.3.4 RDD运行原理</vt:lpstr>
      <vt:lpstr>9.3.4 RDD运行原理</vt:lpstr>
      <vt:lpstr>9.3.4 RDD运行原理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Administrator</cp:lastModifiedBy>
  <cp:revision>513</cp:revision>
  <dcterms:created xsi:type="dcterms:W3CDTF">2019-05-06T02:22:46Z</dcterms:created>
  <dcterms:modified xsi:type="dcterms:W3CDTF">2020-03-16T07:43:26Z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