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5" r:id="rId3"/>
  </p:sldMasterIdLst>
  <p:notesMasterIdLst>
    <p:notesMasterId r:id="rId9"/>
  </p:notesMasterIdLst>
  <p:sldIdLst>
    <p:sldId id="467" r:id="rId4"/>
    <p:sldId id="262" r:id="rId5"/>
    <p:sldId id="465" r:id="rId6"/>
    <p:sldId id="4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700"/>
    <a:srgbClr val="FF9266"/>
    <a:srgbClr val="FFDBCC"/>
    <a:srgbClr val="FE8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933409884395993E-2"/>
          <c:y val="3.607636972287484E-2"/>
          <c:w val="0.88991918613003429"/>
          <c:h val="0.790729010372912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 here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1.6</c:v>
                </c:pt>
                <c:pt idx="2">
                  <c:v>1</c:v>
                </c:pt>
                <c:pt idx="3">
                  <c:v>2.2999999999999998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B0F-44F9-8DB3-BBFEF7EAB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9947080"/>
        <c:axId val="889945768"/>
      </c:lineChart>
      <c:catAx>
        <c:axId val="889947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889945768"/>
        <c:crosses val="autoZero"/>
        <c:auto val="1"/>
        <c:lblAlgn val="ctr"/>
        <c:lblOffset val="100"/>
        <c:noMultiLvlLbl val="0"/>
      </c:catAx>
      <c:valAx>
        <c:axId val="889945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889947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ea typeface="宋体" panose="02010600030101010101" pitchFamily="2" charset="-122"/>
        </a:defRPr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933409884395993E-2"/>
          <c:y val="3.607636972287484E-2"/>
          <c:w val="0.88991918613003429"/>
          <c:h val="0.790729010372912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 here 1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1.6</c:v>
                </c:pt>
                <c:pt idx="2">
                  <c:v>3</c:v>
                </c:pt>
                <c:pt idx="3">
                  <c:v>2.2999999999999998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BDC-4B00-B532-951880F47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9947080"/>
        <c:axId val="889945768"/>
      </c:lineChart>
      <c:catAx>
        <c:axId val="889947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889945768"/>
        <c:crosses val="autoZero"/>
        <c:auto val="1"/>
        <c:lblAlgn val="ctr"/>
        <c:lblOffset val="100"/>
        <c:noMultiLvlLbl val="0"/>
      </c:catAx>
      <c:valAx>
        <c:axId val="889945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889947080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alpha val="5000"/>
      </a:schemeClr>
    </a:solidFill>
    <a:ln>
      <a:noFill/>
    </a:ln>
    <a:effectLst/>
  </c:spPr>
  <c:txPr>
    <a:bodyPr/>
    <a:lstStyle/>
    <a:p>
      <a:pPr>
        <a:defRPr>
          <a:latin typeface="Calibri" panose="020F0502020204030204" pitchFamily="34" charset="0"/>
          <a:ea typeface="宋体" panose="02010600030101010101" pitchFamily="2" charset="-122"/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图片 1">
          <a:extLst xmlns:a="http://schemas.openxmlformats.org/drawingml/2006/main">
            <a:ext uri="{FF2B5EF4-FFF2-40B4-BE49-F238E27FC236}">
              <a16:creationId xmlns:a16="http://schemas.microsoft.com/office/drawing/2014/main" id="{8A4D2944-541A-0A03-C197-B715F12FF58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480924" y="2237334"/>
          <a:ext cx="4226177" cy="2669794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图片 1">
          <a:extLst xmlns:a="http://schemas.openxmlformats.org/drawingml/2006/main">
            <a:ext uri="{FF2B5EF4-FFF2-40B4-BE49-F238E27FC236}">
              <a16:creationId xmlns:a16="http://schemas.microsoft.com/office/drawing/2014/main" id="{73264A04-B2DA-9065-A707-9A5E317C9CE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873133" y="992416"/>
          <a:ext cx="8547333" cy="4974767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A4686-2056-4E96-BBAD-E01AB7A5E771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ABFB3-627F-48E8-B145-C6B331E80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7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624b0185-2f36-42c6-9562-52b62bd1a8b7.source.default.zh-Hans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0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098ba12a-60e2-4716-9af0-eaef08ae26a8.source.default.zh-Hans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48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098ba12a-60e2-4716-9af0-eaef08ae26a8.source.default.zh-Hans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7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1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fficePLUSCoverBackgroundShape">
            <a:extLst>
              <a:ext uri="{FF2B5EF4-FFF2-40B4-BE49-F238E27FC236}">
                <a16:creationId xmlns:a16="http://schemas.microsoft.com/office/drawing/2014/main" id="{9696C250-7236-4D97-809A-C24405422EEF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2B6E72-64B2-4193-B4FB-F1EC78BB17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7" t="2307" r="13671" b="6110"/>
            <a:stretch/>
          </p:blipFill>
          <p:spPr>
            <a:xfrm>
              <a:off x="9293902" y="0"/>
              <a:ext cx="2898098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055D67-067B-4C0B-A944-598CED266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t="2307" r="13671" b="6110"/>
            <a:stretch/>
          </p:blipFill>
          <p:spPr>
            <a:xfrm>
              <a:off x="1209492" y="0"/>
              <a:ext cx="8625017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5CC729-8E8F-41D3-9A03-172732ED6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" t="2307" r="98984" b="6110"/>
            <a:stretch/>
          </p:blipFill>
          <p:spPr>
            <a:xfrm>
              <a:off x="0" y="0"/>
              <a:ext cx="1319134" cy="6858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E6B499-1A64-4516-A7A1-9C44AE054C01}"/>
                </a:ext>
              </a:extLst>
            </p:cNvPr>
            <p:cNvSpPr/>
            <p:nvPr/>
          </p:nvSpPr>
          <p:spPr>
            <a:xfrm>
              <a:off x="-1" y="6134100"/>
              <a:ext cx="1769999" cy="130324"/>
            </a:xfrm>
            <a:prstGeom prst="rect">
              <a:avLst/>
            </a:prstGeom>
            <a:solidFill>
              <a:srgbClr val="F47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20582E-11CE-4F62-8B7D-AC4B0A6CDD79}"/>
                </a:ext>
              </a:extLst>
            </p:cNvPr>
            <p:cNvSpPr/>
            <p:nvPr/>
          </p:nvSpPr>
          <p:spPr>
            <a:xfrm>
              <a:off x="9834509" y="3622860"/>
              <a:ext cx="2357491" cy="1169229"/>
            </a:xfrm>
            <a:prstGeom prst="rect">
              <a:avLst/>
            </a:prstGeom>
            <a:solidFill>
              <a:srgbClr val="F5731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002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96C250-7236-4D97-809A-C24405422EEF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2B6E72-64B2-4193-B4FB-F1EC78BB17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7" t="2307" r="13671" b="6110"/>
            <a:stretch/>
          </p:blipFill>
          <p:spPr>
            <a:xfrm>
              <a:off x="9293902" y="0"/>
              <a:ext cx="2898098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055D67-067B-4C0B-A944-598CED266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t="2307" r="13671" b="6110"/>
            <a:stretch/>
          </p:blipFill>
          <p:spPr>
            <a:xfrm>
              <a:off x="1209492" y="0"/>
              <a:ext cx="8625017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5CC729-8E8F-41D3-9A03-172732ED6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" t="2307" r="98984" b="6110"/>
            <a:stretch/>
          </p:blipFill>
          <p:spPr>
            <a:xfrm>
              <a:off x="0" y="0"/>
              <a:ext cx="1319134" cy="6858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E6B499-1A64-4516-A7A1-9C44AE054C01}"/>
                </a:ext>
              </a:extLst>
            </p:cNvPr>
            <p:cNvSpPr/>
            <p:nvPr/>
          </p:nvSpPr>
          <p:spPr>
            <a:xfrm>
              <a:off x="-1" y="6134100"/>
              <a:ext cx="1769999" cy="130324"/>
            </a:xfrm>
            <a:prstGeom prst="rect">
              <a:avLst/>
            </a:prstGeom>
            <a:solidFill>
              <a:srgbClr val="F47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20582E-11CE-4F62-8B7D-AC4B0A6CDD79}"/>
                </a:ext>
              </a:extLst>
            </p:cNvPr>
            <p:cNvSpPr/>
            <p:nvPr/>
          </p:nvSpPr>
          <p:spPr>
            <a:xfrm>
              <a:off x="9834509" y="3622860"/>
              <a:ext cx="2357491" cy="1169229"/>
            </a:xfrm>
            <a:prstGeom prst="rect">
              <a:avLst/>
            </a:prstGeom>
            <a:solidFill>
              <a:srgbClr val="F5731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6749" y="2580161"/>
            <a:ext cx="4444747" cy="1173162"/>
          </a:xfrm>
        </p:spPr>
        <p:txBody>
          <a:bodyPr vert="horz" lIns="91440" tIns="45720" rIns="91440" bIns="45720" rtlCol="0" anchor="b">
            <a:normAutofit/>
          </a:bodyPr>
          <a:lstStyle>
            <a:lvl1pPr marL="0" algn="l" defTabSz="68576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1800" b="1" kern="1200" spc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685766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227" y="4290740"/>
            <a:ext cx="3888801" cy="53585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lvl="0" indent="-171450" defTabSz="685766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49950" y="6041846"/>
            <a:ext cx="556895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685800" rtl="0" eaLnBrk="1" latinLnBrk="0" hangingPunct="1">
              <a:buNone/>
              <a:defRPr lang="en-US" altLang="zh-CN" sz="675" kern="1200" dirty="0">
                <a:solidFill>
                  <a:srgbClr val="F47B1D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1" y="6041846"/>
            <a:ext cx="5568951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buNone/>
              <a:defRPr lang="en-US" altLang="en-US" sz="675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1" y="371749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buNone/>
              <a:defRPr lang="en-US" altLang="zh-CN" sz="9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LGOO HERE</a:t>
            </a:r>
          </a:p>
        </p:txBody>
      </p:sp>
    </p:spTree>
    <p:extLst>
      <p:ext uri="{BB962C8B-B14F-4D97-AF65-F5344CB8AC3E}">
        <p14:creationId xmlns:p14="http://schemas.microsoft.com/office/powerpoint/2010/main" val="2565892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3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1800" b="1"/>
            </a:lvl1pPr>
            <a:lvl2pPr marL="342900" indent="0">
              <a:buFont typeface="+mj-ea"/>
              <a:buNone/>
              <a:defRPr/>
            </a:lvl2pPr>
            <a:lvl3pPr marL="942975" indent="-257175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9"/>
            <a:ext cx="7871045" cy="4633913"/>
          </a:xfrm>
        </p:spPr>
        <p:txBody>
          <a:bodyPr/>
          <a:lstStyle>
            <a:lvl1pPr marL="257175" indent="-257175">
              <a:buFont typeface="+mj-lt"/>
              <a:buAutoNum type="arabicPeriod"/>
              <a:defRPr/>
            </a:lvl1pPr>
            <a:lvl2pPr marL="600075" indent="-257175">
              <a:buFont typeface="+mj-ea"/>
              <a:buAutoNum type="circleNumDbPlain"/>
              <a:defRPr/>
            </a:lvl2pPr>
            <a:lvl3pPr marL="942975" indent="-257175">
              <a:buFont typeface="+mj-lt"/>
              <a:buAutoNum type="alphaLcParenR"/>
              <a:defRPr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/>
        </p:nvCxnSpPr>
        <p:spPr>
          <a:xfrm>
            <a:off x="3621019" y="1500190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/>
        </p:nvSpPr>
        <p:spPr bwMode="auto">
          <a:xfrm>
            <a:off x="2626456" y="5219209"/>
            <a:ext cx="870507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 sz="135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4875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A707192-BC74-4D18-AD37-2A90BEAF2668}"/>
              </a:ext>
            </a:extLst>
          </p:cNvPr>
          <p:cNvGrpSpPr/>
          <p:nvPr/>
        </p:nvGrpSpPr>
        <p:grpSpPr>
          <a:xfrm flipH="1"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6F0A71-AFFB-4683-9794-B5505D21C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7" t="2307" r="13671" b="6110"/>
            <a:stretch/>
          </p:blipFill>
          <p:spPr>
            <a:xfrm>
              <a:off x="9293902" y="0"/>
              <a:ext cx="2898098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D65F13-4412-473B-A36F-E192D69DF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t="2307" r="13671" b="6110"/>
            <a:stretch/>
          </p:blipFill>
          <p:spPr>
            <a:xfrm>
              <a:off x="1209492" y="0"/>
              <a:ext cx="8625017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9A68576-F575-456B-B5EA-EB48CD8E8E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" t="2307" r="98984" b="6110"/>
            <a:stretch/>
          </p:blipFill>
          <p:spPr>
            <a:xfrm>
              <a:off x="0" y="0"/>
              <a:ext cx="1319134" cy="6858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86A297-E906-4E2E-91E4-BF3C300F0919}"/>
                </a:ext>
              </a:extLst>
            </p:cNvPr>
            <p:cNvSpPr/>
            <p:nvPr/>
          </p:nvSpPr>
          <p:spPr>
            <a:xfrm>
              <a:off x="-1" y="6134100"/>
              <a:ext cx="1769999" cy="130324"/>
            </a:xfrm>
            <a:prstGeom prst="rect">
              <a:avLst/>
            </a:prstGeom>
            <a:solidFill>
              <a:srgbClr val="F47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73EAE5-41B1-47C1-96A1-39E1961546D4}"/>
                </a:ext>
              </a:extLst>
            </p:cNvPr>
            <p:cNvSpPr/>
            <p:nvPr/>
          </p:nvSpPr>
          <p:spPr>
            <a:xfrm>
              <a:off x="9834509" y="3047585"/>
              <a:ext cx="2357491" cy="1169229"/>
            </a:xfrm>
            <a:prstGeom prst="rect">
              <a:avLst/>
            </a:prstGeom>
            <a:solidFill>
              <a:srgbClr val="F5731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282" y="2766216"/>
            <a:ext cx="3883775" cy="95105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1800">
                <a:solidFill>
                  <a:schemeClr val="bg1"/>
                </a:solidFill>
              </a:defRPr>
            </a:lvl1pPr>
          </a:lstStyle>
          <a:p>
            <a:pPr lvl="0" defTabSz="685766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1282" y="3717273"/>
            <a:ext cx="3883775" cy="2383991"/>
          </a:xfrm>
        </p:spPr>
        <p:txBody>
          <a:bodyPr/>
          <a:lstStyle>
            <a:lvl1pPr marL="0" indent="0">
              <a:buNone/>
              <a:defRPr lang="en-US" altLang="zh-CN"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7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23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01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7EF3E0F-0D96-4D1C-B484-73400138AA2B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5B1D27-FE4D-405D-BFF5-08622AD0B2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7" t="2307" r="13671" b="6110"/>
            <a:stretch/>
          </p:blipFill>
          <p:spPr>
            <a:xfrm>
              <a:off x="9293902" y="0"/>
              <a:ext cx="2898098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4E8E41C-F094-437D-A63C-CA29BEFBA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t="2307" r="13671" b="6110"/>
            <a:stretch/>
          </p:blipFill>
          <p:spPr>
            <a:xfrm>
              <a:off x="1209492" y="0"/>
              <a:ext cx="8625017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FDDBD-6290-41AC-A81B-BF392D239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" t="2307" r="98984" b="6110"/>
            <a:stretch/>
          </p:blipFill>
          <p:spPr>
            <a:xfrm>
              <a:off x="0" y="0"/>
              <a:ext cx="1319134" cy="6858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AB415E-813F-43F1-9938-7BD889A39B1A}"/>
                </a:ext>
              </a:extLst>
            </p:cNvPr>
            <p:cNvSpPr/>
            <p:nvPr/>
          </p:nvSpPr>
          <p:spPr>
            <a:xfrm>
              <a:off x="-1" y="6134100"/>
              <a:ext cx="1769999" cy="130324"/>
            </a:xfrm>
            <a:prstGeom prst="rect">
              <a:avLst/>
            </a:prstGeom>
            <a:solidFill>
              <a:srgbClr val="F47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370F8-42BD-472B-8AC9-907E20D06016}"/>
                </a:ext>
              </a:extLst>
            </p:cNvPr>
            <p:cNvSpPr/>
            <p:nvPr/>
          </p:nvSpPr>
          <p:spPr>
            <a:xfrm>
              <a:off x="9834509" y="3622860"/>
              <a:ext cx="2357491" cy="1169229"/>
            </a:xfrm>
            <a:prstGeom prst="rect">
              <a:avLst/>
            </a:prstGeom>
            <a:solidFill>
              <a:srgbClr val="F5731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3101" y="2138198"/>
            <a:ext cx="3888801" cy="16430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altLang="zh-CN" sz="1800" b="1" kern="1200" spc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0" lvl="0" indent="-171450" algn="l" defTabSz="685766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3101" y="6041846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altLang="zh-CN" sz="675" kern="1200" dirty="0">
                <a:solidFill>
                  <a:srgbClr val="F47B1D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1" y="6041846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altLang="en-US" sz="675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altLang="zh-CN" sz="1200" smtClean="0"/>
            </a:lvl2pPr>
            <a:lvl3pPr>
              <a:defRPr lang="en-US" altLang="zh-CN" sz="1050" smtClean="0"/>
            </a:lvl3pPr>
            <a:lvl4pPr>
              <a:defRPr lang="en-US" altLang="zh-CN" sz="900" smtClean="0"/>
            </a:lvl4pPr>
            <a:lvl5pPr>
              <a:defRPr lang="zh-CN" altLang="en-US" sz="900"/>
            </a:lvl5pPr>
          </a:lstStyle>
          <a:p>
            <a:r>
              <a:rPr lang="en-US" altLang="zh-CN" dirty="0"/>
              <a:t>OfficePLUS</a:t>
            </a:r>
            <a:endParaRPr lang="en-US" alt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782AB288-2F52-45CD-9020-A78B69E1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227" y="4290740"/>
            <a:ext cx="3888801" cy="53585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zh-CN" alt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lvl="0" indent="-171450" defTabSz="685766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41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46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55280001-28EF-3D98-3A7D-21E7B88E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9541" y="6438900"/>
            <a:ext cx="2403899" cy="215900"/>
          </a:xfrm>
        </p:spPr>
        <p:txBody>
          <a:bodyPr/>
          <a:lstStyle/>
          <a:p>
            <a:fld id="{A50ECBEB-8597-4EA4-9D29-E1D7025CFAA0}" type="datetime1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CBDBDAD-F655-0987-9B0D-8A35D246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535" y="6438900"/>
            <a:ext cx="5322895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19658AB-F6D1-C70D-2394-66A2BC65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9936" y="6438900"/>
            <a:ext cx="3548597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78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5287AC24-F346-86DB-463B-D0ECB3C5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9541" y="6438900"/>
            <a:ext cx="2403899" cy="215900"/>
          </a:xfrm>
        </p:spPr>
        <p:txBody>
          <a:bodyPr/>
          <a:lstStyle/>
          <a:p>
            <a:fld id="{A50ECBEB-8597-4EA4-9D29-E1D7025CFAA0}" type="datetime1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2E8C750-1E32-953D-8777-224988CF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535" y="6438900"/>
            <a:ext cx="5322895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A5A60F7-35AC-1CF4-9259-881DB673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9936" y="6438900"/>
            <a:ext cx="3548597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3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28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30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9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0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685766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1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7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75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75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5" userDrawn="1">
          <p15:clr>
            <a:srgbClr val="F26B43"/>
          </p15:clr>
        </p15:guide>
        <p15:guide id="2" pos="9675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07FBC-AEB8-40DE-A974-FBE03D79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10287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039C9-3866-4694-A96B-56B52D3B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C62C0-6DDD-466A-9A6A-4C8E16CF4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8BBC-7E6E-451C-8D0C-633163388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5161" y="6235700"/>
            <a:ext cx="42489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E968A-E39F-400B-BDB0-F8BD398B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248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6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7" pos="555" userDrawn="1">
          <p15:clr>
            <a:srgbClr val="F26B43"/>
          </p15:clr>
        </p15:guide>
        <p15:guide id="8" pos="9675" userDrawn="1">
          <p15:clr>
            <a:srgbClr val="F26B43"/>
          </p15:clr>
        </p15:guide>
        <p15:guide id="9" orient="horz" pos="648" userDrawn="1">
          <p15:clr>
            <a:srgbClr val="F26B43"/>
          </p15:clr>
        </p15:guide>
        <p15:guide id="10" orient="horz" pos="712" userDrawn="1">
          <p15:clr>
            <a:srgbClr val="F26B43"/>
          </p15:clr>
        </p15:guide>
        <p15:guide id="11" orient="horz" pos="3928" userDrawn="1">
          <p15:clr>
            <a:srgbClr val="F26B43"/>
          </p15:clr>
        </p15:guide>
        <p15:guide id="12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hyperlink" Target="output2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51F37E-C12B-CFC7-A317-0A2357D2AAB3}"/>
              </a:ext>
            </a:extLst>
          </p:cNvPr>
          <p:cNvSpPr/>
          <p:nvPr/>
        </p:nvSpPr>
        <p:spPr>
          <a:xfrm>
            <a:off x="-70883" y="1"/>
            <a:ext cx="12546418" cy="4570224"/>
          </a:xfrm>
          <a:prstGeom prst="rect">
            <a:avLst/>
          </a:pr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B6AA9A1A-60C5-5308-AB91-F415750F4CAD}"/>
              </a:ext>
            </a:extLst>
          </p:cNvPr>
          <p:cNvSpPr/>
          <p:nvPr/>
        </p:nvSpPr>
        <p:spPr>
          <a:xfrm rot="5400000" flipH="1">
            <a:off x="323850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98EF7FF-EEDB-5F42-279B-6D21E4BA8CB6}"/>
              </a:ext>
            </a:extLst>
          </p:cNvPr>
          <p:cNvSpPr/>
          <p:nvPr/>
        </p:nvSpPr>
        <p:spPr>
          <a:xfrm rot="5400000" flipH="1">
            <a:off x="965648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C34EA05-5A85-4037-E49D-DB2854FB1427}"/>
              </a:ext>
            </a:extLst>
          </p:cNvPr>
          <p:cNvSpPr/>
          <p:nvPr/>
        </p:nvSpPr>
        <p:spPr>
          <a:xfrm rot="5400000" flipH="1">
            <a:off x="1607446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E2AC2AAB-74F4-4B64-6BCA-75F14D2D2E05}"/>
              </a:ext>
            </a:extLst>
          </p:cNvPr>
          <p:cNvSpPr/>
          <p:nvPr/>
        </p:nvSpPr>
        <p:spPr>
          <a:xfrm rot="5400000" flipH="1">
            <a:off x="644749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AB87E28D-95CF-A792-130D-DA622841D5D6}"/>
              </a:ext>
            </a:extLst>
          </p:cNvPr>
          <p:cNvSpPr/>
          <p:nvPr/>
        </p:nvSpPr>
        <p:spPr>
          <a:xfrm rot="5400000" flipH="1">
            <a:off x="1286547" y="490061"/>
            <a:ext cx="195954" cy="138589"/>
          </a:xfrm>
          <a:prstGeom prst="triangle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B27D4BBA-C9B9-822F-4058-DFF0B64445DD}"/>
              </a:ext>
            </a:extLst>
          </p:cNvPr>
          <p:cNvSpPr/>
          <p:nvPr/>
        </p:nvSpPr>
        <p:spPr>
          <a:xfrm>
            <a:off x="10333782" y="1"/>
            <a:ext cx="1858218" cy="1876809"/>
          </a:xfrm>
          <a:custGeom>
            <a:avLst/>
            <a:gdLst>
              <a:gd name="connsiteX0" fmla="*/ 0 w 1858218"/>
              <a:gd name="connsiteY0" fmla="*/ 0 h 1876809"/>
              <a:gd name="connsiteX1" fmla="*/ 1186243 w 1858218"/>
              <a:gd name="connsiteY1" fmla="*/ 0 h 1876809"/>
              <a:gd name="connsiteX2" fmla="*/ 1738426 w 1858218"/>
              <a:gd name="connsiteY2" fmla="*/ 677505 h 1876809"/>
              <a:gd name="connsiteX3" fmla="*/ 1858218 w 1858218"/>
              <a:gd name="connsiteY3" fmla="*/ 689581 h 1876809"/>
              <a:gd name="connsiteX4" fmla="*/ 1858218 w 1858218"/>
              <a:gd name="connsiteY4" fmla="*/ 1876809 h 1876809"/>
              <a:gd name="connsiteX5" fmla="*/ 1685805 w 1858218"/>
              <a:gd name="connsiteY5" fmla="*/ 1868103 h 1876809"/>
              <a:gd name="connsiteX6" fmla="*/ 0 w 1858218"/>
              <a:gd name="connsiteY6" fmla="*/ 0 h 187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8218" h="1876809">
                <a:moveTo>
                  <a:pt x="0" y="0"/>
                </a:moveTo>
                <a:lnTo>
                  <a:pt x="1186243" y="0"/>
                </a:lnTo>
                <a:cubicBezTo>
                  <a:pt x="1186243" y="334193"/>
                  <a:pt x="1423296" y="613020"/>
                  <a:pt x="1738426" y="677505"/>
                </a:cubicBezTo>
                <a:lnTo>
                  <a:pt x="1858218" y="689581"/>
                </a:lnTo>
                <a:lnTo>
                  <a:pt x="1858218" y="1876809"/>
                </a:lnTo>
                <a:lnTo>
                  <a:pt x="1685805" y="1868103"/>
                </a:lnTo>
                <a:cubicBezTo>
                  <a:pt x="738913" y="1771941"/>
                  <a:pt x="0" y="972262"/>
                  <a:pt x="0" y="0"/>
                </a:cubicBezTo>
                <a:close/>
              </a:path>
            </a:pathLst>
          </a:cu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74277C-1373-FC5B-6CD4-10687B17BF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981633" y="638212"/>
            <a:ext cx="537267" cy="390488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defTabSz="731520">
              <a:defRPr sz="1600">
                <a:solidFill>
                  <a:schemeClr val="bg2">
                    <a:lumMod val="25000"/>
                  </a:schemeClr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35 Thin" panose="00020600040101010101" pitchFamily="18" charset="-122"/>
              </a:defRPr>
            </a:lvl1pPr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CB86CD4-D1A7-BA4F-F3D8-269993BF536D}"/>
              </a:ext>
            </a:extLst>
          </p:cNvPr>
          <p:cNvSpPr/>
          <p:nvPr/>
        </p:nvSpPr>
        <p:spPr>
          <a:xfrm>
            <a:off x="11412220" y="6134100"/>
            <a:ext cx="106680" cy="10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8C52CA-CF58-5E9F-C00B-3D5AEEC99DCB}"/>
              </a:ext>
            </a:extLst>
          </p:cNvPr>
          <p:cNvSpPr/>
          <p:nvPr/>
        </p:nvSpPr>
        <p:spPr>
          <a:xfrm>
            <a:off x="11190605" y="6134100"/>
            <a:ext cx="106680" cy="10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D93500D-4459-638B-3417-2AC89A0CBF25}"/>
              </a:ext>
            </a:extLst>
          </p:cNvPr>
          <p:cNvSpPr/>
          <p:nvPr/>
        </p:nvSpPr>
        <p:spPr>
          <a:xfrm>
            <a:off x="10968990" y="6134100"/>
            <a:ext cx="106680" cy="10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ADC183-5C47-AC6B-EBCA-5D5CCF69E9B2}"/>
              </a:ext>
            </a:extLst>
          </p:cNvPr>
          <p:cNvSpPr txBox="1"/>
          <p:nvPr/>
        </p:nvSpPr>
        <p:spPr>
          <a:xfrm>
            <a:off x="2272342" y="1308450"/>
            <a:ext cx="7859967" cy="2398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>
              <a:defRPr sz="660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GB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FDM Mobile Analysis</a:t>
            </a:r>
          </a:p>
          <a:p>
            <a:pPr algn="ctr">
              <a:lnSpc>
                <a:spcPct val="110000"/>
              </a:lnSpc>
            </a:pPr>
            <a:endParaRPr lang="en-GB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algn="ctr">
              <a:lnSpc>
                <a:spcPct val="110000"/>
              </a:lnSpc>
            </a:pPr>
            <a:r>
              <a:rPr lang="en-US" altLang="zh-CN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Analysis of Market Performance and Key Drivers from October to December 2019</a:t>
            </a:r>
            <a:endParaRPr lang="zh-CN" altLang="en-US" sz="3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196664-6D5B-9C48-11AD-FD3F1522E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190" y="129990"/>
            <a:ext cx="1616830" cy="16168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120502" y="4697433"/>
            <a:ext cx="13249239" cy="19318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Sales Performance Data: Weekly volumes by price bracket.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Pricing &amp; Offer Data: Daily/weekly tariffs with 40+ KPIs.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59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8FB4E9C-D3D9-56E3-2D2A-FF15A3B0762B}"/>
              </a:ext>
            </a:extLst>
          </p:cNvPr>
          <p:cNvSpPr/>
          <p:nvPr/>
        </p:nvSpPr>
        <p:spPr>
          <a:xfrm>
            <a:off x="-70883" y="1"/>
            <a:ext cx="12546418" cy="830997"/>
          </a:xfrm>
          <a:prstGeom prst="rect">
            <a:avLst/>
          </a:pr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BB4BB9C-B3C7-C97F-4911-2C8B5D371E9A}"/>
              </a:ext>
            </a:extLst>
          </p:cNvPr>
          <p:cNvGrpSpPr/>
          <p:nvPr/>
        </p:nvGrpSpPr>
        <p:grpSpPr>
          <a:xfrm>
            <a:off x="214202" y="958702"/>
            <a:ext cx="9645724" cy="5286154"/>
            <a:chOff x="826572" y="1207922"/>
            <a:chExt cx="10330250" cy="451188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8F15A1F-9933-0B21-7FB1-2DA2CEBFB18A}"/>
                </a:ext>
              </a:extLst>
            </p:cNvPr>
            <p:cNvGrpSpPr/>
            <p:nvPr/>
          </p:nvGrpSpPr>
          <p:grpSpPr>
            <a:xfrm>
              <a:off x="6988216" y="1207922"/>
              <a:ext cx="4168606" cy="4511880"/>
              <a:chOff x="6988216" y="1207922"/>
              <a:chExt cx="4168606" cy="4511880"/>
            </a:xfrm>
          </p:grpSpPr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3A040D75-C2A5-775F-6BA0-654EE17009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4906359"/>
                  </p:ext>
                </p:extLst>
              </p:nvPr>
            </p:nvGraphicFramePr>
            <p:xfrm>
              <a:off x="6988217" y="1207922"/>
              <a:ext cx="4168605" cy="21648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D7DC5C78-722D-8F02-C8E0-071E6CD2E8A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6486658"/>
                  </p:ext>
                </p:extLst>
              </p:nvPr>
            </p:nvGraphicFramePr>
            <p:xfrm>
              <a:off x="6988216" y="3918067"/>
              <a:ext cx="4168605" cy="18017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3855EE7-E7F8-0C36-845E-7908E93680CC}"/>
                </a:ext>
              </a:extLst>
            </p:cNvPr>
            <p:cNvSpPr/>
            <p:nvPr/>
          </p:nvSpPr>
          <p:spPr>
            <a:xfrm>
              <a:off x="826572" y="1560620"/>
              <a:ext cx="6299210" cy="394044"/>
            </a:xfrm>
            <a:prstGeom prst="rect">
              <a:avLst/>
            </a:prstGeom>
          </p:spPr>
          <p:txBody>
            <a:bodyPr wrap="square" anchor="b" anchorCtr="0">
              <a:spAutoFit/>
            </a:bodyPr>
            <a:lstStyle/>
            <a:p>
              <a:pPr>
                <a:buSzPct val="25000"/>
              </a:pPr>
              <a:r>
                <a:rPr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Black Friday Sale </a:t>
              </a:r>
              <a:r>
                <a:rPr lang="en-US" altLang="zh-CN" sz="2400" b="1" dirty="0"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boosted performance…</a:t>
              </a:r>
              <a:endPara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2174FEFE-8735-3A7B-5EDC-AD703FD75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02" y="2226870"/>
            <a:ext cx="5500577" cy="4016649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3E5FB6DF-2F1F-EABD-0801-E5BF8334218D}"/>
              </a:ext>
            </a:extLst>
          </p:cNvPr>
          <p:cNvSpPr txBox="1"/>
          <p:nvPr/>
        </p:nvSpPr>
        <p:spPr>
          <a:xfrm>
            <a:off x="-1414799" y="132889"/>
            <a:ext cx="8942650" cy="56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zh-CN" sz="3600" dirty="0"/>
              <a:t>Sales Performance Insights</a:t>
            </a:r>
            <a:endParaRPr lang="zh-CN" altLang="en-US" sz="3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4C6E55D-81F2-40A1-4D64-C053B994C838}"/>
              </a:ext>
            </a:extLst>
          </p:cNvPr>
          <p:cNvSpPr txBox="1"/>
          <p:nvPr/>
        </p:nvSpPr>
        <p:spPr>
          <a:xfrm>
            <a:off x="10051312" y="967562"/>
            <a:ext cx="1854819" cy="1721112"/>
          </a:xfrm>
          <a:prstGeom prst="rect">
            <a:avLst/>
          </a:prstGeom>
          <a:noFill/>
          <a:ln>
            <a:solidFill>
              <a:srgbClr val="FE8B3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highlight>
                  <a:srgbClr val="FE8B3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Sales Spike: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 by handset sales in the 30-39.9 cost range, likely influenced by Black Friday promotions.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15CED5-4D3D-38D6-73CA-D9EABC74B8C5}"/>
              </a:ext>
            </a:extLst>
          </p:cNvPr>
          <p:cNvSpPr txBox="1"/>
          <p:nvPr/>
        </p:nvSpPr>
        <p:spPr>
          <a:xfrm>
            <a:off x="10051312" y="4133929"/>
            <a:ext cx="1854819" cy="1721112"/>
          </a:xfrm>
          <a:prstGeom prst="rect">
            <a:avLst/>
          </a:prstGeom>
          <a:noFill/>
          <a:ln>
            <a:solidFill>
              <a:srgbClr val="FE8B3B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highlight>
                  <a:srgbClr val="FE8B3B"/>
                </a:highligh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highlight>
                  <a:srgbClr val="FE8B3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- Early January Sales Recovery: </a:t>
            </a:r>
            <a:r>
              <a:rPr lang="en-US" altLang="zh-CN" sz="1200" dirty="0">
                <a:solidFill>
                  <a:schemeClr val="tx1"/>
                </a:solidFill>
              </a:rPr>
              <a:t>SIMO plans in the 0-9.9 cost range, influenced by Boxing Day / New Year promotions</a:t>
            </a:r>
          </a:p>
        </p:txBody>
      </p:sp>
    </p:spTree>
    <p:extLst>
      <p:ext uri="{BB962C8B-B14F-4D97-AF65-F5344CB8AC3E}">
        <p14:creationId xmlns:p14="http://schemas.microsoft.com/office/powerpoint/2010/main" val="11104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8B527AE-9A88-5E74-DB68-BE04E0C7C778}"/>
              </a:ext>
            </a:extLst>
          </p:cNvPr>
          <p:cNvSpPr/>
          <p:nvPr/>
        </p:nvSpPr>
        <p:spPr>
          <a:xfrm>
            <a:off x="8709137" y="1604208"/>
            <a:ext cx="2817059" cy="1200329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r">
              <a:buSzPct val="25000"/>
            </a:pPr>
            <a:r>
              <a:rPr lang="en-US" altLang="zh-CN" sz="2400" b="1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Increase in promotions 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during sales peaks</a:t>
            </a:r>
            <a:endParaRPr lang="en-US" altLang="zh-CN" sz="2400" b="1" dirty="0">
              <a:solidFill>
                <a:schemeClr val="accent1"/>
              </a:solidFill>
              <a:latin typeface="Calibri" panose="020F050202020403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3C07B87-BEF3-E93A-9FB7-4EF858AC61CF}"/>
              </a:ext>
            </a:extLst>
          </p:cNvPr>
          <p:cNvGrpSpPr/>
          <p:nvPr/>
        </p:nvGrpSpPr>
        <p:grpSpPr>
          <a:xfrm>
            <a:off x="7300608" y="3043413"/>
            <a:ext cx="4163259" cy="1117008"/>
            <a:chOff x="7453581" y="4299596"/>
            <a:chExt cx="3311004" cy="1489344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B4301104-3C5A-4080-E286-674F281B5B3E}"/>
                </a:ext>
              </a:extLst>
            </p:cNvPr>
            <p:cNvSpPr/>
            <p:nvPr/>
          </p:nvSpPr>
          <p:spPr>
            <a:xfrm>
              <a:off x="7453581" y="4299596"/>
              <a:ext cx="3311004" cy="1489344"/>
            </a:xfrm>
            <a:prstGeom prst="roundRect">
              <a:avLst>
                <a:gd name="adj" fmla="val 0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0782844-E7F8-D5CF-C05F-EB102C12FD4E}"/>
                </a:ext>
              </a:extLst>
            </p:cNvPr>
            <p:cNvSpPr txBox="1"/>
            <p:nvPr/>
          </p:nvSpPr>
          <p:spPr>
            <a:xfrm flipH="1">
              <a:off x="9617084" y="4578189"/>
              <a:ext cx="870324" cy="111663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685324">
                <a:lnSpc>
                  <a:spcPct val="150000"/>
                </a:lnSpc>
                <a:buSzPct val="100000"/>
                <a:defRPr/>
              </a:pPr>
              <a:r>
                <a:rPr lang="en-US" sz="3600" b="1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49%</a:t>
              </a:r>
            </a:p>
          </p:txBody>
        </p:sp>
        <p:sp>
          <p:nvSpPr>
            <p:cNvPr id="34" name="箭头: 上 33">
              <a:extLst>
                <a:ext uri="{FF2B5EF4-FFF2-40B4-BE49-F238E27FC236}">
                  <a16:creationId xmlns:a16="http://schemas.microsoft.com/office/drawing/2014/main" id="{32B1C5DF-A33F-8A5B-EC8C-C8F95EEC7E98}"/>
                </a:ext>
              </a:extLst>
            </p:cNvPr>
            <p:cNvSpPr/>
            <p:nvPr/>
          </p:nvSpPr>
          <p:spPr>
            <a:xfrm>
              <a:off x="10174810" y="4625445"/>
              <a:ext cx="259835" cy="345340"/>
            </a:xfrm>
            <a:prstGeom prst="upArrow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6182C90-4D8A-683B-88D3-665F5A07F53C}"/>
                </a:ext>
              </a:extLst>
            </p:cNvPr>
            <p:cNvGrpSpPr/>
            <p:nvPr/>
          </p:nvGrpSpPr>
          <p:grpSpPr>
            <a:xfrm>
              <a:off x="7453581" y="4350958"/>
              <a:ext cx="2784014" cy="1406061"/>
              <a:chOff x="7453581" y="4210355"/>
              <a:chExt cx="2784014" cy="1406061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DDC30C9-C19C-B4B9-2CAD-B469376C2CC6}"/>
                  </a:ext>
                </a:extLst>
              </p:cNvPr>
              <p:cNvSpPr txBox="1"/>
              <p:nvPr/>
            </p:nvSpPr>
            <p:spPr>
              <a:xfrm flipH="1">
                <a:off x="7453581" y="4210355"/>
                <a:ext cx="2784014" cy="61982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defTabSz="685324">
                  <a:lnSpc>
                    <a:spcPct val="150000"/>
                  </a:lnSpc>
                  <a:buSzPct val="100000"/>
                  <a:defRPr/>
                </a:pPr>
                <a:r>
                  <a:rPr 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Proportion of Promoted Products: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DACC9FC-2E20-D917-8075-F8ADEC131D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90031" y="4901090"/>
                <a:ext cx="2178001" cy="715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t" anchorCtr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8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Significant rise in promoted products from mid-November leading to Black Friday.</a:t>
                </a:r>
              </a:p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8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Increased from 28% to 49% during the time.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283E730-99A6-8F2A-CB00-8653379881E3}"/>
              </a:ext>
            </a:extLst>
          </p:cNvPr>
          <p:cNvGrpSpPr/>
          <p:nvPr/>
        </p:nvGrpSpPr>
        <p:grpSpPr>
          <a:xfrm>
            <a:off x="7300607" y="4475647"/>
            <a:ext cx="4251811" cy="1326886"/>
            <a:chOff x="7453581" y="4299596"/>
            <a:chExt cx="3381429" cy="1533720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F4B9FDA5-6474-5558-DE48-AD1998BDE0B7}"/>
                </a:ext>
              </a:extLst>
            </p:cNvPr>
            <p:cNvSpPr/>
            <p:nvPr/>
          </p:nvSpPr>
          <p:spPr>
            <a:xfrm>
              <a:off x="7453581" y="4299596"/>
              <a:ext cx="3311004" cy="1489344"/>
            </a:xfrm>
            <a:prstGeom prst="roundRect">
              <a:avLst>
                <a:gd name="adj" fmla="val 0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99B8852-997A-9550-946A-1ED2ABFB4BAB}"/>
                </a:ext>
              </a:extLst>
            </p:cNvPr>
            <p:cNvSpPr txBox="1"/>
            <p:nvPr/>
          </p:nvSpPr>
          <p:spPr>
            <a:xfrm flipH="1">
              <a:off x="9787956" y="4691276"/>
              <a:ext cx="1047054" cy="110799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685324">
                <a:buSzPct val="100000"/>
                <a:defRPr/>
              </a:pPr>
              <a:r>
                <a:rPr lang="en-US" sz="3600" b="1" dirty="0">
                  <a:solidFill>
                    <a:srgbClr val="778495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14 </a:t>
              </a:r>
              <a:r>
                <a:rPr lang="en-US" sz="1200" b="1" dirty="0">
                  <a:solidFill>
                    <a:srgbClr val="778495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companies</a:t>
              </a:r>
              <a:endParaRPr lang="en-US" sz="3600" b="1" dirty="0">
                <a:solidFill>
                  <a:srgbClr val="778495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箭头: 上 40">
              <a:extLst>
                <a:ext uri="{FF2B5EF4-FFF2-40B4-BE49-F238E27FC236}">
                  <a16:creationId xmlns:a16="http://schemas.microsoft.com/office/drawing/2014/main" id="{DA1CD4AF-7D17-651F-60DD-8D57EC645F85}"/>
                </a:ext>
              </a:extLst>
            </p:cNvPr>
            <p:cNvSpPr/>
            <p:nvPr/>
          </p:nvSpPr>
          <p:spPr>
            <a:xfrm flipV="1">
              <a:off x="10174810" y="4625446"/>
              <a:ext cx="136673" cy="180336"/>
            </a:xfrm>
            <a:prstGeom prst="upArrow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2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85DF999-7E9D-8485-B99B-E9E1405E18F3}"/>
                </a:ext>
              </a:extLst>
            </p:cNvPr>
            <p:cNvGrpSpPr/>
            <p:nvPr/>
          </p:nvGrpSpPr>
          <p:grpSpPr>
            <a:xfrm>
              <a:off x="7495486" y="4335037"/>
              <a:ext cx="3269099" cy="1498279"/>
              <a:chOff x="7495486" y="4194434"/>
              <a:chExt cx="3269099" cy="1498279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9837819-2B58-0A63-30C2-EF8F09252668}"/>
                  </a:ext>
                </a:extLst>
              </p:cNvPr>
              <p:cNvSpPr txBox="1"/>
              <p:nvPr/>
            </p:nvSpPr>
            <p:spPr>
              <a:xfrm flipH="1">
                <a:off x="7495486" y="4194434"/>
                <a:ext cx="3269099" cy="61982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defTabSz="685324">
                  <a:lnSpc>
                    <a:spcPct val="150000"/>
                  </a:lnSpc>
                  <a:buSzPct val="100000"/>
                  <a:defRPr/>
                </a:pPr>
                <a:r>
                  <a:rPr 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Different </a:t>
                </a: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Network Promotion Strategies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FF5B566-270C-2725-6574-2FD3339EDE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90031" y="4901089"/>
                <a:ext cx="2127500" cy="791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t" anchorCtr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75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Varying strategies with BT maintaining high promotions and </a:t>
                </a:r>
                <a:r>
                  <a:rPr kumimoji="1" lang="en-US" altLang="zh-CN" sz="750" dirty="0" err="1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Giffgaff</a:t>
                </a:r>
                <a:r>
                  <a:rPr kumimoji="1" lang="en-US" altLang="zh-CN" sz="75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 significantly increasing during sales periods.</a:t>
                </a:r>
              </a:p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75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Click here to see different companies promotion strategy: </a:t>
                </a:r>
                <a:r>
                  <a:rPr kumimoji="1" lang="en-US" altLang="zh-CN" sz="900" b="1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  <a:hlinkClick r:id="rId4" action="ppaction://hlinkfile"/>
                  </a:rPr>
                  <a:t>output2.png</a:t>
                </a:r>
                <a:endParaRPr kumimoji="1" lang="en-US" altLang="zh-CN" sz="750" b="1" dirty="0">
                  <a:solidFill>
                    <a:schemeClr val="tx1">
                      <a:alpha val="80000"/>
                    </a:schemeClr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793F0E9-D070-D052-46C6-86A6AF6AAE85}"/>
              </a:ext>
            </a:extLst>
          </p:cNvPr>
          <p:cNvSpPr/>
          <p:nvPr/>
        </p:nvSpPr>
        <p:spPr>
          <a:xfrm>
            <a:off x="-70883" y="1"/>
            <a:ext cx="12262883" cy="1468569"/>
          </a:xfrm>
          <a:prstGeom prst="rect">
            <a:avLst/>
          </a:pr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A6F9A2-193E-1A98-F660-157B9812E25D}"/>
              </a:ext>
            </a:extLst>
          </p:cNvPr>
          <p:cNvSpPr txBox="1"/>
          <p:nvPr/>
        </p:nvSpPr>
        <p:spPr>
          <a:xfrm>
            <a:off x="-1787135" y="451675"/>
            <a:ext cx="8942650" cy="56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zh-CN" sz="3600" dirty="0"/>
              <a:t>Impact of Promotions</a:t>
            </a:r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646C23-9C19-2FF5-B742-7B3983CE8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15" y="2325743"/>
            <a:ext cx="6342100" cy="343839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847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3C07B87-BEF3-E93A-9FB7-4EF858AC61CF}"/>
              </a:ext>
            </a:extLst>
          </p:cNvPr>
          <p:cNvGrpSpPr/>
          <p:nvPr/>
        </p:nvGrpSpPr>
        <p:grpSpPr>
          <a:xfrm>
            <a:off x="5884639" y="837710"/>
            <a:ext cx="4646201" cy="1502857"/>
            <a:chOff x="7583790" y="3785131"/>
            <a:chExt cx="3299503" cy="200380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B4301104-3C5A-4080-E286-674F281B5B3E}"/>
                </a:ext>
              </a:extLst>
            </p:cNvPr>
            <p:cNvSpPr/>
            <p:nvPr/>
          </p:nvSpPr>
          <p:spPr>
            <a:xfrm>
              <a:off x="7583790" y="4299596"/>
              <a:ext cx="3180795" cy="1489344"/>
            </a:xfrm>
            <a:prstGeom prst="roundRect">
              <a:avLst>
                <a:gd name="adj" fmla="val 0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0782844-E7F8-D5CF-C05F-EB102C12FD4E}"/>
                </a:ext>
              </a:extLst>
            </p:cNvPr>
            <p:cNvSpPr txBox="1"/>
            <p:nvPr/>
          </p:nvSpPr>
          <p:spPr>
            <a:xfrm flipH="1">
              <a:off x="9705964" y="3785131"/>
              <a:ext cx="1177329" cy="189949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685324">
                <a:lnSpc>
                  <a:spcPct val="150000"/>
                </a:lnSpc>
                <a:buSzPct val="100000"/>
                <a:defRPr/>
              </a:pPr>
              <a:r>
                <a:rPr lang="en-US" sz="2000" b="1" dirty="0">
                  <a:solidFill>
                    <a:schemeClr val="accent1"/>
                  </a:solidFill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“Galaxy S10” “iPhone XR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rPr>
                <a:t>”</a:t>
              </a:r>
              <a:endParaRPr lang="en-US" sz="2000" b="1" dirty="0">
                <a:solidFill>
                  <a:schemeClr val="accent1"/>
                </a:solidFill>
                <a:latin typeface="+mj-lt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箭头: 上 33">
              <a:extLst>
                <a:ext uri="{FF2B5EF4-FFF2-40B4-BE49-F238E27FC236}">
                  <a16:creationId xmlns:a16="http://schemas.microsoft.com/office/drawing/2014/main" id="{32B1C5DF-A33F-8A5B-EC8C-C8F95EEC7E98}"/>
                </a:ext>
              </a:extLst>
            </p:cNvPr>
            <p:cNvSpPr/>
            <p:nvPr/>
          </p:nvSpPr>
          <p:spPr>
            <a:xfrm>
              <a:off x="10174810" y="4625445"/>
              <a:ext cx="259835" cy="345340"/>
            </a:xfrm>
            <a:prstGeom prst="upArrow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6182C90-4D8A-683B-88D3-665F5A07F53C}"/>
                </a:ext>
              </a:extLst>
            </p:cNvPr>
            <p:cNvGrpSpPr/>
            <p:nvPr/>
          </p:nvGrpSpPr>
          <p:grpSpPr>
            <a:xfrm>
              <a:off x="7590031" y="4283609"/>
              <a:ext cx="2809250" cy="1473409"/>
              <a:chOff x="7590031" y="4143006"/>
              <a:chExt cx="2809250" cy="1473409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DDC30C9-C19C-B4B9-2CAD-B469376C2CC6}"/>
                  </a:ext>
                </a:extLst>
              </p:cNvPr>
              <p:cNvSpPr txBox="1"/>
              <p:nvPr/>
            </p:nvSpPr>
            <p:spPr>
              <a:xfrm flipH="1">
                <a:off x="7615267" y="4143006"/>
                <a:ext cx="2784014" cy="61982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defTabSz="685324">
                  <a:lnSpc>
                    <a:spcPct val="150000"/>
                  </a:lnSpc>
                  <a:buSzPct val="100000"/>
                  <a:defRPr/>
                </a:pPr>
                <a:r>
                  <a:rPr lang="en-US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Which Device Matters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DACC9FC-2E20-D917-8075-F8ADEC131D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90031" y="4901090"/>
                <a:ext cx="2178001" cy="715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t" anchorCtr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8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During the Black Friday Sale season, among all devices, 87% "Galaxy S10" and 81% "iPhone XR (64GB)" deals had promotions, potentially pushed the sales performance.</a:t>
                </a: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283E730-99A6-8F2A-CB00-8653379881E3}"/>
              </a:ext>
            </a:extLst>
          </p:cNvPr>
          <p:cNvGrpSpPr/>
          <p:nvPr/>
        </p:nvGrpSpPr>
        <p:grpSpPr>
          <a:xfrm>
            <a:off x="1538025" y="4831091"/>
            <a:ext cx="4346615" cy="1804303"/>
            <a:chOff x="7370191" y="4419772"/>
            <a:chExt cx="3456826" cy="1570174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F4B9FDA5-6474-5558-DE48-AD1998BDE0B7}"/>
                </a:ext>
              </a:extLst>
            </p:cNvPr>
            <p:cNvSpPr/>
            <p:nvPr/>
          </p:nvSpPr>
          <p:spPr>
            <a:xfrm>
              <a:off x="7370191" y="4500602"/>
              <a:ext cx="3311004" cy="1489344"/>
            </a:xfrm>
            <a:prstGeom prst="roundRect">
              <a:avLst>
                <a:gd name="adj" fmla="val 0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99B8852-997A-9550-946A-1ED2ABFB4BAB}"/>
                </a:ext>
              </a:extLst>
            </p:cNvPr>
            <p:cNvSpPr txBox="1"/>
            <p:nvPr/>
          </p:nvSpPr>
          <p:spPr>
            <a:xfrm flipH="1">
              <a:off x="9742175" y="5085354"/>
              <a:ext cx="998322" cy="72316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 defTabSz="685324">
                <a:buSzPct val="100000"/>
                <a:defRPr/>
              </a:pPr>
              <a:r>
                <a:rPr kumimoji="1"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Promo</a:t>
              </a:r>
            </a:p>
            <a:p>
              <a:pPr algn="ctr" defTabSz="685324">
                <a:buSzPct val="100000"/>
                <a:defRPr/>
              </a:pPr>
              <a:r>
                <a:rPr kumimoji="1"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rPr>
                <a:t>%</a:t>
              </a:r>
              <a:endPara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85DF999-7E9D-8485-B99B-E9E1405E18F3}"/>
                </a:ext>
              </a:extLst>
            </p:cNvPr>
            <p:cNvGrpSpPr/>
            <p:nvPr/>
          </p:nvGrpSpPr>
          <p:grpSpPr>
            <a:xfrm>
              <a:off x="7557918" y="4419772"/>
              <a:ext cx="3269099" cy="1452947"/>
              <a:chOff x="7557918" y="4279169"/>
              <a:chExt cx="3269099" cy="1452947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9837819-2B58-0A63-30C2-EF8F09252668}"/>
                  </a:ext>
                </a:extLst>
              </p:cNvPr>
              <p:cNvSpPr txBox="1"/>
              <p:nvPr/>
            </p:nvSpPr>
            <p:spPr>
              <a:xfrm flipH="1">
                <a:off x="7557918" y="4279169"/>
                <a:ext cx="3269099" cy="53733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defTabSz="685324">
                  <a:lnSpc>
                    <a:spcPct val="150000"/>
                  </a:lnSpc>
                  <a:buSzPct val="100000"/>
                  <a:defRPr/>
                </a:pP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Some cost ranges have better deals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FF5B566-270C-2725-6574-2FD3339EDE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81241" y="4901089"/>
                <a:ext cx="2136290" cy="8310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68580" tIns="34290" rIns="68580" bIns="34290" rtlCol="0" anchor="t" anchorCtr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Tx/>
                  <a:buChar char="-"/>
                </a:pPr>
                <a:r>
                  <a:rPr kumimoji="1" lang="en-US" altLang="zh-CN" sz="9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During the Black Friday Sale season, </a:t>
                </a:r>
                <a:r>
                  <a:rPr kumimoji="1" lang="en-US" altLang="zh-CN" sz="900" b="1" dirty="0">
                    <a:solidFill>
                      <a:schemeClr val="accent1">
                        <a:lumMod val="75000"/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PAYM products </a:t>
                </a:r>
                <a:r>
                  <a:rPr kumimoji="1" lang="en-US" altLang="zh-CN" sz="900" dirty="0">
                    <a:solidFill>
                      <a:schemeClr val="tx1">
                        <a:alpha val="80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Arial" panose="020B0604020202020204" pitchFamily="34" charset="0"/>
                  </a:rPr>
                  <a:t>price range in "20-29.9" or "30-39.9" has the highest headline MLP promo %. This explains the peak in figure: "Handset Market Zoom-in" "20-29.9" and "30-39.9" increase in sale.</a:t>
                </a:r>
                <a:endParaRPr kumimoji="1" lang="en-US" altLang="zh-CN" sz="900" b="1" dirty="0">
                  <a:solidFill>
                    <a:schemeClr val="tx1">
                      <a:alpha val="80000"/>
                    </a:schemeClr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793F0E9-D070-D052-46C6-86A6AF6AAE85}"/>
              </a:ext>
            </a:extLst>
          </p:cNvPr>
          <p:cNvSpPr/>
          <p:nvPr/>
        </p:nvSpPr>
        <p:spPr>
          <a:xfrm>
            <a:off x="-35442" y="-21974"/>
            <a:ext cx="12262883" cy="1115833"/>
          </a:xfrm>
          <a:prstGeom prst="rect">
            <a:avLst/>
          </a:prstGeom>
          <a:solidFill>
            <a:srgbClr val="FE8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A6F9A2-193E-1A98-F660-157B9812E25D}"/>
              </a:ext>
            </a:extLst>
          </p:cNvPr>
          <p:cNvSpPr txBox="1"/>
          <p:nvPr/>
        </p:nvSpPr>
        <p:spPr>
          <a:xfrm>
            <a:off x="-2037392" y="272491"/>
            <a:ext cx="8942650" cy="56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zh-CN" sz="3600" dirty="0"/>
              <a:t>O</a:t>
            </a:r>
            <a:r>
              <a:rPr lang="en-US" altLang="zh-CN" sz="3600" dirty="0" err="1"/>
              <a:t>ther</a:t>
            </a:r>
            <a:r>
              <a:rPr lang="en-US" altLang="zh-CN" sz="3600" dirty="0"/>
              <a:t> </a:t>
            </a:r>
            <a:r>
              <a:rPr lang="en-GB" altLang="zh-CN" sz="3600" dirty="0"/>
              <a:t>Observation</a:t>
            </a:r>
            <a:r>
              <a:rPr lang="en-US" altLang="zh-CN" sz="3600" dirty="0"/>
              <a:t>s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CFE692-04C3-23AD-45D0-F9D290393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996" y="3191933"/>
            <a:ext cx="5566749" cy="334262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8F006D-E4BA-636E-2071-5963134F1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2" y="1253434"/>
            <a:ext cx="5486277" cy="294387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609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981F382-012C-E2D0-97D7-AB96D4DE930C}"/>
              </a:ext>
            </a:extLst>
          </p:cNvPr>
          <p:cNvGrpSpPr/>
          <p:nvPr/>
        </p:nvGrpSpPr>
        <p:grpSpPr>
          <a:xfrm>
            <a:off x="523717" y="565684"/>
            <a:ext cx="446881" cy="529158"/>
            <a:chOff x="660400" y="285279"/>
            <a:chExt cx="1169065" cy="224221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D358B22-0FC9-2800-17F6-2D3FEA3A4C5D}"/>
                </a:ext>
              </a:extLst>
            </p:cNvPr>
            <p:cNvSpPr/>
            <p:nvPr/>
          </p:nvSpPr>
          <p:spPr>
            <a:xfrm>
              <a:off x="660400" y="285279"/>
              <a:ext cx="800838" cy="2242210"/>
            </a:xfrm>
            <a:prstGeom prst="rect">
              <a:avLst/>
            </a:prstGeom>
            <a:gradFill flip="none" rotWithShape="1">
              <a:gsLst>
                <a:gs pos="1000">
                  <a:schemeClr val="accent1">
                    <a:alpha val="75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06B6B-2269-6CBD-05FE-D3777BBA7928}"/>
                </a:ext>
              </a:extLst>
            </p:cNvPr>
            <p:cNvSpPr/>
            <p:nvPr/>
          </p:nvSpPr>
          <p:spPr>
            <a:xfrm>
              <a:off x="1253049" y="835055"/>
              <a:ext cx="576416" cy="1651633"/>
            </a:xfrm>
            <a:prstGeom prst="rect">
              <a:avLst/>
            </a:prstGeom>
            <a:gradFill flip="none" rotWithShape="1">
              <a:gsLst>
                <a:gs pos="1000">
                  <a:schemeClr val="accent1">
                    <a:alpha val="75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863855F-3B0C-C379-7E5F-7C55030C1CDA}"/>
              </a:ext>
            </a:extLst>
          </p:cNvPr>
          <p:cNvSpPr txBox="1"/>
          <p:nvPr/>
        </p:nvSpPr>
        <p:spPr>
          <a:xfrm>
            <a:off x="1055688" y="433925"/>
            <a:ext cx="7941026" cy="643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algn="dist">
              <a:lnSpc>
                <a:spcPct val="110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altLang="zh-CN" sz="4000" b="1" dirty="0">
                <a:solidFill>
                  <a:srgbClr val="FE8B3B"/>
                </a:solidFill>
                <a:latin typeface="+mn-lt"/>
              </a:rPr>
              <a:t>Key Takeaways &amp; Recommendations</a:t>
            </a:r>
            <a:endParaRPr lang="zh-CN" altLang="en-US" sz="8800" b="1" dirty="0">
              <a:solidFill>
                <a:srgbClr val="FE8B3B"/>
              </a:solidFill>
              <a:latin typeface="+mn-lt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EFFE35-31BD-2F41-6C10-23DFC09964DF}"/>
              </a:ext>
            </a:extLst>
          </p:cNvPr>
          <p:cNvGrpSpPr/>
          <p:nvPr/>
        </p:nvGrpSpPr>
        <p:grpSpPr>
          <a:xfrm>
            <a:off x="4785415" y="4494419"/>
            <a:ext cx="2933214" cy="1005234"/>
            <a:chOff x="4079828" y="2000384"/>
            <a:chExt cx="2578215" cy="70414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AE81D31F-C721-1C84-65E2-7366B6C8A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B70051D-0438-F90C-079D-5AA773A2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EC0FB90-C69A-D9B3-6950-AB85C5EA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15FCFD6-5DBC-CEC0-BA81-841D47FC8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C94C483-3E1D-C3C0-BEC7-5A350B6946C7}"/>
              </a:ext>
            </a:extLst>
          </p:cNvPr>
          <p:cNvGrpSpPr/>
          <p:nvPr/>
        </p:nvGrpSpPr>
        <p:grpSpPr>
          <a:xfrm>
            <a:off x="4785415" y="3706359"/>
            <a:ext cx="2933214" cy="1005234"/>
            <a:chOff x="4079828" y="2000384"/>
            <a:chExt cx="2578215" cy="704147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C3438DC-B290-082D-CE87-C3D7AEDA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D6ED058-5DCB-4738-3D2A-CA9BDABBB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87A5BC-3AB9-20F0-EC86-FD658248B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B6B09B66-3C30-0AEC-8BA6-17ACB2D75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160318-0CC3-659A-DFA8-6AC287249047}"/>
              </a:ext>
            </a:extLst>
          </p:cNvPr>
          <p:cNvGrpSpPr/>
          <p:nvPr/>
        </p:nvGrpSpPr>
        <p:grpSpPr>
          <a:xfrm>
            <a:off x="4785415" y="2918300"/>
            <a:ext cx="2933214" cy="1005234"/>
            <a:chOff x="4079828" y="2000384"/>
            <a:chExt cx="2578215" cy="704147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D8E60A8-A056-F5E5-DC2E-AAFE1797A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8C8E0BFA-50E9-9539-CEEE-C02DF519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423368-C551-BE94-6776-E80313CA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206" y="2617759"/>
              <a:ext cx="1956334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6A507A02-7044-8403-2E7E-32101316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" fmla="*/ 1892 w 10000"/>
                <a:gd name="connsiteY0" fmla="*/ 7435 h 7435"/>
                <a:gd name="connsiteX1" fmla="*/ 10000 w 10000"/>
                <a:gd name="connsiteY1" fmla="*/ 7313 h 7435"/>
                <a:gd name="connsiteX2" fmla="*/ 8148 w 10000"/>
                <a:gd name="connsiteY2" fmla="*/ 0 h 7435"/>
                <a:gd name="connsiteX3" fmla="*/ 0 w 10000"/>
                <a:gd name="connsiteY3" fmla="*/ 0 h 7435"/>
                <a:gd name="connsiteX4" fmla="*/ 1892 w 10000"/>
                <a:gd name="connsiteY4" fmla="*/ 7435 h 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650BC01-B9DD-122B-3FBB-FCA77E32D1D6}"/>
              </a:ext>
            </a:extLst>
          </p:cNvPr>
          <p:cNvGrpSpPr/>
          <p:nvPr/>
        </p:nvGrpSpPr>
        <p:grpSpPr>
          <a:xfrm>
            <a:off x="4785415" y="2130241"/>
            <a:ext cx="2933214" cy="1005234"/>
            <a:chOff x="4079828" y="2000384"/>
            <a:chExt cx="2578215" cy="704147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BC1E705D-EF0C-711E-B3EF-2EC00F70D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1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BFC9DE26-3386-8FE2-AEFC-6FF55D568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33437B-3906-6545-180E-66678684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cs typeface="+mn-ea"/>
                <a:sym typeface="+mn-lt"/>
              </a:endParaRPr>
            </a:p>
          </p:txBody>
        </p:sp>
      </p:grp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9F3BB1BA-E92A-74E3-4CA6-5978D8C6BF6A}"/>
              </a:ext>
            </a:extLst>
          </p:cNvPr>
          <p:cNvCxnSpPr/>
          <p:nvPr/>
        </p:nvCxnSpPr>
        <p:spPr>
          <a:xfrm rot="10800000">
            <a:off x="4027621" y="2261089"/>
            <a:ext cx="844780" cy="30530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2419547-0682-5FA4-652A-6BF833A9BDE7}"/>
              </a:ext>
            </a:extLst>
          </p:cNvPr>
          <p:cNvCxnSpPr/>
          <p:nvPr/>
        </p:nvCxnSpPr>
        <p:spPr>
          <a:xfrm rot="10800000">
            <a:off x="4027621" y="3808725"/>
            <a:ext cx="844780" cy="30530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7B4293C-8F5C-0042-C41E-4D2773F82716}"/>
              </a:ext>
            </a:extLst>
          </p:cNvPr>
          <p:cNvCxnSpPr/>
          <p:nvPr/>
        </p:nvCxnSpPr>
        <p:spPr>
          <a:xfrm flipV="1">
            <a:off x="7713738" y="3141478"/>
            <a:ext cx="705191" cy="30530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3AA9A17-8FFD-9A8C-B626-257B3D5E7F2F}"/>
              </a:ext>
            </a:extLst>
          </p:cNvPr>
          <p:cNvCxnSpPr/>
          <p:nvPr/>
        </p:nvCxnSpPr>
        <p:spPr>
          <a:xfrm flipV="1">
            <a:off x="7713738" y="4753837"/>
            <a:ext cx="705191" cy="30530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BD340C1-B8F6-BD93-304A-C567C6C50EEF}"/>
              </a:ext>
            </a:extLst>
          </p:cNvPr>
          <p:cNvSpPr txBox="1"/>
          <p:nvPr/>
        </p:nvSpPr>
        <p:spPr>
          <a:xfrm>
            <a:off x="8552892" y="1873761"/>
            <a:ext cx="3099971" cy="5227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000" b="1" dirty="0"/>
              <a:t>Recommendations</a:t>
            </a:r>
            <a:r>
              <a:rPr lang="en-US" altLang="zh-CN" sz="2000" dirty="0"/>
              <a:t>: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4B6922F-317B-872C-3DBF-06FA513D4E61}"/>
              </a:ext>
            </a:extLst>
          </p:cNvPr>
          <p:cNvSpPr txBox="1"/>
          <p:nvPr/>
        </p:nvSpPr>
        <p:spPr>
          <a:xfrm>
            <a:off x="8529682" y="2736698"/>
            <a:ext cx="2832044" cy="796757"/>
          </a:xfrm>
          <a:prstGeom prst="rect">
            <a:avLst/>
          </a:prstGeom>
          <a:noFill/>
          <a:ln>
            <a:solidFill>
              <a:srgbClr val="BF37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dirty="0"/>
              <a:t>- Maintain robust promotions during key sales periods.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91DF25-3AB2-6793-6D92-2973EF99EDED}"/>
              </a:ext>
            </a:extLst>
          </p:cNvPr>
          <p:cNvSpPr txBox="1"/>
          <p:nvPr/>
        </p:nvSpPr>
        <p:spPr>
          <a:xfrm>
            <a:off x="8529682" y="4509359"/>
            <a:ext cx="2832044" cy="1231299"/>
          </a:xfrm>
          <a:prstGeom prst="rect">
            <a:avLst/>
          </a:prstGeom>
          <a:noFill/>
          <a:ln>
            <a:solidFill>
              <a:srgbClr val="BF37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algn="ctr"/>
            <a:r>
              <a:rPr lang="en-US" altLang="zh-CN" dirty="0"/>
              <a:t>- Tailor strategies to specific devices and customer segments for maximum impact.</a:t>
            </a:r>
            <a:endParaRPr lang="zh-CN" altLang="en-US" dirty="0"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41A7365-69F0-CD0C-421F-CCA506F42511}"/>
              </a:ext>
            </a:extLst>
          </p:cNvPr>
          <p:cNvSpPr txBox="1"/>
          <p:nvPr/>
        </p:nvSpPr>
        <p:spPr>
          <a:xfrm>
            <a:off x="1988091" y="1412815"/>
            <a:ext cx="21540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en-US" altLang="zh-CN" sz="2000" b="1" dirty="0"/>
              <a:t>Summary: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F598684-BBE2-0FB5-B5C6-FCD9F33A88A1}"/>
              </a:ext>
            </a:extLst>
          </p:cNvPr>
          <p:cNvSpPr txBox="1"/>
          <p:nvPr/>
        </p:nvSpPr>
        <p:spPr>
          <a:xfrm>
            <a:off x="1187448" y="1927674"/>
            <a:ext cx="2832044" cy="796757"/>
          </a:xfrm>
          <a:prstGeom prst="rect">
            <a:avLst/>
          </a:prstGeom>
          <a:noFill/>
          <a:ln>
            <a:solidFill>
              <a:srgbClr val="FF9266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dirty="0"/>
              <a:t>- High sales driven by targeted promotions and strategic pricing.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B93F015-C073-CB2E-0284-D603A32FA857}"/>
              </a:ext>
            </a:extLst>
          </p:cNvPr>
          <p:cNvSpPr txBox="1"/>
          <p:nvPr/>
        </p:nvSpPr>
        <p:spPr>
          <a:xfrm>
            <a:off x="1182136" y="3623266"/>
            <a:ext cx="2832044" cy="796757"/>
          </a:xfrm>
          <a:prstGeom prst="rect">
            <a:avLst/>
          </a:prstGeom>
          <a:noFill/>
          <a:ln>
            <a:solidFill>
              <a:srgbClr val="FF9266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en-US" altLang="zh-CN" dirty="0"/>
              <a:t>- Black Friday and holiday promotions were critical.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5347D74B-5C4A-862C-C03B-F0536B61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190" y="129990"/>
            <a:ext cx="1616830" cy="16168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40396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9565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6125;#7308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6125;#73089;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PLUS-V2-0182ce44-1901-479c-8f23-37a94e3603b8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47B1D"/>
      </a:accent1>
      <a:accent2>
        <a:srgbClr val="DA910C"/>
      </a:accent2>
      <a:accent3>
        <a:srgbClr val="F4BD7A"/>
      </a:accent3>
      <a:accent4>
        <a:srgbClr val="A0A0A0"/>
      </a:accent4>
      <a:accent5>
        <a:srgbClr val="BBBBBB"/>
      </a:accent5>
      <a:accent6>
        <a:srgbClr val="D9D9D9"/>
      </a:accent6>
      <a:hlink>
        <a:srgbClr val="F84D4D"/>
      </a:hlink>
      <a:folHlink>
        <a:srgbClr val="979797"/>
      </a:folHlink>
    </a:clrScheme>
    <a:fontScheme name="font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-V2-0182ce44-1901-479c-8f23-37a94e3603b8" id="{89AC9817-BC2E-43E0-84D6-9B63391748CE}" vid="{4F437777-B7BE-454F-B921-C12119F0CFAB}"/>
    </a:ext>
  </a:extLst>
</a:theme>
</file>

<file path=ppt/theme/theme3.xml><?xml version="1.0" encoding="utf-8"?>
<a:theme xmlns:a="http://schemas.openxmlformats.org/drawingml/2006/main" name="Designed By OfficePLUS-9f4f80b6-4474-889d-09ca-3a1273460717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4A00"/>
      </a:accent1>
      <a:accent2>
        <a:srgbClr val="FD7622"/>
      </a:accent2>
      <a:accent3>
        <a:srgbClr val="FFC43E"/>
      </a:accent3>
      <a:accent4>
        <a:srgbClr val="5F6C72"/>
      </a:accent4>
      <a:accent5>
        <a:srgbClr val="499DF3"/>
      </a:accent5>
      <a:accent6>
        <a:srgbClr val="13D0AB"/>
      </a:accent6>
      <a:hlink>
        <a:srgbClr val="F84D4D"/>
      </a:hlink>
      <a:folHlink>
        <a:srgbClr val="BFBFBF"/>
      </a:folHlink>
    </a:clrScheme>
    <a:fontScheme name="font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358</Words>
  <Application>Microsoft Office PowerPoint</Application>
  <PresentationFormat>宽屏</PresentationFormat>
  <Paragraphs>44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Arial</vt:lpstr>
      <vt:lpstr>Calibri</vt:lpstr>
      <vt:lpstr>Times New Roman</vt:lpstr>
      <vt:lpstr>1_Office Theme</vt:lpstr>
      <vt:lpstr>OfficePLUS-V2-0182ce44-1901-479c-8f23-37a94e3603b8</vt:lpstr>
      <vt:lpstr>Designed By OfficePLUS-9f4f80b6-4474-889d-09ca-3a1273460717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siyu chen</cp:lastModifiedBy>
  <cp:revision>6</cp:revision>
  <dcterms:created xsi:type="dcterms:W3CDTF">2013-01-27T09:14:16Z</dcterms:created>
  <dcterms:modified xsi:type="dcterms:W3CDTF">2024-06-25T23:00:06Z</dcterms:modified>
  <cp:category/>
</cp:coreProperties>
</file>