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9"/>
  </p:notesMasterIdLst>
  <p:sldIdLst>
    <p:sldId id="467" r:id="rId4"/>
    <p:sldId id="262" r:id="rId5"/>
    <p:sldId id="465" r:id="rId6"/>
    <p:sldId id="4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700"/>
    <a:srgbClr val="FF9266"/>
    <a:srgbClr val="FFDBCC"/>
    <a:srgbClr val="FE8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1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F-44F9-8DB3-BBFEF7EAB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3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BDC-4B00-B532-951880F47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5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8A4D2944-541A-0A03-C197-B715F12FF58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80924" y="2237334"/>
          <a:ext cx="4226177" cy="266979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73264A04-B2DA-9065-A707-9A5E317C9CE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73133" y="992416"/>
          <a:ext cx="8547333" cy="497476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A4686-2056-4E96-BBAD-E01AB7A5E77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BFB3-627F-48E8-B145-C6B331E80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7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624b0185-2f36-42c6-9562-52b62bd1a8b7.source.default.zh-Hans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4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7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00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6749" y="2580161"/>
            <a:ext cx="4444747" cy="1173162"/>
          </a:xfrm>
        </p:spPr>
        <p:txBody>
          <a:bodyPr vert="horz" lIns="91440" tIns="45720" rIns="91440" bIns="45720" rtlCol="0" anchor="b">
            <a:normAutofit/>
          </a:bodyPr>
          <a:lstStyle>
            <a:lvl1pPr marL="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85766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9950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1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1" y="371749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zh-CN" sz="9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256589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3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1800" b="1"/>
            </a:lvl1pPr>
            <a:lvl2pPr marL="342900" indent="0">
              <a:buFont typeface="+mj-ea"/>
              <a:buNone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9"/>
            <a:ext cx="7871045" cy="4633913"/>
          </a:xfrm>
        </p:spPr>
        <p:txBody>
          <a:bodyPr/>
          <a:lstStyle>
            <a:lvl1pPr marL="257175" indent="-257175">
              <a:buFont typeface="+mj-lt"/>
              <a:buAutoNum type="arabicPeriod"/>
              <a:defRPr/>
            </a:lvl1pPr>
            <a:lvl2pPr marL="600075" indent="-257175">
              <a:buFont typeface="+mj-ea"/>
              <a:buAutoNum type="circleNumDbPlain"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/>
        </p:nvCxnSpPr>
        <p:spPr>
          <a:xfrm>
            <a:off x="3621019" y="1500190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/>
        </p:nvSpPr>
        <p:spPr bwMode="auto">
          <a:xfrm>
            <a:off x="2626456" y="5219209"/>
            <a:ext cx="870507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87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707192-BC74-4D18-AD37-2A90BEAF2668}"/>
              </a:ext>
            </a:extLst>
          </p:cNvPr>
          <p:cNvGrpSpPr/>
          <p:nvPr/>
        </p:nvGrpSpPr>
        <p:grpSpPr>
          <a:xfrm flipH="1"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F0A71-AFFB-4683-9794-B5505D21C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65F13-4412-473B-A36F-E192D69DF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A68576-F575-456B-B5EA-EB48CD8E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86A297-E906-4E2E-91E4-BF3C300F0919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73EAE5-41B1-47C1-96A1-39E1961546D4}"/>
                </a:ext>
              </a:extLst>
            </p:cNvPr>
            <p:cNvSpPr/>
            <p:nvPr/>
          </p:nvSpPr>
          <p:spPr>
            <a:xfrm>
              <a:off x="9834509" y="3047585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282" y="2766216"/>
            <a:ext cx="3883775" cy="9510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1800">
                <a:solidFill>
                  <a:schemeClr val="bg1"/>
                </a:solidFill>
              </a:defRPr>
            </a:lvl1pPr>
          </a:lstStyle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282" y="3717273"/>
            <a:ext cx="3883775" cy="2383991"/>
          </a:xfrm>
        </p:spPr>
        <p:txBody>
          <a:bodyPr/>
          <a:lstStyle>
            <a:lvl1pPr marL="0" indent="0">
              <a:buNone/>
              <a:defRPr lang="en-US" altLang="zh-CN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3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EF3E0F-0D96-4D1C-B484-73400138AA2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5B1D27-FE4D-405D-BFF5-08622AD0B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E8E41C-F094-437D-A63C-CA29BEFBA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FDDBD-6290-41AC-A81B-BF392D239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AB415E-813F-43F1-9938-7BD889A39B1A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370F8-42BD-472B-8AC9-907E20D06016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101" y="2138198"/>
            <a:ext cx="3888801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0" lvl="0" indent="-17145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1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82AB288-2F52-45CD-9020-A78B69E1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5280001-28EF-3D98-3A7D-21E7B88E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CBDBDAD-F655-0987-9B0D-8A35D246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9658AB-F6D1-C70D-2394-66A2BC6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7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287AC24-F346-86DB-463B-D0ECB3C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2E8C750-1E32-953D-8777-224988CF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5A60F7-35AC-1CF4-9259-881DB673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28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3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7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5" userDrawn="1">
          <p15:clr>
            <a:srgbClr val="F26B43"/>
          </p15:clr>
        </p15:guide>
        <p15:guide id="2" pos="9675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7" pos="555" userDrawn="1">
          <p15:clr>
            <a:srgbClr val="F26B43"/>
          </p15:clr>
        </p15:guide>
        <p15:guide id="8" pos="9675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orient="horz" pos="712" userDrawn="1">
          <p15:clr>
            <a:srgbClr val="F26B43"/>
          </p15:clr>
        </p15:guide>
        <p15:guide id="11" orient="horz" pos="3928" userDrawn="1">
          <p15:clr>
            <a:srgbClr val="F26B43"/>
          </p15:clr>
        </p15:guide>
        <p15:guide id="12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hyperlink" Target="output%20figures/output2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51F37E-C12B-CFC7-A317-0A2357D2AAB3}"/>
              </a:ext>
            </a:extLst>
          </p:cNvPr>
          <p:cNvSpPr/>
          <p:nvPr/>
        </p:nvSpPr>
        <p:spPr>
          <a:xfrm>
            <a:off x="-70883" y="1"/>
            <a:ext cx="12546418" cy="4570224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6AA9A1A-60C5-5308-AB91-F415750F4CAD}"/>
              </a:ext>
            </a:extLst>
          </p:cNvPr>
          <p:cNvSpPr/>
          <p:nvPr/>
        </p:nvSpPr>
        <p:spPr>
          <a:xfrm rot="5400000" flipH="1">
            <a:off x="323850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98EF7FF-EEDB-5F42-279B-6D21E4BA8CB6}"/>
              </a:ext>
            </a:extLst>
          </p:cNvPr>
          <p:cNvSpPr/>
          <p:nvPr/>
        </p:nvSpPr>
        <p:spPr>
          <a:xfrm rot="5400000" flipH="1">
            <a:off x="965648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C34EA05-5A85-4037-E49D-DB2854FB1427}"/>
              </a:ext>
            </a:extLst>
          </p:cNvPr>
          <p:cNvSpPr/>
          <p:nvPr/>
        </p:nvSpPr>
        <p:spPr>
          <a:xfrm rot="5400000" flipH="1">
            <a:off x="1607446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E2AC2AAB-74F4-4B64-6BCA-75F14D2D2E05}"/>
              </a:ext>
            </a:extLst>
          </p:cNvPr>
          <p:cNvSpPr/>
          <p:nvPr/>
        </p:nvSpPr>
        <p:spPr>
          <a:xfrm rot="5400000" flipH="1">
            <a:off x="644749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B87E28D-95CF-A792-130D-DA622841D5D6}"/>
              </a:ext>
            </a:extLst>
          </p:cNvPr>
          <p:cNvSpPr/>
          <p:nvPr/>
        </p:nvSpPr>
        <p:spPr>
          <a:xfrm rot="5400000" flipH="1">
            <a:off x="1286547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27D4BBA-C9B9-822F-4058-DFF0B64445DD}"/>
              </a:ext>
            </a:extLst>
          </p:cNvPr>
          <p:cNvSpPr/>
          <p:nvPr/>
        </p:nvSpPr>
        <p:spPr>
          <a:xfrm>
            <a:off x="10333782" y="1"/>
            <a:ext cx="1858218" cy="1876809"/>
          </a:xfrm>
          <a:custGeom>
            <a:avLst/>
            <a:gdLst>
              <a:gd name="connsiteX0" fmla="*/ 0 w 1858218"/>
              <a:gd name="connsiteY0" fmla="*/ 0 h 1876809"/>
              <a:gd name="connsiteX1" fmla="*/ 1186243 w 1858218"/>
              <a:gd name="connsiteY1" fmla="*/ 0 h 1876809"/>
              <a:gd name="connsiteX2" fmla="*/ 1738426 w 1858218"/>
              <a:gd name="connsiteY2" fmla="*/ 677505 h 1876809"/>
              <a:gd name="connsiteX3" fmla="*/ 1858218 w 1858218"/>
              <a:gd name="connsiteY3" fmla="*/ 689581 h 1876809"/>
              <a:gd name="connsiteX4" fmla="*/ 1858218 w 1858218"/>
              <a:gd name="connsiteY4" fmla="*/ 1876809 h 1876809"/>
              <a:gd name="connsiteX5" fmla="*/ 1685805 w 1858218"/>
              <a:gd name="connsiteY5" fmla="*/ 1868103 h 1876809"/>
              <a:gd name="connsiteX6" fmla="*/ 0 w 1858218"/>
              <a:gd name="connsiteY6" fmla="*/ 0 h 18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18" h="1876809">
                <a:moveTo>
                  <a:pt x="0" y="0"/>
                </a:moveTo>
                <a:lnTo>
                  <a:pt x="1186243" y="0"/>
                </a:lnTo>
                <a:cubicBezTo>
                  <a:pt x="1186243" y="334193"/>
                  <a:pt x="1423296" y="613020"/>
                  <a:pt x="1738426" y="677505"/>
                </a:cubicBezTo>
                <a:lnTo>
                  <a:pt x="1858218" y="689581"/>
                </a:lnTo>
                <a:lnTo>
                  <a:pt x="1858218" y="1876809"/>
                </a:lnTo>
                <a:lnTo>
                  <a:pt x="1685805" y="1868103"/>
                </a:lnTo>
                <a:cubicBezTo>
                  <a:pt x="738913" y="1771941"/>
                  <a:pt x="0" y="972262"/>
                  <a:pt x="0" y="0"/>
                </a:cubicBezTo>
                <a:close/>
              </a:path>
            </a:pathLst>
          </a:cu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74277C-1373-FC5B-6CD4-10687B17B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81633" y="638212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defTabSz="731520">
              <a:defRPr sz="1600">
                <a:solidFill>
                  <a:schemeClr val="bg2">
                    <a:lumMod val="2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B86CD4-D1A7-BA4F-F3D8-269993BF536D}"/>
              </a:ext>
            </a:extLst>
          </p:cNvPr>
          <p:cNvSpPr/>
          <p:nvPr/>
        </p:nvSpPr>
        <p:spPr>
          <a:xfrm>
            <a:off x="1141222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8C52CA-CF58-5E9F-C00B-3D5AEEC99DCB}"/>
              </a:ext>
            </a:extLst>
          </p:cNvPr>
          <p:cNvSpPr/>
          <p:nvPr/>
        </p:nvSpPr>
        <p:spPr>
          <a:xfrm>
            <a:off x="11190605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D93500D-4459-638B-3417-2AC89A0CBF25}"/>
              </a:ext>
            </a:extLst>
          </p:cNvPr>
          <p:cNvSpPr/>
          <p:nvPr/>
        </p:nvSpPr>
        <p:spPr>
          <a:xfrm>
            <a:off x="1096899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ADC183-5C47-AC6B-EBCA-5D5CCF69E9B2}"/>
              </a:ext>
            </a:extLst>
          </p:cNvPr>
          <p:cNvSpPr txBox="1"/>
          <p:nvPr/>
        </p:nvSpPr>
        <p:spPr>
          <a:xfrm>
            <a:off x="2272342" y="1308450"/>
            <a:ext cx="7859967" cy="2398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defRPr sz="660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GB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FDM Mobile Analysis</a:t>
            </a:r>
          </a:p>
          <a:p>
            <a:pPr algn="ctr">
              <a:lnSpc>
                <a:spcPct val="110000"/>
              </a:lnSpc>
            </a:pPr>
            <a:endParaRPr lang="en-GB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Market Performance and Key Drivers from October to December 2019</a:t>
            </a:r>
            <a:endParaRPr lang="zh-CN" altLang="en-US" sz="3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96664-6D5B-9C48-11AD-FD3F1522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20502" y="4697433"/>
            <a:ext cx="13249239" cy="1931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Sales Performance Data: Weekly volumes by price bracket.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Pricing &amp; Offer Data: Daily/weekly tariffs with 40+ KPIs.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8FB4E9C-D3D9-56E3-2D2A-FF15A3B0762B}"/>
              </a:ext>
            </a:extLst>
          </p:cNvPr>
          <p:cNvSpPr/>
          <p:nvPr/>
        </p:nvSpPr>
        <p:spPr>
          <a:xfrm>
            <a:off x="-70883" y="1"/>
            <a:ext cx="12546418" cy="830997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B4BB9C-B3C7-C97F-4911-2C8B5D371E9A}"/>
              </a:ext>
            </a:extLst>
          </p:cNvPr>
          <p:cNvGrpSpPr/>
          <p:nvPr/>
        </p:nvGrpSpPr>
        <p:grpSpPr>
          <a:xfrm>
            <a:off x="214202" y="958702"/>
            <a:ext cx="9645724" cy="5286154"/>
            <a:chOff x="826572" y="1207922"/>
            <a:chExt cx="10330250" cy="45118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F15A1F-9933-0B21-7FB1-2DA2CEBFB18A}"/>
                </a:ext>
              </a:extLst>
            </p:cNvPr>
            <p:cNvGrpSpPr/>
            <p:nvPr/>
          </p:nvGrpSpPr>
          <p:grpSpPr>
            <a:xfrm>
              <a:off x="6988216" y="1207922"/>
              <a:ext cx="4168606" cy="4511880"/>
              <a:chOff x="6988216" y="1207922"/>
              <a:chExt cx="4168606" cy="4511880"/>
            </a:xfrm>
          </p:grpSpPr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3A040D75-C2A5-775F-6BA0-654EE17009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906359"/>
                  </p:ext>
                </p:extLst>
              </p:nvPr>
            </p:nvGraphicFramePr>
            <p:xfrm>
              <a:off x="6988217" y="1207922"/>
              <a:ext cx="4168605" cy="21648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D7DC5C78-722D-8F02-C8E0-071E6CD2E8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486658"/>
                  </p:ext>
                </p:extLst>
              </p:nvPr>
            </p:nvGraphicFramePr>
            <p:xfrm>
              <a:off x="6988216" y="3918067"/>
              <a:ext cx="4168605" cy="18017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3855EE7-E7F8-0C36-845E-7908E93680CC}"/>
                </a:ext>
              </a:extLst>
            </p:cNvPr>
            <p:cNvSpPr/>
            <p:nvPr/>
          </p:nvSpPr>
          <p:spPr>
            <a:xfrm>
              <a:off x="826572" y="1560620"/>
              <a:ext cx="6299210" cy="394044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Black Friday Sale </a:t>
              </a:r>
              <a:r>
                <a:rPr lang="en-US" altLang="zh-CN" sz="2400" b="1" dirty="0"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boosted performance…</a:t>
              </a:r>
              <a:endPara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174FEFE-8735-3A7B-5EDC-AD703FD7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2" y="2226870"/>
            <a:ext cx="5500577" cy="40166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E5FB6DF-2F1F-EABD-0801-E5BF8334218D}"/>
              </a:ext>
            </a:extLst>
          </p:cNvPr>
          <p:cNvSpPr txBox="1"/>
          <p:nvPr/>
        </p:nvSpPr>
        <p:spPr>
          <a:xfrm>
            <a:off x="-1414799" y="132889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Sales Performance Insights</a:t>
            </a:r>
            <a:endParaRPr lang="zh-CN" altLang="en-US" sz="3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C6E55D-81F2-40A1-4D64-C053B994C838}"/>
              </a:ext>
            </a:extLst>
          </p:cNvPr>
          <p:cNvSpPr txBox="1"/>
          <p:nvPr/>
        </p:nvSpPr>
        <p:spPr>
          <a:xfrm>
            <a:off x="10051312" y="967562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Sales Spike: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handset sales in the 30-39.9 cost range, likely influenced by Black Friday promotions.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15CED5-4D3D-38D6-73CA-D9EABC74B8C5}"/>
              </a:ext>
            </a:extLst>
          </p:cNvPr>
          <p:cNvSpPr txBox="1"/>
          <p:nvPr/>
        </p:nvSpPr>
        <p:spPr>
          <a:xfrm>
            <a:off x="10051312" y="4133929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- Early January Sales Recovery: </a:t>
            </a:r>
            <a:r>
              <a:rPr lang="en-US" altLang="zh-CN" sz="1200" dirty="0">
                <a:solidFill>
                  <a:schemeClr val="tx1"/>
                </a:solidFill>
              </a:rPr>
              <a:t>SIMO plans in the 0-9.9 cost range, influenced by Boxing Day / New Year promotions</a:t>
            </a:r>
          </a:p>
        </p:txBody>
      </p:sp>
    </p:spTree>
    <p:extLst>
      <p:ext uri="{BB962C8B-B14F-4D97-AF65-F5344CB8AC3E}">
        <p14:creationId xmlns:p14="http://schemas.microsoft.com/office/powerpoint/2010/main" val="11104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B527AE-9A88-5E74-DB68-BE04E0C7C778}"/>
              </a:ext>
            </a:extLst>
          </p:cNvPr>
          <p:cNvSpPr/>
          <p:nvPr/>
        </p:nvSpPr>
        <p:spPr>
          <a:xfrm>
            <a:off x="8709137" y="1604208"/>
            <a:ext cx="2817059" cy="1200329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r">
              <a:buSzPct val="25000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Increase in promotions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during sales peaks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7300608" y="3043413"/>
            <a:ext cx="4163259" cy="1117008"/>
            <a:chOff x="7453581" y="4299596"/>
            <a:chExt cx="3311004" cy="148934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617084" y="4578189"/>
              <a:ext cx="870324" cy="11166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36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49%</a:t>
              </a: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453581" y="4350958"/>
              <a:ext cx="2784014" cy="1406061"/>
              <a:chOff x="7453581" y="4210355"/>
              <a:chExt cx="2784014" cy="1406061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453581" y="4210355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Proportion of Promoted Products: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Significant rise in promoted products from mid-November leading to Black Friday.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Increased from 28% to 49% during the time.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7300607" y="4475647"/>
            <a:ext cx="4251811" cy="1326886"/>
            <a:chOff x="7453581" y="4299596"/>
            <a:chExt cx="3381429" cy="153372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87956" y="4691276"/>
              <a:ext cx="1047054" cy="11079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buSzPct val="100000"/>
                <a:defRPr/>
              </a:pPr>
              <a:r>
                <a:rPr lang="en-US" sz="36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14 </a:t>
              </a:r>
              <a:r>
                <a:rPr lang="en-US" sz="12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companies</a:t>
              </a:r>
              <a:endParaRPr lang="en-US" sz="3600" b="1" dirty="0">
                <a:solidFill>
                  <a:srgbClr val="778495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DA1CD4AF-7D17-651F-60DD-8D57EC645F85}"/>
                </a:ext>
              </a:extLst>
            </p:cNvPr>
            <p:cNvSpPr/>
            <p:nvPr/>
          </p:nvSpPr>
          <p:spPr>
            <a:xfrm flipV="1">
              <a:off x="10174810" y="4625446"/>
              <a:ext cx="136673" cy="180336"/>
            </a:xfrm>
            <a:prstGeom prst="upArrow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495486" y="4335037"/>
              <a:ext cx="3269099" cy="1498279"/>
              <a:chOff x="7495486" y="4194434"/>
              <a:chExt cx="3269099" cy="1498279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495486" y="4194434"/>
                <a:ext cx="3269099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Different 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Network Promotion Strategies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89"/>
                <a:ext cx="2127500" cy="791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Varying strategies with BT maintaining high promotions and </a:t>
                </a:r>
                <a:r>
                  <a:rPr kumimoji="1" lang="en-US" altLang="zh-CN" sz="750" dirty="0" err="1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Giffgaff</a:t>
                </a: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significantly increasing during sales periods.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Click here to see different companies promotion strategy</a:t>
                </a:r>
                <a:r>
                  <a:rPr kumimoji="1" lang="en-US" altLang="zh-CN" sz="75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: </a:t>
                </a:r>
                <a:r>
                  <a:rPr kumimoji="1" lang="en-US" altLang="zh-CN" sz="900" b="1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  <a:hlinkClick r:id="rId4" action="ppaction://hlinkfile"/>
                  </a:rPr>
                  <a:t>output figures\output2.png</a:t>
                </a:r>
                <a:endParaRPr kumimoji="1" lang="en-US" altLang="zh-CN" sz="900" b="1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70883" y="1"/>
            <a:ext cx="12262883" cy="1468569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1787135" y="451675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Impact of Promotions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46C23-9C19-2FF5-B742-7B3983CE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15" y="2325743"/>
            <a:ext cx="6342100" cy="34383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4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5884639" y="837710"/>
            <a:ext cx="4646201" cy="1502857"/>
            <a:chOff x="7583790" y="3785131"/>
            <a:chExt cx="3299503" cy="200380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583790" y="4299596"/>
              <a:ext cx="3180795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705964" y="3785131"/>
              <a:ext cx="1177329" cy="189949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“Galaxy S10” “iPhone XR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en-US" sz="2000" b="1" dirty="0">
                <a:solidFill>
                  <a:schemeClr val="accent1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590031" y="4283609"/>
              <a:ext cx="2809250" cy="1473409"/>
              <a:chOff x="7590031" y="4143006"/>
              <a:chExt cx="2809250" cy="147340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615267" y="4143006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Which Device Matters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among all devices, 87% "Galaxy S10" and 81% "iPhone XR (64GB)" deals had promotions, potentially pushed the sales performance.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1538025" y="4831091"/>
            <a:ext cx="4346615" cy="1804303"/>
            <a:chOff x="7370191" y="4419772"/>
            <a:chExt cx="3456826" cy="1570174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370191" y="4500602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42175" y="5085354"/>
              <a:ext cx="998322" cy="7231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Promo</a:t>
              </a:r>
            </a:p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%</a:t>
              </a:r>
              <a:endPara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557918" y="4419772"/>
              <a:ext cx="3269099" cy="1452947"/>
              <a:chOff x="7557918" y="4279169"/>
              <a:chExt cx="3269099" cy="1452947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557918" y="4279169"/>
                <a:ext cx="3269099" cy="53733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Some cost ranges have better deals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1241" y="4901089"/>
                <a:ext cx="2136290" cy="8310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</a:t>
                </a:r>
                <a:r>
                  <a:rPr kumimoji="1" lang="en-US" altLang="zh-CN" sz="900" b="1" dirty="0">
                    <a:solidFill>
                      <a:schemeClr val="accent1">
                        <a:lumMod val="75000"/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PAYM products </a:t>
                </a: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price range in "20-29.9" or "30-39.9" has the highest headline MLP promo %. This explains the peak in figure: "Handset Market Zoom-in" "20-29.9" and "30-39.9" increase in sale.</a:t>
                </a:r>
                <a:endParaRPr kumimoji="1" lang="en-US" altLang="zh-CN" sz="900" b="1" dirty="0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35442" y="-21974"/>
            <a:ext cx="12262883" cy="1115833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2037392" y="272491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O</a:t>
            </a:r>
            <a:r>
              <a:rPr lang="en-US" altLang="zh-CN" sz="3600" dirty="0" err="1"/>
              <a:t>ther</a:t>
            </a:r>
            <a:r>
              <a:rPr lang="en-US" altLang="zh-CN" sz="3600" dirty="0"/>
              <a:t> </a:t>
            </a:r>
            <a:r>
              <a:rPr lang="en-GB" altLang="zh-CN" sz="3600" dirty="0"/>
              <a:t>Observation</a:t>
            </a:r>
            <a:r>
              <a:rPr lang="en-US" altLang="zh-CN" sz="3600" dirty="0"/>
              <a:t>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FE692-04C3-23AD-45D0-F9D29039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96" y="3191933"/>
            <a:ext cx="5566749" cy="33426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F006D-E4BA-636E-2071-5963134F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2" y="1253434"/>
            <a:ext cx="5486277" cy="294387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0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81F382-012C-E2D0-97D7-AB96D4DE930C}"/>
              </a:ext>
            </a:extLst>
          </p:cNvPr>
          <p:cNvGrpSpPr/>
          <p:nvPr/>
        </p:nvGrpSpPr>
        <p:grpSpPr>
          <a:xfrm>
            <a:off x="523717" y="565684"/>
            <a:ext cx="446881" cy="529158"/>
            <a:chOff x="660400" y="285279"/>
            <a:chExt cx="1169065" cy="22422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58B22-0FC9-2800-17F6-2D3FEA3A4C5D}"/>
                </a:ext>
              </a:extLst>
            </p:cNvPr>
            <p:cNvSpPr/>
            <p:nvPr/>
          </p:nvSpPr>
          <p:spPr>
            <a:xfrm>
              <a:off x="660400" y="285279"/>
              <a:ext cx="800838" cy="2242210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06B6B-2269-6CBD-05FE-D3777BBA7928}"/>
                </a:ext>
              </a:extLst>
            </p:cNvPr>
            <p:cNvSpPr/>
            <p:nvPr/>
          </p:nvSpPr>
          <p:spPr>
            <a:xfrm>
              <a:off x="1253049" y="835055"/>
              <a:ext cx="576416" cy="1651633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863855F-3B0C-C379-7E5F-7C55030C1CDA}"/>
              </a:ext>
            </a:extLst>
          </p:cNvPr>
          <p:cNvSpPr txBox="1"/>
          <p:nvPr/>
        </p:nvSpPr>
        <p:spPr>
          <a:xfrm>
            <a:off x="1055688" y="433925"/>
            <a:ext cx="7941026" cy="643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dist">
              <a:lnSpc>
                <a:spcPct val="11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4000" b="1" dirty="0">
                <a:solidFill>
                  <a:srgbClr val="FE8B3B"/>
                </a:solidFill>
                <a:latin typeface="+mn-lt"/>
              </a:rPr>
              <a:t>Key Takeaways &amp; Recommendations</a:t>
            </a:r>
            <a:endParaRPr lang="zh-CN" altLang="en-US" sz="8800" b="1" dirty="0">
              <a:solidFill>
                <a:srgbClr val="FE8B3B"/>
              </a:solidFill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EFFE35-31BD-2F41-6C10-23DFC09964DF}"/>
              </a:ext>
            </a:extLst>
          </p:cNvPr>
          <p:cNvGrpSpPr/>
          <p:nvPr/>
        </p:nvGrpSpPr>
        <p:grpSpPr>
          <a:xfrm>
            <a:off x="4785415" y="4494419"/>
            <a:ext cx="2933214" cy="1005234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E81D31F-C721-1C84-65E2-7366B6C8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B70051D-0438-F90C-079D-5AA773A2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C0FB90-C69A-D9B3-6950-AB85C5EA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FCFD6-5DBC-CEC0-BA81-841D47FC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94C483-3E1D-C3C0-BEC7-5A350B6946C7}"/>
              </a:ext>
            </a:extLst>
          </p:cNvPr>
          <p:cNvGrpSpPr/>
          <p:nvPr/>
        </p:nvGrpSpPr>
        <p:grpSpPr>
          <a:xfrm>
            <a:off x="4785415" y="3706359"/>
            <a:ext cx="2933214" cy="1005234"/>
            <a:chOff x="4079828" y="2000384"/>
            <a:chExt cx="2578215" cy="704147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C3438DC-B290-082D-CE87-C3D7AEDA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6ED058-5DCB-4738-3D2A-CA9BDABBB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87A5BC-3AB9-20F0-EC86-FD658248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6B09B66-3C30-0AEC-8BA6-17ACB2D7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160318-0CC3-659A-DFA8-6AC287249047}"/>
              </a:ext>
            </a:extLst>
          </p:cNvPr>
          <p:cNvGrpSpPr/>
          <p:nvPr/>
        </p:nvGrpSpPr>
        <p:grpSpPr>
          <a:xfrm>
            <a:off x="4785415" y="2918300"/>
            <a:ext cx="2933214" cy="1005234"/>
            <a:chOff x="4079828" y="2000384"/>
            <a:chExt cx="2578215" cy="70414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D8E60A8-A056-F5E5-DC2E-AAFE1797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C8E0BFA-50E9-9539-CEEE-C02DF519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423368-C551-BE94-6776-E80313CA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56334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A507A02-7044-8403-2E7E-32101316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50BC01-B9DD-122B-3FBB-FCA77E32D1D6}"/>
              </a:ext>
            </a:extLst>
          </p:cNvPr>
          <p:cNvGrpSpPr/>
          <p:nvPr/>
        </p:nvGrpSpPr>
        <p:grpSpPr>
          <a:xfrm>
            <a:off x="4785415" y="2130241"/>
            <a:ext cx="2933214" cy="1005234"/>
            <a:chOff x="4079828" y="2000384"/>
            <a:chExt cx="2578215" cy="70414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C1E705D-EF0C-711E-B3EF-2EC00F70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C9DE26-3386-8FE2-AEFC-6FF55D568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33437B-3906-6545-180E-66678684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F3BB1BA-E92A-74E3-4CA6-5978D8C6BF6A}"/>
              </a:ext>
            </a:extLst>
          </p:cNvPr>
          <p:cNvCxnSpPr/>
          <p:nvPr/>
        </p:nvCxnSpPr>
        <p:spPr>
          <a:xfrm rot="10800000">
            <a:off x="4027621" y="2261089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2419547-0682-5FA4-652A-6BF833A9BDE7}"/>
              </a:ext>
            </a:extLst>
          </p:cNvPr>
          <p:cNvCxnSpPr/>
          <p:nvPr/>
        </p:nvCxnSpPr>
        <p:spPr>
          <a:xfrm rot="10800000">
            <a:off x="4027621" y="3808725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7B4293C-8F5C-0042-C41E-4D2773F82716}"/>
              </a:ext>
            </a:extLst>
          </p:cNvPr>
          <p:cNvCxnSpPr/>
          <p:nvPr/>
        </p:nvCxnSpPr>
        <p:spPr>
          <a:xfrm flipV="1">
            <a:off x="7713738" y="3141478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3AA9A17-8FFD-9A8C-B626-257B3D5E7F2F}"/>
              </a:ext>
            </a:extLst>
          </p:cNvPr>
          <p:cNvCxnSpPr/>
          <p:nvPr/>
        </p:nvCxnSpPr>
        <p:spPr>
          <a:xfrm flipV="1">
            <a:off x="7713738" y="4753837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BD340C1-B8F6-BD93-304A-C567C6C50EEF}"/>
              </a:ext>
            </a:extLst>
          </p:cNvPr>
          <p:cNvSpPr txBox="1"/>
          <p:nvPr/>
        </p:nvSpPr>
        <p:spPr>
          <a:xfrm>
            <a:off x="8552892" y="1873761"/>
            <a:ext cx="3099971" cy="522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000" b="1" dirty="0"/>
              <a:t>Recommendations</a:t>
            </a:r>
            <a:r>
              <a:rPr lang="en-US" altLang="zh-CN" sz="2000" dirty="0"/>
              <a:t>: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B6922F-317B-872C-3DBF-06FA513D4E61}"/>
              </a:ext>
            </a:extLst>
          </p:cNvPr>
          <p:cNvSpPr txBox="1"/>
          <p:nvPr/>
        </p:nvSpPr>
        <p:spPr>
          <a:xfrm>
            <a:off x="8529682" y="2736698"/>
            <a:ext cx="2832044" cy="796757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Maintain robust promotions during key sales periods.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91DF25-3AB2-6793-6D92-2973EF99EDED}"/>
              </a:ext>
            </a:extLst>
          </p:cNvPr>
          <p:cNvSpPr txBox="1"/>
          <p:nvPr/>
        </p:nvSpPr>
        <p:spPr>
          <a:xfrm>
            <a:off x="8529682" y="4509359"/>
            <a:ext cx="2832044" cy="1231299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/>
            <a:r>
              <a:rPr lang="en-US" altLang="zh-CN" dirty="0"/>
              <a:t>- Tailor strategies to specific devices and customer segments for maximum impact.</a:t>
            </a:r>
            <a:endParaRPr lang="zh-CN" altLang="en-US" dirty="0"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1A7365-69F0-CD0C-421F-CCA506F42511}"/>
              </a:ext>
            </a:extLst>
          </p:cNvPr>
          <p:cNvSpPr txBox="1"/>
          <p:nvPr/>
        </p:nvSpPr>
        <p:spPr>
          <a:xfrm>
            <a:off x="1988091" y="1412815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en-US" altLang="zh-CN" sz="2000" b="1" dirty="0"/>
              <a:t>Summary: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598684-BBE2-0FB5-B5C6-FCD9F33A88A1}"/>
              </a:ext>
            </a:extLst>
          </p:cNvPr>
          <p:cNvSpPr txBox="1"/>
          <p:nvPr/>
        </p:nvSpPr>
        <p:spPr>
          <a:xfrm>
            <a:off x="1187448" y="1927674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High sales driven by targeted promotions and strategic pricing.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93F015-C073-CB2E-0284-D603A32FA857}"/>
              </a:ext>
            </a:extLst>
          </p:cNvPr>
          <p:cNvSpPr txBox="1"/>
          <p:nvPr/>
        </p:nvSpPr>
        <p:spPr>
          <a:xfrm>
            <a:off x="1182136" y="3623266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Black Friday and holiday promotions were critical.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347D74B-5C4A-862C-C03B-F0536B6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0396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56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PLUS-V2-0182ce44-1901-479c-8f23-37a94e3603b8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47B1D"/>
      </a:accent1>
      <a:accent2>
        <a:srgbClr val="DA910C"/>
      </a:accent2>
      <a:accent3>
        <a:srgbClr val="F4BD7A"/>
      </a:accent3>
      <a:accent4>
        <a:srgbClr val="A0A0A0"/>
      </a:accent4>
      <a:accent5>
        <a:srgbClr val="BBBBBB"/>
      </a:accent5>
      <a:accent6>
        <a:srgbClr val="D9D9D9"/>
      </a:accent6>
      <a:hlink>
        <a:srgbClr val="F84D4D"/>
      </a:hlink>
      <a:folHlink>
        <a:srgbClr val="979797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V2-0182ce44-1901-479c-8f23-37a94e3603b8" id="{89AC9817-BC2E-43E0-84D6-9B63391748CE}" vid="{4F437777-B7BE-454F-B921-C12119F0CFAB}"/>
    </a:ext>
  </a:extLst>
</a:theme>
</file>

<file path=ppt/theme/theme3.xml><?xml version="1.0" encoding="utf-8"?>
<a:theme xmlns:a="http://schemas.openxmlformats.org/drawingml/2006/main" name="Designed By OfficePLUS-9f4f80b6-4474-889d-09ca-3a1273460717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4A00"/>
      </a:accent1>
      <a:accent2>
        <a:srgbClr val="FD7622"/>
      </a:accent2>
      <a:accent3>
        <a:srgbClr val="FFC43E"/>
      </a:accent3>
      <a:accent4>
        <a:srgbClr val="5F6C72"/>
      </a:accent4>
      <a:accent5>
        <a:srgbClr val="499DF3"/>
      </a:accent5>
      <a:accent6>
        <a:srgbClr val="13D0AB"/>
      </a:accent6>
      <a:hlink>
        <a:srgbClr val="F84D4D"/>
      </a:hlink>
      <a:folHlink>
        <a:srgbClr val="BFBFBF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361</Words>
  <Application>Microsoft Office PowerPoint</Application>
  <PresentationFormat>宽屏</PresentationFormat>
  <Paragraphs>44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Times New Roman</vt:lpstr>
      <vt:lpstr>1_Office Theme</vt:lpstr>
      <vt:lpstr>OfficePLUS-V2-0182ce44-1901-479c-8f23-37a94e3603b8</vt:lpstr>
      <vt:lpstr>Designed By OfficePLUS-9f4f80b6-4474-889d-09ca-3a1273460717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siyu chen</cp:lastModifiedBy>
  <cp:revision>9</cp:revision>
  <dcterms:created xsi:type="dcterms:W3CDTF">2013-01-27T09:14:16Z</dcterms:created>
  <dcterms:modified xsi:type="dcterms:W3CDTF">2024-06-26T00:05:03Z</dcterms:modified>
  <cp:category/>
</cp:coreProperties>
</file>