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57" r:id="rId2"/>
    <p:sldId id="258" r:id="rId3"/>
    <p:sldId id="261" r:id="rId4"/>
    <p:sldId id="263" r:id="rId5"/>
    <p:sldId id="264" r:id="rId6"/>
    <p:sldId id="270" r:id="rId7"/>
    <p:sldId id="265" r:id="rId8"/>
    <p:sldId id="271" r:id="rId9"/>
    <p:sldId id="267" r:id="rId10"/>
    <p:sldId id="272" r:id="rId11"/>
    <p:sldId id="268" r:id="rId12"/>
    <p:sldId id="266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063ACB-47F2-4E34-872C-7133CE96AEFD}" type="datetimeFigureOut">
              <a:rPr lang="en-AU" smtClean="0"/>
              <a:t>19/08/2021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BE36B8-A43B-4E4B-B354-74C27902A5B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70288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48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74700" indent="-296863" defTabSz="10048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92213" indent="-238125" defTabSz="10048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68463" indent="-238125" defTabSz="10048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44713" indent="-238125" defTabSz="10048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01913" indent="-238125" defTabSz="10048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59113" indent="-238125" defTabSz="10048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16313" indent="-238125" defTabSz="10048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73513" indent="-238125" defTabSz="10048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F2982AD-E998-4EEB-8D28-28FF2D559404}" type="slidenum">
              <a:rPr lang="en-AU" altLang="en-US" sz="1500" smtClean="0"/>
              <a:pPr>
                <a:spcBef>
                  <a:spcPct val="0"/>
                </a:spcBef>
              </a:pPr>
              <a:t>1</a:t>
            </a:fld>
            <a:endParaRPr lang="en-AU" altLang="en-US" sz="1500" smtClean="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97620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AU" altLang="en-US" smtClean="0">
                <a:latin typeface="Arial" panose="020B0604020202020204" pitchFamily="34" charset="0"/>
              </a:rPr>
              <a:t>The five critical differences of ETL vs ELT:</a:t>
            </a:r>
          </a:p>
          <a:p>
            <a:r>
              <a:rPr lang="en-AU" altLang="en-US" smtClean="0">
                <a:latin typeface="Arial" panose="020B0604020202020204" pitchFamily="34" charset="0"/>
              </a:rPr>
              <a:t>ETL is the Extract, Transform, and Load process for data. ELT is Extract, Load, and Transform process for data.</a:t>
            </a:r>
          </a:p>
          <a:p>
            <a:r>
              <a:rPr lang="en-AU" altLang="en-US" smtClean="0">
                <a:latin typeface="Arial" panose="020B0604020202020204" pitchFamily="34" charset="0"/>
              </a:rPr>
              <a:t>In ETL, data moves from the data source to staging into the data warehouse.</a:t>
            </a:r>
          </a:p>
          <a:p>
            <a:r>
              <a:rPr lang="en-AU" altLang="en-US" smtClean="0">
                <a:latin typeface="Arial" panose="020B0604020202020204" pitchFamily="34" charset="0"/>
              </a:rPr>
              <a:t>ELT leverages the data warehouse to do basic transformations. There is no need for data staging.</a:t>
            </a:r>
          </a:p>
          <a:p>
            <a:r>
              <a:rPr lang="en-AU" altLang="en-US" smtClean="0">
                <a:latin typeface="Arial" panose="020B0604020202020204" pitchFamily="34" charset="0"/>
              </a:rPr>
              <a:t>ETL can help with data privacy and compliance by cleaning sensitive and secure data even before loading into the data warehouse.</a:t>
            </a:r>
          </a:p>
          <a:p>
            <a:r>
              <a:rPr lang="en-AU" altLang="en-US" smtClean="0">
                <a:latin typeface="Arial" panose="020B0604020202020204" pitchFamily="34" charset="0"/>
              </a:rPr>
              <a:t>ETL can perform sophisticated data transformations and can be more cost-effective than ELT. </a:t>
            </a:r>
          </a:p>
          <a:p>
            <a:endParaRPr lang="en-US" altLang="en-US" smtClean="0">
              <a:latin typeface="Arial" panose="020B0604020202020204" pitchFamily="34" charset="0"/>
            </a:endParaRPr>
          </a:p>
          <a:p>
            <a:endParaRPr lang="en-AU" altLang="en-US" smtClean="0">
              <a:latin typeface="Arial" panose="020B0604020202020204" pitchFamily="34" charset="0"/>
            </a:endParaRPr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64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064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064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064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064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064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064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064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064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B476CE8-442B-4440-9E93-7E02A9E6D70B}" type="slidenum">
              <a:rPr lang="en-AU" altLang="en-US" smtClean="0"/>
              <a:pPr/>
              <a:t>2</a:t>
            </a:fld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1006441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6CADD-BFA3-42B3-A17A-581CC2F2737E}" type="datetime1">
              <a:rPr lang="en-AU" smtClean="0"/>
              <a:t>19/08/2021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D1932-6698-4CF4-A98F-694E3EF99D8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8659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77310-58BF-4ABB-8AA8-09DD6E6E8B04}" type="datetime1">
              <a:rPr lang="en-AU" smtClean="0"/>
              <a:t>19/08/2021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D1932-6698-4CF4-A98F-694E3EF99D8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3770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D0D63-A533-441B-A7FF-EBB66FA9A5E7}" type="datetime1">
              <a:rPr lang="en-AU" smtClean="0"/>
              <a:t>19/08/2021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D1932-6698-4CF4-A98F-694E3EF99D8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32197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C6C7B-965E-4F87-986C-9EFC9987F2A5}" type="datetime1">
              <a:rPr lang="en-AU" smtClean="0"/>
              <a:t>19/08/2021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D1932-6698-4CF4-A98F-694E3EF99D8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55766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AC95F-224E-4A0D-8811-8AD0C7E10C91}" type="datetime1">
              <a:rPr lang="en-AU" smtClean="0"/>
              <a:t>19/08/2021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D1932-6698-4CF4-A98F-694E3EF99D8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61330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9EF16-BB08-4A37-A87F-F2FA9BF45EFB}" type="datetime1">
              <a:rPr lang="en-AU" smtClean="0"/>
              <a:t>19/08/2021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D1932-6698-4CF4-A98F-694E3EF99D8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11335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76C48-B45D-4209-A5E9-233B7914CDD5}" type="datetime1">
              <a:rPr lang="en-AU" smtClean="0"/>
              <a:t>19/08/2021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D1932-6698-4CF4-A98F-694E3EF99D8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82729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B8A23-197D-45B7-9DB4-1A54A04071D5}" type="datetime1">
              <a:rPr lang="en-AU" smtClean="0"/>
              <a:t>19/08/2021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D1932-6698-4CF4-A98F-694E3EF99D8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75175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8E006-05C6-4D5E-9E17-DA9F8D4D6492}" type="datetime1">
              <a:rPr lang="en-AU" smtClean="0"/>
              <a:t>19/08/2021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D1932-6698-4CF4-A98F-694E3EF99D8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8519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146BA-9E8E-4239-8B33-B3CA3D6EF706}" type="datetime1">
              <a:rPr lang="en-AU" smtClean="0"/>
              <a:t>19/08/2021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D1932-6698-4CF4-A98F-694E3EF99D8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68836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B6F8B-B497-43AF-800E-A7E7CB6027A2}" type="datetime1">
              <a:rPr lang="en-AU" smtClean="0"/>
              <a:t>19/08/2021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D1932-6698-4CF4-A98F-694E3EF99D8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66684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333796-72F3-45D4-8652-4729E4AFF077}" type="datetime1">
              <a:rPr lang="en-AU" smtClean="0"/>
              <a:t>19/08/2021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D1932-6698-4CF4-A98F-694E3EF99D8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70582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AU" altLang="en-US" sz="800">
                <a:latin typeface="Comic Sans MS" panose="030F0702030302020204" pitchFamily="66" charset="0"/>
              </a:rPr>
              <a:t>Page </a:t>
            </a:r>
            <a:fld id="{950C716D-C8E9-461F-9D26-EC702E7BD8B1}" type="slidenum">
              <a:rPr lang="en-AU" altLang="en-US" sz="800">
                <a:latin typeface="Comic Sans MS" panose="030F0702030302020204" pitchFamily="66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AU" altLang="en-US" sz="800">
              <a:latin typeface="Comic Sans MS" panose="030F0702030302020204" pitchFamily="66" charset="0"/>
            </a:endParaRPr>
          </a:p>
        </p:txBody>
      </p:sp>
      <p:sp>
        <p:nvSpPr>
          <p:cNvPr id="4099" name="Text Box 2"/>
          <p:cNvSpPr txBox="1">
            <a:spLocks noChangeArrowheads="1"/>
          </p:cNvSpPr>
          <p:nvPr/>
        </p:nvSpPr>
        <p:spPr bwMode="auto">
          <a:xfrm>
            <a:off x="3043238" y="476251"/>
            <a:ext cx="6265862" cy="4324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GB" altLang="en-US" sz="5400" b="1" dirty="0">
                <a:solidFill>
                  <a:schemeClr val="tx2"/>
                </a:solidFill>
              </a:rPr>
              <a:t>41091 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GB" altLang="en-US" sz="5400" b="1" dirty="0">
                <a:solidFill>
                  <a:schemeClr val="tx2"/>
                </a:solidFill>
              </a:rPr>
              <a:t>Data Systems 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3500" b="1" dirty="0" smtClean="0"/>
              <a:t>Implementation of ETL pipeline 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3500" b="1" dirty="0" smtClean="0"/>
              <a:t>using Python </a:t>
            </a:r>
            <a:endParaRPr lang="en-AU" altLang="en-US" sz="3500" b="1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3404"/>
            <a:ext cx="1376362" cy="66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32738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 results 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Screenshot 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D1932-6698-4CF4-A98F-694E3EF99D8E}" type="slidenum">
              <a:rPr lang="en-AU" smtClean="0"/>
              <a:t>10</a:t>
            </a:fld>
            <a:endParaRPr lang="en-AU"/>
          </a:p>
        </p:txBody>
      </p:sp>
      <p:sp>
        <p:nvSpPr>
          <p:cNvPr id="5" name="TextBox 4"/>
          <p:cNvSpPr txBox="1"/>
          <p:nvPr/>
        </p:nvSpPr>
        <p:spPr>
          <a:xfrm>
            <a:off x="729147" y="6174799"/>
            <a:ext cx="78814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Python code and MySQL are developed by Teaching Assistant </a:t>
            </a:r>
            <a:r>
              <a:rPr lang="en-US" dirty="0" err="1" smtClean="0"/>
              <a:t>Shougang</a:t>
            </a:r>
            <a:r>
              <a:rPr lang="en-US" dirty="0" smtClean="0"/>
              <a:t> Chen.</a:t>
            </a:r>
            <a:endParaRPr lang="en-AU" dirty="0" smtClean="0"/>
          </a:p>
          <a:p>
            <a:endParaRPr lang="en-AU" dirty="0"/>
          </a:p>
        </p:txBody>
      </p:sp>
      <p:pic>
        <p:nvPicPr>
          <p:cNvPr id="6" name="Picture 2" descr="Table exported as pdf from jupyter notebook is not printed - Stack Overflo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3538" y="1690688"/>
            <a:ext cx="5781675" cy="4781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56063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4 : ----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693727" cy="4351338"/>
          </a:xfrm>
        </p:spPr>
        <p:txBody>
          <a:bodyPr/>
          <a:lstStyle/>
          <a:p>
            <a:r>
              <a:rPr lang="en-US" dirty="0" smtClean="0"/>
              <a:t>Description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Python code </a:t>
            </a:r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729147" y="6174799"/>
            <a:ext cx="78814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Python code and MySQL are developed by Teaching Assistant </a:t>
            </a:r>
            <a:r>
              <a:rPr lang="en-US" dirty="0" err="1" smtClean="0"/>
              <a:t>Shougang</a:t>
            </a:r>
            <a:r>
              <a:rPr lang="en-US" dirty="0" smtClean="0"/>
              <a:t> Chen.</a:t>
            </a:r>
            <a:endParaRPr lang="en-AU" dirty="0" smtClean="0"/>
          </a:p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D1932-6698-4CF4-A98F-694E3EF99D8E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34971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</a:t>
            </a:r>
            <a:r>
              <a:rPr lang="en-US" dirty="0" smtClean="0"/>
              <a:t>4 results  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693727" cy="4351338"/>
          </a:xfrm>
        </p:spPr>
        <p:txBody>
          <a:bodyPr/>
          <a:lstStyle/>
          <a:p>
            <a:r>
              <a:rPr lang="en-US" dirty="0" smtClean="0"/>
              <a:t>Screenshot  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 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D1932-6698-4CF4-A98F-694E3EF99D8E}" type="slidenum">
              <a:rPr lang="en-AU" smtClean="0"/>
              <a:t>12</a:t>
            </a:fld>
            <a:endParaRPr lang="en-AU"/>
          </a:p>
        </p:txBody>
      </p:sp>
      <p:sp>
        <p:nvSpPr>
          <p:cNvPr id="7" name="TextBox 6"/>
          <p:cNvSpPr txBox="1"/>
          <p:nvPr/>
        </p:nvSpPr>
        <p:spPr>
          <a:xfrm>
            <a:off x="729147" y="6174799"/>
            <a:ext cx="78814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Python code and MySQL are developed by Teaching Assistant </a:t>
            </a:r>
            <a:r>
              <a:rPr lang="en-US" dirty="0" err="1" smtClean="0"/>
              <a:t>Shougang</a:t>
            </a:r>
            <a:r>
              <a:rPr lang="en-US" dirty="0" smtClean="0"/>
              <a:t> Chen.</a:t>
            </a:r>
            <a:endParaRPr lang="en-AU" dirty="0" smtClean="0"/>
          </a:p>
          <a:p>
            <a:endParaRPr lang="en-AU" dirty="0"/>
          </a:p>
        </p:txBody>
      </p:sp>
      <p:pic>
        <p:nvPicPr>
          <p:cNvPr id="3074" name="Picture 2" descr="Python Tricks Dictionary Mer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4076" y="2669275"/>
            <a:ext cx="4492199" cy="2982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83654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D1932-6698-4CF4-A98F-694E3EF99D8E}" type="slidenum">
              <a:rPr lang="en-AU" smtClean="0"/>
              <a:t>13</a:t>
            </a:fld>
            <a:endParaRPr lang="en-AU"/>
          </a:p>
        </p:txBody>
      </p:sp>
      <p:sp>
        <p:nvSpPr>
          <p:cNvPr id="7" name="TextBox 6"/>
          <p:cNvSpPr txBox="1"/>
          <p:nvPr/>
        </p:nvSpPr>
        <p:spPr>
          <a:xfrm>
            <a:off x="729147" y="6174799"/>
            <a:ext cx="78814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Python code and MySQL are developed by Teaching Assistant </a:t>
            </a:r>
            <a:r>
              <a:rPr lang="en-US" dirty="0" err="1" smtClean="0"/>
              <a:t>Shougang</a:t>
            </a:r>
            <a:r>
              <a:rPr lang="en-US" dirty="0" smtClean="0"/>
              <a:t> Chen.</a:t>
            </a:r>
            <a:endParaRPr lang="en-AU" dirty="0" smtClean="0"/>
          </a:p>
          <a:p>
            <a:endParaRPr lang="en-AU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88465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7185891" y="274639"/>
            <a:ext cx="2974109" cy="1011237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ea typeface="宋体" panose="02010600030101010101" pitchFamily="2" charset="-122"/>
              </a:rPr>
              <a:t>ETL  </a:t>
            </a:r>
            <a:endParaRPr lang="en-AU" alt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054" y="1781392"/>
            <a:ext cx="4988357" cy="400555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AU" sz="3600" dirty="0"/>
              <a:t>ETL - Extract, Transform, and Load</a:t>
            </a:r>
            <a:endParaRPr lang="en-AU" sz="3200" dirty="0"/>
          </a:p>
          <a:p>
            <a:pPr lvl="1">
              <a:defRPr/>
            </a:pPr>
            <a:r>
              <a:rPr lang="en-AU" sz="2800" dirty="0"/>
              <a:t>Data flow: [Data source] -&gt; [Staging area] -&gt; [Data warehouse].</a:t>
            </a:r>
          </a:p>
          <a:p>
            <a:pPr lvl="1">
              <a:defRPr/>
            </a:pPr>
            <a:r>
              <a:rPr lang="en-AU" dirty="0"/>
              <a:t>Cleaning </a:t>
            </a:r>
            <a:r>
              <a:rPr lang="en-AU" dirty="0" smtClean="0"/>
              <a:t>and </a:t>
            </a:r>
            <a:r>
              <a:rPr lang="en-AU" dirty="0" err="1" smtClean="0"/>
              <a:t>reformating</a:t>
            </a:r>
            <a:r>
              <a:rPr lang="en-AU" dirty="0" smtClean="0"/>
              <a:t> data </a:t>
            </a:r>
            <a:r>
              <a:rPr lang="en-AU" dirty="0"/>
              <a:t>before loading into data warehouse.</a:t>
            </a:r>
          </a:p>
          <a:p>
            <a:pPr marL="0" indent="0">
              <a:buNone/>
              <a:defRPr/>
            </a:pPr>
            <a:endParaRPr lang="en-AU" sz="3600" dirty="0"/>
          </a:p>
          <a:p>
            <a:pPr marL="0" indent="0">
              <a:buNone/>
              <a:defRPr/>
            </a:pPr>
            <a:endParaRPr lang="en-AU" sz="3600" dirty="0"/>
          </a:p>
          <a:p>
            <a:pPr marL="0" indent="0">
              <a:buNone/>
              <a:defRPr/>
            </a:pPr>
            <a:endParaRPr lang="en-AU" sz="3600" dirty="0">
              <a:solidFill>
                <a:srgbClr val="00B0F0"/>
              </a:solidFill>
            </a:endParaRPr>
          </a:p>
          <a:p>
            <a:pPr marL="0" indent="0">
              <a:buNone/>
              <a:defRPr/>
            </a:pPr>
            <a:endParaRPr lang="en-US" sz="3600" dirty="0">
              <a:solidFill>
                <a:srgbClr val="00B0F0"/>
              </a:solidFill>
            </a:endParaRPr>
          </a:p>
          <a:p>
            <a:pPr marL="0" indent="0">
              <a:buNone/>
              <a:defRPr/>
            </a:pPr>
            <a:endParaRPr lang="en-AU" sz="3600" dirty="0">
              <a:solidFill>
                <a:srgbClr val="00B0F0"/>
              </a:solidFill>
            </a:endParaRPr>
          </a:p>
        </p:txBody>
      </p:sp>
      <p:sp>
        <p:nvSpPr>
          <p:cNvPr id="614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AU" altLang="en-US" sz="800">
                <a:latin typeface="Comic Sans MS" panose="030F0702030302020204" pitchFamily="66" charset="0"/>
              </a:rPr>
              <a:t>Page </a:t>
            </a:r>
            <a:fld id="{FC32BB01-AFFA-4D00-8D7E-BFA5DA38C483}" type="slidenum">
              <a:rPr lang="en-AU" altLang="en-US" sz="800">
                <a:latin typeface="Comic Sans MS" panose="030F0702030302020204" pitchFamily="66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AU" altLang="en-US" sz="800">
              <a:latin typeface="Comic Sans MS" panose="030F0702030302020204" pitchFamily="66" charset="0"/>
            </a:endParaRPr>
          </a:p>
        </p:txBody>
      </p:sp>
      <p:pic>
        <p:nvPicPr>
          <p:cNvPr id="6150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8156" y="1431636"/>
            <a:ext cx="6746374" cy="4100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6137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1847850" y="90489"/>
            <a:ext cx="8229600" cy="1011237"/>
          </a:xfrm>
        </p:spPr>
        <p:txBody>
          <a:bodyPr/>
          <a:lstStyle/>
          <a:p>
            <a:r>
              <a:rPr lang="en-US" altLang="en-US" smtClean="0"/>
              <a:t>Project example - ETL</a:t>
            </a:r>
            <a:endParaRPr lang="en-AU" altLang="en-US" smtClean="0"/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1995488" y="1484314"/>
            <a:ext cx="8229600" cy="655637"/>
          </a:xfrm>
        </p:spPr>
        <p:txBody>
          <a:bodyPr/>
          <a:lstStyle/>
          <a:p>
            <a:r>
              <a:rPr lang="en-US" altLang="en-US" dirty="0" smtClean="0"/>
              <a:t>Use Python       </a:t>
            </a:r>
            <a:endParaRPr lang="en-AU" altLang="en-US" dirty="0" smtClean="0"/>
          </a:p>
        </p:txBody>
      </p:sp>
      <p:sp>
        <p:nvSpPr>
          <p:cNvPr id="1229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mtClean="0">
                <a:latin typeface="Comic Sans MS" panose="030F0702030302020204" pitchFamily="66" charset="0"/>
              </a:rPr>
              <a:t>Page </a:t>
            </a:r>
            <a:fld id="{228CF7B2-0EC5-4774-8883-636E829CBEF1}" type="slidenum">
              <a:rPr lang="en-AU" altLang="en-US" smtClean="0">
                <a:latin typeface="Comic Sans MS" panose="030F0702030302020204" pitchFamily="66" charset="0"/>
              </a:rPr>
              <a:pPr/>
              <a:t>3</a:t>
            </a:fld>
            <a:endParaRPr lang="en-AU" altLang="en-US" smtClean="0">
              <a:latin typeface="Comic Sans MS" panose="030F0702030302020204" pitchFamily="66" charset="0"/>
            </a:endParaRPr>
          </a:p>
        </p:txBody>
      </p:sp>
      <p:sp>
        <p:nvSpPr>
          <p:cNvPr id="6" name="Pentagon 5"/>
          <p:cNvSpPr/>
          <p:nvPr/>
        </p:nvSpPr>
        <p:spPr>
          <a:xfrm>
            <a:off x="1847851" y="2305051"/>
            <a:ext cx="2822575" cy="4151313"/>
          </a:xfrm>
          <a:prstGeom prst="homePlate">
            <a:avLst>
              <a:gd name="adj" fmla="val 1814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Extract</a:t>
            </a:r>
            <a:r>
              <a:rPr lang="en-US" dirty="0">
                <a:solidFill>
                  <a:schemeClr val="tx1"/>
                </a:solidFill>
              </a:rPr>
              <a:t> data from </a:t>
            </a:r>
          </a:p>
          <a:p>
            <a:pPr algn="ctr">
              <a:defRPr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schemeClr val="tx1"/>
                </a:solidFill>
              </a:rPr>
              <a:t>xls</a:t>
            </a:r>
            <a:r>
              <a:rPr lang="en-US" dirty="0">
                <a:solidFill>
                  <a:schemeClr val="tx1"/>
                </a:solidFill>
              </a:rPr>
              <a:t> file (Technicians daily work log book)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tx1"/>
                </a:solidFill>
              </a:rPr>
              <a:t>Xml file (Invoices ) 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tx1"/>
                </a:solidFill>
              </a:rPr>
              <a:t>MySQL tables (staff, jobs, payment, …) 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tx1"/>
                </a:solidFill>
              </a:rPr>
              <a:t>Streaming data (Weather web site)</a:t>
            </a:r>
          </a:p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Where: your data lake</a:t>
            </a:r>
          </a:p>
          <a:p>
            <a:pPr>
              <a:defRPr/>
            </a:pPr>
            <a:endParaRPr lang="en-US" dirty="0">
              <a:solidFill>
                <a:schemeClr val="tx1"/>
              </a:solidFill>
            </a:endParaRPr>
          </a:p>
          <a:p>
            <a:pPr algn="ctr">
              <a:defRPr/>
            </a:pP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7" name="Pentagon 6"/>
          <p:cNvSpPr/>
          <p:nvPr/>
        </p:nvSpPr>
        <p:spPr>
          <a:xfrm>
            <a:off x="4713288" y="2303464"/>
            <a:ext cx="2794000" cy="4149725"/>
          </a:xfrm>
          <a:prstGeom prst="homePlate">
            <a:avLst>
              <a:gd name="adj" fmla="val 18424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dirty="0">
                <a:solidFill>
                  <a:srgbClr val="FF0000"/>
                </a:solidFill>
              </a:rPr>
              <a:t>Transform</a:t>
            </a:r>
            <a:r>
              <a:rPr lang="en-US" dirty="0">
                <a:solidFill>
                  <a:schemeClr val="tx1"/>
                </a:solidFill>
              </a:rPr>
              <a:t> data by 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tx1"/>
                </a:solidFill>
              </a:rPr>
              <a:t>Clean extracted data 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tx1"/>
                </a:solidFill>
              </a:rPr>
              <a:t>Add missing data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tx1"/>
                </a:solidFill>
              </a:rPr>
              <a:t>Transform data to the data structure in the data warehouse </a:t>
            </a:r>
          </a:p>
          <a:p>
            <a:pPr>
              <a:defRPr/>
            </a:pPr>
            <a:endParaRPr lang="en-US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Where: your staging area  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8" name="Pentagon 7"/>
          <p:cNvSpPr/>
          <p:nvPr/>
        </p:nvSpPr>
        <p:spPr>
          <a:xfrm>
            <a:off x="7550150" y="2303464"/>
            <a:ext cx="2305050" cy="4149725"/>
          </a:xfrm>
          <a:prstGeom prst="homePlate">
            <a:avLst>
              <a:gd name="adj" fmla="val 22691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0000"/>
                </a:solidFill>
              </a:rPr>
              <a:t>Load</a:t>
            </a:r>
            <a:r>
              <a:rPr lang="en-US" dirty="0">
                <a:solidFill>
                  <a:schemeClr val="tx1"/>
                </a:solidFill>
              </a:rPr>
              <a:t> the data to the Fact Table in </a:t>
            </a:r>
          </a:p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your Data Warehouse</a:t>
            </a:r>
          </a:p>
          <a:p>
            <a:pPr algn="ctr">
              <a:defRPr/>
            </a:pPr>
            <a:endParaRPr lang="en-US" dirty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When: scheduled time  </a:t>
            </a:r>
          </a:p>
          <a:p>
            <a:pPr algn="ctr">
              <a:defRPr/>
            </a:pPr>
            <a:endParaRPr lang="en-US" dirty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( 11pm every day)</a:t>
            </a:r>
          </a:p>
          <a:p>
            <a:pPr algn="ctr">
              <a:defRPr/>
            </a:pP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0" name="Flowchart: Magnetic Disk 9"/>
          <p:cNvSpPr/>
          <p:nvPr/>
        </p:nvSpPr>
        <p:spPr>
          <a:xfrm>
            <a:off x="9872663" y="3552826"/>
            <a:ext cx="704850" cy="158432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DW</a:t>
            </a:r>
            <a:endParaRPr lang="en-AU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9346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Example 1 - Extract data from excel file</a:t>
            </a:r>
            <a:endParaRPr lang="en-AU" altLang="en-US" dirty="0" smtClean="0"/>
          </a:p>
        </p:txBody>
      </p:sp>
      <p:sp>
        <p:nvSpPr>
          <p:cNvPr id="1434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AU" altLang="en-US" sz="800">
                <a:latin typeface="Comic Sans MS" panose="030F0702030302020204" pitchFamily="66" charset="0"/>
              </a:rPr>
              <a:t>Page </a:t>
            </a:r>
            <a:fld id="{250332B5-C395-44C4-AE2A-3B44D04EA4BE}" type="slidenum">
              <a:rPr lang="en-AU" altLang="en-US" sz="800">
                <a:latin typeface="Comic Sans MS" panose="030F0702030302020204" pitchFamily="66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AU" altLang="en-US" sz="800">
              <a:latin typeface="Comic Sans MS" panose="030F0702030302020204" pitchFamily="66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806" y="1690688"/>
            <a:ext cx="10585994" cy="4210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465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 : ----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693727" cy="4351338"/>
          </a:xfrm>
        </p:spPr>
        <p:txBody>
          <a:bodyPr/>
          <a:lstStyle/>
          <a:p>
            <a:r>
              <a:rPr lang="en-US" dirty="0" smtClean="0"/>
              <a:t>Description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Python code 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D1932-6698-4CF4-A98F-694E3EF99D8E}" type="slidenum">
              <a:rPr lang="en-AU" smtClean="0"/>
              <a:t>5</a:t>
            </a:fld>
            <a:endParaRPr lang="en-AU"/>
          </a:p>
        </p:txBody>
      </p:sp>
      <p:sp>
        <p:nvSpPr>
          <p:cNvPr id="7" name="TextBox 6"/>
          <p:cNvSpPr txBox="1"/>
          <p:nvPr/>
        </p:nvSpPr>
        <p:spPr>
          <a:xfrm>
            <a:off x="729147" y="6174799"/>
            <a:ext cx="78814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Python code and MySQL are developed by Teaching Assistant </a:t>
            </a:r>
            <a:r>
              <a:rPr lang="en-US" dirty="0" err="1" smtClean="0"/>
              <a:t>Shougang</a:t>
            </a:r>
            <a:r>
              <a:rPr lang="en-US" dirty="0" smtClean="0"/>
              <a:t> Chen.</a:t>
            </a:r>
            <a:endParaRPr lang="en-AU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512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345" y="314037"/>
            <a:ext cx="10910455" cy="137665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Step 1-  Results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Screenshot 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D1932-6698-4CF4-A98F-694E3EF99D8E}" type="slidenum">
              <a:rPr lang="en-AU" smtClean="0"/>
              <a:t>6</a:t>
            </a:fld>
            <a:endParaRPr lang="en-AU"/>
          </a:p>
        </p:txBody>
      </p:sp>
      <p:pic>
        <p:nvPicPr>
          <p:cNvPr id="1026" name="Picture 2" descr="Binder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4018" y="1312285"/>
            <a:ext cx="5535527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29147" y="6174799"/>
            <a:ext cx="78814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Python code and MySQL are developed by Teaching Assistant </a:t>
            </a:r>
            <a:r>
              <a:rPr lang="en-US" dirty="0" err="1" smtClean="0"/>
              <a:t>Shougang</a:t>
            </a:r>
            <a:r>
              <a:rPr lang="en-US" dirty="0" smtClean="0"/>
              <a:t> Chen.</a:t>
            </a:r>
            <a:endParaRPr lang="en-AU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62271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 : ----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693727" cy="4351338"/>
          </a:xfrm>
        </p:spPr>
        <p:txBody>
          <a:bodyPr/>
          <a:lstStyle/>
          <a:p>
            <a:r>
              <a:rPr lang="en-US" dirty="0" smtClean="0"/>
              <a:t>Description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Python code 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D1932-6698-4CF4-A98F-694E3EF99D8E}" type="slidenum">
              <a:rPr lang="en-AU" smtClean="0"/>
              <a:t>7</a:t>
            </a:fld>
            <a:endParaRPr lang="en-AU"/>
          </a:p>
        </p:txBody>
      </p:sp>
      <p:sp>
        <p:nvSpPr>
          <p:cNvPr id="7" name="TextBox 6"/>
          <p:cNvSpPr txBox="1"/>
          <p:nvPr/>
        </p:nvSpPr>
        <p:spPr>
          <a:xfrm>
            <a:off x="729147" y="6174799"/>
            <a:ext cx="78814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Python code and MySQL are developed by Teaching Assistant </a:t>
            </a:r>
            <a:r>
              <a:rPr lang="en-US" dirty="0" err="1" smtClean="0"/>
              <a:t>Shougang</a:t>
            </a:r>
            <a:r>
              <a:rPr lang="en-US" dirty="0" smtClean="0"/>
              <a:t> Chen.</a:t>
            </a:r>
            <a:endParaRPr lang="en-AU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75203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 Results  - Screenshot 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Screenshot 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D1932-6698-4CF4-A98F-694E3EF99D8E}" type="slidenum">
              <a:rPr lang="en-AU" smtClean="0"/>
              <a:t>8</a:t>
            </a:fld>
            <a:endParaRPr lang="en-AU"/>
          </a:p>
        </p:txBody>
      </p:sp>
      <p:sp>
        <p:nvSpPr>
          <p:cNvPr id="6" name="TextBox 5"/>
          <p:cNvSpPr txBox="1"/>
          <p:nvPr/>
        </p:nvSpPr>
        <p:spPr>
          <a:xfrm>
            <a:off x="729147" y="6174799"/>
            <a:ext cx="78814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Python code and MySQL are developed by Teaching Assistant </a:t>
            </a:r>
            <a:r>
              <a:rPr lang="en-US" dirty="0" err="1" smtClean="0"/>
              <a:t>Shougang</a:t>
            </a:r>
            <a:r>
              <a:rPr lang="en-US" dirty="0" smtClean="0"/>
              <a:t> Chen.</a:t>
            </a:r>
            <a:endParaRPr lang="en-AU" dirty="0" smtClean="0"/>
          </a:p>
          <a:p>
            <a:endParaRPr lang="en-AU" dirty="0"/>
          </a:p>
        </p:txBody>
      </p:sp>
      <p:pic>
        <p:nvPicPr>
          <p:cNvPr id="2052" name="Picture 4" descr="Python Tricks Dictionary Mer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331" y="1985817"/>
            <a:ext cx="5607695" cy="3723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6581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 : ----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693727" cy="4351338"/>
          </a:xfrm>
        </p:spPr>
        <p:txBody>
          <a:bodyPr/>
          <a:lstStyle/>
          <a:p>
            <a:r>
              <a:rPr lang="en-US" dirty="0" smtClean="0"/>
              <a:t>Description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Python code 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D1932-6698-4CF4-A98F-694E3EF99D8E}" type="slidenum">
              <a:rPr lang="en-AU" smtClean="0"/>
              <a:t>9</a:t>
            </a:fld>
            <a:endParaRPr lang="en-AU"/>
          </a:p>
        </p:txBody>
      </p:sp>
      <p:sp>
        <p:nvSpPr>
          <p:cNvPr id="7" name="TextBox 6"/>
          <p:cNvSpPr txBox="1"/>
          <p:nvPr/>
        </p:nvSpPr>
        <p:spPr>
          <a:xfrm>
            <a:off x="729147" y="6174799"/>
            <a:ext cx="78814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Python code and MySQL are developed by Teaching Assistant </a:t>
            </a:r>
            <a:r>
              <a:rPr lang="en-US" dirty="0" err="1" smtClean="0"/>
              <a:t>Shougang</a:t>
            </a:r>
            <a:r>
              <a:rPr lang="en-US" dirty="0" smtClean="0"/>
              <a:t> Chen.</a:t>
            </a:r>
            <a:endParaRPr lang="en-AU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26663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435</Words>
  <Application>Microsoft Office PowerPoint</Application>
  <PresentationFormat>Widescreen</PresentationFormat>
  <Paragraphs>107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宋体</vt:lpstr>
      <vt:lpstr>Arial</vt:lpstr>
      <vt:lpstr>Calibri</vt:lpstr>
      <vt:lpstr>Calibri Light</vt:lpstr>
      <vt:lpstr>Comic Sans MS</vt:lpstr>
      <vt:lpstr>Office Theme</vt:lpstr>
      <vt:lpstr>PowerPoint Presentation</vt:lpstr>
      <vt:lpstr>ETL  </vt:lpstr>
      <vt:lpstr>Project example - ETL</vt:lpstr>
      <vt:lpstr>Example 1 - Extract data from excel file</vt:lpstr>
      <vt:lpstr>Step 1 : ----</vt:lpstr>
      <vt:lpstr>Step 1-  Results   Screenshot </vt:lpstr>
      <vt:lpstr>Step 2 : ----</vt:lpstr>
      <vt:lpstr>Step 2 Results  - Screenshot </vt:lpstr>
      <vt:lpstr>Step 3 : ----</vt:lpstr>
      <vt:lpstr>Step 3 results </vt:lpstr>
      <vt:lpstr>Step 4 : ----</vt:lpstr>
      <vt:lpstr>Step 4 results  </vt:lpstr>
      <vt:lpstr>PowerPoint Presentation</vt:lpstr>
    </vt:vector>
  </TitlesOfParts>
  <Company>University of Technology Sydney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Xiaoying Kong</dc:creator>
  <cp:lastModifiedBy>Xiaoying Kong</cp:lastModifiedBy>
  <cp:revision>5</cp:revision>
  <dcterms:created xsi:type="dcterms:W3CDTF">2021-08-19T00:24:23Z</dcterms:created>
  <dcterms:modified xsi:type="dcterms:W3CDTF">2021-08-19T01:40:24Z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1a6c3db-1667-4f49-995a-8b9973972958_Enabled">
    <vt:lpwstr>true</vt:lpwstr>
  </property>
  <property fmtid="{D5CDD505-2E9C-101B-9397-08002B2CF9AE}" pid="3" name="MSIP_Label_51a6c3db-1667-4f49-995a-8b9973972958_SetDate">
    <vt:lpwstr>2021-08-19T00:24:23Z</vt:lpwstr>
  </property>
  <property fmtid="{D5CDD505-2E9C-101B-9397-08002B2CF9AE}" pid="4" name="MSIP_Label_51a6c3db-1667-4f49-995a-8b9973972958_Method">
    <vt:lpwstr>Standard</vt:lpwstr>
  </property>
  <property fmtid="{D5CDD505-2E9C-101B-9397-08002B2CF9AE}" pid="5" name="MSIP_Label_51a6c3db-1667-4f49-995a-8b9973972958_Name">
    <vt:lpwstr>UTS-Internal</vt:lpwstr>
  </property>
  <property fmtid="{D5CDD505-2E9C-101B-9397-08002B2CF9AE}" pid="6" name="MSIP_Label_51a6c3db-1667-4f49-995a-8b9973972958_SiteId">
    <vt:lpwstr>e8911c26-cf9f-4a9c-878e-527807be8791</vt:lpwstr>
  </property>
  <property fmtid="{D5CDD505-2E9C-101B-9397-08002B2CF9AE}" pid="7" name="MSIP_Label_51a6c3db-1667-4f49-995a-8b9973972958_ActionId">
    <vt:lpwstr>96021073-0070-419b-9b77-c85ad94f229a</vt:lpwstr>
  </property>
  <property fmtid="{D5CDD505-2E9C-101B-9397-08002B2CF9AE}" pid="8" name="MSIP_Label_51a6c3db-1667-4f49-995a-8b9973972958_ContentBits">
    <vt:lpwstr>0</vt:lpwstr>
  </property>
</Properties>
</file>