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75" r:id="rId7"/>
    <p:sldId id="274" r:id="rId8"/>
    <p:sldId id="273" r:id="rId9"/>
    <p:sldId id="264" r:id="rId10"/>
    <p:sldId id="268" r:id="rId11"/>
    <p:sldId id="278" r:id="rId12"/>
    <p:sldId id="263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3F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98D2D-E7E3-493A-A79F-1AFBBD9FA961}" v="74" dt="2022-08-21T20:02:16.506"/>
    <p1510:client id="{987C1B17-4E27-4FB2-A41E-ED89AD65A6CC}" v="471" dt="2022-08-21T20:05:29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1"/>
  </p:normalViewPr>
  <p:slideViewPr>
    <p:cSldViewPr snapToGrid="0">
      <p:cViewPr>
        <p:scale>
          <a:sx n="78" d="100"/>
          <a:sy n="78" d="100"/>
        </p:scale>
        <p:origin x="13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737C-3D75-E9D3-1563-1FB2E4549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EBA8D-252C-5131-80EE-FD9FFD777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29C0E-D799-1D6C-2FE0-9A571FF3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13601-B936-DE6F-D895-8761FB42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86F9D-36D1-28EF-8778-0434F19E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13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4FC5-3D8D-F4F9-6BBE-B36D5FAD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5E401-CF4E-EB45-1CB8-8872BB2F4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CCA31-F755-7F96-DDBA-20D58D23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4D646-8611-ED4D-9D16-79A2D3FB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B4E3-C8C2-3561-1BEE-958D6C99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33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71210-319A-4E41-B442-2C83C328C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8FB9A-0D43-0B0D-6DD2-F393D29A3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CA853-82AF-9C68-033C-4C46BFDE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02819-1583-C982-91E0-2DD74F0F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491F-AB32-207F-F2A4-58C03E9A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16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CE50-BC6F-88F3-2BC9-C8713D00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A0096-6EF0-8341-5BFC-837A9717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8DED0-9816-9611-9F7F-BB2BC0DB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39929-9A50-D870-976C-E1CC40DD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BAE28-0549-1EBB-93A6-B953F429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02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88BE-A3EE-F7A4-A6D2-19A7E912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5B7A2-DB90-B93B-3957-31CC3CD9A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14E6-8492-3B5B-5A81-586327CD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F124F-5C31-0760-90E0-3FF36BDB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56BD7-5E42-5830-BE1A-C9345B7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24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AE4C-E866-D0AA-DE56-1394B478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3F51-0B6A-A863-C08F-670AC6194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8B424-175F-55AB-835C-944BC0666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EE0B6-9F5D-6E31-16DD-9417AD7A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62D80-3758-3778-8725-66A6BE7E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9BBD5-7703-4507-BA7B-2C18F292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53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3C5D-E332-757C-E3D3-F9DAC52F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30C2-284C-DA5B-ECB4-AEB0B5787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2ADF1-CD54-9735-40B0-2D032D849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2661C-E33D-6312-04FC-FC189F8BE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C7D56-0701-93BB-0C7A-1EC8AFA6D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0A896-16C8-5232-3BC4-68EA700A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2B598-91C5-7DC2-0F4E-CACC4621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84252-94BA-29B0-7AA9-F7FD557A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4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7B26-5E1E-4A57-58B7-6DEE5FA6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6BB46-97AB-67B2-04D9-E6A05AB0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E07A4-F579-5229-3AAE-B7FC8B41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FD581-BA94-74FB-08DF-0742E356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42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20C73-56B5-E49D-7673-78119728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4F4A9-6006-318E-C752-900DFAAF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CD4EA-B560-DA9A-D07A-223927C7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57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7F4-C321-5FA0-C028-991614F8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35F4-FD5A-33DC-19C3-B3D7780E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C6F17-D8B5-5B85-E37C-4FA655821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B91C4-9B2B-1370-3F26-2AA91B5A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D3A92-EBC0-8F51-1B5D-FEF412D6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C953B-270D-9CA8-A7EC-4320771C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35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BC80-3AF4-E886-67C2-561EFA7D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95E58-84CA-AC49-5343-AF692FB0F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78519-C819-FE40-7529-942351C36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08079-3B9F-F5AA-85A6-AF1D99CE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832-F4F9-4F4D-9C74-BFFFF749447A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6F111-39BA-777C-3B23-2891FC30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57EC9-47FB-2F76-76F9-5CB3F868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07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ED59B-B160-A38F-259F-11FF4827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53CFC-4B11-7666-1325-077485768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322D-4B6C-5B6A-0BBC-09FDF4F1E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63832-F4F9-4F4D-9C74-BFFFF749447A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3AF3C-86BB-9B7D-CE46-190BB168F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95F29-2554-A156-7D12-9BF410348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3873F-D83E-42FA-B7F4-140E50D14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24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nnabellelukin.edublogs.org/files/2013/08/Firth-JR-1962-A-Synopsis-of-Linguistic-Theory-wfihi5.pdf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4" name="Freeform: Shape 9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6" name="Freeform: Shape 9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51F33-D07B-4111-3234-5AA3078AD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Words Embedding  </a:t>
            </a:r>
            <a:br>
              <a:rPr lang="en-US" sz="7200" dirty="0"/>
            </a:br>
            <a:r>
              <a:rPr lang="en-US" sz="7200" dirty="0"/>
              <a:t>Word2Vec vs Glove</a:t>
            </a:r>
            <a:endParaRPr lang="en-GB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E1FFD-C448-51D1-FFB6-DB0EF4159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772969"/>
            <a:ext cx="8258176" cy="631825"/>
          </a:xfrm>
        </p:spPr>
        <p:txBody>
          <a:bodyPr anchor="ctr">
            <a:noAutofit/>
          </a:bodyPr>
          <a:lstStyle/>
          <a:p>
            <a:r>
              <a:rPr lang="en-GB" sz="3200" dirty="0"/>
              <a:t>Chen Sheiner, Shay Shemesh</a:t>
            </a:r>
          </a:p>
          <a:p>
            <a:r>
              <a:rPr lang="en-GB" sz="3200" dirty="0"/>
              <a:t>Aug 2022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711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/>
              <a:t>Questions?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תמונה 3" descr="תמונה שמכילה אדם, לובש, משקפיים, משקפי מגן&#10;&#10;התיאור נוצר באופן אוטומטי">
            <a:extLst>
              <a:ext uri="{FF2B5EF4-FFF2-40B4-BE49-F238E27FC236}">
                <a16:creationId xmlns:a16="http://schemas.microsoft.com/office/drawing/2014/main" id="{8D7A1F5F-1B55-E630-2760-4278BBE79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29" r="3" b="700"/>
          <a:stretch/>
        </p:blipFill>
        <p:spPr>
          <a:xfrm>
            <a:off x="590087" y="66135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3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j-ea"/>
                <a:cs typeface="+mj-cs"/>
              </a:rPr>
              <a:t>Overview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1D9F8B-3BF0-CEF2-E14C-36FAE1E7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Arial" panose="020B0604020202020204" pitchFamily="34" charset="0"/>
              </a:rPr>
              <a:t>Introduction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Arial" panose="020B0604020202020204" pitchFamily="34" charset="0"/>
              </a:rPr>
              <a:t>Word2vec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cs typeface="Arial" panose="020B0604020202020204" pitchFamily="34" charset="0"/>
              </a:rPr>
              <a:t>Glove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cs typeface="Arial" panose="020B0604020202020204" pitchFamily="34" charset="0"/>
              </a:rPr>
              <a:t>Past work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Arial" panose="020B0604020202020204" pitchFamily="34" charset="0"/>
              </a:rPr>
              <a:t>Method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cs typeface="Arial" panose="020B0604020202020204" pitchFamily="34" charset="0"/>
              </a:rPr>
              <a:t>Future work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1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Introduction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1D9F8B-3BF0-CEF2-E14C-36FAE1E7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169" y="2713263"/>
            <a:ext cx="3950917" cy="39117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Calibri"/>
              </a:rPr>
              <a:t>The vector representation of </a:t>
            </a:r>
            <a:br>
              <a:rPr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Calibri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Calibri"/>
              </a:rPr>
              <a:t>words, of size n.</a:t>
            </a:r>
            <a:endParaRPr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Calibri"/>
            </a:endParaRP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cs typeface="Calibri"/>
              </a:rPr>
              <a:t>Similar words have similar</a:t>
            </a:r>
            <a:br>
              <a:rPr lang="en-US" sz="2400" dirty="0">
                <a:cs typeface="Calibri"/>
              </a:rPr>
            </a:br>
            <a:r>
              <a:rPr lang="en-US" sz="2400" dirty="0">
                <a:cs typeface="Calibri"/>
              </a:rPr>
              <a:t> vector values</a:t>
            </a:r>
          </a:p>
          <a:p>
            <a:pP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Calibri"/>
              </a:rPr>
              <a:t>Helps convert NLP problems </a:t>
            </a:r>
            <a:br>
              <a:rPr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Calibri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Calibri"/>
              </a:rPr>
              <a:t>to regular</a:t>
            </a:r>
            <a:r>
              <a:rPr lang="en-US" sz="2400" dirty="0">
                <a:cs typeface="Calibri"/>
              </a:rPr>
              <a:t> ML and DL </a:t>
            </a:r>
            <a:endParaRPr lang="en-US" sz="2400" i="1" dirty="0">
              <a:latin typeface="Helvetica Neue"/>
            </a:endParaRP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i="1" dirty="0">
                <a:effectLst/>
                <a:latin typeface="Helvetica Neue"/>
              </a:rPr>
              <a:t>“You shall know a word by the company it keeps!”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400" b="0" i="0" dirty="0">
                <a:effectLst/>
                <a:latin typeface="Helvetica Neue"/>
              </a:rPr>
              <a:t>— Page 11, “</a:t>
            </a:r>
            <a:r>
              <a:rPr lang="en-US" sz="1400" b="0" i="0" u="none" strike="noStrike" dirty="0">
                <a:effectLst/>
                <a:latin typeface="Helvetica Neue"/>
                <a:hlinkClick r:id="rId2"/>
              </a:rPr>
              <a:t>A synopsis of linguistic theory 1930-1955</a:t>
            </a:r>
            <a:r>
              <a:rPr lang="en-US" sz="1400" b="0" i="0" dirty="0">
                <a:effectLst/>
                <a:latin typeface="Helvetica Neue"/>
              </a:rPr>
              <a:t>“, in Studies in Linguistic Analysis 1930-1955, 1962.</a:t>
            </a:r>
            <a:endParaRPr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5B3A9-AA1F-EFC8-72AA-445A9F37DC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9" b="96598" l="2848" r="99692">
                        <a14:foregroundMark x1="67513" y1="98557" x2="47729" y2="96907"/>
                        <a14:foregroundMark x1="47729" y1="96907" x2="11085" y2="66907"/>
                        <a14:foregroundMark x1="11085" y1="66907" x2="11547" y2="53814"/>
                        <a14:foregroundMark x1="23403" y1="91443" x2="14550" y2="85567"/>
                        <a14:foregroundMark x1="14550" y1="85567" x2="5158" y2="57010"/>
                        <a14:foregroundMark x1="5158" y1="57010" x2="4773" y2="25567"/>
                        <a14:foregroundMark x1="4773" y1="25567" x2="10931" y2="11959"/>
                        <a14:foregroundMark x1="10931" y1="11959" x2="43726" y2="12577"/>
                        <a14:foregroundMark x1="43726" y1="12577" x2="66282" y2="8351"/>
                        <a14:foregroundMark x1="66282" y1="8351" x2="84065" y2="9588"/>
                        <a14:foregroundMark x1="84065" y1="9588" x2="88530" y2="51959"/>
                        <a14:foregroundMark x1="88530" y1="51959" x2="82987" y2="80515"/>
                        <a14:foregroundMark x1="96536" y1="98351" x2="93457" y2="16186"/>
                        <a14:foregroundMark x1="93457" y1="16186" x2="97075" y2="3093"/>
                        <a14:foregroundMark x1="97075" y1="3093" x2="89607" y2="1237"/>
                        <a14:foregroundMark x1="89607" y1="1237" x2="63202" y2="7526"/>
                        <a14:foregroundMark x1="63202" y1="7526" x2="1540" y2="8144"/>
                        <a14:foregroundMark x1="1540" y1="8144" x2="2694" y2="28557"/>
                        <a14:foregroundMark x1="2694" y1="28557" x2="8237" y2="53918"/>
                        <a14:foregroundMark x1="8237" y1="53918" x2="4388" y2="88557"/>
                        <a14:foregroundMark x1="6159" y1="4021" x2="49115" y2="515"/>
                        <a14:foregroundMark x1="49115" y1="515" x2="91147" y2="2577"/>
                        <a14:foregroundMark x1="14550" y1="22887" x2="9315" y2="23402"/>
                        <a14:foregroundMark x1="9315" y1="23402" x2="2925" y2="28351"/>
                        <a14:foregroundMark x1="2925" y1="28351" x2="3849" y2="66907"/>
                        <a14:foregroundMark x1="19015" y1="22371" x2="50269" y2="20103"/>
                        <a14:foregroundMark x1="50269" y1="20103" x2="43880" y2="28866"/>
                        <a14:foregroundMark x1="43880" y1="28866" x2="21093" y2="25979"/>
                        <a14:foregroundMark x1="13087" y1="60928" x2="33641" y2="66907"/>
                        <a14:foregroundMark x1="33641" y1="66907" x2="30023" y2="75979"/>
                        <a14:foregroundMark x1="30023" y1="75979" x2="37798" y2="75361"/>
                        <a14:foregroundMark x1="37798" y1="75361" x2="45266" y2="71856"/>
                        <a14:foregroundMark x1="45266" y1="71856" x2="36413" y2="71649"/>
                        <a14:foregroundMark x1="36413" y1="71649" x2="36413" y2="70928"/>
                        <a14:foregroundMark x1="24326" y1="83814" x2="36567" y2="67113"/>
                        <a14:foregroundMark x1="36567" y1="67113" x2="37490" y2="87732"/>
                        <a14:foregroundMark x1="37490" y1="87732" x2="38337" y2="76289"/>
                        <a14:foregroundMark x1="38337" y1="76289" x2="36259" y2="87216"/>
                        <a14:foregroundMark x1="36259" y1="87216" x2="36028" y2="84021"/>
                        <a14:foregroundMark x1="42263" y1="68763" x2="46035" y2="83402"/>
                        <a14:foregroundMark x1="46035" y1="83402" x2="46112" y2="70309"/>
                        <a14:foregroundMark x1="46112" y1="70309" x2="50962" y2="83093"/>
                        <a14:foregroundMark x1="47806" y1="63814" x2="41186" y2="65773"/>
                        <a14:foregroundMark x1="41186" y1="65773" x2="22171" y2="82165"/>
                        <a14:foregroundMark x1="22171" y1="82165" x2="26020" y2="75258"/>
                        <a14:foregroundMark x1="26020" y1="75258" x2="22171" y2="81443"/>
                        <a14:foregroundMark x1="29253" y1="69794" x2="26790" y2="74742"/>
                        <a14:foregroundMark x1="92379" y1="88144" x2="99692" y2="61856"/>
                        <a14:foregroundMark x1="99692" y1="61856" x2="99692" y2="618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1" r="6"/>
          <a:stretch/>
        </p:blipFill>
        <p:spPr>
          <a:xfrm>
            <a:off x="4654296" y="843201"/>
            <a:ext cx="6903720" cy="517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2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j-ea"/>
                <a:cs typeface="+mj-cs"/>
              </a:rPr>
              <a:t>Word2Vec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1D9F8B-3BF0-CEF2-E14C-36FAE1E7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en-US" sz="3600" dirty="0">
              <a:ea typeface="+mn-lt"/>
              <a:cs typeface="+mn-lt"/>
            </a:endParaRPr>
          </a:p>
          <a:p>
            <a:pPr marL="457200" indent="-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en-US" sz="3600" dirty="0">
              <a:ea typeface="+mn-lt"/>
              <a:cs typeface="+mn-lt"/>
            </a:endParaRPr>
          </a:p>
          <a:p>
            <a:pPr marL="457200" indent="-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en-US" sz="3600" dirty="0">
              <a:ea typeface="+mn-lt"/>
              <a:cs typeface="+mn-lt"/>
            </a:endParaRPr>
          </a:p>
          <a:p>
            <a:pPr marL="457200" indent="-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en-US" sz="3600" dirty="0">
              <a:ea typeface="+mn-lt"/>
              <a:cs typeface="+mn-lt"/>
            </a:endParaRPr>
          </a:p>
          <a:p>
            <a:pPr marL="457200" indent="-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ea typeface="+mn-lt"/>
                <a:cs typeface="+mn-lt"/>
              </a:rPr>
              <a:t>Developed by Tomas </a:t>
            </a:r>
            <a:r>
              <a:rPr lang="en-US" sz="3600" dirty="0" err="1">
                <a:ea typeface="+mn-lt"/>
                <a:cs typeface="+mn-lt"/>
              </a:rPr>
              <a:t>Mikolov</a:t>
            </a:r>
            <a:r>
              <a:rPr lang="en-US" sz="3600" dirty="0">
                <a:ea typeface="+mn-lt"/>
                <a:cs typeface="+mn-lt"/>
              </a:rPr>
              <a:t>, et al. at Google in 2013</a:t>
            </a:r>
            <a:endParaRPr lang="he-IL" sz="3600" dirty="0">
              <a:ea typeface="+mn-lt"/>
              <a:cs typeface="+mn-lt"/>
            </a:endParaRPr>
          </a:p>
          <a:p>
            <a:pPr marL="457200" indent="-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ea typeface="+mn-lt"/>
                <a:cs typeface="+mn-lt"/>
              </a:rPr>
              <a:t>Low space and time complexity</a:t>
            </a:r>
          </a:p>
          <a:p>
            <a:pPr marL="457200" indent="-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3600" dirty="0">
                <a:ea typeface="+mn-lt"/>
                <a:cs typeface="+mn-lt"/>
              </a:rPr>
              <a:t>Relies on local usage context</a:t>
            </a:r>
          </a:p>
          <a:p>
            <a:pPr marL="0" indent="0">
              <a:buSzPct val="100000"/>
              <a:buNone/>
            </a:pPr>
            <a:endParaRPr lang="he-IL" sz="3600" dirty="0">
              <a:ea typeface="+mn-lt"/>
              <a:cs typeface="+mn-lt"/>
            </a:endParaRPr>
          </a:p>
          <a:p>
            <a:pPr marL="457200" indent="-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he-IL" sz="3600" dirty="0">
              <a:ea typeface="+mn-lt"/>
              <a:cs typeface="+mn-lt"/>
            </a:endParaRPr>
          </a:p>
          <a:p>
            <a:pPr marL="457200" indent="-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he-IL" sz="3600" dirty="0">
              <a:ea typeface="+mn-lt"/>
              <a:cs typeface="+mn-lt"/>
            </a:endParaRPr>
          </a:p>
          <a:p>
            <a:pPr marL="457200" indent="-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he-IL" sz="3600" dirty="0">
              <a:ea typeface="+mn-lt"/>
              <a:cs typeface="+mn-lt"/>
            </a:endParaRPr>
          </a:p>
          <a:p>
            <a:pPr marL="457200" indent="-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en-US" sz="3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733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03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dirty="0"/>
              <a:t>Word2Vec </a:t>
            </a:r>
          </a:p>
        </p:txBody>
      </p:sp>
      <p:sp>
        <p:nvSpPr>
          <p:cNvPr id="103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ord2vec-architecture">
            <a:extLst>
              <a:ext uri="{FF2B5EF4-FFF2-40B4-BE49-F238E27FC236}">
                <a16:creationId xmlns:a16="http://schemas.microsoft.com/office/drawing/2014/main" id="{DF01BB4F-9A99-1EA4-9B38-D058DDF4A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903" y="2012510"/>
            <a:ext cx="6094580" cy="381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ntext-window-skip-grams">
            <a:extLst>
              <a:ext uri="{FF2B5EF4-FFF2-40B4-BE49-F238E27FC236}">
                <a16:creationId xmlns:a16="http://schemas.microsoft.com/office/drawing/2014/main" id="{BFD266F6-1679-B437-502C-3D8035AB3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8360" y="1944791"/>
            <a:ext cx="6397292" cy="382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94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prstClr val="black"/>
                </a:solidFill>
                <a:cs typeface="Arial" panose="020B0604020202020204" pitchFamily="34" charset="0"/>
              </a:rPr>
              <a:t>Glove</a:t>
            </a:r>
            <a:endParaRPr lang="en-GB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27E5B7-01AC-98A3-C1B0-245B27645FC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115550" cy="4664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SzPct val="100000"/>
            </a:pPr>
            <a:r>
              <a:rPr lang="en-US" sz="3200" dirty="0">
                <a:ea typeface="+mn-lt"/>
                <a:cs typeface="+mn-lt"/>
              </a:rPr>
              <a:t>Developed by Tomas </a:t>
            </a:r>
            <a:r>
              <a:rPr lang="en-US" sz="3200" dirty="0" err="1">
                <a:ea typeface="+mn-lt"/>
                <a:cs typeface="+mn-lt"/>
              </a:rPr>
              <a:t>Mikolov</a:t>
            </a:r>
            <a:r>
              <a:rPr lang="en-US" sz="3200" dirty="0">
                <a:ea typeface="+mn-lt"/>
                <a:cs typeface="+mn-lt"/>
              </a:rPr>
              <a:t>, et al. at Google in 2013</a:t>
            </a:r>
            <a:endParaRPr lang="he-IL" sz="3200" dirty="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SzPct val="100000"/>
            </a:pPr>
            <a:r>
              <a:rPr lang="en-US" sz="3200" dirty="0">
                <a:ea typeface="+mn-lt"/>
                <a:cs typeface="+mn-lt"/>
              </a:rPr>
              <a:t>Low space and time complexity</a:t>
            </a:r>
          </a:p>
          <a:p>
            <a:pPr marL="457200" indent="-457200">
              <a:lnSpc>
                <a:spcPct val="150000"/>
              </a:lnSpc>
              <a:buSzPct val="100000"/>
            </a:pPr>
            <a:r>
              <a:rPr lang="en-US" sz="3200" dirty="0">
                <a:ea typeface="+mn-lt"/>
                <a:cs typeface="+mn-lt"/>
              </a:rPr>
              <a:t>Relies on local usage context</a:t>
            </a:r>
          </a:p>
          <a:p>
            <a:pPr marL="914400" lvl="1" indent="-457200">
              <a:lnSpc>
                <a:spcPct val="150000"/>
              </a:lnSpc>
              <a:spcBef>
                <a:spcPts val="1000"/>
              </a:spcBef>
              <a:buSzPct val="100000"/>
            </a:pPr>
            <a:r>
              <a:rPr lang="en-US" sz="2800" dirty="0">
                <a:ea typeface="+mn-lt"/>
                <a:cs typeface="+mn-lt"/>
              </a:rPr>
              <a:t>This is the hyperparameter of this model</a:t>
            </a:r>
          </a:p>
          <a:p>
            <a:pPr marL="457200" indent="-457200">
              <a:lnSpc>
                <a:spcPct val="150000"/>
              </a:lnSpc>
              <a:buSzPct val="100000"/>
            </a:pPr>
            <a:endParaRPr lang="he-IL" sz="3200" dirty="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SzPct val="100000"/>
            </a:pPr>
            <a:endParaRPr lang="he-IL" sz="3200" dirty="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SzPct val="100000"/>
            </a:pPr>
            <a:endParaRPr lang="he-IL" sz="3200" dirty="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SzPct val="100000"/>
            </a:pPr>
            <a:endParaRPr lang="he-IL" sz="3200" dirty="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SzPct val="100000"/>
            </a:pPr>
            <a:endParaRPr lang="en-US" sz="3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595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4">
            <a:extLst>
              <a:ext uri="{FF2B5EF4-FFF2-40B4-BE49-F238E27FC236}">
                <a16:creationId xmlns:a16="http://schemas.microsoft.com/office/drawing/2014/main" id="{C021273C-0A88-240D-3E5C-CF110E214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47" y="1303900"/>
            <a:ext cx="10684042" cy="540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1516" cy="132556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prstClr val="black"/>
                </a:solidFill>
                <a:cs typeface="Arial" panose="020B0604020202020204" pitchFamily="34" charset="0"/>
              </a:rPr>
              <a:t>Past work </a:t>
            </a:r>
            <a:r>
              <a:rPr lang="he-IL" b="1" dirty="0">
                <a:solidFill>
                  <a:prstClr val="black"/>
                </a:solidFill>
                <a:cs typeface="Arial" panose="020B0604020202020204" pitchFamily="34" charset="0"/>
              </a:rPr>
              <a:t>–</a:t>
            </a:r>
            <a:r>
              <a:rPr lang="en-US" b="1" dirty="0">
                <a:solidFill>
                  <a:prstClr val="black"/>
                </a:solidFill>
                <a:cs typeface="Arial" panose="020B0604020202020204" pitchFamily="34" charset="0"/>
              </a:rPr>
              <a:t> “Comparing word2vec and GloVe for Automatic Measurement of MWE Compositionality”</a:t>
            </a:r>
            <a:endParaRPr lang="en-GB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1D9F8B-3BF0-CEF2-E14C-36FAE1E7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8513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Hypothesis</a:t>
            </a:r>
          </a:p>
          <a:p>
            <a:pPr lvl="1"/>
            <a:r>
              <a:rPr lang="en-US" sz="2800" dirty="0"/>
              <a:t>Multiword expressions word vector are like its components word vectors</a:t>
            </a:r>
          </a:p>
          <a:p>
            <a:r>
              <a:rPr lang="en-US" sz="3200" dirty="0"/>
              <a:t>Datasets</a:t>
            </a:r>
          </a:p>
          <a:p>
            <a:pPr lvl="1"/>
            <a:r>
              <a:rPr lang="en-US" sz="2800" dirty="0"/>
              <a:t>SIMP20=simple Wikipedia dataset of 2020</a:t>
            </a:r>
          </a:p>
          <a:p>
            <a:pPr lvl="1"/>
            <a:r>
              <a:rPr lang="en-US" sz="2800" dirty="0"/>
              <a:t>EN20_10P= 10% of all Wikipedia dataset from 2020</a:t>
            </a:r>
          </a:p>
          <a:p>
            <a:r>
              <a:rPr lang="en-US" sz="3200" dirty="0"/>
              <a:t>Categories </a:t>
            </a:r>
            <a:r>
              <a:rPr lang="en-US" dirty="0"/>
              <a:t>(the true labels were created by humans)</a:t>
            </a:r>
          </a:p>
          <a:p>
            <a:pPr lvl="1"/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8949E-6483-F0C5-E6CC-17E9301FBE8F}"/>
              </a:ext>
            </a:extLst>
          </p:cNvPr>
          <p:cNvSpPr txBox="1"/>
          <p:nvPr/>
        </p:nvSpPr>
        <p:spPr>
          <a:xfrm>
            <a:off x="-57150" y="6636992"/>
            <a:ext cx="12211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Pickard, T. (2020, December). Comparing word2vec and glove for automatic measurement of MWE compositionality. In Proceedings of the Joint Workshop on Multiword Expressions and Electronic Lexicons </a:t>
            </a:r>
          </a:p>
          <a:p>
            <a:endParaRPr lang="en-IL" sz="11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28015F8-CE9D-9705-D7C9-117715435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923149"/>
              </p:ext>
            </p:extLst>
          </p:nvPr>
        </p:nvGraphicFramePr>
        <p:xfrm>
          <a:off x="1041397" y="5199380"/>
          <a:ext cx="10312404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12350">
                  <a:extLst>
                    <a:ext uri="{9D8B030D-6E8A-4147-A177-3AD203B41FA5}">
                      <a16:colId xmlns:a16="http://schemas.microsoft.com/office/drawing/2014/main" val="198279148"/>
                    </a:ext>
                  </a:extLst>
                </a:gridCol>
                <a:gridCol w="1825118">
                  <a:extLst>
                    <a:ext uri="{9D8B030D-6E8A-4147-A177-3AD203B41FA5}">
                      <a16:colId xmlns:a16="http://schemas.microsoft.com/office/drawing/2014/main" val="3171802010"/>
                    </a:ext>
                  </a:extLst>
                </a:gridCol>
                <a:gridCol w="1718734">
                  <a:extLst>
                    <a:ext uri="{9D8B030D-6E8A-4147-A177-3AD203B41FA5}">
                      <a16:colId xmlns:a16="http://schemas.microsoft.com/office/drawing/2014/main" val="1827215711"/>
                    </a:ext>
                  </a:extLst>
                </a:gridCol>
                <a:gridCol w="1718734">
                  <a:extLst>
                    <a:ext uri="{9D8B030D-6E8A-4147-A177-3AD203B41FA5}">
                      <a16:colId xmlns:a16="http://schemas.microsoft.com/office/drawing/2014/main" val="3089581234"/>
                    </a:ext>
                  </a:extLst>
                </a:gridCol>
                <a:gridCol w="1718734">
                  <a:extLst>
                    <a:ext uri="{9D8B030D-6E8A-4147-A177-3AD203B41FA5}">
                      <a16:colId xmlns:a16="http://schemas.microsoft.com/office/drawing/2014/main" val="3377657747"/>
                    </a:ext>
                  </a:extLst>
                </a:gridCol>
                <a:gridCol w="1718734">
                  <a:extLst>
                    <a:ext uri="{9D8B030D-6E8A-4147-A177-3AD203B41FA5}">
                      <a16:colId xmlns:a16="http://schemas.microsoft.com/office/drawing/2014/main" val="1124283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F_ENC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R_ENC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MC_VPC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D_ADJN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MC_VN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2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meaning</a:t>
                      </a:r>
                      <a:endParaRPr lang="en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nominal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noun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Verb-particle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Adjective-noun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Verb-object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8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size</a:t>
                      </a:r>
                      <a:endParaRPr lang="en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1042 compounds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 compounds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 pairs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 compounds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638 pairs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83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Ex.</a:t>
                      </a:r>
                      <a:endParaRPr lang="en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Greenhouse gas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Ivory tower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Lie down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 chip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root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988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21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1516" cy="1325563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prstClr val="black"/>
                </a:solidFill>
                <a:cs typeface="Arial" panose="020B0604020202020204" pitchFamily="34" charset="0"/>
              </a:rPr>
              <a:t>Past work </a:t>
            </a:r>
            <a:r>
              <a:rPr lang="he-IL" b="1">
                <a:solidFill>
                  <a:prstClr val="black"/>
                </a:solidFill>
                <a:cs typeface="Arial" panose="020B0604020202020204" pitchFamily="34" charset="0"/>
              </a:rPr>
              <a:t>–</a:t>
            </a:r>
            <a:r>
              <a:rPr lang="en-US" b="1">
                <a:solidFill>
                  <a:prstClr val="black"/>
                </a:solidFill>
                <a:cs typeface="Arial" panose="020B0604020202020204" pitchFamily="34" charset="0"/>
              </a:rPr>
              <a:t> “Comparing word2vec and GloVe for Automatic Measurement of MWE Compositionality”</a:t>
            </a:r>
            <a:endParaRPr lang="en-GB" b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65B8B2-C2FD-4E75-CB6D-F6B53D09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53" y="1471134"/>
            <a:ext cx="9866243" cy="50217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E521BA-FABF-7C08-AE2D-8EF6FE3E25B7}"/>
              </a:ext>
            </a:extLst>
          </p:cNvPr>
          <p:cNvSpPr txBox="1"/>
          <p:nvPr/>
        </p:nvSpPr>
        <p:spPr>
          <a:xfrm>
            <a:off x="-57150" y="6636992"/>
            <a:ext cx="12211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Pickard, T. (2020, December). Comparing word2vec and glove for automatic measurement of MWE compositionality. In Proceedings of the Joint Workshop on Multiword Expressions and Electronic Lexicons </a:t>
            </a:r>
          </a:p>
          <a:p>
            <a:endParaRPr lang="en-IL" sz="1100" u="none" strike="noStrike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8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2157A-6E97-71AC-96AF-6A651C07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Future work </a:t>
            </a:r>
            <a:endParaRPr lang="en-GB" b="1" dirty="0">
              <a:solidFill>
                <a:srgbClr val="FFFFFF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1D9F8B-3BF0-CEF2-E14C-36FAE1E7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Training Word2Vec and GloVe on Datasets</a:t>
            </a:r>
          </a:p>
          <a:p>
            <a:r>
              <a:rPr lang="en-US" sz="3200" dirty="0"/>
              <a:t>Saving various models at specific epoch number and time trained</a:t>
            </a:r>
          </a:p>
          <a:p>
            <a:r>
              <a:rPr lang="en-US" sz="3200" dirty="0"/>
              <a:t>Compering similar models' accuracy on matching test datasets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ea typeface="Calibri" panose="020F0502020204030204" pitchFamily="34" charset="0"/>
              </a:rPr>
              <a:t>Visualization of results</a:t>
            </a:r>
            <a:endParaRPr lang="en-US" sz="3200" dirty="0">
              <a:effectLst/>
              <a:ea typeface="Calibri" panose="020F0502020204030204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173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138EDDC87026499C0508CF3F01DE5B" ma:contentTypeVersion="11" ma:contentTypeDescription="Create a new document." ma:contentTypeScope="" ma:versionID="f9ed57a46e7e9f360655942ff1da1b93">
  <xsd:schema xmlns:xsd="http://www.w3.org/2001/XMLSchema" xmlns:xs="http://www.w3.org/2001/XMLSchema" xmlns:p="http://schemas.microsoft.com/office/2006/metadata/properties" xmlns:ns3="a7bf42cb-5e57-474b-bf80-7dc3a02029c8" xmlns:ns4="cc066106-5c9a-40d1-89fd-ed422cd1a907" targetNamespace="http://schemas.microsoft.com/office/2006/metadata/properties" ma:root="true" ma:fieldsID="2861f2ff153f8b799a4d00e904c70b5b" ns3:_="" ns4:_="">
    <xsd:import namespace="a7bf42cb-5e57-474b-bf80-7dc3a02029c8"/>
    <xsd:import namespace="cc066106-5c9a-40d1-89fd-ed422cd1a9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f42cb-5e57-474b-bf80-7dc3a02029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66106-5c9a-40d1-89fd-ed422cd1a90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1D4464-4553-483F-8EEB-B4673AD40E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47E0DB-9439-4A76-9A8E-53A56B7C7075}">
  <ds:schemaRefs>
    <ds:schemaRef ds:uri="a7bf42cb-5e57-474b-bf80-7dc3a02029c8"/>
    <ds:schemaRef ds:uri="cc066106-5c9a-40d1-89fd-ed422cd1a90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51A5C83-F58D-453B-ADE1-432966BD3193}">
  <ds:schemaRefs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cc066106-5c9a-40d1-89fd-ed422cd1a907"/>
    <ds:schemaRef ds:uri="a7bf42cb-5e57-474b-bf80-7dc3a02029c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Newsletter _ by Slidesgo</Template>
  <TotalTime>1837</TotalTime>
  <Words>348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Office Theme</vt:lpstr>
      <vt:lpstr>Words Embedding   Word2Vec vs Glove</vt:lpstr>
      <vt:lpstr>Overview</vt:lpstr>
      <vt:lpstr>Introduction</vt:lpstr>
      <vt:lpstr>Word2Vec</vt:lpstr>
      <vt:lpstr>Word2Vec </vt:lpstr>
      <vt:lpstr>Glove</vt:lpstr>
      <vt:lpstr>Past work – “Comparing word2vec and GloVe for Automatic Measurement of MWE Compositionality”</vt:lpstr>
      <vt:lpstr>Past work – “Comparing word2vec and GloVe for Automatic Measurement of MWE Compositionality”</vt:lpstr>
      <vt:lpstr>Future work 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Surgeon identification in cementless  hip replacment</dc:title>
  <dc:creator>Shemesh, Shay</dc:creator>
  <cp:lastModifiedBy>Chen Shiener</cp:lastModifiedBy>
  <cp:revision>679</cp:revision>
  <dcterms:created xsi:type="dcterms:W3CDTF">2022-08-06T13:03:02Z</dcterms:created>
  <dcterms:modified xsi:type="dcterms:W3CDTF">2022-08-21T20:05:29Z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0x01010074138EDDC87026499C0508CF3F01DE5B</vt:lpwstr>
  </property>
</Properties>
</file>