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74" r:id="rId5"/>
    <p:sldId id="273" r:id="rId6"/>
    <p:sldId id="264" r:id="rId7"/>
    <p:sldId id="268" r:id="rId8"/>
    <p:sldId id="261" r:id="rId9"/>
    <p:sldId id="26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3F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A307C-83B4-CDF6-9875-23A74AC478ED}" v="750" dt="2022-08-08T17:56:27.161"/>
    <p1510:client id="{7CC550E2-6DDB-4775-87B9-F16117655889}" v="159" dt="2022-08-08T17:07:15.468"/>
    <p1510:client id="{C3D0970D-24F8-45A7-A150-6EB680454E5D}" v="126" dt="2022-08-08T15:39:0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737C-3D75-E9D3-1563-1FB2E454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BA8D-252C-5131-80EE-FD9FFD77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9C0E-D799-1D6C-2FE0-9A571FF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3601-B936-DE6F-D895-8761FB42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6F9D-36D1-28EF-8778-0434F19E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3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4FC5-3D8D-F4F9-6BBE-B36D5FAD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E401-CF4E-EB45-1CB8-8872BB2F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CA31-F755-7F96-DDBA-20D58D23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D646-8611-ED4D-9D16-79A2D3FB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B4E3-C8C2-3561-1BEE-958D6C99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71210-319A-4E41-B442-2C83C328C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8FB9A-0D43-0B0D-6DD2-F393D29A3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A853-82AF-9C68-033C-4C46BFDE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02819-1583-C982-91E0-2DD74F0F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491F-AB32-207F-F2A4-58C03E9A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6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CE50-BC6F-88F3-2BC9-C8713D0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0096-6EF0-8341-5BFC-837A9717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DED0-9816-9611-9F7F-BB2BC0D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9929-9A50-D870-976C-E1CC40DD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AE28-0549-1EBB-93A6-B953F429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0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88BE-A3EE-F7A4-A6D2-19A7E912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5B7A2-DB90-B93B-3957-31CC3CD9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14E6-8492-3B5B-5A81-586327CD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124F-5C31-0760-90E0-3FF36BD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56BD7-5E42-5830-BE1A-C9345B7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AE4C-E866-D0AA-DE56-1394B47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3F51-0B6A-A863-C08F-670AC6194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8B424-175F-55AB-835C-944BC066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EE0B6-9F5D-6E31-16DD-9417AD7A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2D80-3758-3778-8725-66A6BE7E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BBD5-7703-4507-BA7B-2C18F292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3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3C5D-E332-757C-E3D3-F9DAC52F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30C2-284C-DA5B-ECB4-AEB0B578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2ADF1-CD54-9735-40B0-2D032D84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2661C-E33D-6312-04FC-FC189F8BE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C7D56-0701-93BB-0C7A-1EC8AFA6D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0A896-16C8-5232-3BC4-68EA700A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2B598-91C5-7DC2-0F4E-CACC462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84252-94BA-29B0-7AA9-F7FD557A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4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B26-5E1E-4A57-58B7-6DEE5FA6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6BB46-97AB-67B2-04D9-E6A05AB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E07A4-F579-5229-3AAE-B7FC8B41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FD581-BA94-74FB-08DF-0742E356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2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20C73-56B5-E49D-7673-78119728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4F4A9-6006-318E-C752-900DFAAF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CD4EA-B560-DA9A-D07A-223927C7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7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7F4-C321-5FA0-C028-991614F8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35F4-FD5A-33DC-19C3-B3D778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C6F17-D8B5-5B85-E37C-4FA65582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B91C4-9B2B-1370-3F26-2AA91B5A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3A92-EBC0-8F51-1B5D-FEF412D6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C953B-270D-9CA8-A7EC-4320771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5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C80-3AF4-E886-67C2-561EFA7D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95E58-84CA-AC49-5343-AF692FB0F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78519-C819-FE40-7529-942351C3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08079-3B9F-F5AA-85A6-AF1D99C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F111-39BA-777C-3B23-2891FC30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7EC9-47FB-2F76-76F9-5CB3F868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ED59B-B160-A38F-259F-11FF4827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53CFC-4B11-7666-1325-07748576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322D-4B6C-5B6A-0BBC-09FDF4F1E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3832-F4F9-4F4D-9C74-BFFFF749447A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AF3C-86BB-9B7D-CE46-190BB168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5F29-2554-A156-7D12-9BF41034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24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7513F-82BA-D657-FBF1-99993AEC1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00" b="99583" l="10000" r="90000">
                        <a14:foregroundMark x1="49688" y1="14583" x2="49688" y2="14583"/>
                        <a14:foregroundMark x1="54922" y1="15694" x2="54922" y2="15694"/>
                        <a14:foregroundMark x1="44609" y1="12917" x2="67734" y2="17917"/>
                        <a14:foregroundMark x1="67734" y1="17917" x2="71563" y2="17639"/>
                        <a14:foregroundMark x1="33750" y1="5139" x2="70078" y2="2500"/>
                        <a14:foregroundMark x1="70078" y1="2500" x2="72031" y2="3056"/>
                        <a14:foregroundMark x1="20938" y1="72778" x2="28359" y2="90694"/>
                        <a14:foregroundMark x1="80938" y1="86528" x2="82109" y2="97500"/>
                        <a14:foregroundMark x1="25469" y1="97361" x2="25859" y2="99583"/>
                        <a14:backgroundMark x1="42656" y1="93889" x2="51875" y2="95417"/>
                        <a14:backgroundMark x1="51875" y1="95417" x2="63125" y2="94444"/>
                        <a14:backgroundMark x1="63125" y1="94444" x2="65000" y2="93194"/>
                        <a14:backgroundMark x1="51016" y1="66250" x2="56016" y2="66250"/>
                        <a14:backgroundMark x1="56016" y1="43750" x2="58906" y2="41806"/>
                        <a14:backgroundMark x1="48906" y1="34861" x2="48906" y2="34861"/>
                        <a14:backgroundMark x1="33750" y1="72083" x2="33750" y2="7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86" t="9091" r="294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51F33-D07B-4111-3234-5AA3078AD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913023"/>
            <a:ext cx="4023360" cy="3413474"/>
          </a:xfrm>
        </p:spPr>
        <p:txBody>
          <a:bodyPr anchor="b">
            <a:noAutofit/>
          </a:bodyPr>
          <a:lstStyle/>
          <a:p>
            <a:pPr algn="l"/>
            <a:r>
              <a:rPr lang="en-US" sz="4400" dirty="0"/>
              <a:t>Surgeon Identification in Cementless  Hip Replacement using </a:t>
            </a:r>
            <a:r>
              <a:rPr lang="en-US" sz="4400" dirty="0" err="1"/>
              <a:t>SincNet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1FFD-C448-51D1-FFB6-DB0EF415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98870" cy="1700852"/>
          </a:xfrm>
        </p:spPr>
        <p:txBody>
          <a:bodyPr>
            <a:normAutofit fontScale="32500" lnSpcReduction="20000"/>
          </a:bodyPr>
          <a:lstStyle/>
          <a:p>
            <a:pPr algn="l"/>
            <a:endParaRPr lang="en-US" sz="800" dirty="0"/>
          </a:p>
          <a:p>
            <a:pPr algn="l"/>
            <a:endParaRPr lang="en-GB" sz="2800" dirty="0"/>
          </a:p>
          <a:p>
            <a:pPr algn="l"/>
            <a:endParaRPr lang="en-GB" sz="2800" dirty="0"/>
          </a:p>
          <a:p>
            <a:pPr algn="l"/>
            <a:r>
              <a:rPr lang="en-GB" sz="5500" dirty="0"/>
              <a:t>Chen </a:t>
            </a:r>
            <a:r>
              <a:rPr lang="en-GB" sz="5500" dirty="0" err="1"/>
              <a:t>Sheiner</a:t>
            </a:r>
            <a:r>
              <a:rPr lang="en-GB" sz="5500" dirty="0"/>
              <a:t>, Eden Moran, Shay Shemesh</a:t>
            </a:r>
          </a:p>
          <a:p>
            <a:pPr algn="l"/>
            <a:r>
              <a:rPr lang="en-GB" sz="11200" dirty="0"/>
              <a:t>Aug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71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133" y="2226055"/>
            <a:ext cx="4637734" cy="2405889"/>
          </a:xfrm>
        </p:spPr>
        <p:txBody>
          <a:bodyPr>
            <a:normAutofit/>
          </a:bodyPr>
          <a:lstStyle/>
          <a:p>
            <a:r>
              <a:rPr lang="en-US" sz="6600" b="1" dirty="0"/>
              <a:t>Questions?</a:t>
            </a:r>
            <a:endParaRPr lang="en-GB" sz="6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10905-858F-586A-B44E-B30D5F5E1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56" y="677861"/>
            <a:ext cx="2167944" cy="24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3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Introduction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Hypothesis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Speaker identification </a:t>
            </a: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Data set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SincNet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Future work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Calibri" panose="020F0502020204030204"/>
              </a:rPr>
              <a:t>The ultimate goal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Calibri" panose="020F0502020204030204"/>
              </a:rPr>
              <a:t> - identify the last hit of the last broach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Assumption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 - different surgeons yield different patterns of operation sounds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Leading idea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 - pre classifying types of surgeons might drastically improve accuracy of last hit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1821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Hypothesis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Different surgeons exhibit different acoustic features during the surgery</a:t>
            </a: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It is possible to differentiate between them regardless to the specific broach size used</a:t>
            </a:r>
          </a:p>
        </p:txBody>
      </p:sp>
    </p:spTree>
    <p:extLst>
      <p:ext uri="{BB962C8B-B14F-4D97-AF65-F5344CB8AC3E}">
        <p14:creationId xmlns:p14="http://schemas.microsoft.com/office/powerpoint/2010/main" val="204733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Speaker Identification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3200" dirty="0">
                <a:ea typeface="+mn-lt"/>
                <a:cs typeface="+mn-lt"/>
              </a:rPr>
              <a:t>Similarities between:</a:t>
            </a:r>
          </a:p>
          <a:p>
            <a:pPr marL="800100" lvl="1"/>
            <a:r>
              <a:rPr lang="en-US" sz="3200" dirty="0">
                <a:ea typeface="+mn-lt"/>
                <a:cs typeface="+mn-lt"/>
              </a:rPr>
              <a:t>Speaker identification		Surgeon identification</a:t>
            </a:r>
          </a:p>
          <a:p>
            <a:pPr marL="571500" lvl="1" indent="0">
              <a:buNone/>
            </a:pPr>
            <a:r>
              <a:rPr lang="en-US" sz="3200" dirty="0">
                <a:ea typeface="+mn-lt"/>
                <a:cs typeface="+mn-lt"/>
              </a:rPr>
              <a:t>  </a:t>
            </a:r>
            <a:endParaRPr lang="en-US" sz="3200" dirty="0">
              <a:cs typeface="Calibri" panose="020F0502020204030204"/>
            </a:endParaRPr>
          </a:p>
          <a:p>
            <a:pPr marL="342900" indent="-342900"/>
            <a:r>
              <a:rPr lang="en-US" sz="3200" dirty="0">
                <a:cs typeface="Calibri" panose="020F0502020204030204"/>
              </a:rPr>
              <a:t>Why:</a:t>
            </a:r>
          </a:p>
          <a:p>
            <a:pPr marL="800100" lvl="1"/>
            <a:r>
              <a:rPr lang="en-US" sz="3200" dirty="0">
                <a:ea typeface="+mn-lt"/>
                <a:cs typeface="+mn-lt"/>
              </a:rPr>
              <a:t>Sentence 			Broach recording</a:t>
            </a:r>
          </a:p>
          <a:p>
            <a:pPr marL="800100" lvl="1"/>
            <a:r>
              <a:rPr lang="en-US" sz="3200" dirty="0">
                <a:ea typeface="+mn-lt"/>
                <a:cs typeface="+mn-lt"/>
              </a:rPr>
              <a:t>Syllable 			Hit sound</a:t>
            </a:r>
          </a:p>
          <a:p>
            <a:pPr marL="800100" lvl="1"/>
            <a:r>
              <a:rPr lang="en-US" sz="3200" dirty="0">
                <a:cs typeface="Calibri" panose="020F0502020204030204"/>
              </a:rPr>
              <a:t>Pitch				Hit frequency</a:t>
            </a:r>
          </a:p>
          <a:p>
            <a:pPr marL="800100" lvl="1"/>
            <a:r>
              <a:rPr lang="en-US" sz="3200" dirty="0">
                <a:cs typeface="Calibri" panose="020F0502020204030204"/>
              </a:rPr>
              <a:t>Speak amplitude		Hit amplitude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693981-9803-7741-039F-45CE0A680FFF}"/>
              </a:ext>
            </a:extLst>
          </p:cNvPr>
          <p:cNvCxnSpPr/>
          <p:nvPr/>
        </p:nvCxnSpPr>
        <p:spPr>
          <a:xfrm flipV="1">
            <a:off x="4624272" y="5683897"/>
            <a:ext cx="820454" cy="417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043BBD-7885-4A19-D576-7C4467A1297A}"/>
              </a:ext>
            </a:extLst>
          </p:cNvPr>
          <p:cNvCxnSpPr/>
          <p:nvPr/>
        </p:nvCxnSpPr>
        <p:spPr>
          <a:xfrm flipV="1">
            <a:off x="4624272" y="4145093"/>
            <a:ext cx="820454" cy="417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5D166-1C5F-E9EB-22E0-8FCDF0B52803}"/>
              </a:ext>
            </a:extLst>
          </p:cNvPr>
          <p:cNvCxnSpPr/>
          <p:nvPr/>
        </p:nvCxnSpPr>
        <p:spPr>
          <a:xfrm flipV="1">
            <a:off x="4624272" y="4658672"/>
            <a:ext cx="820454" cy="417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0504AE-4ADE-24EB-E19F-93911417DB3A}"/>
              </a:ext>
            </a:extLst>
          </p:cNvPr>
          <p:cNvCxnSpPr/>
          <p:nvPr/>
        </p:nvCxnSpPr>
        <p:spPr>
          <a:xfrm flipV="1">
            <a:off x="5485748" y="2612859"/>
            <a:ext cx="820454" cy="417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4F07D-C6B8-7679-B14A-842B1B60FCB5}"/>
              </a:ext>
            </a:extLst>
          </p:cNvPr>
          <p:cNvCxnSpPr/>
          <p:nvPr/>
        </p:nvCxnSpPr>
        <p:spPr>
          <a:xfrm flipV="1">
            <a:off x="4635798" y="5174493"/>
            <a:ext cx="820454" cy="417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7DB9950-CB25-A9FC-C092-449D04F4D7BB}"/>
              </a:ext>
            </a:extLst>
          </p:cNvPr>
          <p:cNvGrpSpPr/>
          <p:nvPr/>
        </p:nvGrpSpPr>
        <p:grpSpPr>
          <a:xfrm>
            <a:off x="7817507" y="1678967"/>
            <a:ext cx="4549534" cy="3185436"/>
            <a:chOff x="7685865" y="2219740"/>
            <a:chExt cx="4549534" cy="3185436"/>
          </a:xfrm>
        </p:grpSpPr>
        <p:pic>
          <p:nvPicPr>
            <p:cNvPr id="11" name="Picture 10" descr="A picture containing decorated, dark, light&#10;&#10;Description automatically generated">
              <a:extLst>
                <a:ext uri="{FF2B5EF4-FFF2-40B4-BE49-F238E27FC236}">
                  <a16:creationId xmlns:a16="http://schemas.microsoft.com/office/drawing/2014/main" id="{1B9EFE4D-C6AD-6CFA-64C8-2C044D885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865" y="2219740"/>
              <a:ext cx="4549534" cy="3185436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D837E8-08E6-19C6-ACCD-C192A10F1907}"/>
                </a:ext>
              </a:extLst>
            </p:cNvPr>
            <p:cNvCxnSpPr/>
            <p:nvPr/>
          </p:nvCxnSpPr>
          <p:spPr>
            <a:xfrm>
              <a:off x="7971308" y="4064912"/>
              <a:ext cx="659959" cy="0"/>
            </a:xfrm>
            <a:prstGeom prst="line">
              <a:avLst/>
            </a:prstGeom>
            <a:ln w="12700">
              <a:solidFill>
                <a:srgbClr val="3F4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694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Original: 275 audio files, 3 surgeons</a:t>
            </a:r>
          </a:p>
          <a:p>
            <a:r>
              <a:rPr lang="en-US" dirty="0"/>
              <a:t>Data preparation rules:</a:t>
            </a:r>
          </a:p>
          <a:p>
            <a:pPr lvl="1"/>
            <a:r>
              <a:rPr lang="en-US" dirty="0"/>
              <a:t>Drop stem and cerclage audio files</a:t>
            </a:r>
          </a:p>
          <a:p>
            <a:pPr lvl="1"/>
            <a:r>
              <a:rPr lang="en-US" dirty="0"/>
              <a:t>Drop audio files of the surgeon “AM”</a:t>
            </a:r>
          </a:p>
          <a:p>
            <a:pPr lvl="2"/>
            <a:r>
              <a:rPr lang="en-US" dirty="0"/>
              <a:t>not sufficient data</a:t>
            </a:r>
          </a:p>
          <a:p>
            <a:pPr lvl="1"/>
            <a:r>
              <a:rPr lang="en-US" dirty="0"/>
              <a:t>Drop lower 10% quantile of the data </a:t>
            </a:r>
          </a:p>
          <a:p>
            <a:pPr lvl="2"/>
            <a:r>
              <a:rPr lang="en-US" dirty="0"/>
              <a:t>enable filter length value</a:t>
            </a:r>
          </a:p>
          <a:p>
            <a:pPr lvl="1"/>
            <a:r>
              <a:rPr lang="en-US" dirty="0"/>
              <a:t> Drop 5% of longest audio file </a:t>
            </a:r>
          </a:p>
          <a:p>
            <a:pPr lvl="2"/>
            <a:r>
              <a:rPr lang="en-US" dirty="0"/>
              <a:t>lower the variance of the data by dropping outliers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2304D1-82B1-CC62-03AB-C87C3643C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15856"/>
              </p:ext>
            </p:extLst>
          </p:nvPr>
        </p:nvGraphicFramePr>
        <p:xfrm>
          <a:off x="981075" y="5360995"/>
          <a:ext cx="6791325" cy="14445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50088">
                  <a:extLst>
                    <a:ext uri="{9D8B030D-6E8A-4147-A177-3AD203B41FA5}">
                      <a16:colId xmlns:a16="http://schemas.microsoft.com/office/drawing/2014/main" val="2334432450"/>
                    </a:ext>
                  </a:extLst>
                </a:gridCol>
                <a:gridCol w="2009749">
                  <a:extLst>
                    <a:ext uri="{9D8B030D-6E8A-4147-A177-3AD203B41FA5}">
                      <a16:colId xmlns:a16="http://schemas.microsoft.com/office/drawing/2014/main" val="2620681350"/>
                    </a:ext>
                  </a:extLst>
                </a:gridCol>
                <a:gridCol w="1916812">
                  <a:extLst>
                    <a:ext uri="{9D8B030D-6E8A-4147-A177-3AD203B41FA5}">
                      <a16:colId xmlns:a16="http://schemas.microsoft.com/office/drawing/2014/main" val="3671726996"/>
                    </a:ext>
                  </a:extLst>
                </a:gridCol>
                <a:gridCol w="1714676">
                  <a:extLst>
                    <a:ext uri="{9D8B030D-6E8A-4147-A177-3AD203B41FA5}">
                      <a16:colId xmlns:a16="http://schemas.microsoft.com/office/drawing/2014/main" val="194592051"/>
                    </a:ext>
                  </a:extLst>
                </a:gridCol>
              </a:tblGrid>
              <a:tr h="36772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Surgeon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Operations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Number of Audio Files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Mean Length of Files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87105647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OM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12 (42.86%)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78 (40.84%)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9.531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04715709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RO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16 (57.14%)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113 (59.16%)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8.177</a:t>
                      </a:r>
                      <a:endParaRPr lang="en-IL" sz="14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73359429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Total</a:t>
                      </a:r>
                      <a:endParaRPr lang="en-IL" sz="1400" b="1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28</a:t>
                      </a:r>
                      <a:endParaRPr lang="en-IL" sz="1400" b="1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191</a:t>
                      </a:r>
                      <a:endParaRPr lang="en-IL" sz="1400" b="1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8.73</a:t>
                      </a:r>
                      <a:endParaRPr lang="en-IL" sz="1400" b="1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52635729"/>
                  </a:ext>
                </a:extLst>
              </a:tr>
            </a:tbl>
          </a:graphicData>
        </a:graphic>
      </p:graphicFrame>
      <p:pic>
        <p:nvPicPr>
          <p:cNvPr id="7" name="image3.png">
            <a:extLst>
              <a:ext uri="{FF2B5EF4-FFF2-40B4-BE49-F238E27FC236}">
                <a16:creationId xmlns:a16="http://schemas.microsoft.com/office/drawing/2014/main" id="{1D8BDD5F-1A51-FC7C-EA92-942A62D3D6A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13427" y="3368790"/>
            <a:ext cx="3852431" cy="3003665"/>
          </a:xfrm>
          <a:prstGeom prst="rect">
            <a:avLst/>
          </a:prstGeom>
          <a:ln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AB59C7-0114-D9F9-9D46-E89836F5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427" y="188855"/>
            <a:ext cx="3930397" cy="30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SincNet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8EB67-A286-6209-B363-81087DC9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55" y="0"/>
            <a:ext cx="5073445" cy="680743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Modified CNN </a:t>
            </a:r>
          </a:p>
          <a:p>
            <a:r>
              <a:rPr lang="en-US" sz="3200" dirty="0"/>
              <a:t>Meaningful first layer</a:t>
            </a:r>
          </a:p>
          <a:p>
            <a:r>
              <a:rPr lang="en-US" sz="3200" dirty="0"/>
              <a:t>Band pass filter (</a:t>
            </a:r>
            <a:r>
              <a:rPr lang="en-US" sz="3200" dirty="0" err="1"/>
              <a:t>freq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 by </a:t>
            </a:r>
            <a:r>
              <a:rPr lang="en-US" sz="3200" dirty="0" err="1"/>
              <a:t>sinc</a:t>
            </a:r>
            <a:r>
              <a:rPr lang="en-US" sz="3200" dirty="0"/>
              <a:t> functions (time)</a:t>
            </a:r>
          </a:p>
          <a:p>
            <a:r>
              <a:rPr lang="en-US" sz="3200" dirty="0"/>
              <a:t>Regular CNN Pipeline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8949E-6483-F0C5-E6CC-17E9301FBE8F}"/>
              </a:ext>
            </a:extLst>
          </p:cNvPr>
          <p:cNvSpPr txBox="1"/>
          <p:nvPr/>
        </p:nvSpPr>
        <p:spPr>
          <a:xfrm>
            <a:off x="-57150" y="6607175"/>
            <a:ext cx="1221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Ravanelli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M., &amp; </a:t>
            </a:r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Bengio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Y. (2018, December). Speaker recognition from raw waveform with </a:t>
            </a:r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sincnet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he-IL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he-IL" sz="1200" i="1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 IEEE Spoken Language Technology Workshop (SLT)</a:t>
            </a:r>
            <a:endParaRPr lang="en-IL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SincNet</a:t>
            </a:r>
            <a:r>
              <a:rPr lang="en-US" b="1" dirty="0"/>
              <a:t> vs CNN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11D9F8B-3BF0-CEF2-E14C-36FAE1E77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67525" y="0"/>
                <a:ext cx="6419850" cy="159628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]=2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𝑠𝑖𝑛𝑐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(2п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)−2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𝑠𝑖𝑛𝑐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(2п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]=0.54 − 0.46</m:t>
                      </m:r>
                      <m:r>
                        <m:rPr>
                          <m:sty m:val="p"/>
                        </m:rPr>
                        <a:rPr lang="en-US" sz="1800" i="1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2п</m:t>
                          </m:r>
                          <m:r>
                            <a:rPr lang="en-US" sz="1800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 dirty="0" err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11D9F8B-3BF0-CEF2-E14C-36FAE1E77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7525" y="0"/>
                <a:ext cx="6419850" cy="15962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31E02264-9FCA-884A-7AD7-F9983B48E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"/>
          <a:stretch/>
        </p:blipFill>
        <p:spPr bwMode="auto">
          <a:xfrm>
            <a:off x="762001" y="1690687"/>
            <a:ext cx="11087100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F02BC-7EE7-13F2-2CB2-4D2BF75A419C}"/>
              </a:ext>
            </a:extLst>
          </p:cNvPr>
          <p:cNvSpPr txBox="1"/>
          <p:nvPr/>
        </p:nvSpPr>
        <p:spPr>
          <a:xfrm>
            <a:off x="-57150" y="6607175"/>
            <a:ext cx="1221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Ravanelli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M., &amp; </a:t>
            </a:r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Bengio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Y. (2018, December). Speaker recognition from raw waveform with </a:t>
            </a:r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sincnet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he-IL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he-IL" sz="1200" i="1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 IEEE Spoken Language Technology Workshop (SLT)</a:t>
            </a:r>
            <a:endParaRPr lang="en-IL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Initial results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yperparameter tuning  via cross validation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Data filtering rules – maximizing number of samples with small data variance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plit long audio files with long silence periods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 sampling the data of the third surgeon (“AM”)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73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_ by Slidesgo</Template>
  <TotalTime>1395</TotalTime>
  <Words>416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Surgeon Identification in Cementless  Hip Replacement using SincNet</vt:lpstr>
      <vt:lpstr>Overview</vt:lpstr>
      <vt:lpstr>Introduction</vt:lpstr>
      <vt:lpstr>Hypothesis</vt:lpstr>
      <vt:lpstr>Speaker Identification</vt:lpstr>
      <vt:lpstr>Data</vt:lpstr>
      <vt:lpstr>SincNet</vt:lpstr>
      <vt:lpstr>SincNet vs CNN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Surgeon identification in cementless  hip replacment</dc:title>
  <dc:creator>Shemesh, Shay</dc:creator>
  <cp:lastModifiedBy>Chen Shiener</cp:lastModifiedBy>
  <cp:revision>671</cp:revision>
  <dcterms:created xsi:type="dcterms:W3CDTF">2022-08-06T13:03:02Z</dcterms:created>
  <dcterms:modified xsi:type="dcterms:W3CDTF">2022-08-09T17:02:31Z</dcterms:modified>
</cp:coreProperties>
</file>