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8" r:id="rId9"/>
    <p:sldId id="270" r:id="rId10"/>
    <p:sldId id="273" r:id="rId11"/>
    <p:sldId id="274" r:id="rId12"/>
    <p:sldId id="264" r:id="rId13"/>
    <p:sldId id="269" r:id="rId14"/>
    <p:sldId id="271" r:id="rId15"/>
    <p:sldId id="265" r:id="rId16"/>
    <p:sldId id="272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847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0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8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994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182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07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1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8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9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24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3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8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9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6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4437B8-F004-41F6-8222-5ED5E36CA25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3E0750-2489-4EF0-A9C8-2E9D2FC3D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NexTransmitter</a:t>
            </a:r>
            <a:r>
              <a:rPr lang="zh-CN" altLang="en-US" dirty="0"/>
              <a:t>模块代码</a:t>
            </a:r>
            <a:r>
              <a:rPr lang="zh-CN" altLang="en-US" dirty="0" smtClean="0"/>
              <a:t>走读总结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汇报人</a:t>
            </a:r>
            <a:r>
              <a:rPr lang="en-US" altLang="zh-CN" dirty="0" smtClean="0"/>
              <a:t>-</a:t>
            </a:r>
            <a:r>
              <a:rPr lang="zh-CN" altLang="en-US" dirty="0" smtClean="0"/>
              <a:t>陈上全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457200"/>
          </a:xfrm>
        </p:spPr>
        <p:txBody>
          <a:bodyPr>
            <a:normAutofit/>
          </a:bodyPr>
          <a:lstStyle/>
          <a:p>
            <a:r>
              <a:rPr lang="zh-CN" altLang="en-US" sz="2400" cap="none" dirty="0" smtClean="0">
                <a:latin typeface="+mj-ea"/>
              </a:rPr>
              <a:t>类：</a:t>
            </a:r>
            <a:r>
              <a:rPr lang="en-US" altLang="zh-CN" sz="2400" cap="none" dirty="0" err="1" smtClean="0">
                <a:latin typeface="+mj-ea"/>
              </a:rPr>
              <a:t>touchDlg</a:t>
            </a:r>
            <a:r>
              <a:rPr lang="zh-CN" altLang="en-US" sz="2400" cap="none" dirty="0" smtClean="0">
                <a:latin typeface="+mj-ea"/>
              </a:rPr>
              <a:t>（主对话框）</a:t>
            </a:r>
            <a:endParaRPr lang="zh-CN" altLang="en-US" sz="2400" cap="none" dirty="0">
              <a:latin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85800" y="1295400"/>
            <a:ext cx="10394707" cy="4079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b="1" cap="none" dirty="0" smtClean="0">
                <a:latin typeface="+mn-ea"/>
              </a:rPr>
              <a:t>主要功能：构建主要对话框与用户交互，完成与发射器的信息交互及处理，承担主要的码流处理工作</a:t>
            </a:r>
            <a:endParaRPr lang="en-US" altLang="zh-CN" sz="1400" b="1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窗口的初始化：修改添加</a:t>
            </a:r>
            <a:r>
              <a:rPr lang="en-US" altLang="zh-CN" sz="1400" cap="none" dirty="0" err="1" smtClean="0">
                <a:latin typeface="+mn-ea"/>
              </a:rPr>
              <a:t>AboutDlg</a:t>
            </a:r>
            <a:r>
              <a:rPr lang="zh-CN" altLang="en-US" sz="1400" cap="none" dirty="0" smtClean="0">
                <a:latin typeface="+mn-ea"/>
              </a:rPr>
              <a:t>菜单选项，设置窗口标题，创建</a:t>
            </a:r>
            <a:r>
              <a:rPr lang="en-US" altLang="zh-CN" sz="1400" cap="none" dirty="0" err="1" smtClean="0">
                <a:latin typeface="+mn-ea"/>
              </a:rPr>
              <a:t>CMainDlg</a:t>
            </a:r>
            <a:r>
              <a:rPr lang="zh-CN" altLang="en-US" sz="1400" cap="none" dirty="0" smtClean="0">
                <a:latin typeface="+mn-ea"/>
              </a:rPr>
              <a:t>和</a:t>
            </a:r>
            <a:r>
              <a:rPr lang="en-US" altLang="zh-CN" sz="1400" cap="none" dirty="0" err="1" smtClean="0">
                <a:latin typeface="+mn-ea"/>
              </a:rPr>
              <a:t>CBannerDlg</a:t>
            </a:r>
            <a:r>
              <a:rPr lang="zh-CN" altLang="en-US" sz="1400" cap="none" dirty="0" smtClean="0">
                <a:latin typeface="+mn-ea"/>
              </a:rPr>
              <a:t>对话框，掩藏自身及投屏界面的显示，并显示主界面。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视频、音频的</a:t>
            </a:r>
            <a:r>
              <a:rPr lang="en-US" altLang="zh-CN" sz="1400" cap="none" dirty="0">
                <a:latin typeface="+mn-ea"/>
              </a:rPr>
              <a:t>HID</a:t>
            </a:r>
            <a:r>
              <a:rPr lang="zh-CN" altLang="en-US" sz="1400" cap="none" dirty="0" smtClean="0">
                <a:latin typeface="+mn-ea"/>
              </a:rPr>
              <a:t>设备</a:t>
            </a:r>
            <a:r>
              <a:rPr lang="zh-CN" altLang="en-US" sz="1400" cap="none" dirty="0">
                <a:latin typeface="+mn-ea"/>
              </a:rPr>
              <a:t>同步打开，命令</a:t>
            </a:r>
            <a:r>
              <a:rPr lang="zh-CN" altLang="en-US" sz="1400" cap="none" dirty="0" smtClean="0">
                <a:latin typeface="+mn-ea"/>
              </a:rPr>
              <a:t>的</a:t>
            </a:r>
            <a:r>
              <a:rPr lang="en-US" altLang="zh-CN" sz="1400" cap="none" dirty="0" smtClean="0">
                <a:latin typeface="+mn-ea"/>
              </a:rPr>
              <a:t>HID</a:t>
            </a:r>
            <a:r>
              <a:rPr lang="zh-CN" altLang="en-US" sz="1400" cap="none" dirty="0" smtClean="0">
                <a:latin typeface="+mn-ea"/>
              </a:rPr>
              <a:t>设备</a:t>
            </a:r>
            <a:r>
              <a:rPr lang="zh-CN" altLang="en-US" sz="1400" cap="none" dirty="0">
                <a:latin typeface="+mn-ea"/>
              </a:rPr>
              <a:t>异步</a:t>
            </a:r>
            <a:r>
              <a:rPr lang="zh-CN" altLang="en-US" sz="1400" cap="none" dirty="0" smtClean="0">
                <a:latin typeface="+mn-ea"/>
              </a:rPr>
              <a:t>打开。</a:t>
            </a:r>
            <a:r>
              <a:rPr lang="en-US" altLang="zh-CN" sz="1400" cap="none" dirty="0" smtClean="0">
                <a:latin typeface="+mn-ea"/>
              </a:rPr>
              <a:t>HID</a:t>
            </a:r>
            <a:r>
              <a:rPr lang="zh-CN" altLang="en-US" sz="1400" cap="none" dirty="0" smtClean="0">
                <a:latin typeface="+mn-ea"/>
              </a:rPr>
              <a:t>设备成功打开时，注册其</a:t>
            </a:r>
            <a:r>
              <a:rPr lang="zh-CN" altLang="en-US" sz="1400" cap="none" dirty="0">
                <a:latin typeface="+mn-ea"/>
              </a:rPr>
              <a:t>通知窗口，并创建读取</a:t>
            </a:r>
            <a:r>
              <a:rPr lang="en-US" altLang="zh-CN" sz="1400" cap="none" dirty="0" err="1">
                <a:latin typeface="+mn-ea"/>
              </a:rPr>
              <a:t>usb_hid</a:t>
            </a:r>
            <a:r>
              <a:rPr lang="zh-CN" altLang="en-US" sz="1400" cap="none" dirty="0" smtClean="0">
                <a:latin typeface="+mn-ea"/>
              </a:rPr>
              <a:t>线程。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创建</a:t>
            </a:r>
            <a:r>
              <a:rPr lang="en-US" altLang="zh-CN" sz="1400" cap="none" dirty="0">
                <a:solidFill>
                  <a:srgbClr val="0070C0"/>
                </a:solidFill>
                <a:latin typeface="+mn-ea"/>
              </a:rPr>
              <a:t>PPT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线程，根据</a:t>
            </a:r>
            <a:r>
              <a:rPr lang="en-US" altLang="zh-CN" sz="1400" cap="none" dirty="0" smtClean="0">
                <a:solidFill>
                  <a:srgbClr val="0070C0"/>
                </a:solidFill>
                <a:latin typeface="+mn-ea"/>
              </a:rPr>
              <a:t>PPT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非投屏时播放，和投屏时未播放的状态，发送命令到</a:t>
            </a:r>
            <a:r>
              <a:rPr lang="zh-CN" altLang="en-US" sz="1400" cap="none" dirty="0">
                <a:solidFill>
                  <a:srgbClr val="0070C0"/>
                </a:solidFill>
                <a:latin typeface="+mn-ea"/>
              </a:rPr>
              <a:t>设备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，支持反控。</a:t>
            </a:r>
            <a:endParaRPr lang="en-US" altLang="zh-CN" sz="1400" cap="none" dirty="0" smtClean="0">
              <a:solidFill>
                <a:srgbClr val="0070C0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设置台标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设置</a:t>
            </a:r>
            <a:r>
              <a:rPr lang="zh-CN" altLang="en-US" sz="1400" cap="none" dirty="0" smtClean="0">
                <a:latin typeface="+mn-ea"/>
              </a:rPr>
              <a:t>音频，同时注册视频、音频及采集分辨率的回调函数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检查音频设备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启动检测笔记本电池电量定时器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定时发送版本给业务直到收到回复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1400" cap="none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04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98566"/>
          </a:xfrm>
        </p:spPr>
        <p:txBody>
          <a:bodyPr>
            <a:normAutofit/>
          </a:bodyPr>
          <a:lstStyle/>
          <a:p>
            <a:r>
              <a:rPr lang="en-US" altLang="zh-CN" sz="2400" cap="none" dirty="0" smtClean="0">
                <a:latin typeface="+mj-ea"/>
              </a:rPr>
              <a:t>3. </a:t>
            </a:r>
            <a:r>
              <a:rPr lang="zh-CN" altLang="en-US" sz="2400" cap="none" dirty="0" smtClean="0">
                <a:latin typeface="+mj-ea"/>
              </a:rPr>
              <a:t>创建</a:t>
            </a:r>
            <a:r>
              <a:rPr lang="en-US" altLang="zh-CN" sz="2400" cap="none" dirty="0" smtClean="0">
                <a:latin typeface="+mj-ea"/>
              </a:rPr>
              <a:t>PPT</a:t>
            </a:r>
            <a:r>
              <a:rPr lang="zh-CN" altLang="en-US" sz="2400" cap="none" dirty="0" smtClean="0">
                <a:latin typeface="+mj-ea"/>
              </a:rPr>
              <a:t>线程</a:t>
            </a:r>
            <a:endParaRPr lang="zh-CN" altLang="en-US" sz="2400" cap="none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800" y="1306286"/>
            <a:ext cx="10394707" cy="4068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b="1" cap="none" dirty="0" smtClean="0">
                <a:latin typeface="+mn-ea"/>
              </a:rPr>
              <a:t>主要功能：实现</a:t>
            </a:r>
            <a:r>
              <a:rPr lang="en-US" altLang="zh-CN" sz="1400" b="1" cap="none" dirty="0" smtClean="0">
                <a:latin typeface="+mn-ea"/>
              </a:rPr>
              <a:t>PPT</a:t>
            </a:r>
            <a:r>
              <a:rPr lang="zh-CN" altLang="en-US" sz="1400" b="1" cap="none" dirty="0" smtClean="0">
                <a:latin typeface="+mn-ea"/>
              </a:rPr>
              <a:t>的投屏播放</a:t>
            </a:r>
            <a:endParaRPr lang="en-US" altLang="zh-CN" sz="1400" b="1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1</a:t>
            </a:r>
            <a:r>
              <a:rPr lang="zh-CN" altLang="en-US" sz="1400" cap="none" dirty="0" smtClean="0">
                <a:latin typeface="+mn-ea"/>
              </a:rPr>
              <a:t>）</a:t>
            </a:r>
            <a:r>
              <a:rPr lang="en-US" altLang="zh-CN" sz="1400" cap="none" dirty="0" smtClean="0">
                <a:latin typeface="+mn-ea"/>
              </a:rPr>
              <a:t>PPT</a:t>
            </a:r>
            <a:r>
              <a:rPr lang="zh-CN" altLang="en-US" sz="1400" cap="none" dirty="0" smtClean="0">
                <a:latin typeface="+mn-ea"/>
              </a:rPr>
              <a:t>正在播放，且状态不改变时，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err="1">
                <a:latin typeface="+mn-ea"/>
              </a:rPr>
              <a:t>SendMessage</a:t>
            </a:r>
            <a:r>
              <a:rPr lang="en-US" altLang="zh-CN" sz="1400" cap="none" dirty="0">
                <a:latin typeface="+mn-ea"/>
              </a:rPr>
              <a:t>(., WM_PPT_PLAY_MSG, (WPARAM)EM_PPT_PLAYING, 0);//PPT</a:t>
            </a:r>
            <a:r>
              <a:rPr lang="zh-CN" altLang="en-US" sz="1400" cap="none" dirty="0">
                <a:latin typeface="+mn-ea"/>
              </a:rPr>
              <a:t>正在</a:t>
            </a:r>
            <a:r>
              <a:rPr lang="zh-CN" altLang="en-US" sz="1400" cap="none" dirty="0" smtClean="0">
                <a:latin typeface="+mn-ea"/>
              </a:rPr>
              <a:t>播放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2</a:t>
            </a:r>
            <a:r>
              <a:rPr lang="zh-CN" altLang="en-US" sz="1400" cap="none" dirty="0" smtClean="0">
                <a:latin typeface="+mn-ea"/>
              </a:rPr>
              <a:t>）</a:t>
            </a:r>
            <a:r>
              <a:rPr lang="en-US" altLang="zh-CN" sz="1400" cap="none" dirty="0" smtClean="0">
                <a:latin typeface="+mn-ea"/>
              </a:rPr>
              <a:t>PPT</a:t>
            </a:r>
            <a:r>
              <a:rPr lang="zh-CN" altLang="en-US" sz="1400" cap="none" dirty="0" smtClean="0">
                <a:latin typeface="+mn-ea"/>
              </a:rPr>
              <a:t>未播放，且状态不改变时，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err="1">
                <a:latin typeface="+mn-ea"/>
              </a:rPr>
              <a:t>SendMessage</a:t>
            </a:r>
            <a:r>
              <a:rPr lang="en-US" altLang="zh-CN" sz="1400" cap="none" dirty="0">
                <a:latin typeface="+mn-ea"/>
              </a:rPr>
              <a:t>(., WM_PPT_PLAY_MSG, (WPARAM)EM_PPT_NO_PLAY, 0);//PPT</a:t>
            </a:r>
            <a:r>
              <a:rPr lang="zh-CN" altLang="en-US" sz="1400" cap="none" dirty="0">
                <a:latin typeface="+mn-ea"/>
              </a:rPr>
              <a:t>未</a:t>
            </a:r>
            <a:r>
              <a:rPr lang="zh-CN" altLang="en-US" sz="1400" cap="none" dirty="0" smtClean="0">
                <a:latin typeface="+mn-ea"/>
              </a:rPr>
              <a:t>播放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>
                <a:latin typeface="+mn-ea"/>
              </a:rPr>
              <a:t> </a:t>
            </a:r>
            <a:r>
              <a:rPr lang="en-US" altLang="zh-CN" sz="1400" cap="none" dirty="0" smtClean="0">
                <a:latin typeface="+mn-ea"/>
              </a:rPr>
              <a:t>   </a:t>
            </a:r>
            <a:r>
              <a:rPr lang="zh-CN" altLang="en-US" sz="1400" cap="none" dirty="0" smtClean="0">
                <a:latin typeface="+mn-ea"/>
              </a:rPr>
              <a:t>最终通过</a:t>
            </a:r>
            <a:r>
              <a:rPr lang="en-US" altLang="zh-CN" sz="1400" cap="none" dirty="0" smtClean="0">
                <a:latin typeface="+mn-ea"/>
              </a:rPr>
              <a:t>HID_SendData2Device</a:t>
            </a:r>
            <a:r>
              <a:rPr lang="zh-CN" altLang="en-US" sz="1400" cap="none" dirty="0" smtClean="0">
                <a:latin typeface="+mn-ea"/>
              </a:rPr>
              <a:t>接口，将命令写入到设备，实现</a:t>
            </a:r>
            <a:r>
              <a:rPr lang="en-US" altLang="zh-CN" sz="1400" cap="none" dirty="0" smtClean="0">
                <a:latin typeface="+mn-ea"/>
              </a:rPr>
              <a:t>PPT</a:t>
            </a:r>
            <a:r>
              <a:rPr lang="zh-CN" altLang="en-US" sz="1400" cap="none" dirty="0" smtClean="0">
                <a:latin typeface="+mn-ea"/>
              </a:rPr>
              <a:t>的投</a:t>
            </a:r>
            <a:r>
              <a:rPr lang="zh-CN" altLang="en-US" sz="1400" cap="none" smtClean="0">
                <a:latin typeface="+mn-ea"/>
              </a:rPr>
              <a:t>屏</a:t>
            </a:r>
            <a:r>
              <a:rPr lang="zh-CN" altLang="en-US" sz="1400" cap="none" smtClean="0">
                <a:latin typeface="+mn-ea"/>
              </a:rPr>
              <a:t>显示。</a:t>
            </a:r>
            <a:endParaRPr lang="zh-CN" altLang="en-US" sz="1400" cap="none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34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457200"/>
          </a:xfrm>
        </p:spPr>
        <p:txBody>
          <a:bodyPr>
            <a:normAutofit/>
          </a:bodyPr>
          <a:lstStyle/>
          <a:p>
            <a:r>
              <a:rPr lang="zh-CN" altLang="en-US" sz="2400" cap="none" dirty="0" smtClean="0">
                <a:latin typeface="+mj-ea"/>
              </a:rPr>
              <a:t>类：</a:t>
            </a:r>
            <a:r>
              <a:rPr lang="en-US" altLang="zh-CN" sz="2400" cap="none" dirty="0" err="1" smtClean="0">
                <a:latin typeface="+mj-ea"/>
              </a:rPr>
              <a:t>touchDlg</a:t>
            </a:r>
            <a:r>
              <a:rPr lang="zh-CN" altLang="en-US" sz="2400" cap="none" dirty="0" smtClean="0">
                <a:latin typeface="+mj-ea"/>
              </a:rPr>
              <a:t>（主对话框）</a:t>
            </a:r>
            <a:endParaRPr lang="zh-CN" altLang="en-US" sz="2400" cap="none" dirty="0">
              <a:latin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85800" y="1295400"/>
            <a:ext cx="10394707" cy="4079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b="1" cap="none" dirty="0" smtClean="0">
                <a:latin typeface="+mn-ea"/>
              </a:rPr>
              <a:t>主要功能：构建主要对话框与用户交互，完成与发射器的信息交互及处理，承担主要的码流处理工作</a:t>
            </a:r>
            <a:endParaRPr lang="en-US" altLang="zh-CN" sz="1400" b="1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窗口的初始化：修改添加</a:t>
            </a:r>
            <a:r>
              <a:rPr lang="en-US" altLang="zh-CN" sz="1400" cap="none" dirty="0" err="1" smtClean="0">
                <a:latin typeface="+mn-ea"/>
              </a:rPr>
              <a:t>AboutDlg</a:t>
            </a:r>
            <a:r>
              <a:rPr lang="zh-CN" altLang="en-US" sz="1400" cap="none" dirty="0" smtClean="0">
                <a:latin typeface="+mn-ea"/>
              </a:rPr>
              <a:t>菜单选项，设置窗口标题，创建</a:t>
            </a:r>
            <a:r>
              <a:rPr lang="en-US" altLang="zh-CN" sz="1400" cap="none" dirty="0" err="1" smtClean="0">
                <a:latin typeface="+mn-ea"/>
              </a:rPr>
              <a:t>CMainDlg</a:t>
            </a:r>
            <a:r>
              <a:rPr lang="zh-CN" altLang="en-US" sz="1400" cap="none" dirty="0" smtClean="0">
                <a:latin typeface="+mn-ea"/>
              </a:rPr>
              <a:t>和</a:t>
            </a:r>
            <a:r>
              <a:rPr lang="en-US" altLang="zh-CN" sz="1400" cap="none" dirty="0" err="1" smtClean="0">
                <a:latin typeface="+mn-ea"/>
              </a:rPr>
              <a:t>CBannerDlg</a:t>
            </a:r>
            <a:r>
              <a:rPr lang="zh-CN" altLang="en-US" sz="1400" cap="none" dirty="0" smtClean="0">
                <a:latin typeface="+mn-ea"/>
              </a:rPr>
              <a:t>对话框，掩藏自身及投屏界面的显示，并显示主界面。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视频、音频的</a:t>
            </a:r>
            <a:r>
              <a:rPr lang="en-US" altLang="zh-CN" sz="1400" cap="none" dirty="0">
                <a:solidFill>
                  <a:srgbClr val="0070C0"/>
                </a:solidFill>
                <a:latin typeface="+mn-ea"/>
              </a:rPr>
              <a:t>HID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设备</a:t>
            </a:r>
            <a:r>
              <a:rPr lang="zh-CN" altLang="en-US" sz="1400" cap="none" dirty="0">
                <a:solidFill>
                  <a:srgbClr val="0070C0"/>
                </a:solidFill>
                <a:latin typeface="+mn-ea"/>
              </a:rPr>
              <a:t>同步打开，命令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的</a:t>
            </a:r>
            <a:r>
              <a:rPr lang="en-US" altLang="zh-CN" sz="1400" cap="none" dirty="0">
                <a:solidFill>
                  <a:srgbClr val="0070C0"/>
                </a:solidFill>
                <a:latin typeface="+mn-ea"/>
              </a:rPr>
              <a:t>HID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设备</a:t>
            </a:r>
            <a:r>
              <a:rPr lang="zh-CN" altLang="en-US" sz="1400" cap="none" dirty="0">
                <a:solidFill>
                  <a:srgbClr val="0070C0"/>
                </a:solidFill>
                <a:latin typeface="+mn-ea"/>
              </a:rPr>
              <a:t>异步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打开。</a:t>
            </a:r>
            <a:r>
              <a:rPr lang="en-US" altLang="zh-CN" sz="1400" cap="none" dirty="0" smtClean="0">
                <a:solidFill>
                  <a:srgbClr val="0070C0"/>
                </a:solidFill>
                <a:latin typeface="+mn-ea"/>
              </a:rPr>
              <a:t>HID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设备成功打开时，注册其</a:t>
            </a:r>
            <a:r>
              <a:rPr lang="zh-CN" altLang="en-US" sz="1400" cap="none" dirty="0">
                <a:solidFill>
                  <a:srgbClr val="0070C0"/>
                </a:solidFill>
                <a:latin typeface="+mn-ea"/>
              </a:rPr>
              <a:t>通知窗口，并创建读取</a:t>
            </a:r>
            <a:r>
              <a:rPr lang="en-US" altLang="zh-CN" sz="1400" cap="none" dirty="0" err="1">
                <a:solidFill>
                  <a:srgbClr val="0070C0"/>
                </a:solidFill>
                <a:latin typeface="+mn-ea"/>
              </a:rPr>
              <a:t>usb_hid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线程。</a:t>
            </a:r>
            <a:endParaRPr lang="en-US" altLang="zh-CN" sz="1400" cap="none" dirty="0" smtClean="0">
              <a:solidFill>
                <a:srgbClr val="0070C0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创建</a:t>
            </a:r>
            <a:r>
              <a:rPr lang="en-US" altLang="zh-CN" sz="1400" cap="none" dirty="0">
                <a:latin typeface="+mn-ea"/>
              </a:rPr>
              <a:t>PPT</a:t>
            </a:r>
            <a:r>
              <a:rPr lang="zh-CN" altLang="en-US" sz="1400" cap="none" dirty="0" smtClean="0">
                <a:latin typeface="+mn-ea"/>
              </a:rPr>
              <a:t>线程，根据</a:t>
            </a:r>
            <a:r>
              <a:rPr lang="en-US" altLang="zh-CN" sz="1400" cap="none" dirty="0" smtClean="0">
                <a:latin typeface="+mn-ea"/>
              </a:rPr>
              <a:t>PPT</a:t>
            </a:r>
            <a:r>
              <a:rPr lang="zh-CN" altLang="en-US" sz="1400" cap="none" dirty="0" smtClean="0">
                <a:latin typeface="+mn-ea"/>
              </a:rPr>
              <a:t>非投屏时播放，和投屏时未播放的状态，发送命令到设备。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设置台标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设置音频，同时注册视频、音频及采集分辨率的回调函数</a:t>
            </a:r>
            <a:endParaRPr lang="en-US" altLang="zh-CN" sz="1400" cap="none" dirty="0" smtClean="0">
              <a:solidFill>
                <a:srgbClr val="0070C0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检查音频设备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启动检测笔记本电池电量定时器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定时发送版本给业务直到收到回复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1400" cap="none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8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603069"/>
          </a:xfrm>
        </p:spPr>
        <p:txBody>
          <a:bodyPr>
            <a:noAutofit/>
          </a:bodyPr>
          <a:lstStyle/>
          <a:p>
            <a:r>
              <a:rPr lang="en-US" altLang="zh-CN" sz="2400" cap="none" dirty="0" smtClean="0">
                <a:latin typeface="+mj-ea"/>
              </a:rPr>
              <a:t>5.1 </a:t>
            </a:r>
            <a:r>
              <a:rPr lang="zh-CN" altLang="en-US" sz="2400" cap="none" dirty="0" smtClean="0">
                <a:latin typeface="+mj-ea"/>
              </a:rPr>
              <a:t>分包流程</a:t>
            </a:r>
            <a:r>
              <a:rPr lang="zh-CN" altLang="en-US" sz="2400" cap="none" dirty="0">
                <a:latin typeface="+mj-ea"/>
              </a:rPr>
              <a:t/>
            </a:r>
            <a:br>
              <a:rPr lang="zh-CN" altLang="en-US" sz="2400" cap="none" dirty="0">
                <a:latin typeface="+mj-ea"/>
              </a:rPr>
            </a:br>
            <a:endParaRPr lang="zh-CN" altLang="en-US" sz="2400" cap="none" dirty="0">
              <a:latin typeface="+mj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839200" y="298218"/>
            <a:ext cx="2243483" cy="5255334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797704" y="1288870"/>
            <a:ext cx="7858616" cy="4136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b="1" cap="none" dirty="0">
                <a:latin typeface="+mn-ea"/>
              </a:rPr>
              <a:t>设置音频，同时注册视频、音频及采集分辨率的回调函</a:t>
            </a:r>
            <a:r>
              <a:rPr lang="zh-CN" altLang="en-US" sz="1400" b="1" cap="none" dirty="0" smtClean="0">
                <a:latin typeface="+mn-ea"/>
              </a:rPr>
              <a:t>数：</a:t>
            </a:r>
            <a:endParaRPr lang="en-US" altLang="zh-CN" sz="1400" b="1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1</a:t>
            </a:r>
            <a:r>
              <a:rPr lang="zh-CN" altLang="en-US" sz="1400" cap="none" dirty="0" smtClean="0">
                <a:latin typeface="+mn-ea"/>
              </a:rPr>
              <a:t>）设置音频参数：</a:t>
            </a:r>
            <a:r>
              <a:rPr lang="en-US" altLang="zh-CN" sz="1400" cap="none" dirty="0" err="1">
                <a:latin typeface="+mn-ea"/>
              </a:rPr>
              <a:t>InitAudioEncoderParam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err="1" smtClean="0">
                <a:latin typeface="+mn-ea"/>
              </a:rPr>
              <a:t>CEncoder</a:t>
            </a:r>
            <a:r>
              <a:rPr lang="en-US" altLang="zh-CN" sz="1400" cap="none" dirty="0">
                <a:latin typeface="+mn-ea"/>
              </a:rPr>
              <a:t>::</a:t>
            </a:r>
            <a:r>
              <a:rPr lang="en-US" altLang="zh-CN" sz="1400" cap="none" dirty="0" err="1">
                <a:latin typeface="+mn-ea"/>
              </a:rPr>
              <a:t>SetAudioEncParam</a:t>
            </a:r>
            <a:r>
              <a:rPr lang="en-US" altLang="zh-CN" sz="1400" cap="none" dirty="0">
                <a:latin typeface="+mn-ea"/>
              </a:rPr>
              <a:t>(u8 </a:t>
            </a:r>
            <a:r>
              <a:rPr lang="en-US" altLang="zh-CN" sz="1400" cap="none" dirty="0" err="1">
                <a:latin typeface="+mn-ea"/>
              </a:rPr>
              <a:t>byAudioMode</a:t>
            </a:r>
            <a:r>
              <a:rPr lang="en-US" altLang="zh-CN" sz="1400" cap="none" dirty="0">
                <a:latin typeface="+mn-ea"/>
              </a:rPr>
              <a:t>, u16 </a:t>
            </a:r>
            <a:r>
              <a:rPr lang="en-US" altLang="zh-CN" sz="1400" cap="none" dirty="0" err="1">
                <a:latin typeface="+mn-ea"/>
              </a:rPr>
              <a:t>wAudioDuration</a:t>
            </a:r>
            <a:r>
              <a:rPr lang="en-US" altLang="zh-CN" sz="1400" cap="none" dirty="0" smtClean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2</a:t>
            </a:r>
            <a:r>
              <a:rPr lang="zh-CN" altLang="en-US" sz="1400" cap="none" dirty="0" smtClean="0">
                <a:latin typeface="+mn-ea"/>
              </a:rPr>
              <a:t>）视频编码回调：</a:t>
            </a:r>
            <a:r>
              <a:rPr lang="en-US" altLang="zh-CN" sz="1400" cap="none" dirty="0">
                <a:latin typeface="+mn-ea"/>
              </a:rPr>
              <a:t> </a:t>
            </a:r>
            <a:r>
              <a:rPr lang="en-US" altLang="zh-CN" sz="1400" cap="none" dirty="0" err="1">
                <a:latin typeface="+mn-ea"/>
              </a:rPr>
              <a:t>CapScreenVidStart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err="1" smtClean="0">
                <a:latin typeface="+mn-ea"/>
              </a:rPr>
              <a:t>CEncoder</a:t>
            </a:r>
            <a:r>
              <a:rPr lang="en-US" altLang="zh-CN" sz="1400" cap="none" dirty="0">
                <a:latin typeface="+mn-ea"/>
              </a:rPr>
              <a:t>::</a:t>
            </a:r>
            <a:r>
              <a:rPr lang="en-US" altLang="zh-CN" sz="1400" cap="none" dirty="0" err="1">
                <a:latin typeface="+mn-ea"/>
              </a:rPr>
              <a:t>SetDeskSharedVidCallback</a:t>
            </a:r>
            <a:r>
              <a:rPr lang="en-US" altLang="zh-CN" sz="1400" cap="none" dirty="0">
                <a:latin typeface="+mn-ea"/>
              </a:rPr>
              <a:t>(PDESKSHARECALLBACK </a:t>
            </a:r>
            <a:r>
              <a:rPr lang="en-US" altLang="zh-CN" sz="1400" cap="none" dirty="0" err="1">
                <a:latin typeface="+mn-ea"/>
              </a:rPr>
              <a:t>pVidCallback</a:t>
            </a:r>
            <a:r>
              <a:rPr lang="en-US" altLang="zh-CN" sz="1400" cap="none" dirty="0">
                <a:latin typeface="+mn-ea"/>
              </a:rPr>
              <a:t>, u32 </a:t>
            </a:r>
            <a:r>
              <a:rPr lang="en-US" altLang="zh-CN" sz="1400" cap="none" dirty="0" err="1">
                <a:latin typeface="+mn-ea"/>
              </a:rPr>
              <a:t>dwContext</a:t>
            </a:r>
            <a:r>
              <a:rPr lang="en-US" altLang="zh-CN" sz="1400" cap="none" dirty="0" smtClean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3</a:t>
            </a:r>
            <a:r>
              <a:rPr lang="zh-CN" altLang="en-US" sz="1400" cap="none" dirty="0" smtClean="0">
                <a:latin typeface="+mn-ea"/>
              </a:rPr>
              <a:t>）音频编码回调：</a:t>
            </a:r>
            <a:r>
              <a:rPr lang="en-US" altLang="zh-CN" sz="1400" cap="none" dirty="0">
                <a:latin typeface="+mn-ea"/>
              </a:rPr>
              <a:t> </a:t>
            </a:r>
            <a:r>
              <a:rPr lang="en-US" altLang="zh-CN" sz="1400" cap="none" dirty="0" err="1">
                <a:latin typeface="+mn-ea"/>
              </a:rPr>
              <a:t>CapScreenAudStart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err="1" smtClean="0">
                <a:latin typeface="+mn-ea"/>
              </a:rPr>
              <a:t>CEncoder</a:t>
            </a:r>
            <a:r>
              <a:rPr lang="en-US" altLang="zh-CN" sz="1400" cap="none" dirty="0">
                <a:latin typeface="+mn-ea"/>
              </a:rPr>
              <a:t>::</a:t>
            </a:r>
            <a:r>
              <a:rPr lang="en-US" altLang="zh-CN" sz="1400" cap="none" dirty="0" err="1">
                <a:latin typeface="+mn-ea"/>
              </a:rPr>
              <a:t>SetDeskSharedAudCallback</a:t>
            </a:r>
            <a:r>
              <a:rPr lang="en-US" altLang="zh-CN" sz="1400" cap="none" dirty="0">
                <a:latin typeface="+mn-ea"/>
              </a:rPr>
              <a:t>(PDESKSHARECALLBACK </a:t>
            </a:r>
            <a:r>
              <a:rPr lang="en-US" altLang="zh-CN" sz="1400" cap="none" dirty="0" err="1">
                <a:latin typeface="+mn-ea"/>
              </a:rPr>
              <a:t>pAudCallback</a:t>
            </a:r>
            <a:r>
              <a:rPr lang="en-US" altLang="zh-CN" sz="1400" cap="none" dirty="0">
                <a:latin typeface="+mn-ea"/>
              </a:rPr>
              <a:t>, u32 </a:t>
            </a:r>
            <a:r>
              <a:rPr lang="en-US" altLang="zh-CN" sz="1400" cap="none" dirty="0" err="1">
                <a:latin typeface="+mn-ea"/>
              </a:rPr>
              <a:t>dwContext</a:t>
            </a:r>
            <a:r>
              <a:rPr lang="en-US" altLang="zh-CN" sz="1400" cap="none" dirty="0">
                <a:latin typeface="+mn-ea"/>
              </a:rPr>
              <a:t>)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4</a:t>
            </a:r>
            <a:r>
              <a:rPr lang="zh-CN" altLang="en-US" sz="1400" cap="none" dirty="0" smtClean="0">
                <a:latin typeface="+mn-ea"/>
              </a:rPr>
              <a:t>）采集分辨率回调：</a:t>
            </a:r>
            <a:r>
              <a:rPr lang="en-US" altLang="zh-CN" sz="1400" cap="none" dirty="0">
                <a:latin typeface="+mn-ea"/>
              </a:rPr>
              <a:t> </a:t>
            </a:r>
            <a:r>
              <a:rPr lang="en-US" altLang="zh-CN" sz="1400" cap="none" dirty="0" err="1">
                <a:latin typeface="+mn-ea"/>
              </a:rPr>
              <a:t>VideoCapStdCB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err="1" smtClean="0">
                <a:latin typeface="+mn-ea"/>
              </a:rPr>
              <a:t>CEncoder</a:t>
            </a:r>
            <a:r>
              <a:rPr lang="en-US" altLang="zh-CN" sz="1400" cap="none" dirty="0">
                <a:latin typeface="+mn-ea"/>
              </a:rPr>
              <a:t>::</a:t>
            </a:r>
            <a:r>
              <a:rPr lang="en-US" altLang="zh-CN" sz="1400" cap="none" dirty="0" err="1">
                <a:latin typeface="+mn-ea"/>
              </a:rPr>
              <a:t>SetVideoCapStdCB</a:t>
            </a:r>
            <a:r>
              <a:rPr lang="en-US" altLang="zh-CN" sz="1400" cap="none" dirty="0">
                <a:latin typeface="+mn-ea"/>
              </a:rPr>
              <a:t>(PVIDEOCAPSTDCALLBACK </a:t>
            </a:r>
            <a:r>
              <a:rPr lang="en-US" altLang="zh-CN" sz="1400" cap="none" dirty="0" err="1">
                <a:latin typeface="+mn-ea"/>
              </a:rPr>
              <a:t>pVidCapStdCallBack</a:t>
            </a:r>
            <a:r>
              <a:rPr lang="en-US" altLang="zh-CN" sz="1400" cap="none" dirty="0">
                <a:latin typeface="+mn-ea"/>
              </a:rPr>
              <a:t>, u32 </a:t>
            </a:r>
            <a:r>
              <a:rPr lang="en-US" altLang="zh-CN" sz="1400" cap="none" dirty="0" err="1">
                <a:latin typeface="+mn-ea"/>
              </a:rPr>
              <a:t>dwContext</a:t>
            </a:r>
            <a:r>
              <a:rPr lang="en-US" altLang="zh-CN" sz="1400" cap="none" dirty="0" smtClean="0">
                <a:latin typeface="+mn-ea"/>
              </a:rPr>
              <a:t>)</a:t>
            </a:r>
            <a:endParaRPr lang="en-US" altLang="zh-CN" sz="1400" cap="none" dirty="0">
              <a:latin typeface="+mn-ea"/>
            </a:endParaRPr>
          </a:p>
          <a:p>
            <a:pPr marL="0" indent="0">
              <a:buNone/>
            </a:pPr>
            <a:r>
              <a:rPr lang="zh-CN" altLang="en-US" sz="1400" cap="none" dirty="0" smtClean="0">
                <a:latin typeface="+mn-ea"/>
              </a:rPr>
              <a:t>由编码模块实现</a:t>
            </a:r>
            <a:r>
              <a:rPr lang="zh-CN" altLang="en-US" sz="1400" cap="none" dirty="0">
                <a:latin typeface="+mn-ea"/>
              </a:rPr>
              <a:t>注册，先调用媒控接口采集桌面视频和音频</a:t>
            </a:r>
            <a:r>
              <a:rPr lang="zh-CN" altLang="en-US" sz="1400" cap="none" dirty="0" smtClean="0">
                <a:latin typeface="+mn-ea"/>
              </a:rPr>
              <a:t>数据，回调函数实现分包发送并存储，数据</a:t>
            </a:r>
            <a:r>
              <a:rPr lang="zh-CN" altLang="en-US" sz="1400" cap="none" dirty="0">
                <a:latin typeface="+mn-ea"/>
              </a:rPr>
              <a:t>存储模块采用</a:t>
            </a:r>
            <a:r>
              <a:rPr lang="en-US" altLang="zh-CN" sz="1400" cap="none" dirty="0" err="1">
                <a:latin typeface="+mn-ea"/>
              </a:rPr>
              <a:t>std:list</a:t>
            </a:r>
            <a:r>
              <a:rPr lang="zh-CN" altLang="en-US" sz="1400" cap="none" dirty="0">
                <a:latin typeface="+mn-ea"/>
              </a:rPr>
              <a:t>容器进行数据</a:t>
            </a:r>
            <a:r>
              <a:rPr lang="zh-CN" altLang="en-US" sz="1400" cap="none" dirty="0" smtClean="0">
                <a:latin typeface="+mn-ea"/>
              </a:rPr>
              <a:t>存储。</a:t>
            </a:r>
            <a:endParaRPr lang="zh-CN" altLang="en-US" sz="1400" cap="none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08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07126"/>
            <a:ext cx="10396882" cy="411480"/>
          </a:xfrm>
        </p:spPr>
        <p:txBody>
          <a:bodyPr>
            <a:normAutofit fontScale="90000"/>
          </a:bodyPr>
          <a:lstStyle/>
          <a:p>
            <a:r>
              <a:rPr lang="en-US" altLang="zh-CN" sz="2400" cap="none" dirty="0" smtClean="0">
                <a:latin typeface="+mj-ea"/>
              </a:rPr>
              <a:t>5.2 </a:t>
            </a:r>
            <a:r>
              <a:rPr lang="zh-CN" altLang="en-US" sz="2400" cap="none" dirty="0" smtClean="0">
                <a:latin typeface="+mj-ea"/>
              </a:rPr>
              <a:t>发送时组包流程</a:t>
            </a:r>
            <a:endParaRPr lang="zh-CN" altLang="en-US" sz="2400" cap="none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799" y="940526"/>
            <a:ext cx="6464995" cy="4434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cap="none" dirty="0" smtClean="0">
                <a:latin typeface="+mn-ea"/>
              </a:rPr>
              <a:t>    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endParaRPr lang="en-US" altLang="zh-CN" sz="1400" cap="none" dirty="0">
              <a:latin typeface="+mn-ea"/>
            </a:endParaRPr>
          </a:p>
          <a:p>
            <a:pPr marL="0" indent="0">
              <a:buNone/>
            </a:pP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>
                <a:latin typeface="+mn-ea"/>
              </a:rPr>
              <a:t> </a:t>
            </a:r>
            <a:r>
              <a:rPr lang="en-US" altLang="zh-CN" sz="1400" cap="none" dirty="0" smtClean="0">
                <a:latin typeface="+mn-ea"/>
              </a:rPr>
              <a:t>   </a:t>
            </a:r>
            <a:r>
              <a:rPr lang="zh-CN" altLang="en-US" sz="1400" cap="none" dirty="0" smtClean="0">
                <a:latin typeface="+mn-ea"/>
              </a:rPr>
              <a:t>由</a:t>
            </a:r>
            <a:r>
              <a:rPr lang="en-US" altLang="zh-CN" sz="1400" cap="none" dirty="0" err="1" smtClean="0">
                <a:latin typeface="+mn-ea"/>
              </a:rPr>
              <a:t>usb_hid</a:t>
            </a:r>
            <a:r>
              <a:rPr lang="zh-CN" altLang="en-US" sz="1400" cap="none" dirty="0" smtClean="0">
                <a:latin typeface="+mn-ea"/>
              </a:rPr>
              <a:t>读线程接受到 </a:t>
            </a:r>
            <a:r>
              <a:rPr lang="en-US" altLang="zh-CN" sz="1400" cap="none" dirty="0" err="1" smtClean="0">
                <a:latin typeface="+mn-ea"/>
              </a:rPr>
              <a:t>Ev_NV_StartProjecting_Ntf</a:t>
            </a:r>
            <a:r>
              <a:rPr lang="en-US" altLang="zh-CN" sz="1400" cap="none" dirty="0" smtClean="0">
                <a:latin typeface="+mn-ea"/>
              </a:rPr>
              <a:t> </a:t>
            </a:r>
            <a:r>
              <a:rPr lang="zh-CN" altLang="en-US" sz="1400" cap="none" dirty="0" smtClean="0">
                <a:latin typeface="+mn-ea"/>
              </a:rPr>
              <a:t>开始投屏命令时，调用</a:t>
            </a:r>
            <a:r>
              <a:rPr lang="en-US" altLang="zh-CN" sz="1400" cap="none" dirty="0" err="1">
                <a:latin typeface="+mn-ea"/>
              </a:rPr>
              <a:t>CtouchDlg</a:t>
            </a:r>
            <a:r>
              <a:rPr lang="en-US" altLang="zh-CN" sz="1400" cap="none" dirty="0">
                <a:latin typeface="+mn-ea"/>
              </a:rPr>
              <a:t>::</a:t>
            </a:r>
            <a:r>
              <a:rPr lang="en-US" altLang="zh-CN" sz="1400" cap="none" dirty="0" err="1">
                <a:latin typeface="+mn-ea"/>
              </a:rPr>
              <a:t>StartProjectScreen</a:t>
            </a:r>
            <a:r>
              <a:rPr lang="en-US" altLang="zh-CN" sz="1400" cap="none" dirty="0" smtClean="0">
                <a:latin typeface="+mn-ea"/>
              </a:rPr>
              <a:t>()</a:t>
            </a:r>
            <a:r>
              <a:rPr lang="zh-CN" altLang="en-US" sz="1400" cap="none" dirty="0" smtClean="0">
                <a:latin typeface="+mn-ea"/>
              </a:rPr>
              <a:t>，初始化默认的音频设备及音量控制后，再调用</a:t>
            </a:r>
            <a:r>
              <a:rPr lang="en-US" altLang="zh-CN" sz="1400" cap="none" dirty="0" err="1">
                <a:latin typeface="+mn-ea"/>
              </a:rPr>
              <a:t>StartAVThread</a:t>
            </a:r>
            <a:r>
              <a:rPr lang="en-US" altLang="zh-CN" sz="1400" cap="none" dirty="0" smtClean="0">
                <a:latin typeface="+mn-ea"/>
              </a:rPr>
              <a:t>()</a:t>
            </a:r>
            <a:r>
              <a:rPr lang="zh-CN" altLang="en-US" sz="1400" cap="none" dirty="0" smtClean="0">
                <a:latin typeface="+mn-ea"/>
              </a:rPr>
              <a:t>，创建音视频的发送组包线程，实现音视频数据包的组包发送。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>
                <a:latin typeface="+mn-ea"/>
              </a:rPr>
              <a:t> </a:t>
            </a:r>
            <a:r>
              <a:rPr lang="en-US" altLang="zh-CN" sz="1400" cap="none" dirty="0" smtClean="0">
                <a:latin typeface="+mn-ea"/>
              </a:rPr>
              <a:t>   </a:t>
            </a:r>
            <a:r>
              <a:rPr lang="zh-CN" altLang="en-US" sz="1400" cap="none" dirty="0" smtClean="0">
                <a:latin typeface="+mn-ea"/>
              </a:rPr>
              <a:t>组包流程如右图：</a:t>
            </a:r>
            <a:endParaRPr lang="zh-CN" altLang="en-US" sz="1400" cap="none" dirty="0">
              <a:latin typeface="+mn-ea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150795" y="219278"/>
            <a:ext cx="4318394" cy="515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457200"/>
          </a:xfrm>
        </p:spPr>
        <p:txBody>
          <a:bodyPr>
            <a:normAutofit/>
          </a:bodyPr>
          <a:lstStyle/>
          <a:p>
            <a:r>
              <a:rPr lang="zh-CN" altLang="en-US" sz="2400" cap="none" dirty="0" smtClean="0">
                <a:latin typeface="+mj-ea"/>
              </a:rPr>
              <a:t>类：</a:t>
            </a:r>
            <a:r>
              <a:rPr lang="en-US" altLang="zh-CN" sz="2400" cap="none" dirty="0" err="1" smtClean="0">
                <a:latin typeface="+mj-ea"/>
              </a:rPr>
              <a:t>touchDlg</a:t>
            </a:r>
            <a:r>
              <a:rPr lang="zh-CN" altLang="en-US" sz="2400" cap="none" dirty="0" smtClean="0">
                <a:latin typeface="+mj-ea"/>
              </a:rPr>
              <a:t>（主对话框）</a:t>
            </a:r>
            <a:endParaRPr lang="zh-CN" altLang="en-US" sz="2400" cap="none" dirty="0">
              <a:latin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85800" y="1295400"/>
            <a:ext cx="10394707" cy="4079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b="1" cap="none" dirty="0" smtClean="0">
                <a:latin typeface="+mn-ea"/>
              </a:rPr>
              <a:t>主要功能：构建主要对话框与用户交互，完成与发射器的信息交互及处理，承担主要的码流处理工作</a:t>
            </a:r>
            <a:endParaRPr lang="en-US" altLang="zh-CN" sz="1400" b="1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窗口的初始化：修改添加</a:t>
            </a:r>
            <a:r>
              <a:rPr lang="en-US" altLang="zh-CN" sz="1400" cap="none" dirty="0" err="1" smtClean="0">
                <a:latin typeface="+mn-ea"/>
              </a:rPr>
              <a:t>AboutDlg</a:t>
            </a:r>
            <a:r>
              <a:rPr lang="zh-CN" altLang="en-US" sz="1400" cap="none" dirty="0" smtClean="0">
                <a:latin typeface="+mn-ea"/>
              </a:rPr>
              <a:t>菜单选项，设置窗口标题，创建</a:t>
            </a:r>
            <a:r>
              <a:rPr lang="en-US" altLang="zh-CN" sz="1400" cap="none" dirty="0" err="1" smtClean="0">
                <a:latin typeface="+mn-ea"/>
              </a:rPr>
              <a:t>CMainDlg</a:t>
            </a:r>
            <a:r>
              <a:rPr lang="zh-CN" altLang="en-US" sz="1400" cap="none" dirty="0" smtClean="0">
                <a:latin typeface="+mn-ea"/>
              </a:rPr>
              <a:t>和</a:t>
            </a:r>
            <a:r>
              <a:rPr lang="en-US" altLang="zh-CN" sz="1400" cap="none" dirty="0" err="1" smtClean="0">
                <a:latin typeface="+mn-ea"/>
              </a:rPr>
              <a:t>CBannerDlg</a:t>
            </a:r>
            <a:r>
              <a:rPr lang="zh-CN" altLang="en-US" sz="1400" cap="none" dirty="0" smtClean="0">
                <a:latin typeface="+mn-ea"/>
              </a:rPr>
              <a:t>对话框，掩藏自身及投屏界面的显示，并显示主界面。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视频、音频的</a:t>
            </a:r>
            <a:r>
              <a:rPr lang="en-US" altLang="zh-CN" sz="1400" cap="none" dirty="0">
                <a:latin typeface="+mn-ea"/>
              </a:rPr>
              <a:t>HID</a:t>
            </a:r>
            <a:r>
              <a:rPr lang="zh-CN" altLang="en-US" sz="1400" cap="none" dirty="0" smtClean="0">
                <a:latin typeface="+mn-ea"/>
              </a:rPr>
              <a:t>设备</a:t>
            </a:r>
            <a:r>
              <a:rPr lang="zh-CN" altLang="en-US" sz="1400" cap="none" dirty="0">
                <a:latin typeface="+mn-ea"/>
              </a:rPr>
              <a:t>同步打开，命令</a:t>
            </a:r>
            <a:r>
              <a:rPr lang="zh-CN" altLang="en-US" sz="1400" cap="none" dirty="0" smtClean="0">
                <a:latin typeface="+mn-ea"/>
              </a:rPr>
              <a:t>的</a:t>
            </a:r>
            <a:r>
              <a:rPr lang="en-US" altLang="zh-CN" sz="1400" cap="none" dirty="0">
                <a:latin typeface="+mn-ea"/>
              </a:rPr>
              <a:t>HID</a:t>
            </a:r>
            <a:r>
              <a:rPr lang="zh-CN" altLang="en-US" sz="1400" cap="none" dirty="0" smtClean="0">
                <a:latin typeface="+mn-ea"/>
              </a:rPr>
              <a:t>设备</a:t>
            </a:r>
            <a:r>
              <a:rPr lang="zh-CN" altLang="en-US" sz="1400" cap="none" dirty="0">
                <a:latin typeface="+mn-ea"/>
              </a:rPr>
              <a:t>异步</a:t>
            </a:r>
            <a:r>
              <a:rPr lang="zh-CN" altLang="en-US" sz="1400" cap="none" dirty="0" smtClean="0">
                <a:latin typeface="+mn-ea"/>
              </a:rPr>
              <a:t>打开。</a:t>
            </a:r>
            <a:r>
              <a:rPr lang="en-US" altLang="zh-CN" sz="1400" cap="none" dirty="0" smtClean="0">
                <a:latin typeface="+mn-ea"/>
              </a:rPr>
              <a:t>HID</a:t>
            </a:r>
            <a:r>
              <a:rPr lang="zh-CN" altLang="en-US" sz="1400" cap="none" dirty="0" smtClean="0">
                <a:latin typeface="+mn-ea"/>
              </a:rPr>
              <a:t>设备成功打开时，注册其</a:t>
            </a:r>
            <a:r>
              <a:rPr lang="zh-CN" altLang="en-US" sz="1400" cap="none" dirty="0">
                <a:latin typeface="+mn-ea"/>
              </a:rPr>
              <a:t>通知窗口，并创建读取</a:t>
            </a:r>
            <a:r>
              <a:rPr lang="en-US" altLang="zh-CN" sz="1400" cap="none" dirty="0" err="1">
                <a:latin typeface="+mn-ea"/>
              </a:rPr>
              <a:t>usb_hid</a:t>
            </a:r>
            <a:r>
              <a:rPr lang="zh-CN" altLang="en-US" sz="1400" cap="none" dirty="0" smtClean="0">
                <a:latin typeface="+mn-ea"/>
              </a:rPr>
              <a:t>线程。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创建</a:t>
            </a:r>
            <a:r>
              <a:rPr lang="en-US" altLang="zh-CN" sz="1400" cap="none" dirty="0">
                <a:latin typeface="+mn-ea"/>
              </a:rPr>
              <a:t>PPT</a:t>
            </a:r>
            <a:r>
              <a:rPr lang="zh-CN" altLang="en-US" sz="1400" cap="none" dirty="0" smtClean="0">
                <a:latin typeface="+mn-ea"/>
              </a:rPr>
              <a:t>线程，根据</a:t>
            </a:r>
            <a:r>
              <a:rPr lang="en-US" altLang="zh-CN" sz="1400" cap="none" dirty="0" smtClean="0">
                <a:latin typeface="+mn-ea"/>
              </a:rPr>
              <a:t>PPT</a:t>
            </a:r>
            <a:r>
              <a:rPr lang="zh-CN" altLang="en-US" sz="1400" cap="none" dirty="0" smtClean="0">
                <a:latin typeface="+mn-ea"/>
              </a:rPr>
              <a:t>非投屏时播放，和投屏时未播放的状态，发送命令到设备。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设置台标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设置音频，同时注册视频、音频及采集分辨率的回调函数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检查音频设备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启动检测笔记本电池电量定时器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定时发送版本给业务直到收到回复</a:t>
            </a:r>
            <a:endParaRPr lang="en-US" altLang="zh-CN" sz="1400" cap="none" dirty="0" smtClean="0">
              <a:solidFill>
                <a:srgbClr val="0070C0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1400" cap="none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03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801" y="685800"/>
            <a:ext cx="6955353" cy="481149"/>
          </a:xfrm>
        </p:spPr>
        <p:txBody>
          <a:bodyPr>
            <a:normAutofit/>
          </a:bodyPr>
          <a:lstStyle/>
          <a:p>
            <a:r>
              <a:rPr lang="en-US" altLang="zh-CN" sz="2400" cap="none" dirty="0" smtClean="0">
                <a:latin typeface="+mj-ea"/>
              </a:rPr>
              <a:t>8 </a:t>
            </a:r>
            <a:r>
              <a:rPr lang="zh-CN" altLang="en-US" sz="2400" cap="none" dirty="0" smtClean="0">
                <a:latin typeface="+mj-ea"/>
              </a:rPr>
              <a:t>定时</a:t>
            </a:r>
            <a:r>
              <a:rPr lang="zh-CN" altLang="en-US" sz="2400" cap="none" dirty="0">
                <a:latin typeface="+mj-ea"/>
              </a:rPr>
              <a:t>发送版本给业务直到收到</a:t>
            </a:r>
            <a:r>
              <a:rPr lang="zh-CN" altLang="en-US" sz="2400" cap="none" dirty="0" smtClean="0">
                <a:latin typeface="+mj-ea"/>
              </a:rPr>
              <a:t>回复</a:t>
            </a:r>
            <a:endParaRPr lang="zh-CN" altLang="en-US" sz="2400" cap="none" dirty="0">
              <a:latin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85802" y="1166949"/>
            <a:ext cx="6707775" cy="4077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1</a:t>
            </a:r>
            <a:r>
              <a:rPr lang="zh-CN" altLang="en-US" sz="1400" cap="none" dirty="0" smtClean="0">
                <a:latin typeface="+mn-ea"/>
              </a:rPr>
              <a:t>）</a:t>
            </a:r>
            <a:r>
              <a:rPr lang="zh-CN" altLang="en-US" sz="1400" cap="none" dirty="0">
                <a:latin typeface="+mn-ea"/>
              </a:rPr>
              <a:t>启动</a:t>
            </a:r>
            <a:r>
              <a:rPr lang="zh-CN" altLang="en-US" sz="1400" cap="none" dirty="0" smtClean="0">
                <a:latin typeface="+mn-ea"/>
              </a:rPr>
              <a:t>定时器，发送</a:t>
            </a:r>
            <a:r>
              <a:rPr lang="en-US" altLang="zh-CN" sz="1400" cap="none" dirty="0" err="1" smtClean="0">
                <a:latin typeface="+mn-ea"/>
              </a:rPr>
              <a:t>Ev_NV_TerminalType_PC_Cmd</a:t>
            </a:r>
            <a:r>
              <a:rPr lang="en-US" altLang="zh-CN" sz="1400" cap="none" dirty="0" smtClean="0">
                <a:latin typeface="+mn-ea"/>
              </a:rPr>
              <a:t> </a:t>
            </a:r>
            <a:r>
              <a:rPr lang="zh-CN" altLang="en-US" sz="1400" cap="none" dirty="0" smtClean="0">
                <a:latin typeface="+mn-ea"/>
              </a:rPr>
              <a:t>消息，对端类型为</a:t>
            </a:r>
            <a:r>
              <a:rPr lang="en-US" altLang="zh-CN" sz="1400" cap="none" dirty="0" smtClean="0">
                <a:latin typeface="+mn-ea"/>
              </a:rPr>
              <a:t>PC</a:t>
            </a:r>
            <a:r>
              <a:rPr lang="zh-CN" altLang="en-US" sz="1400" cap="none" dirty="0" smtClean="0">
                <a:latin typeface="+mn-ea"/>
              </a:rPr>
              <a:t>；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2</a:t>
            </a:r>
            <a:r>
              <a:rPr lang="zh-CN" altLang="en-US" sz="1400" cap="none" dirty="0" smtClean="0">
                <a:latin typeface="+mn-ea"/>
              </a:rPr>
              <a:t>）读线程</a:t>
            </a:r>
            <a:r>
              <a:rPr lang="en-US" altLang="zh-CN" sz="1400" cap="none" dirty="0" smtClean="0">
                <a:latin typeface="+mn-ea"/>
              </a:rPr>
              <a:t>--</a:t>
            </a:r>
            <a:r>
              <a:rPr lang="zh-CN" altLang="en-US" sz="1400" cap="none" dirty="0" smtClean="0">
                <a:latin typeface="+mn-ea"/>
              </a:rPr>
              <a:t>收到请求对端类型回复</a:t>
            </a:r>
            <a:r>
              <a:rPr lang="en-US" altLang="zh-CN" sz="1400" cap="none" dirty="0" err="1" smtClean="0">
                <a:latin typeface="+mn-ea"/>
              </a:rPr>
              <a:t>Ev_NV_RequestTerminalType_Ntf</a:t>
            </a:r>
            <a:r>
              <a:rPr lang="en-US" altLang="zh-CN" sz="1400" cap="none" dirty="0" smtClean="0">
                <a:latin typeface="+mn-ea"/>
              </a:rPr>
              <a:t>, </a:t>
            </a:r>
            <a:r>
              <a:rPr lang="zh-CN" altLang="en-US" sz="1400" cap="none" dirty="0" smtClean="0">
                <a:latin typeface="+mn-ea"/>
              </a:rPr>
              <a:t>中止定时器；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3</a:t>
            </a:r>
            <a:r>
              <a:rPr lang="zh-CN" altLang="en-US" sz="1400" cap="none" dirty="0" smtClean="0">
                <a:latin typeface="+mn-ea"/>
              </a:rPr>
              <a:t>）</a:t>
            </a:r>
            <a:r>
              <a:rPr lang="zh-CN" altLang="en-US" sz="1400" cap="none" dirty="0">
                <a:latin typeface="+mn-ea"/>
              </a:rPr>
              <a:t>读线程</a:t>
            </a:r>
            <a:r>
              <a:rPr lang="en-US" altLang="zh-CN" sz="1400" cap="none" dirty="0">
                <a:latin typeface="+mn-ea"/>
              </a:rPr>
              <a:t>--</a:t>
            </a:r>
            <a:r>
              <a:rPr lang="zh-CN" altLang="en-US" sz="1400" cap="none" dirty="0">
                <a:latin typeface="+mn-ea"/>
              </a:rPr>
              <a:t>收到连接状态</a:t>
            </a:r>
            <a:r>
              <a:rPr lang="zh-CN" altLang="en-US" sz="1400" cap="none" dirty="0" smtClean="0">
                <a:latin typeface="+mn-ea"/>
              </a:rPr>
              <a:t>命令</a:t>
            </a:r>
            <a:r>
              <a:rPr lang="en-US" altLang="zh-CN" sz="1400" cap="none" dirty="0" err="1" smtClean="0">
                <a:latin typeface="+mn-ea"/>
              </a:rPr>
              <a:t>Ev_NV_NetConnectStatus_Ntf</a:t>
            </a:r>
            <a:r>
              <a:rPr lang="en-US" altLang="zh-CN" sz="1400" cap="none" dirty="0" smtClean="0">
                <a:latin typeface="+mn-ea"/>
              </a:rPr>
              <a:t>,</a:t>
            </a:r>
            <a:r>
              <a:rPr lang="zh-CN" altLang="en-US" sz="1400" cap="none" dirty="0" smtClean="0">
                <a:latin typeface="+mn-ea"/>
              </a:rPr>
              <a:t>等用户名信息发送完成再显示已连接画面；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4</a:t>
            </a:r>
            <a:r>
              <a:rPr lang="zh-CN" altLang="en-US" sz="1400" cap="none" dirty="0" smtClean="0">
                <a:latin typeface="+mn-ea"/>
              </a:rPr>
              <a:t>）</a:t>
            </a:r>
            <a:r>
              <a:rPr lang="zh-CN" altLang="en-US" sz="1400" cap="none" dirty="0">
                <a:latin typeface="+mn-ea"/>
              </a:rPr>
              <a:t>读线程</a:t>
            </a:r>
            <a:r>
              <a:rPr lang="en-US" altLang="zh-CN" sz="1400" cap="none" dirty="0">
                <a:latin typeface="+mn-ea"/>
              </a:rPr>
              <a:t>--</a:t>
            </a:r>
            <a:r>
              <a:rPr lang="zh-CN" altLang="en-US" sz="1400" cap="none" dirty="0" smtClean="0">
                <a:latin typeface="+mn-ea"/>
              </a:rPr>
              <a:t>收到</a:t>
            </a:r>
            <a:r>
              <a:rPr lang="en-US" altLang="zh-CN" sz="1400" cap="none" dirty="0" smtClean="0">
                <a:latin typeface="+mn-ea"/>
              </a:rPr>
              <a:t>PC</a:t>
            </a:r>
            <a:r>
              <a:rPr lang="zh-CN" altLang="en-US" sz="1400" cap="none" dirty="0" smtClean="0">
                <a:latin typeface="+mn-ea"/>
              </a:rPr>
              <a:t>用户名的请求</a:t>
            </a:r>
            <a:r>
              <a:rPr lang="en-US" altLang="zh-CN" sz="1400" cap="none" dirty="0" err="1" smtClean="0">
                <a:latin typeface="+mn-ea"/>
              </a:rPr>
              <a:t>Ev_NV_REQUSTPCNAME_Ntf</a:t>
            </a:r>
            <a:r>
              <a:rPr lang="en-US" altLang="zh-CN" sz="1400" cap="none" dirty="0" smtClean="0">
                <a:latin typeface="+mn-ea"/>
              </a:rPr>
              <a:t>,</a:t>
            </a:r>
            <a:r>
              <a:rPr lang="zh-CN" altLang="en-US" sz="1400" cap="none" dirty="0" smtClean="0">
                <a:latin typeface="+mn-ea"/>
              </a:rPr>
              <a:t>即发送</a:t>
            </a:r>
            <a:r>
              <a:rPr lang="en-US" altLang="zh-CN" sz="1400" cap="none" dirty="0" err="1" smtClean="0">
                <a:latin typeface="+mn-ea"/>
              </a:rPr>
              <a:t>Ev_NV_UserInfo_Cmd</a:t>
            </a:r>
            <a:r>
              <a:rPr lang="zh-CN" altLang="en-US" sz="1400" cap="none" dirty="0" smtClean="0">
                <a:latin typeface="+mn-ea"/>
              </a:rPr>
              <a:t>；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5</a:t>
            </a:r>
            <a:r>
              <a:rPr lang="zh-CN" altLang="en-US" sz="1400" cap="none" dirty="0" smtClean="0">
                <a:latin typeface="+mn-ea"/>
              </a:rPr>
              <a:t>）读线程</a:t>
            </a:r>
            <a:r>
              <a:rPr lang="en-US" altLang="zh-CN" sz="1400" cap="none" dirty="0" smtClean="0">
                <a:latin typeface="+mn-ea"/>
              </a:rPr>
              <a:t>--</a:t>
            </a:r>
            <a:r>
              <a:rPr lang="zh-CN" altLang="en-US" sz="1400" cap="none" dirty="0" smtClean="0">
                <a:latin typeface="+mn-ea"/>
              </a:rPr>
              <a:t>收到户名成功发送通知</a:t>
            </a:r>
            <a:r>
              <a:rPr lang="en-US" altLang="zh-CN" sz="1400" cap="none" dirty="0" err="1" smtClean="0">
                <a:latin typeface="+mn-ea"/>
              </a:rPr>
              <a:t>Ev_NV_UserInfo_Nty</a:t>
            </a:r>
            <a:r>
              <a:rPr lang="en-US" altLang="zh-CN" sz="1400" cap="none" dirty="0" smtClean="0">
                <a:latin typeface="+mn-ea"/>
              </a:rPr>
              <a:t>,</a:t>
            </a:r>
            <a:r>
              <a:rPr lang="zh-CN" altLang="en-US" sz="1400" cap="none" dirty="0" smtClean="0">
                <a:latin typeface="+mn-ea"/>
              </a:rPr>
              <a:t>即发送</a:t>
            </a:r>
            <a:r>
              <a:rPr lang="en-US" altLang="zh-CN" sz="1400" cap="none" dirty="0" err="1" smtClean="0">
                <a:latin typeface="+mn-ea"/>
              </a:rPr>
              <a:t>Ev_NV_WidthHeightFrame_Cmd</a:t>
            </a:r>
            <a:r>
              <a:rPr lang="zh-CN" altLang="en-US" sz="1400" cap="none" dirty="0" smtClean="0">
                <a:latin typeface="+mn-ea"/>
              </a:rPr>
              <a:t>；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6</a:t>
            </a:r>
            <a:r>
              <a:rPr lang="zh-CN" altLang="en-US" sz="1400" cap="none" dirty="0" smtClean="0">
                <a:latin typeface="+mn-ea"/>
              </a:rPr>
              <a:t>）</a:t>
            </a:r>
            <a:r>
              <a:rPr lang="zh-CN" altLang="en-US" sz="1400" cap="none" dirty="0">
                <a:latin typeface="+mn-ea"/>
              </a:rPr>
              <a:t>读线程</a:t>
            </a:r>
            <a:r>
              <a:rPr lang="en-US" altLang="zh-CN" sz="1400" cap="none" dirty="0">
                <a:latin typeface="+mn-ea"/>
              </a:rPr>
              <a:t>--</a:t>
            </a:r>
            <a:r>
              <a:rPr lang="zh-CN" altLang="en-US" sz="1400" cap="none" dirty="0" smtClean="0">
                <a:latin typeface="+mn-ea"/>
              </a:rPr>
              <a:t>收到</a:t>
            </a:r>
            <a:r>
              <a:rPr lang="zh-CN" altLang="en-US" sz="1400" dirty="0"/>
              <a:t>反控回复</a:t>
            </a:r>
            <a:r>
              <a:rPr lang="zh-CN" altLang="en-US" sz="1400" dirty="0" smtClean="0"/>
              <a:t>消息</a:t>
            </a:r>
            <a:r>
              <a:rPr lang="en-US" altLang="zh-CN" sz="1400" dirty="0" err="1" smtClean="0">
                <a:latin typeface="+mn-ea"/>
              </a:rPr>
              <a:t>Ev_NV_WidthHeightFrame_Ntf</a:t>
            </a:r>
            <a:r>
              <a:rPr lang="en-US" altLang="zh-CN" sz="1400" dirty="0" smtClean="0">
                <a:latin typeface="+mn-ea"/>
              </a:rPr>
              <a:t>,</a:t>
            </a:r>
            <a:r>
              <a:rPr lang="zh-CN" altLang="en-US" sz="1400" dirty="0" smtClean="0">
                <a:latin typeface="+mn-ea"/>
              </a:rPr>
              <a:t>即显示已连接画面。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endParaRPr lang="zh-CN" altLang="en-US" sz="1400" cap="none" dirty="0" smtClean="0">
              <a:latin typeface="+mn-ea"/>
            </a:endParaRPr>
          </a:p>
          <a:p>
            <a:pPr marL="0" indent="0">
              <a:buNone/>
            </a:pPr>
            <a:endParaRPr lang="zh-CN" altLang="en-US" sz="1400" cap="none" dirty="0">
              <a:latin typeface="+mn-ea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303005" y="126846"/>
            <a:ext cx="2931052" cy="54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768531"/>
          </a:xfrm>
        </p:spPr>
        <p:txBody>
          <a:bodyPr>
            <a:normAutofit/>
          </a:bodyPr>
          <a:lstStyle/>
          <a:p>
            <a:r>
              <a:rPr lang="en-US" altLang="zh-CN" sz="2400" cap="none" dirty="0" err="1" smtClean="0">
                <a:latin typeface="+mj-ea"/>
              </a:rPr>
              <a:t>Tservice</a:t>
            </a:r>
            <a:r>
              <a:rPr lang="zh-CN" altLang="en-US" sz="2400" cap="none" dirty="0" smtClean="0">
                <a:latin typeface="+mj-ea"/>
              </a:rPr>
              <a:t>模块：</a:t>
            </a:r>
            <a:endParaRPr lang="zh-CN" altLang="en-US" sz="2400" cap="none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800" y="1454332"/>
            <a:ext cx="5088714" cy="3920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b="1" cap="none" dirty="0">
                <a:solidFill>
                  <a:srgbClr val="FF0000"/>
                </a:solidFill>
                <a:latin typeface="+mn-ea"/>
              </a:rPr>
              <a:t>类：</a:t>
            </a:r>
            <a:r>
              <a:rPr lang="en-US" altLang="zh-CN" sz="1600" b="1" cap="none" dirty="0" err="1">
                <a:solidFill>
                  <a:srgbClr val="FF0000"/>
                </a:solidFill>
                <a:latin typeface="+mn-ea"/>
              </a:rPr>
              <a:t>CtserviceApp</a:t>
            </a:r>
            <a:r>
              <a:rPr lang="zh-CN" altLang="en-US" sz="1600" b="1" cap="none" dirty="0">
                <a:solidFill>
                  <a:srgbClr val="FF0000"/>
                </a:solidFill>
                <a:latin typeface="+mn-ea"/>
              </a:rPr>
              <a:t>（后台服务程序）</a:t>
            </a:r>
            <a:endParaRPr lang="en-US" altLang="zh-CN" sz="1600" b="1" cap="none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400" b="1" cap="none" dirty="0" smtClean="0">
                <a:latin typeface="+mn-ea"/>
              </a:rPr>
              <a:t>主要</a:t>
            </a:r>
            <a:r>
              <a:rPr lang="zh-CN" altLang="en-US" sz="1400" b="1" cap="none" dirty="0">
                <a:latin typeface="+mn-ea"/>
              </a:rPr>
              <a:t>功能： 完成主要的初始化工</a:t>
            </a:r>
            <a:r>
              <a:rPr lang="zh-CN" altLang="en-US" sz="1400" b="1" cap="none" dirty="0" smtClean="0">
                <a:latin typeface="+mn-ea"/>
              </a:rPr>
              <a:t>作</a:t>
            </a:r>
            <a:endParaRPr lang="en-US" altLang="zh-CN" sz="1400" b="1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只</a:t>
            </a:r>
            <a:r>
              <a:rPr lang="zh-CN" altLang="en-US" sz="1400" cap="none" dirty="0">
                <a:latin typeface="+mn-ea"/>
              </a:rPr>
              <a:t>开启一个程序</a:t>
            </a:r>
            <a:r>
              <a:rPr lang="zh-CN" altLang="en-US" sz="1400" cap="none" dirty="0" smtClean="0">
                <a:latin typeface="+mn-ea"/>
              </a:rPr>
              <a:t>实例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抓捕异常文件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cap="none" dirty="0" err="1" smtClean="0">
                <a:latin typeface="+mn-ea"/>
              </a:rPr>
              <a:t>SetRegistryKey</a:t>
            </a:r>
            <a:r>
              <a:rPr lang="en-US" altLang="zh-CN" sz="1400" cap="none" dirty="0" smtClean="0">
                <a:latin typeface="+mn-ea"/>
              </a:rPr>
              <a:t>, </a:t>
            </a:r>
            <a:r>
              <a:rPr lang="zh-CN" altLang="en-US" sz="1400" cap="none" dirty="0" smtClean="0">
                <a:latin typeface="+mn-ea"/>
              </a:rPr>
              <a:t>更改用于存储设置的注册表项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创建</a:t>
            </a:r>
            <a:r>
              <a:rPr lang="en-US" altLang="zh-CN" sz="1400" cap="none" dirty="0" err="1" smtClean="0">
                <a:latin typeface="+mn-ea"/>
              </a:rPr>
              <a:t>CtserviceDlg</a:t>
            </a:r>
            <a:r>
              <a:rPr lang="en-US" altLang="zh-CN" sz="1400" cap="none" dirty="0" smtClean="0">
                <a:latin typeface="+mn-ea"/>
              </a:rPr>
              <a:t> </a:t>
            </a:r>
            <a:r>
              <a:rPr lang="zh-CN" altLang="en-US" sz="1400" cap="none" dirty="0" smtClean="0">
                <a:latin typeface="+mn-ea"/>
              </a:rPr>
              <a:t>类对象</a:t>
            </a:r>
            <a:endParaRPr lang="zh-CN" altLang="en-US" sz="1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5993971" y="1454332"/>
            <a:ext cx="5086538" cy="3920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b="1" cap="none" dirty="0" smtClean="0">
                <a:solidFill>
                  <a:srgbClr val="FF0000"/>
                </a:solidFill>
                <a:latin typeface="+mn-ea"/>
              </a:rPr>
              <a:t>类：</a:t>
            </a:r>
            <a:r>
              <a:rPr lang="en-US" altLang="zh-CN" sz="1600" b="1" cap="none" dirty="0" err="1" smtClean="0">
                <a:solidFill>
                  <a:srgbClr val="FF0000"/>
                </a:solidFill>
                <a:latin typeface="+mn-ea"/>
              </a:rPr>
              <a:t>CtserviceDlg</a:t>
            </a:r>
            <a:r>
              <a:rPr lang="zh-CN" altLang="en-US" sz="1600" b="1" cap="none" dirty="0" smtClean="0">
                <a:solidFill>
                  <a:srgbClr val="FF0000"/>
                </a:solidFill>
                <a:latin typeface="+mn-ea"/>
              </a:rPr>
              <a:t>（程序主窗口）</a:t>
            </a:r>
            <a:endParaRPr lang="en-US" altLang="zh-CN" sz="1600" b="1" cap="none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400" b="1" cap="none" dirty="0">
                <a:latin typeface="+mn-ea"/>
              </a:rPr>
              <a:t>主要功能： </a:t>
            </a:r>
            <a:r>
              <a:rPr lang="zh-CN" altLang="en-US" sz="1400" b="1" cap="none" dirty="0" smtClean="0">
                <a:latin typeface="+mn-ea"/>
              </a:rPr>
              <a:t>启动</a:t>
            </a:r>
            <a:r>
              <a:rPr lang="en-US" altLang="zh-CN" sz="1400" b="1" cap="none" dirty="0" smtClean="0">
                <a:latin typeface="+mn-ea"/>
              </a:rPr>
              <a:t>touch</a:t>
            </a:r>
            <a:r>
              <a:rPr lang="zh-CN" altLang="en-US" sz="1400" b="1" cap="none" dirty="0" smtClean="0">
                <a:latin typeface="+mn-ea"/>
              </a:rPr>
              <a:t>程序</a:t>
            </a:r>
            <a:endParaRPr lang="en-US" altLang="zh-CN" sz="1400" b="1" cap="none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设置大小图标，并隐藏，且不在任务栏显示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创建日志目录并写入“</a:t>
            </a:r>
            <a:r>
              <a:rPr lang="en-US" altLang="zh-CN" sz="1400" cap="none" dirty="0" err="1">
                <a:latin typeface="+mn-ea"/>
              </a:rPr>
              <a:t>tservice</a:t>
            </a:r>
            <a:r>
              <a:rPr lang="en-US" altLang="zh-CN" sz="1400" cap="none" dirty="0">
                <a:latin typeface="+mn-ea"/>
              </a:rPr>
              <a:t> run</a:t>
            </a:r>
            <a:r>
              <a:rPr lang="zh-CN" altLang="en-US" sz="1400" cap="none" dirty="0" smtClean="0">
                <a:latin typeface="+mn-ea"/>
              </a:rPr>
              <a:t>”信息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注册设备事件通知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启动定时器检测</a:t>
            </a:r>
            <a:r>
              <a:rPr lang="en-US" altLang="zh-CN" sz="1400" cap="none" dirty="0" smtClean="0">
                <a:latin typeface="+mn-ea"/>
              </a:rPr>
              <a:t>U</a:t>
            </a:r>
            <a:r>
              <a:rPr lang="zh-CN" altLang="en-US" sz="1400" cap="none" dirty="0" smtClean="0">
                <a:latin typeface="+mn-ea"/>
              </a:rPr>
              <a:t>盘是否开机前插入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检测</a:t>
            </a:r>
            <a:r>
              <a:rPr lang="en-US" altLang="zh-CN" sz="1400" cap="none" dirty="0" smtClean="0">
                <a:latin typeface="+mn-ea"/>
              </a:rPr>
              <a:t>touch</a:t>
            </a:r>
            <a:r>
              <a:rPr lang="zh-CN" altLang="en-US" sz="1400" cap="none" dirty="0" smtClean="0">
                <a:latin typeface="+mn-ea"/>
              </a:rPr>
              <a:t>程序的启动状态，若</a:t>
            </a:r>
            <a:r>
              <a:rPr lang="en-US" altLang="zh-CN" sz="1400" cap="none" dirty="0" smtClean="0">
                <a:latin typeface="+mn-ea"/>
              </a:rPr>
              <a:t>touch</a:t>
            </a:r>
            <a:r>
              <a:rPr lang="zh-CN" altLang="en-US" sz="1400" cap="none" dirty="0" smtClean="0">
                <a:latin typeface="+mn-ea"/>
              </a:rPr>
              <a:t>程序未运行则找到该程序的位置，并打开运行此程序</a:t>
            </a:r>
            <a:endParaRPr lang="zh-CN" altLang="en-US" sz="1400" cap="none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50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664029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</a:rPr>
              <a:t>逻辑框架：</a:t>
            </a:r>
            <a:endParaRPr lang="zh-CN" altLang="en-US" sz="2400" dirty="0">
              <a:latin typeface="+mj-ea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1783" y="1257894"/>
            <a:ext cx="8604068" cy="40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367937"/>
          </a:xfrm>
        </p:spPr>
        <p:txBody>
          <a:bodyPr>
            <a:noAutofit/>
          </a:bodyPr>
          <a:lstStyle/>
          <a:p>
            <a:r>
              <a:rPr lang="zh-CN" altLang="en-US" sz="2400" cap="none" dirty="0" smtClean="0">
                <a:latin typeface="+mn-ea"/>
                <a:ea typeface="+mn-ea"/>
              </a:rPr>
              <a:t>类：</a:t>
            </a:r>
            <a:r>
              <a:rPr lang="en-US" altLang="zh-CN" sz="2400" cap="none" dirty="0" err="1" smtClean="0">
                <a:latin typeface="+mn-ea"/>
                <a:ea typeface="+mn-ea"/>
              </a:rPr>
              <a:t>CtouchApp</a:t>
            </a:r>
            <a:r>
              <a:rPr lang="zh-CN" altLang="en-US" sz="2400" dirty="0">
                <a:latin typeface="+mj-ea"/>
              </a:rPr>
              <a:t>（</a:t>
            </a:r>
            <a:r>
              <a:rPr lang="zh-CN" altLang="en-US" sz="2400" dirty="0" smtClean="0">
                <a:latin typeface="+mj-ea"/>
              </a:rPr>
              <a:t>主应用程序</a:t>
            </a:r>
            <a:r>
              <a:rPr lang="zh-CN" altLang="en-US" sz="2400" dirty="0">
                <a:latin typeface="+mj-ea"/>
              </a:rPr>
              <a:t>）</a:t>
            </a:r>
            <a:endParaRPr lang="en-US" altLang="zh-CN" sz="24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800" y="1184366"/>
            <a:ext cx="5088714" cy="41902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b="1" cap="none" dirty="0">
                <a:latin typeface="+mn-ea"/>
              </a:rPr>
              <a:t>主要功能： </a:t>
            </a:r>
            <a:r>
              <a:rPr lang="zh-CN" altLang="en-US" sz="1400" b="1" cap="none" dirty="0" smtClean="0">
                <a:latin typeface="+mn-ea"/>
              </a:rPr>
              <a:t>完成</a:t>
            </a:r>
            <a:r>
              <a:rPr lang="zh-CN" altLang="en-US" sz="1400" b="1" cap="none" dirty="0">
                <a:latin typeface="+mn-ea"/>
              </a:rPr>
              <a:t>主要的初始化工</a:t>
            </a:r>
            <a:r>
              <a:rPr lang="zh-CN" altLang="en-US" sz="1400" b="1" cap="none" dirty="0" smtClean="0">
                <a:latin typeface="+mn-ea"/>
              </a:rPr>
              <a:t>作</a:t>
            </a:r>
            <a:endParaRPr lang="en-US" altLang="zh-CN" sz="1400" b="1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1. </a:t>
            </a:r>
            <a:r>
              <a:rPr lang="zh-CN" altLang="en-US" sz="1400" cap="none" dirty="0" smtClean="0">
                <a:latin typeface="+mn-ea"/>
              </a:rPr>
              <a:t>只开启一个程序实例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2. </a:t>
            </a:r>
            <a:r>
              <a:rPr lang="zh-CN" altLang="en-US" sz="1400" cap="none" dirty="0" smtClean="0">
                <a:latin typeface="+mn-ea"/>
              </a:rPr>
              <a:t>判断</a:t>
            </a:r>
            <a:r>
              <a:rPr lang="zh-CN" altLang="en-US" sz="1400" cap="none" dirty="0">
                <a:latin typeface="+mn-ea"/>
              </a:rPr>
              <a:t>是否有权限调用拷屏库</a:t>
            </a:r>
            <a:r>
              <a:rPr lang="en-US" altLang="zh-CN" sz="1400" cap="none" dirty="0" smtClean="0">
                <a:latin typeface="+mn-ea"/>
              </a:rPr>
              <a:t>AVCollection.dll</a:t>
            </a: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3. </a:t>
            </a:r>
            <a:r>
              <a:rPr lang="zh-CN" altLang="en-US" sz="1400" cap="none" dirty="0" smtClean="0">
                <a:latin typeface="+mn-ea"/>
              </a:rPr>
              <a:t>关闭</a:t>
            </a:r>
            <a:r>
              <a:rPr lang="en-US" altLang="zh-CN" sz="1400" cap="none" dirty="0">
                <a:latin typeface="+mn-ea"/>
              </a:rPr>
              <a:t>windows</a:t>
            </a:r>
            <a:r>
              <a:rPr lang="zh-CN" altLang="en-US" sz="1400" cap="none" dirty="0">
                <a:latin typeface="+mn-ea"/>
              </a:rPr>
              <a:t>自动播放</a:t>
            </a:r>
            <a:r>
              <a:rPr lang="zh-CN" altLang="en-US" sz="1400" cap="none" dirty="0" smtClean="0">
                <a:latin typeface="+mn-ea"/>
              </a:rPr>
              <a:t>窗口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>
                <a:latin typeface="+mn-ea"/>
              </a:rPr>
              <a:t>4. </a:t>
            </a:r>
            <a:r>
              <a:rPr lang="zh-CN" altLang="en-US" sz="1400" cap="none" dirty="0" smtClean="0">
                <a:latin typeface="+mn-ea"/>
              </a:rPr>
              <a:t>设置</a:t>
            </a:r>
            <a:r>
              <a:rPr lang="zh-CN" altLang="en-US" sz="1400" cap="none" dirty="0">
                <a:latin typeface="+mn-ea"/>
              </a:rPr>
              <a:t>系统重启、</a:t>
            </a:r>
            <a:r>
              <a:rPr lang="zh-CN" altLang="en-US" sz="1400" cap="none" dirty="0" smtClean="0">
                <a:latin typeface="+mn-ea"/>
              </a:rPr>
              <a:t>关闭时</a:t>
            </a:r>
            <a:r>
              <a:rPr lang="zh-CN" altLang="en-US" sz="1400" cap="none" dirty="0">
                <a:latin typeface="+mn-ea"/>
              </a:rPr>
              <a:t>程序关闭</a:t>
            </a:r>
            <a:r>
              <a:rPr lang="zh-CN" altLang="en-US" sz="1400" cap="none" dirty="0" smtClean="0">
                <a:latin typeface="+mn-ea"/>
              </a:rPr>
              <a:t>顺序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5. </a:t>
            </a:r>
            <a:r>
              <a:rPr lang="zh-CN" altLang="en-US" sz="1400" cap="none" dirty="0" smtClean="0">
                <a:latin typeface="+mn-ea"/>
              </a:rPr>
              <a:t>设置</a:t>
            </a:r>
            <a:r>
              <a:rPr lang="zh-CN" altLang="en-US" sz="1400" cap="none" dirty="0">
                <a:latin typeface="+mn-ea"/>
              </a:rPr>
              <a:t>进程优先级为</a:t>
            </a:r>
            <a:r>
              <a:rPr lang="zh-CN" altLang="en-US" sz="1400" cap="none" dirty="0" smtClean="0">
                <a:latin typeface="+mn-ea"/>
              </a:rPr>
              <a:t>最高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6. </a:t>
            </a:r>
            <a:r>
              <a:rPr lang="zh-CN" altLang="en-US" sz="1400" cap="none" dirty="0" smtClean="0">
                <a:latin typeface="+mn-ea"/>
              </a:rPr>
              <a:t>获取</a:t>
            </a:r>
            <a:r>
              <a:rPr lang="en-US" altLang="zh-CN" sz="1400" cap="none" dirty="0" err="1">
                <a:latin typeface="+mn-ea"/>
              </a:rPr>
              <a:t>winodws</a:t>
            </a:r>
            <a:r>
              <a:rPr lang="zh-CN" altLang="en-US" sz="1400" cap="none" dirty="0">
                <a:latin typeface="+mn-ea"/>
              </a:rPr>
              <a:t>控制面板中“放大或缩小文本和其他项目”的</a:t>
            </a:r>
            <a:r>
              <a:rPr lang="zh-CN" altLang="en-US" sz="1400" cap="none" dirty="0" smtClean="0">
                <a:latin typeface="+mn-ea"/>
              </a:rPr>
              <a:t>值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7. </a:t>
            </a:r>
            <a:r>
              <a:rPr lang="zh-CN" altLang="en-US" sz="1400" cap="none" dirty="0" smtClean="0">
                <a:latin typeface="+mn-ea"/>
              </a:rPr>
              <a:t>设置</a:t>
            </a:r>
            <a:r>
              <a:rPr lang="zh-CN" altLang="en-US" sz="1400" cap="none" dirty="0">
                <a:latin typeface="+mn-ea"/>
              </a:rPr>
              <a:t>默认</a:t>
            </a:r>
            <a:r>
              <a:rPr lang="zh-CN" altLang="en-US" sz="1400" cap="none" dirty="0" smtClean="0">
                <a:latin typeface="+mn-ea"/>
              </a:rPr>
              <a:t>字体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8. COM</a:t>
            </a:r>
            <a:r>
              <a:rPr lang="zh-CN" altLang="en-US" sz="1400" cap="none" dirty="0" smtClean="0">
                <a:latin typeface="+mn-ea"/>
              </a:rPr>
              <a:t>库初始化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9</a:t>
            </a:r>
            <a:r>
              <a:rPr lang="en-US" altLang="zh-CN" sz="1400" cap="none" dirty="0">
                <a:latin typeface="+mn-ea"/>
              </a:rPr>
              <a:t>. </a:t>
            </a:r>
            <a:r>
              <a:rPr lang="en-US" altLang="zh-CN" sz="1400" cap="none" dirty="0" err="1">
                <a:latin typeface="+mn-ea"/>
              </a:rPr>
              <a:t>InitCommonControlsEx</a:t>
            </a:r>
            <a:r>
              <a:rPr lang="en-US" altLang="zh-CN" sz="1400" cap="none" dirty="0" smtClean="0">
                <a:latin typeface="+mn-ea"/>
              </a:rPr>
              <a:t>()</a:t>
            </a:r>
            <a:r>
              <a:rPr lang="zh-CN" altLang="en-US" sz="1400" cap="none" dirty="0" smtClean="0">
                <a:latin typeface="+mn-ea"/>
              </a:rPr>
              <a:t>启用可视化创建窗口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endParaRPr lang="en-US" altLang="zh-CN" cap="none" dirty="0" smtClean="0">
              <a:latin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5993971" y="1184366"/>
            <a:ext cx="5086538" cy="4190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10. </a:t>
            </a:r>
            <a:r>
              <a:rPr lang="zh-CN" altLang="en-US" sz="1400" cap="none" dirty="0" smtClean="0">
                <a:latin typeface="+mn-ea"/>
              </a:rPr>
              <a:t>初始化</a:t>
            </a:r>
            <a:r>
              <a:rPr lang="en-US" altLang="zh-CN" sz="1400" cap="none" dirty="0">
                <a:latin typeface="+mn-ea"/>
              </a:rPr>
              <a:t>GDI+</a:t>
            </a:r>
            <a:r>
              <a:rPr lang="zh-CN" altLang="en-US" sz="1400" cap="none" dirty="0">
                <a:latin typeface="+mn-ea"/>
              </a:rPr>
              <a:t>函数</a:t>
            </a:r>
            <a:r>
              <a:rPr lang="zh-CN" altLang="en-US" sz="1400" cap="none" dirty="0" smtClean="0">
                <a:latin typeface="+mn-ea"/>
              </a:rPr>
              <a:t>库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11. </a:t>
            </a:r>
            <a:r>
              <a:rPr lang="zh-CN" altLang="en-US" sz="1400" cap="none" dirty="0" smtClean="0">
                <a:latin typeface="+mn-ea"/>
              </a:rPr>
              <a:t>允许</a:t>
            </a:r>
            <a:r>
              <a:rPr lang="zh-CN" altLang="en-US" sz="1400" cap="none" dirty="0">
                <a:latin typeface="+mn-ea"/>
              </a:rPr>
              <a:t>应用程序作为控件容器来使</a:t>
            </a:r>
            <a:r>
              <a:rPr lang="zh-CN" altLang="en-US" sz="1400" cap="none" dirty="0" smtClean="0">
                <a:latin typeface="+mn-ea"/>
              </a:rPr>
              <a:t>用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12. </a:t>
            </a:r>
            <a:r>
              <a:rPr lang="zh-CN" altLang="en-US" sz="1400" cap="none" dirty="0" smtClean="0">
                <a:latin typeface="+mn-ea"/>
              </a:rPr>
              <a:t>注册表</a:t>
            </a:r>
            <a:r>
              <a:rPr lang="zh-CN" altLang="en-US" sz="1400" cap="none" dirty="0">
                <a:latin typeface="+mn-ea"/>
              </a:rPr>
              <a:t>中实现</a:t>
            </a:r>
            <a:r>
              <a:rPr lang="zh-CN" altLang="en-US" sz="1400" cap="none" dirty="0" smtClean="0">
                <a:latin typeface="+mn-ea"/>
              </a:rPr>
              <a:t>注册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13. </a:t>
            </a:r>
            <a:r>
              <a:rPr lang="zh-CN" altLang="en-US" sz="1400" cap="none" dirty="0" smtClean="0">
                <a:latin typeface="+mn-ea"/>
              </a:rPr>
              <a:t>抓捕</a:t>
            </a:r>
            <a:r>
              <a:rPr lang="zh-CN" altLang="en-US" sz="1400" cap="none" dirty="0">
                <a:latin typeface="+mn-ea"/>
              </a:rPr>
              <a:t>异常</a:t>
            </a:r>
            <a:r>
              <a:rPr lang="zh-CN" altLang="en-US" sz="1400" cap="none" dirty="0" smtClean="0">
                <a:latin typeface="+mn-ea"/>
              </a:rPr>
              <a:t>文件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14</a:t>
            </a:r>
            <a:r>
              <a:rPr lang="en-US" altLang="zh-CN" sz="1400" cap="none" dirty="0">
                <a:latin typeface="+mn-ea"/>
              </a:rPr>
              <a:t>. </a:t>
            </a:r>
            <a:r>
              <a:rPr lang="en-US" altLang="zh-CN" sz="1400" cap="none" dirty="0" err="1">
                <a:latin typeface="+mn-ea"/>
              </a:rPr>
              <a:t>osp</a:t>
            </a:r>
            <a:r>
              <a:rPr lang="zh-CN" altLang="en-US" sz="1400" cap="none" dirty="0" smtClean="0">
                <a:latin typeface="+mn-ea"/>
              </a:rPr>
              <a:t>初始化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15. </a:t>
            </a:r>
            <a:r>
              <a:rPr lang="zh-CN" altLang="en-US" sz="1400" cap="none" dirty="0" smtClean="0">
                <a:latin typeface="+mn-ea"/>
              </a:rPr>
              <a:t>信息分发初始化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16. </a:t>
            </a:r>
            <a:r>
              <a:rPr lang="zh-CN" altLang="en-US" sz="1400" cap="none" dirty="0" smtClean="0">
                <a:latin typeface="+mn-ea"/>
              </a:rPr>
              <a:t>启用</a:t>
            </a:r>
            <a:r>
              <a:rPr lang="en-US" altLang="zh-CN" sz="1400" cap="none" dirty="0" err="1" smtClean="0">
                <a:latin typeface="+mn-ea"/>
              </a:rPr>
              <a:t>touchDlg</a:t>
            </a:r>
            <a:r>
              <a:rPr lang="zh-CN" altLang="en-US" sz="1400" cap="none" dirty="0" smtClean="0">
                <a:latin typeface="+mn-ea"/>
              </a:rPr>
              <a:t>主对话框</a:t>
            </a:r>
            <a:endParaRPr lang="zh-CN" altLang="en-US" sz="1400" cap="none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99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457200"/>
          </a:xfrm>
        </p:spPr>
        <p:txBody>
          <a:bodyPr>
            <a:normAutofit/>
          </a:bodyPr>
          <a:lstStyle/>
          <a:p>
            <a:r>
              <a:rPr lang="zh-CN" altLang="en-US" sz="2400" cap="none" dirty="0" smtClean="0">
                <a:latin typeface="+mj-ea"/>
              </a:rPr>
              <a:t>类：</a:t>
            </a:r>
            <a:r>
              <a:rPr lang="en-US" altLang="zh-CN" sz="2400" cap="none" dirty="0" err="1" smtClean="0">
                <a:latin typeface="+mj-ea"/>
              </a:rPr>
              <a:t>touchDlg</a:t>
            </a:r>
            <a:r>
              <a:rPr lang="zh-CN" altLang="en-US" sz="2400" cap="none" dirty="0" smtClean="0">
                <a:latin typeface="+mj-ea"/>
              </a:rPr>
              <a:t>（主对话框）</a:t>
            </a:r>
            <a:endParaRPr lang="zh-CN" altLang="en-US" sz="2400" cap="none" dirty="0">
              <a:latin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85800" y="1295400"/>
            <a:ext cx="10394707" cy="4079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b="1" cap="none" dirty="0" smtClean="0">
                <a:latin typeface="+mn-ea"/>
              </a:rPr>
              <a:t>主要功能：构建主要对话框与用户交互，完成与发射器的信息交互及处理，承担主要的码流处理工作</a:t>
            </a:r>
            <a:endParaRPr lang="en-US" altLang="zh-CN" sz="1400" b="1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窗口的初始化：修改添加</a:t>
            </a:r>
            <a:r>
              <a:rPr lang="en-US" altLang="zh-CN" sz="1400" cap="none" dirty="0" err="1" smtClean="0">
                <a:solidFill>
                  <a:srgbClr val="0070C0"/>
                </a:solidFill>
                <a:latin typeface="+mn-ea"/>
              </a:rPr>
              <a:t>AboutDlg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菜单选项，设置窗口标题，创建</a:t>
            </a:r>
            <a:r>
              <a:rPr lang="en-US" altLang="zh-CN" sz="1400" cap="none" dirty="0" err="1" smtClean="0">
                <a:solidFill>
                  <a:srgbClr val="0070C0"/>
                </a:solidFill>
                <a:latin typeface="+mn-ea"/>
              </a:rPr>
              <a:t>CMainDlg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和</a:t>
            </a:r>
            <a:r>
              <a:rPr lang="en-US" altLang="zh-CN" sz="1400" cap="none" dirty="0" err="1" smtClean="0">
                <a:solidFill>
                  <a:srgbClr val="0070C0"/>
                </a:solidFill>
                <a:latin typeface="+mn-ea"/>
              </a:rPr>
              <a:t>CBannerDlg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对话框，掩藏自身及投屏界面的显示，并显示主界面。</a:t>
            </a:r>
            <a:endParaRPr lang="en-US" altLang="zh-CN" sz="1400" cap="none" dirty="0" smtClean="0">
              <a:solidFill>
                <a:srgbClr val="0070C0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视频、音频的</a:t>
            </a:r>
            <a:r>
              <a:rPr lang="en-US" altLang="zh-CN" sz="1400" cap="none" dirty="0">
                <a:latin typeface="+mn-ea"/>
              </a:rPr>
              <a:t>HID</a:t>
            </a:r>
            <a:r>
              <a:rPr lang="zh-CN" altLang="en-US" sz="1400" cap="none" dirty="0" smtClean="0">
                <a:latin typeface="+mn-ea"/>
              </a:rPr>
              <a:t>设备</a:t>
            </a:r>
            <a:r>
              <a:rPr lang="zh-CN" altLang="en-US" sz="1400" cap="none" dirty="0">
                <a:latin typeface="+mn-ea"/>
              </a:rPr>
              <a:t>同步打开，命令</a:t>
            </a:r>
            <a:r>
              <a:rPr lang="zh-CN" altLang="en-US" sz="1400" cap="none" dirty="0" smtClean="0">
                <a:latin typeface="+mn-ea"/>
              </a:rPr>
              <a:t>的</a:t>
            </a:r>
            <a:r>
              <a:rPr lang="en-US" altLang="zh-CN" sz="1400" cap="none" dirty="0" smtClean="0">
                <a:latin typeface="+mn-ea"/>
              </a:rPr>
              <a:t>HID</a:t>
            </a:r>
            <a:r>
              <a:rPr lang="zh-CN" altLang="en-US" sz="1400" cap="none" dirty="0" smtClean="0">
                <a:latin typeface="+mn-ea"/>
              </a:rPr>
              <a:t>设备</a:t>
            </a:r>
            <a:r>
              <a:rPr lang="zh-CN" altLang="en-US" sz="1400" cap="none" dirty="0">
                <a:latin typeface="+mn-ea"/>
              </a:rPr>
              <a:t>异步</a:t>
            </a:r>
            <a:r>
              <a:rPr lang="zh-CN" altLang="en-US" sz="1400" cap="none" dirty="0" smtClean="0">
                <a:latin typeface="+mn-ea"/>
              </a:rPr>
              <a:t>打开。</a:t>
            </a:r>
            <a:r>
              <a:rPr lang="en-US" altLang="zh-CN" sz="1400" cap="none" dirty="0" smtClean="0">
                <a:latin typeface="+mn-ea"/>
              </a:rPr>
              <a:t>HID</a:t>
            </a:r>
            <a:r>
              <a:rPr lang="zh-CN" altLang="en-US" sz="1400" cap="none" dirty="0" smtClean="0">
                <a:latin typeface="+mn-ea"/>
              </a:rPr>
              <a:t>设备成功打开时，注册其</a:t>
            </a:r>
            <a:r>
              <a:rPr lang="zh-CN" altLang="en-US" sz="1400" cap="none" dirty="0">
                <a:latin typeface="+mn-ea"/>
              </a:rPr>
              <a:t>通知窗口，并创建读取</a:t>
            </a:r>
            <a:r>
              <a:rPr lang="en-US" altLang="zh-CN" sz="1400" cap="none" dirty="0" err="1">
                <a:latin typeface="+mn-ea"/>
              </a:rPr>
              <a:t>usb_hid</a:t>
            </a:r>
            <a:r>
              <a:rPr lang="zh-CN" altLang="en-US" sz="1400" cap="none" dirty="0" smtClean="0">
                <a:latin typeface="+mn-ea"/>
              </a:rPr>
              <a:t>线程。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创建</a:t>
            </a:r>
            <a:r>
              <a:rPr lang="en-US" altLang="zh-CN" sz="1400" cap="none" dirty="0">
                <a:latin typeface="+mn-ea"/>
              </a:rPr>
              <a:t>PPT</a:t>
            </a:r>
            <a:r>
              <a:rPr lang="zh-CN" altLang="en-US" sz="1400" cap="none" dirty="0" smtClean="0">
                <a:latin typeface="+mn-ea"/>
              </a:rPr>
              <a:t>线程，根据</a:t>
            </a:r>
            <a:r>
              <a:rPr lang="en-US" altLang="zh-CN" sz="1400" cap="none" dirty="0" smtClean="0">
                <a:latin typeface="+mn-ea"/>
              </a:rPr>
              <a:t>PPT</a:t>
            </a:r>
            <a:r>
              <a:rPr lang="zh-CN" altLang="en-US" sz="1400" cap="none" dirty="0" smtClean="0">
                <a:latin typeface="+mn-ea"/>
              </a:rPr>
              <a:t>非投屏时播放，和投屏时未播放的状态，发送命令到设备。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设置台标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设置音频，同时注册视频、音频及采集分辨率的回调函数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检查音频设备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启动检测笔记本电池电量定时器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定时发送版本给业务直到收到回复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1400" cap="none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21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489856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ea"/>
              </a:rPr>
              <a:t>1.1 </a:t>
            </a:r>
            <a:r>
              <a:rPr lang="zh-CN" altLang="en-US" sz="2400" dirty="0" smtClean="0">
                <a:latin typeface="+mj-ea"/>
              </a:rPr>
              <a:t>类：</a:t>
            </a:r>
            <a:r>
              <a:rPr lang="en-US" altLang="zh-CN" sz="2400" dirty="0" err="1" smtClean="0">
                <a:latin typeface="+mj-ea"/>
              </a:rPr>
              <a:t>CM</a:t>
            </a:r>
            <a:r>
              <a:rPr lang="en-US" altLang="zh-CN" sz="2400" cap="none" dirty="0" err="1" smtClean="0">
                <a:latin typeface="+mj-ea"/>
              </a:rPr>
              <a:t>ainDlg</a:t>
            </a:r>
            <a:r>
              <a:rPr lang="zh-CN" altLang="en-US" sz="2400" cap="none" dirty="0" smtClean="0">
                <a:latin typeface="+mj-ea"/>
              </a:rPr>
              <a:t>（</a:t>
            </a:r>
            <a:r>
              <a:rPr lang="zh-CN" altLang="en-US" sz="2400" cap="none" dirty="0">
                <a:latin typeface="+mj-ea"/>
              </a:rPr>
              <a:t>主界面</a:t>
            </a:r>
            <a:r>
              <a:rPr lang="zh-CN" altLang="en-US" sz="2400" cap="none" dirty="0" smtClean="0">
                <a:latin typeface="+mj-ea"/>
              </a:rPr>
              <a:t>）</a:t>
            </a:r>
            <a:endParaRPr lang="zh-CN" altLang="en-US" sz="24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800" y="1539240"/>
            <a:ext cx="10394707" cy="38353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endParaRPr lang="en-US" altLang="zh-CN" sz="1400" cap="none" dirty="0">
              <a:latin typeface="+mn-ea"/>
            </a:endParaRPr>
          </a:p>
          <a:p>
            <a:pPr marL="0" indent="0">
              <a:buNone/>
            </a:pP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400" b="1" cap="none" dirty="0" smtClean="0">
                <a:latin typeface="+mn-ea"/>
              </a:rPr>
              <a:t>主要功能：根据业务的消息类型，实时显示当前的连接状态。</a:t>
            </a:r>
            <a:endParaRPr lang="en-US" altLang="zh-CN" sz="1400" b="1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1. </a:t>
            </a:r>
            <a:r>
              <a:rPr lang="zh-CN" altLang="en-US" sz="1400" cap="none" dirty="0" smtClean="0">
                <a:latin typeface="+mn-ea"/>
              </a:rPr>
              <a:t>根据读取</a:t>
            </a:r>
            <a:r>
              <a:rPr lang="en-US" altLang="zh-CN" sz="1400" cap="none" dirty="0" err="1" smtClean="0">
                <a:latin typeface="+mn-ea"/>
              </a:rPr>
              <a:t>usb_hid</a:t>
            </a:r>
            <a:r>
              <a:rPr lang="zh-CN" altLang="en-US" sz="1400" cap="none" dirty="0" smtClean="0">
                <a:latin typeface="+mn-ea"/>
              </a:rPr>
              <a:t>线程获取到的</a:t>
            </a:r>
            <a:r>
              <a:rPr lang="en-US" altLang="zh-CN" sz="1400" cap="none" dirty="0" err="1" smtClean="0">
                <a:latin typeface="+mn-ea"/>
              </a:rPr>
              <a:t>Ev_NV_NetConnectStatus_Ntf</a:t>
            </a:r>
            <a:r>
              <a:rPr lang="zh-CN" altLang="en-US" sz="1400" cap="none" dirty="0" smtClean="0">
                <a:latin typeface="+mn-ea"/>
              </a:rPr>
              <a:t>消息类型，调用其</a:t>
            </a:r>
            <a:r>
              <a:rPr lang="en-US" altLang="zh-CN" sz="1400" cap="none" dirty="0" err="1" smtClean="0">
                <a:latin typeface="+mn-ea"/>
              </a:rPr>
              <a:t>ShowConnectStatus</a:t>
            </a:r>
            <a:r>
              <a:rPr lang="zh-CN" altLang="en-US" sz="1400" cap="none" dirty="0" smtClean="0">
                <a:latin typeface="+mn-ea"/>
              </a:rPr>
              <a:t>连接状态显示接口，实时响应当前的状态信息，回馈给客户感知，此时屏蔽升级提示信息。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2. </a:t>
            </a:r>
            <a:r>
              <a:rPr lang="zh-CN" altLang="en-US" sz="1400" cap="none" dirty="0" smtClean="0">
                <a:latin typeface="+mn-ea"/>
              </a:rPr>
              <a:t>读</a:t>
            </a:r>
            <a:r>
              <a:rPr lang="zh-CN" altLang="en-US" sz="1400" cap="none" dirty="0">
                <a:latin typeface="+mn-ea"/>
              </a:rPr>
              <a:t>线程</a:t>
            </a:r>
            <a:r>
              <a:rPr lang="en-US" altLang="zh-CN" sz="1400" cap="none" dirty="0">
                <a:latin typeface="+mn-ea"/>
              </a:rPr>
              <a:t>--</a:t>
            </a:r>
            <a:r>
              <a:rPr lang="zh-CN" altLang="en-US" sz="1400" cap="none" dirty="0">
                <a:latin typeface="+mn-ea"/>
              </a:rPr>
              <a:t>收到升级消息</a:t>
            </a:r>
            <a:r>
              <a:rPr lang="en-US" altLang="zh-CN" sz="1400" cap="none" dirty="0" err="1" smtClean="0">
                <a:latin typeface="+mn-ea"/>
              </a:rPr>
              <a:t>Ev_NV_UpgradeQuickShare_Ntf</a:t>
            </a:r>
            <a:r>
              <a:rPr lang="zh-CN" altLang="en-US" sz="1400" cap="none" dirty="0" smtClean="0">
                <a:latin typeface="+mn-ea"/>
              </a:rPr>
              <a:t>时，提示升级。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3. </a:t>
            </a:r>
            <a:r>
              <a:rPr lang="zh-CN" altLang="en-US" sz="1400" cap="none" dirty="0" smtClean="0">
                <a:latin typeface="+mn-ea"/>
              </a:rPr>
              <a:t>最小化和关闭按键消息的响应。</a:t>
            </a:r>
            <a:endParaRPr lang="zh-CN" altLang="en-US" sz="1400" cap="none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99" y="685801"/>
            <a:ext cx="4763165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55023"/>
          </a:xfrm>
        </p:spPr>
        <p:txBody>
          <a:bodyPr>
            <a:normAutofit/>
          </a:bodyPr>
          <a:lstStyle/>
          <a:p>
            <a:r>
              <a:rPr lang="en-US" altLang="zh-CN" sz="2400" cap="none" dirty="0" smtClean="0">
                <a:latin typeface="+mj-ea"/>
              </a:rPr>
              <a:t>1.2 </a:t>
            </a:r>
            <a:r>
              <a:rPr lang="zh-CN" altLang="en-US" sz="2400" cap="none" dirty="0" smtClean="0">
                <a:latin typeface="+mj-ea"/>
              </a:rPr>
              <a:t>类：</a:t>
            </a:r>
            <a:r>
              <a:rPr lang="en-US" altLang="zh-CN" sz="2400" cap="none" dirty="0" err="1" smtClean="0">
                <a:latin typeface="+mj-ea"/>
              </a:rPr>
              <a:t>CBannerDlg</a:t>
            </a:r>
            <a:r>
              <a:rPr lang="zh-CN" altLang="en-US" sz="2400" cap="none" dirty="0" smtClean="0">
                <a:latin typeface="+mj-ea"/>
              </a:rPr>
              <a:t>（投屏界面）</a:t>
            </a:r>
            <a:endParaRPr lang="zh-CN" altLang="en-US" sz="2400" cap="none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400" b="1" cap="none" dirty="0" smtClean="0">
                <a:latin typeface="+mn-ea"/>
              </a:rPr>
              <a:t>主要功能：显示投屏状态信息，响应用户的停止投屏按键消息。</a:t>
            </a:r>
            <a:endParaRPr lang="en-US" altLang="zh-CN" sz="1400" b="1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1. </a:t>
            </a:r>
            <a:r>
              <a:rPr lang="zh-CN" altLang="en-US" sz="1400" cap="none" dirty="0" smtClean="0">
                <a:latin typeface="+mn-ea"/>
              </a:rPr>
              <a:t>单击“停止投屏”按键时，调用</a:t>
            </a:r>
            <a:r>
              <a:rPr lang="en-US" altLang="zh-CN" sz="1400" cap="none" dirty="0" err="1">
                <a:latin typeface="+mn-ea"/>
              </a:rPr>
              <a:t>CtouchDlg</a:t>
            </a:r>
            <a:r>
              <a:rPr lang="en-US" altLang="zh-CN" sz="1400" cap="none" dirty="0">
                <a:latin typeface="+mn-ea"/>
              </a:rPr>
              <a:t>::</a:t>
            </a:r>
            <a:r>
              <a:rPr lang="en-US" altLang="zh-CN" sz="1400" cap="none" dirty="0" err="1" smtClean="0">
                <a:latin typeface="+mn-ea"/>
              </a:rPr>
              <a:t>StopProjectScreen</a:t>
            </a:r>
            <a:r>
              <a:rPr lang="en-US" altLang="zh-CN" sz="1400" cap="none" dirty="0" smtClean="0">
                <a:latin typeface="+mn-ea"/>
              </a:rPr>
              <a:t>(bool </a:t>
            </a:r>
            <a:r>
              <a:rPr lang="en-US" altLang="zh-CN" sz="1400" cap="none" dirty="0" err="1" smtClean="0">
                <a:latin typeface="+mn-ea"/>
              </a:rPr>
              <a:t>bNotifyHid</a:t>
            </a:r>
            <a:r>
              <a:rPr lang="en-US" altLang="zh-CN" sz="1400" cap="none" dirty="0" smtClean="0">
                <a:latin typeface="+mn-ea"/>
              </a:rPr>
              <a:t>)</a:t>
            </a:r>
            <a:r>
              <a:rPr lang="zh-CN" altLang="en-US" sz="1400" cap="none" dirty="0" smtClean="0">
                <a:latin typeface="+mn-ea"/>
              </a:rPr>
              <a:t>，入参为</a:t>
            </a:r>
            <a:r>
              <a:rPr lang="en-US" altLang="zh-CN" sz="1400" cap="none" dirty="0" smtClean="0">
                <a:latin typeface="+mn-ea"/>
              </a:rPr>
              <a:t>true</a:t>
            </a:r>
            <a:r>
              <a:rPr lang="zh-CN" altLang="en-US" sz="1400" cap="none" dirty="0" smtClean="0">
                <a:latin typeface="+mn-ea"/>
              </a:rPr>
              <a:t>，此时取消默认的音频设备及音量控制，掩藏投屏窗口，显示主界面，停止音频信息的采集及压缩，退出音频发送线程，清空数据并通知</a:t>
            </a:r>
            <a:r>
              <a:rPr lang="en-US" altLang="zh-CN" sz="1400" cap="none" dirty="0" err="1">
                <a:latin typeface="+mn-ea"/>
              </a:rPr>
              <a:t>usb</a:t>
            </a:r>
            <a:r>
              <a:rPr lang="en-US" altLang="zh-CN" sz="1400" cap="none" dirty="0">
                <a:latin typeface="+mn-ea"/>
              </a:rPr>
              <a:t>-hid</a:t>
            </a:r>
            <a:r>
              <a:rPr lang="zh-CN" altLang="en-US" sz="1400" cap="none" dirty="0">
                <a:latin typeface="+mn-ea"/>
              </a:rPr>
              <a:t>设备停止投屏</a:t>
            </a:r>
            <a:r>
              <a:rPr lang="zh-CN" altLang="en-US" sz="1400" cap="none" dirty="0" smtClean="0">
                <a:latin typeface="+mn-ea"/>
              </a:rPr>
              <a:t>消息。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2. </a:t>
            </a:r>
            <a:r>
              <a:rPr lang="zh-CN" altLang="en-US" sz="1400" cap="none" dirty="0" smtClean="0">
                <a:latin typeface="+mn-ea"/>
              </a:rPr>
              <a:t>窗体自动掩藏功能，及鼠标触发其显示，停留功能</a:t>
            </a:r>
            <a:endParaRPr lang="zh-CN" altLang="en-US" sz="1400" cap="none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26" y="1768080"/>
            <a:ext cx="3296110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457200"/>
          </a:xfrm>
        </p:spPr>
        <p:txBody>
          <a:bodyPr>
            <a:normAutofit/>
          </a:bodyPr>
          <a:lstStyle/>
          <a:p>
            <a:r>
              <a:rPr lang="zh-CN" altLang="en-US" sz="2400" cap="none" dirty="0" smtClean="0">
                <a:latin typeface="+mj-ea"/>
              </a:rPr>
              <a:t>类：</a:t>
            </a:r>
            <a:r>
              <a:rPr lang="en-US" altLang="zh-CN" sz="2400" cap="none" dirty="0" err="1" smtClean="0">
                <a:latin typeface="+mj-ea"/>
              </a:rPr>
              <a:t>touchDlg</a:t>
            </a:r>
            <a:r>
              <a:rPr lang="zh-CN" altLang="en-US" sz="2400" cap="none" dirty="0" smtClean="0">
                <a:latin typeface="+mj-ea"/>
              </a:rPr>
              <a:t>（主对话框）</a:t>
            </a:r>
            <a:endParaRPr lang="zh-CN" altLang="en-US" sz="2400" cap="none" dirty="0">
              <a:latin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85800" y="1295400"/>
            <a:ext cx="10394707" cy="4079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b="1" cap="none" dirty="0" smtClean="0">
                <a:latin typeface="+mn-ea"/>
              </a:rPr>
              <a:t>主要功能：构建主要对话框与用户交互，完成与发射器的信息交互及处理，承担主要的码流处理工作</a:t>
            </a:r>
            <a:endParaRPr lang="en-US" altLang="zh-CN" sz="1400" b="1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窗口的初始化：修改添加</a:t>
            </a:r>
            <a:r>
              <a:rPr lang="en-US" altLang="zh-CN" sz="1400" cap="none" dirty="0" err="1" smtClean="0">
                <a:latin typeface="+mn-ea"/>
              </a:rPr>
              <a:t>AboutDlg</a:t>
            </a:r>
            <a:r>
              <a:rPr lang="zh-CN" altLang="en-US" sz="1400" cap="none" dirty="0" smtClean="0">
                <a:latin typeface="+mn-ea"/>
              </a:rPr>
              <a:t>菜单选项，设置窗口标题，创建</a:t>
            </a:r>
            <a:r>
              <a:rPr lang="en-US" altLang="zh-CN" sz="1400" cap="none" dirty="0" err="1" smtClean="0">
                <a:latin typeface="+mn-ea"/>
              </a:rPr>
              <a:t>CMainDlg</a:t>
            </a:r>
            <a:r>
              <a:rPr lang="zh-CN" altLang="en-US" sz="1400" cap="none" dirty="0" smtClean="0">
                <a:latin typeface="+mn-ea"/>
              </a:rPr>
              <a:t>和</a:t>
            </a:r>
            <a:r>
              <a:rPr lang="en-US" altLang="zh-CN" sz="1400" cap="none" dirty="0" err="1" smtClean="0">
                <a:latin typeface="+mn-ea"/>
              </a:rPr>
              <a:t>CBannerDlg</a:t>
            </a:r>
            <a:r>
              <a:rPr lang="zh-CN" altLang="en-US" sz="1400" cap="none" dirty="0" smtClean="0">
                <a:latin typeface="+mn-ea"/>
              </a:rPr>
              <a:t>对话框，掩藏自身及投屏界面的显示，并显示主界面。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视频、音频的</a:t>
            </a:r>
            <a:r>
              <a:rPr lang="en-US" altLang="zh-CN" sz="1400" cap="none" dirty="0">
                <a:solidFill>
                  <a:srgbClr val="0070C0"/>
                </a:solidFill>
                <a:latin typeface="+mn-ea"/>
              </a:rPr>
              <a:t>HID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设备</a:t>
            </a:r>
            <a:r>
              <a:rPr lang="zh-CN" altLang="en-US" sz="1400" cap="none" dirty="0">
                <a:solidFill>
                  <a:srgbClr val="0070C0"/>
                </a:solidFill>
                <a:latin typeface="+mn-ea"/>
              </a:rPr>
              <a:t>同步打开，命令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的</a:t>
            </a:r>
            <a:r>
              <a:rPr lang="en-US" altLang="zh-CN" sz="1400" cap="none" dirty="0">
                <a:solidFill>
                  <a:srgbClr val="0070C0"/>
                </a:solidFill>
                <a:latin typeface="+mn-ea"/>
              </a:rPr>
              <a:t>HID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设备</a:t>
            </a:r>
            <a:r>
              <a:rPr lang="zh-CN" altLang="en-US" sz="1400" cap="none" dirty="0">
                <a:solidFill>
                  <a:srgbClr val="0070C0"/>
                </a:solidFill>
                <a:latin typeface="+mn-ea"/>
              </a:rPr>
              <a:t>异步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打开。</a:t>
            </a:r>
            <a:r>
              <a:rPr lang="en-US" altLang="zh-CN" sz="1400" cap="none" dirty="0" smtClean="0">
                <a:solidFill>
                  <a:srgbClr val="0070C0"/>
                </a:solidFill>
                <a:latin typeface="+mn-ea"/>
              </a:rPr>
              <a:t>HID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设备成功打开时，注册其</a:t>
            </a:r>
            <a:r>
              <a:rPr lang="zh-CN" altLang="en-US" sz="1400" cap="none" dirty="0">
                <a:solidFill>
                  <a:srgbClr val="0070C0"/>
                </a:solidFill>
                <a:latin typeface="+mn-ea"/>
              </a:rPr>
              <a:t>通知窗口，并创建读取</a:t>
            </a:r>
            <a:r>
              <a:rPr lang="en-US" altLang="zh-CN" sz="1400" cap="none" dirty="0" err="1">
                <a:solidFill>
                  <a:srgbClr val="0070C0"/>
                </a:solidFill>
                <a:latin typeface="+mn-ea"/>
              </a:rPr>
              <a:t>usb_hid</a:t>
            </a:r>
            <a:r>
              <a:rPr lang="zh-CN" altLang="en-US" sz="1400" cap="none" dirty="0" smtClean="0">
                <a:solidFill>
                  <a:srgbClr val="0070C0"/>
                </a:solidFill>
                <a:latin typeface="+mn-ea"/>
              </a:rPr>
              <a:t>线程</a:t>
            </a:r>
            <a:r>
              <a:rPr lang="zh-CN" altLang="en-US" sz="1400" cap="none" dirty="0" smtClean="0">
                <a:latin typeface="+mn-ea"/>
              </a:rPr>
              <a:t>。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创建</a:t>
            </a:r>
            <a:r>
              <a:rPr lang="en-US" altLang="zh-CN" sz="1400" cap="none" dirty="0">
                <a:latin typeface="+mn-ea"/>
              </a:rPr>
              <a:t>PPT</a:t>
            </a:r>
            <a:r>
              <a:rPr lang="zh-CN" altLang="en-US" sz="1400" cap="none" dirty="0" smtClean="0">
                <a:latin typeface="+mn-ea"/>
              </a:rPr>
              <a:t>线程，根据</a:t>
            </a:r>
            <a:r>
              <a:rPr lang="en-US" altLang="zh-CN" sz="1400" cap="none" dirty="0" smtClean="0">
                <a:latin typeface="+mn-ea"/>
              </a:rPr>
              <a:t>PPT</a:t>
            </a:r>
            <a:r>
              <a:rPr lang="zh-CN" altLang="en-US" sz="1400" cap="none" dirty="0" smtClean="0">
                <a:latin typeface="+mn-ea"/>
              </a:rPr>
              <a:t>非投屏时播放，和投屏时未播放的状态，发送命令到设备。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设置台标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设置音频，同时注册视频、音频及采集分辨率的回调函数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检查音频设备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启动检测笔记本电池电量定时器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cap="none" dirty="0" smtClean="0">
                <a:latin typeface="+mn-ea"/>
              </a:rPr>
              <a:t>定时发送版本给业务直到收到回复</a:t>
            </a:r>
            <a:endParaRPr lang="en-US" altLang="zh-CN" sz="1400" cap="none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1400" cap="none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22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cap="none" dirty="0" smtClean="0">
                <a:latin typeface="+mj-ea"/>
              </a:rPr>
              <a:t>2.1 HID</a:t>
            </a:r>
            <a:r>
              <a:rPr lang="zh-CN" altLang="en-US" sz="2400" cap="none" dirty="0" smtClean="0">
                <a:latin typeface="+mj-ea"/>
              </a:rPr>
              <a:t>设备获取，并创建</a:t>
            </a:r>
            <a:r>
              <a:rPr lang="en-US" altLang="zh-CN" sz="2400" cap="none" dirty="0" err="1" smtClean="0">
                <a:latin typeface="+mj-ea"/>
              </a:rPr>
              <a:t>usb_hid</a:t>
            </a:r>
            <a:r>
              <a:rPr lang="zh-CN" altLang="en-US" sz="2400" cap="none" dirty="0" smtClean="0">
                <a:latin typeface="+mj-ea"/>
              </a:rPr>
              <a:t>线程</a:t>
            </a:r>
            <a:endParaRPr lang="zh-CN" altLang="en-US" sz="2400" cap="none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cap="none" dirty="0" smtClean="0">
                <a:latin typeface="+mn-ea"/>
              </a:rPr>
              <a:t>获取</a:t>
            </a:r>
            <a:r>
              <a:rPr lang="en-US" altLang="zh-CN" sz="1400" cap="none" dirty="0" smtClean="0">
                <a:latin typeface="+mn-ea"/>
              </a:rPr>
              <a:t>HID</a:t>
            </a:r>
            <a:r>
              <a:rPr lang="zh-CN" altLang="en-US" sz="1400" cap="none" dirty="0" smtClean="0">
                <a:latin typeface="+mn-ea"/>
              </a:rPr>
              <a:t>设备句柄及关键信息后，可进行</a:t>
            </a:r>
            <a:r>
              <a:rPr lang="en-US" altLang="zh-CN" sz="1400" cap="none" dirty="0" err="1" smtClean="0">
                <a:latin typeface="+mn-ea"/>
              </a:rPr>
              <a:t>usb_hid</a:t>
            </a:r>
            <a:r>
              <a:rPr lang="zh-CN" altLang="en-US" sz="1400" cap="none" dirty="0" smtClean="0">
                <a:latin typeface="+mn-ea"/>
              </a:rPr>
              <a:t>线程的创建。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b="1" cap="none" dirty="0" err="1">
                <a:latin typeface="+mn-ea"/>
              </a:rPr>
              <a:t>usb_hid</a:t>
            </a:r>
            <a:r>
              <a:rPr lang="zh-CN" altLang="en-US" sz="1400" b="1" cap="none" dirty="0">
                <a:latin typeface="+mn-ea"/>
              </a:rPr>
              <a:t>线程</a:t>
            </a:r>
            <a:r>
              <a:rPr lang="zh-CN" altLang="en-US" sz="1400" b="1" cap="none" dirty="0" smtClean="0">
                <a:latin typeface="+mn-ea"/>
              </a:rPr>
              <a:t>主要功能：</a:t>
            </a:r>
            <a:endParaRPr lang="en-US" altLang="zh-CN" sz="1400" b="1" cap="none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400" cap="none" dirty="0" smtClean="0">
                <a:latin typeface="+mn-ea"/>
              </a:rPr>
              <a:t>    </a:t>
            </a:r>
            <a:r>
              <a:rPr lang="en-US" altLang="zh-CN" sz="1400" cap="none" dirty="0" smtClean="0">
                <a:latin typeface="+mn-ea"/>
              </a:rPr>
              <a:t>1</a:t>
            </a:r>
            <a:r>
              <a:rPr lang="zh-CN" altLang="en-US" sz="1400" cap="none" dirty="0" smtClean="0">
                <a:latin typeface="+mn-ea"/>
              </a:rPr>
              <a:t>）调用接口 </a:t>
            </a:r>
            <a:r>
              <a:rPr lang="en-US" altLang="zh-CN" sz="1400" cap="none" dirty="0" smtClean="0">
                <a:latin typeface="+mn-ea"/>
              </a:rPr>
              <a:t>HID_RecvData4Device</a:t>
            </a:r>
            <a:r>
              <a:rPr lang="zh-CN" altLang="en-US" sz="1400" cap="none" dirty="0" smtClean="0">
                <a:latin typeface="+mn-ea"/>
              </a:rPr>
              <a:t>，</a:t>
            </a:r>
            <a:r>
              <a:rPr lang="zh-CN" altLang="en-US" sz="1400" cap="none" dirty="0">
                <a:latin typeface="+mn-ea"/>
              </a:rPr>
              <a:t>持续读取设备发送给主机的</a:t>
            </a:r>
            <a:r>
              <a:rPr lang="zh-CN" altLang="en-US" sz="1400" cap="none" dirty="0" smtClean="0">
                <a:latin typeface="+mn-ea"/>
              </a:rPr>
              <a:t>数据；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400" cap="none" dirty="0" smtClean="0">
                <a:latin typeface="+mn-ea"/>
              </a:rPr>
              <a:t>    2</a:t>
            </a:r>
            <a:r>
              <a:rPr lang="zh-CN" altLang="en-US" sz="1400" cap="none" dirty="0" smtClean="0">
                <a:latin typeface="+mn-ea"/>
              </a:rPr>
              <a:t>）调用接口 </a:t>
            </a:r>
            <a:r>
              <a:rPr lang="en-US" altLang="zh-CN" sz="1400" cap="none" dirty="0" err="1" smtClean="0">
                <a:latin typeface="+mn-ea"/>
              </a:rPr>
              <a:t>SolveReadInfo</a:t>
            </a:r>
            <a:r>
              <a:rPr lang="zh-CN" altLang="en-US" sz="1400" cap="none" dirty="0" smtClean="0">
                <a:latin typeface="+mn-ea"/>
              </a:rPr>
              <a:t>，解析首字节的消息类型，并响应相应的消息处理</a:t>
            </a:r>
            <a:endParaRPr lang="en-US" altLang="zh-CN" sz="1400" cap="none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87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49" y="121115"/>
            <a:ext cx="6124417" cy="5434953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85800" y="121115"/>
            <a:ext cx="4007207" cy="820782"/>
          </a:xfrm>
        </p:spPr>
        <p:txBody>
          <a:bodyPr>
            <a:noAutofit/>
          </a:bodyPr>
          <a:lstStyle/>
          <a:p>
            <a:r>
              <a:rPr lang="en-US" altLang="zh-CN" sz="2400" cap="none" dirty="0" smtClean="0">
                <a:latin typeface="+mj-ea"/>
              </a:rPr>
              <a:t>2.2 </a:t>
            </a:r>
            <a:r>
              <a:rPr lang="zh-CN" altLang="en-US" sz="2400" cap="none" dirty="0" smtClean="0">
                <a:latin typeface="+mj-ea"/>
              </a:rPr>
              <a:t>无线</a:t>
            </a:r>
            <a:r>
              <a:rPr lang="zh-CN" altLang="en-US" sz="2400" cap="none" dirty="0">
                <a:latin typeface="+mj-ea"/>
              </a:rPr>
              <a:t>投屏软件发送消息到发射器的</a:t>
            </a:r>
            <a:r>
              <a:rPr lang="zh-CN" altLang="en-US" sz="2400" cap="none" dirty="0" smtClean="0">
                <a:latin typeface="+mj-ea"/>
              </a:rPr>
              <a:t>流程图：</a:t>
            </a:r>
            <a:endParaRPr lang="zh-CN" altLang="en-US" sz="2400" cap="none" dirty="0">
              <a:latin typeface="+mj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685801" y="1027611"/>
            <a:ext cx="3738154" cy="4346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cap="none" dirty="0" smtClean="0">
                <a:latin typeface="+mn-ea"/>
              </a:rPr>
              <a:t>音视频数据发送到</a:t>
            </a:r>
            <a:r>
              <a:rPr lang="en-US" altLang="zh-CN" sz="1400" cap="none" dirty="0" smtClean="0">
                <a:latin typeface="+mn-ea"/>
              </a:rPr>
              <a:t>hid</a:t>
            </a:r>
            <a:r>
              <a:rPr lang="zh-CN" altLang="en-US" sz="1400" cap="none" dirty="0" smtClean="0">
                <a:latin typeface="+mn-ea"/>
              </a:rPr>
              <a:t>设备上均通过</a:t>
            </a:r>
            <a:r>
              <a:rPr lang="en-US" altLang="zh-CN" sz="1400" cap="none" dirty="0" err="1" smtClean="0">
                <a:latin typeface="+mn-ea"/>
              </a:rPr>
              <a:t>HID_SendDataToDevice</a:t>
            </a:r>
            <a:r>
              <a:rPr lang="en-US" altLang="zh-CN" sz="1400" cap="none" dirty="0" smtClean="0">
                <a:latin typeface="+mn-ea"/>
              </a:rPr>
              <a:t> </a:t>
            </a:r>
            <a:r>
              <a:rPr lang="zh-CN" altLang="en-US" sz="1400" cap="none" dirty="0" smtClean="0">
                <a:latin typeface="+mn-ea"/>
              </a:rPr>
              <a:t>接口实现；</a:t>
            </a:r>
            <a:endParaRPr lang="en-US" altLang="zh-CN" sz="1400" cap="none" dirty="0" smtClean="0">
              <a:latin typeface="+mn-ea"/>
            </a:endParaRPr>
          </a:p>
          <a:p>
            <a:pPr marL="0" indent="0">
              <a:buNone/>
            </a:pPr>
            <a:endParaRPr lang="en-US" altLang="zh-CN" sz="1400" cap="none" dirty="0">
              <a:latin typeface="+mn-ea"/>
            </a:endParaRPr>
          </a:p>
          <a:p>
            <a:pPr marL="0" indent="0">
              <a:buNone/>
            </a:pPr>
            <a:r>
              <a:rPr lang="zh-CN" altLang="en-US" sz="1400" cap="none" dirty="0" smtClean="0">
                <a:latin typeface="+mn-ea"/>
              </a:rPr>
              <a:t>命令数据发送到</a:t>
            </a:r>
            <a:r>
              <a:rPr lang="en-US" altLang="zh-CN" sz="1400" cap="none" dirty="0" smtClean="0">
                <a:latin typeface="+mn-ea"/>
              </a:rPr>
              <a:t>hid</a:t>
            </a:r>
            <a:r>
              <a:rPr lang="zh-CN" altLang="en-US" sz="1400" cap="none" dirty="0" smtClean="0">
                <a:latin typeface="+mn-ea"/>
              </a:rPr>
              <a:t>设备是通过</a:t>
            </a:r>
            <a:r>
              <a:rPr lang="en-US" altLang="zh-CN" sz="1400" cap="none" dirty="0" smtClean="0">
                <a:latin typeface="+mn-ea"/>
              </a:rPr>
              <a:t>HID_SendData2Device </a:t>
            </a:r>
            <a:r>
              <a:rPr lang="zh-CN" altLang="en-US" sz="1400" cap="none" dirty="0" smtClean="0">
                <a:latin typeface="+mn-ea"/>
              </a:rPr>
              <a:t>接口实现</a:t>
            </a:r>
            <a:endParaRPr lang="en-US" altLang="zh-CN" sz="1400" cap="none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08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607</TotalTime>
  <Words>1750</Words>
  <Application>Microsoft Office PowerPoint</Application>
  <PresentationFormat>宽屏</PresentationFormat>
  <Paragraphs>139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宋体</vt:lpstr>
      <vt:lpstr>Arial</vt:lpstr>
      <vt:lpstr>Impact</vt:lpstr>
      <vt:lpstr>主要事件</vt:lpstr>
      <vt:lpstr>NexTransmitter模块代码走读总结</vt:lpstr>
      <vt:lpstr>逻辑框架：</vt:lpstr>
      <vt:lpstr>类：CtouchApp（主应用程序）</vt:lpstr>
      <vt:lpstr>类：touchDlg（主对话框）</vt:lpstr>
      <vt:lpstr>1.1 类：CMainDlg（主界面）</vt:lpstr>
      <vt:lpstr>1.2 类：CBannerDlg（投屏界面）</vt:lpstr>
      <vt:lpstr>类：touchDlg（主对话框）</vt:lpstr>
      <vt:lpstr>2.1 HID设备获取，并创建usb_hid线程</vt:lpstr>
      <vt:lpstr>2.2 无线投屏软件发送消息到发射器的流程图：</vt:lpstr>
      <vt:lpstr>类：touchDlg（主对话框）</vt:lpstr>
      <vt:lpstr>3. 创建PPT线程</vt:lpstr>
      <vt:lpstr>类：touchDlg（主对话框）</vt:lpstr>
      <vt:lpstr>5.1 分包流程 </vt:lpstr>
      <vt:lpstr>5.2 发送时组包流程</vt:lpstr>
      <vt:lpstr>类：touchDlg（主对话框）</vt:lpstr>
      <vt:lpstr>8 定时发送版本给业务直到收到回复</vt:lpstr>
      <vt:lpstr>Tservice模块：</vt:lpstr>
    </vt:vector>
  </TitlesOfParts>
  <Company>kedacom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AirDisplay代码解读</dc:title>
  <dc:creator>Windows 用户</dc:creator>
  <cp:lastModifiedBy>Windows 用户</cp:lastModifiedBy>
  <cp:revision>68</cp:revision>
  <dcterms:created xsi:type="dcterms:W3CDTF">2018-09-11T10:44:23Z</dcterms:created>
  <dcterms:modified xsi:type="dcterms:W3CDTF">2018-10-29T09:31:04Z</dcterms:modified>
</cp:coreProperties>
</file>