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/>
    <p:restoredTop sz="94604"/>
  </p:normalViewPr>
  <p:slideViewPr>
    <p:cSldViewPr snapToGrid="0" snapToObjects="1">
      <p:cViewPr>
        <p:scale>
          <a:sx n="95" d="100"/>
          <a:sy n="95" d="100"/>
        </p:scale>
        <p:origin x="-464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  <a:t>08/09/18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  <a:t>08/09/18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72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  <a:t>08/09/18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43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  <a:t>08/09/18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3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  <a:t>08/09/18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3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  <a:t>08/09/18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8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  <a:t>08/09/18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8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  <a:t>08/09/18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74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  <a:t>08/09/18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2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  <a:t>08/09/18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6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4BA-F2B6-314A-A1D6-F2D08703B012}" type="datetimeFigureOut">
              <a:rPr kumimoji="1" lang="zh-CN" altLang="en-US" smtClean="0"/>
              <a:t>08/09/18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C556-0C30-0044-9FA6-F2F6B7C68B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62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84BA-F2B6-314A-A1D6-F2D08703B012}" type="datetimeFigureOut">
              <a:rPr kumimoji="1" lang="zh-CN" altLang="en-US" smtClean="0"/>
              <a:t>08/09/18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C556-0C30-0044-9FA6-F2F6B7C68B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9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04522" y="556591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DIY</a:t>
            </a:r>
            <a:r>
              <a:rPr lang="zh-CN" altLang="en-US" dirty="0"/>
              <a:t>可调电压锂电池充电器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24608" y="1255888"/>
            <a:ext cx="1046922" cy="4080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17v</a:t>
            </a:r>
            <a:r>
              <a:rPr kumimoji="1" lang="zh-CN" altLang="en-US" dirty="0" smtClean="0"/>
              <a:t>开关电源</a:t>
            </a:r>
            <a:endParaRPr kumimoji="1" lang="zh-CN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588333" y="2488832"/>
            <a:ext cx="5075890" cy="1608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可调恒流充电板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704522" y="546946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电压调节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82933" y="545817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电流调节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8178" y="1255888"/>
            <a:ext cx="2232377" cy="747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电压、电流表</a:t>
            </a:r>
            <a:endParaRPr lang="en-US" altLang="zh-CN" dirty="0" smtClean="0"/>
          </a:p>
        </p:txBody>
      </p:sp>
      <p:sp>
        <p:nvSpPr>
          <p:cNvPr id="9" name="Rectangle 8"/>
          <p:cNvSpPr/>
          <p:nvPr/>
        </p:nvSpPr>
        <p:spPr>
          <a:xfrm>
            <a:off x="9409289" y="2173111"/>
            <a:ext cx="1329267" cy="874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5V</a:t>
            </a:r>
            <a:r>
              <a:rPr lang="zh-CN" altLang="en-US" dirty="0" smtClean="0"/>
              <a:t>稳定输出</a:t>
            </a:r>
            <a:endParaRPr lang="en-US" altLang="zh-CN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409289" y="3443111"/>
            <a:ext cx="1329267" cy="874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3-15V</a:t>
            </a:r>
            <a:r>
              <a:rPr lang="zh-CN" altLang="en-US" dirty="0" smtClean="0"/>
              <a:t>稳定输出</a:t>
            </a:r>
            <a:endParaRPr lang="en-US" altLang="zh-CN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584222" y="6110111"/>
            <a:ext cx="733779" cy="578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4.2v</a:t>
            </a:r>
            <a:r>
              <a:rPr lang="zh-CN" altLang="en-US" dirty="0" smtClean="0"/>
              <a:t>刻度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34400" y="6110111"/>
            <a:ext cx="733779" cy="578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2A</a:t>
            </a:r>
            <a:r>
              <a:rPr lang="zh-CN" altLang="en-US" dirty="0" smtClean="0"/>
              <a:t>刻度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8333" y="1255888"/>
            <a:ext cx="1116189" cy="747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D</a:t>
            </a:r>
            <a:r>
              <a:rPr lang="en-US" altLang="zh-CN" dirty="0" smtClean="0"/>
              <a:t>C</a:t>
            </a:r>
            <a:r>
              <a:rPr lang="zh-CN" altLang="en-US" dirty="0" smtClean="0"/>
              <a:t>供电</a:t>
            </a:r>
            <a:endParaRPr lang="en-US" altLang="zh-CN" dirty="0" smtClean="0"/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2471530" y="1629833"/>
            <a:ext cx="11168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7" idx="1"/>
          </p:cNvCxnSpPr>
          <p:nvPr/>
        </p:nvCxnSpPr>
        <p:spPr>
          <a:xfrm>
            <a:off x="4704522" y="1629833"/>
            <a:ext cx="6036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2" idx="1"/>
          </p:cNvCxnSpPr>
          <p:nvPr/>
        </p:nvCxnSpPr>
        <p:spPr>
          <a:xfrm flipV="1">
            <a:off x="2471530" y="3293166"/>
            <a:ext cx="1116803" cy="3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2471530" y="3048000"/>
            <a:ext cx="1112692" cy="395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供电</a:t>
            </a:r>
            <a:endParaRPr lang="en-US" altLang="zh-CN" dirty="0" smtClean="0"/>
          </a:p>
        </p:txBody>
      </p:sp>
      <p:sp>
        <p:nvSpPr>
          <p:cNvPr id="28" name="Up Arrow 27"/>
          <p:cNvSpPr/>
          <p:nvPr/>
        </p:nvSpPr>
        <p:spPr>
          <a:xfrm>
            <a:off x="5023554" y="4097499"/>
            <a:ext cx="282222" cy="137196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7701843" y="4097499"/>
            <a:ext cx="282222" cy="137196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534400" y="2779889"/>
            <a:ext cx="886179" cy="268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8534400" y="3654778"/>
            <a:ext cx="874889" cy="2398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5954889" y="2003778"/>
            <a:ext cx="239889" cy="48505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ptagon 35"/>
          <p:cNvSpPr/>
          <p:nvPr/>
        </p:nvSpPr>
        <p:spPr>
          <a:xfrm>
            <a:off x="11091333" y="2488832"/>
            <a:ext cx="536223" cy="559168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en-US" dirty="0"/>
          </a:p>
        </p:txBody>
      </p:sp>
      <p:sp>
        <p:nvSpPr>
          <p:cNvPr id="37" name="Heptagon 36"/>
          <p:cNvSpPr/>
          <p:nvPr/>
        </p:nvSpPr>
        <p:spPr>
          <a:xfrm>
            <a:off x="11091333" y="3730610"/>
            <a:ext cx="536223" cy="559168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04522" y="556591"/>
            <a:ext cx="198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DIY</a:t>
            </a:r>
            <a:r>
              <a:rPr lang="zh-CN" altLang="en-US" dirty="0" smtClean="0"/>
              <a:t>可调稳压电源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24608" y="1255888"/>
            <a:ext cx="1046922" cy="4080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17v</a:t>
            </a:r>
            <a:r>
              <a:rPr kumimoji="1" lang="zh-CN" altLang="en-US" dirty="0" smtClean="0"/>
              <a:t>开关电源</a:t>
            </a:r>
            <a:endParaRPr kumimoji="1" lang="zh-CN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588333" y="2488832"/>
            <a:ext cx="5075890" cy="1608667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可调恒</a:t>
            </a:r>
            <a:r>
              <a:rPr lang="zh-CN" altLang="en-US" dirty="0" smtClean="0"/>
              <a:t>压</a:t>
            </a:r>
            <a:r>
              <a:rPr lang="en-US" dirty="0" smtClean="0"/>
              <a:t>电板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704522" y="546946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电压调节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09289" y="2173111"/>
            <a:ext cx="1329267" cy="8748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5V</a:t>
            </a:r>
            <a:r>
              <a:rPr lang="zh-CN" altLang="en-US" dirty="0" smtClean="0"/>
              <a:t>稳定输出</a:t>
            </a:r>
            <a:endParaRPr lang="en-US" altLang="zh-CN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409289" y="3443111"/>
            <a:ext cx="1329267" cy="87488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3-15V</a:t>
            </a:r>
            <a:r>
              <a:rPr lang="zh-CN" altLang="en-US" dirty="0" smtClean="0"/>
              <a:t>稳定输出</a:t>
            </a:r>
            <a:endParaRPr lang="en-US" altLang="zh-CN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584222" y="6110111"/>
            <a:ext cx="733779" cy="578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4.2v</a:t>
            </a:r>
            <a:r>
              <a:rPr lang="zh-CN" altLang="en-US" dirty="0" smtClean="0"/>
              <a:t>刻度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  <a:endCxn id="2" idx="1"/>
          </p:cNvCxnSpPr>
          <p:nvPr/>
        </p:nvCxnSpPr>
        <p:spPr>
          <a:xfrm flipV="1">
            <a:off x="2471530" y="3293166"/>
            <a:ext cx="1116803" cy="3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2471530" y="3048000"/>
            <a:ext cx="1112692" cy="395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供电</a:t>
            </a:r>
            <a:endParaRPr lang="en-US" altLang="zh-CN" dirty="0" smtClean="0"/>
          </a:p>
        </p:txBody>
      </p:sp>
      <p:sp>
        <p:nvSpPr>
          <p:cNvPr id="28" name="Up Arrow 27"/>
          <p:cNvSpPr/>
          <p:nvPr/>
        </p:nvSpPr>
        <p:spPr>
          <a:xfrm>
            <a:off x="5023554" y="4097499"/>
            <a:ext cx="282222" cy="137196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534400" y="2779889"/>
            <a:ext cx="886179" cy="268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8534400" y="3654778"/>
            <a:ext cx="874889" cy="2398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ptagon 35"/>
          <p:cNvSpPr/>
          <p:nvPr/>
        </p:nvSpPr>
        <p:spPr>
          <a:xfrm>
            <a:off x="11091333" y="2488832"/>
            <a:ext cx="536223" cy="559168"/>
          </a:xfrm>
          <a:prstGeom prst="heptag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en-US" dirty="0"/>
          </a:p>
        </p:txBody>
      </p:sp>
      <p:sp>
        <p:nvSpPr>
          <p:cNvPr id="37" name="Heptagon 36"/>
          <p:cNvSpPr/>
          <p:nvPr/>
        </p:nvSpPr>
        <p:spPr>
          <a:xfrm>
            <a:off x="11091333" y="3730610"/>
            <a:ext cx="536223" cy="559168"/>
          </a:xfrm>
          <a:prstGeom prst="heptagon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-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55157" y="3048000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电压表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466916" y="5469467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电压表开关</a:t>
            </a:r>
            <a:endParaRPr lang="en-US" dirty="0"/>
          </a:p>
        </p:txBody>
      </p:sp>
      <p:sp>
        <p:nvSpPr>
          <p:cNvPr id="30" name="Up Arrow 29"/>
          <p:cNvSpPr/>
          <p:nvPr/>
        </p:nvSpPr>
        <p:spPr>
          <a:xfrm>
            <a:off x="6785948" y="4097499"/>
            <a:ext cx="282222" cy="137196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12357" y="5469467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电压源切换</a:t>
            </a:r>
            <a:endParaRPr lang="en-US" dirty="0"/>
          </a:p>
        </p:txBody>
      </p:sp>
      <p:sp>
        <p:nvSpPr>
          <p:cNvPr id="32" name="Up Arrow 31"/>
          <p:cNvSpPr/>
          <p:nvPr/>
        </p:nvSpPr>
        <p:spPr>
          <a:xfrm>
            <a:off x="8231389" y="4097499"/>
            <a:ext cx="282222" cy="137196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1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7885" y="2630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Hupo" charset="-122"/>
                <a:ea typeface="STHupo" charset="-122"/>
                <a:cs typeface="STHupo" charset="-122"/>
              </a:rPr>
              <a:t>电子时钟</a:t>
            </a:r>
            <a:endParaRPr kumimoji="1" lang="zh-CN" altLang="en-US" sz="2800" dirty="0">
              <a:latin typeface="STHupo" charset="-122"/>
              <a:ea typeface="STHupo" charset="-122"/>
              <a:cs typeface="STHupo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2933" y="1112802"/>
            <a:ext cx="4695024" cy="151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smtClean="0"/>
              <a:t>显示模块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03870" y="173082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4807" y="173082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8916" y="1737499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07205" y="173477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9157" y="1737499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64899" y="173477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1415" y="3559628"/>
            <a:ext cx="5391892" cy="15512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51</a:t>
            </a:r>
            <a:r>
              <a:rPr kumimoji="1" lang="zh-CN" altLang="en-US" dirty="0" smtClean="0"/>
              <a:t>单片机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6814" y="1112802"/>
            <a:ext cx="1240972" cy="55982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220-&gt;5v</a:t>
            </a:r>
            <a:r>
              <a:rPr kumimoji="1" lang="zh-CN" altLang="en-US" dirty="0" smtClean="0"/>
              <a:t>电源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51414" y="5617029"/>
            <a:ext cx="1258643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温度传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感器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01119" y="2397838"/>
            <a:ext cx="4301907" cy="443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dirty="0"/>
              <a:t>74HC573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13702" y="1736815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59798" y="173477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00775" y="5617029"/>
            <a:ext cx="1258643" cy="1094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湿度传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感器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284663" y="5617029"/>
            <a:ext cx="1258643" cy="1094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日历模块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50136" y="5617029"/>
            <a:ext cx="1258643" cy="109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蜂鸣</a:t>
            </a:r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987120" y="1889181"/>
            <a:ext cx="89618" cy="87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334753" y="2151347"/>
            <a:ext cx="89618" cy="87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334753" y="1907556"/>
            <a:ext cx="89618" cy="87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97242" y="2152029"/>
            <a:ext cx="89618" cy="87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284663" y="606616"/>
            <a:ext cx="1000921" cy="8604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光敏调节模块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864082" y="786267"/>
            <a:ext cx="31350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7030A0"/>
                </a:solidFill>
              </a:rPr>
              <a:t>1</a:t>
            </a:r>
            <a:r>
              <a:rPr kumimoji="1" lang="zh-CN" altLang="en-US" dirty="0" smtClean="0">
                <a:solidFill>
                  <a:srgbClr val="7030A0"/>
                </a:solidFill>
              </a:rPr>
              <a:t>、根据光线亮度自动调节显示的亮度</a:t>
            </a:r>
            <a:r>
              <a:rPr kumimoji="1" lang="en-US" altLang="zh-CN" dirty="0" smtClean="0">
                <a:solidFill>
                  <a:srgbClr val="7030A0"/>
                </a:solidFill>
              </a:rPr>
              <a:t>.</a:t>
            </a:r>
            <a:r>
              <a:rPr kumimoji="1" lang="zh-CN" altLang="en-US" dirty="0" smtClean="0">
                <a:solidFill>
                  <a:srgbClr val="7030A0"/>
                </a:solidFill>
              </a:rPr>
              <a:t> 显示控制</a:t>
            </a:r>
            <a:r>
              <a:rPr kumimoji="1" lang="en-US" altLang="zh-CN" dirty="0" smtClean="0">
                <a:solidFill>
                  <a:srgbClr val="7030A0"/>
                </a:solidFill>
              </a:rPr>
              <a:t>.</a:t>
            </a:r>
          </a:p>
          <a:p>
            <a:r>
              <a:rPr kumimoji="1" lang="en-US" altLang="zh-CN" dirty="0" smtClean="0">
                <a:solidFill>
                  <a:srgbClr val="7030A0"/>
                </a:solidFill>
              </a:rPr>
              <a:t/>
            </a:r>
            <a:br>
              <a:rPr kumimoji="1" lang="en-US" altLang="zh-CN" dirty="0" smtClean="0">
                <a:solidFill>
                  <a:srgbClr val="7030A0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、默认显示当前时间，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1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分钟内，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15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秒显示日期，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25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稍显示温度，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35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秒显示湿度，显示时长为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3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秒，整点报时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</a:p>
          <a:p>
            <a:r>
              <a:rPr kumimoji="1" lang="en-US" altLang="zh-CN" dirty="0" smtClean="0">
                <a:solidFill>
                  <a:srgbClr val="7030A0"/>
                </a:solidFill>
              </a:rPr>
              <a:t/>
            </a:r>
            <a:br>
              <a:rPr kumimoji="1" lang="en-US" altLang="zh-CN" dirty="0" smtClean="0">
                <a:solidFill>
                  <a:srgbClr val="7030A0"/>
                </a:solidFill>
              </a:rPr>
            </a:b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按键切换时间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日历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完成调节，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对应相应的位调节，只能增加调节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支持长按连续调节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64083" y="5617029"/>
            <a:ext cx="2258008" cy="109401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zh-CN" altLang="en-US" dirty="0" smtClean="0"/>
              <a:t>按键模块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9703837" y="6251510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0105058" y="6251509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10548259" y="6251508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9088016" y="6251508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1877786" y="4180114"/>
            <a:ext cx="1273628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右箭头 37"/>
          <p:cNvSpPr/>
          <p:nvPr/>
        </p:nvSpPr>
        <p:spPr>
          <a:xfrm rot="16200000">
            <a:off x="3661514" y="5112097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右箭头 38"/>
          <p:cNvSpPr/>
          <p:nvPr/>
        </p:nvSpPr>
        <p:spPr>
          <a:xfrm rot="16200000">
            <a:off x="4900725" y="5112097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右箭头 39"/>
          <p:cNvSpPr/>
          <p:nvPr/>
        </p:nvSpPr>
        <p:spPr>
          <a:xfrm rot="16200000">
            <a:off x="6250086" y="5098545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右箭头 40"/>
          <p:cNvSpPr/>
          <p:nvPr/>
        </p:nvSpPr>
        <p:spPr>
          <a:xfrm rot="16200000">
            <a:off x="7681041" y="5112097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右箭头 41"/>
          <p:cNvSpPr/>
          <p:nvPr/>
        </p:nvSpPr>
        <p:spPr>
          <a:xfrm rot="16200000">
            <a:off x="5378066" y="2941784"/>
            <a:ext cx="718457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肘形连接符 43"/>
          <p:cNvCxnSpPr/>
          <p:nvPr/>
        </p:nvCxnSpPr>
        <p:spPr>
          <a:xfrm rot="10800000">
            <a:off x="8543306" y="4478695"/>
            <a:ext cx="1328482" cy="1138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34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7885" y="2630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Hupo" charset="-122"/>
                <a:ea typeface="STHupo" charset="-122"/>
                <a:cs typeface="STHupo" charset="-122"/>
              </a:rPr>
              <a:t>定时喷香机</a:t>
            </a:r>
            <a:endParaRPr kumimoji="1" lang="zh-CN" altLang="en-US" sz="2800" dirty="0">
              <a:latin typeface="STHupo" charset="-122"/>
              <a:ea typeface="STHupo" charset="-122"/>
              <a:cs typeface="STHupo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34894" y="5561045"/>
            <a:ext cx="2459056" cy="12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smtClean="0"/>
              <a:t>显示模块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51415" y="3559628"/>
            <a:ext cx="5391892" cy="23746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CN" dirty="0" smtClean="0"/>
              <a:t>51</a:t>
            </a:r>
            <a:r>
              <a:rPr kumimoji="1" lang="zh-CN" altLang="en-US" dirty="0" smtClean="0"/>
              <a:t>单片机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6814" y="1112802"/>
            <a:ext cx="1240972" cy="55982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电池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864082" y="786267"/>
            <a:ext cx="31350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7030A0"/>
                </a:solidFill>
              </a:rPr>
              <a:t>1</a:t>
            </a:r>
            <a:r>
              <a:rPr kumimoji="1" lang="zh-CN" altLang="en-US" dirty="0" smtClean="0">
                <a:solidFill>
                  <a:srgbClr val="7030A0"/>
                </a:solidFill>
              </a:rPr>
              <a:t>、一天喷时间设置为：</a:t>
            </a:r>
            <a:r>
              <a:rPr kumimoji="1" lang="en-US" altLang="zh-CN" dirty="0">
                <a:solidFill>
                  <a:srgbClr val="7030A0"/>
                </a:solidFill>
              </a:rPr>
              <a:t>7</a:t>
            </a:r>
            <a:r>
              <a:rPr kumimoji="1" lang="zh-CN" altLang="en-US" dirty="0" smtClean="0">
                <a:solidFill>
                  <a:srgbClr val="7030A0"/>
                </a:solidFill>
              </a:rPr>
              <a:t>点，</a:t>
            </a:r>
            <a:r>
              <a:rPr kumimoji="1" lang="en-US" altLang="zh-CN" dirty="0" smtClean="0">
                <a:solidFill>
                  <a:srgbClr val="7030A0"/>
                </a:solidFill>
              </a:rPr>
              <a:t>13</a:t>
            </a:r>
            <a:r>
              <a:rPr kumimoji="1" lang="zh-CN" altLang="en-US" dirty="0" smtClean="0">
                <a:solidFill>
                  <a:srgbClr val="7030A0"/>
                </a:solidFill>
              </a:rPr>
              <a:t>点，</a:t>
            </a:r>
            <a:r>
              <a:rPr kumimoji="1" lang="en-US" altLang="zh-CN" dirty="0" smtClean="0">
                <a:solidFill>
                  <a:srgbClr val="7030A0"/>
                </a:solidFill>
              </a:rPr>
              <a:t>19</a:t>
            </a:r>
            <a:r>
              <a:rPr kumimoji="1" lang="zh-CN" altLang="en-US" dirty="0" smtClean="0">
                <a:solidFill>
                  <a:srgbClr val="7030A0"/>
                </a:solidFill>
              </a:rPr>
              <a:t>点</a:t>
            </a:r>
            <a:endParaRPr kumimoji="1" lang="en-US" altLang="zh-CN" dirty="0" smtClean="0">
              <a:solidFill>
                <a:srgbClr val="7030A0"/>
              </a:solidFill>
            </a:endParaRPr>
          </a:p>
          <a:p>
            <a:r>
              <a:rPr kumimoji="1" lang="en-US" altLang="zh-CN" dirty="0" smtClean="0">
                <a:solidFill>
                  <a:srgbClr val="7030A0"/>
                </a:solidFill>
              </a:rPr>
              <a:t/>
            </a:r>
            <a:br>
              <a:rPr kumimoji="1" lang="en-US" altLang="zh-CN" dirty="0" smtClean="0">
                <a:solidFill>
                  <a:srgbClr val="7030A0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、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T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按键用于每天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12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点较准时间，触发即设定当前时间为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12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点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  <a:br>
              <a:rPr kumimoji="1" lang="en-US" altLang="zh-CN" dirty="0" smtClean="0">
                <a:solidFill>
                  <a:schemeClr val="accent6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R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用于恢复喷散计数为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0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。每次换瓶可重置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  <a:br>
              <a:rPr kumimoji="1" lang="en-US" altLang="zh-CN" dirty="0" smtClean="0">
                <a:solidFill>
                  <a:schemeClr val="accent6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S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 关闭当程序运行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</a:p>
          <a:p>
            <a:r>
              <a:rPr kumimoji="1" lang="en-US" altLang="zh-CN" dirty="0" smtClean="0">
                <a:solidFill>
                  <a:srgbClr val="7030A0"/>
                </a:solidFill>
              </a:rPr>
              <a:t/>
            </a:r>
            <a:br>
              <a:rPr kumimoji="1" lang="en-US" altLang="zh-CN" dirty="0" smtClean="0">
                <a:solidFill>
                  <a:srgbClr val="7030A0"/>
                </a:solidFill>
              </a:rPr>
            </a:b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显示当前状态，常亮表示喷香液体不足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闪一次，表示时间较准完成。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闪二次，表示计数恢复完成。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 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闪三次，表示关闭定时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1877786" y="4180114"/>
            <a:ext cx="1273628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右箭头 41"/>
          <p:cNvSpPr/>
          <p:nvPr/>
        </p:nvSpPr>
        <p:spPr>
          <a:xfrm rot="16200000">
            <a:off x="5271931" y="2835648"/>
            <a:ext cx="930728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365886" y="4756585"/>
            <a:ext cx="1258643" cy="1094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时钟模块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858694" y="4756585"/>
            <a:ext cx="1258643" cy="1094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喷散计数模块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151415" y="6081226"/>
            <a:ext cx="5391892" cy="77677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zh-CN" altLang="en-US" dirty="0" smtClean="0"/>
              <a:t>按键模块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4322626" y="6482442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16936" y="646961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时间较准</a:t>
            </a:r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845093" y="6161784"/>
            <a:ext cx="638657" cy="6156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accent6"/>
                </a:solidFill>
              </a:rPr>
              <a:t>L1</a:t>
            </a:r>
            <a:endParaRPr kumimoji="1" lang="zh-CN" altLang="en-US" dirty="0">
              <a:solidFill>
                <a:schemeClr val="accent6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219052" y="6482442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713362" y="646961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计数恢复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3342331" y="6482442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51415" y="1187483"/>
            <a:ext cx="5391892" cy="1390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喷香机驱动模块</a:t>
            </a:r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65886" y="1455576"/>
            <a:ext cx="758245" cy="7837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电机</a:t>
            </a:r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442235" y="1490646"/>
            <a:ext cx="758245" cy="7837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触动开关</a:t>
            </a:r>
            <a:endParaRPr kumimoji="1" lang="zh-CN" altLang="en-US" dirty="0"/>
          </a:p>
        </p:txBody>
      </p:sp>
      <p:sp>
        <p:nvSpPr>
          <p:cNvPr id="24" name="上箭头 23"/>
          <p:cNvSpPr/>
          <p:nvPr/>
        </p:nvSpPr>
        <p:spPr>
          <a:xfrm>
            <a:off x="6554954" y="5710335"/>
            <a:ext cx="422960" cy="4514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左箭头 30"/>
          <p:cNvSpPr/>
          <p:nvPr/>
        </p:nvSpPr>
        <p:spPr>
          <a:xfrm>
            <a:off x="8197960" y="5449077"/>
            <a:ext cx="924859" cy="485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02100" y="6030376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三脚灯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1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7885" y="2630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Hupo" charset="-122"/>
                <a:ea typeface="STHupo" charset="-122"/>
                <a:cs typeface="STHupo" charset="-122"/>
              </a:rPr>
              <a:t>定时喷香机</a:t>
            </a:r>
            <a:endParaRPr kumimoji="1" lang="zh-CN" altLang="en-US" sz="2800" dirty="0">
              <a:latin typeface="STHupo" charset="-122"/>
              <a:ea typeface="STHupo" charset="-122"/>
              <a:cs typeface="STHupo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7626" y="2249349"/>
            <a:ext cx="5227251" cy="44616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zh-CN" altLang="en-US" dirty="0" smtClean="0"/>
              <a:t>主程模块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6814" y="1112802"/>
            <a:ext cx="1240972" cy="55982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电池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864082" y="786267"/>
            <a:ext cx="31350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7030A0"/>
                </a:solidFill>
              </a:rPr>
              <a:t>1</a:t>
            </a:r>
            <a:r>
              <a:rPr kumimoji="1" lang="zh-CN" altLang="en-US" dirty="0" smtClean="0">
                <a:solidFill>
                  <a:srgbClr val="7030A0"/>
                </a:solidFill>
              </a:rPr>
              <a:t>、一天喷时间设置为：</a:t>
            </a:r>
            <a:r>
              <a:rPr kumimoji="1" lang="en-US" altLang="zh-CN" dirty="0">
                <a:solidFill>
                  <a:srgbClr val="7030A0"/>
                </a:solidFill>
              </a:rPr>
              <a:t>7</a:t>
            </a:r>
            <a:r>
              <a:rPr kumimoji="1" lang="zh-CN" altLang="en-US" dirty="0" smtClean="0">
                <a:solidFill>
                  <a:srgbClr val="7030A0"/>
                </a:solidFill>
              </a:rPr>
              <a:t>点，</a:t>
            </a:r>
            <a:r>
              <a:rPr kumimoji="1" lang="en-US" altLang="zh-CN" dirty="0" smtClean="0">
                <a:solidFill>
                  <a:srgbClr val="7030A0"/>
                </a:solidFill>
              </a:rPr>
              <a:t>13</a:t>
            </a:r>
            <a:r>
              <a:rPr kumimoji="1" lang="zh-CN" altLang="en-US" dirty="0" smtClean="0">
                <a:solidFill>
                  <a:srgbClr val="7030A0"/>
                </a:solidFill>
              </a:rPr>
              <a:t>点，</a:t>
            </a:r>
            <a:r>
              <a:rPr kumimoji="1" lang="en-US" altLang="zh-CN" dirty="0" smtClean="0">
                <a:solidFill>
                  <a:srgbClr val="7030A0"/>
                </a:solidFill>
              </a:rPr>
              <a:t>19</a:t>
            </a:r>
            <a:r>
              <a:rPr kumimoji="1" lang="zh-CN" altLang="en-US" dirty="0" smtClean="0">
                <a:solidFill>
                  <a:srgbClr val="7030A0"/>
                </a:solidFill>
              </a:rPr>
              <a:t>点</a:t>
            </a:r>
            <a:endParaRPr kumimoji="1" lang="en-US" altLang="zh-CN" dirty="0" smtClean="0">
              <a:solidFill>
                <a:srgbClr val="7030A0"/>
              </a:solidFill>
            </a:endParaRPr>
          </a:p>
          <a:p>
            <a:r>
              <a:rPr kumimoji="1" lang="en-US" altLang="zh-CN" dirty="0" smtClean="0">
                <a:solidFill>
                  <a:srgbClr val="7030A0"/>
                </a:solidFill>
              </a:rPr>
              <a:t/>
            </a:r>
            <a:br>
              <a:rPr kumimoji="1" lang="en-US" altLang="zh-CN" dirty="0" smtClean="0">
                <a:solidFill>
                  <a:srgbClr val="7030A0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、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T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按键用于每天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12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点较准时间，触发即设定当前时间为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12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点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  <a:br>
              <a:rPr kumimoji="1" lang="en-US" altLang="zh-CN" dirty="0" smtClean="0">
                <a:solidFill>
                  <a:schemeClr val="accent6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R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用于恢复喷散计数为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0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。每次换瓶可重置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  <a:br>
              <a:rPr kumimoji="1" lang="en-US" altLang="zh-CN" dirty="0" smtClean="0">
                <a:solidFill>
                  <a:schemeClr val="accent6"/>
                </a:solidFill>
              </a:rPr>
            </a:br>
            <a:r>
              <a:rPr kumimoji="1" lang="en-US" altLang="zh-CN" dirty="0" smtClean="0">
                <a:solidFill>
                  <a:schemeClr val="accent6"/>
                </a:solidFill>
              </a:rPr>
              <a:t>S</a:t>
            </a:r>
            <a:r>
              <a:rPr kumimoji="1" lang="zh-CN" altLang="en-US" dirty="0" smtClean="0">
                <a:solidFill>
                  <a:schemeClr val="accent6"/>
                </a:solidFill>
              </a:rPr>
              <a:t> 关闭当程序运行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.</a:t>
            </a:r>
          </a:p>
          <a:p>
            <a:r>
              <a:rPr kumimoji="1" lang="en-US" altLang="zh-CN" dirty="0" smtClean="0">
                <a:solidFill>
                  <a:srgbClr val="7030A0"/>
                </a:solidFill>
              </a:rPr>
              <a:t/>
            </a:r>
            <a:br>
              <a:rPr kumimoji="1" lang="en-US" altLang="zh-CN" dirty="0" smtClean="0">
                <a:solidFill>
                  <a:srgbClr val="7030A0"/>
                </a:solidFill>
              </a:rPr>
            </a:b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显示当前状态，常亮表示喷香液体不足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闪一次，表示时间较准完成。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闪二次，表示计数恢复完成。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 L1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闪三次，表示关闭定时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1877786" y="4180114"/>
            <a:ext cx="1273628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326123" y="3815056"/>
            <a:ext cx="1837086" cy="89298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按键模块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3326123" y="2739424"/>
            <a:ext cx="4661429" cy="89298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时钟模块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51414" y="1112802"/>
            <a:ext cx="5227251" cy="916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计时器模块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302057" y="4788948"/>
            <a:ext cx="1861152" cy="8929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显示模块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302057" y="5764274"/>
            <a:ext cx="1861152" cy="8929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电机控制模块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29227" y="3852382"/>
            <a:ext cx="27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、短按</a:t>
            </a:r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次</a:t>
            </a:r>
            <a:endParaRPr kumimoji="1" lang="en-US" altLang="zh-CN" sz="1200" dirty="0" smtClean="0"/>
          </a:p>
          <a:p>
            <a:r>
              <a:rPr kumimoji="1" lang="en-US" altLang="zh-CN" sz="1200" dirty="0"/>
              <a:t>2</a:t>
            </a:r>
            <a:r>
              <a:rPr kumimoji="1" lang="zh-CN" altLang="en-US" sz="1200" dirty="0" smtClean="0"/>
              <a:t>、长按</a:t>
            </a:r>
            <a:endParaRPr kumimoji="1"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4742392" y="4844170"/>
            <a:ext cx="1385164" cy="37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状态灯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红 </a:t>
            </a:r>
            <a:r>
              <a:rPr kumimoji="1" lang="en-US" altLang="zh-CN" sz="1400" dirty="0" smtClean="0"/>
              <a:t>p31</a:t>
            </a:r>
            <a:endParaRPr kumimoji="1"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4733365" y="5281984"/>
            <a:ext cx="1398494" cy="371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指示灯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绿 </a:t>
            </a:r>
            <a:r>
              <a:rPr kumimoji="1" lang="en-US" altLang="zh-CN" sz="1400" dirty="0" smtClean="0"/>
              <a:t>p30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188524" y="4850932"/>
            <a:ext cx="221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、红闪一次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、红闪二次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、红闪三次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、绿运行指示灯</a:t>
            </a:r>
            <a:r>
              <a:rPr kumimoji="1" lang="en-US" altLang="zh-CN" sz="1200" dirty="0" smtClean="0"/>
              <a:t>(5</a:t>
            </a:r>
            <a:r>
              <a:rPr kumimoji="1" lang="zh-CN" altLang="en-US" sz="1200" dirty="0" smtClean="0"/>
              <a:t>秒一次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347897" y="6026874"/>
            <a:ext cx="27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、打开</a:t>
            </a:r>
            <a:r>
              <a:rPr kumimoji="1" lang="en-US" altLang="zh-CN" sz="1200" dirty="0" smtClean="0"/>
              <a:t>p34,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10</a:t>
            </a:r>
            <a:r>
              <a:rPr kumimoji="1" lang="zh-CN" altLang="en-US" sz="1200" dirty="0" smtClean="0"/>
              <a:t>秒钟后关闭</a:t>
            </a:r>
            <a:endParaRPr kumimoji="1" lang="en-US" altLang="zh-CN" sz="1200" dirty="0" smtClean="0"/>
          </a:p>
          <a:p>
            <a:r>
              <a:rPr kumimoji="1" lang="en-US" altLang="zh-CN" sz="1200" dirty="0"/>
              <a:t>2</a:t>
            </a:r>
            <a:r>
              <a:rPr kumimoji="1" lang="zh-CN" altLang="en-US" sz="1200" dirty="0" smtClean="0"/>
              <a:t>、打开</a:t>
            </a:r>
            <a:r>
              <a:rPr kumimoji="1" lang="en-US" altLang="zh-CN" sz="1200" dirty="0" smtClean="0"/>
              <a:t>p35,5us</a:t>
            </a:r>
            <a:r>
              <a:rPr kumimoji="1" lang="zh-CN" altLang="en-US" sz="1200" dirty="0" smtClean="0"/>
              <a:t>秒关闭</a:t>
            </a:r>
            <a:r>
              <a:rPr kumimoji="1" lang="en-US" altLang="zh-CN" sz="1200" dirty="0" smtClean="0"/>
              <a:t>(</a:t>
            </a:r>
            <a:r>
              <a:rPr kumimoji="1" lang="zh-CN" altLang="en-US" sz="1200" dirty="0" smtClean="0"/>
              <a:t>模拟按键操作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4742392" y="3768727"/>
            <a:ext cx="1385164" cy="449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按键</a:t>
            </a:r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强制开喷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p32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733365" y="4243460"/>
            <a:ext cx="1385164" cy="449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按键</a:t>
            </a:r>
            <a:r>
              <a:rPr kumimoji="1" lang="en-US" altLang="zh-CN" sz="1400" dirty="0"/>
              <a:t>2</a:t>
            </a:r>
            <a:r>
              <a:rPr kumimoji="1" lang="zh-CN" altLang="en-US" sz="1400" dirty="0" smtClean="0"/>
              <a:t> 设置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p33</a:t>
            </a:r>
            <a:endParaRPr kumimoji="1"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6437337" y="2891118"/>
            <a:ext cx="448687" cy="33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时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922754" y="2891118"/>
            <a:ext cx="448687" cy="33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</a:t>
            </a:r>
            <a:endParaRPr kumimoji="1"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425229" y="2898276"/>
            <a:ext cx="448687" cy="33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39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08" y="245317"/>
            <a:ext cx="8636000" cy="4762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408" y="5187821"/>
            <a:ext cx="127650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、显示部分主要器件为三个</a:t>
            </a:r>
            <a:r>
              <a:rPr lang="en-US" altLang="zh-CN" b="1" dirty="0"/>
              <a:t>2</a:t>
            </a:r>
            <a:r>
              <a:rPr lang="zh-CN" altLang="en-US" b="1" dirty="0"/>
              <a:t>位共阳红色数码管，驱动采用 </a:t>
            </a:r>
            <a:r>
              <a:rPr lang="en-US" altLang="zh-CN" b="1" dirty="0"/>
              <a:t>PNP </a:t>
            </a:r>
            <a:r>
              <a:rPr lang="zh-CN" altLang="en-US" b="1" dirty="0"/>
              <a:t>型</a:t>
            </a:r>
            <a:r>
              <a:rPr lang="en-US" altLang="zh-CN" b="1" dirty="0"/>
              <a:t>8550</a:t>
            </a:r>
            <a:r>
              <a:rPr lang="zh-CN" altLang="en-US" b="1" dirty="0"/>
              <a:t>三极管驱动，各端口配有限流电阻。</a:t>
            </a:r>
            <a:endParaRPr lang="zh-CN" altLang="en-US" dirty="0"/>
          </a:p>
          <a:p>
            <a:r>
              <a:rPr lang="zh-CN" altLang="en-US" dirty="0"/>
              <a:t> </a:t>
            </a:r>
          </a:p>
          <a:p>
            <a:r>
              <a:rPr lang="en-US" altLang="zh-CN" b="1" dirty="0"/>
              <a:t>3</a:t>
            </a:r>
            <a:r>
              <a:rPr lang="zh-CN" altLang="en-US" b="1" dirty="0"/>
              <a:t>、冒号部分采用</a:t>
            </a:r>
            <a:r>
              <a:rPr lang="en-US" altLang="zh-CN" b="1" dirty="0"/>
              <a:t>4</a:t>
            </a:r>
            <a:r>
              <a:rPr lang="zh-CN" altLang="en-US" b="1" dirty="0"/>
              <a:t>个</a:t>
            </a:r>
            <a:r>
              <a:rPr lang="en-US" altLang="zh-CN" b="1" dirty="0"/>
              <a:t>3mm</a:t>
            </a:r>
            <a:r>
              <a:rPr lang="zh-CN" altLang="en-US" b="1" dirty="0"/>
              <a:t>的红色发光二极管。</a:t>
            </a:r>
            <a:endParaRPr lang="zh-CN" altLang="en-US" dirty="0"/>
          </a:p>
          <a:p>
            <a:r>
              <a:rPr lang="zh-CN" altLang="en-US" dirty="0"/>
              <a:t> </a:t>
            </a:r>
          </a:p>
          <a:p>
            <a:r>
              <a:rPr lang="en-US" altLang="zh-CN" b="1" dirty="0"/>
              <a:t>4</a:t>
            </a:r>
            <a:r>
              <a:rPr lang="zh-CN" altLang="en-US" b="1" dirty="0"/>
              <a:t>、按键 </a:t>
            </a:r>
            <a:r>
              <a:rPr lang="en-US" altLang="zh-CN" b="1" dirty="0"/>
              <a:t>S1</a:t>
            </a:r>
            <a:r>
              <a:rPr lang="zh-CN" altLang="en-US" b="1" dirty="0"/>
              <a:t>～</a:t>
            </a:r>
            <a:r>
              <a:rPr lang="en-US" altLang="zh-CN" b="1" dirty="0"/>
              <a:t>S3 </a:t>
            </a:r>
            <a:r>
              <a:rPr lang="zh-CN" altLang="en-US" b="1" dirty="0"/>
              <a:t>占用 </a:t>
            </a:r>
            <a:r>
              <a:rPr lang="en-US" altLang="zh-CN" b="1" dirty="0"/>
              <a:t>P3.2</a:t>
            </a:r>
            <a:r>
              <a:rPr lang="zh-CN" altLang="en-US" b="1" dirty="0"/>
              <a:t>、</a:t>
            </a:r>
            <a:r>
              <a:rPr lang="en-US" altLang="zh-CN" b="1" dirty="0"/>
              <a:t>P3.3</a:t>
            </a:r>
            <a:r>
              <a:rPr lang="zh-CN" altLang="en-US" b="1" dirty="0"/>
              <a:t>、</a:t>
            </a:r>
            <a:r>
              <a:rPr lang="en-US" altLang="zh-CN" b="1" dirty="0"/>
              <a:t>P3.4 </a:t>
            </a:r>
            <a:r>
              <a:rPr lang="zh-CN" altLang="en-US" b="1" dirty="0"/>
              <a:t>口，</a:t>
            </a:r>
            <a:endParaRPr lang="zh-CN" altLang="en-US" dirty="0"/>
          </a:p>
          <a:p>
            <a:r>
              <a:rPr lang="zh-CN" altLang="en-US" dirty="0"/>
              <a:t>   </a:t>
            </a:r>
            <a:r>
              <a:rPr lang="en-US" altLang="zh-CN" dirty="0"/>
              <a:t>S1</a:t>
            </a:r>
            <a:r>
              <a:rPr lang="zh-CN" altLang="en-US" dirty="0"/>
              <a:t>：功能选择键，按一下调节小时，按两下调节分钟，按三下调节闹钟小时，按四下调节闹钟分钟，按五下时钟开始工作</a:t>
            </a:r>
          </a:p>
          <a:p>
            <a:r>
              <a:rPr lang="zh-CN" altLang="en-US" dirty="0"/>
              <a:t>   </a:t>
            </a:r>
            <a:r>
              <a:rPr lang="en-US" altLang="zh-CN" dirty="0"/>
              <a:t>S2</a:t>
            </a:r>
            <a:r>
              <a:rPr lang="zh-CN" altLang="en-US" dirty="0"/>
              <a:t>：数值加一按键（调节时间时相应光标闪烁）</a:t>
            </a:r>
          </a:p>
          <a:p>
            <a:r>
              <a:rPr lang="zh-CN" altLang="en-US" dirty="0"/>
              <a:t>   </a:t>
            </a:r>
            <a:r>
              <a:rPr lang="en-US" altLang="zh-CN" dirty="0"/>
              <a:t>S3</a:t>
            </a:r>
            <a:r>
              <a:rPr lang="zh-CN" altLang="en-US" dirty="0"/>
              <a:t>：数值减一按键（调节时间时相应光标闪烁）</a:t>
            </a:r>
          </a:p>
          <a:p>
            <a:r>
              <a:rPr lang="zh-CN" altLang="en-US" dirty="0"/>
              <a:t>   初始化钟表时间为</a:t>
            </a:r>
            <a:r>
              <a:rPr lang="en-US" altLang="zh-CN" dirty="0"/>
              <a:t>12:00:00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85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2244" cy="2648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8857"/>
            <a:ext cx="3819719" cy="35387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244" y="19957"/>
            <a:ext cx="4219160" cy="33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2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7885" y="263047"/>
            <a:ext cx="135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Hupo" charset="-122"/>
                <a:ea typeface="STHupo" charset="-122"/>
                <a:cs typeface="STHupo" charset="-122"/>
              </a:rPr>
              <a:t>鱼乐宝 </a:t>
            </a:r>
            <a:endParaRPr kumimoji="1" lang="zh-CN" altLang="en-US" sz="2800" dirty="0">
              <a:latin typeface="STHupo" charset="-122"/>
              <a:ea typeface="STHupo" charset="-122"/>
              <a:cs typeface="STHupo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9231" y="1056423"/>
            <a:ext cx="4695024" cy="151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smtClean="0"/>
              <a:t>显示模块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58916" y="1737499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07205" y="173477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9157" y="1737499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64899" y="173477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1415" y="3559628"/>
            <a:ext cx="5391892" cy="15512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51</a:t>
            </a:r>
            <a:r>
              <a:rPr kumimoji="1" lang="zh-CN" altLang="en-US" dirty="0" smtClean="0"/>
              <a:t>单片机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494" y="-785"/>
            <a:ext cx="1240972" cy="68587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220-&gt;5v</a:t>
            </a:r>
            <a:r>
              <a:rPr kumimoji="1" lang="zh-CN" altLang="en-US" dirty="0" smtClean="0"/>
              <a:t>电源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51414" y="5653388"/>
            <a:ext cx="976180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r>
              <a:rPr kumimoji="1" lang="zh-CN" altLang="en-US" dirty="0" smtClean="0"/>
              <a:t>温度传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感器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01119" y="2397838"/>
            <a:ext cx="4301907" cy="443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dirty="0" smtClean="0"/>
              <a:t>74H</a:t>
            </a:r>
            <a:r>
              <a:rPr lang="en-US" altLang="zh-CN" dirty="0" smtClean="0"/>
              <a:t>138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59798" y="1734778"/>
            <a:ext cx="439529" cy="604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68218" y="3640325"/>
            <a:ext cx="1161564" cy="5397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日历模块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74970" y="5653387"/>
            <a:ext cx="975860" cy="895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控</a:t>
            </a:r>
            <a:r>
              <a:rPr kumimoji="1" lang="zh-CN" altLang="en-US" dirty="0" smtClean="0"/>
              <a:t>夜光灯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863161" y="-785"/>
            <a:ext cx="1000921" cy="8604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光敏调节模块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864082" y="786267"/>
            <a:ext cx="31350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1</a:t>
            </a:r>
            <a:r>
              <a:rPr kumimoji="1" lang="en-US" altLang="zh-CN" sz="1400" dirty="0" smtClean="0">
                <a:solidFill>
                  <a:srgbClr val="7030A0"/>
                </a:solidFill>
              </a:rPr>
              <a:t>)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、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按键</a:t>
            </a:r>
            <a:r>
              <a:rPr kumimoji="1" lang="en-US" altLang="zh-CN" sz="1400" dirty="0" smtClean="0">
                <a:solidFill>
                  <a:srgbClr val="7030A0"/>
                </a:solidFill>
              </a:rPr>
              <a:t>1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控制夜光灯的开关</a:t>
            </a:r>
            <a:r>
              <a:rPr kumimoji="1" lang="en-US" altLang="zh-CN" sz="1400" dirty="0" smtClean="0">
                <a:solidFill>
                  <a:srgbClr val="7030A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（初使为开启）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2)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、按键</a:t>
            </a:r>
            <a:r>
              <a:rPr kumimoji="1" lang="en-US" altLang="zh-CN" sz="1400" dirty="0" smtClean="0">
                <a:solidFill>
                  <a:srgbClr val="7030A0"/>
                </a:solidFill>
              </a:rPr>
              <a:t>2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控制主灯光照明</a:t>
            </a:r>
            <a:r>
              <a:rPr kumimoji="1" lang="en-US" altLang="zh-CN" sz="1400" dirty="0" smtClean="0">
                <a:solidFill>
                  <a:srgbClr val="7030A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（初使关闭）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3)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、杀菌灯为定时任务，每天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点和下午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点开启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分钟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、植物灯为定时任务，每天晚上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点开启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个小时。</a:t>
            </a:r>
            <a:endParaRPr kumimoji="1"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、按键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控制冲氧机开机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（初使为关闭）</a:t>
            </a:r>
            <a:endParaRPr kumimoji="1"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、冲氧机为定时任务，每天</a:t>
            </a:r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16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开启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kumimoji="1" lang="zh-CN" alt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按钮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控制显示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\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隐藏显示模块。</a:t>
            </a:r>
            <a:endParaRPr kumimoji="1"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、时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按键进行小时的减操作设定</a:t>
            </a:r>
            <a:endParaRPr kumimoji="1"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zh-CN" sz="1400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、分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按键进行分钟的减操作设定</a:t>
            </a:r>
            <a:endParaRPr kumimoji="1"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64083" y="4898571"/>
            <a:ext cx="3135084" cy="18653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zh-CN" altLang="en-US" dirty="0" smtClean="0"/>
              <a:t>按键模块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9757625" y="6251510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0118919" y="6251367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10480213" y="6251367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9088016" y="6251508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时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1326993" y="3839411"/>
            <a:ext cx="1798893" cy="917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右箭头 37"/>
          <p:cNvSpPr/>
          <p:nvPr/>
        </p:nvSpPr>
        <p:spPr>
          <a:xfrm rot="16200000">
            <a:off x="3397181" y="5098544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p0</a:t>
            </a:r>
            <a:endParaRPr kumimoji="1" lang="zh-CN" altLang="en-US" sz="1100" dirty="0"/>
          </a:p>
        </p:txBody>
      </p:sp>
      <p:sp>
        <p:nvSpPr>
          <p:cNvPr id="40" name="右箭头 39"/>
          <p:cNvSpPr/>
          <p:nvPr/>
        </p:nvSpPr>
        <p:spPr>
          <a:xfrm rot="16200000">
            <a:off x="4460635" y="5079776"/>
            <a:ext cx="506397" cy="568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900" dirty="0"/>
              <a:t>p</a:t>
            </a:r>
            <a:r>
              <a:rPr kumimoji="1" lang="en-US" altLang="zh-CN" sz="900" dirty="0" smtClean="0"/>
              <a:t>1</a:t>
            </a:r>
            <a:endParaRPr kumimoji="1" lang="zh-CN" altLang="en-US" dirty="0"/>
          </a:p>
        </p:txBody>
      </p:sp>
      <p:sp>
        <p:nvSpPr>
          <p:cNvPr id="42" name="右箭头 41"/>
          <p:cNvSpPr/>
          <p:nvPr/>
        </p:nvSpPr>
        <p:spPr>
          <a:xfrm rot="16200000">
            <a:off x="5378066" y="2941784"/>
            <a:ext cx="718457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肘形连接符 43"/>
          <p:cNvCxnSpPr/>
          <p:nvPr/>
        </p:nvCxnSpPr>
        <p:spPr>
          <a:xfrm rot="10800000">
            <a:off x="8543306" y="4478697"/>
            <a:ext cx="1328482" cy="419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139034" y="5660039"/>
            <a:ext cx="831526" cy="8884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控杀</a:t>
            </a:r>
            <a:r>
              <a:rPr kumimoji="1" lang="zh-CN" altLang="en-US" dirty="0" smtClean="0"/>
              <a:t>菌灯</a:t>
            </a:r>
            <a:endParaRPr kumimoji="1" lang="zh-CN" altLang="en-US" dirty="0"/>
          </a:p>
        </p:txBody>
      </p:sp>
      <p:sp>
        <p:nvSpPr>
          <p:cNvPr id="39" name="右箭头 38"/>
          <p:cNvSpPr/>
          <p:nvPr/>
        </p:nvSpPr>
        <p:spPr>
          <a:xfrm rot="16200000">
            <a:off x="6255895" y="5111885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p3</a:t>
            </a:r>
            <a:endParaRPr kumimoji="1" lang="zh-CN" altLang="en-US" sz="1100" dirty="0"/>
          </a:p>
        </p:txBody>
      </p:sp>
      <p:sp>
        <p:nvSpPr>
          <p:cNvPr id="43" name="矩形 42"/>
          <p:cNvSpPr/>
          <p:nvPr/>
        </p:nvSpPr>
        <p:spPr>
          <a:xfrm>
            <a:off x="5197138" y="5660039"/>
            <a:ext cx="901421" cy="8931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控</a:t>
            </a:r>
            <a:r>
              <a:rPr kumimoji="1" lang="zh-CN" altLang="en-US" dirty="0" smtClean="0"/>
              <a:t>主照明模块</a:t>
            </a:r>
            <a:endParaRPr kumimoji="1" lang="zh-CN" altLang="en-US" dirty="0"/>
          </a:p>
        </p:txBody>
      </p:sp>
      <p:sp>
        <p:nvSpPr>
          <p:cNvPr id="45" name="右箭头 44"/>
          <p:cNvSpPr/>
          <p:nvPr/>
        </p:nvSpPr>
        <p:spPr>
          <a:xfrm rot="16200000">
            <a:off x="5401972" y="5114661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p2</a:t>
            </a:r>
            <a:endParaRPr kumimoji="1" lang="zh-CN" altLang="en-US" sz="1100" dirty="0"/>
          </a:p>
        </p:txBody>
      </p:sp>
      <p:sp>
        <p:nvSpPr>
          <p:cNvPr id="46" name="矩形 45"/>
          <p:cNvSpPr/>
          <p:nvPr/>
        </p:nvSpPr>
        <p:spPr>
          <a:xfrm>
            <a:off x="7001211" y="5666728"/>
            <a:ext cx="831526" cy="888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控</a:t>
            </a:r>
            <a:r>
              <a:rPr kumimoji="1" lang="zh-CN" altLang="en-US" dirty="0" smtClean="0"/>
              <a:t>植物灯</a:t>
            </a:r>
            <a:endParaRPr kumimoji="1" lang="en-US" altLang="zh-CN" dirty="0" smtClean="0"/>
          </a:p>
        </p:txBody>
      </p:sp>
      <p:sp>
        <p:nvSpPr>
          <p:cNvPr id="47" name="右箭头 46"/>
          <p:cNvSpPr/>
          <p:nvPr/>
        </p:nvSpPr>
        <p:spPr>
          <a:xfrm rot="16200000">
            <a:off x="7108804" y="5115070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p4</a:t>
            </a:r>
            <a:endParaRPr kumimoji="1" lang="zh-CN" altLang="en-US" sz="1100" dirty="0"/>
          </a:p>
        </p:txBody>
      </p:sp>
      <p:sp>
        <p:nvSpPr>
          <p:cNvPr id="48" name="矩形 47"/>
          <p:cNvSpPr/>
          <p:nvPr/>
        </p:nvSpPr>
        <p:spPr>
          <a:xfrm>
            <a:off x="3268218" y="4260811"/>
            <a:ext cx="1161564" cy="637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时间调节模块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866174" y="5658613"/>
            <a:ext cx="831526" cy="888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控冲氧</a:t>
            </a:r>
            <a:r>
              <a:rPr kumimoji="1" lang="zh-CN" altLang="en-US" dirty="0" smtClean="0"/>
              <a:t>机</a:t>
            </a:r>
            <a:endParaRPr kumimoji="1" lang="en-US" altLang="zh-CN" dirty="0" smtClean="0"/>
          </a:p>
        </p:txBody>
      </p:sp>
      <p:sp>
        <p:nvSpPr>
          <p:cNvPr id="50" name="右箭头 49"/>
          <p:cNvSpPr/>
          <p:nvPr/>
        </p:nvSpPr>
        <p:spPr>
          <a:xfrm rot="16200000">
            <a:off x="7973767" y="5120402"/>
            <a:ext cx="519739" cy="5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p5</a:t>
            </a:r>
            <a:endParaRPr kumimoji="1" lang="zh-CN" altLang="en-US" sz="1100" dirty="0"/>
          </a:p>
        </p:txBody>
      </p:sp>
      <p:sp>
        <p:nvSpPr>
          <p:cNvPr id="51" name="圆角矩形 50"/>
          <p:cNvSpPr/>
          <p:nvPr/>
        </p:nvSpPr>
        <p:spPr>
          <a:xfrm>
            <a:off x="9415289" y="6251367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10822549" y="6251367"/>
            <a:ext cx="335902" cy="317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53" name="矩形 18"/>
          <p:cNvSpPr/>
          <p:nvPr/>
        </p:nvSpPr>
        <p:spPr>
          <a:xfrm>
            <a:off x="7285392" y="3609386"/>
            <a:ext cx="1161564" cy="5397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数码管驱动</a:t>
            </a:r>
            <a:endParaRPr kumimoji="1" lang="zh-CN" altLang="en-US" dirty="0"/>
          </a:p>
        </p:txBody>
      </p:sp>
      <p:sp>
        <p:nvSpPr>
          <p:cNvPr id="54" name="矩形 18"/>
          <p:cNvSpPr/>
          <p:nvPr/>
        </p:nvSpPr>
        <p:spPr>
          <a:xfrm>
            <a:off x="7308819" y="4180114"/>
            <a:ext cx="1161564" cy="5397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驱动</a:t>
            </a:r>
            <a:endParaRPr kumimoji="1" lang="zh-CN" altLang="en-US" dirty="0"/>
          </a:p>
        </p:txBody>
      </p:sp>
      <p:sp>
        <p:nvSpPr>
          <p:cNvPr id="55" name="矩形 7"/>
          <p:cNvSpPr/>
          <p:nvPr/>
        </p:nvSpPr>
        <p:spPr>
          <a:xfrm>
            <a:off x="3625483" y="1435420"/>
            <a:ext cx="665780" cy="503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工作指示灯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2507" y="5355416"/>
            <a:ext cx="61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输入</a:t>
            </a:r>
            <a:r>
              <a:rPr lang="en-US" altLang="zh-CN" sz="1100" dirty="0" smtClean="0"/>
              <a:t>IO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705685" y="4796424"/>
            <a:ext cx="292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输出</a:t>
            </a:r>
            <a:r>
              <a:rPr lang="en-US" altLang="zh-CN" sz="1100" dirty="0" smtClean="0"/>
              <a:t>IO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9415289" y="4638883"/>
            <a:ext cx="61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输入</a:t>
            </a:r>
            <a:r>
              <a:rPr lang="en-US" altLang="zh-CN" sz="1100" dirty="0" smtClean="0"/>
              <a:t>IO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851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400</Words>
  <Application>Microsoft Macintosh PowerPoint</Application>
  <PresentationFormat>Custom</PresentationFormat>
  <Paragraphs>157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sherwin.chen _x000d_SimpleMind Free_x000d_UltraEdit_x000d_chen</cp:lastModifiedBy>
  <cp:revision>82</cp:revision>
  <dcterms:created xsi:type="dcterms:W3CDTF">2018-06-29T08:29:42Z</dcterms:created>
  <dcterms:modified xsi:type="dcterms:W3CDTF">2018-09-10T14:56:11Z</dcterms:modified>
</cp:coreProperties>
</file>