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2" r:id="rId7"/>
    <p:sldId id="260" r:id="rId8"/>
    <p:sldId id="261" r:id="rId9"/>
    <p:sldId id="263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5"/>
    <p:restoredTop sz="94604"/>
  </p:normalViewPr>
  <p:slideViewPr>
    <p:cSldViewPr snapToGrid="0" snapToObjects="1">
      <p:cViewPr>
        <p:scale>
          <a:sx n="95" d="100"/>
          <a:sy n="95" d="100"/>
        </p:scale>
        <p:origin x="-464" y="-88"/>
      </p:cViewPr>
      <p:guideLst>
        <p:guide orient="horz" pos="2160"/>
        <p:guide pos="38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84BA-F2B6-314A-A1D6-F2D08703B01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7C556-0C30-0044-9FA6-F2F6B7C68BB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84BA-F2B6-314A-A1D6-F2D08703B01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7C556-0C30-0044-9FA6-F2F6B7C68BB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84BA-F2B6-314A-A1D6-F2D08703B01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7C556-0C30-0044-9FA6-F2F6B7C68BB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84BA-F2B6-314A-A1D6-F2D08703B01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7C556-0C30-0044-9FA6-F2F6B7C68BB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84BA-F2B6-314A-A1D6-F2D08703B01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7C556-0C30-0044-9FA6-F2F6B7C68BB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84BA-F2B6-314A-A1D6-F2D08703B01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7C556-0C30-0044-9FA6-F2F6B7C68BB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84BA-F2B6-314A-A1D6-F2D08703B01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7C556-0C30-0044-9FA6-F2F6B7C68BB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84BA-F2B6-314A-A1D6-F2D08703B01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7C556-0C30-0044-9FA6-F2F6B7C68BB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84BA-F2B6-314A-A1D6-F2D08703B01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7C556-0C30-0044-9FA6-F2F6B7C68BB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84BA-F2B6-314A-A1D6-F2D08703B01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7C556-0C30-0044-9FA6-F2F6B7C68BB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84BA-F2B6-314A-A1D6-F2D08703B01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7C556-0C30-0044-9FA6-F2F6B7C68BB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A84BA-F2B6-314A-A1D6-F2D08703B01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7C556-0C30-0044-9FA6-F2F6B7C68BB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704522" y="556591"/>
            <a:ext cx="283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DIY</a:t>
            </a:r>
            <a:r>
              <a:rPr lang="zh-CN" altLang="en-US" dirty="0"/>
              <a:t>可调电压锂电池充电器</a:t>
            </a:r>
            <a:endParaRPr kumimoji="1"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424608" y="1255888"/>
            <a:ext cx="1046922" cy="40806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17v</a:t>
            </a:r>
            <a:r>
              <a:rPr kumimoji="1" lang="zh-CN" altLang="en-US" dirty="0" smtClean="0"/>
              <a:t>开关电源</a:t>
            </a:r>
            <a:endParaRPr kumimoji="1" lang="zh-CN" alt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3588333" y="2488832"/>
            <a:ext cx="5075890" cy="16086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可调恒流充电板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4704522" y="5469467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电压调节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382933" y="5458178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电流调节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08178" y="1255888"/>
            <a:ext cx="2232377" cy="7478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电压、电流表</a:t>
            </a:r>
            <a:endParaRPr lang="en-US" altLang="zh-CN" dirty="0" smtClean="0"/>
          </a:p>
        </p:txBody>
      </p:sp>
      <p:sp>
        <p:nvSpPr>
          <p:cNvPr id="9" name="Rectangle 8"/>
          <p:cNvSpPr/>
          <p:nvPr/>
        </p:nvSpPr>
        <p:spPr>
          <a:xfrm>
            <a:off x="9409289" y="2173111"/>
            <a:ext cx="1329267" cy="8748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5V</a:t>
            </a:r>
            <a:r>
              <a:rPr lang="zh-CN" altLang="en-US" dirty="0" smtClean="0"/>
              <a:t>稳定输出</a:t>
            </a:r>
            <a:endParaRPr lang="en-US" altLang="zh-CN" dirty="0" smtClean="0"/>
          </a:p>
        </p:txBody>
      </p:sp>
      <p:sp>
        <p:nvSpPr>
          <p:cNvPr id="10" name="Rectangle 9"/>
          <p:cNvSpPr/>
          <p:nvPr/>
        </p:nvSpPr>
        <p:spPr>
          <a:xfrm>
            <a:off x="9409289" y="3443111"/>
            <a:ext cx="1329267" cy="8748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3-15V</a:t>
            </a:r>
            <a:r>
              <a:rPr lang="zh-CN" altLang="en-US" dirty="0" smtClean="0"/>
              <a:t>稳定输出</a:t>
            </a:r>
            <a:endParaRPr lang="en-US" altLang="zh-CN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3584222" y="6110111"/>
            <a:ext cx="733779" cy="5785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4.2v</a:t>
            </a:r>
            <a:r>
              <a:rPr lang="zh-CN" altLang="en-US" dirty="0" smtClean="0"/>
              <a:t>刻度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534400" y="6110111"/>
            <a:ext cx="733779" cy="5785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2A</a:t>
            </a:r>
            <a:r>
              <a:rPr lang="zh-CN" altLang="en-US" dirty="0" smtClean="0"/>
              <a:t>刻度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588333" y="1255888"/>
            <a:ext cx="1116189" cy="747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D</a:t>
            </a:r>
            <a:r>
              <a:rPr lang="en-US" altLang="zh-CN" dirty="0" smtClean="0"/>
              <a:t>C</a:t>
            </a:r>
            <a:r>
              <a:rPr lang="zh-CN" altLang="en-US" dirty="0" smtClean="0"/>
              <a:t>供电</a:t>
            </a:r>
            <a:endParaRPr lang="en-US" altLang="zh-CN" dirty="0" smtClean="0"/>
          </a:p>
        </p:txBody>
      </p:sp>
      <p:cxnSp>
        <p:nvCxnSpPr>
          <p:cNvPr id="16" name="Straight Arrow Connector 15"/>
          <p:cNvCxnSpPr>
            <a:endCxn id="14" idx="1"/>
          </p:cNvCxnSpPr>
          <p:nvPr/>
        </p:nvCxnSpPr>
        <p:spPr>
          <a:xfrm>
            <a:off x="2471530" y="1629833"/>
            <a:ext cx="111680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3"/>
            <a:endCxn id="7" idx="1"/>
          </p:cNvCxnSpPr>
          <p:nvPr/>
        </p:nvCxnSpPr>
        <p:spPr>
          <a:xfrm>
            <a:off x="4704522" y="1629833"/>
            <a:ext cx="6036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3"/>
            <a:endCxn id="2" idx="1"/>
          </p:cNvCxnSpPr>
          <p:nvPr/>
        </p:nvCxnSpPr>
        <p:spPr>
          <a:xfrm flipV="1">
            <a:off x="2471530" y="3293166"/>
            <a:ext cx="1116803" cy="3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ight Arrow 23"/>
          <p:cNvSpPr/>
          <p:nvPr/>
        </p:nvSpPr>
        <p:spPr>
          <a:xfrm>
            <a:off x="2471530" y="3048000"/>
            <a:ext cx="1112692" cy="39511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供电</a:t>
            </a:r>
            <a:endParaRPr lang="en-US" altLang="zh-CN" dirty="0" smtClean="0"/>
          </a:p>
        </p:txBody>
      </p:sp>
      <p:sp>
        <p:nvSpPr>
          <p:cNvPr id="28" name="Up Arrow 27"/>
          <p:cNvSpPr/>
          <p:nvPr/>
        </p:nvSpPr>
        <p:spPr>
          <a:xfrm>
            <a:off x="5023554" y="4097499"/>
            <a:ext cx="282222" cy="137196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Up Arrow 28"/>
          <p:cNvSpPr/>
          <p:nvPr/>
        </p:nvSpPr>
        <p:spPr>
          <a:xfrm>
            <a:off x="7701843" y="4097499"/>
            <a:ext cx="282222" cy="137196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>
            <a:off x="8534400" y="2779889"/>
            <a:ext cx="886179" cy="26811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8534400" y="3654778"/>
            <a:ext cx="874889" cy="23988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Up-Down Arrow 34"/>
          <p:cNvSpPr/>
          <p:nvPr/>
        </p:nvSpPr>
        <p:spPr>
          <a:xfrm>
            <a:off x="5954889" y="2003778"/>
            <a:ext cx="239889" cy="485054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Heptagon 35"/>
          <p:cNvSpPr/>
          <p:nvPr/>
        </p:nvSpPr>
        <p:spPr>
          <a:xfrm>
            <a:off x="11091333" y="2488832"/>
            <a:ext cx="536223" cy="559168"/>
          </a:xfrm>
          <a:prstGeom prst="hept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+</a:t>
            </a:r>
            <a:endParaRPr lang="en-US" dirty="0"/>
          </a:p>
        </p:txBody>
      </p:sp>
      <p:sp>
        <p:nvSpPr>
          <p:cNvPr id="37" name="Heptagon 36"/>
          <p:cNvSpPr/>
          <p:nvPr/>
        </p:nvSpPr>
        <p:spPr>
          <a:xfrm>
            <a:off x="11091333" y="3730610"/>
            <a:ext cx="536223" cy="559168"/>
          </a:xfrm>
          <a:prstGeom prst="hept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/>
              <a:t>-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704522" y="556591"/>
            <a:ext cx="1980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DIY</a:t>
            </a:r>
            <a:r>
              <a:rPr lang="zh-CN" altLang="en-US" dirty="0" smtClean="0"/>
              <a:t>可调稳压电源</a:t>
            </a:r>
            <a:endParaRPr kumimoji="1"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424608" y="1255888"/>
            <a:ext cx="1046922" cy="40806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17v</a:t>
            </a:r>
            <a:r>
              <a:rPr kumimoji="1" lang="zh-CN" altLang="en-US" dirty="0" smtClean="0"/>
              <a:t>开关电源</a:t>
            </a:r>
            <a:endParaRPr kumimoji="1" lang="zh-CN" alt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3588333" y="2488832"/>
            <a:ext cx="5075890" cy="1608667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可调恒</a:t>
            </a:r>
            <a:r>
              <a:rPr lang="zh-CN" altLang="en-US" dirty="0" smtClean="0"/>
              <a:t>压</a:t>
            </a:r>
            <a:r>
              <a:rPr lang="en-US" dirty="0" smtClean="0"/>
              <a:t>电板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4704522" y="5469467"/>
            <a:ext cx="914400" cy="914400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电压调节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409289" y="2173111"/>
            <a:ext cx="1329267" cy="87488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5V</a:t>
            </a:r>
            <a:r>
              <a:rPr lang="zh-CN" altLang="en-US" dirty="0" smtClean="0"/>
              <a:t>稳定输出</a:t>
            </a:r>
            <a:endParaRPr lang="en-US" altLang="zh-CN" dirty="0" smtClean="0"/>
          </a:p>
        </p:txBody>
      </p:sp>
      <p:sp>
        <p:nvSpPr>
          <p:cNvPr id="10" name="Rectangle 9"/>
          <p:cNvSpPr/>
          <p:nvPr/>
        </p:nvSpPr>
        <p:spPr>
          <a:xfrm>
            <a:off x="9409289" y="3443111"/>
            <a:ext cx="1329267" cy="874889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3-15V</a:t>
            </a:r>
            <a:r>
              <a:rPr lang="zh-CN" altLang="en-US" dirty="0" smtClean="0"/>
              <a:t>稳定输出</a:t>
            </a:r>
            <a:endParaRPr lang="en-US" altLang="zh-CN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3584222" y="6110111"/>
            <a:ext cx="733779" cy="5785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4.2v</a:t>
            </a:r>
            <a:r>
              <a:rPr lang="zh-CN" altLang="en-US" dirty="0" smtClean="0"/>
              <a:t>刻度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5" idx="3"/>
            <a:endCxn id="2" idx="1"/>
          </p:cNvCxnSpPr>
          <p:nvPr/>
        </p:nvCxnSpPr>
        <p:spPr>
          <a:xfrm flipV="1">
            <a:off x="2471530" y="3293166"/>
            <a:ext cx="1116803" cy="3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ight Arrow 23"/>
          <p:cNvSpPr/>
          <p:nvPr/>
        </p:nvSpPr>
        <p:spPr>
          <a:xfrm>
            <a:off x="2471530" y="3048000"/>
            <a:ext cx="1112692" cy="39511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供电</a:t>
            </a:r>
            <a:endParaRPr lang="en-US" altLang="zh-CN" dirty="0" smtClean="0"/>
          </a:p>
        </p:txBody>
      </p:sp>
      <p:sp>
        <p:nvSpPr>
          <p:cNvPr id="28" name="Up Arrow 27"/>
          <p:cNvSpPr/>
          <p:nvPr/>
        </p:nvSpPr>
        <p:spPr>
          <a:xfrm>
            <a:off x="5023554" y="4097499"/>
            <a:ext cx="282222" cy="137196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>
            <a:off x="8534400" y="2779889"/>
            <a:ext cx="886179" cy="26811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8534400" y="3654778"/>
            <a:ext cx="874889" cy="23988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Heptagon 35"/>
          <p:cNvSpPr/>
          <p:nvPr/>
        </p:nvSpPr>
        <p:spPr>
          <a:xfrm>
            <a:off x="11091333" y="2488832"/>
            <a:ext cx="536223" cy="559168"/>
          </a:xfrm>
          <a:prstGeom prst="heptagon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+</a:t>
            </a:r>
            <a:endParaRPr lang="en-US" dirty="0"/>
          </a:p>
        </p:txBody>
      </p:sp>
      <p:sp>
        <p:nvSpPr>
          <p:cNvPr id="37" name="Heptagon 36"/>
          <p:cNvSpPr/>
          <p:nvPr/>
        </p:nvSpPr>
        <p:spPr>
          <a:xfrm>
            <a:off x="11091333" y="3730610"/>
            <a:ext cx="536223" cy="559168"/>
          </a:xfrm>
          <a:prstGeom prst="heptagon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/>
              <a:t>-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7455157" y="3048000"/>
            <a:ext cx="9144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电压表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6466916" y="5469467"/>
            <a:ext cx="914400" cy="9144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电压表开关</a:t>
            </a:r>
            <a:endParaRPr lang="en-US" dirty="0"/>
          </a:p>
        </p:txBody>
      </p:sp>
      <p:sp>
        <p:nvSpPr>
          <p:cNvPr id="30" name="Up Arrow 29"/>
          <p:cNvSpPr/>
          <p:nvPr/>
        </p:nvSpPr>
        <p:spPr>
          <a:xfrm>
            <a:off x="6785948" y="4097499"/>
            <a:ext cx="282222" cy="137196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912357" y="5469467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电压源切换</a:t>
            </a:r>
            <a:endParaRPr lang="en-US" dirty="0"/>
          </a:p>
        </p:txBody>
      </p:sp>
      <p:sp>
        <p:nvSpPr>
          <p:cNvPr id="32" name="Up Arrow 31"/>
          <p:cNvSpPr/>
          <p:nvPr/>
        </p:nvSpPr>
        <p:spPr>
          <a:xfrm>
            <a:off x="8231389" y="4097499"/>
            <a:ext cx="282222" cy="137196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997885" y="26304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>
                <a:latin typeface="STHupo" charset="-122"/>
                <a:ea typeface="STHupo" charset="-122"/>
                <a:cs typeface="STHupo" charset="-122"/>
              </a:rPr>
              <a:t>电子时钟</a:t>
            </a:r>
            <a:endParaRPr kumimoji="1" lang="zh-CN" altLang="en-US" sz="2800" dirty="0">
              <a:latin typeface="STHupo" charset="-122"/>
              <a:ea typeface="STHupo" charset="-122"/>
              <a:cs typeface="STHupo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52933" y="1112802"/>
            <a:ext cx="4695024" cy="1516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zh-CN" altLang="en-US" smtClean="0"/>
              <a:t>显示模块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903870" y="1730828"/>
            <a:ext cx="439529" cy="60415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8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54807" y="1730828"/>
            <a:ext cx="439529" cy="60415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8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58916" y="1737499"/>
            <a:ext cx="439529" cy="60415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8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707205" y="1734778"/>
            <a:ext cx="439529" cy="60415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8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09157" y="1737499"/>
            <a:ext cx="439529" cy="60415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8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064899" y="1734778"/>
            <a:ext cx="439529" cy="60415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8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51415" y="3559628"/>
            <a:ext cx="5391892" cy="155121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51</a:t>
            </a:r>
            <a:r>
              <a:rPr kumimoji="1" lang="zh-CN" altLang="en-US" dirty="0" smtClean="0"/>
              <a:t>单片机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36814" y="1112802"/>
            <a:ext cx="1240972" cy="559824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220-&gt;5v</a:t>
            </a:r>
            <a:r>
              <a:rPr kumimoji="1" lang="zh-CN" altLang="en-US" dirty="0" smtClean="0"/>
              <a:t>电源</a:t>
            </a:r>
            <a:br>
              <a:rPr kumimoji="1" lang="en-US" altLang="zh-CN" dirty="0" smtClean="0"/>
            </a:br>
            <a:r>
              <a:rPr kumimoji="1" lang="zh-CN" altLang="en-US" dirty="0" smtClean="0"/>
              <a:t>模块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151414" y="5617029"/>
            <a:ext cx="1258643" cy="1094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温度传</a:t>
            </a:r>
            <a:br>
              <a:rPr kumimoji="1" lang="en-US" altLang="zh-CN" dirty="0" smtClean="0"/>
            </a:br>
            <a:r>
              <a:rPr kumimoji="1" lang="zh-CN" altLang="en-US" dirty="0" smtClean="0"/>
              <a:t>感器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601119" y="2397838"/>
            <a:ext cx="4301907" cy="4433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altLang="zh-CN" dirty="0"/>
              <a:t>74HC573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813702" y="1736815"/>
            <a:ext cx="439529" cy="60415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-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159798" y="1734778"/>
            <a:ext cx="439529" cy="60415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-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500775" y="5617029"/>
            <a:ext cx="1258643" cy="10940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湿度传</a:t>
            </a:r>
            <a:br>
              <a:rPr kumimoji="1" lang="en-US" altLang="zh-CN" dirty="0" smtClean="0"/>
            </a:br>
            <a:r>
              <a:rPr kumimoji="1" lang="zh-CN" altLang="en-US" dirty="0" smtClean="0"/>
              <a:t>感器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284663" y="5617029"/>
            <a:ext cx="1258643" cy="10940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日历模块</a:t>
            </a:r>
            <a:endParaRPr kumimoji="1"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5850136" y="5617029"/>
            <a:ext cx="1258643" cy="10940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蜂鸣</a:t>
            </a:r>
            <a:endParaRPr kumimoji="1"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4987120" y="1889181"/>
            <a:ext cx="89618" cy="873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6334753" y="2151347"/>
            <a:ext cx="89618" cy="873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6334753" y="1907556"/>
            <a:ext cx="89618" cy="873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4997242" y="2152029"/>
            <a:ext cx="89618" cy="873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7284663" y="606616"/>
            <a:ext cx="1000921" cy="8604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光敏调节模块</a:t>
            </a:r>
            <a:endParaRPr kumimoji="1"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8864082" y="786267"/>
            <a:ext cx="313508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7030A0"/>
                </a:solidFill>
              </a:rPr>
              <a:t>1</a:t>
            </a:r>
            <a:r>
              <a:rPr kumimoji="1" lang="zh-CN" altLang="en-US" dirty="0" smtClean="0">
                <a:solidFill>
                  <a:srgbClr val="7030A0"/>
                </a:solidFill>
              </a:rPr>
              <a:t>、根据光线亮度自动调节显示的亮度</a:t>
            </a:r>
            <a:r>
              <a:rPr kumimoji="1" lang="en-US" altLang="zh-CN" dirty="0" smtClean="0">
                <a:solidFill>
                  <a:srgbClr val="7030A0"/>
                </a:solidFill>
              </a:rPr>
              <a:t>.</a:t>
            </a:r>
            <a:r>
              <a:rPr kumimoji="1" lang="zh-CN" altLang="en-US" dirty="0" smtClean="0">
                <a:solidFill>
                  <a:srgbClr val="7030A0"/>
                </a:solidFill>
              </a:rPr>
              <a:t> 显示控制</a:t>
            </a:r>
            <a:r>
              <a:rPr kumimoji="1" lang="en-US" altLang="zh-CN" dirty="0" smtClean="0">
                <a:solidFill>
                  <a:srgbClr val="7030A0"/>
                </a:solidFill>
              </a:rPr>
              <a:t>.</a:t>
            </a:r>
            <a:endParaRPr kumimoji="1" lang="en-US" altLang="zh-CN" dirty="0" smtClean="0">
              <a:solidFill>
                <a:srgbClr val="7030A0"/>
              </a:solidFill>
            </a:endParaRPr>
          </a:p>
          <a:p>
            <a:br>
              <a:rPr kumimoji="1" lang="en-US" altLang="zh-CN" dirty="0" smtClean="0">
                <a:solidFill>
                  <a:srgbClr val="7030A0"/>
                </a:solidFill>
              </a:rPr>
            </a:br>
            <a:r>
              <a:rPr kumimoji="1" lang="en-US" altLang="zh-CN" dirty="0" smtClean="0">
                <a:solidFill>
                  <a:schemeClr val="accent6"/>
                </a:solidFill>
              </a:rPr>
              <a:t>2</a:t>
            </a:r>
            <a:r>
              <a:rPr kumimoji="1" lang="zh-CN" altLang="en-US" dirty="0" smtClean="0">
                <a:solidFill>
                  <a:schemeClr val="accent6"/>
                </a:solidFill>
              </a:rPr>
              <a:t>、默认显示当前时间，</a:t>
            </a:r>
            <a:r>
              <a:rPr kumimoji="1" lang="en-US" altLang="zh-CN" dirty="0" smtClean="0">
                <a:solidFill>
                  <a:schemeClr val="accent6"/>
                </a:solidFill>
              </a:rPr>
              <a:t>1</a:t>
            </a:r>
            <a:r>
              <a:rPr kumimoji="1" lang="zh-CN" altLang="en-US" dirty="0" smtClean="0">
                <a:solidFill>
                  <a:schemeClr val="accent6"/>
                </a:solidFill>
              </a:rPr>
              <a:t>分钟内，</a:t>
            </a:r>
            <a:r>
              <a:rPr kumimoji="1" lang="en-US" altLang="zh-CN" dirty="0" smtClean="0">
                <a:solidFill>
                  <a:schemeClr val="accent6"/>
                </a:solidFill>
              </a:rPr>
              <a:t>15</a:t>
            </a:r>
            <a:r>
              <a:rPr kumimoji="1" lang="zh-CN" altLang="en-US" dirty="0" smtClean="0">
                <a:solidFill>
                  <a:schemeClr val="accent6"/>
                </a:solidFill>
              </a:rPr>
              <a:t>秒显示日期，</a:t>
            </a:r>
            <a:r>
              <a:rPr kumimoji="1" lang="en-US" altLang="zh-CN" dirty="0" smtClean="0">
                <a:solidFill>
                  <a:schemeClr val="accent6"/>
                </a:solidFill>
              </a:rPr>
              <a:t>25</a:t>
            </a:r>
            <a:r>
              <a:rPr kumimoji="1" lang="zh-CN" altLang="en-US" dirty="0" smtClean="0">
                <a:solidFill>
                  <a:schemeClr val="accent6"/>
                </a:solidFill>
              </a:rPr>
              <a:t>稍显示温度，</a:t>
            </a:r>
            <a:r>
              <a:rPr kumimoji="1" lang="en-US" altLang="zh-CN" dirty="0" smtClean="0">
                <a:solidFill>
                  <a:schemeClr val="accent6"/>
                </a:solidFill>
              </a:rPr>
              <a:t>35</a:t>
            </a:r>
            <a:r>
              <a:rPr kumimoji="1" lang="zh-CN" altLang="en-US" dirty="0" smtClean="0">
                <a:solidFill>
                  <a:schemeClr val="accent6"/>
                </a:solidFill>
              </a:rPr>
              <a:t>秒显示湿度，显示时长为</a:t>
            </a:r>
            <a:r>
              <a:rPr kumimoji="1" lang="en-US" altLang="zh-CN" dirty="0" smtClean="0">
                <a:solidFill>
                  <a:schemeClr val="accent6"/>
                </a:solidFill>
              </a:rPr>
              <a:t>3</a:t>
            </a:r>
            <a:r>
              <a:rPr kumimoji="1" lang="zh-CN" altLang="en-US" dirty="0" smtClean="0">
                <a:solidFill>
                  <a:schemeClr val="accent6"/>
                </a:solidFill>
              </a:rPr>
              <a:t>秒，整点报时</a:t>
            </a:r>
            <a:r>
              <a:rPr kumimoji="1" lang="en-US" altLang="zh-CN" dirty="0" smtClean="0">
                <a:solidFill>
                  <a:schemeClr val="accent6"/>
                </a:solidFill>
              </a:rPr>
              <a:t>.</a:t>
            </a:r>
            <a:endParaRPr kumimoji="1" lang="en-US" altLang="zh-CN" dirty="0" smtClean="0">
              <a:solidFill>
                <a:schemeClr val="accent6"/>
              </a:solidFill>
            </a:endParaRPr>
          </a:p>
          <a:p>
            <a:br>
              <a:rPr kumimoji="1" lang="en-US" altLang="zh-CN" dirty="0" smtClean="0">
                <a:solidFill>
                  <a:srgbClr val="7030A0"/>
                </a:solidFill>
              </a:rPr>
            </a:br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kumimoji="1"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、</a:t>
            </a:r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kumimoji="1"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按键切换时间</a:t>
            </a:r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kumimoji="1"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日历</a:t>
            </a:r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kumimoji="1"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完成调节，</a:t>
            </a:r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kumimoji="1"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，</a:t>
            </a:r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kumimoji="1"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，</a:t>
            </a:r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kumimoji="1"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对应相应的位调节，只能增加调节</a:t>
            </a:r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kumimoji="1"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支持长按连续调节</a:t>
            </a:r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kumimoji="1" lang="en-US" altLang="zh-CN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kumimoji="1"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endParaRPr kumimoji="1"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864083" y="5617029"/>
            <a:ext cx="2258008" cy="109401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kumimoji="1" lang="zh-CN" altLang="en-US" dirty="0" smtClean="0"/>
              <a:t>按键模块</a:t>
            </a:r>
            <a:endParaRPr kumimoji="1"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9703837" y="6251510"/>
            <a:ext cx="335902" cy="31724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10105058" y="6251509"/>
            <a:ext cx="335902" cy="31724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34" name="圆角矩形 33"/>
          <p:cNvSpPr/>
          <p:nvPr/>
        </p:nvSpPr>
        <p:spPr>
          <a:xfrm>
            <a:off x="10548259" y="6251508"/>
            <a:ext cx="335902" cy="31724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5" name="圆角矩形 34"/>
          <p:cNvSpPr/>
          <p:nvPr/>
        </p:nvSpPr>
        <p:spPr>
          <a:xfrm>
            <a:off x="9088016" y="6251508"/>
            <a:ext cx="335902" cy="31724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36" name="右箭头 35"/>
          <p:cNvSpPr/>
          <p:nvPr/>
        </p:nvSpPr>
        <p:spPr>
          <a:xfrm>
            <a:off x="1877786" y="4180114"/>
            <a:ext cx="1273628" cy="298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右箭头 37"/>
          <p:cNvSpPr/>
          <p:nvPr/>
        </p:nvSpPr>
        <p:spPr>
          <a:xfrm rot="16200000">
            <a:off x="3661514" y="5112097"/>
            <a:ext cx="519739" cy="517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右箭头 38"/>
          <p:cNvSpPr/>
          <p:nvPr/>
        </p:nvSpPr>
        <p:spPr>
          <a:xfrm rot="16200000">
            <a:off x="4900725" y="5112097"/>
            <a:ext cx="519739" cy="517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右箭头 39"/>
          <p:cNvSpPr/>
          <p:nvPr/>
        </p:nvSpPr>
        <p:spPr>
          <a:xfrm rot="16200000">
            <a:off x="6250086" y="5098545"/>
            <a:ext cx="519739" cy="517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1" name="右箭头 40"/>
          <p:cNvSpPr/>
          <p:nvPr/>
        </p:nvSpPr>
        <p:spPr>
          <a:xfrm rot="16200000">
            <a:off x="7681041" y="5112097"/>
            <a:ext cx="519739" cy="517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右箭头 41"/>
          <p:cNvSpPr/>
          <p:nvPr/>
        </p:nvSpPr>
        <p:spPr>
          <a:xfrm rot="16200000">
            <a:off x="5378066" y="2941784"/>
            <a:ext cx="718457" cy="517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4" name="肘形连接符 43"/>
          <p:cNvCxnSpPr/>
          <p:nvPr/>
        </p:nvCxnSpPr>
        <p:spPr>
          <a:xfrm rot="10800000">
            <a:off x="8543306" y="4478695"/>
            <a:ext cx="1328482" cy="11383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997885" y="263047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>
                <a:latin typeface="STHupo" charset="-122"/>
                <a:ea typeface="STHupo" charset="-122"/>
                <a:cs typeface="STHupo" charset="-122"/>
              </a:rPr>
              <a:t>定时喷香机</a:t>
            </a:r>
            <a:endParaRPr kumimoji="1" lang="zh-CN" altLang="en-US" sz="2800" dirty="0">
              <a:latin typeface="STHupo" charset="-122"/>
              <a:ea typeface="STHupo" charset="-122"/>
              <a:cs typeface="STHupo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934894" y="5561045"/>
            <a:ext cx="2459056" cy="1277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zh-CN" altLang="en-US" smtClean="0"/>
              <a:t>显示模块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151415" y="3559628"/>
            <a:ext cx="5391892" cy="237464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kumimoji="1" lang="en-US" altLang="zh-CN" dirty="0" smtClean="0"/>
              <a:t>51</a:t>
            </a:r>
            <a:r>
              <a:rPr kumimoji="1" lang="zh-CN" altLang="en-US" dirty="0" smtClean="0"/>
              <a:t>单片机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36814" y="1112802"/>
            <a:ext cx="1240972" cy="559824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en-US" altLang="zh-CN" dirty="0" smtClean="0"/>
              <a:t>v</a:t>
            </a:r>
            <a:r>
              <a:rPr kumimoji="1" lang="zh-CN" altLang="en-US" dirty="0" smtClean="0"/>
              <a:t>电池</a:t>
            </a:r>
            <a:br>
              <a:rPr kumimoji="1" lang="en-US" altLang="zh-CN" dirty="0" smtClean="0"/>
            </a:br>
            <a:r>
              <a:rPr kumimoji="1" lang="zh-CN" altLang="en-US" dirty="0" smtClean="0"/>
              <a:t>模块</a:t>
            </a:r>
            <a:endParaRPr kumimoji="1"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8864082" y="786267"/>
            <a:ext cx="313508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7030A0"/>
                </a:solidFill>
              </a:rPr>
              <a:t>1</a:t>
            </a:r>
            <a:r>
              <a:rPr kumimoji="1" lang="zh-CN" altLang="en-US" dirty="0" smtClean="0">
                <a:solidFill>
                  <a:srgbClr val="7030A0"/>
                </a:solidFill>
              </a:rPr>
              <a:t>、一天喷时间设置为：</a:t>
            </a:r>
            <a:r>
              <a:rPr kumimoji="1" lang="en-US" altLang="zh-CN" dirty="0">
                <a:solidFill>
                  <a:srgbClr val="7030A0"/>
                </a:solidFill>
              </a:rPr>
              <a:t>7</a:t>
            </a:r>
            <a:r>
              <a:rPr kumimoji="1" lang="zh-CN" altLang="en-US" dirty="0" smtClean="0">
                <a:solidFill>
                  <a:srgbClr val="7030A0"/>
                </a:solidFill>
              </a:rPr>
              <a:t>点，</a:t>
            </a:r>
            <a:r>
              <a:rPr kumimoji="1" lang="en-US" altLang="zh-CN" dirty="0" smtClean="0">
                <a:solidFill>
                  <a:srgbClr val="7030A0"/>
                </a:solidFill>
              </a:rPr>
              <a:t>13</a:t>
            </a:r>
            <a:r>
              <a:rPr kumimoji="1" lang="zh-CN" altLang="en-US" dirty="0" smtClean="0">
                <a:solidFill>
                  <a:srgbClr val="7030A0"/>
                </a:solidFill>
              </a:rPr>
              <a:t>点，</a:t>
            </a:r>
            <a:r>
              <a:rPr kumimoji="1" lang="en-US" altLang="zh-CN" dirty="0" smtClean="0">
                <a:solidFill>
                  <a:srgbClr val="7030A0"/>
                </a:solidFill>
              </a:rPr>
              <a:t>19</a:t>
            </a:r>
            <a:r>
              <a:rPr kumimoji="1" lang="zh-CN" altLang="en-US" dirty="0" smtClean="0">
                <a:solidFill>
                  <a:srgbClr val="7030A0"/>
                </a:solidFill>
              </a:rPr>
              <a:t>点</a:t>
            </a:r>
            <a:endParaRPr kumimoji="1" lang="en-US" altLang="zh-CN" dirty="0" smtClean="0">
              <a:solidFill>
                <a:srgbClr val="7030A0"/>
              </a:solidFill>
            </a:endParaRPr>
          </a:p>
          <a:p>
            <a:br>
              <a:rPr kumimoji="1" lang="en-US" altLang="zh-CN" dirty="0" smtClean="0">
                <a:solidFill>
                  <a:srgbClr val="7030A0"/>
                </a:solidFill>
              </a:rPr>
            </a:br>
            <a:r>
              <a:rPr kumimoji="1" lang="en-US" altLang="zh-CN" dirty="0" smtClean="0">
                <a:solidFill>
                  <a:schemeClr val="accent6"/>
                </a:solidFill>
              </a:rPr>
              <a:t>2</a:t>
            </a:r>
            <a:r>
              <a:rPr kumimoji="1" lang="zh-CN" altLang="en-US" dirty="0" smtClean="0">
                <a:solidFill>
                  <a:schemeClr val="accent6"/>
                </a:solidFill>
              </a:rPr>
              <a:t>、</a:t>
            </a:r>
            <a:r>
              <a:rPr kumimoji="1" lang="en-US" altLang="zh-CN" dirty="0" smtClean="0">
                <a:solidFill>
                  <a:schemeClr val="accent6"/>
                </a:solidFill>
              </a:rPr>
              <a:t>T</a:t>
            </a:r>
            <a:r>
              <a:rPr kumimoji="1" lang="zh-CN" altLang="en-US" dirty="0" smtClean="0">
                <a:solidFill>
                  <a:schemeClr val="accent6"/>
                </a:solidFill>
              </a:rPr>
              <a:t>按键用于每天</a:t>
            </a:r>
            <a:r>
              <a:rPr kumimoji="1" lang="en-US" altLang="zh-CN" dirty="0" smtClean="0">
                <a:solidFill>
                  <a:schemeClr val="accent6"/>
                </a:solidFill>
              </a:rPr>
              <a:t>12</a:t>
            </a:r>
            <a:r>
              <a:rPr kumimoji="1" lang="zh-CN" altLang="en-US" dirty="0" smtClean="0">
                <a:solidFill>
                  <a:schemeClr val="accent6"/>
                </a:solidFill>
              </a:rPr>
              <a:t>点较准时间，触发即设定当前时间为</a:t>
            </a:r>
            <a:r>
              <a:rPr kumimoji="1" lang="en-US" altLang="zh-CN" dirty="0" smtClean="0">
                <a:solidFill>
                  <a:schemeClr val="accent6"/>
                </a:solidFill>
              </a:rPr>
              <a:t>12</a:t>
            </a:r>
            <a:r>
              <a:rPr kumimoji="1" lang="zh-CN" altLang="en-US" dirty="0" smtClean="0">
                <a:solidFill>
                  <a:schemeClr val="accent6"/>
                </a:solidFill>
              </a:rPr>
              <a:t>点</a:t>
            </a:r>
            <a:r>
              <a:rPr kumimoji="1" lang="en-US" altLang="zh-CN" dirty="0" smtClean="0">
                <a:solidFill>
                  <a:schemeClr val="accent6"/>
                </a:solidFill>
              </a:rPr>
              <a:t>.</a:t>
            </a:r>
            <a:br>
              <a:rPr kumimoji="1" lang="en-US" altLang="zh-CN" dirty="0" smtClean="0">
                <a:solidFill>
                  <a:schemeClr val="accent6"/>
                </a:solidFill>
              </a:rPr>
            </a:br>
            <a:r>
              <a:rPr kumimoji="1" lang="en-US" altLang="zh-CN" dirty="0" smtClean="0">
                <a:solidFill>
                  <a:schemeClr val="accent6"/>
                </a:solidFill>
              </a:rPr>
              <a:t>R</a:t>
            </a:r>
            <a:r>
              <a:rPr kumimoji="1" lang="zh-CN" altLang="en-US" dirty="0" smtClean="0">
                <a:solidFill>
                  <a:schemeClr val="accent6"/>
                </a:solidFill>
              </a:rPr>
              <a:t>用于恢复喷散计数为</a:t>
            </a:r>
            <a:r>
              <a:rPr kumimoji="1" lang="en-US" altLang="zh-CN" dirty="0" smtClean="0">
                <a:solidFill>
                  <a:schemeClr val="accent6"/>
                </a:solidFill>
              </a:rPr>
              <a:t>0</a:t>
            </a:r>
            <a:r>
              <a:rPr kumimoji="1" lang="zh-CN" altLang="en-US" dirty="0" smtClean="0">
                <a:solidFill>
                  <a:schemeClr val="accent6"/>
                </a:solidFill>
              </a:rPr>
              <a:t>。每次换瓶可重置</a:t>
            </a:r>
            <a:r>
              <a:rPr kumimoji="1" lang="en-US" altLang="zh-CN" dirty="0" smtClean="0">
                <a:solidFill>
                  <a:schemeClr val="accent6"/>
                </a:solidFill>
              </a:rPr>
              <a:t>.</a:t>
            </a:r>
            <a:br>
              <a:rPr kumimoji="1" lang="en-US" altLang="zh-CN" dirty="0" smtClean="0">
                <a:solidFill>
                  <a:schemeClr val="accent6"/>
                </a:solidFill>
              </a:rPr>
            </a:br>
            <a:r>
              <a:rPr kumimoji="1" lang="en-US" altLang="zh-CN" dirty="0" smtClean="0">
                <a:solidFill>
                  <a:schemeClr val="accent6"/>
                </a:solidFill>
              </a:rPr>
              <a:t>S</a:t>
            </a:r>
            <a:r>
              <a:rPr kumimoji="1" lang="zh-CN" altLang="en-US" dirty="0" smtClean="0">
                <a:solidFill>
                  <a:schemeClr val="accent6"/>
                </a:solidFill>
              </a:rPr>
              <a:t> 关闭当程序运行</a:t>
            </a:r>
            <a:r>
              <a:rPr kumimoji="1" lang="en-US" altLang="zh-CN" dirty="0" smtClean="0">
                <a:solidFill>
                  <a:schemeClr val="accent6"/>
                </a:solidFill>
              </a:rPr>
              <a:t>.</a:t>
            </a:r>
            <a:endParaRPr kumimoji="1" lang="en-US" altLang="zh-CN" dirty="0" smtClean="0">
              <a:solidFill>
                <a:schemeClr val="accent6"/>
              </a:solidFill>
            </a:endParaRPr>
          </a:p>
          <a:p>
            <a:br>
              <a:rPr kumimoji="1" lang="en-US" altLang="zh-CN" dirty="0" smtClean="0">
                <a:solidFill>
                  <a:srgbClr val="7030A0"/>
                </a:solidFill>
              </a:rPr>
            </a:br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kumimoji="1"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、</a:t>
            </a:r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L1</a:t>
            </a:r>
            <a:r>
              <a:rPr kumimoji="1"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显示当前状态，常亮表示喷香液体不足</a:t>
            </a:r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kumimoji="1"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kumimoji="1" lang="en-US" altLang="zh-CN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L1</a:t>
            </a:r>
            <a:r>
              <a:rPr kumimoji="1"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闪一次，表示时间较准完成。</a:t>
            </a:r>
            <a:b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L1</a:t>
            </a:r>
            <a:r>
              <a:rPr kumimoji="1"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闪二次，表示计数恢复完成。</a:t>
            </a:r>
            <a:b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 L1</a:t>
            </a:r>
            <a:r>
              <a:rPr kumimoji="1"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闪三次，表示关闭定时</a:t>
            </a:r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</a:rPr>
              <a:t>。</a:t>
            </a:r>
            <a:endParaRPr kumimoji="1"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endParaRPr kumimoji="1"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" name="右箭头 35"/>
          <p:cNvSpPr/>
          <p:nvPr/>
        </p:nvSpPr>
        <p:spPr>
          <a:xfrm>
            <a:off x="1877786" y="4180114"/>
            <a:ext cx="1273628" cy="298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右箭头 41"/>
          <p:cNvSpPr/>
          <p:nvPr/>
        </p:nvSpPr>
        <p:spPr>
          <a:xfrm rot="16200000">
            <a:off x="5271931" y="2835648"/>
            <a:ext cx="930728" cy="517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365886" y="4756585"/>
            <a:ext cx="1258643" cy="10940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时钟模块</a:t>
            </a:r>
            <a:endParaRPr kumimoji="1"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4858694" y="4756585"/>
            <a:ext cx="1258643" cy="10940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喷散计数模块</a:t>
            </a:r>
            <a:endParaRPr kumimoji="1"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3151415" y="6081226"/>
            <a:ext cx="5391892" cy="77677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kumimoji="1" lang="zh-CN" altLang="en-US" dirty="0" smtClean="0"/>
              <a:t>按键模块</a:t>
            </a:r>
            <a:endParaRPr kumimoji="1" lang="zh-CN" altLang="en-US" dirty="0"/>
          </a:p>
        </p:txBody>
      </p:sp>
      <p:sp>
        <p:nvSpPr>
          <p:cNvPr id="47" name="圆角矩形 46"/>
          <p:cNvSpPr/>
          <p:nvPr/>
        </p:nvSpPr>
        <p:spPr>
          <a:xfrm>
            <a:off x="4322626" y="6482442"/>
            <a:ext cx="335902" cy="31724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T</a:t>
            </a:r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816936" y="6469613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时间较准</a:t>
            </a:r>
            <a:endParaRPr kumimoji="1"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9845093" y="6161784"/>
            <a:ext cx="638657" cy="61565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accent6"/>
                </a:solidFill>
              </a:rPr>
              <a:t>L1</a:t>
            </a:r>
            <a:endParaRPr kumimoji="1" lang="zh-CN" altLang="en-US" dirty="0">
              <a:solidFill>
                <a:schemeClr val="accent6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6219052" y="6482442"/>
            <a:ext cx="335902" cy="31724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6713362" y="6469613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计数恢复</a:t>
            </a:r>
            <a:endParaRPr kumimoji="1" lang="zh-CN" altLang="en-US" dirty="0"/>
          </a:p>
        </p:txBody>
      </p:sp>
      <p:sp>
        <p:nvSpPr>
          <p:cNvPr id="51" name="圆角矩形 50"/>
          <p:cNvSpPr/>
          <p:nvPr/>
        </p:nvSpPr>
        <p:spPr>
          <a:xfrm>
            <a:off x="3342331" y="6482442"/>
            <a:ext cx="335902" cy="31724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</a:t>
            </a:r>
            <a:endParaRPr kumimoji="1"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3151415" y="1187483"/>
            <a:ext cx="5391892" cy="13900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喷香机驱动模块</a:t>
            </a:r>
            <a:endParaRPr kumimoji="1"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365886" y="1455576"/>
            <a:ext cx="758245" cy="78377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电机</a:t>
            </a:r>
            <a:endParaRPr kumimoji="1"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7442235" y="1490646"/>
            <a:ext cx="758245" cy="7837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触动开关</a:t>
            </a:r>
            <a:endParaRPr kumimoji="1" lang="zh-CN" altLang="en-US" dirty="0"/>
          </a:p>
        </p:txBody>
      </p:sp>
      <p:sp>
        <p:nvSpPr>
          <p:cNvPr id="24" name="上箭头 23"/>
          <p:cNvSpPr/>
          <p:nvPr/>
        </p:nvSpPr>
        <p:spPr>
          <a:xfrm>
            <a:off x="6554954" y="5710335"/>
            <a:ext cx="422960" cy="45144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左箭头 30"/>
          <p:cNvSpPr/>
          <p:nvPr/>
        </p:nvSpPr>
        <p:spPr>
          <a:xfrm>
            <a:off x="8197960" y="5449077"/>
            <a:ext cx="924859" cy="48519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602100" y="6030376"/>
            <a:ext cx="461665" cy="7848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dirty="0" smtClean="0"/>
              <a:t>三脚灯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997885" y="263047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>
                <a:latin typeface="STHupo" charset="-122"/>
                <a:ea typeface="STHupo" charset="-122"/>
                <a:cs typeface="STHupo" charset="-122"/>
              </a:rPr>
              <a:t>定时喷香机</a:t>
            </a:r>
            <a:endParaRPr kumimoji="1" lang="zh-CN" altLang="en-US" sz="2800" dirty="0">
              <a:latin typeface="STHupo" charset="-122"/>
              <a:ea typeface="STHupo" charset="-122"/>
              <a:cs typeface="STHupo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097626" y="2249349"/>
            <a:ext cx="5227251" cy="446169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kumimoji="1" lang="zh-CN" altLang="en-US" dirty="0" smtClean="0"/>
              <a:t>主程模块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36814" y="1112802"/>
            <a:ext cx="1240972" cy="559824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en-US" altLang="zh-CN" dirty="0" smtClean="0"/>
              <a:t>v</a:t>
            </a:r>
            <a:r>
              <a:rPr kumimoji="1" lang="zh-CN" altLang="en-US" dirty="0" smtClean="0"/>
              <a:t>电池</a:t>
            </a:r>
            <a:br>
              <a:rPr kumimoji="1" lang="en-US" altLang="zh-CN" dirty="0" smtClean="0"/>
            </a:br>
            <a:r>
              <a:rPr kumimoji="1" lang="zh-CN" altLang="en-US" dirty="0" smtClean="0"/>
              <a:t>模块</a:t>
            </a:r>
            <a:endParaRPr kumimoji="1"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8864082" y="786267"/>
            <a:ext cx="313508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7030A0"/>
                </a:solidFill>
              </a:rPr>
              <a:t>1</a:t>
            </a:r>
            <a:r>
              <a:rPr kumimoji="1" lang="zh-CN" altLang="en-US" dirty="0" smtClean="0">
                <a:solidFill>
                  <a:srgbClr val="7030A0"/>
                </a:solidFill>
              </a:rPr>
              <a:t>、一天喷时间设置为：</a:t>
            </a:r>
            <a:r>
              <a:rPr kumimoji="1" lang="en-US" altLang="zh-CN" dirty="0">
                <a:solidFill>
                  <a:srgbClr val="7030A0"/>
                </a:solidFill>
              </a:rPr>
              <a:t>7</a:t>
            </a:r>
            <a:r>
              <a:rPr kumimoji="1" lang="zh-CN" altLang="en-US" dirty="0" smtClean="0">
                <a:solidFill>
                  <a:srgbClr val="7030A0"/>
                </a:solidFill>
              </a:rPr>
              <a:t>点，</a:t>
            </a:r>
            <a:r>
              <a:rPr kumimoji="1" lang="en-US" altLang="zh-CN" dirty="0" smtClean="0">
                <a:solidFill>
                  <a:srgbClr val="7030A0"/>
                </a:solidFill>
              </a:rPr>
              <a:t>13</a:t>
            </a:r>
            <a:r>
              <a:rPr kumimoji="1" lang="zh-CN" altLang="en-US" dirty="0" smtClean="0">
                <a:solidFill>
                  <a:srgbClr val="7030A0"/>
                </a:solidFill>
              </a:rPr>
              <a:t>点，</a:t>
            </a:r>
            <a:r>
              <a:rPr kumimoji="1" lang="en-US" altLang="zh-CN" dirty="0" smtClean="0">
                <a:solidFill>
                  <a:srgbClr val="7030A0"/>
                </a:solidFill>
              </a:rPr>
              <a:t>19</a:t>
            </a:r>
            <a:r>
              <a:rPr kumimoji="1" lang="zh-CN" altLang="en-US" dirty="0" smtClean="0">
                <a:solidFill>
                  <a:srgbClr val="7030A0"/>
                </a:solidFill>
              </a:rPr>
              <a:t>点</a:t>
            </a:r>
            <a:endParaRPr kumimoji="1" lang="en-US" altLang="zh-CN" dirty="0" smtClean="0">
              <a:solidFill>
                <a:srgbClr val="7030A0"/>
              </a:solidFill>
            </a:endParaRPr>
          </a:p>
          <a:p>
            <a:br>
              <a:rPr kumimoji="1" lang="en-US" altLang="zh-CN" dirty="0" smtClean="0">
                <a:solidFill>
                  <a:srgbClr val="7030A0"/>
                </a:solidFill>
              </a:rPr>
            </a:br>
            <a:r>
              <a:rPr kumimoji="1" lang="en-US" altLang="zh-CN" dirty="0" smtClean="0">
                <a:solidFill>
                  <a:schemeClr val="accent6"/>
                </a:solidFill>
              </a:rPr>
              <a:t>2</a:t>
            </a:r>
            <a:r>
              <a:rPr kumimoji="1" lang="zh-CN" altLang="en-US" dirty="0" smtClean="0">
                <a:solidFill>
                  <a:schemeClr val="accent6"/>
                </a:solidFill>
              </a:rPr>
              <a:t>、</a:t>
            </a:r>
            <a:r>
              <a:rPr kumimoji="1" lang="en-US" altLang="zh-CN" dirty="0" smtClean="0">
                <a:solidFill>
                  <a:schemeClr val="accent6"/>
                </a:solidFill>
              </a:rPr>
              <a:t>T</a:t>
            </a:r>
            <a:r>
              <a:rPr kumimoji="1" lang="zh-CN" altLang="en-US" dirty="0" smtClean="0">
                <a:solidFill>
                  <a:schemeClr val="accent6"/>
                </a:solidFill>
              </a:rPr>
              <a:t>按键用于每天</a:t>
            </a:r>
            <a:r>
              <a:rPr kumimoji="1" lang="en-US" altLang="zh-CN" dirty="0" smtClean="0">
                <a:solidFill>
                  <a:schemeClr val="accent6"/>
                </a:solidFill>
              </a:rPr>
              <a:t>12</a:t>
            </a:r>
            <a:r>
              <a:rPr kumimoji="1" lang="zh-CN" altLang="en-US" dirty="0" smtClean="0">
                <a:solidFill>
                  <a:schemeClr val="accent6"/>
                </a:solidFill>
              </a:rPr>
              <a:t>点较准时间，触发即设定当前时间为</a:t>
            </a:r>
            <a:r>
              <a:rPr kumimoji="1" lang="en-US" altLang="zh-CN" dirty="0" smtClean="0">
                <a:solidFill>
                  <a:schemeClr val="accent6"/>
                </a:solidFill>
              </a:rPr>
              <a:t>12</a:t>
            </a:r>
            <a:r>
              <a:rPr kumimoji="1" lang="zh-CN" altLang="en-US" dirty="0" smtClean="0">
                <a:solidFill>
                  <a:schemeClr val="accent6"/>
                </a:solidFill>
              </a:rPr>
              <a:t>点</a:t>
            </a:r>
            <a:r>
              <a:rPr kumimoji="1" lang="en-US" altLang="zh-CN" dirty="0" smtClean="0">
                <a:solidFill>
                  <a:schemeClr val="accent6"/>
                </a:solidFill>
              </a:rPr>
              <a:t>.</a:t>
            </a:r>
            <a:br>
              <a:rPr kumimoji="1" lang="en-US" altLang="zh-CN" dirty="0" smtClean="0">
                <a:solidFill>
                  <a:schemeClr val="accent6"/>
                </a:solidFill>
              </a:rPr>
            </a:br>
            <a:r>
              <a:rPr kumimoji="1" lang="en-US" altLang="zh-CN" dirty="0" smtClean="0">
                <a:solidFill>
                  <a:schemeClr val="accent6"/>
                </a:solidFill>
              </a:rPr>
              <a:t>R</a:t>
            </a:r>
            <a:r>
              <a:rPr kumimoji="1" lang="zh-CN" altLang="en-US" dirty="0" smtClean="0">
                <a:solidFill>
                  <a:schemeClr val="accent6"/>
                </a:solidFill>
              </a:rPr>
              <a:t>用于恢复喷散计数为</a:t>
            </a:r>
            <a:r>
              <a:rPr kumimoji="1" lang="en-US" altLang="zh-CN" dirty="0" smtClean="0">
                <a:solidFill>
                  <a:schemeClr val="accent6"/>
                </a:solidFill>
              </a:rPr>
              <a:t>0</a:t>
            </a:r>
            <a:r>
              <a:rPr kumimoji="1" lang="zh-CN" altLang="en-US" dirty="0" smtClean="0">
                <a:solidFill>
                  <a:schemeClr val="accent6"/>
                </a:solidFill>
              </a:rPr>
              <a:t>。每次换瓶可重置</a:t>
            </a:r>
            <a:r>
              <a:rPr kumimoji="1" lang="en-US" altLang="zh-CN" dirty="0" smtClean="0">
                <a:solidFill>
                  <a:schemeClr val="accent6"/>
                </a:solidFill>
              </a:rPr>
              <a:t>.</a:t>
            </a:r>
            <a:br>
              <a:rPr kumimoji="1" lang="en-US" altLang="zh-CN" dirty="0" smtClean="0">
                <a:solidFill>
                  <a:schemeClr val="accent6"/>
                </a:solidFill>
              </a:rPr>
            </a:br>
            <a:r>
              <a:rPr kumimoji="1" lang="en-US" altLang="zh-CN" dirty="0" smtClean="0">
                <a:solidFill>
                  <a:schemeClr val="accent6"/>
                </a:solidFill>
              </a:rPr>
              <a:t>S</a:t>
            </a:r>
            <a:r>
              <a:rPr kumimoji="1" lang="zh-CN" altLang="en-US" dirty="0" smtClean="0">
                <a:solidFill>
                  <a:schemeClr val="accent6"/>
                </a:solidFill>
              </a:rPr>
              <a:t> 关闭当程序运行</a:t>
            </a:r>
            <a:r>
              <a:rPr kumimoji="1" lang="en-US" altLang="zh-CN" dirty="0" smtClean="0">
                <a:solidFill>
                  <a:schemeClr val="accent6"/>
                </a:solidFill>
              </a:rPr>
              <a:t>.</a:t>
            </a:r>
            <a:endParaRPr kumimoji="1" lang="en-US" altLang="zh-CN" dirty="0" smtClean="0">
              <a:solidFill>
                <a:schemeClr val="accent6"/>
              </a:solidFill>
            </a:endParaRPr>
          </a:p>
          <a:p>
            <a:br>
              <a:rPr kumimoji="1" lang="en-US" altLang="zh-CN" dirty="0" smtClean="0">
                <a:solidFill>
                  <a:srgbClr val="7030A0"/>
                </a:solidFill>
              </a:rPr>
            </a:br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kumimoji="1"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、</a:t>
            </a:r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L1</a:t>
            </a:r>
            <a:r>
              <a:rPr kumimoji="1"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显示当前状态，常亮表示喷香液体不足</a:t>
            </a:r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kumimoji="1"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kumimoji="1" lang="en-US" altLang="zh-CN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L1</a:t>
            </a:r>
            <a:r>
              <a:rPr kumimoji="1"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闪一次，表示时间较准完成。</a:t>
            </a:r>
            <a:b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L1</a:t>
            </a:r>
            <a:r>
              <a:rPr kumimoji="1"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闪二次，表示计数恢复完成。</a:t>
            </a:r>
            <a:b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 L1</a:t>
            </a:r>
            <a:r>
              <a:rPr kumimoji="1"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闪三次，表示关闭定时</a:t>
            </a:r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</a:rPr>
              <a:t>。</a:t>
            </a:r>
            <a:endParaRPr kumimoji="1"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endParaRPr kumimoji="1"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" name="右箭头 35"/>
          <p:cNvSpPr/>
          <p:nvPr/>
        </p:nvSpPr>
        <p:spPr>
          <a:xfrm>
            <a:off x="1877786" y="4180114"/>
            <a:ext cx="1273628" cy="298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3326123" y="3815056"/>
            <a:ext cx="1837086" cy="892981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按键模块</a:t>
            </a:r>
            <a:endParaRPr kumimoji="1" lang="zh-CN" altLang="en-US" dirty="0"/>
          </a:p>
        </p:txBody>
      </p:sp>
      <p:sp>
        <p:nvSpPr>
          <p:cNvPr id="51" name="圆角矩形 50"/>
          <p:cNvSpPr/>
          <p:nvPr/>
        </p:nvSpPr>
        <p:spPr>
          <a:xfrm>
            <a:off x="3326123" y="2739424"/>
            <a:ext cx="4661429" cy="89298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时钟模块</a:t>
            </a:r>
            <a:endParaRPr kumimoji="1"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3151414" y="1112802"/>
            <a:ext cx="5227251" cy="9165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计时器模块</a:t>
            </a:r>
            <a:endParaRPr kumimoji="1"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3302057" y="4788948"/>
            <a:ext cx="1861152" cy="89298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显示模块</a:t>
            </a:r>
            <a:endParaRPr kumimoji="1" lang="zh-CN" altLang="en-US" dirty="0"/>
          </a:p>
        </p:txBody>
      </p:sp>
      <p:sp>
        <p:nvSpPr>
          <p:cNvPr id="26" name="圆角矩形 25"/>
          <p:cNvSpPr/>
          <p:nvPr/>
        </p:nvSpPr>
        <p:spPr>
          <a:xfrm>
            <a:off x="3302057" y="5764274"/>
            <a:ext cx="1861152" cy="89298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电机控制模块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529227" y="3852382"/>
            <a:ext cx="2783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1</a:t>
            </a:r>
            <a:r>
              <a:rPr kumimoji="1" lang="zh-CN" altLang="en-US" sz="1200" dirty="0" smtClean="0"/>
              <a:t>、短按</a:t>
            </a:r>
            <a:r>
              <a:rPr kumimoji="1" lang="en-US" altLang="zh-CN" sz="1200" dirty="0" smtClean="0"/>
              <a:t>1</a:t>
            </a:r>
            <a:r>
              <a:rPr kumimoji="1" lang="zh-CN" altLang="en-US" sz="1200" dirty="0" smtClean="0"/>
              <a:t>次</a:t>
            </a:r>
            <a:endParaRPr kumimoji="1" lang="en-US" altLang="zh-CN" sz="1200" dirty="0" smtClean="0"/>
          </a:p>
          <a:p>
            <a:r>
              <a:rPr kumimoji="1" lang="en-US" altLang="zh-CN" sz="1200" dirty="0"/>
              <a:t>2</a:t>
            </a:r>
            <a:r>
              <a:rPr kumimoji="1" lang="zh-CN" altLang="en-US" sz="1200" dirty="0" smtClean="0"/>
              <a:t>、长按</a:t>
            </a:r>
            <a:endParaRPr kumimoji="1" lang="zh-CN" altLang="en-US" sz="1200" dirty="0"/>
          </a:p>
        </p:txBody>
      </p:sp>
      <p:sp>
        <p:nvSpPr>
          <p:cNvPr id="7" name="圆角矩形 6"/>
          <p:cNvSpPr/>
          <p:nvPr/>
        </p:nvSpPr>
        <p:spPr>
          <a:xfrm>
            <a:off x="4742392" y="4844170"/>
            <a:ext cx="1385164" cy="3732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状态灯</a:t>
            </a:r>
            <a:r>
              <a:rPr kumimoji="1" lang="en-US" altLang="zh-CN" sz="1400" dirty="0" smtClean="0"/>
              <a:t>-</a:t>
            </a:r>
            <a:r>
              <a:rPr kumimoji="1" lang="zh-CN" altLang="en-US" sz="1400" dirty="0" smtClean="0"/>
              <a:t>红 </a:t>
            </a:r>
            <a:r>
              <a:rPr kumimoji="1" lang="en-US" altLang="zh-CN" sz="1400" dirty="0" smtClean="0"/>
              <a:t>p31</a:t>
            </a:r>
            <a:endParaRPr kumimoji="1" lang="zh-CN" altLang="en-US" sz="1400" dirty="0"/>
          </a:p>
        </p:txBody>
      </p:sp>
      <p:sp>
        <p:nvSpPr>
          <p:cNvPr id="8" name="圆角矩形 7"/>
          <p:cNvSpPr/>
          <p:nvPr/>
        </p:nvSpPr>
        <p:spPr>
          <a:xfrm>
            <a:off x="4733365" y="5281984"/>
            <a:ext cx="1398494" cy="371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指示灯</a:t>
            </a:r>
            <a:r>
              <a:rPr kumimoji="1" lang="en-US" altLang="zh-CN" sz="1400" dirty="0" smtClean="0"/>
              <a:t>-</a:t>
            </a:r>
            <a:r>
              <a:rPr kumimoji="1" lang="zh-CN" altLang="en-US" sz="1400" dirty="0" smtClean="0"/>
              <a:t>绿 </a:t>
            </a:r>
            <a:r>
              <a:rPr kumimoji="1" lang="en-US" altLang="zh-CN" sz="1400" dirty="0" smtClean="0"/>
              <a:t>p30</a:t>
            </a:r>
            <a:endParaRPr kumimoji="1" lang="zh-CN" altLang="en-US" sz="1400" dirty="0"/>
          </a:p>
        </p:txBody>
      </p:sp>
      <p:sp>
        <p:nvSpPr>
          <p:cNvPr id="28" name="文本框 27"/>
          <p:cNvSpPr txBox="1"/>
          <p:nvPr/>
        </p:nvSpPr>
        <p:spPr>
          <a:xfrm>
            <a:off x="6188524" y="4850932"/>
            <a:ext cx="22135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1</a:t>
            </a:r>
            <a:r>
              <a:rPr kumimoji="1" lang="zh-CN" altLang="en-US" sz="1200" dirty="0" smtClean="0"/>
              <a:t>、红闪一次</a:t>
            </a:r>
            <a:endParaRPr kumimoji="1" lang="en-US" altLang="zh-CN" sz="1200" dirty="0" smtClean="0"/>
          </a:p>
          <a:p>
            <a:r>
              <a:rPr kumimoji="1" lang="en-US" altLang="zh-CN" sz="1200" dirty="0" smtClean="0"/>
              <a:t>2</a:t>
            </a:r>
            <a:r>
              <a:rPr kumimoji="1" lang="zh-CN" altLang="en-US" sz="1200" dirty="0" smtClean="0"/>
              <a:t>、红闪二次</a:t>
            </a:r>
            <a:endParaRPr kumimoji="1" lang="en-US" altLang="zh-CN" sz="1200" dirty="0" smtClean="0"/>
          </a:p>
          <a:p>
            <a:r>
              <a:rPr kumimoji="1" lang="en-US" altLang="zh-CN" sz="1200" dirty="0" smtClean="0"/>
              <a:t>3</a:t>
            </a:r>
            <a:r>
              <a:rPr kumimoji="1" lang="zh-CN" altLang="en-US" sz="1200" dirty="0" smtClean="0"/>
              <a:t>、红闪三次</a:t>
            </a:r>
            <a:endParaRPr kumimoji="1" lang="en-US" altLang="zh-CN" sz="1200" dirty="0" smtClean="0"/>
          </a:p>
          <a:p>
            <a:r>
              <a:rPr kumimoji="1" lang="en-US" altLang="zh-CN" sz="1200" dirty="0" smtClean="0"/>
              <a:t>4</a:t>
            </a:r>
            <a:r>
              <a:rPr kumimoji="1" lang="zh-CN" altLang="en-US" sz="1200" dirty="0" smtClean="0"/>
              <a:t>、绿运行指示灯</a:t>
            </a:r>
            <a:r>
              <a:rPr kumimoji="1" lang="en-US" altLang="zh-CN" sz="1200" dirty="0" smtClean="0"/>
              <a:t>(5</a:t>
            </a:r>
            <a:r>
              <a:rPr kumimoji="1" lang="zh-CN" altLang="en-US" sz="1200" dirty="0" smtClean="0"/>
              <a:t>秒一次</a:t>
            </a:r>
            <a:r>
              <a:rPr kumimoji="1" lang="en-US" altLang="zh-CN" sz="1200" dirty="0" smtClean="0"/>
              <a:t>)</a:t>
            </a:r>
            <a:endParaRPr kumimoji="1" lang="zh-CN" altLang="en-US" sz="1200" dirty="0"/>
          </a:p>
        </p:txBody>
      </p:sp>
      <p:sp>
        <p:nvSpPr>
          <p:cNvPr id="30" name="文本框 29"/>
          <p:cNvSpPr txBox="1"/>
          <p:nvPr/>
        </p:nvSpPr>
        <p:spPr>
          <a:xfrm>
            <a:off x="5347897" y="6026874"/>
            <a:ext cx="2783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1</a:t>
            </a:r>
            <a:r>
              <a:rPr kumimoji="1" lang="zh-CN" altLang="en-US" sz="1200" dirty="0" smtClean="0"/>
              <a:t>、打开</a:t>
            </a:r>
            <a:r>
              <a:rPr kumimoji="1" lang="en-US" altLang="zh-CN" sz="1200" dirty="0" smtClean="0"/>
              <a:t>p34,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smtClean="0"/>
              <a:t>10</a:t>
            </a:r>
            <a:r>
              <a:rPr kumimoji="1" lang="zh-CN" altLang="en-US" sz="1200" dirty="0" smtClean="0"/>
              <a:t>秒钟后关闭</a:t>
            </a:r>
            <a:endParaRPr kumimoji="1" lang="en-US" altLang="zh-CN" sz="1200" dirty="0" smtClean="0"/>
          </a:p>
          <a:p>
            <a:r>
              <a:rPr kumimoji="1" lang="en-US" altLang="zh-CN" sz="1200" dirty="0"/>
              <a:t>2</a:t>
            </a:r>
            <a:r>
              <a:rPr kumimoji="1" lang="zh-CN" altLang="en-US" sz="1200" dirty="0" smtClean="0"/>
              <a:t>、打开</a:t>
            </a:r>
            <a:r>
              <a:rPr kumimoji="1" lang="en-US" altLang="zh-CN" sz="1200" dirty="0" smtClean="0"/>
              <a:t>p35,5us</a:t>
            </a:r>
            <a:r>
              <a:rPr kumimoji="1" lang="zh-CN" altLang="en-US" sz="1200" dirty="0" smtClean="0"/>
              <a:t>秒关闭</a:t>
            </a:r>
            <a:r>
              <a:rPr kumimoji="1" lang="en-US" altLang="zh-CN" sz="1200" dirty="0" smtClean="0"/>
              <a:t>(</a:t>
            </a:r>
            <a:r>
              <a:rPr kumimoji="1" lang="zh-CN" altLang="en-US" sz="1200" dirty="0" smtClean="0"/>
              <a:t>模拟按键操作</a:t>
            </a:r>
            <a:r>
              <a:rPr kumimoji="1" lang="en-US" altLang="zh-CN" sz="1200" dirty="0" smtClean="0"/>
              <a:t>)</a:t>
            </a:r>
            <a:endParaRPr kumimoji="1" lang="zh-CN" altLang="en-US" sz="1200" dirty="0"/>
          </a:p>
        </p:txBody>
      </p:sp>
      <p:sp>
        <p:nvSpPr>
          <p:cNvPr id="32" name="圆角矩形 31"/>
          <p:cNvSpPr/>
          <p:nvPr/>
        </p:nvSpPr>
        <p:spPr>
          <a:xfrm>
            <a:off x="4742392" y="3768727"/>
            <a:ext cx="1385164" cy="449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按键</a:t>
            </a:r>
            <a:r>
              <a:rPr kumimoji="1" lang="en-US" altLang="zh-CN" sz="1400" dirty="0" smtClean="0"/>
              <a:t>1</a:t>
            </a:r>
            <a:r>
              <a:rPr kumimoji="1" lang="zh-CN" altLang="en-US" sz="1400" dirty="0" smtClean="0"/>
              <a:t> 强制开喷</a:t>
            </a:r>
            <a:r>
              <a:rPr kumimoji="1" lang="en-US" altLang="zh-CN" sz="1400" dirty="0" smtClean="0"/>
              <a:t>-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p32</a:t>
            </a:r>
            <a:endParaRPr kumimoji="1" lang="zh-CN" altLang="en-US" sz="1400" dirty="0"/>
          </a:p>
        </p:txBody>
      </p:sp>
      <p:sp>
        <p:nvSpPr>
          <p:cNvPr id="33" name="圆角矩形 32"/>
          <p:cNvSpPr/>
          <p:nvPr/>
        </p:nvSpPr>
        <p:spPr>
          <a:xfrm>
            <a:off x="4733365" y="4243460"/>
            <a:ext cx="1385164" cy="449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按键</a:t>
            </a:r>
            <a:r>
              <a:rPr kumimoji="1" lang="en-US" altLang="zh-CN" sz="1400" dirty="0"/>
              <a:t>2</a:t>
            </a:r>
            <a:r>
              <a:rPr kumimoji="1" lang="zh-CN" altLang="en-US" sz="1400" dirty="0" smtClean="0"/>
              <a:t> 设置</a:t>
            </a:r>
            <a:r>
              <a:rPr kumimoji="1" lang="en-US" altLang="zh-CN" sz="1400" dirty="0" smtClean="0"/>
              <a:t>-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p33</a:t>
            </a:r>
            <a:endParaRPr kumimoji="1" lang="zh-CN" altLang="en-US" sz="1400" dirty="0"/>
          </a:p>
        </p:txBody>
      </p:sp>
      <p:sp>
        <p:nvSpPr>
          <p:cNvPr id="9" name="圆角矩形 8"/>
          <p:cNvSpPr/>
          <p:nvPr/>
        </p:nvSpPr>
        <p:spPr>
          <a:xfrm>
            <a:off x="6437337" y="2891118"/>
            <a:ext cx="448687" cy="336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时</a:t>
            </a:r>
            <a:endParaRPr kumimoji="1" lang="zh-CN" altLang="en-US" dirty="0"/>
          </a:p>
        </p:txBody>
      </p:sp>
      <p:sp>
        <p:nvSpPr>
          <p:cNvPr id="34" name="圆角矩形 33"/>
          <p:cNvSpPr/>
          <p:nvPr/>
        </p:nvSpPr>
        <p:spPr>
          <a:xfrm>
            <a:off x="6922754" y="2891118"/>
            <a:ext cx="448687" cy="336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分</a:t>
            </a:r>
            <a:endParaRPr kumimoji="1" lang="zh-CN" altLang="en-US" dirty="0"/>
          </a:p>
        </p:txBody>
      </p:sp>
      <p:sp>
        <p:nvSpPr>
          <p:cNvPr id="35" name="圆角矩形 34"/>
          <p:cNvSpPr/>
          <p:nvPr/>
        </p:nvSpPr>
        <p:spPr>
          <a:xfrm>
            <a:off x="7425229" y="2898276"/>
            <a:ext cx="448687" cy="336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秒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8408" y="245317"/>
            <a:ext cx="8636000" cy="47625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78408" y="5187821"/>
            <a:ext cx="1276503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、显示部分主要器件为三个</a:t>
            </a:r>
            <a:r>
              <a:rPr lang="en-US" altLang="zh-CN" b="1" dirty="0"/>
              <a:t>2</a:t>
            </a:r>
            <a:r>
              <a:rPr lang="zh-CN" altLang="en-US" b="1" dirty="0"/>
              <a:t>位共阳红色数码管，驱动采用 </a:t>
            </a:r>
            <a:r>
              <a:rPr lang="en-US" altLang="zh-CN" b="1" dirty="0"/>
              <a:t>PNP </a:t>
            </a:r>
            <a:r>
              <a:rPr lang="zh-CN" altLang="en-US" b="1" dirty="0"/>
              <a:t>型</a:t>
            </a:r>
            <a:r>
              <a:rPr lang="en-US" altLang="zh-CN" b="1" dirty="0"/>
              <a:t>8550</a:t>
            </a:r>
            <a:r>
              <a:rPr lang="zh-CN" altLang="en-US" b="1" dirty="0"/>
              <a:t>三极管驱动，各端口配有限流电阻。</a:t>
            </a:r>
            <a:endParaRPr lang="zh-CN" altLang="en-US" dirty="0"/>
          </a:p>
          <a:p>
            <a:r>
              <a:rPr lang="zh-CN" altLang="en-US" dirty="0"/>
              <a:t> </a:t>
            </a:r>
            <a:endParaRPr lang="zh-CN" altLang="en-US" dirty="0"/>
          </a:p>
          <a:p>
            <a:r>
              <a:rPr lang="en-US" altLang="zh-CN" b="1" dirty="0"/>
              <a:t>3</a:t>
            </a:r>
            <a:r>
              <a:rPr lang="zh-CN" altLang="en-US" b="1" dirty="0"/>
              <a:t>、冒号部分采用</a:t>
            </a:r>
            <a:r>
              <a:rPr lang="en-US" altLang="zh-CN" b="1" dirty="0"/>
              <a:t>4</a:t>
            </a:r>
            <a:r>
              <a:rPr lang="zh-CN" altLang="en-US" b="1" dirty="0"/>
              <a:t>个</a:t>
            </a:r>
            <a:r>
              <a:rPr lang="en-US" altLang="zh-CN" b="1" dirty="0"/>
              <a:t>3mm</a:t>
            </a:r>
            <a:r>
              <a:rPr lang="zh-CN" altLang="en-US" b="1" dirty="0"/>
              <a:t>的红色发光二极管。</a:t>
            </a:r>
            <a:endParaRPr lang="zh-CN" altLang="en-US" dirty="0"/>
          </a:p>
          <a:p>
            <a:r>
              <a:rPr lang="zh-CN" altLang="en-US" dirty="0"/>
              <a:t> </a:t>
            </a:r>
            <a:endParaRPr lang="zh-CN" altLang="en-US" dirty="0"/>
          </a:p>
          <a:p>
            <a:r>
              <a:rPr lang="en-US" altLang="zh-CN" b="1" dirty="0"/>
              <a:t>4</a:t>
            </a:r>
            <a:r>
              <a:rPr lang="zh-CN" altLang="en-US" b="1" dirty="0"/>
              <a:t>、按键 </a:t>
            </a:r>
            <a:r>
              <a:rPr lang="en-US" altLang="zh-CN" b="1" dirty="0"/>
              <a:t>S1</a:t>
            </a:r>
            <a:r>
              <a:rPr lang="zh-CN" altLang="en-US" b="1" dirty="0"/>
              <a:t>～</a:t>
            </a:r>
            <a:r>
              <a:rPr lang="en-US" altLang="zh-CN" b="1" dirty="0"/>
              <a:t>S3 </a:t>
            </a:r>
            <a:r>
              <a:rPr lang="zh-CN" altLang="en-US" b="1" dirty="0"/>
              <a:t>占用 </a:t>
            </a:r>
            <a:r>
              <a:rPr lang="en-US" altLang="zh-CN" b="1" dirty="0"/>
              <a:t>P3.2</a:t>
            </a:r>
            <a:r>
              <a:rPr lang="zh-CN" altLang="en-US" b="1" dirty="0"/>
              <a:t>、</a:t>
            </a:r>
            <a:r>
              <a:rPr lang="en-US" altLang="zh-CN" b="1" dirty="0"/>
              <a:t>P3.3</a:t>
            </a:r>
            <a:r>
              <a:rPr lang="zh-CN" altLang="en-US" b="1" dirty="0"/>
              <a:t>、</a:t>
            </a:r>
            <a:r>
              <a:rPr lang="en-US" altLang="zh-CN" b="1" dirty="0"/>
              <a:t>P3.4 </a:t>
            </a:r>
            <a:r>
              <a:rPr lang="zh-CN" altLang="en-US" b="1" dirty="0"/>
              <a:t>口，</a:t>
            </a:r>
            <a:endParaRPr lang="zh-CN" altLang="en-US" dirty="0"/>
          </a:p>
          <a:p>
            <a:r>
              <a:rPr lang="zh-CN" altLang="en-US" dirty="0"/>
              <a:t>   </a:t>
            </a:r>
            <a:r>
              <a:rPr lang="en-US" altLang="zh-CN" dirty="0"/>
              <a:t>S1</a:t>
            </a:r>
            <a:r>
              <a:rPr lang="zh-CN" altLang="en-US" dirty="0"/>
              <a:t>：功能选择键，按一下调节小时，按两下调节分钟，按三下调节闹钟小时，按四下调节闹钟分钟，按五下时钟开始工作</a:t>
            </a:r>
            <a:endParaRPr lang="zh-CN" altLang="en-US" dirty="0"/>
          </a:p>
          <a:p>
            <a:r>
              <a:rPr lang="zh-CN" altLang="en-US" dirty="0"/>
              <a:t>   </a:t>
            </a:r>
            <a:r>
              <a:rPr lang="en-US" altLang="zh-CN" dirty="0"/>
              <a:t>S2</a:t>
            </a:r>
            <a:r>
              <a:rPr lang="zh-CN" altLang="en-US" dirty="0"/>
              <a:t>：数值加一按键（调节时间时相应光标闪烁）</a:t>
            </a:r>
            <a:endParaRPr lang="zh-CN" altLang="en-US" dirty="0"/>
          </a:p>
          <a:p>
            <a:r>
              <a:rPr lang="zh-CN" altLang="en-US" dirty="0"/>
              <a:t>   </a:t>
            </a:r>
            <a:r>
              <a:rPr lang="en-US" altLang="zh-CN" dirty="0"/>
              <a:t>S3</a:t>
            </a:r>
            <a:r>
              <a:rPr lang="zh-CN" altLang="en-US" dirty="0"/>
              <a:t>：数值减一按键（调节时间时相应光标闪烁）</a:t>
            </a:r>
            <a:endParaRPr lang="zh-CN" altLang="en-US" dirty="0"/>
          </a:p>
          <a:p>
            <a:r>
              <a:rPr lang="zh-CN" altLang="en-US" dirty="0"/>
              <a:t>   初始化钟表时间为</a:t>
            </a:r>
            <a:r>
              <a:rPr lang="en-US" altLang="zh-CN" dirty="0"/>
              <a:t>12:00:00</a:t>
            </a:r>
            <a:endParaRPr lang="zh-CN" altLang="en-US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4682244" cy="264885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48857"/>
            <a:ext cx="3819719" cy="353872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244" y="19957"/>
            <a:ext cx="4219160" cy="33851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997885" y="263047"/>
            <a:ext cx="1350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>
                <a:latin typeface="STHupo" charset="-122"/>
                <a:ea typeface="STHupo" charset="-122"/>
                <a:cs typeface="STHupo" charset="-122"/>
              </a:rPr>
              <a:t>鱼乐宝 </a:t>
            </a:r>
            <a:endParaRPr kumimoji="1" lang="zh-CN" altLang="en-US" sz="2800" dirty="0">
              <a:latin typeface="STHupo" charset="-122"/>
              <a:ea typeface="STHupo" charset="-122"/>
              <a:cs typeface="STHupo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89231" y="1056423"/>
            <a:ext cx="4695024" cy="1516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zh-CN" altLang="en-US" smtClean="0"/>
              <a:t>显示模块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258916" y="1737499"/>
            <a:ext cx="439529" cy="60415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8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707205" y="1734778"/>
            <a:ext cx="439529" cy="60415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8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09157" y="1737499"/>
            <a:ext cx="439529" cy="60415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8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064899" y="1734778"/>
            <a:ext cx="439529" cy="60415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8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51415" y="3559628"/>
            <a:ext cx="5391892" cy="155121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51</a:t>
            </a:r>
            <a:r>
              <a:rPr kumimoji="1" lang="zh-CN" altLang="en-US" dirty="0" smtClean="0"/>
              <a:t>单片机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0494" y="-785"/>
            <a:ext cx="1240972" cy="685878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220-&gt;5v</a:t>
            </a:r>
            <a:r>
              <a:rPr kumimoji="1" lang="zh-CN" altLang="en-US" dirty="0" smtClean="0"/>
              <a:t>电源</a:t>
            </a:r>
            <a:br>
              <a:rPr kumimoji="1" lang="en-US" altLang="zh-CN" dirty="0" smtClean="0"/>
            </a:br>
            <a:r>
              <a:rPr kumimoji="1" lang="zh-CN" altLang="en-US" dirty="0" smtClean="0"/>
              <a:t>模块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151414" y="5653388"/>
            <a:ext cx="976180" cy="881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6</a:t>
            </a:r>
            <a:r>
              <a:rPr kumimoji="1" lang="zh-CN" altLang="en-US" dirty="0" smtClean="0"/>
              <a:t>温度传</a:t>
            </a:r>
            <a:br>
              <a:rPr kumimoji="1" lang="en-US" altLang="zh-CN" dirty="0" smtClean="0"/>
            </a:br>
            <a:r>
              <a:rPr kumimoji="1" lang="zh-CN" altLang="en-US" dirty="0" smtClean="0"/>
              <a:t>感器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601119" y="2397838"/>
            <a:ext cx="4301907" cy="4433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altLang="zh-CN" dirty="0" smtClean="0"/>
              <a:t>74H</a:t>
            </a:r>
            <a:r>
              <a:rPr lang="en-US" altLang="zh-CN" dirty="0" smtClean="0"/>
              <a:t>138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159798" y="1734778"/>
            <a:ext cx="439529" cy="60415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: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268218" y="3640325"/>
            <a:ext cx="1161564" cy="53978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日历模块</a:t>
            </a:r>
            <a:endParaRPr kumimoji="1"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174970" y="5653387"/>
            <a:ext cx="975860" cy="8952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</a:t>
            </a:r>
            <a:r>
              <a:rPr kumimoji="1" lang="zh-CN" altLang="en-US" dirty="0" smtClean="0"/>
              <a:t>控夜光灯</a:t>
            </a:r>
            <a:endParaRPr kumimoji="1"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863161" y="-785"/>
            <a:ext cx="1000921" cy="8604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光敏调节模块</a:t>
            </a:r>
            <a:endParaRPr kumimoji="1"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8864082" y="786267"/>
            <a:ext cx="313508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>
                <a:solidFill>
                  <a:srgbClr val="7030A0"/>
                </a:solidFill>
              </a:rPr>
              <a:t>1)</a:t>
            </a:r>
            <a:r>
              <a:rPr kumimoji="1" lang="zh-CN" altLang="en-US" sz="1400" dirty="0" smtClean="0">
                <a:solidFill>
                  <a:srgbClr val="7030A0"/>
                </a:solidFill>
              </a:rPr>
              <a:t>、按键</a:t>
            </a:r>
            <a:r>
              <a:rPr kumimoji="1" lang="en-US" altLang="zh-CN" sz="1400" dirty="0" smtClean="0">
                <a:solidFill>
                  <a:srgbClr val="7030A0"/>
                </a:solidFill>
              </a:rPr>
              <a:t>1</a:t>
            </a:r>
            <a:r>
              <a:rPr kumimoji="1" lang="zh-CN" altLang="en-US" sz="1400" dirty="0" smtClean="0">
                <a:solidFill>
                  <a:srgbClr val="7030A0"/>
                </a:solidFill>
              </a:rPr>
              <a:t>控制夜光灯的开关</a:t>
            </a:r>
            <a:r>
              <a:rPr kumimoji="1" lang="en-US" altLang="zh-CN" sz="1400" dirty="0" smtClean="0">
                <a:solidFill>
                  <a:srgbClr val="7030A0"/>
                </a:solidFill>
              </a:rPr>
              <a:t>.</a:t>
            </a:r>
            <a:r>
              <a:rPr kumimoji="1" lang="zh-CN" altLang="en-US" sz="1400" dirty="0" smtClean="0">
                <a:solidFill>
                  <a:srgbClr val="7030A0"/>
                </a:solidFill>
              </a:rPr>
              <a:t>（初使为开启）</a:t>
            </a:r>
            <a:endParaRPr kumimoji="1" lang="en-US" altLang="zh-CN" sz="1400" dirty="0" smtClean="0">
              <a:solidFill>
                <a:srgbClr val="7030A0"/>
              </a:solidFill>
            </a:endParaRPr>
          </a:p>
          <a:p>
            <a:r>
              <a:rPr kumimoji="1" lang="en-US" altLang="zh-CN" sz="1400" dirty="0" smtClean="0">
                <a:solidFill>
                  <a:srgbClr val="7030A0"/>
                </a:solidFill>
              </a:rPr>
              <a:t>2)</a:t>
            </a:r>
            <a:r>
              <a:rPr kumimoji="1" lang="zh-CN" altLang="en-US" sz="1400" dirty="0" smtClean="0">
                <a:solidFill>
                  <a:srgbClr val="7030A0"/>
                </a:solidFill>
              </a:rPr>
              <a:t>、按键</a:t>
            </a:r>
            <a:r>
              <a:rPr kumimoji="1" lang="en-US" altLang="zh-CN" sz="1400" dirty="0" smtClean="0">
                <a:solidFill>
                  <a:srgbClr val="7030A0"/>
                </a:solidFill>
              </a:rPr>
              <a:t>2</a:t>
            </a:r>
            <a:r>
              <a:rPr kumimoji="1" lang="zh-CN" altLang="en-US" sz="1400" dirty="0" smtClean="0">
                <a:solidFill>
                  <a:srgbClr val="7030A0"/>
                </a:solidFill>
              </a:rPr>
              <a:t>控制主灯光照明</a:t>
            </a:r>
            <a:r>
              <a:rPr kumimoji="1" lang="en-US" altLang="zh-CN" sz="1400" dirty="0" smtClean="0">
                <a:solidFill>
                  <a:srgbClr val="7030A0"/>
                </a:solidFill>
              </a:rPr>
              <a:t>.</a:t>
            </a:r>
            <a:r>
              <a:rPr kumimoji="1" lang="zh-CN" altLang="en-US" sz="1400" dirty="0" smtClean="0">
                <a:solidFill>
                  <a:srgbClr val="7030A0"/>
                </a:solidFill>
              </a:rPr>
              <a:t>（初使关闭）</a:t>
            </a:r>
            <a:endParaRPr kumimoji="1" lang="en-US" altLang="zh-CN" sz="1400" dirty="0" smtClean="0">
              <a:solidFill>
                <a:srgbClr val="7030A0"/>
              </a:solidFill>
            </a:endParaRPr>
          </a:p>
          <a:p>
            <a:r>
              <a:rPr kumimoji="1" lang="en-US" altLang="zh-CN" sz="1400" dirty="0" smtClean="0">
                <a:solidFill>
                  <a:schemeClr val="accent1">
                    <a:lumMod val="75000"/>
                  </a:schemeClr>
                </a:solidFill>
              </a:rPr>
              <a:t>3)</a:t>
            </a:r>
            <a:r>
              <a:rPr kumimoji="1"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、杀菌灯为定时任务，每天</a:t>
            </a:r>
            <a:r>
              <a:rPr kumimoji="1" lang="en-US" altLang="zh-CN" sz="1400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kumimoji="1"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点和下午</a:t>
            </a:r>
            <a:r>
              <a:rPr kumimoji="1" lang="en-US" altLang="zh-CN" sz="1400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kumimoji="1"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点开启</a:t>
            </a:r>
            <a:r>
              <a:rPr kumimoji="1" lang="en-US" altLang="zh-CN" sz="1400" dirty="0" smtClean="0">
                <a:solidFill>
                  <a:schemeClr val="accent1">
                    <a:lumMod val="75000"/>
                  </a:schemeClr>
                </a:solidFill>
              </a:rPr>
              <a:t>20</a:t>
            </a:r>
            <a:r>
              <a:rPr kumimoji="1"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分钟</a:t>
            </a:r>
            <a:r>
              <a:rPr kumimoji="1" lang="en-US" altLang="zh-CN" sz="14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kumimoji="1" lang="en-US" altLang="zh-CN" sz="1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kumimoji="1" lang="zh-CN" altLang="zh-CN" sz="1400" dirty="0" smtClean="0">
                <a:solidFill>
                  <a:schemeClr val="accent1">
                    <a:lumMod val="75000"/>
                  </a:schemeClr>
                </a:solidFill>
              </a:rPr>
              <a:t>4</a:t>
            </a:r>
            <a:r>
              <a:rPr kumimoji="1" lang="en-US" altLang="zh-CN" sz="1400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kumimoji="1"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、植物灯为定时任务，每天晚上</a:t>
            </a:r>
            <a:r>
              <a:rPr kumimoji="1" lang="en-US" altLang="zh-CN" sz="1400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kumimoji="1"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点开启</a:t>
            </a:r>
            <a:r>
              <a:rPr kumimoji="1" lang="en-US" altLang="zh-CN" sz="14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kumimoji="1"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个小时。</a:t>
            </a:r>
            <a:endParaRPr kumimoji="1" lang="en-US" altLang="zh-CN" sz="1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kumimoji="1" lang="zh-CN" altLang="zh-CN" sz="1400" dirty="0" smtClean="0">
                <a:solidFill>
                  <a:schemeClr val="accent1">
                    <a:lumMod val="75000"/>
                  </a:schemeClr>
                </a:solidFill>
              </a:rPr>
              <a:t>5</a:t>
            </a:r>
            <a:r>
              <a:rPr kumimoji="1" lang="en-US" altLang="zh-CN" sz="1400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kumimoji="1"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、按键</a:t>
            </a:r>
            <a:r>
              <a:rPr kumimoji="1" lang="en-US" altLang="zh-CN" sz="1400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kumimoji="1"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控制冲氧机开机</a:t>
            </a:r>
            <a:r>
              <a:rPr kumimoji="1" lang="en-US" altLang="zh-CN" sz="14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kumimoji="1"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（初使为关闭）</a:t>
            </a:r>
            <a:endParaRPr kumimoji="1" lang="en-US" altLang="zh-CN" sz="1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kumimoji="1" lang="zh-CN" altLang="zh-CN" sz="1400" dirty="0" smtClean="0">
                <a:solidFill>
                  <a:schemeClr val="accent1">
                    <a:lumMod val="75000"/>
                  </a:schemeClr>
                </a:solidFill>
              </a:rPr>
              <a:t>6</a:t>
            </a:r>
            <a:r>
              <a:rPr kumimoji="1" lang="en-US" altLang="zh-CN" sz="1400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kumimoji="1"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、冲氧机为定时任务，每天</a:t>
            </a:r>
            <a:r>
              <a:rPr kumimoji="1" lang="zh-CN" altLang="zh-CN" sz="14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kumimoji="1"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、</a:t>
            </a:r>
            <a:r>
              <a:rPr kumimoji="1" lang="zh-CN" altLang="zh-CN" sz="1400" dirty="0" smtClean="0">
                <a:solidFill>
                  <a:schemeClr val="accent1">
                    <a:lumMod val="75000"/>
                  </a:schemeClr>
                </a:solidFill>
              </a:rPr>
              <a:t>6</a:t>
            </a:r>
            <a:r>
              <a:rPr kumimoji="1"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、</a:t>
            </a:r>
            <a:r>
              <a:rPr kumimoji="1" lang="zh-CN" altLang="zh-CN" sz="14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kumimoji="1" lang="en-US" altLang="zh-CN" sz="14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kumimoji="1"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、</a:t>
            </a:r>
            <a:r>
              <a:rPr kumimoji="1" lang="en-US" altLang="zh-CN" sz="1400" dirty="0" smtClean="0">
                <a:solidFill>
                  <a:schemeClr val="accent1">
                    <a:lumMod val="75000"/>
                  </a:schemeClr>
                </a:solidFill>
              </a:rPr>
              <a:t>16</a:t>
            </a:r>
            <a:r>
              <a:rPr kumimoji="1"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、</a:t>
            </a:r>
            <a:r>
              <a:rPr kumimoji="1" lang="zh-CN" altLang="zh-CN" sz="14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kumimoji="1" lang="en-US" altLang="zh-CN" sz="14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kumimoji="1"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开启</a:t>
            </a:r>
            <a:r>
              <a:rPr kumimoji="1" lang="en-US" altLang="zh-CN" sz="14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kumimoji="1" lang="en-US" altLang="zh-CN" sz="1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kumimoji="1" lang="zh-CN" altLang="zh-CN" sz="1400" dirty="0" smtClean="0">
                <a:solidFill>
                  <a:schemeClr val="accent1">
                    <a:lumMod val="75000"/>
                  </a:schemeClr>
                </a:solidFill>
              </a:rPr>
              <a:t>7</a:t>
            </a:r>
            <a:r>
              <a:rPr kumimoji="1" lang="zh-CN" altLang="en-US" sz="1400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kumimoji="1" lang="zh-CN" altLang="zh-CN" sz="1400" dirty="0" smtClean="0">
                <a:solidFill>
                  <a:schemeClr val="accent1">
                    <a:lumMod val="75000"/>
                  </a:schemeClr>
                </a:solidFill>
              </a:rPr>
              <a:t>、</a:t>
            </a:r>
            <a:r>
              <a:rPr kumimoji="1"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按钮</a:t>
            </a:r>
            <a:r>
              <a:rPr kumimoji="1" lang="en-US" altLang="zh-CN" sz="1400" dirty="0" smtClean="0">
                <a:solidFill>
                  <a:schemeClr val="accent1">
                    <a:lumMod val="75000"/>
                  </a:schemeClr>
                </a:solidFill>
              </a:rPr>
              <a:t>4</a:t>
            </a:r>
            <a:r>
              <a:rPr kumimoji="1"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控制显示</a:t>
            </a:r>
            <a:r>
              <a:rPr kumimoji="1" lang="en-US" altLang="zh-CN" sz="1400" dirty="0" smtClean="0">
                <a:solidFill>
                  <a:schemeClr val="accent1">
                    <a:lumMod val="75000"/>
                  </a:schemeClr>
                </a:solidFill>
              </a:rPr>
              <a:t>\</a:t>
            </a:r>
            <a:r>
              <a:rPr kumimoji="1"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隐藏显示模块。</a:t>
            </a:r>
            <a:endParaRPr kumimoji="1" lang="en-US" altLang="zh-CN" sz="1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kumimoji="1" lang="zh-CN" altLang="zh-CN" sz="1400" dirty="0" smtClean="0">
                <a:solidFill>
                  <a:schemeClr val="accent1">
                    <a:lumMod val="75000"/>
                  </a:schemeClr>
                </a:solidFill>
              </a:rPr>
              <a:t>8</a:t>
            </a:r>
            <a:r>
              <a:rPr kumimoji="1" lang="en-US" altLang="zh-CN" sz="1400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kumimoji="1"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、时</a:t>
            </a:r>
            <a:r>
              <a:rPr kumimoji="1" lang="en-US" altLang="zh-CN" sz="14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kumimoji="1"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按键进行小时的减操作设定</a:t>
            </a:r>
            <a:endParaRPr kumimoji="1" lang="en-US" altLang="zh-CN" sz="1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kumimoji="1" lang="zh-CN" altLang="zh-CN" sz="1400" dirty="0" smtClean="0">
                <a:solidFill>
                  <a:schemeClr val="accent1">
                    <a:lumMod val="75000"/>
                  </a:schemeClr>
                </a:solidFill>
              </a:rPr>
              <a:t>9</a:t>
            </a:r>
            <a:r>
              <a:rPr kumimoji="1" lang="en-US" altLang="zh-CN" sz="1400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kumimoji="1"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、分</a:t>
            </a:r>
            <a:r>
              <a:rPr kumimoji="1" lang="en-US" altLang="zh-CN" sz="14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kumimoji="1"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按键进行分钟的减操作设定</a:t>
            </a:r>
            <a:endParaRPr kumimoji="1" lang="en-US" altLang="zh-CN" sz="1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kumimoji="1" lang="en-US" altLang="zh-CN" sz="1400" dirty="0">
              <a:solidFill>
                <a:schemeClr val="accent1">
                  <a:lumMod val="75000"/>
                </a:schemeClr>
              </a:solidFill>
            </a:endParaRPr>
          </a:p>
          <a:p>
            <a:endParaRPr kumimoji="1"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864083" y="4898571"/>
            <a:ext cx="3135084" cy="18653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kumimoji="1" lang="zh-CN" altLang="en-US" dirty="0" smtClean="0"/>
              <a:t>按键模块</a:t>
            </a:r>
            <a:endParaRPr kumimoji="1"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9757625" y="6251510"/>
            <a:ext cx="335902" cy="31724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10118919" y="6251367"/>
            <a:ext cx="335902" cy="31724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34" name="圆角矩形 33"/>
          <p:cNvSpPr/>
          <p:nvPr/>
        </p:nvSpPr>
        <p:spPr>
          <a:xfrm>
            <a:off x="10480213" y="6251367"/>
            <a:ext cx="335902" cy="31724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5" name="圆角矩形 34"/>
          <p:cNvSpPr/>
          <p:nvPr/>
        </p:nvSpPr>
        <p:spPr>
          <a:xfrm>
            <a:off x="9088016" y="6251508"/>
            <a:ext cx="335902" cy="31724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时</a:t>
            </a:r>
            <a:endParaRPr kumimoji="1" lang="zh-CN" altLang="en-US" dirty="0"/>
          </a:p>
        </p:txBody>
      </p:sp>
      <p:sp>
        <p:nvSpPr>
          <p:cNvPr id="36" name="右箭头 35"/>
          <p:cNvSpPr/>
          <p:nvPr/>
        </p:nvSpPr>
        <p:spPr>
          <a:xfrm>
            <a:off x="1326993" y="3839411"/>
            <a:ext cx="1798893" cy="9171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右箭头 37"/>
          <p:cNvSpPr/>
          <p:nvPr/>
        </p:nvSpPr>
        <p:spPr>
          <a:xfrm rot="16200000">
            <a:off x="3397181" y="5098544"/>
            <a:ext cx="519739" cy="517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smtClean="0"/>
              <a:t>p0</a:t>
            </a:r>
            <a:endParaRPr kumimoji="1" lang="zh-CN" altLang="en-US" sz="1100" dirty="0"/>
          </a:p>
        </p:txBody>
      </p:sp>
      <p:sp>
        <p:nvSpPr>
          <p:cNvPr id="40" name="右箭头 39"/>
          <p:cNvSpPr/>
          <p:nvPr/>
        </p:nvSpPr>
        <p:spPr>
          <a:xfrm rot="16200000">
            <a:off x="4460635" y="5079776"/>
            <a:ext cx="506397" cy="5681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sz="900" dirty="0"/>
              <a:t>p</a:t>
            </a:r>
            <a:r>
              <a:rPr kumimoji="1" lang="en-US" altLang="zh-CN" sz="900" dirty="0" smtClean="0"/>
              <a:t>1</a:t>
            </a:r>
            <a:endParaRPr kumimoji="1" lang="zh-CN" altLang="en-US" dirty="0"/>
          </a:p>
        </p:txBody>
      </p:sp>
      <p:sp>
        <p:nvSpPr>
          <p:cNvPr id="42" name="右箭头 41"/>
          <p:cNvSpPr/>
          <p:nvPr/>
        </p:nvSpPr>
        <p:spPr>
          <a:xfrm rot="16200000">
            <a:off x="5378066" y="2941784"/>
            <a:ext cx="718457" cy="517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4" name="肘形连接符 43"/>
          <p:cNvCxnSpPr/>
          <p:nvPr/>
        </p:nvCxnSpPr>
        <p:spPr>
          <a:xfrm rot="10800000">
            <a:off x="8543306" y="4478697"/>
            <a:ext cx="1328482" cy="4198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6139034" y="5660039"/>
            <a:ext cx="831526" cy="88843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3</a:t>
            </a:r>
            <a:r>
              <a:rPr kumimoji="1" lang="zh-CN" altLang="en-US" dirty="0" smtClean="0"/>
              <a:t>控杀菌灯</a:t>
            </a:r>
            <a:endParaRPr kumimoji="1" lang="zh-CN" altLang="en-US" dirty="0"/>
          </a:p>
        </p:txBody>
      </p:sp>
      <p:sp>
        <p:nvSpPr>
          <p:cNvPr id="39" name="右箭头 38"/>
          <p:cNvSpPr/>
          <p:nvPr/>
        </p:nvSpPr>
        <p:spPr>
          <a:xfrm rot="16200000">
            <a:off x="6255895" y="5111885"/>
            <a:ext cx="519739" cy="517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smtClean="0"/>
              <a:t>p3</a:t>
            </a:r>
            <a:endParaRPr kumimoji="1" lang="zh-CN" altLang="en-US" sz="1100" dirty="0"/>
          </a:p>
        </p:txBody>
      </p:sp>
      <p:sp>
        <p:nvSpPr>
          <p:cNvPr id="43" name="矩形 42"/>
          <p:cNvSpPr/>
          <p:nvPr/>
        </p:nvSpPr>
        <p:spPr>
          <a:xfrm>
            <a:off x="5197138" y="5660039"/>
            <a:ext cx="901421" cy="8931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2</a:t>
            </a:r>
            <a:r>
              <a:rPr kumimoji="1" lang="zh-CN" altLang="en-US" dirty="0" smtClean="0"/>
              <a:t>控主照明模块</a:t>
            </a:r>
            <a:endParaRPr kumimoji="1" lang="zh-CN" altLang="en-US" dirty="0"/>
          </a:p>
        </p:txBody>
      </p:sp>
      <p:sp>
        <p:nvSpPr>
          <p:cNvPr id="45" name="右箭头 44"/>
          <p:cNvSpPr/>
          <p:nvPr/>
        </p:nvSpPr>
        <p:spPr>
          <a:xfrm rot="16200000">
            <a:off x="5401972" y="5114661"/>
            <a:ext cx="519739" cy="517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smtClean="0"/>
              <a:t>p2</a:t>
            </a:r>
            <a:endParaRPr kumimoji="1" lang="zh-CN" altLang="en-US" sz="1100" dirty="0"/>
          </a:p>
        </p:txBody>
      </p:sp>
      <p:sp>
        <p:nvSpPr>
          <p:cNvPr id="46" name="矩形 45"/>
          <p:cNvSpPr/>
          <p:nvPr/>
        </p:nvSpPr>
        <p:spPr>
          <a:xfrm>
            <a:off x="7001211" y="5666728"/>
            <a:ext cx="831526" cy="8884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4</a:t>
            </a:r>
            <a:r>
              <a:rPr kumimoji="1" lang="zh-CN" altLang="en-US" dirty="0" smtClean="0"/>
              <a:t>控植物灯</a:t>
            </a:r>
            <a:endParaRPr kumimoji="1" lang="en-US" altLang="zh-CN" dirty="0" smtClean="0"/>
          </a:p>
        </p:txBody>
      </p:sp>
      <p:sp>
        <p:nvSpPr>
          <p:cNvPr id="47" name="右箭头 46"/>
          <p:cNvSpPr/>
          <p:nvPr/>
        </p:nvSpPr>
        <p:spPr>
          <a:xfrm rot="16200000">
            <a:off x="7108804" y="5115070"/>
            <a:ext cx="519739" cy="517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smtClean="0"/>
              <a:t>p4</a:t>
            </a:r>
            <a:endParaRPr kumimoji="1" lang="zh-CN" altLang="en-US" sz="1100" dirty="0"/>
          </a:p>
        </p:txBody>
      </p:sp>
      <p:sp>
        <p:nvSpPr>
          <p:cNvPr id="48" name="矩形 47"/>
          <p:cNvSpPr/>
          <p:nvPr/>
        </p:nvSpPr>
        <p:spPr>
          <a:xfrm>
            <a:off x="3268218" y="4260811"/>
            <a:ext cx="1161564" cy="6377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时间调节模块</a:t>
            </a:r>
            <a:endParaRPr kumimoji="1"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7866174" y="5658613"/>
            <a:ext cx="831526" cy="8884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5</a:t>
            </a:r>
            <a:r>
              <a:rPr kumimoji="1" lang="zh-CN" altLang="en-US" dirty="0" smtClean="0"/>
              <a:t>控冲氧机</a:t>
            </a:r>
            <a:endParaRPr kumimoji="1" lang="en-US" altLang="zh-CN" dirty="0" smtClean="0"/>
          </a:p>
        </p:txBody>
      </p:sp>
      <p:sp>
        <p:nvSpPr>
          <p:cNvPr id="50" name="右箭头 49"/>
          <p:cNvSpPr/>
          <p:nvPr/>
        </p:nvSpPr>
        <p:spPr>
          <a:xfrm rot="16200000">
            <a:off x="7973767" y="5120402"/>
            <a:ext cx="519739" cy="517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smtClean="0"/>
              <a:t>p5</a:t>
            </a:r>
            <a:endParaRPr kumimoji="1" lang="zh-CN" altLang="en-US" sz="1100" dirty="0"/>
          </a:p>
        </p:txBody>
      </p:sp>
      <p:sp>
        <p:nvSpPr>
          <p:cNvPr id="51" name="圆角矩形 50"/>
          <p:cNvSpPr/>
          <p:nvPr/>
        </p:nvSpPr>
        <p:spPr>
          <a:xfrm>
            <a:off x="9415289" y="6251367"/>
            <a:ext cx="335902" cy="31724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分</a:t>
            </a:r>
            <a:endParaRPr kumimoji="1" lang="zh-CN" altLang="en-US" dirty="0"/>
          </a:p>
        </p:txBody>
      </p:sp>
      <p:sp>
        <p:nvSpPr>
          <p:cNvPr id="52" name="圆角矩形 51"/>
          <p:cNvSpPr/>
          <p:nvPr/>
        </p:nvSpPr>
        <p:spPr>
          <a:xfrm>
            <a:off x="10822549" y="6251367"/>
            <a:ext cx="335902" cy="31724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53" name="矩形 18"/>
          <p:cNvSpPr/>
          <p:nvPr/>
        </p:nvSpPr>
        <p:spPr>
          <a:xfrm>
            <a:off x="7285392" y="3609386"/>
            <a:ext cx="1161564" cy="53978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数码管驱动</a:t>
            </a:r>
            <a:endParaRPr kumimoji="1" lang="zh-CN" altLang="en-US" dirty="0"/>
          </a:p>
        </p:txBody>
      </p:sp>
      <p:sp>
        <p:nvSpPr>
          <p:cNvPr id="54" name="矩形 18"/>
          <p:cNvSpPr/>
          <p:nvPr/>
        </p:nvSpPr>
        <p:spPr>
          <a:xfrm>
            <a:off x="7308819" y="4180114"/>
            <a:ext cx="1161564" cy="53978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驱动</a:t>
            </a:r>
            <a:endParaRPr kumimoji="1" lang="zh-CN" altLang="en-US" dirty="0"/>
          </a:p>
        </p:txBody>
      </p:sp>
      <p:sp>
        <p:nvSpPr>
          <p:cNvPr id="55" name="矩形 7"/>
          <p:cNvSpPr/>
          <p:nvPr/>
        </p:nvSpPr>
        <p:spPr>
          <a:xfrm>
            <a:off x="3625483" y="1435420"/>
            <a:ext cx="665780" cy="50300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 smtClean="0">
                <a:solidFill>
                  <a:schemeClr val="tx1"/>
                </a:solidFill>
              </a:rPr>
              <a:t>工作指示灯</a:t>
            </a:r>
            <a:endParaRPr kumimoji="1"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52507" y="5355416"/>
            <a:ext cx="6157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输入</a:t>
            </a:r>
            <a:r>
              <a:rPr lang="en-US" altLang="zh-CN" sz="1100" dirty="0" smtClean="0"/>
              <a:t>IO</a:t>
            </a:r>
            <a:endParaRPr lang="en-US" sz="1100" dirty="0"/>
          </a:p>
        </p:txBody>
      </p:sp>
      <p:sp>
        <p:nvSpPr>
          <p:cNvPr id="57" name="TextBox 56"/>
          <p:cNvSpPr txBox="1"/>
          <p:nvPr/>
        </p:nvSpPr>
        <p:spPr>
          <a:xfrm>
            <a:off x="4705685" y="4796424"/>
            <a:ext cx="29216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/>
              <a:t>输出</a:t>
            </a:r>
            <a:r>
              <a:rPr lang="en-US" altLang="zh-CN" sz="1100" dirty="0" smtClean="0"/>
              <a:t>IO</a:t>
            </a:r>
            <a:endParaRPr lang="en-US" sz="1100" dirty="0"/>
          </a:p>
        </p:txBody>
      </p:sp>
      <p:sp>
        <p:nvSpPr>
          <p:cNvPr id="58" name="TextBox 57"/>
          <p:cNvSpPr txBox="1"/>
          <p:nvPr/>
        </p:nvSpPr>
        <p:spPr>
          <a:xfrm>
            <a:off x="9415289" y="4638883"/>
            <a:ext cx="6157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输入</a:t>
            </a:r>
            <a:r>
              <a:rPr lang="en-US" altLang="zh-CN" sz="1100" dirty="0" smtClean="0"/>
              <a:t>IO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2589530" y="1821180"/>
            <a:ext cx="3877945" cy="2174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stc15f104</a:t>
            </a:r>
            <a:r>
              <a:rPr lang="zh-CN" altLang="en-US"/>
              <a:t>单片机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734560" y="144780"/>
            <a:ext cx="2722880" cy="701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000"/>
              <a:t>紫外消毒灯</a:t>
            </a:r>
            <a:endParaRPr lang="zh-CN" altLang="en-US" sz="4000"/>
          </a:p>
        </p:txBody>
      </p:sp>
      <p:sp>
        <p:nvSpPr>
          <p:cNvPr id="6" name="圆角矩形 5"/>
          <p:cNvSpPr/>
          <p:nvPr/>
        </p:nvSpPr>
        <p:spPr>
          <a:xfrm>
            <a:off x="7457440" y="1821815"/>
            <a:ext cx="2229485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工作指示灯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457440" y="3144520"/>
            <a:ext cx="2229485" cy="8509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紫外灯</a:t>
            </a:r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2589530" y="4903470"/>
            <a:ext cx="3877945" cy="16459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2929255" y="526923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亮度</a:t>
            </a:r>
            <a:r>
              <a:rPr lang="en-US" altLang="zh-CN"/>
              <a:t>+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4072255" y="526923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消毒</a:t>
            </a:r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5215890" y="526923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重置</a:t>
            </a:r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519430" y="1631950"/>
            <a:ext cx="1275715" cy="2835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1795145" y="2736215"/>
            <a:ext cx="794385" cy="408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上箭头 13"/>
          <p:cNvSpPr/>
          <p:nvPr/>
        </p:nvSpPr>
        <p:spPr>
          <a:xfrm>
            <a:off x="4189095" y="3995420"/>
            <a:ext cx="545465" cy="9080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左箭头 14"/>
          <p:cNvSpPr/>
          <p:nvPr/>
        </p:nvSpPr>
        <p:spPr>
          <a:xfrm>
            <a:off x="6467475" y="2023110"/>
            <a:ext cx="989965" cy="51244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左箭头 15"/>
          <p:cNvSpPr/>
          <p:nvPr/>
        </p:nvSpPr>
        <p:spPr>
          <a:xfrm>
            <a:off x="6467475" y="3313430"/>
            <a:ext cx="989965" cy="51244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795145" y="2502535"/>
            <a:ext cx="45720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p0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596265" y="1821180"/>
            <a:ext cx="11214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烧录串口</a:t>
            </a:r>
            <a:endParaRPr lang="zh-CN" altLang="en-US"/>
          </a:p>
        </p:txBody>
      </p:sp>
      <p:sp>
        <p:nvSpPr>
          <p:cNvPr id="20" name="剪去单角的矩形 19"/>
          <p:cNvSpPr/>
          <p:nvPr/>
        </p:nvSpPr>
        <p:spPr>
          <a:xfrm>
            <a:off x="596265" y="2502535"/>
            <a:ext cx="1121410" cy="36576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TX</a:t>
            </a:r>
            <a:endParaRPr lang="en-US" altLang="zh-CN"/>
          </a:p>
        </p:txBody>
      </p:sp>
      <p:sp>
        <p:nvSpPr>
          <p:cNvPr id="21" name="剪去单角的矩形 20"/>
          <p:cNvSpPr/>
          <p:nvPr/>
        </p:nvSpPr>
        <p:spPr>
          <a:xfrm>
            <a:off x="596900" y="3144520"/>
            <a:ext cx="1121410" cy="36576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RX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1795145" y="3144520"/>
            <a:ext cx="45720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p1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7063740" y="4231640"/>
            <a:ext cx="493839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1.pwm</a:t>
            </a:r>
            <a:r>
              <a:rPr lang="zh-CN" altLang="en-US"/>
              <a:t>控制亮度调节，基础值参考</a:t>
            </a:r>
            <a:r>
              <a:rPr lang="en-US" altLang="zh-CN"/>
              <a:t>led</a:t>
            </a:r>
            <a:r>
              <a:rPr lang="zh-CN" altLang="en-US"/>
              <a:t>浮值电压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低电压警告？</a:t>
            </a:r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557530" y="717550"/>
            <a:ext cx="1198245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低压</a:t>
            </a:r>
            <a:endParaRPr lang="zh-CN" altLang="en-US"/>
          </a:p>
          <a:p>
            <a:pPr algn="ctr"/>
            <a:r>
              <a:rPr lang="zh-CN" altLang="en-US"/>
              <a:t>指示灯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1518</Words>
  <Application>WPS 演示</Application>
  <PresentationFormat>Custom</PresentationFormat>
  <Paragraphs>322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Arial</vt:lpstr>
      <vt:lpstr>宋体</vt:lpstr>
      <vt:lpstr>Wingdings</vt:lpstr>
      <vt:lpstr>Arial</vt:lpstr>
      <vt:lpstr>STHupo</vt:lpstr>
      <vt:lpstr>DengXian</vt:lpstr>
      <vt:lpstr>Courier New</vt:lpstr>
      <vt:lpstr>DengXian</vt:lpstr>
      <vt:lpstr>微软雅黑</vt:lpstr>
      <vt:lpstr>DengXian Light</vt:lpstr>
      <vt:lpstr>DengXian Light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Administrator</cp:lastModifiedBy>
  <cp:revision>94</cp:revision>
  <dcterms:created xsi:type="dcterms:W3CDTF">2018-06-29T08:29:00Z</dcterms:created>
  <dcterms:modified xsi:type="dcterms:W3CDTF">2019-09-06T07:50:09Z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2052-10.1.0.6028</vt:lpwstr>
  </property>
</Properties>
</file>