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28"/>
  </p:notesMasterIdLst>
  <p:handoutMasterIdLst>
    <p:handoutMasterId r:id="rId29"/>
  </p:handoutMasterIdLst>
  <p:sldIdLst>
    <p:sldId id="581" r:id="rId2"/>
    <p:sldId id="571" r:id="rId3"/>
    <p:sldId id="536" r:id="rId4"/>
    <p:sldId id="538" r:id="rId5"/>
    <p:sldId id="539" r:id="rId6"/>
    <p:sldId id="540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3" r:id="rId16"/>
    <p:sldId id="554" r:id="rId17"/>
    <p:sldId id="558" r:id="rId18"/>
    <p:sldId id="578" r:id="rId19"/>
    <p:sldId id="579" r:id="rId20"/>
    <p:sldId id="580" r:id="rId21"/>
    <p:sldId id="559" r:id="rId22"/>
    <p:sldId id="560" r:id="rId23"/>
    <p:sldId id="561" r:id="rId24"/>
    <p:sldId id="563" r:id="rId25"/>
    <p:sldId id="564" r:id="rId26"/>
    <p:sldId id="57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FE"/>
    <a:srgbClr val="EDF5FD"/>
    <a:srgbClr val="0E9CDE"/>
    <a:srgbClr val="0C83B8"/>
    <a:srgbClr val="FFFFFF"/>
    <a:srgbClr val="0B7BAD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8774" autoAdjust="0"/>
  </p:normalViewPr>
  <p:slideViewPr>
    <p:cSldViewPr>
      <p:cViewPr varScale="1">
        <p:scale>
          <a:sx n="102" d="100"/>
          <a:sy n="102" d="100"/>
        </p:scale>
        <p:origin x="-1872" y="-10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971B8F6-ED30-4CA9-88C2-6F9C8A99BA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7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E86A0C0-7E27-4D7F-B3B0-C7313D9D3A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5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E976C-6DAB-410D-A466-9739ECEBEA3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演示示例时，先演示正常效果，再演示超出页码边界的效果，如点首页后再次点击上一页，点末页后再次点击下一页。从而引出下面内容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C2F43D-6E55-43B1-81C9-4772A35EFC4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根据上页演示的非正常效果，讲解解决此问题的思路，再看代码</a:t>
            </a:r>
            <a:endParaRPr lang="en-US" altLang="zh-CN" dirty="0" smtClean="0"/>
          </a:p>
          <a:p>
            <a:r>
              <a:rPr lang="zh-CN" altLang="en-US" dirty="0" smtClean="0"/>
              <a:t>不仅在用户操作界面控制，还应在后台控制页面控制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5AD0D1-EFF3-41A3-87AC-6FC047F4220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/>
              <a:t>教学指导：先提需求再说解决方法。</a:t>
            </a:r>
            <a:endParaRPr lang="en-US" altLang="zh-CN" smtClean="0"/>
          </a:p>
          <a:p>
            <a:pPr marL="0" lvl="1"/>
            <a:r>
              <a:rPr lang="zh-CN" altLang="en-US" smtClean="0"/>
              <a:t>使用简单：</a:t>
            </a:r>
            <a:r>
              <a:rPr lang="en-US" altLang="zh-CN" smtClean="0"/>
              <a:t>Commons-FileUpload</a:t>
            </a:r>
            <a:r>
              <a:rPr lang="zh-CN" altLang="en-US" smtClean="0"/>
              <a:t>组件可以方便地嵌入到</a:t>
            </a:r>
            <a:r>
              <a:rPr lang="en-US" altLang="zh-CN" smtClean="0"/>
              <a:t>JSP</a:t>
            </a:r>
            <a:r>
              <a:rPr lang="zh-CN" altLang="en-US" smtClean="0"/>
              <a:t>文件中，在</a:t>
            </a:r>
            <a:r>
              <a:rPr lang="en-US" altLang="zh-CN" smtClean="0"/>
              <a:t>JSP</a:t>
            </a:r>
            <a:r>
              <a:rPr lang="zh-CN" altLang="en-US" smtClean="0"/>
              <a:t>文件中仅编写少量代码即可完成文件的上传功能，十分方便。</a:t>
            </a:r>
            <a:endParaRPr lang="en-US" altLang="zh-CN" smtClean="0"/>
          </a:p>
          <a:p>
            <a:pPr marL="0" lvl="1"/>
            <a:r>
              <a:rPr lang="zh-CN" altLang="en-US" smtClean="0"/>
              <a:t>能够全程控制上传内容：可以获得全部上传文件的信息，包括文件名称、类型、大小等，方便操作。</a:t>
            </a:r>
            <a:endParaRPr lang="en-US" altLang="zh-CN" smtClean="0"/>
          </a:p>
          <a:p>
            <a:pPr marL="0" lvl="1"/>
            <a:r>
              <a:rPr lang="zh-CN" altLang="en-US" smtClean="0"/>
              <a:t>能够对上传文件的大小、类型进行控制：为了避免在上传过程中出现异常数据，在</a:t>
            </a:r>
            <a:r>
              <a:rPr lang="en-US" altLang="zh-CN" smtClean="0"/>
              <a:t>Commons-FileUpload</a:t>
            </a:r>
            <a:r>
              <a:rPr lang="zh-CN" altLang="en-US" smtClean="0"/>
              <a:t>组件中，专门提供了相应的方法用于对上传文件进行控制。</a:t>
            </a:r>
          </a:p>
          <a:p>
            <a:pPr marL="0" lvl="1"/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5123B-B38E-49F8-90DB-8A4C9544E1B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教学指导：技术顾问演示如何找到其中的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文档，然后过渡到下一页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E4CC7-43F0-4046-B427-A2B48C57EA1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6CD70-578F-4301-86A7-F322E08369E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教学指导：先讲解实现思路再进行现场演示。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DDE615-D683-4FC2-B312-889DA3273A3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84723-96F1-4BDB-B708-B20D0A87C03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/>
              <a:t>教学指导：先提需求再说解决方法。简单说明</a:t>
            </a:r>
            <a:r>
              <a:rPr lang="en-US" altLang="zh-CN" smtClean="0"/>
              <a:t>Arrays.asList()</a:t>
            </a:r>
            <a:r>
              <a:rPr lang="zh-CN" altLang="en-US" smtClean="0"/>
              <a:t>方法的作用，之前没用过。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50F6FA-E902-4149-841E-85F1D6F89B3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/>
              <a:t>教学指导：先提需求再说解决方法。可以在上个演示的基础上进行修改完成文件类型、大小的控制。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156124-9EE6-4253-AC5D-6500584168A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4001E9-CA93-4E9B-8658-4C47898FA6D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3C34E-393A-4517-8E6E-D24E0650DB7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教学指导：当数据量很大时，用户必须拖动页面才能浏览更多的数据，而且页面也显得冗长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9CD8-E677-4F63-A067-F62D7684513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教学指导：以分页的形式显示数据，使数据更加清晰直观，页面不再冗长，也不受数据量的限制</a:t>
            </a:r>
            <a:endParaRPr lang="en-US" altLang="zh-CN" smtClean="0"/>
          </a:p>
          <a:p>
            <a:r>
              <a:rPr lang="en-US" altLang="zh-CN" smtClean="0"/>
              <a:t>          </a:t>
            </a:r>
            <a:r>
              <a:rPr lang="zh-CN" altLang="en-US" smtClean="0"/>
              <a:t>并说明数据库是如何读数据的，显示多少条就从数据库中读多少条。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1801E2-BE53-4266-B28B-00D579630F8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3D817-5572-4D48-ADA0-697627C3D61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/>
              <a:t>教学指导：有关分页用到的属性有很多，为了便于维护先把相关</a:t>
            </a:r>
            <a:r>
              <a:rPr lang="zh-CN" altLang="en-US" sz="2800" smtClean="0"/>
              <a:t>数据封装到</a:t>
            </a:r>
            <a:r>
              <a:rPr lang="en-US" altLang="zh-CN" sz="2800" smtClean="0"/>
              <a:t>Page</a:t>
            </a:r>
            <a:r>
              <a:rPr lang="zh-CN" altLang="en-US" sz="2800" smtClean="0"/>
              <a:t>类里。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4C3A70-93C2-4381-8502-B6C91D371B7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教学指导：获取总记录数很容易实现，以提问的方式问学员如何实现。并在此说明</a:t>
            </a:r>
            <a:r>
              <a:rPr lang="en-US" altLang="zh-CN" smtClean="0"/>
              <a:t>count(*)</a:t>
            </a:r>
            <a:r>
              <a:rPr lang="zh-CN" altLang="en-US" smtClean="0"/>
              <a:t>与</a:t>
            </a:r>
            <a:r>
              <a:rPr lang="en-US" altLang="zh-CN" smtClean="0"/>
              <a:t>count(1)</a:t>
            </a:r>
            <a:r>
              <a:rPr lang="zh-CN" altLang="en-US" smtClean="0"/>
              <a:t>的效果问题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16815-B3FF-414E-A26D-DE215558459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此页很关键，详细讲解分页的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语句。并配合</a:t>
            </a:r>
            <a:r>
              <a:rPr lang="zh-CN" altLang="en-US" baseline="0" dirty="0" smtClean="0"/>
              <a:t>在</a:t>
            </a:r>
            <a:r>
              <a:rPr lang="zh-CN" altLang="en-US" dirty="0" smtClean="0"/>
              <a:t>数据库中演示验证</a:t>
            </a:r>
            <a:endParaRPr lang="en-US" altLang="zh-CN" dirty="0" smtClean="0"/>
          </a:p>
          <a:p>
            <a:r>
              <a:rPr lang="zh-CN" altLang="en-US" dirty="0" smtClean="0"/>
              <a:t>提醒不同数据库分页的方式不同，但不必展开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0FC58-D624-46CC-BF5C-1B391AB2B41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教学指导：根据前面学的知识点实践一下，在控制台上显示分页数据。让学员熟悉流程了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3F075F-5D81-4F32-8A23-5DE9B7A8166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8F268-F069-41AF-8443-B9C21415924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26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C0C7-DAD2-4BD2-89E7-32D34217E20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6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D182-E260-4C17-84B6-64F8B48180C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43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94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pic>
        <p:nvPicPr>
          <p:cNvPr id="5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50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3F71D-5C37-4B82-ADD6-1F6AE235308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0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88E1A-752E-43DE-9135-CD17CC3E761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95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83772-578E-4FD7-B319-4ABC4477BA4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29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D33A-EA68-4099-B579-6706366B1F15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3CD11-44A7-465E-945D-B33654E8DAA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86A97-0D7D-42F7-8181-A143EA19281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59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1D8F8-59C8-4367-A8C4-CFF78410DC37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3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1B76FA1A-2DA5-46F1-97B7-60B5D2C8E13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b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2048" y="2060848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第六章  </a:t>
            </a:r>
            <a:r>
              <a:rPr lang="en-US" altLang="zh-CN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JSP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开发业务应用</a:t>
            </a:r>
          </a:p>
        </p:txBody>
      </p:sp>
    </p:spTree>
    <p:extLst>
      <p:ext uri="{BB962C8B-B14F-4D97-AF65-F5344CB8AC3E}">
        <p14:creationId xmlns:p14="http://schemas.microsoft.com/office/powerpoint/2010/main" val="41889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smtClean="0"/>
              <a:t>计算显示的总页数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获取总记录数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根据每页显示记录数计算出总页数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8861" y="3789040"/>
            <a:ext cx="7213539" cy="25922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setTotalCount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totalCount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{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if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&gt; 0)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this.totalCount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totalCount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计算总页数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totalPageCount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this.totalCount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%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== 0) ?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                              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this.totalCount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/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: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                        ((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this.totalCount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pageSize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+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5672966" y="4485060"/>
            <a:ext cx="642942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184275" y="1988840"/>
            <a:ext cx="6673850" cy="857250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select count(1) from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表名   效率高于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select count(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表名</a:t>
            </a:r>
          </a:p>
        </p:txBody>
      </p: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142875" y="1588790"/>
            <a:ext cx="842963" cy="400050"/>
            <a:chOff x="3786182" y="3143248"/>
            <a:chExt cx="843709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23563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AutoShape 25"/>
          <p:cNvSpPr>
            <a:spLocks noChangeArrowheads="1"/>
          </p:cNvSpPr>
          <p:nvPr/>
        </p:nvSpPr>
        <p:spPr bwMode="gray">
          <a:xfrm>
            <a:off x="6372200" y="4076755"/>
            <a:ext cx="1385920" cy="408623"/>
          </a:xfrm>
          <a:prstGeom prst="wedgeRoundRectCallout">
            <a:avLst>
              <a:gd name="adj1" fmla="val -50154"/>
              <a:gd name="adj2" fmla="val 2104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计算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总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分页</a:t>
            </a:r>
            <a:r>
              <a:rPr lang="en-US" altLang="zh-CN" smtClean="0"/>
              <a:t>SQL</a:t>
            </a:r>
            <a:r>
              <a:rPr smtClean="0"/>
              <a:t>语句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357313" y="2400796"/>
            <a:ext cx="6815087" cy="8794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altLang="zh-CN" b="1" dirty="0" smtClean="0">
              <a:solidFill>
                <a:srgbClr val="071424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SELECT 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`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nid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`, `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ntitle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`, `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ncreateDate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` FROM `news` LIMIT 0, 3</a:t>
            </a:r>
          </a:p>
        </p:txBody>
      </p:sp>
      <p:cxnSp>
        <p:nvCxnSpPr>
          <p:cNvPr id="6" name="直接箭头连接符 5"/>
          <p:cNvCxnSpPr>
            <a:stCxn id="14" idx="0"/>
          </p:cNvCxnSpPr>
          <p:nvPr/>
        </p:nvCxnSpPr>
        <p:spPr bwMode="auto">
          <a:xfrm flipH="1" flipV="1">
            <a:off x="7596912" y="2132508"/>
            <a:ext cx="228732" cy="53895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5453786" y="1526083"/>
            <a:ext cx="2143125" cy="606425"/>
          </a:xfrm>
          <a:prstGeom prst="roundRect">
            <a:avLst>
              <a:gd name="adj" fmla="val 832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每页显示的数据量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038976" y="3028651"/>
            <a:ext cx="557935" cy="65325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448594" y="3686671"/>
            <a:ext cx="5590381" cy="606425"/>
          </a:xfrm>
          <a:prstGeom prst="roundRect">
            <a:avLst>
              <a:gd name="adj" fmla="val 832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起始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行的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下标 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当前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页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页码 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- 1)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* 每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页显示的数据量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7736062" y="2671463"/>
            <a:ext cx="179164" cy="357188"/>
          </a:xfrm>
          <a:prstGeom prst="roundRect">
            <a:avLst>
              <a:gd name="adj" fmla="val 3931"/>
            </a:avLst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3</a:t>
            </a:r>
            <a:endParaRPr lang="zh-CN" altLang="en-US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7474742" y="2668863"/>
            <a:ext cx="244338" cy="447040"/>
          </a:xfrm>
          <a:prstGeom prst="roundRect">
            <a:avLst>
              <a:gd name="adj" fmla="val 3931"/>
            </a:avLst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0</a:t>
            </a:r>
            <a:endParaRPr lang="zh-CN" altLang="en-US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8563" y="285750"/>
            <a:ext cx="2686050" cy="523875"/>
          </a:xfrm>
        </p:spPr>
        <p:txBody>
          <a:bodyPr/>
          <a:lstStyle/>
          <a:p>
            <a:pPr>
              <a:defRPr/>
            </a:pPr>
            <a:r>
              <a:rPr smtClean="0"/>
              <a:t>获取分页信息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获取分页信息</a:t>
            </a:r>
            <a:endParaRPr lang="zh-CN" altLang="en-US" dirty="0"/>
          </a:p>
        </p:txBody>
      </p:sp>
      <p:pic>
        <p:nvPicPr>
          <p:cNvPr id="25605" name="Picture 2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276871"/>
            <a:ext cx="8297845" cy="266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0" y="285750"/>
            <a:ext cx="210661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页面</a:t>
            </a:r>
            <a:r>
              <a:rPr dirty="0" smtClean="0"/>
              <a:t>的设置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根据</a:t>
            </a:r>
            <a:r>
              <a:rPr lang="zh-CN" altLang="en-US" sz="2600" dirty="0">
                <a:cs typeface="+mn-cs"/>
              </a:rPr>
              <a:t>已确认的当前</a:t>
            </a:r>
            <a:r>
              <a:rPr lang="zh-CN" altLang="en-US" sz="2600" dirty="0" smtClean="0">
                <a:cs typeface="+mn-cs"/>
              </a:rPr>
              <a:t>页码设置参数</a:t>
            </a:r>
            <a:endParaRPr lang="zh-CN" altLang="en-US" sz="2600" dirty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2598" y="1916832"/>
            <a:ext cx="8315866" cy="1785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&lt;%  </a:t>
            </a: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 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&lt;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a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href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="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pageControl.jsp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</a:rPr>
              <a:t>?pageIndex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=1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"&gt;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首页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&lt;/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a&gt;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 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&lt;a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href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="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pageControl.jsp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</a:rPr>
              <a:t>?pageIndex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</a:rPr>
              <a:t>=&lt;%=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itchFamily="34" charset="0"/>
              </a:rPr>
              <a:t>pageIndex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</a:rPr>
              <a:t> - 1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%&gt;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"&gt;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上一页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&lt;/a&gt;</a:t>
            </a: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 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&lt;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a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href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="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pageControl.jsp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</a:rPr>
              <a:t>?pageIndex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</a:rPr>
              <a:t>=&lt;%=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itchFamily="34" charset="0"/>
              </a:rPr>
              <a:t>pageIndex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</a:rPr>
              <a:t> + 1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%&gt;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"&gt;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下一页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&lt;/a&gt;</a:t>
            </a: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 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&lt;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a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href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="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pageControl.jsp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</a:rPr>
              <a:t>?pageIndex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=&lt;%=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itchFamily="34" charset="0"/>
              </a:rPr>
              <a:t>totalPages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</a:rPr>
              <a:t>%&gt;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"&gt;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末页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&lt;/a&gt;</a:t>
            </a: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%&gt;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5" y="285750"/>
            <a:ext cx="2808437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页</a:t>
            </a:r>
            <a:r>
              <a:rPr lang="zh-CN" altLang="en-US" dirty="0" smtClean="0"/>
              <a:t>码边界</a:t>
            </a:r>
            <a:r>
              <a:rPr dirty="0" smtClean="0"/>
              <a:t>的控制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01774" y="1247615"/>
            <a:ext cx="8174682" cy="51337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当前页数：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[&lt;%=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pageIndex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%&gt;/&lt;%=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totalpages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%&gt;]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&lt;%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if 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pageIndex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&gt; 1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{ 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控制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页面显示风格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pageControl.jsp?pageIndex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=1"&gt;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首页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pageControl.jsp?pageIndex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=&lt;%=pageIndex-1%&gt;"&gt;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上一页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&lt;/a&gt;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&lt;%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if 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pageIndex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totalPages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{ 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控制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页面显示风格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pageControl.jsp?pageIndex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=&lt;%=pageIndex+1%&gt;"&gt;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下一页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&lt;/a&gt;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pageControl.jsp?pageIndex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=&lt;%=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totalPages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末页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&lt;/a&gt;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&lt;%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6072189" y="980728"/>
            <a:ext cx="2316235" cy="715089"/>
          </a:xfrm>
          <a:prstGeom prst="wedgeRoundRectCallout">
            <a:avLst>
              <a:gd name="adj1" fmla="val -49574"/>
              <a:gd name="adj2" fmla="val 199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通过判断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pageIndex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变量实现边界控制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7308" y="1772816"/>
            <a:ext cx="8331156" cy="1785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// </a:t>
            </a:r>
            <a:r>
              <a:rPr lang="zh-CN" altLang="en-US" b="1" dirty="0" smtClean="0">
                <a:solidFill>
                  <a:srgbClr val="071424"/>
                </a:solidFill>
                <a:latin typeface="Arial" pitchFamily="34" charset="0"/>
              </a:rPr>
              <a:t>获取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当前页</a:t>
            </a: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String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currentPage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=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request.getParameter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("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pageIndex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if (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currentPage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== null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) {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   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currentPage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= "1";</a:t>
            </a:r>
          </a:p>
          <a:p>
            <a:pPr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}    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int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pageIndex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=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Integer.parseInt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(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currentPage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);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auto">
          <a:xfrm>
            <a:off x="4001323" y="2564904"/>
            <a:ext cx="1146741" cy="408623"/>
          </a:xfrm>
          <a:prstGeom prst="wedgeRoundRectCallout">
            <a:avLst>
              <a:gd name="adj1" fmla="val -47196"/>
              <a:gd name="adj2" fmla="val -171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修正页码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286373" y="2784807"/>
            <a:ext cx="64294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175" y="285750"/>
            <a:ext cx="4897438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dirty="0" smtClean="0"/>
              <a:t>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Commons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开放源代码组织的一个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子项目，其中的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是用来处理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文件上传的子项目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使用简单：可以方便地嵌入到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文件中，编写少量代码即可完成文件的上传功能</a:t>
            </a:r>
          </a:p>
          <a:p>
            <a:pPr lvl="1">
              <a:defRPr/>
            </a:pPr>
            <a:r>
              <a:rPr lang="zh-CN" altLang="en-US" dirty="0" smtClean="0"/>
              <a:t>能够全程控制上传内容</a:t>
            </a:r>
          </a:p>
          <a:p>
            <a:pPr lvl="1">
              <a:defRPr/>
            </a:pPr>
            <a:r>
              <a:rPr lang="zh-CN" altLang="en-US" dirty="0" smtClean="0"/>
              <a:t>能够对上传文件的大小、类型进行控制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7" name="Picture 2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14500"/>
            <a:ext cx="555942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dirty="0" smtClean="0"/>
              <a:t>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组件的方式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http://commons.apache.org/fileupload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类库：</a:t>
            </a:r>
            <a:r>
              <a:rPr lang="en-US" altLang="zh-CN" dirty="0" smtClean="0"/>
              <a:t>commons-fileupload-1.2.2.jar</a:t>
            </a:r>
          </a:p>
          <a:p>
            <a:pPr lvl="2">
              <a:defRPr/>
            </a:pPr>
            <a:r>
              <a:rPr lang="en-US" altLang="zh-CN" dirty="0" smtClean="0"/>
              <a:t>API</a:t>
            </a:r>
            <a:r>
              <a:rPr lang="zh-CN" altLang="en-US" dirty="0" smtClean="0"/>
              <a:t>文档：</a:t>
            </a:r>
            <a:r>
              <a:rPr lang="en-US" altLang="zh-CN" dirty="0"/>
              <a:t>commons-fileupload-1.2.2\site\</a:t>
            </a:r>
            <a:r>
              <a:rPr lang="en-US" altLang="zh-CN" dirty="0" err="1"/>
              <a:t>apidocs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http://commons.apache.org/io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Commons-IO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类库：</a:t>
            </a:r>
            <a:r>
              <a:rPr lang="en-US" altLang="zh-CN" dirty="0" smtClean="0"/>
              <a:t>commons-io-2.4.jar</a:t>
            </a:r>
          </a:p>
          <a:p>
            <a:pPr lvl="2">
              <a:defRPr/>
            </a:pPr>
            <a:r>
              <a:rPr lang="en-US" altLang="zh-CN" dirty="0" smtClean="0"/>
              <a:t>API</a:t>
            </a:r>
            <a:r>
              <a:rPr lang="zh-CN" altLang="en-US" dirty="0" smtClean="0"/>
              <a:t>文档：</a:t>
            </a:r>
            <a:r>
              <a:rPr lang="en-US" altLang="zh-CN" dirty="0" smtClean="0"/>
              <a:t>commons-io-2.4\docs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428875" y="592931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pic>
          <p:nvPicPr>
            <p:cNvPr id="3278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TextBox 12"/>
            <p:cNvSpPr txBox="1">
              <a:spLocks noChangeArrowheads="1"/>
            </p:cNvSpPr>
            <p:nvPr/>
          </p:nvSpPr>
          <p:spPr bwMode="auto">
            <a:xfrm>
              <a:off x="3962396" y="5187962"/>
              <a:ext cx="2666133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+mn-ea"/>
                  <a:ea typeface="+mn-ea"/>
                </a:rPr>
                <a:t>演示：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查看目录及相关文件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8038" y="285750"/>
            <a:ext cx="5616575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dirty="0" smtClean="0"/>
              <a:t>组件应用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环境准备</a:t>
            </a:r>
          </a:p>
          <a:p>
            <a:pPr lvl="1">
              <a:defRPr/>
            </a:pPr>
            <a:r>
              <a:rPr lang="zh-CN" altLang="en-US" dirty="0" smtClean="0"/>
              <a:t>在项目中引入</a:t>
            </a:r>
            <a:r>
              <a:rPr lang="en-US" altLang="zh-CN" dirty="0" smtClean="0"/>
              <a:t>commons-fileupload-1.2.2.jar</a:t>
            </a:r>
            <a:r>
              <a:rPr lang="zh-CN" altLang="en-US" dirty="0" smtClean="0"/>
              <a:t>和</a:t>
            </a:r>
            <a:r>
              <a:rPr lang="en-US" dirty="0" smtClean="0"/>
              <a:t>commons-io-2.4.jar</a:t>
            </a:r>
            <a:r>
              <a:rPr lang="zh-CN" altLang="en-US" dirty="0" smtClean="0"/>
              <a:t>文件</a:t>
            </a:r>
          </a:p>
          <a:p>
            <a:pPr>
              <a:defRPr/>
            </a:pPr>
            <a:r>
              <a:rPr lang="zh-CN" altLang="en-US" dirty="0" smtClean="0"/>
              <a:t>设置表单的</a:t>
            </a:r>
            <a:r>
              <a:rPr lang="en-US" altLang="zh-CN" dirty="0" err="1" smtClean="0"/>
              <a:t>enctype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在表单中使用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控件选择文件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67953" y="3025102"/>
            <a:ext cx="6372399" cy="406400"/>
          </a:xfrm>
          <a:prstGeom prst="roundRect">
            <a:avLst>
              <a:gd name="adj" fmla="val 54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&lt;form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</a:rPr>
              <a:t>enctype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="multipart/form-data"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method="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post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grpSp>
        <p:nvGrpSpPr>
          <p:cNvPr id="4" name="组合 68"/>
          <p:cNvGrpSpPr>
            <a:grpSpLocks/>
          </p:cNvGrpSpPr>
          <p:nvPr/>
        </p:nvGrpSpPr>
        <p:grpSpPr bwMode="auto">
          <a:xfrm>
            <a:off x="130349" y="4445149"/>
            <a:ext cx="1057275" cy="414337"/>
            <a:chOff x="1000100" y="3950459"/>
            <a:chExt cx="1058023" cy="414475"/>
          </a:xfrm>
        </p:grpSpPr>
        <p:pic>
          <p:nvPicPr>
            <p:cNvPr id="3687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187624" y="4769767"/>
            <a:ext cx="6827837" cy="1179513"/>
            <a:chOff x="1071563" y="5057775"/>
            <a:chExt cx="6827837" cy="117951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071563" y="5230813"/>
              <a:ext cx="6813550" cy="1006475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上传文件时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form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标签的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method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属性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必须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post”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不能设置为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get”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    </a:t>
              </a:r>
            </a:p>
          </p:txBody>
        </p:sp>
        <p:sp>
          <p:nvSpPr>
            <p:cNvPr id="36874" name="AutoShape 4"/>
            <p:cNvSpPr>
              <a:spLocks noChangeArrowheads="1"/>
            </p:cNvSpPr>
            <p:nvPr/>
          </p:nvSpPr>
          <p:spPr bwMode="gray">
            <a:xfrm>
              <a:off x="7542213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392762" y="3958704"/>
            <a:ext cx="6372399" cy="406400"/>
          </a:xfrm>
          <a:prstGeom prst="roundRect">
            <a:avLst>
              <a:gd name="adj" fmla="val 54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&lt;input </a:t>
            </a:r>
            <a:r>
              <a:rPr lang="en-US" altLang="en-US" b="1" dirty="0">
                <a:ea typeface="宋体" charset="-122"/>
              </a:rPr>
              <a:t>type</a:t>
            </a:r>
            <a:r>
              <a:rPr lang="en-US" altLang="en-US" b="1" dirty="0" smtClean="0">
                <a:ea typeface="宋体" charset="-122"/>
              </a:rPr>
              <a:t>=</a:t>
            </a:r>
            <a:r>
              <a:rPr lang="en-US" altLang="en-US" b="1" dirty="0">
                <a:ea typeface="宋体" charset="-122"/>
              </a:rPr>
              <a:t>"</a:t>
            </a:r>
            <a:r>
              <a:rPr lang="en-US" altLang="en-US" b="1" dirty="0" smtClean="0">
                <a:solidFill>
                  <a:srgbClr val="FF0000"/>
                </a:solidFill>
                <a:ea typeface="宋体" charset="-122"/>
              </a:rPr>
              <a:t>file</a:t>
            </a:r>
            <a:r>
              <a:rPr lang="en-US" altLang="en-US" b="1" dirty="0">
                <a:ea typeface="宋体" charset="-122"/>
              </a:rPr>
              <a:t>"</a:t>
            </a:r>
            <a:r>
              <a:rPr lang="en-US" altLang="en-US" b="1" dirty="0" smtClean="0">
                <a:ea typeface="宋体" charset="-122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nfile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85750"/>
            <a:ext cx="6480845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dirty="0" smtClean="0"/>
              <a:t>组件的</a:t>
            </a:r>
            <a:r>
              <a:rPr lang="en-US" dirty="0" smtClean="0"/>
              <a:t>API 3-1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ServletFileUpload</a:t>
            </a:r>
            <a:r>
              <a:rPr lang="zh-CN" altLang="en-US" dirty="0" smtClean="0"/>
              <a:t>类的常用方法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48630"/>
              </p:ext>
            </p:extLst>
          </p:nvPr>
        </p:nvGraphicFramePr>
        <p:xfrm>
          <a:off x="347244" y="1857364"/>
          <a:ext cx="8429684" cy="31001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4863484"/>
                <a:gridCol w="356620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setSizeMax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(long 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sizeMax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设置请求信息实体内容的最大允许的字节数</a:t>
                      </a: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 List 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parseRequest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表单中的每个字符的数据，返回一个</a:t>
                      </a:r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对象集合</a:t>
                      </a: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final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isMultipartContent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判断请求信息中的内容 是否是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 void 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setHeaderEncoding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String  encoding)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设置转换时所使用的字符集编码</a:t>
                      </a:r>
                    </a:p>
                  </a:txBody>
                  <a:tcPr marL="68580" marR="68580" marT="9525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85750"/>
            <a:ext cx="6480845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dirty="0" smtClean="0"/>
              <a:t>组件的</a:t>
            </a:r>
            <a:r>
              <a:rPr lang="en-US" dirty="0" smtClean="0"/>
              <a:t>API 3-2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pt-BR" altLang="zh-CN" dirty="0" smtClean="0"/>
              <a:t>FileItem</a:t>
            </a:r>
            <a:r>
              <a:rPr lang="zh-CN" altLang="pt-BR" dirty="0" smtClean="0"/>
              <a:t>接口的常用方法</a:t>
            </a: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7084"/>
              </p:ext>
            </p:extLst>
          </p:nvPr>
        </p:nvGraphicFramePr>
        <p:xfrm>
          <a:off x="357158" y="1844824"/>
          <a:ext cx="8429684" cy="44462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43272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方法名称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en-US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isFormField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对象封装的数据类型（普通表单字段返回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，文件表单字段返回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 </a:t>
                      </a:r>
                      <a:r>
                        <a:rPr kumimoji="0" lang="en-US" altLang="en-US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获得文件上传字段中的文件名（普通表单字段返回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 </a:t>
                      </a:r>
                      <a:r>
                        <a:rPr kumimoji="0" lang="en-US" altLang="en-US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getFieldName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返回表单字段元素的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  write( 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对象中保存的主体内容保存到指定的文件中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getString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对象中保存的主体内容以一个字符串返回。其重载方法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getString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encoding)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中的参数用指定的字符集编码方式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 long  </a:t>
                      </a:r>
                      <a:r>
                        <a:rPr kumimoji="0" lang="en-US" altLang="zh-CN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返回单个上传文件的字节数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4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简要描述实现分页的步骤</a:t>
            </a:r>
          </a:p>
          <a:p>
            <a:pPr>
              <a:defRPr/>
            </a:pPr>
            <a:r>
              <a:rPr lang="zh-CN" altLang="en-US" dirty="0"/>
              <a:t>如果每页显示</a:t>
            </a:r>
            <a:r>
              <a:rPr lang="en-US" altLang="zh-CN" dirty="0"/>
              <a:t>30</a:t>
            </a:r>
            <a:r>
              <a:rPr lang="zh-CN" altLang="en-US" dirty="0"/>
              <a:t>条新闻，请编写实现显示第</a:t>
            </a:r>
            <a:r>
              <a:rPr lang="en-US" altLang="zh-CN" dirty="0"/>
              <a:t>4</a:t>
            </a:r>
            <a:r>
              <a:rPr lang="zh-CN" altLang="en-US" dirty="0"/>
              <a:t>页数据的</a:t>
            </a:r>
            <a:r>
              <a:rPr lang="en-US" altLang="zh-CN" dirty="0"/>
              <a:t>SQL</a:t>
            </a:r>
            <a:r>
              <a:rPr lang="zh-CN" altLang="en-US" dirty="0"/>
              <a:t>查询语句</a:t>
            </a:r>
          </a:p>
          <a:p>
            <a:pPr>
              <a:defRPr/>
            </a:pPr>
            <a:r>
              <a:rPr lang="zh-CN" altLang="en-US" dirty="0"/>
              <a:t>文件上传时的表单应如何设置？</a:t>
            </a:r>
          </a:p>
          <a:p>
            <a:pPr>
              <a:defRPr/>
            </a:pPr>
            <a:r>
              <a:rPr lang="zh-CN" altLang="en-US" dirty="0"/>
              <a:t>简述使用</a:t>
            </a:r>
            <a:r>
              <a:rPr lang="en-US" altLang="zh-CN" dirty="0"/>
              <a:t>Commons-</a:t>
            </a:r>
            <a:r>
              <a:rPr lang="en-US" altLang="zh-CN" dirty="0" err="1"/>
              <a:t>FileUpload</a:t>
            </a:r>
            <a:r>
              <a:rPr lang="zh-CN" altLang="en-US" dirty="0"/>
              <a:t>组件实现文件上传的关键步骤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85750"/>
            <a:ext cx="6480845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dirty="0" smtClean="0"/>
              <a:t>组件的</a:t>
            </a:r>
            <a:r>
              <a:rPr lang="en-US" dirty="0" smtClean="0"/>
              <a:t>API 3-3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pt-BR" altLang="zh-CN" dirty="0" smtClean="0"/>
              <a:t>FileItemFactory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实现类</a:t>
            </a:r>
            <a:r>
              <a:rPr lang="zh-CN" altLang="en-US" dirty="0"/>
              <a:t>：</a:t>
            </a:r>
            <a:r>
              <a:rPr lang="en-US" altLang="zh-CN" dirty="0" err="1" smtClean="0"/>
              <a:t>DiskFileItemFactory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23613"/>
              </p:ext>
            </p:extLst>
          </p:nvPr>
        </p:nvGraphicFramePr>
        <p:xfrm>
          <a:off x="357158" y="2204864"/>
          <a:ext cx="8429684" cy="177137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5429288"/>
                <a:gridCol w="3000396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52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setSizeThreshold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sizeThreshold</a:t>
                      </a: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设置内存缓冲区的大小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setRepositoryPath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path)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设置临时文件存放的目录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7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文件上传的实现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编写上传文件处理页的实现步骤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</a:t>
            </a:r>
            <a:r>
              <a:rPr lang="en-US" altLang="zh-CN" dirty="0" err="1"/>
              <a:t>FileItemFactory</a:t>
            </a:r>
            <a:r>
              <a:rPr lang="zh-CN" altLang="en-US" dirty="0"/>
              <a:t>对象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</a:t>
            </a:r>
            <a:r>
              <a:rPr lang="en-US" altLang="zh-CN" dirty="0" err="1"/>
              <a:t>ServletFileUpload</a:t>
            </a:r>
            <a:r>
              <a:rPr lang="zh-CN" altLang="en-US" dirty="0"/>
              <a:t>对象	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解析</a:t>
            </a:r>
            <a:r>
              <a:rPr lang="en-US" altLang="zh-CN" dirty="0"/>
              <a:t>form</a:t>
            </a:r>
            <a:r>
              <a:rPr lang="zh-CN" altLang="en-US" dirty="0"/>
              <a:t>表</a:t>
            </a:r>
            <a:r>
              <a:rPr lang="zh-CN" altLang="en-US" dirty="0" smtClean="0"/>
              <a:t>单提交的所有</a:t>
            </a:r>
            <a:r>
              <a:rPr lang="zh-CN" altLang="en-US" dirty="0"/>
              <a:t>表</a:t>
            </a:r>
            <a:r>
              <a:rPr lang="zh-CN" altLang="en-US" dirty="0" smtClean="0"/>
              <a:t>单元素数据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如果</a:t>
            </a:r>
            <a:r>
              <a:rPr lang="zh-CN" altLang="en-US" dirty="0" smtClean="0"/>
              <a:t>是普通表单元素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获取该元素的名和值使用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如果</a:t>
            </a:r>
            <a:r>
              <a:rPr lang="zh-CN" altLang="en-US" dirty="0" smtClean="0"/>
              <a:t>是文件数据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获取文件名的等参数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保存文件数据到服务器</a:t>
            </a:r>
            <a:endParaRPr lang="zh-CN" altLang="en-US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500313" y="6143625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327344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：文件上传的实现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40200" y="285750"/>
            <a:ext cx="48244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实现文件上传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74821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组件相关类方法的使用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制作一个简单的文件上传页面，用户可以选择本地文件，将其上传到服务器进行保存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8917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892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38918" name="Picture 2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29000"/>
            <a:ext cx="3888432" cy="274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2857500" y="6215063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9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40200" y="285750"/>
            <a:ext cx="48244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实现文件上传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添加</a:t>
            </a:r>
            <a:r>
              <a:rPr lang="en-US" dirty="0" smtClean="0"/>
              <a:t>commons-fileupload.jar</a:t>
            </a:r>
            <a:r>
              <a:rPr lang="zh-CN" altLang="en-US" dirty="0" smtClean="0"/>
              <a:t>和</a:t>
            </a:r>
            <a:r>
              <a:rPr lang="en-US" dirty="0" smtClean="0"/>
              <a:t>commons-io-2.4.jar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在</a:t>
            </a:r>
            <a:r>
              <a:rPr lang="en-US" dirty="0" smtClean="0"/>
              <a:t>JSP</a:t>
            </a:r>
            <a:r>
              <a:rPr lang="zh-CN" altLang="en-US" dirty="0" smtClean="0"/>
              <a:t>文件中使用</a:t>
            </a:r>
            <a:r>
              <a:rPr lang="en-US" dirty="0" smtClean="0"/>
              <a:t>page</a:t>
            </a:r>
            <a:r>
              <a:rPr lang="zh-CN" altLang="en-US" dirty="0" smtClean="0"/>
              <a:t>指令导入</a:t>
            </a: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组件的相关类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调用</a:t>
            </a: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获取文件信息并实现保存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994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994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43250" y="5500688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85750"/>
            <a:ext cx="403257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控制上传文件的属性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控制上传文件的类型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5" name="Picture 2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61" y="1785938"/>
            <a:ext cx="47529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图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3929063"/>
            <a:ext cx="47259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143000" y="1890940"/>
            <a:ext cx="6858000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List&lt;String&gt;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fileType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Arrays.asList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("gif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",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",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jpg");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ext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fileName.substring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fileName.lastIndexOf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(".") + 1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if (!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fileType.contains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ext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)) {  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判断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文件类型是否在允许范围内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上传失败，文件类型只能是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gif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bmp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jpg");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 else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上传文件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85750"/>
            <a:ext cx="403257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控制上传文件的属性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控制上传文件的大小</a:t>
            </a:r>
            <a:endParaRPr lang="zh-CN" altLang="en-US" dirty="0"/>
          </a:p>
        </p:txBody>
      </p:sp>
      <p:pic>
        <p:nvPicPr>
          <p:cNvPr id="5" name="Picture 2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772816"/>
            <a:ext cx="47529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2677" y="4395249"/>
            <a:ext cx="4639022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178718" y="1934937"/>
            <a:ext cx="6786563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ServletFileUpload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upload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ServletFileUpload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(factory);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设置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一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个完整请求的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最大限制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upload.setSizeMax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(1024 * 30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try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{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// ……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省略上传代码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 catch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FileUploadBase.SizeLimitExceededException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out.print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上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传失败，文件太大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，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全部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文件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的最大限制是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upload.getSizeMax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+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bytes!");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571750" y="6072188"/>
            <a:ext cx="4714875" cy="428625"/>
            <a:chOff x="3143240" y="5143512"/>
            <a:chExt cx="4714941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143437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2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401" y="5187962"/>
              <a:ext cx="3760841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：控制上传文件的属性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956376" y="285750"/>
            <a:ext cx="1008237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8524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1563307" y="2392835"/>
            <a:ext cx="501491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分页显示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文件上传</a:t>
            </a:r>
          </a:p>
        </p:txBody>
      </p:sp>
      <p:sp>
        <p:nvSpPr>
          <p:cNvPr id="49158" name="AutoShape 3"/>
          <p:cNvSpPr>
            <a:spLocks/>
          </p:cNvSpPr>
          <p:nvPr/>
        </p:nvSpPr>
        <p:spPr bwMode="auto">
          <a:xfrm>
            <a:off x="5924273" y="90815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9159" name="TextBox 11"/>
          <p:cNvSpPr txBox="1">
            <a:spLocks noChangeArrowheads="1"/>
          </p:cNvSpPr>
          <p:nvPr/>
        </p:nvSpPr>
        <p:spPr bwMode="auto">
          <a:xfrm>
            <a:off x="3112438" y="1078918"/>
            <a:ext cx="498988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确定符合展示条件的数据总量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确定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分页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显示的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总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页数：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总页数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= (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总条数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%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页面容量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==0) ?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                       总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条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页面容量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: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总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条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页面容量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+1</a:t>
            </a: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LIMIT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子句编写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SQL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查询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语句：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limit  (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当前页码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- 1)x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页面容量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, 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页面容量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JSP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页面中进行分页显示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设置，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注意控制页码边界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JavaBean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封装相关数据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6075086" y="836712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select  count(1)  …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select  count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(*)  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9161" name="AutoShape 3"/>
          <p:cNvSpPr>
            <a:spLocks/>
          </p:cNvSpPr>
          <p:nvPr/>
        </p:nvSpPr>
        <p:spPr bwMode="auto">
          <a:xfrm>
            <a:off x="2823513" y="1227037"/>
            <a:ext cx="214313" cy="267796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9163" name="AutoShape 3"/>
          <p:cNvSpPr>
            <a:spLocks/>
          </p:cNvSpPr>
          <p:nvPr/>
        </p:nvSpPr>
        <p:spPr bwMode="auto">
          <a:xfrm>
            <a:off x="1259632" y="2608858"/>
            <a:ext cx="303676" cy="267834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083069" y="4249361"/>
            <a:ext cx="498988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引入相关组件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设置表单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常用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API</a:t>
            </a: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2815916" y="4337087"/>
            <a:ext cx="267153" cy="190022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4498949" y="4132089"/>
            <a:ext cx="150813" cy="51333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649762" y="4100702"/>
            <a:ext cx="2900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Commons-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FileUpload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Commons-IO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4066901" y="4803977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4217714" y="4732539"/>
            <a:ext cx="34563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enctype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="multipart/form-data"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method="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post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&lt;input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type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file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name="..."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/&gt;</a:t>
            </a: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4078829" y="5693906"/>
            <a:ext cx="138885" cy="8473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4229641" y="5578533"/>
            <a:ext cx="44468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600" b="1">
                <a:ea typeface="微软雅黑" pitchFamily="34" charset="-122"/>
                <a:cs typeface="Arial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err="1"/>
              <a:t>ServletFileUpload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/>
              <a:t>FileItemFactory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DiskFileItemFactory</a:t>
            </a:r>
            <a:r>
              <a:rPr lang="zh-CN" altLang="en-US" dirty="0" smtClean="0"/>
              <a:t>类</a:t>
            </a:r>
            <a:endParaRPr lang="zh-CN" altLang="en-US" dirty="0"/>
          </a:p>
          <a:p>
            <a:r>
              <a:rPr lang="en-US" altLang="zh-CN" dirty="0" err="1"/>
              <a:t>FileItem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err="1"/>
              <a:t>FileItemFactory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setSizeThreshold</a:t>
            </a:r>
            <a:r>
              <a:rPr lang="en-US" altLang="zh-CN" dirty="0" smtClean="0"/>
              <a:t>( )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中配置数据源的步骤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分层开发时的三层架构，分别是什么？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9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实现新闻分页显示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实现简单文件上传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实现新闻图片上传的功能</a:t>
            </a:r>
            <a:endParaRPr lang="zh-CN" altLang="en-US" dirty="0" smtClean="0"/>
          </a:p>
        </p:txBody>
      </p:sp>
      <p:pic>
        <p:nvPicPr>
          <p:cNvPr id="8" name="Picture 2" descr="图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786063"/>
            <a:ext cx="375285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928938"/>
            <a:ext cx="350043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图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786063"/>
            <a:ext cx="32861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609203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掌握分页显示的原理及实现步骤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组件上传文件的功能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053108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10001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150018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556792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525" y="285750"/>
            <a:ext cx="3240088" cy="523875"/>
          </a:xfrm>
        </p:spPr>
        <p:txBody>
          <a:bodyPr/>
          <a:lstStyle/>
          <a:p>
            <a:pPr>
              <a:defRPr/>
            </a:pPr>
            <a:r>
              <a:rPr smtClean="0"/>
              <a:t>大容量的数据显示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当数据量</a:t>
            </a:r>
            <a:r>
              <a:rPr lang="zh-CN" altLang="en-US" sz="2600" dirty="0" smtClean="0">
                <a:cs typeface="+mn-cs"/>
              </a:rPr>
              <a:t>较多时，用户</a:t>
            </a:r>
            <a:r>
              <a:rPr lang="zh-CN" altLang="en-US" sz="2600" dirty="0">
                <a:cs typeface="+mn-cs"/>
              </a:rPr>
              <a:t>需要</a:t>
            </a:r>
            <a:r>
              <a:rPr lang="zh-CN" altLang="en-US" sz="2600" dirty="0" smtClean="0">
                <a:cs typeface="+mn-cs"/>
              </a:rPr>
              <a:t>拖动</a:t>
            </a:r>
            <a:r>
              <a:rPr lang="zh-CN" altLang="en-US" sz="2600" dirty="0">
                <a:cs typeface="+mn-cs"/>
              </a:rPr>
              <a:t>页面才能浏览更多信息</a:t>
            </a:r>
            <a:endParaRPr lang="en-US" altLang="zh-CN" sz="2600" dirty="0">
              <a:cs typeface="+mn-cs"/>
            </a:endParaRPr>
          </a:p>
          <a:p>
            <a:pPr>
              <a:defRPr/>
            </a:pPr>
            <a:r>
              <a:rPr lang="zh-CN" altLang="en-US" dirty="0" smtClean="0"/>
              <a:t>数据定位不便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49" y="2564904"/>
            <a:ext cx="69723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024856" y="4365103"/>
            <a:ext cx="5094287" cy="7016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采用分页技术实现批量数据的页面显示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smtClean="0"/>
              <a:t>生活中的分页显示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分页显示在生活中随处可见</a:t>
            </a:r>
            <a:endParaRPr lang="zh-CN" altLang="en-US" dirty="0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361406"/>
            <a:ext cx="80391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34"/>
          <p:cNvSpPr>
            <a:spLocks noChangeArrowheads="1"/>
          </p:cNvSpPr>
          <p:nvPr/>
        </p:nvSpPr>
        <p:spPr bwMode="auto">
          <a:xfrm>
            <a:off x="5500688" y="2489427"/>
            <a:ext cx="3143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4563" y="285750"/>
            <a:ext cx="2940050" cy="523875"/>
          </a:xfrm>
        </p:spPr>
        <p:txBody>
          <a:bodyPr/>
          <a:lstStyle/>
          <a:p>
            <a:pPr>
              <a:defRPr/>
            </a:pPr>
            <a:r>
              <a:rPr smtClean="0"/>
              <a:t>分页实现的思路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分页显示的步骤</a:t>
            </a:r>
          </a:p>
          <a:p>
            <a:pPr lvl="8">
              <a:defRPr/>
            </a:pPr>
            <a:endParaRPr lang="zh-CN" altLang="en-US" dirty="0"/>
          </a:p>
        </p:txBody>
      </p:sp>
      <p:sp>
        <p:nvSpPr>
          <p:cNvPr id="28" name="左弧形箭头 27"/>
          <p:cNvSpPr/>
          <p:nvPr/>
        </p:nvSpPr>
        <p:spPr bwMode="auto">
          <a:xfrm rot="19840278">
            <a:off x="1728788" y="2608263"/>
            <a:ext cx="506412" cy="1066800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1510" name="组合 28"/>
          <p:cNvGrpSpPr>
            <a:grpSpLocks/>
          </p:cNvGrpSpPr>
          <p:nvPr/>
        </p:nvGrpSpPr>
        <p:grpSpPr bwMode="auto">
          <a:xfrm>
            <a:off x="2157413" y="2214563"/>
            <a:ext cx="6000750" cy="3370262"/>
            <a:chOff x="2157511" y="3071810"/>
            <a:chExt cx="6000792" cy="3370069"/>
          </a:xfrm>
        </p:grpSpPr>
        <p:grpSp>
          <p:nvGrpSpPr>
            <p:cNvPr id="21513" name="组合 80"/>
            <p:cNvGrpSpPr>
              <a:grpSpLocks/>
            </p:cNvGrpSpPr>
            <p:nvPr/>
          </p:nvGrpSpPr>
          <p:grpSpPr bwMode="auto">
            <a:xfrm>
              <a:off x="2157511" y="3071810"/>
              <a:ext cx="4714908" cy="571504"/>
              <a:chOff x="1071538" y="5357826"/>
              <a:chExt cx="4857784" cy="642942"/>
            </a:xfrm>
          </p:grpSpPr>
          <p:grpSp>
            <p:nvGrpSpPr>
              <p:cNvPr id="21529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21531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rgbClr val="002E6A"/>
                    </a:gs>
                    <a:gs pos="50000">
                      <a:srgbClr val="00479B"/>
                    </a:gs>
                    <a:gs pos="100000">
                      <a:srgbClr val="0056B9"/>
                    </a:gs>
                  </a:gsLst>
                  <a:lin ang="18900000" scaled="1"/>
                </a:gradFill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ea typeface="黑体" pitchFamily="49" charset="-122"/>
                  </a:endParaRPr>
                </a:p>
              </p:txBody>
            </p:sp>
            <p:sp>
              <p:nvSpPr>
                <p:cNvPr id="49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1586757" y="5500693"/>
                <a:ext cx="3469145" cy="416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确定每页显示的数据数量</a:t>
                </a:r>
              </a:p>
            </p:txBody>
          </p:sp>
        </p:grpSp>
        <p:grpSp>
          <p:nvGrpSpPr>
            <p:cNvPr id="21514" name="组合 85"/>
            <p:cNvGrpSpPr>
              <a:grpSpLocks/>
            </p:cNvGrpSpPr>
            <p:nvPr/>
          </p:nvGrpSpPr>
          <p:grpSpPr bwMode="auto">
            <a:xfrm>
              <a:off x="2514701" y="4000504"/>
              <a:ext cx="4714908" cy="571504"/>
              <a:chOff x="1071538" y="5357826"/>
              <a:chExt cx="4857784" cy="642942"/>
            </a:xfrm>
          </p:grpSpPr>
          <p:grpSp>
            <p:nvGrpSpPr>
              <p:cNvPr id="21525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21527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rgbClr val="002E6A"/>
                    </a:gs>
                    <a:gs pos="50000">
                      <a:srgbClr val="00479B"/>
                    </a:gs>
                    <a:gs pos="100000">
                      <a:srgbClr val="0056B9"/>
                    </a:gs>
                  </a:gsLst>
                  <a:lin ang="18900000" scaled="1"/>
                </a:gradFill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ea typeface="黑体" pitchFamily="49" charset="-122"/>
                  </a:endParaRPr>
                </a:p>
              </p:txBody>
            </p:sp>
            <p:sp>
              <p:nvSpPr>
                <p:cNvPr id="45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513154" y="5500625"/>
                <a:ext cx="3886227" cy="416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确定分页显示所需的总页数</a:t>
                </a:r>
              </a:p>
            </p:txBody>
          </p:sp>
        </p:grpSp>
        <p:grpSp>
          <p:nvGrpSpPr>
            <p:cNvPr id="21515" name="组合 86"/>
            <p:cNvGrpSpPr>
              <a:grpSpLocks/>
            </p:cNvGrpSpPr>
            <p:nvPr/>
          </p:nvGrpSpPr>
          <p:grpSpPr bwMode="auto">
            <a:xfrm>
              <a:off x="3086205" y="5000636"/>
              <a:ext cx="4714908" cy="571504"/>
              <a:chOff x="1071538" y="5357826"/>
              <a:chExt cx="4857784" cy="642942"/>
            </a:xfrm>
          </p:grpSpPr>
          <p:grpSp>
            <p:nvGrpSpPr>
              <p:cNvPr id="21521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21523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rgbClr val="002E6A"/>
                    </a:gs>
                    <a:gs pos="50000">
                      <a:srgbClr val="00479B"/>
                    </a:gs>
                    <a:gs pos="100000">
                      <a:srgbClr val="0056B9"/>
                    </a:gs>
                  </a:gsLst>
                  <a:lin ang="18900000" scaled="1"/>
                </a:gradFill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ea typeface="黑体" pitchFamily="49" charset="-122"/>
                  </a:endParaRPr>
                </a:p>
              </p:txBody>
            </p:sp>
            <p:sp>
              <p:nvSpPr>
                <p:cNvPr id="41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1439551" y="5500553"/>
                <a:ext cx="3959829" cy="416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编写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SQL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查询语句，实现数据查询</a:t>
                </a:r>
              </a:p>
            </p:txBody>
          </p:sp>
        </p:grpSp>
        <p:grpSp>
          <p:nvGrpSpPr>
            <p:cNvPr id="21516" name="组合 87"/>
            <p:cNvGrpSpPr>
              <a:grpSpLocks/>
            </p:cNvGrpSpPr>
            <p:nvPr/>
          </p:nvGrpSpPr>
          <p:grpSpPr bwMode="auto">
            <a:xfrm>
              <a:off x="3443395" y="5870375"/>
              <a:ext cx="4714908" cy="571504"/>
              <a:chOff x="1071538" y="5357826"/>
              <a:chExt cx="4857784" cy="642942"/>
            </a:xfrm>
          </p:grpSpPr>
          <p:grpSp>
            <p:nvGrpSpPr>
              <p:cNvPr id="21517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21519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rgbClr val="002E6A"/>
                    </a:gs>
                    <a:gs pos="50000">
                      <a:srgbClr val="00479B"/>
                    </a:gs>
                    <a:gs pos="100000">
                      <a:srgbClr val="0056B9"/>
                    </a:gs>
                  </a:gsLst>
                  <a:lin ang="18900000" scaled="1"/>
                </a:gradFill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ea typeface="黑体" pitchFamily="49" charset="-122"/>
                  </a:endParaRPr>
                </a:p>
              </p:txBody>
            </p:sp>
            <p:sp>
              <p:nvSpPr>
                <p:cNvPr id="37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1645639" y="5500734"/>
                <a:ext cx="3706309" cy="416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在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JSP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页面中进行分页显示设置</a:t>
                </a:r>
              </a:p>
            </p:txBody>
          </p:sp>
        </p:grpSp>
      </p:grpSp>
      <p:sp>
        <p:nvSpPr>
          <p:cNvPr id="50" name="左弧形箭头 49"/>
          <p:cNvSpPr/>
          <p:nvPr/>
        </p:nvSpPr>
        <p:spPr bwMode="auto">
          <a:xfrm rot="19840278">
            <a:off x="2122488" y="3556000"/>
            <a:ext cx="506412" cy="1066800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左弧形箭头 50"/>
          <p:cNvSpPr/>
          <p:nvPr/>
        </p:nvSpPr>
        <p:spPr bwMode="auto">
          <a:xfrm rot="19840278">
            <a:off x="2514600" y="4484688"/>
            <a:ext cx="506413" cy="1066800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封装</a:t>
            </a:r>
            <a:r>
              <a:rPr lang="en-US" altLang="zh-CN" dirty="0" smtClean="0"/>
              <a:t>Page</a:t>
            </a:r>
            <a:r>
              <a:rPr dirty="0" smtClean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将有关分页的数据封装到</a:t>
            </a:r>
            <a:r>
              <a:rPr lang="en-US" altLang="zh-CN" sz="2600" dirty="0">
                <a:cs typeface="+mn-cs"/>
              </a:rPr>
              <a:t>Page</a:t>
            </a:r>
            <a:r>
              <a:rPr lang="zh-CN" altLang="en-US" sz="2600" dirty="0">
                <a:cs typeface="+mn-cs"/>
              </a:rPr>
              <a:t>类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99517" y="1857375"/>
            <a:ext cx="7000875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public class Page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130000"/>
              </a:lnSpc>
              <a:defRPr/>
            </a:pP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rgbClr val="071424"/>
                </a:solidFill>
                <a:latin typeface="Arial" pitchFamily="34" charset="0"/>
              </a:rPr>
              <a:t>        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private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int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currPageNo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= 1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; 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// 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当前页码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rgbClr val="071424"/>
                </a:solidFill>
                <a:latin typeface="Arial" pitchFamily="34" charset="0"/>
              </a:rPr>
              <a:t>       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private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int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</a:t>
            </a:r>
            <a:r>
              <a:rPr lang="en-US" altLang="zh-CN" b="1" dirty="0" err="1" smtClean="0">
                <a:solidFill>
                  <a:srgbClr val="071424"/>
                </a:solidFill>
                <a:latin typeface="Arial" pitchFamily="34" charset="0"/>
              </a:rPr>
              <a:t>pageSize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 = 15;    // 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页面大小，即每页显示记录数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rgbClr val="071424"/>
                </a:solidFill>
                <a:latin typeface="Arial" pitchFamily="34" charset="0"/>
              </a:rPr>
              <a:t>       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private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int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</a:t>
            </a:r>
            <a:r>
              <a:rPr lang="en-US" altLang="zh-CN" b="1" dirty="0" err="1" smtClean="0">
                <a:solidFill>
                  <a:srgbClr val="071424"/>
                </a:solidFill>
                <a:latin typeface="Arial" pitchFamily="34" charset="0"/>
              </a:rPr>
              <a:t>totalCount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;          // 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记录总数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        private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int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 </a:t>
            </a:r>
            <a:r>
              <a:rPr lang="en-US" altLang="zh-CN" b="1" dirty="0" err="1" smtClean="0">
                <a:solidFill>
                  <a:srgbClr val="071424"/>
                </a:solidFill>
                <a:latin typeface="Arial" pitchFamily="34" charset="0"/>
              </a:rPr>
              <a:t>totalPageCount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; 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// 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总页数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rgbClr val="071424"/>
                </a:solidFill>
                <a:latin typeface="Arial" pitchFamily="34" charset="0"/>
              </a:rPr>
              <a:t>       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List&lt;News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&gt; </a:t>
            </a:r>
            <a:r>
              <a:rPr lang="en-US" altLang="zh-CN" b="1" dirty="0" err="1">
                <a:solidFill>
                  <a:srgbClr val="071424"/>
                </a:solidFill>
                <a:latin typeface="Arial" pitchFamily="34" charset="0"/>
              </a:rPr>
              <a:t>newsList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; </a:t>
            </a: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        // 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每页新闻</a:t>
            </a:r>
            <a:r>
              <a:rPr lang="zh-CN" altLang="en-US" b="1" dirty="0" smtClean="0">
                <a:solidFill>
                  <a:srgbClr val="071424"/>
                </a:solidFill>
                <a:latin typeface="Arial" pitchFamily="34" charset="0"/>
              </a:rPr>
              <a:t>集合</a:t>
            </a:r>
            <a:endParaRPr lang="en-US" altLang="zh-CN" b="1" dirty="0" smtClean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        …… // </a:t>
            </a:r>
            <a:r>
              <a:rPr lang="zh-CN" altLang="en-US" b="1" dirty="0" smtClean="0">
                <a:solidFill>
                  <a:srgbClr val="071424"/>
                </a:solidFill>
                <a:latin typeface="Arial" pitchFamily="34" charset="0"/>
              </a:rPr>
              <a:t>省略</a:t>
            </a:r>
            <a:r>
              <a:rPr lang="en-US" altLang="zh-CN" b="1" dirty="0">
                <a:solidFill>
                  <a:srgbClr val="071424"/>
                </a:solidFill>
                <a:latin typeface="Arial" pitchFamily="34" charset="0"/>
              </a:rPr>
              <a:t>getter/setter</a:t>
            </a:r>
            <a:r>
              <a:rPr lang="zh-CN" altLang="en-US" b="1" dirty="0">
                <a:solidFill>
                  <a:srgbClr val="071424"/>
                </a:solidFill>
                <a:latin typeface="Arial" pitchFamily="34" charset="0"/>
              </a:rPr>
              <a:t>方法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71424"/>
                </a:solidFill>
                <a:latin typeface="Arial" pitchFamily="34" charset="0"/>
              </a:rPr>
              <a:t>}</a:t>
            </a:r>
            <a:endParaRPr lang="en-US" altLang="zh-CN" b="1" dirty="0">
              <a:solidFill>
                <a:srgbClr val="071424"/>
              </a:solidFill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0482-A902-41E1-98A3-89D7958147A6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7644</TotalTime>
  <Words>2084</Words>
  <Application>Microsoft Office PowerPoint</Application>
  <PresentationFormat>全屏显示(4:3)</PresentationFormat>
  <Paragraphs>348</Paragraphs>
  <Slides>26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模板</vt:lpstr>
      <vt:lpstr>PowerPoint 演示文稿</vt:lpstr>
      <vt:lpstr>预习检查</vt:lpstr>
      <vt:lpstr>回顾与作业点评</vt:lpstr>
      <vt:lpstr>本章任务</vt:lpstr>
      <vt:lpstr>本章目标</vt:lpstr>
      <vt:lpstr>大容量的数据显示</vt:lpstr>
      <vt:lpstr>生活中的分页显示</vt:lpstr>
      <vt:lpstr>分页实现的思路</vt:lpstr>
      <vt:lpstr>封装Page类</vt:lpstr>
      <vt:lpstr>计算显示的总页数</vt:lpstr>
      <vt:lpstr>分页SQL语句</vt:lpstr>
      <vt:lpstr>获取分页信息</vt:lpstr>
      <vt:lpstr>页面的设置</vt:lpstr>
      <vt:lpstr>页码边界的控制</vt:lpstr>
      <vt:lpstr>Commons-FileUpload简介</vt:lpstr>
      <vt:lpstr>Commons-FileUpload简介</vt:lpstr>
      <vt:lpstr>Commons-FileUpload组件应用</vt:lpstr>
      <vt:lpstr>Commons-FileUpload组件的API 3-1</vt:lpstr>
      <vt:lpstr>Commons-FileUpload组件的API 3-2</vt:lpstr>
      <vt:lpstr>Commons-FileUpload组件的API 3-3</vt:lpstr>
      <vt:lpstr>文件上传的实现</vt:lpstr>
      <vt:lpstr>学员操作—实现文件上传2-1</vt:lpstr>
      <vt:lpstr>学员操作—实现文件上传2-2</vt:lpstr>
      <vt:lpstr>控制上传文件的属性2-1</vt:lpstr>
      <vt:lpstr>控制上传文件的属性2-2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msi</cp:lastModifiedBy>
  <cp:revision>957</cp:revision>
  <dcterms:created xsi:type="dcterms:W3CDTF">2006-03-08T06:55:38Z</dcterms:created>
  <dcterms:modified xsi:type="dcterms:W3CDTF">2017-06-05T10:41:10Z</dcterms:modified>
</cp:coreProperties>
</file>