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83" r:id="rId1"/>
  </p:sldMasterIdLst>
  <p:notesMasterIdLst>
    <p:notesMasterId r:id="rId36"/>
  </p:notesMasterIdLst>
  <p:handoutMasterIdLst>
    <p:handoutMasterId r:id="rId37"/>
  </p:handoutMasterIdLst>
  <p:sldIdLst>
    <p:sldId id="587" r:id="rId2"/>
    <p:sldId id="578" r:id="rId3"/>
    <p:sldId id="536" r:id="rId4"/>
    <p:sldId id="538" r:id="rId5"/>
    <p:sldId id="539" r:id="rId6"/>
    <p:sldId id="540" r:id="rId7"/>
    <p:sldId id="541" r:id="rId8"/>
    <p:sldId id="542" r:id="rId9"/>
    <p:sldId id="543" r:id="rId10"/>
    <p:sldId id="544" r:id="rId11"/>
    <p:sldId id="545" r:id="rId12"/>
    <p:sldId id="546" r:id="rId13"/>
    <p:sldId id="547" r:id="rId14"/>
    <p:sldId id="548" r:id="rId15"/>
    <p:sldId id="549" r:id="rId16"/>
    <p:sldId id="550" r:id="rId17"/>
    <p:sldId id="553" r:id="rId18"/>
    <p:sldId id="554" r:id="rId19"/>
    <p:sldId id="555" r:id="rId20"/>
    <p:sldId id="556" r:id="rId21"/>
    <p:sldId id="557" r:id="rId22"/>
    <p:sldId id="558" r:id="rId23"/>
    <p:sldId id="559" r:id="rId24"/>
    <p:sldId id="560" r:id="rId25"/>
    <p:sldId id="561" r:id="rId26"/>
    <p:sldId id="562" r:id="rId27"/>
    <p:sldId id="563" r:id="rId28"/>
    <p:sldId id="564" r:id="rId29"/>
    <p:sldId id="565" r:id="rId30"/>
    <p:sldId id="566" r:id="rId31"/>
    <p:sldId id="567" r:id="rId32"/>
    <p:sldId id="568" r:id="rId33"/>
    <p:sldId id="579" r:id="rId34"/>
    <p:sldId id="586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2F7"/>
    <a:srgbClr val="EAF1FB"/>
    <a:srgbClr val="0E9CDE"/>
    <a:srgbClr val="0C83B8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 autoAdjust="0"/>
    <p:restoredTop sz="77080" autoAdjust="0"/>
  </p:normalViewPr>
  <p:slideViewPr>
    <p:cSldViewPr>
      <p:cViewPr varScale="1">
        <p:scale>
          <a:sx n="88" d="100"/>
          <a:sy n="88" d="100"/>
        </p:scale>
        <p:origin x="-2304" y="-108"/>
      </p:cViewPr>
      <p:guideLst>
        <p:guide orient="horz" pos="2160"/>
        <p:guide orient="horz" pos="306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8D75AA71-7CB6-4F4B-8476-496FCBC2B1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7042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73D2B5D7-9241-4F1D-8A70-FB1DD02E66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03913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   </a:t>
            </a:r>
            <a:r>
              <a:rPr lang="zh-CN" altLang="en-US" smtClean="0"/>
              <a:t>正式授课前进行统一测试。测试内容为上次课布置的预习测试题。本教学环节目的是强化学员进行预习的意识，测试结果记录学员学习成绩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8E2BCA-13C2-475E-B3B4-39594DFE4A6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教学指导：在演示示例中重点让学员观看</a:t>
            </a:r>
            <a:r>
              <a:rPr lang="en-US" altLang="zh-CN" smtClean="0"/>
              <a:t>EL</a:t>
            </a:r>
            <a:r>
              <a:rPr lang="zh-CN" altLang="en-US" smtClean="0"/>
              <a:t>隐式对象</a:t>
            </a:r>
            <a:r>
              <a:rPr lang="fr-FR" altLang="en-US" smtClean="0"/>
              <a:t>param</a:t>
            </a:r>
            <a:r>
              <a:rPr lang="zh-CN" altLang="en-US" smtClean="0"/>
              <a:t>的使用。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05E88A-5C52-4F04-B3A9-9081EA671C5A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ACDB72-7653-4DCB-96D8-5D643BA00D0E}" type="slidenum">
              <a:rPr lang="zh-CN" altLang="en-US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443A4F-0BEC-427F-BA1D-81E0BA8E1B7B}" type="slidenum">
              <a:rPr lang="zh-CN" altLang="en-US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C599F4-D6A2-4E55-8861-B5C772275CB0}" type="slidenum">
              <a:rPr lang="zh-CN" altLang="en-US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教学指导：说明使用</a:t>
            </a:r>
            <a:r>
              <a:rPr lang="en-US" altLang="zh-CN" dirty="0" smtClean="0"/>
              <a:t>JSTL</a:t>
            </a:r>
            <a:r>
              <a:rPr lang="zh-CN" altLang="en-US" dirty="0" smtClean="0"/>
              <a:t>的步骤。第一步时要说明，如果使用</a:t>
            </a:r>
            <a:r>
              <a:rPr lang="en-US" altLang="zh-CN" dirty="0" err="1" smtClean="0"/>
              <a:t>MyEclipse</a:t>
            </a:r>
            <a:r>
              <a:rPr lang="zh-CN" altLang="en-US" dirty="0" smtClean="0"/>
              <a:t>，在图片中选择</a:t>
            </a:r>
            <a:r>
              <a:rPr lang="en-US" altLang="zh-CN" dirty="0" smtClean="0"/>
              <a:t>Java EE 5.0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Java EE 6.0</a:t>
            </a:r>
            <a:r>
              <a:rPr lang="zh-CN" altLang="en-US" dirty="0" smtClean="0"/>
              <a:t>单选按钮，则可集成了</a:t>
            </a:r>
            <a:r>
              <a:rPr lang="en-US" altLang="zh-CN" dirty="0" smtClean="0"/>
              <a:t>JSTL</a:t>
            </a:r>
          </a:p>
          <a:p>
            <a:pPr eaLnBrk="1" hangingPunct="1"/>
            <a:r>
              <a:rPr lang="zh-CN" altLang="en-US" dirty="0" smtClean="0"/>
              <a:t>在第二步中添加</a:t>
            </a:r>
            <a:r>
              <a:rPr lang="en-US" altLang="zh-CN" dirty="0" err="1" smtClean="0"/>
              <a:t>taglib</a:t>
            </a:r>
            <a:r>
              <a:rPr lang="zh-CN" altLang="en-US" dirty="0" smtClean="0"/>
              <a:t>指令时，说明用</a:t>
            </a:r>
            <a:r>
              <a:rPr lang="en-US" altLang="zh-CN" dirty="0" smtClean="0"/>
              <a:t>Alt+/</a:t>
            </a:r>
            <a:r>
              <a:rPr lang="zh-CN" altLang="en-US" dirty="0" smtClean="0"/>
              <a:t>提示，技术顾问最好在环境中演示。</a:t>
            </a:r>
          </a:p>
          <a:p>
            <a:pPr eaLnBrk="1" hangingPunct="1"/>
            <a:r>
              <a:rPr lang="zh-CN" altLang="en-US" dirty="0" smtClean="0"/>
              <a:t>最后由第三条引出下一页内容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680219-BB8C-4179-8619-D33C700ABE76}" type="slidenum">
              <a:rPr lang="zh-CN" altLang="en-US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r>
              <a:rPr lang="en-US" altLang="zh-CN" smtClean="0"/>
              <a:t>1</a:t>
            </a:r>
            <a:r>
              <a:rPr lang="zh-CN" altLang="en-US" smtClean="0"/>
              <a:t>说明</a:t>
            </a:r>
            <a:r>
              <a:rPr lang="en-US" altLang="zh-CN" smtClean="0"/>
              <a:t>&lt;c:out&gt;</a:t>
            </a:r>
            <a:r>
              <a:rPr lang="zh-CN" altLang="en-US" smtClean="0"/>
              <a:t>标签，类似于</a:t>
            </a:r>
            <a:r>
              <a:rPr lang="en-US" altLang="zh-CN" smtClean="0"/>
              <a:t>JSP</a:t>
            </a:r>
            <a:r>
              <a:rPr lang="zh-CN" altLang="en-US" smtClean="0"/>
              <a:t>中的</a:t>
            </a:r>
            <a:r>
              <a:rPr lang="en-US" altLang="zh-CN" smtClean="0"/>
              <a:t>&lt;%=%&gt;</a:t>
            </a:r>
          </a:p>
          <a:p>
            <a:r>
              <a:rPr lang="en-US" altLang="zh-CN" smtClean="0"/>
              <a:t>          2</a:t>
            </a:r>
            <a:r>
              <a:rPr lang="zh-CN" altLang="en-US" smtClean="0"/>
              <a:t>然后再说它可以指定默认值，这是比</a:t>
            </a:r>
            <a:r>
              <a:rPr lang="en-US" altLang="zh-CN" smtClean="0"/>
              <a:t>&lt;%=%&gt;</a:t>
            </a:r>
            <a:r>
              <a:rPr lang="zh-CN" altLang="en-US" smtClean="0"/>
              <a:t>强大的地方</a:t>
            </a:r>
            <a:endParaRPr lang="en-US" altLang="zh-CN" smtClean="0"/>
          </a:p>
          <a:p>
            <a:r>
              <a:rPr lang="en-US" altLang="zh-CN" smtClean="0"/>
              <a:t>          3</a:t>
            </a:r>
            <a:r>
              <a:rPr lang="zh-CN" altLang="en-US" smtClean="0"/>
              <a:t>说明指定默认值有什么好处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10D8A8-8B44-4360-B015-0C3B36421069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如果不希望文本中的特殊内容（如标签、</a:t>
            </a:r>
            <a:r>
              <a:rPr lang="en-US" altLang="zh-CN" dirty="0" smtClean="0"/>
              <a:t>JS</a:t>
            </a:r>
            <a:r>
              <a:rPr lang="zh-CN" altLang="en-US" dirty="0" smtClean="0"/>
              <a:t>脚本等）被浏览器解释执行</a:t>
            </a:r>
            <a:endParaRPr lang="en-US" altLang="zh-CN" dirty="0" smtClean="0"/>
          </a:p>
          <a:p>
            <a:r>
              <a:rPr lang="zh-CN" altLang="en-US" dirty="0" smtClean="0"/>
              <a:t>就需要对</a:t>
            </a:r>
            <a:r>
              <a:rPr lang="en-US" altLang="zh-CN" dirty="0" smtClean="0"/>
              <a:t>XML</a:t>
            </a:r>
            <a:r>
              <a:rPr lang="zh-CN" altLang="en-US" dirty="0" smtClean="0"/>
              <a:t>中有特殊含义的字符进行转义处理</a:t>
            </a:r>
            <a:endParaRPr lang="en-US" altLang="zh-CN" dirty="0" smtClean="0"/>
          </a:p>
          <a:p>
            <a:r>
              <a:rPr lang="en-US" altLang="zh-CN" dirty="0" smtClean="0"/>
              <a:t>          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5C3F18-70A3-4CB5-ACC7-9D7300742578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教学指导：先说明</a:t>
            </a:r>
            <a:r>
              <a:rPr lang="it-IT" altLang="zh-CN" smtClean="0"/>
              <a:t>&lt;c:remove</a:t>
            </a:r>
            <a:r>
              <a:rPr lang="en-US" altLang="zh-CN" smtClean="0"/>
              <a:t>&gt;</a:t>
            </a:r>
            <a:r>
              <a:rPr lang="zh-CN" altLang="en-US" smtClean="0"/>
              <a:t>的语法再看例子，以提问的方式问学员本例的输出结果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707825-950C-4D37-A536-56228F013E2A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656B9E-E332-4E5B-A1EF-C8A7D95A0034}" type="slidenum">
              <a:rPr lang="zh-CN" altLang="en-US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5BD41B-478A-4DDF-9B05-89DAA6C06446}" type="slidenum">
              <a:rPr lang="zh-CN" altLang="en-US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B9C4B3-6755-425A-A1FC-364BBF8A86F9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教学指导：先说明</a:t>
            </a:r>
            <a:r>
              <a:rPr lang="en-US" altLang="zh-CN" smtClean="0"/>
              <a:t>JavaBean</a:t>
            </a:r>
            <a:r>
              <a:rPr lang="zh-CN" altLang="en-US" smtClean="0"/>
              <a:t>在</a:t>
            </a:r>
            <a:r>
              <a:rPr lang="en-US" altLang="zh-CN" smtClean="0"/>
              <a:t>JSP</a:t>
            </a:r>
            <a:r>
              <a:rPr lang="zh-CN" altLang="en-US" smtClean="0"/>
              <a:t>中的局限性，再提出解决办法。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          </a:t>
            </a:r>
            <a:r>
              <a:rPr lang="zh-CN" altLang="en-US" smtClean="0"/>
              <a:t>让学员看到实现同样的代码，用</a:t>
            </a:r>
            <a:r>
              <a:rPr lang="en-US" altLang="zh-CN" smtClean="0"/>
              <a:t>EL</a:t>
            </a:r>
            <a:r>
              <a:rPr lang="zh-CN" altLang="en-US" smtClean="0"/>
              <a:t>的简洁之处。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62D323-F9F7-40EF-BF87-02F1BC69A9F6}" type="slidenum">
              <a:rPr lang="zh-CN" altLang="en-US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F8FA24-8C6B-4AA3-8ECC-5F66229E2537}" type="slidenum">
              <a:rPr lang="zh-CN" altLang="en-US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教学指导：先说明需求，再给出解决方法。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从上一页的并列</a:t>
            </a:r>
            <a:r>
              <a:rPr lang="en-US" altLang="zh-CN" smtClean="0"/>
              <a:t>IF</a:t>
            </a:r>
            <a:r>
              <a:rPr lang="zh-CN" altLang="en-US" smtClean="0"/>
              <a:t>过渡到本页的多个</a:t>
            </a:r>
            <a:r>
              <a:rPr lang="en-US" altLang="zh-CN" smtClean="0"/>
              <a:t>IF ELSE</a:t>
            </a:r>
            <a:r>
              <a:rPr lang="zh-CN" altLang="en-US" smtClean="0"/>
              <a:t>，在此重点说明</a:t>
            </a:r>
            <a:r>
              <a:rPr lang="en-US" altLang="zh-CN" smtClean="0"/>
              <a:t>when </a:t>
            </a:r>
            <a:r>
              <a:rPr lang="zh-CN" altLang="en-US" smtClean="0"/>
              <a:t>、</a:t>
            </a:r>
            <a:r>
              <a:rPr lang="en-US" altLang="zh-CN" smtClean="0"/>
              <a:t>otherwise</a:t>
            </a:r>
            <a:r>
              <a:rPr lang="zh-CN" altLang="en-US" smtClean="0"/>
              <a:t>与</a:t>
            </a:r>
            <a:r>
              <a:rPr lang="en-US" altLang="zh-CN" smtClean="0"/>
              <a:t>choose</a:t>
            </a:r>
            <a:r>
              <a:rPr lang="zh-CN" altLang="en-US" smtClean="0"/>
              <a:t>的使用规则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E97423-7705-486F-B323-8350B2356667}" type="slidenum">
              <a:rPr lang="zh-CN" altLang="en-US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D97C3A-80F3-4A98-972C-E9DD9F39FBBB}" type="slidenum">
              <a:rPr lang="zh-CN" altLang="en-US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讲解循环参数时，注意对比</a:t>
            </a:r>
            <a:r>
              <a:rPr lang="en-US" altLang="zh-CN" dirty="0" err="1" smtClean="0"/>
              <a:t>varStatus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属性的区别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6A1B50-BC5E-498C-9353-1C5485681FFE}" type="slidenum">
              <a:rPr lang="zh-CN" altLang="en-US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856143-3F18-49A4-B18A-7248B12B0C02}" type="slidenum">
              <a:rPr lang="zh-CN" altLang="en-US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根据指定的</a:t>
            </a:r>
            <a:r>
              <a:rPr lang="en-US" altLang="zh-CN" dirty="0" smtClean="0"/>
              <a:t>begin</a:t>
            </a:r>
            <a:r>
              <a:rPr lang="zh-CN" altLang="en-US" dirty="0" smtClean="0"/>
              <a:t>属性、</a:t>
            </a:r>
            <a:r>
              <a:rPr lang="en-US" altLang="zh-CN" dirty="0" smtClean="0"/>
              <a:t>end</a:t>
            </a:r>
            <a:r>
              <a:rPr lang="zh-CN" altLang="en-US" dirty="0" smtClean="0"/>
              <a:t>属性以及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属性执行循环体固定的次数。</a:t>
            </a: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教学指导；</a:t>
            </a:r>
            <a:endParaRPr lang="en-US" altLang="zh-CN" smtClean="0"/>
          </a:p>
          <a:p>
            <a:r>
              <a:rPr lang="zh-CN" altLang="en-US" smtClean="0"/>
              <a:t>总结部分</a:t>
            </a:r>
            <a:r>
              <a:rPr lang="zh-CN" altLang="zh-CN" smtClean="0"/>
              <a:t>主要达到以下几个目的：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zh-CN" altLang="zh-CN" b="1" smtClean="0"/>
              <a:t>回顾内容</a:t>
            </a:r>
            <a:r>
              <a:rPr lang="zh-CN" altLang="en-US" b="1" smtClean="0"/>
              <a:t>。</a:t>
            </a:r>
            <a:r>
              <a:rPr lang="zh-CN" altLang="en-US" smtClean="0">
                <a:solidFill>
                  <a:srgbClr val="C00000"/>
                </a:solidFill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</a:rPr>
              <a:t>与</a:t>
            </a:r>
            <a:r>
              <a:rPr lang="zh-CN" altLang="en-US" smtClean="0">
                <a:solidFill>
                  <a:srgbClr val="C00000"/>
                </a:solidFill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smtClean="0"/>
              <a:t>是强调</a:t>
            </a:r>
            <a:r>
              <a:rPr lang="zh-CN" altLang="en-US" smtClean="0"/>
              <a:t>内容概貌，学到技术，告知要学习什么；总结时，</a:t>
            </a:r>
            <a:r>
              <a:rPr lang="zh-CN" altLang="zh-CN" smtClean="0"/>
              <a:t>要格外强调观点，把每一</a:t>
            </a:r>
            <a:r>
              <a:rPr lang="zh-CN" altLang="en-US" smtClean="0"/>
              <a:t>个知识点</a:t>
            </a:r>
            <a:r>
              <a:rPr lang="zh-CN" altLang="zh-CN" smtClean="0"/>
              <a:t>的观点</a:t>
            </a:r>
            <a:r>
              <a:rPr lang="zh-CN" altLang="en-US" smtClean="0"/>
              <a:t>结论</a:t>
            </a:r>
            <a:r>
              <a:rPr lang="zh-CN" altLang="zh-CN" smtClean="0"/>
              <a:t>都尽量突出出来。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en-US" altLang="zh-CN" b="1" smtClean="0"/>
              <a:t>2</a:t>
            </a:r>
            <a:r>
              <a:rPr lang="zh-CN" altLang="en-US" b="1" smtClean="0"/>
              <a:t>、</a:t>
            </a:r>
            <a:r>
              <a:rPr lang="zh-CN" altLang="zh-CN" b="1" smtClean="0"/>
              <a:t>整理逻辑</a:t>
            </a:r>
            <a:r>
              <a:rPr lang="zh-CN" altLang="en-US" b="1" smtClean="0"/>
              <a:t>。</a:t>
            </a:r>
            <a:r>
              <a:rPr lang="zh-CN" altLang="zh-CN" smtClean="0"/>
              <a:t>还应该把观点之间的逻辑联系梳理出来</a:t>
            </a:r>
            <a:r>
              <a:rPr lang="zh-CN" altLang="en-US" smtClean="0"/>
              <a:t>。</a:t>
            </a:r>
            <a:r>
              <a:rPr lang="zh-CN" altLang="zh-CN" smtClean="0"/>
              <a:t>从而使</a:t>
            </a:r>
            <a:r>
              <a:rPr lang="zh-CN" altLang="en-US" smtClean="0"/>
              <a:t>知识</a:t>
            </a:r>
            <a:r>
              <a:rPr lang="zh-CN" altLang="zh-CN" smtClean="0"/>
              <a:t>系统化、逻辑化。要帮助</a:t>
            </a:r>
            <a:r>
              <a:rPr lang="zh-CN" altLang="en-US" smtClean="0"/>
              <a:t>学员</a:t>
            </a:r>
            <a:r>
              <a:rPr lang="zh-CN" altLang="zh-CN" smtClean="0"/>
              <a:t>整清逻辑是总结的一大任务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AE934F-8253-4D31-8E3B-9B49D39C1784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教学指导；</a:t>
            </a:r>
            <a:endParaRPr lang="en-US" altLang="zh-CN" dirty="0" smtClean="0"/>
          </a:p>
          <a:p>
            <a:r>
              <a:rPr lang="zh-CN" altLang="en-US" dirty="0" smtClean="0"/>
              <a:t>总结部分</a:t>
            </a:r>
            <a:r>
              <a:rPr lang="zh-CN" altLang="zh-CN" dirty="0" smtClean="0"/>
              <a:t>主要达到以下几个目的：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b="1" dirty="0" smtClean="0"/>
              <a:t>回顾内容</a:t>
            </a:r>
            <a:r>
              <a:rPr lang="zh-CN" altLang="en-US" b="1" dirty="0" smtClean="0"/>
              <a:t>。</a:t>
            </a:r>
            <a:r>
              <a:rPr lang="zh-CN" altLang="en-US" dirty="0" smtClean="0">
                <a:solidFill>
                  <a:srgbClr val="C00000"/>
                </a:solidFill>
              </a:rPr>
              <a:t>注意与</a:t>
            </a:r>
            <a:r>
              <a:rPr lang="zh-CN" altLang="zh-CN" dirty="0" smtClean="0">
                <a:solidFill>
                  <a:srgbClr val="C00000"/>
                </a:solidFill>
              </a:rPr>
              <a:t>与</a:t>
            </a:r>
            <a:r>
              <a:rPr lang="zh-CN" altLang="en-US" dirty="0" smtClean="0">
                <a:solidFill>
                  <a:srgbClr val="C00000"/>
                </a:solidFill>
              </a:rPr>
              <a:t>本章任务和目标</a:t>
            </a:r>
            <a:r>
              <a:rPr lang="zh-CN" altLang="zh-CN" dirty="0" smtClean="0">
                <a:solidFill>
                  <a:srgbClr val="C00000"/>
                </a:solidFill>
              </a:rPr>
              <a:t>不一样。</a:t>
            </a:r>
            <a:r>
              <a:rPr lang="zh-CN" altLang="en-US" dirty="0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dirty="0" smtClean="0"/>
              <a:t>是强调</a:t>
            </a:r>
            <a:r>
              <a:rPr lang="zh-CN" altLang="en-US" dirty="0" smtClean="0"/>
              <a:t>内容概貌，学到技术，告知要学习什么；总结时，</a:t>
            </a:r>
            <a:r>
              <a:rPr lang="zh-CN" altLang="zh-CN" dirty="0" smtClean="0"/>
              <a:t>要格外强调观点，把每一</a:t>
            </a:r>
            <a:r>
              <a:rPr lang="zh-CN" altLang="en-US" dirty="0" smtClean="0"/>
              <a:t>个知识点</a:t>
            </a:r>
            <a:r>
              <a:rPr lang="zh-CN" altLang="zh-CN" dirty="0" smtClean="0"/>
              <a:t>的观点</a:t>
            </a:r>
            <a:r>
              <a:rPr lang="zh-CN" altLang="en-US" dirty="0" smtClean="0"/>
              <a:t>结论</a:t>
            </a:r>
            <a:r>
              <a:rPr lang="zh-CN" altLang="zh-CN" dirty="0" smtClean="0"/>
              <a:t>都尽量突出出来。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整理逻辑</a:t>
            </a:r>
            <a:r>
              <a:rPr lang="zh-CN" altLang="en-US" b="1" dirty="0" smtClean="0"/>
              <a:t>。</a:t>
            </a:r>
            <a:r>
              <a:rPr lang="zh-CN" altLang="zh-CN" dirty="0" smtClean="0"/>
              <a:t>还应该把观点之间的逻辑联系梳理出来</a:t>
            </a:r>
            <a:r>
              <a:rPr lang="zh-CN" altLang="en-US" dirty="0" smtClean="0"/>
              <a:t>。</a:t>
            </a:r>
            <a:r>
              <a:rPr lang="zh-CN" altLang="zh-CN" dirty="0" smtClean="0"/>
              <a:t>从而使</a:t>
            </a:r>
            <a:r>
              <a:rPr lang="zh-CN" altLang="en-US" dirty="0" smtClean="0"/>
              <a:t>知识</a:t>
            </a:r>
            <a:r>
              <a:rPr lang="zh-CN" altLang="zh-CN" dirty="0" smtClean="0"/>
              <a:t>系统化、逻辑化。要帮助</a:t>
            </a:r>
            <a:r>
              <a:rPr lang="zh-CN" altLang="en-US" dirty="0" smtClean="0"/>
              <a:t>学员</a:t>
            </a:r>
            <a:r>
              <a:rPr lang="zh-CN" altLang="zh-CN" dirty="0" smtClean="0"/>
              <a:t>整清逻辑是总结的一大任务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AE934F-8253-4D31-8E3B-9B49D39C1784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教学指导：说明使用</a:t>
            </a:r>
            <a:r>
              <a:rPr lang="en-US" altLang="zh-CN" dirty="0" smtClean="0"/>
              <a:t>EL</a:t>
            </a:r>
            <a:r>
              <a:rPr lang="zh-CN" altLang="en-US" dirty="0" smtClean="0"/>
              <a:t>表达式的几类操作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9602D7-798A-4B2E-8AFD-3A88D45FD6E6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、强调放入某作用域范围后才能用</a:t>
            </a:r>
            <a:r>
              <a:rPr lang="en-US" altLang="zh-CN" dirty="0" smtClean="0"/>
              <a:t>EL</a:t>
            </a:r>
            <a:r>
              <a:rPr lang="zh-CN" altLang="en-US" dirty="0" smtClean="0"/>
              <a:t>表达式取值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、对于直接使用变量名的情况，重点说明默认查找顺序及可能存在的风险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、与之前所学的属性范围与</a:t>
            </a:r>
            <a:r>
              <a:rPr lang="en-US" altLang="zh-CN" dirty="0" smtClean="0"/>
              <a:t>EL</a:t>
            </a:r>
            <a:r>
              <a:rPr lang="zh-CN" altLang="en-US" dirty="0" smtClean="0"/>
              <a:t>中的名称做对比。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33F123-1EE5-40DF-BECA-3E9DE150469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/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lvl="1" eaLnBrk="1" hangingPunct="1"/>
            <a:r>
              <a:rPr lang="en-US" altLang="zh-CN" dirty="0" smtClean="0"/>
              <a:t>1:</a:t>
            </a:r>
            <a:r>
              <a:rPr lang="zh-CN" altLang="en-US" dirty="0" smtClean="0"/>
              <a:t>说明之前用</a:t>
            </a:r>
            <a:r>
              <a:rPr lang="en-US" altLang="zh-CN" dirty="0" smtClean="0"/>
              <a:t>&lt;%%&gt;</a:t>
            </a:r>
            <a:r>
              <a:rPr lang="zh-CN" altLang="en-US" dirty="0" smtClean="0"/>
              <a:t>是如何获取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当中的属性值</a:t>
            </a:r>
            <a:endParaRPr lang="en-US" altLang="zh-CN" dirty="0" smtClean="0"/>
          </a:p>
          <a:p>
            <a:pPr marL="0" lvl="1" eaLnBrk="1" hangingPunct="1"/>
            <a:r>
              <a:rPr lang="en-US" altLang="zh-CN" b="1" dirty="0" smtClean="0"/>
              <a:t>2:</a:t>
            </a:r>
            <a:r>
              <a:rPr lang="zh-CN" altLang="en-US" b="1" dirty="0" smtClean="0"/>
              <a:t>先以点操作符为例讲解用</a:t>
            </a:r>
            <a:r>
              <a:rPr lang="en-US" altLang="zh-CN" b="1" dirty="0" smtClean="0"/>
              <a:t>EL</a:t>
            </a:r>
            <a:r>
              <a:rPr lang="zh-CN" altLang="en-US" b="1" dirty="0" smtClean="0"/>
              <a:t>表达式如何实现，以及当属性是</a:t>
            </a:r>
            <a:r>
              <a:rPr lang="en-US" altLang="zh-CN" b="1" dirty="0" smtClean="0"/>
              <a:t>JavaBean</a:t>
            </a:r>
            <a:r>
              <a:rPr lang="zh-CN" altLang="en-US" b="1" dirty="0" smtClean="0"/>
              <a:t>类型时的级联访问方法</a:t>
            </a:r>
            <a:endParaRPr lang="en-US" altLang="zh-CN" b="1" dirty="0" smtClean="0"/>
          </a:p>
          <a:p>
            <a:pPr marL="0" lvl="1" eaLnBrk="1" hangingPunct="1"/>
            <a:r>
              <a:rPr lang="en-US" altLang="zh-CN" b="1" dirty="0" smtClean="0"/>
              <a:t>3:</a:t>
            </a:r>
            <a:r>
              <a:rPr lang="zh-CN" altLang="en-US" b="1" dirty="0" smtClean="0"/>
              <a:t>强调</a:t>
            </a:r>
            <a:r>
              <a:rPr lang="en-US" altLang="zh-CN" b="1" dirty="0" smtClean="0"/>
              <a:t>JavaBean</a:t>
            </a:r>
            <a:r>
              <a:rPr lang="zh-CN" altLang="en-US" b="1" dirty="0" smtClean="0"/>
              <a:t>中需要有相应</a:t>
            </a:r>
            <a:r>
              <a:rPr lang="en-US" altLang="zh-CN" b="1" dirty="0" smtClean="0"/>
              <a:t>getter</a:t>
            </a:r>
            <a:r>
              <a:rPr lang="zh-CN" altLang="en-US" b="1" dirty="0" smtClean="0"/>
              <a:t>方法才能用</a:t>
            </a:r>
            <a:r>
              <a:rPr lang="en-US" altLang="zh-CN" b="1" dirty="0" smtClean="0"/>
              <a:t>EL</a:t>
            </a:r>
            <a:r>
              <a:rPr lang="zh-CN" altLang="en-US" b="1" dirty="0" smtClean="0"/>
              <a:t>表达式这样取值。</a:t>
            </a:r>
            <a:endParaRPr lang="en-US" altLang="zh-CN" b="1" dirty="0" smtClean="0"/>
          </a:p>
          <a:p>
            <a:pPr marL="0" lvl="1" eaLnBrk="1" hangingPunct="1"/>
            <a:r>
              <a:rPr lang="en-US" altLang="zh-CN" dirty="0" smtClean="0"/>
              <a:t>4:</a:t>
            </a:r>
            <a:r>
              <a:rPr lang="zh-CN" altLang="en-US" dirty="0" smtClean="0"/>
              <a:t>点操作符与</a:t>
            </a:r>
            <a:r>
              <a:rPr lang="en-US" altLang="zh-CN" dirty="0" smtClean="0"/>
              <a:t>[]</a:t>
            </a:r>
            <a:r>
              <a:rPr lang="zh-CN" altLang="en-US" dirty="0" smtClean="0"/>
              <a:t>操作符两者等价的情况，何时必须用</a:t>
            </a:r>
            <a:r>
              <a:rPr lang="en-US" altLang="zh-CN" dirty="0" smtClean="0"/>
              <a:t>[]</a:t>
            </a:r>
            <a:r>
              <a:rPr lang="zh-CN" altLang="en-US" dirty="0" smtClean="0"/>
              <a:t>操作符的情况。</a:t>
            </a:r>
            <a:endParaRPr lang="en-US" altLang="zh-CN" dirty="0" smtClean="0"/>
          </a:p>
          <a:p>
            <a:pPr marL="0" lvl="1" eaLnBrk="1" hangingPunct="1"/>
            <a:r>
              <a:rPr lang="en-US" altLang="zh-CN" dirty="0" smtClean="0"/>
              <a:t>5:</a:t>
            </a:r>
            <a:r>
              <a:rPr lang="zh-CN" altLang="en-US" dirty="0" smtClean="0"/>
              <a:t>强调</a:t>
            </a:r>
            <a:r>
              <a:rPr lang="en-US" altLang="zh-CN" dirty="0" smtClean="0"/>
              <a:t>${user[“name”]}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如果不加引号，则表示名为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的变量，可以实现对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属性的动态访问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03D405-98EA-4105-8F07-2FD8D187690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教学指导：技术顾问可视情况做如下补充</a:t>
            </a:r>
            <a:endParaRPr lang="en-US" altLang="zh-CN" dirty="0" smtClean="0"/>
          </a:p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Map</a:t>
            </a:r>
            <a:r>
              <a:rPr lang="zh-CN" altLang="en-US" b="1" dirty="0" smtClean="0"/>
              <a:t>建议使用</a:t>
            </a:r>
            <a:r>
              <a:rPr lang="en-US" altLang="zh-CN" b="1" dirty="0" smtClean="0"/>
              <a:t>String</a:t>
            </a:r>
            <a:r>
              <a:rPr lang="zh-CN" altLang="en-US" b="1" dirty="0" smtClean="0"/>
              <a:t>做</a:t>
            </a:r>
            <a:r>
              <a:rPr lang="en-US" altLang="zh-CN" b="1" dirty="0" smtClean="0"/>
              <a:t>key</a:t>
            </a:r>
            <a:r>
              <a:rPr lang="zh-CN" altLang="en-US" b="1" dirty="0" smtClean="0"/>
              <a:t>，如果使用纯数值格式则只能使用长整形</a:t>
            </a:r>
            <a:endParaRPr lang="en-US" altLang="zh-CN" b="1" dirty="0" smtClean="0"/>
          </a:p>
          <a:p>
            <a:pPr>
              <a:lnSpc>
                <a:spcPct val="130000"/>
              </a:lnSpc>
              <a:defRPr/>
            </a:pPr>
            <a:r>
              <a:rPr lang="en-US" altLang="zh-CN" b="0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Map names = new </a:t>
            </a:r>
            <a:r>
              <a:rPr lang="en-US" altLang="zh-CN" b="0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HashMap</a:t>
            </a:r>
            <a:r>
              <a:rPr lang="en-US" altLang="zh-CN" b="0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names.put</a:t>
            </a:r>
            <a:r>
              <a:rPr lang="en-US" altLang="zh-CN" b="0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(1L, "</a:t>
            </a:r>
            <a:r>
              <a:rPr lang="en-US" altLang="zh-CN" b="0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LiYang</a:t>
            </a:r>
            <a:r>
              <a:rPr lang="en-US" altLang="zh-CN" b="0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names.put</a:t>
            </a:r>
            <a:r>
              <a:rPr lang="en-US" altLang="zh-CN" b="0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("two", "</a:t>
            </a:r>
            <a:r>
              <a:rPr lang="en-US" altLang="zh-CN" b="0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WangHua</a:t>
            </a:r>
            <a:r>
              <a:rPr lang="en-US" altLang="zh-CN" b="0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request.setAttribute</a:t>
            </a:r>
            <a:r>
              <a:rPr lang="en-US" altLang="zh-CN" b="0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("names", names);</a:t>
            </a:r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、对于</a:t>
            </a:r>
            <a:r>
              <a:rPr lang="en-US" altLang="zh-CN" b="1" dirty="0" smtClean="0"/>
              <a:t>String</a:t>
            </a:r>
            <a:r>
              <a:rPr lang="zh-CN" altLang="en-US" b="1" dirty="0" smtClean="0"/>
              <a:t>类型的</a:t>
            </a:r>
            <a:r>
              <a:rPr lang="en-US" altLang="zh-CN" b="1" dirty="0" smtClean="0"/>
              <a:t>key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${names[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"two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</a:t>
            </a:r>
            <a:r>
              <a:rPr lang="en-US" altLang="zh-CN" b="1" dirty="0" smtClean="0"/>
              <a:t>]}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${</a:t>
            </a:r>
            <a:r>
              <a:rPr lang="en-US" altLang="zh-CN" b="1" dirty="0" err="1" smtClean="0"/>
              <a:t>names.two</a:t>
            </a:r>
            <a:r>
              <a:rPr lang="en-US" altLang="zh-CN" b="1" dirty="0" smtClean="0"/>
              <a:t>}</a:t>
            </a:r>
            <a:r>
              <a:rPr lang="zh-CN" altLang="en-US" b="1" dirty="0" smtClean="0"/>
              <a:t>均可，对于</a:t>
            </a:r>
            <a:r>
              <a:rPr lang="en-US" altLang="zh-CN" b="1" dirty="0" smtClean="0"/>
              <a:t>Long</a:t>
            </a:r>
            <a:r>
              <a:rPr lang="zh-CN" altLang="en-US" b="1" dirty="0" smtClean="0"/>
              <a:t>类型的</a:t>
            </a:r>
            <a:r>
              <a:rPr lang="en-US" altLang="zh-CN" b="1" dirty="0" smtClean="0"/>
              <a:t>key</a:t>
            </a:r>
            <a:r>
              <a:rPr lang="zh-CN" altLang="en-US" b="1" dirty="0" smtClean="0"/>
              <a:t>仅可使用</a:t>
            </a:r>
            <a:r>
              <a:rPr lang="en-US" altLang="zh-CN" b="1" dirty="0" smtClean="0"/>
              <a:t>${names[1]}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D2B5D7-9241-4F1D-8A70-FB1DD02E6607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1611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6AB829-87B5-4E8A-8908-8034890A346E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/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lvl="1" eaLnBrk="1" hangingPunct="1"/>
            <a:r>
              <a:rPr lang="zh-CN" altLang="en-US" dirty="0" smtClean="0"/>
              <a:t>重点为关系操作符，常用的是等于和不等于，注意</a:t>
            </a:r>
            <a:r>
              <a:rPr lang="en-US" altLang="zh-CN" dirty="0" smtClean="0"/>
              <a:t>empty</a:t>
            </a:r>
            <a:r>
              <a:rPr lang="zh-CN" altLang="en-US" dirty="0" smtClean="0"/>
              <a:t>操作符的使用</a:t>
            </a:r>
            <a:endParaRPr lang="en-US" altLang="zh-CN" dirty="0" smtClean="0"/>
          </a:p>
          <a:p>
            <a:pPr marL="0" lvl="1" eaLnBrk="1" hangingPunct="1"/>
            <a:r>
              <a:rPr lang="zh-CN" altLang="en-US" dirty="0" smtClean="0"/>
              <a:t>提问：</a:t>
            </a:r>
            <a:r>
              <a:rPr lang="en-US" altLang="zh-CN" dirty="0" smtClean="0"/>
              <a:t>EL</a:t>
            </a:r>
            <a:r>
              <a:rPr lang="zh-CN" altLang="en-US" dirty="0" smtClean="0"/>
              <a:t>运行表达式只能计算并输出结果，不能实现逻辑控制，有何用？</a:t>
            </a:r>
            <a:endParaRPr lang="en-US" altLang="zh-CN" dirty="0" smtClean="0"/>
          </a:p>
          <a:p>
            <a:pPr marL="0" lvl="1" eaLnBrk="1" hangingPunct="1"/>
            <a:r>
              <a:rPr lang="zh-CN" altLang="en-US" dirty="0" smtClean="0"/>
              <a:t>强调是和后面的</a:t>
            </a:r>
            <a:r>
              <a:rPr lang="en-US" altLang="zh-CN" dirty="0" smtClean="0"/>
              <a:t>JSTL</a:t>
            </a:r>
            <a:r>
              <a:rPr lang="zh-CN" altLang="en-US" dirty="0" smtClean="0"/>
              <a:t>配合使用，为后续内容做铺垫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AF0CE2-942A-4BDC-BB5B-7723CAACA412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562352-7E41-4F6D-9BEC-EB1A2E4058B8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前四个对象名称已经介绍过，并且与之前学过的知识相互联系，不难理解，重点说明后面三个。</a:t>
            </a: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2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6"/>
          <p:cNvGrpSpPr>
            <a:grpSpLocks/>
          </p:cNvGrpSpPr>
          <p:nvPr userDrawn="1"/>
        </p:nvGrpSpPr>
        <p:grpSpPr bwMode="auto">
          <a:xfrm>
            <a:off x="6365875" y="5786438"/>
            <a:ext cx="2492375" cy="682625"/>
            <a:chOff x="6365905" y="5786454"/>
            <a:chExt cx="2492375" cy="682625"/>
          </a:xfrm>
        </p:grpSpPr>
        <p:sp>
          <p:nvSpPr>
            <p:cNvPr id="6" name="圆角矩形 5"/>
            <p:cNvSpPr/>
            <p:nvPr userDrawn="1"/>
          </p:nvSpPr>
          <p:spPr bwMode="auto">
            <a:xfrm>
              <a:off x="6429388" y="5857892"/>
              <a:ext cx="642942" cy="142876"/>
            </a:xfrm>
            <a:prstGeom prst="roundRect">
              <a:avLst/>
            </a:prstGeom>
            <a:solidFill>
              <a:srgbClr val="0E9CDE"/>
            </a:solidFill>
            <a:ln cmpd="sng">
              <a:noFill/>
              <a:headEnd type="none"/>
              <a:tailEnd type="triangle"/>
            </a:ln>
            <a:effectLst/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6365905" y="5786454"/>
              <a:ext cx="2492375" cy="6826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lnSpc>
                  <a:spcPts val="1600"/>
                </a:lnSpc>
                <a:defRPr/>
              </a:pPr>
              <a:r>
                <a:rPr lang="en-US" altLang="zh-CN" sz="1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ACCP8.0</a:t>
              </a:r>
            </a:p>
            <a:p>
              <a:pPr>
                <a:lnSpc>
                  <a:spcPts val="1500"/>
                </a:lnSpc>
                <a:defRPr/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职业教育研究院</a:t>
              </a:r>
              <a:endParaRPr lang="en-US" altLang="zh-CN" sz="10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500"/>
                </a:lnSpc>
                <a:defRPr/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北京阿博泰克北大青鸟信息技术有限公司</a:t>
              </a:r>
            </a:p>
          </p:txBody>
        </p:sp>
      </p:grpSp>
      <p:pic>
        <p:nvPicPr>
          <p:cNvPr id="8" name="图片 13" descr="彩色1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4313"/>
            <a:ext cx="1833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13"/>
          <p:cNvGrpSpPr>
            <a:grpSpLocks/>
          </p:cNvGrpSpPr>
          <p:nvPr userDrawn="1"/>
        </p:nvGrpSpPr>
        <p:grpSpPr bwMode="auto">
          <a:xfrm>
            <a:off x="7715250" y="1751013"/>
            <a:ext cx="576263" cy="677862"/>
            <a:chOff x="7786710" y="1500174"/>
            <a:chExt cx="576891" cy="677108"/>
          </a:xfrm>
        </p:grpSpPr>
        <p:sp>
          <p:nvSpPr>
            <p:cNvPr id="10" name="圆角矩形 9"/>
            <p:cNvSpPr/>
            <p:nvPr/>
          </p:nvSpPr>
          <p:spPr>
            <a:xfrm>
              <a:off x="7858226" y="1642890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" name="组合 14"/>
            <p:cNvGrpSpPr>
              <a:grpSpLocks/>
            </p:cNvGrpSpPr>
            <p:nvPr/>
          </p:nvGrpSpPr>
          <p:grpSpPr bwMode="auto">
            <a:xfrm>
              <a:off x="7786710" y="1500174"/>
              <a:ext cx="576891" cy="677108"/>
              <a:chOff x="7572396" y="1500174"/>
              <a:chExt cx="576891" cy="677108"/>
            </a:xfrm>
          </p:grpSpPr>
          <p:sp>
            <p:nvSpPr>
              <p:cNvPr id="12" name="矩形 16"/>
              <p:cNvSpPr>
                <a:spLocks noChangeArrowheads="1"/>
              </p:cNvSpPr>
              <p:nvPr/>
            </p:nvSpPr>
            <p:spPr bwMode="auto">
              <a:xfrm>
                <a:off x="7572396" y="1500174"/>
                <a:ext cx="429092" cy="6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8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</a:t>
                </a:r>
                <a:endParaRPr lang="zh-CN" altLang="en-US" sz="3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矩形 17"/>
              <p:cNvSpPr>
                <a:spLocks noChangeArrowheads="1"/>
              </p:cNvSpPr>
              <p:nvPr/>
            </p:nvSpPr>
            <p:spPr bwMode="auto">
              <a:xfrm>
                <a:off x="7786943" y="1774506"/>
                <a:ext cx="362344" cy="367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44E55-5C5B-40B0-956F-A2B0AE9DCF9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584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8C3C7-4C11-420B-AC34-09365EAEC2B1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9856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A077D-6D29-4104-A7D2-789F0DF6B65A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16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3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2ABE4-C176-4DD1-8BEF-EE37A027D03C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  <p:pic>
        <p:nvPicPr>
          <p:cNvPr id="5" name="Picture 2" descr="\\prdsoftlab\Softlab\033\小标-0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0144" y="6442139"/>
            <a:ext cx="871531" cy="348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3033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0680D-C1A2-496D-BA42-F9BE6F6B04C4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293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B0EEA-AD5D-4F9D-960C-590BC78D294D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792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89ACA-7159-4128-8494-AA40FEE11CB6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442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13AF2-3599-4392-90F5-0D8F507F7A31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358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1723E-6F2B-47D3-B385-428685F2E229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675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D6FE5-EBE1-4519-95C4-C9EB017C82F8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787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4DF7B-D32C-40FF-8807-C20D19BB39F9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517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C95C6251-8BA7-419B-B4D1-E6E80949C8D9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6" r:id="rId1"/>
    <p:sldLayoutId id="2147484405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bm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b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b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7.bm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bmp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-108520" y="2211140"/>
            <a:ext cx="7772400" cy="785812"/>
          </a:xfrm>
          <a:prstGeom prst="rect">
            <a:avLst/>
          </a:prstGeom>
        </p:spPr>
        <p:txBody>
          <a:bodyPr>
            <a:no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 dirty="0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zh-CN" altLang="en-US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第八章  </a:t>
            </a:r>
            <a:r>
              <a:rPr lang="en-US" altLang="zh-CN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JSTL</a:t>
            </a:r>
            <a:r>
              <a:rPr lang="zh-CN" altLang="en-US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和</a:t>
            </a:r>
            <a:r>
              <a:rPr lang="en-US" altLang="zh-CN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EL</a:t>
            </a:r>
          </a:p>
        </p:txBody>
      </p:sp>
    </p:spTree>
    <p:extLst>
      <p:ext uri="{BB962C8B-B14F-4D97-AF65-F5344CB8AC3E}">
        <p14:creationId xmlns:p14="http://schemas.microsoft.com/office/powerpoint/2010/main" val="119082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67400" y="285750"/>
            <a:ext cx="3097213" cy="52387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EL</a:t>
            </a:r>
            <a:r>
              <a:rPr smtClean="0"/>
              <a:t>表达式语法</a:t>
            </a:r>
            <a:r>
              <a:rPr lang="en-US" altLang="zh-CN" smtClean="0"/>
              <a:t>6-3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获取对象的属性值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 marL="0" indent="0">
              <a:buNone/>
              <a:defRPr/>
            </a:pP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点操作符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smtClean="0"/>
              <a:t>${user.name}</a:t>
            </a:r>
          </a:p>
          <a:p>
            <a:pPr lvl="1">
              <a:defRPr/>
            </a:pPr>
            <a:r>
              <a:rPr lang="en-US" altLang="zh-CN" dirty="0" smtClean="0"/>
              <a:t>[ ]</a:t>
            </a:r>
            <a:r>
              <a:rPr lang="zh-CN" altLang="en-US" dirty="0" smtClean="0"/>
              <a:t>操作符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smtClean="0"/>
              <a:t>${user["name"]}</a:t>
            </a:r>
          </a:p>
          <a:p>
            <a:pPr lvl="2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</p:txBody>
      </p:sp>
      <p:sp>
        <p:nvSpPr>
          <p:cNvPr id="8" name="AutoShape 17"/>
          <p:cNvSpPr>
            <a:spLocks noChangeArrowheads="1"/>
          </p:cNvSpPr>
          <p:nvPr/>
        </p:nvSpPr>
        <p:spPr bwMode="auto">
          <a:xfrm>
            <a:off x="1259632" y="1897062"/>
            <a:ext cx="6624736" cy="452432"/>
          </a:xfrm>
          <a:prstGeom prst="roundRect">
            <a:avLst>
              <a:gd name="adj" fmla="val 103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&lt;%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=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( (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User)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request.getAttribute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("user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") )</a:t>
            </a:r>
            <a:r>
              <a:rPr lang="en-US" altLang="zh-CN" b="1" dirty="0" smtClean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.</a:t>
            </a:r>
            <a:r>
              <a:rPr lang="en-US" altLang="zh-CN" b="1" dirty="0" err="1">
                <a:ea typeface="宋体" charset="-122"/>
              </a:rPr>
              <a:t>getName</a:t>
            </a:r>
            <a:r>
              <a:rPr lang="en-US" altLang="zh-CN" b="1" dirty="0">
                <a:ea typeface="宋体" charset="-122"/>
              </a:rPr>
              <a:t>() </a:t>
            </a:r>
            <a:r>
              <a:rPr lang="en-US" altLang="zh-CN" b="1" dirty="0" smtClean="0">
                <a:ea typeface="宋体" charset="-122"/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%&gt;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E2ABE4-C176-4DD1-8BEF-EE37A027D03C}" type="slidenum">
              <a:rPr lang="zh-CN" altLang="en-US" smtClean="0"/>
              <a:pPr>
                <a:defRPr/>
              </a:pPr>
              <a:t>10</a:t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867400" y="285750"/>
            <a:ext cx="3097213" cy="52387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EL</a:t>
            </a:r>
            <a:r>
              <a:rPr smtClean="0"/>
              <a:t>表达式语法</a:t>
            </a:r>
            <a:r>
              <a:rPr lang="en-US" altLang="zh-CN" smtClean="0"/>
              <a:t>6-4</a:t>
            </a:r>
            <a:endParaRPr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获取集合元素－</a:t>
            </a:r>
            <a:r>
              <a:rPr lang="en-US" altLang="zh-CN" dirty="0" smtClean="0"/>
              <a:t>List</a:t>
            </a: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1042988" y="1916113"/>
            <a:ext cx="6284912" cy="29731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Servlet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或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JSP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中保存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数据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List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names = new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ArrayList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names.add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(0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, 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LiYang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names.add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(1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,"WangHua");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request.setAttribute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names",names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//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在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JSP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中访问数据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姓名：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${ names[0] }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br/&gt;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姓名：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${ names[1] }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br/&gt;</a:t>
            </a:r>
          </a:p>
        </p:txBody>
      </p:sp>
      <p:sp>
        <p:nvSpPr>
          <p:cNvPr id="829446" name="AutoShape 6"/>
          <p:cNvSpPr>
            <a:spLocks noChangeArrowheads="1"/>
          </p:cNvSpPr>
          <p:nvPr/>
        </p:nvSpPr>
        <p:spPr bwMode="auto">
          <a:xfrm>
            <a:off x="857250" y="5285745"/>
            <a:ext cx="2284035" cy="408623"/>
          </a:xfrm>
          <a:prstGeom prst="wedgeRoundRectCallout">
            <a:avLst>
              <a:gd name="adj1" fmla="val 21057"/>
              <a:gd name="adj2" fmla="val -4836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使用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[ ]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指定元素下标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rot="5400000">
            <a:off x="2597636" y="4920002"/>
            <a:ext cx="490061" cy="28574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75" y="3786188"/>
            <a:ext cx="3878263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E2ABE4-C176-4DD1-8BEF-EE37A027D03C}" type="slidenum">
              <a:rPr lang="zh-CN" altLang="en-US" smtClean="0"/>
              <a:pPr>
                <a:defRPr/>
              </a:pPr>
              <a:t>11</a:t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940425" y="285750"/>
            <a:ext cx="3024188" cy="52387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EL</a:t>
            </a:r>
            <a:r>
              <a:rPr smtClean="0"/>
              <a:t>表达式语法</a:t>
            </a:r>
            <a:r>
              <a:rPr lang="en-US" altLang="zh-CN" smtClean="0"/>
              <a:t>6-5</a:t>
            </a:r>
            <a:endParaRPr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获取集合元素－</a:t>
            </a:r>
            <a:r>
              <a:rPr lang="en-US" altLang="zh-CN" dirty="0" smtClean="0"/>
              <a:t>Map</a:t>
            </a:r>
            <a:endParaRPr lang="zh-CN" altLang="en-US" dirty="0" smtClean="0"/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1042988" y="1916113"/>
            <a:ext cx="6284912" cy="305911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Servlet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或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JSP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中保存数据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Map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names = new HashMap();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names.put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("one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", "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LiYang");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names.put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("two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", "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WangHua");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request.setAttribute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("names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", names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JSP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中访问数据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姓名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${ names.one }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br/&gt;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姓名：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${ names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["two"] 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}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br/&gt;</a:t>
            </a:r>
          </a:p>
        </p:txBody>
      </p:sp>
      <p:pic>
        <p:nvPicPr>
          <p:cNvPr id="8294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786188"/>
            <a:ext cx="3989387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E2ABE4-C176-4DD1-8BEF-EE37A027D03C}" type="slidenum">
              <a:rPr lang="zh-CN" altLang="en-US" smtClean="0"/>
              <a:pPr>
                <a:defRPr/>
              </a:pPr>
              <a:t>12</a:t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911850" y="285750"/>
            <a:ext cx="3052763" cy="52387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EL</a:t>
            </a:r>
            <a:r>
              <a:rPr smtClean="0"/>
              <a:t>表达式语法</a:t>
            </a:r>
            <a:r>
              <a:rPr lang="en-US" altLang="zh-CN" smtClean="0"/>
              <a:t>6-6</a:t>
            </a:r>
            <a:endParaRPr dirty="0" smtClean="0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785813" y="1215682"/>
            <a:ext cx="8229600" cy="201771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 smtClean="0">
                <a:latin typeface="+mn-lt"/>
                <a:ea typeface="微软雅黑" pitchFamily="34" charset="-122"/>
              </a:rPr>
              <a:t>执行表达式</a:t>
            </a:r>
            <a:endParaRPr lang="en-US" altLang="zh-CN" sz="2600" b="1" dirty="0">
              <a:latin typeface="+mn-lt"/>
              <a:ea typeface="微软雅黑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/>
            </a:pPr>
            <a:r>
              <a:rPr lang="zh-CN" altLang="en-US" sz="2400" b="1" dirty="0" smtClean="0">
                <a:latin typeface="+mn-lt"/>
                <a:ea typeface="微软雅黑" pitchFamily="34" charset="-122"/>
              </a:rPr>
              <a:t>关系操作符</a:t>
            </a:r>
            <a:endParaRPr lang="en-US" altLang="zh-CN" sz="2400" b="1" dirty="0">
              <a:latin typeface="+mn-lt"/>
              <a:ea typeface="微软雅黑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/>
            </a:pPr>
            <a:r>
              <a:rPr lang="zh-CN" altLang="en-US" sz="2400" b="1" dirty="0">
                <a:latin typeface="+mn-lt"/>
                <a:ea typeface="微软雅黑" pitchFamily="34" charset="-122"/>
              </a:rPr>
              <a:t>逻辑操作符</a:t>
            </a:r>
            <a:endParaRPr lang="en-US" altLang="zh-CN" sz="2400" b="1" dirty="0">
              <a:latin typeface="+mn-lt"/>
              <a:ea typeface="微软雅黑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/>
            </a:pPr>
            <a:r>
              <a:rPr lang="en-US" altLang="zh-CN" sz="2400" b="1" dirty="0" smtClean="0">
                <a:latin typeface="+mn-lt"/>
                <a:ea typeface="微软雅黑" pitchFamily="34" charset="-122"/>
              </a:rPr>
              <a:t>empty</a:t>
            </a:r>
            <a:r>
              <a:rPr lang="zh-CN" altLang="en-US" sz="2400" b="1" dirty="0">
                <a:latin typeface="+mn-lt"/>
                <a:ea typeface="微软雅黑" pitchFamily="34" charset="-122"/>
              </a:rPr>
              <a:t>操作符</a:t>
            </a:r>
            <a:endParaRPr lang="en-US" altLang="zh-CN" sz="2400" b="1" dirty="0">
              <a:latin typeface="+mn-lt"/>
              <a:ea typeface="微软雅黑" pitchFamily="34" charset="-122"/>
            </a:endParaRPr>
          </a:p>
          <a:p>
            <a:pPr marL="1143000" lvl="2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/>
            </a:pPr>
            <a:endParaRPr lang="en-US" altLang="zh-CN" sz="2000" b="1" dirty="0">
              <a:latin typeface="+mn-lt"/>
              <a:ea typeface="+mn-ea"/>
            </a:endParaRPr>
          </a:p>
        </p:txBody>
      </p:sp>
      <p:graphicFrame>
        <p:nvGraphicFramePr>
          <p:cNvPr id="12" name="Group 29"/>
          <p:cNvGraphicFramePr>
            <a:graphicFrameLocks noGrp="1"/>
          </p:cNvGraphicFramePr>
          <p:nvPr/>
        </p:nvGraphicFramePr>
        <p:xfrm>
          <a:off x="714375" y="3217863"/>
          <a:ext cx="7643814" cy="3140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38"/>
                <a:gridCol w="1498753"/>
                <a:gridCol w="3430436"/>
                <a:gridCol w="928687"/>
              </a:tblGrid>
              <a:tr h="396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关系操作符</a:t>
                      </a:r>
                    </a:p>
                  </a:txBody>
                  <a:tcPr marL="88145" marR="88145" marT="45729" marB="45729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说明</a:t>
                      </a:r>
                    </a:p>
                  </a:txBody>
                  <a:tcPr marL="88145" marR="88145" marT="45729" marB="45729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示例</a:t>
                      </a:r>
                    </a:p>
                  </a:txBody>
                  <a:tcPr marL="88145" marR="88145" marT="45729" marB="45729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结果</a:t>
                      </a:r>
                    </a:p>
                  </a:txBody>
                  <a:tcPr marL="88145" marR="88145" marT="45729" marB="45729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7621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==(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eq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88145" marR="88145" marT="45729" marB="4572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等于</a:t>
                      </a:r>
                    </a:p>
                  </a:txBody>
                  <a:tcPr marL="88145" marR="88145" marT="45729" marB="4572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${23==5}</a:t>
                      </a:r>
                      <a:r>
                        <a:rPr kumimoji="0" lang="zh-CN" alt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或</a:t>
                      </a:r>
                      <a:r>
                        <a:rPr kumimoji="0" lang="pt-BR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${23 eq 5}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${"a" =="a"}</a:t>
                      </a:r>
                      <a:r>
                        <a:rPr kumimoji="0" lang="zh-CN" alt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或</a:t>
                      </a:r>
                      <a:r>
                        <a:rPr kumimoji="0" lang="pt-BR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${"a" eq "a"}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88145" marR="88145" marT="45729" marB="4572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true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88145" marR="88145" marT="45729" marB="4572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!=(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ne)</a:t>
                      </a:r>
                    </a:p>
                  </a:txBody>
                  <a:tcPr marL="88145" marR="88145" marT="45729" marB="4572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不等于</a:t>
                      </a:r>
                    </a:p>
                  </a:txBody>
                  <a:tcPr marL="88145" marR="88145" marT="45729" marB="4572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${23!=5}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${23 ne 5}	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88145" marR="88145" marT="45729" marB="4572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true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88145" marR="88145" marT="45729" marB="4572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&lt;(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lt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88145" marR="88145" marT="45729" marB="4572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小于</a:t>
                      </a:r>
                    </a:p>
                  </a:txBody>
                  <a:tcPr marL="88145" marR="88145" marT="45729" marB="4572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${23&lt;5}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${23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lt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 5}	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88145" marR="88145" marT="45729" marB="4572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false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88145" marR="88145" marT="45729" marB="4572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&gt;(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gt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88145" marR="88145" marT="45729" marB="4572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大于</a:t>
                      </a:r>
                    </a:p>
                  </a:txBody>
                  <a:tcPr marL="88145" marR="88145" marT="45729" marB="4572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${23&gt;5}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${23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gt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 5}	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88145" marR="88145" marT="45729" marB="4572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true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88145" marR="88145" marT="45729" marB="4572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&lt;=(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le)</a:t>
                      </a:r>
                    </a:p>
                  </a:txBody>
                  <a:tcPr marL="88145" marR="88145" marT="45729" marB="4572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小于等于</a:t>
                      </a:r>
                    </a:p>
                  </a:txBody>
                  <a:tcPr marL="88145" marR="88145" marT="45729" marB="4572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${23&lt;=5}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${23 le 5}	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88145" marR="88145" marT="45729" marB="4572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false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88145" marR="88145" marT="45729" marB="4572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&gt;=(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ge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88145" marR="88145" marT="45729" marB="4572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大于等于</a:t>
                      </a:r>
                    </a:p>
                  </a:txBody>
                  <a:tcPr marL="88145" marR="88145" marT="45729" marB="4572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${23&gt;=5}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${23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ge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 5}	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88145" marR="88145" marT="45729" marB="4572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ture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88145" marR="88145" marT="45729" marB="4572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107278"/>
              </p:ext>
            </p:extLst>
          </p:nvPr>
        </p:nvGraphicFramePr>
        <p:xfrm>
          <a:off x="714375" y="3286125"/>
          <a:ext cx="7643813" cy="2499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25"/>
                <a:gridCol w="1357313"/>
                <a:gridCol w="3786188"/>
                <a:gridCol w="928687"/>
              </a:tblGrid>
              <a:tr h="396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逻辑操作符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说明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示例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结果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7008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&amp;&amp;(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and)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逻辑与	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如果</a:t>
                      </a:r>
                      <a:r>
                        <a:rPr kumimoji="0" lang="pt-BR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为</a:t>
                      </a:r>
                      <a:r>
                        <a:rPr kumimoji="0" lang="pt-BR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true</a:t>
                      </a:r>
                      <a:r>
                        <a:rPr kumimoji="0" lang="zh-CN" alt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，</a:t>
                      </a:r>
                      <a:r>
                        <a:rPr kumimoji="0" lang="pt-BR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B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为</a:t>
                      </a:r>
                      <a:r>
                        <a:rPr kumimoji="0" lang="pt-BR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false</a:t>
                      </a:r>
                      <a:r>
                        <a:rPr kumimoji="0" lang="zh-CN" alt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，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则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${ </a:t>
                      </a:r>
                      <a:r>
                        <a:rPr kumimoji="0" lang="pt-BR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A &amp;&amp; B } 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${ </a:t>
                      </a:r>
                      <a:r>
                        <a:rPr kumimoji="0" lang="pt-BR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A and B } )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	false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8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||(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or)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逻辑或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如果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true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B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false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，则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${ A || B} 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或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${ A or B } )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true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1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! 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not)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逻辑非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如果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true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，则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${ ! A } (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${ not A } )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false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738895" y="3406789"/>
            <a:ext cx="6074099" cy="1034129"/>
          </a:xfrm>
          <a:prstGeom prst="roundRect">
            <a:avLst>
              <a:gd name="adj" fmla="val 60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若变量 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a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为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null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，或长度为零的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String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，或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size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为零的集合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则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${ empty a }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返回的结果为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true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${ not 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empty 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a }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或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${ ! empty a }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返回的结果为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false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E2ABE4-C176-4DD1-8BEF-EE37A027D03C}" type="slidenum">
              <a:rPr lang="zh-CN" altLang="en-US" smtClean="0"/>
              <a:pPr>
                <a:defRPr/>
              </a:pPr>
              <a:t>13</a:t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732588" y="285750"/>
            <a:ext cx="2232025" cy="52387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EL</a:t>
            </a:r>
            <a:r>
              <a:rPr smtClean="0"/>
              <a:t>隐式对象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EL</a:t>
            </a:r>
            <a:r>
              <a:rPr lang="zh-CN" altLang="en-US" dirty="0" smtClean="0"/>
              <a:t>隐式对象 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825348" name="AutoShape 4"/>
          <p:cNvSpPr>
            <a:spLocks noChangeArrowheads="1"/>
          </p:cNvSpPr>
          <p:nvPr/>
        </p:nvSpPr>
        <p:spPr bwMode="gray">
          <a:xfrm>
            <a:off x="3678436" y="1798411"/>
            <a:ext cx="2159000" cy="51117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zh-CN" altLang="en-US" b="1" dirty="0">
                <a:latin typeface="+mn-ea"/>
                <a:ea typeface="+mn-ea"/>
              </a:rPr>
              <a:t>隐式对象</a:t>
            </a: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 flipV="1">
            <a:off x="1446411" y="2550886"/>
            <a:ext cx="6408737" cy="23813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6847086" y="3057072"/>
            <a:ext cx="1655762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en-US" altLang="zh-CN" b="1" dirty="0">
                <a:latin typeface="+mn-ea"/>
                <a:ea typeface="+mn-ea"/>
              </a:rPr>
              <a:t>JSP</a:t>
            </a:r>
            <a:r>
              <a:rPr lang="zh-CN" altLang="en-US" b="1" dirty="0">
                <a:latin typeface="+mn-ea"/>
                <a:ea typeface="+mn-ea"/>
              </a:rPr>
              <a:t>隐式对象 </a:t>
            </a: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7855148" y="2560257"/>
            <a:ext cx="6350" cy="49418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825352" name="AutoShape 8"/>
          <p:cNvSpPr>
            <a:spLocks noChangeArrowheads="1"/>
          </p:cNvSpPr>
          <p:nvPr/>
        </p:nvSpPr>
        <p:spPr bwMode="gray">
          <a:xfrm>
            <a:off x="4725590" y="4702628"/>
            <a:ext cx="1689100" cy="41116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zh-CN" b="1" kern="0" dirty="0">
                <a:solidFill>
                  <a:schemeClr val="bg1"/>
                </a:solidFill>
                <a:latin typeface="Arial"/>
                <a:ea typeface="黑体"/>
              </a:rPr>
              <a:t>paramValues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825353" name="AutoShape 9"/>
          <p:cNvSpPr>
            <a:spLocks noChangeArrowheads="1"/>
          </p:cNvSpPr>
          <p:nvPr/>
        </p:nvSpPr>
        <p:spPr bwMode="gray">
          <a:xfrm>
            <a:off x="4725590" y="3910466"/>
            <a:ext cx="911225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zh-CN" b="1" kern="0" dirty="0">
                <a:solidFill>
                  <a:schemeClr val="bg1"/>
                </a:solidFill>
                <a:latin typeface="Arial"/>
                <a:ea typeface="黑体"/>
              </a:rPr>
              <a:t>param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825354" name="AutoShape 10"/>
          <p:cNvSpPr>
            <a:spLocks noChangeArrowheads="1"/>
          </p:cNvSpPr>
          <p:nvPr/>
        </p:nvSpPr>
        <p:spPr bwMode="gray">
          <a:xfrm>
            <a:off x="1304479" y="5734050"/>
            <a:ext cx="2116137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zh-CN" b="1" kern="0" dirty="0">
                <a:solidFill>
                  <a:schemeClr val="bg1"/>
                </a:solidFill>
                <a:latin typeface="Arial"/>
                <a:ea typeface="黑体"/>
              </a:rPr>
              <a:t>applicationScope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799654" y="5948363"/>
            <a:ext cx="504825" cy="1587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799654" y="3500438"/>
            <a:ext cx="1587" cy="4318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25357" name="AutoShape 13"/>
          <p:cNvSpPr>
            <a:spLocks noChangeArrowheads="1"/>
          </p:cNvSpPr>
          <p:nvPr/>
        </p:nvSpPr>
        <p:spPr bwMode="gray">
          <a:xfrm>
            <a:off x="1304479" y="4365625"/>
            <a:ext cx="1800225" cy="41116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zh-CN" b="1" kern="0" dirty="0">
                <a:solidFill>
                  <a:schemeClr val="bg1"/>
                </a:solidFill>
                <a:latin typeface="Arial"/>
                <a:ea typeface="黑体"/>
              </a:rPr>
              <a:t>requestScope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799654" y="4581525"/>
            <a:ext cx="504825" cy="158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825359" name="AutoShape 15"/>
          <p:cNvSpPr>
            <a:spLocks noChangeArrowheads="1"/>
          </p:cNvSpPr>
          <p:nvPr/>
        </p:nvSpPr>
        <p:spPr bwMode="gray">
          <a:xfrm>
            <a:off x="1304479" y="5084763"/>
            <a:ext cx="1800225" cy="41116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zh-CN" b="1" kern="0" dirty="0">
                <a:solidFill>
                  <a:schemeClr val="bg1"/>
                </a:solidFill>
                <a:latin typeface="Arial"/>
                <a:ea typeface="黑体"/>
              </a:rPr>
              <a:t>sessionScope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799654" y="5300663"/>
            <a:ext cx="504825" cy="1587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4757936" y="2301649"/>
            <a:ext cx="1587" cy="433387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799654" y="3932238"/>
            <a:ext cx="1587" cy="8636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799654" y="4438650"/>
            <a:ext cx="1587" cy="79057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>
            <a:off x="799654" y="5157788"/>
            <a:ext cx="1587" cy="79216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25365" name="AutoShape 21"/>
          <p:cNvSpPr>
            <a:spLocks noChangeArrowheads="1"/>
          </p:cNvSpPr>
          <p:nvPr/>
        </p:nvSpPr>
        <p:spPr bwMode="gray">
          <a:xfrm>
            <a:off x="1302891" y="3717925"/>
            <a:ext cx="1443038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zh-CN" b="1" kern="0" dirty="0">
                <a:solidFill>
                  <a:schemeClr val="bg1"/>
                </a:solidFill>
                <a:latin typeface="Arial"/>
                <a:ea typeface="黑体"/>
              </a:rPr>
              <a:t>pageScope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>
            <a:off x="798066" y="3932238"/>
            <a:ext cx="504825" cy="1587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359" name="AutoShape 23"/>
          <p:cNvSpPr>
            <a:spLocks noChangeArrowheads="1"/>
          </p:cNvSpPr>
          <p:nvPr/>
        </p:nvSpPr>
        <p:spPr bwMode="auto">
          <a:xfrm>
            <a:off x="509786" y="3068638"/>
            <a:ext cx="1930400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zh-CN" altLang="en-US" b="1" dirty="0">
                <a:latin typeface="+mn-ea"/>
                <a:ea typeface="+mn-ea"/>
              </a:rPr>
              <a:t>作用域访问对象 </a:t>
            </a:r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>
            <a:off x="1444823" y="2568350"/>
            <a:ext cx="0" cy="47420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361" name="AutoShape 25"/>
          <p:cNvSpPr>
            <a:spLocks noChangeArrowheads="1"/>
          </p:cNvSpPr>
          <p:nvPr/>
        </p:nvSpPr>
        <p:spPr bwMode="auto">
          <a:xfrm>
            <a:off x="3965773" y="3057642"/>
            <a:ext cx="1728788" cy="4143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zh-CN" altLang="en-US" b="1" dirty="0">
                <a:latin typeface="+mn-ea"/>
                <a:ea typeface="+mn-ea"/>
              </a:rPr>
              <a:t>参数访问对象</a:t>
            </a:r>
          </a:p>
        </p:txBody>
      </p:sp>
      <p:sp>
        <p:nvSpPr>
          <p:cNvPr id="14362" name="Line 26"/>
          <p:cNvSpPr>
            <a:spLocks noChangeShapeType="1"/>
          </p:cNvSpPr>
          <p:nvPr/>
        </p:nvSpPr>
        <p:spPr bwMode="auto">
          <a:xfrm flipH="1">
            <a:off x="4758729" y="2692884"/>
            <a:ext cx="794" cy="36124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363" name="Line 27"/>
          <p:cNvSpPr>
            <a:spLocks noChangeShapeType="1"/>
          </p:cNvSpPr>
          <p:nvPr/>
        </p:nvSpPr>
        <p:spPr bwMode="auto">
          <a:xfrm>
            <a:off x="4220765" y="3475491"/>
            <a:ext cx="1588" cy="57626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364" name="Line 28"/>
          <p:cNvSpPr>
            <a:spLocks noChangeShapeType="1"/>
          </p:cNvSpPr>
          <p:nvPr/>
        </p:nvSpPr>
        <p:spPr bwMode="auto">
          <a:xfrm>
            <a:off x="4220765" y="4915353"/>
            <a:ext cx="504825" cy="158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365" name="Line 29"/>
          <p:cNvSpPr>
            <a:spLocks noChangeShapeType="1"/>
          </p:cNvSpPr>
          <p:nvPr/>
        </p:nvSpPr>
        <p:spPr bwMode="auto">
          <a:xfrm>
            <a:off x="4220765" y="4051753"/>
            <a:ext cx="1588" cy="8636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366" name="Line 30"/>
          <p:cNvSpPr>
            <a:spLocks noChangeShapeType="1"/>
          </p:cNvSpPr>
          <p:nvPr/>
        </p:nvSpPr>
        <p:spPr bwMode="auto">
          <a:xfrm>
            <a:off x="4219178" y="4123191"/>
            <a:ext cx="504825" cy="1587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825375" name="AutoShape 31"/>
          <p:cNvSpPr>
            <a:spLocks noChangeArrowheads="1"/>
          </p:cNvSpPr>
          <p:nvPr/>
        </p:nvSpPr>
        <p:spPr bwMode="gray">
          <a:xfrm>
            <a:off x="6991548" y="3928088"/>
            <a:ext cx="1612900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zh-CN" b="1" kern="0" dirty="0">
                <a:solidFill>
                  <a:schemeClr val="bg1"/>
                </a:solidFill>
                <a:latin typeface="Arial"/>
                <a:ea typeface="黑体"/>
              </a:rPr>
              <a:t>pageContext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4368" name="Line 32"/>
          <p:cNvSpPr>
            <a:spLocks noChangeShapeType="1"/>
          </p:cNvSpPr>
          <p:nvPr/>
        </p:nvSpPr>
        <p:spPr bwMode="auto">
          <a:xfrm>
            <a:off x="7307461" y="3501256"/>
            <a:ext cx="0" cy="4318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E2ABE4-C176-4DD1-8BEF-EE37A027D03C}" type="slidenum">
              <a:rPr lang="zh-CN" altLang="en-US" smtClean="0"/>
              <a:pPr>
                <a:defRPr/>
              </a:pPr>
              <a:t>14</a:t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04025" y="285750"/>
            <a:ext cx="2160588" cy="52387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EL</a:t>
            </a:r>
            <a:r>
              <a:rPr smtClean="0"/>
              <a:t>隐式对象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EL</a:t>
            </a:r>
            <a:r>
              <a:rPr lang="zh-CN" altLang="en-US" dirty="0" smtClean="0"/>
              <a:t>隐式对象介绍 </a:t>
            </a:r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342344"/>
              </p:ext>
            </p:extLst>
          </p:nvPr>
        </p:nvGraphicFramePr>
        <p:xfrm>
          <a:off x="571500" y="1928813"/>
          <a:ext cx="8072438" cy="4216401"/>
        </p:xfrm>
        <a:graphic>
          <a:graphicData uri="http://schemas.openxmlformats.org/drawingml/2006/table">
            <a:tbl>
              <a:tblPr/>
              <a:tblGrid>
                <a:gridCol w="2143125"/>
                <a:gridCol w="5929313"/>
              </a:tblGrid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对象名称</a:t>
                      </a:r>
                    </a:p>
                  </a:txBody>
                  <a:tcPr marL="84949" marR="84949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说  明</a:t>
                      </a:r>
                    </a:p>
                  </a:txBody>
                  <a:tcPr marL="84949" marR="84949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pageScope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84949" marR="84949"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与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page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作用域相关联的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Map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对象</a:t>
                      </a:r>
                    </a:p>
                  </a:txBody>
                  <a:tcPr marL="84949" marR="84949"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2F7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requestScope</a:t>
                      </a:r>
                      <a:endParaRPr kumimoji="0" lang="en-US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+mn-cs"/>
                      </a:endParaRPr>
                    </a:p>
                  </a:txBody>
                  <a:tcPr marL="84949" marR="84949"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与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request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作用域相关联的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Map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对象</a:t>
                      </a:r>
                    </a:p>
                  </a:txBody>
                  <a:tcPr marL="84949" marR="84949"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2F7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sessionScope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84949" marR="84949"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与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session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作用域相关联的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Map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对象</a:t>
                      </a:r>
                    </a:p>
                  </a:txBody>
                  <a:tcPr marL="84949" marR="84949"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2F7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applicationScope</a:t>
                      </a:r>
                    </a:p>
                  </a:txBody>
                  <a:tcPr marL="84949" marR="84949"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与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application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作用域相关联的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Map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对象</a:t>
                      </a:r>
                    </a:p>
                  </a:txBody>
                  <a:tcPr marL="84949" marR="84949"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2F7"/>
                    </a:solidFill>
                  </a:tcPr>
                </a:tc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param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84949" marR="84949"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按照请求参数名称返回单一值的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Map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对象</a:t>
                      </a:r>
                    </a:p>
                  </a:txBody>
                  <a:tcPr marL="84949" marR="84949"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FB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paramValues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84949" marR="84949"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按照请求参数名称返回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String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数组的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Map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对象</a:t>
                      </a:r>
                    </a:p>
                  </a:txBody>
                  <a:tcPr marL="84949" marR="84949"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FB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pageContext</a:t>
                      </a:r>
                    </a:p>
                  </a:txBody>
                  <a:tcPr marL="84949" marR="84949"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提供对页面信息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和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JSP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内置对象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的访问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84949" marR="84949"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2F7"/>
                    </a:solidFill>
                  </a:tcPr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E2ABE4-C176-4DD1-8BEF-EE37A027D03C}" type="slidenum">
              <a:rPr lang="zh-CN" altLang="en-US" smtClean="0"/>
              <a:pPr>
                <a:defRPr/>
              </a:pPr>
              <a:t>15</a:t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35600" y="285750"/>
            <a:ext cx="3529013" cy="52387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EL</a:t>
            </a:r>
            <a:r>
              <a:rPr smtClean="0"/>
              <a:t>表达式的综合应用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注册信息的读取和显示</a:t>
            </a:r>
            <a:endParaRPr lang="zh-CN" altLang="en-US" dirty="0"/>
          </a:p>
        </p:txBody>
      </p:sp>
      <p:pic>
        <p:nvPicPr>
          <p:cNvPr id="28677" name="Picture 2" descr="图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428875"/>
            <a:ext cx="3473450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3" descr="图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428875"/>
            <a:ext cx="327660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2214563" y="5572125"/>
            <a:ext cx="4641850" cy="428625"/>
            <a:chOff x="3143240" y="5143512"/>
            <a:chExt cx="4642666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8686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3962534" y="5187962"/>
              <a:ext cx="3823372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EL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表达式的综合应用</a:t>
              </a: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E2ABE4-C176-4DD1-8BEF-EE37A027D03C}" type="slidenum">
              <a:rPr lang="zh-CN" altLang="en-US" smtClean="0"/>
              <a:pPr>
                <a:defRPr/>
              </a:pPr>
              <a:t>16</a:t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84888" y="285750"/>
            <a:ext cx="2879725" cy="523875"/>
          </a:xfrm>
        </p:spPr>
        <p:txBody>
          <a:bodyPr/>
          <a:lstStyle/>
          <a:p>
            <a:pPr>
              <a:defRPr/>
            </a:pPr>
            <a:r>
              <a:rPr smtClean="0"/>
              <a:t>为什么使用</a:t>
            </a:r>
            <a:r>
              <a:rPr lang="en-US" altLang="zh-CN" smtClean="0"/>
              <a:t>JSTL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EL</a:t>
            </a:r>
            <a:r>
              <a:rPr lang="zh-CN" altLang="en-US" dirty="0" smtClean="0"/>
              <a:t>表达式可以简化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页面编码，但是如果需要进行逻辑判断和循环控制怎么办？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18438" name="Rectangle 15"/>
          <p:cNvSpPr>
            <a:spLocks noChangeArrowheads="1"/>
          </p:cNvSpPr>
          <p:nvPr/>
        </p:nvSpPr>
        <p:spPr bwMode="auto">
          <a:xfrm>
            <a:off x="796925" y="3000375"/>
            <a:ext cx="7704138" cy="273288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en-US" altLang="zh-CN" sz="2600" b="1" dirty="0" smtClean="0">
                <a:latin typeface="+mn-lt"/>
                <a:ea typeface="微软雅黑" pitchFamily="34" charset="-122"/>
              </a:rPr>
              <a:t>EL</a:t>
            </a:r>
            <a:r>
              <a:rPr lang="zh-CN" altLang="en-US" sz="2600" b="1" dirty="0" smtClean="0">
                <a:latin typeface="+mn-lt"/>
                <a:ea typeface="微软雅黑" pitchFamily="34" charset="-122"/>
              </a:rPr>
              <a:t>表达式封装了数据访问的功能，而</a:t>
            </a:r>
            <a:r>
              <a:rPr lang="en-US" altLang="zh-CN" sz="2600" b="1" dirty="0" smtClean="0">
                <a:latin typeface="+mn-lt"/>
                <a:ea typeface="微软雅黑" pitchFamily="34" charset="-122"/>
              </a:rPr>
              <a:t>JSTL</a:t>
            </a:r>
            <a:r>
              <a:rPr lang="zh-CN" altLang="en-US" sz="2600" b="1" dirty="0" smtClean="0">
                <a:latin typeface="+mn-lt"/>
                <a:ea typeface="微软雅黑" pitchFamily="34" charset="-122"/>
              </a:rPr>
              <a:t>标签库则封装了逻辑控制、循环控制以及数据格式化等功能，二者结合使用才能完整实现动态页面的开发需求</a:t>
            </a:r>
            <a:endParaRPr lang="zh-CN" altLang="en-US" sz="2600" b="1" dirty="0">
              <a:latin typeface="+mn-lt"/>
              <a:ea typeface="微软雅黑" pitchFamily="34" charset="-122"/>
            </a:endParaRPr>
          </a:p>
        </p:txBody>
      </p:sp>
      <p:grpSp>
        <p:nvGrpSpPr>
          <p:cNvPr id="2" name="组合 6"/>
          <p:cNvGrpSpPr>
            <a:grpSpLocks/>
          </p:cNvGrpSpPr>
          <p:nvPr/>
        </p:nvGrpSpPr>
        <p:grpSpPr bwMode="auto">
          <a:xfrm>
            <a:off x="71438" y="2428875"/>
            <a:ext cx="1000125" cy="447675"/>
            <a:chOff x="1000100" y="3235185"/>
            <a:chExt cx="1000132" cy="446983"/>
          </a:xfrm>
        </p:grpSpPr>
        <p:pic>
          <p:nvPicPr>
            <p:cNvPr id="31754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grpSp>
        <p:nvGrpSpPr>
          <p:cNvPr id="31751" name="组合 9"/>
          <p:cNvGrpSpPr>
            <a:grpSpLocks/>
          </p:cNvGrpSpPr>
          <p:nvPr/>
        </p:nvGrpSpPr>
        <p:grpSpPr bwMode="auto">
          <a:xfrm>
            <a:off x="71438" y="857250"/>
            <a:ext cx="958850" cy="430213"/>
            <a:chOff x="3643306" y="2500357"/>
            <a:chExt cx="958752" cy="430730"/>
          </a:xfrm>
        </p:grpSpPr>
        <p:pic>
          <p:nvPicPr>
            <p:cNvPr id="31752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E2ABE4-C176-4DD1-8BEF-EE37A027D03C}" type="slidenum">
              <a:rPr lang="zh-CN" altLang="en-US" smtClean="0"/>
              <a:pPr>
                <a:defRPr/>
              </a:pPr>
              <a:t>17</a:t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25" y="285750"/>
            <a:ext cx="2376488" cy="523875"/>
          </a:xfrm>
        </p:spPr>
        <p:txBody>
          <a:bodyPr/>
          <a:lstStyle/>
          <a:p>
            <a:pPr>
              <a:defRPr/>
            </a:pPr>
            <a:r>
              <a:rPr smtClean="0"/>
              <a:t>什么是</a:t>
            </a:r>
            <a:r>
              <a:rPr lang="en-US" altLang="zh-CN" smtClean="0"/>
              <a:t>JSTL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785813" y="1210357"/>
            <a:ext cx="8229600" cy="16605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itchFamily="34" charset="-122"/>
              </a:rPr>
              <a:t>什么是</a:t>
            </a:r>
            <a:r>
              <a:rPr lang="en-US" altLang="zh-CN" sz="2600" b="1" dirty="0">
                <a:latin typeface="+mn-lt"/>
                <a:ea typeface="微软雅黑" pitchFamily="34" charset="-122"/>
              </a:rPr>
              <a:t>JSTL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/>
            </a:pPr>
            <a:r>
              <a:rPr lang="en-US" altLang="zh-CN" sz="2400" b="1" dirty="0">
                <a:latin typeface="+mn-lt"/>
                <a:ea typeface="微软雅黑" pitchFamily="34" charset="-122"/>
              </a:rPr>
              <a:t>JSP</a:t>
            </a:r>
            <a:r>
              <a:rPr lang="zh-CN" altLang="en-US" sz="2400" b="1" dirty="0">
                <a:latin typeface="+mn-lt"/>
                <a:ea typeface="微软雅黑" pitchFamily="34" charset="-122"/>
              </a:rPr>
              <a:t>标准标签库</a:t>
            </a:r>
            <a:r>
              <a:rPr lang="zh-CN" altLang="en-US" sz="2400" b="1" dirty="0" smtClean="0">
                <a:latin typeface="+mn-lt"/>
                <a:ea typeface="微软雅黑" pitchFamily="34" charset="-122"/>
              </a:rPr>
              <a:t>（</a:t>
            </a:r>
            <a:r>
              <a:rPr lang="en-US" altLang="zh-CN" sz="2400" b="1" dirty="0" smtClean="0">
                <a:latin typeface="+mn-lt"/>
                <a:ea typeface="微软雅黑" pitchFamily="34" charset="-122"/>
              </a:rPr>
              <a:t>JSP </a:t>
            </a:r>
            <a:r>
              <a:rPr lang="en-US" altLang="zh-CN" sz="2400" b="1" dirty="0">
                <a:latin typeface="+mn-lt"/>
                <a:ea typeface="微软雅黑" pitchFamily="34" charset="-122"/>
              </a:rPr>
              <a:t>Standard Tag Library</a:t>
            </a:r>
            <a:r>
              <a:rPr lang="zh-CN" altLang="en-US" sz="2400" b="1" dirty="0">
                <a:latin typeface="+mn-lt"/>
                <a:ea typeface="微软雅黑" pitchFamily="34" charset="-122"/>
              </a:rPr>
              <a:t>）</a:t>
            </a:r>
            <a:endParaRPr lang="en-US" altLang="zh-CN" sz="2400" b="1" dirty="0">
              <a:latin typeface="+mn-lt"/>
              <a:ea typeface="微软雅黑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/>
            </a:pPr>
            <a:endParaRPr lang="zh-CN" altLang="en-US" sz="2400" b="1" dirty="0">
              <a:latin typeface="+mn-lt"/>
              <a:ea typeface="微软雅黑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/>
            </a:pPr>
            <a:endParaRPr lang="zh-CN" altLang="en-US" sz="2400" b="1" dirty="0">
              <a:latin typeface="+mn-lt"/>
              <a:ea typeface="微软雅黑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/>
            </a:pPr>
            <a:endParaRPr lang="zh-CN" altLang="en-US" sz="2400" b="1" dirty="0">
              <a:latin typeface="+mn-lt"/>
              <a:ea typeface="微软雅黑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/>
            </a:pPr>
            <a:endParaRPr lang="zh-CN" altLang="en-US" sz="2400" b="1" dirty="0">
              <a:latin typeface="+mn-lt"/>
              <a:ea typeface="微软雅黑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/>
            </a:pPr>
            <a:endParaRPr lang="en-US" altLang="zh-CN" sz="2400" b="1" dirty="0" smtClean="0">
              <a:latin typeface="+mn-lt"/>
              <a:ea typeface="微软雅黑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/>
            </a:pPr>
            <a:r>
              <a:rPr lang="en-US" altLang="zh-CN" sz="2400" b="1" dirty="0" smtClean="0">
                <a:latin typeface="+mn-lt"/>
                <a:ea typeface="微软雅黑" pitchFamily="34" charset="-122"/>
              </a:rPr>
              <a:t>JSTL</a:t>
            </a:r>
            <a:r>
              <a:rPr lang="zh-CN" altLang="en-US" sz="2400" b="1" dirty="0">
                <a:latin typeface="+mn-lt"/>
                <a:ea typeface="微软雅黑" pitchFamily="34" charset="-122"/>
              </a:rPr>
              <a:t>通常会与</a:t>
            </a:r>
            <a:r>
              <a:rPr lang="en-US" altLang="zh-CN" sz="2400" b="1" dirty="0">
                <a:latin typeface="+mn-lt"/>
                <a:ea typeface="微软雅黑" pitchFamily="34" charset="-122"/>
              </a:rPr>
              <a:t>EL</a:t>
            </a:r>
            <a:r>
              <a:rPr lang="zh-CN" altLang="en-US" sz="2400" b="1" dirty="0">
                <a:latin typeface="+mn-lt"/>
                <a:ea typeface="微软雅黑" pitchFamily="34" charset="-122"/>
              </a:rPr>
              <a:t>表达式合作实现</a:t>
            </a:r>
            <a:r>
              <a:rPr lang="en-US" altLang="zh-CN" sz="2400" b="1" dirty="0">
                <a:latin typeface="+mn-lt"/>
                <a:ea typeface="微软雅黑" pitchFamily="34" charset="-122"/>
              </a:rPr>
              <a:t>JSP</a:t>
            </a:r>
            <a:r>
              <a:rPr lang="zh-CN" altLang="en-US" sz="2400" b="1" dirty="0">
                <a:latin typeface="+mn-lt"/>
                <a:ea typeface="微软雅黑" pitchFamily="34" charset="-122"/>
              </a:rPr>
              <a:t>页面的编码</a:t>
            </a:r>
          </a:p>
        </p:txBody>
      </p:sp>
      <p:sp>
        <p:nvSpPr>
          <p:cNvPr id="834564" name="AutoShape 4"/>
          <p:cNvSpPr>
            <a:spLocks noChangeArrowheads="1"/>
          </p:cNvSpPr>
          <p:nvPr/>
        </p:nvSpPr>
        <p:spPr bwMode="gray">
          <a:xfrm>
            <a:off x="3089275" y="2348880"/>
            <a:ext cx="2197100" cy="5032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en-US" altLang="zh-CN" b="1" dirty="0" smtClean="0">
                <a:latin typeface="+mn-ea"/>
                <a:ea typeface="+mn-ea"/>
              </a:rPr>
              <a:t>JSTL</a:t>
            </a:r>
            <a:r>
              <a:rPr lang="zh-CN" altLang="en-US" b="1" dirty="0" smtClean="0">
                <a:latin typeface="+mn-ea"/>
                <a:ea typeface="+mn-ea"/>
              </a:rPr>
              <a:t>的</a:t>
            </a:r>
            <a:r>
              <a:rPr lang="zh-CN" altLang="en-US" b="1" dirty="0">
                <a:latin typeface="+mn-ea"/>
                <a:ea typeface="+mn-ea"/>
              </a:rPr>
              <a:t>优点</a:t>
            </a:r>
          </a:p>
        </p:txBody>
      </p:sp>
      <p:sp>
        <p:nvSpPr>
          <p:cNvPr id="834565" name="Line 5"/>
          <p:cNvSpPr>
            <a:spLocks noChangeShapeType="1"/>
          </p:cNvSpPr>
          <p:nvPr/>
        </p:nvSpPr>
        <p:spPr bwMode="auto">
          <a:xfrm>
            <a:off x="4211960" y="2851487"/>
            <a:ext cx="0" cy="28892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34566" name="Line 6"/>
          <p:cNvSpPr>
            <a:spLocks noChangeShapeType="1"/>
          </p:cNvSpPr>
          <p:nvPr/>
        </p:nvSpPr>
        <p:spPr bwMode="auto">
          <a:xfrm>
            <a:off x="2124075" y="3152484"/>
            <a:ext cx="4319588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34567" name="Line 7"/>
          <p:cNvSpPr>
            <a:spLocks noChangeShapeType="1"/>
          </p:cNvSpPr>
          <p:nvPr/>
        </p:nvSpPr>
        <p:spPr bwMode="auto">
          <a:xfrm>
            <a:off x="2123033" y="3140412"/>
            <a:ext cx="0" cy="576263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34568" name="AutoShape 8"/>
          <p:cNvSpPr>
            <a:spLocks noChangeArrowheads="1"/>
          </p:cNvSpPr>
          <p:nvPr/>
        </p:nvSpPr>
        <p:spPr bwMode="gray">
          <a:xfrm>
            <a:off x="1035958" y="3717305"/>
            <a:ext cx="2196356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提供一组标准标签</a:t>
            </a:r>
          </a:p>
        </p:txBody>
      </p:sp>
      <p:sp>
        <p:nvSpPr>
          <p:cNvPr id="834569" name="Line 9"/>
          <p:cNvSpPr>
            <a:spLocks noChangeShapeType="1"/>
          </p:cNvSpPr>
          <p:nvPr/>
        </p:nvSpPr>
        <p:spPr bwMode="auto">
          <a:xfrm>
            <a:off x="6444208" y="3140412"/>
            <a:ext cx="0" cy="576263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34570" name="AutoShape 10"/>
          <p:cNvSpPr>
            <a:spLocks noChangeArrowheads="1"/>
          </p:cNvSpPr>
          <p:nvPr/>
        </p:nvSpPr>
        <p:spPr bwMode="gray">
          <a:xfrm>
            <a:off x="4901871" y="3717305"/>
            <a:ext cx="3097485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可用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于编写各种动态 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功能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E2ABE4-C176-4DD1-8BEF-EE37A027D03C}" type="slidenum">
              <a:rPr lang="zh-CN" altLang="en-US" smtClean="0"/>
              <a:pPr>
                <a:defRPr/>
              </a:pPr>
              <a:t>18</a:t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56325" y="285750"/>
            <a:ext cx="2808288" cy="52387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JSTL</a:t>
            </a:r>
            <a:r>
              <a:rPr dirty="0" smtClean="0"/>
              <a:t>的环境搭建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84225" y="1214438"/>
            <a:ext cx="4507855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JSTL</a:t>
            </a:r>
            <a:r>
              <a:rPr lang="zh-CN" altLang="en-US" dirty="0" smtClean="0"/>
              <a:t>的步骤</a:t>
            </a:r>
          </a:p>
          <a:p>
            <a:pPr lvl="1">
              <a:defRPr/>
            </a:pPr>
            <a:r>
              <a:rPr lang="zh-CN" altLang="en-US" dirty="0" smtClean="0"/>
              <a:t>引入</a:t>
            </a:r>
            <a:r>
              <a:rPr lang="en-US" altLang="zh-CN" dirty="0" smtClean="0"/>
              <a:t>JSTL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文件和标签库描述符文件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页面添加</a:t>
            </a:r>
            <a:r>
              <a:rPr lang="en-US" altLang="zh-CN" dirty="0" err="1" smtClean="0"/>
              <a:t>taglib</a:t>
            </a:r>
            <a:r>
              <a:rPr lang="zh-CN" altLang="en-US" dirty="0" smtClean="0"/>
              <a:t>指令</a:t>
            </a:r>
          </a:p>
          <a:p>
            <a:pPr lvl="1"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JSTL</a:t>
            </a:r>
            <a:r>
              <a:rPr lang="zh-CN" altLang="en-US" dirty="0" smtClean="0"/>
              <a:t>标签</a:t>
            </a:r>
          </a:p>
          <a:p>
            <a:pPr>
              <a:defRPr/>
            </a:pPr>
            <a:endParaRPr lang="zh-CN" altLang="en-US" dirty="0"/>
          </a:p>
        </p:txBody>
      </p:sp>
      <p:pic>
        <p:nvPicPr>
          <p:cNvPr id="1026" name="Picture 2" descr="图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461" y="1268413"/>
            <a:ext cx="3357562" cy="361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1620" name="AutoShape 4"/>
          <p:cNvSpPr>
            <a:spLocks noChangeArrowheads="1"/>
          </p:cNvSpPr>
          <p:nvPr/>
        </p:nvSpPr>
        <p:spPr bwMode="auto">
          <a:xfrm>
            <a:off x="879825" y="4221088"/>
            <a:ext cx="7439025" cy="452432"/>
          </a:xfrm>
          <a:prstGeom prst="roundRect">
            <a:avLst>
              <a:gd name="adj" fmla="val 19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&lt;%@ </a:t>
            </a: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</a:t>
            </a:r>
            <a:r>
              <a:rPr lang="it-IT" altLang="zh-CN" b="1" dirty="0" smtClean="0">
                <a:solidFill>
                  <a:srgbClr val="FF0000"/>
                </a:solidFill>
                <a:ea typeface="宋体" charset="-122"/>
              </a:rPr>
              <a:t>taglib</a:t>
            </a: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</a:t>
            </a:r>
            <a:r>
              <a:rPr lang="it-IT" altLang="zh-CN" b="1" dirty="0" smtClean="0">
                <a:solidFill>
                  <a:srgbClr val="FF0000"/>
                </a:solidFill>
                <a:ea typeface="宋体" charset="-122"/>
              </a:rPr>
              <a:t>uri</a:t>
            </a: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="http://java.sun.com/jsp/jstl/core" </a:t>
            </a: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</a:t>
            </a:r>
            <a:r>
              <a:rPr lang="it-IT" altLang="zh-CN" b="1" dirty="0" smtClean="0">
                <a:solidFill>
                  <a:srgbClr val="FF0000"/>
                </a:solidFill>
                <a:ea typeface="宋体" charset="-122"/>
              </a:rPr>
              <a:t>prefix</a:t>
            </a: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="</a:t>
            </a: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c"  %&gt;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E2ABE4-C176-4DD1-8BEF-EE37A027D03C}" type="slidenum">
              <a:rPr lang="zh-CN" altLang="en-US" smtClean="0"/>
              <a:pPr>
                <a:defRPr/>
              </a:pPr>
              <a:t>19</a:t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164388" y="285750"/>
            <a:ext cx="1800225" cy="523875"/>
          </a:xfrm>
        </p:spPr>
        <p:txBody>
          <a:bodyPr/>
          <a:lstStyle/>
          <a:p>
            <a:pPr>
              <a:defRPr/>
            </a:pPr>
            <a:r>
              <a:rPr smtClean="0"/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什么是</a:t>
            </a:r>
            <a:r>
              <a:rPr lang="en-US" altLang="zh-CN" dirty="0" smtClean="0"/>
              <a:t>EL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JSTL</a:t>
            </a:r>
            <a:r>
              <a:rPr lang="zh-CN" altLang="en-US" dirty="0" smtClean="0"/>
              <a:t>？</a:t>
            </a:r>
          </a:p>
          <a:p>
            <a:pPr>
              <a:defRPr/>
            </a:pPr>
            <a:r>
              <a:rPr lang="zh-CN" altLang="en-US" dirty="0" smtClean="0"/>
              <a:t>举例说明</a:t>
            </a:r>
            <a:r>
              <a:rPr lang="en-US" altLang="zh-CN" dirty="0" smtClean="0"/>
              <a:t>EL</a:t>
            </a:r>
            <a:r>
              <a:rPr lang="zh-CN" altLang="en-US" dirty="0" smtClean="0"/>
              <a:t>如何访问</a:t>
            </a:r>
            <a:r>
              <a:rPr lang="en-US" altLang="zh-CN" dirty="0" smtClean="0"/>
              <a:t>JavaBean</a:t>
            </a:r>
            <a:r>
              <a:rPr lang="zh-CN" altLang="en-US" dirty="0" smtClean="0"/>
              <a:t>的属性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EL</a:t>
            </a:r>
            <a:r>
              <a:rPr lang="zh-CN" altLang="en-US" dirty="0" smtClean="0"/>
              <a:t>如何访问四种作用域？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编码说明</a:t>
            </a:r>
            <a:r>
              <a:rPr lang="en-US" altLang="zh-CN" dirty="0" smtClean="0"/>
              <a:t>JSTL</a:t>
            </a:r>
            <a:r>
              <a:rPr lang="zh-CN" altLang="en-US" dirty="0" smtClean="0"/>
              <a:t>如何遍历</a:t>
            </a:r>
            <a:r>
              <a:rPr lang="en-US" altLang="zh-CN" dirty="0" smtClean="0"/>
              <a:t>List&lt;User&gt;</a:t>
            </a:r>
            <a:r>
              <a:rPr lang="zh-CN" altLang="en-US" dirty="0" smtClean="0"/>
              <a:t>集合并输出所有用户名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编码说明</a:t>
            </a:r>
            <a:r>
              <a:rPr lang="en-US" altLang="zh-CN" dirty="0" smtClean="0"/>
              <a:t>JSTL</a:t>
            </a:r>
            <a:r>
              <a:rPr lang="zh-CN" altLang="en-US" dirty="0" smtClean="0"/>
              <a:t>如何实现</a:t>
            </a:r>
            <a:r>
              <a:rPr lang="en-US" altLang="zh-CN" dirty="0" smtClean="0"/>
              <a:t>if-else </a:t>
            </a:r>
            <a:r>
              <a:rPr lang="en-US" altLang="zh-CN" dirty="0" err="1" smtClean="0"/>
              <a:t>if-else</a:t>
            </a:r>
            <a:r>
              <a:rPr lang="zh-CN" altLang="en-US" dirty="0" smtClean="0"/>
              <a:t>判断</a:t>
            </a:r>
            <a:endParaRPr lang="zh-CN" altLang="en-US" dirty="0"/>
          </a:p>
        </p:txBody>
      </p:sp>
      <p:grpSp>
        <p:nvGrpSpPr>
          <p:cNvPr id="14342" name="组合 1"/>
          <p:cNvGrpSpPr>
            <a:grpSpLocks/>
          </p:cNvGrpSpPr>
          <p:nvPr/>
        </p:nvGrpSpPr>
        <p:grpSpPr bwMode="auto">
          <a:xfrm>
            <a:off x="0" y="600075"/>
            <a:ext cx="1619250" cy="736600"/>
            <a:chOff x="0" y="600123"/>
            <a:chExt cx="1619672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14344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5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E2ABE4-C176-4DD1-8BEF-EE37A027D03C}" type="slidenum">
              <a:rPr lang="zh-CN" altLang="en-US" smtClean="0"/>
              <a:pPr>
                <a:defRPr/>
              </a:pPr>
              <a:t>2</a:t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249863" y="285750"/>
            <a:ext cx="3714750" cy="52387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JSTL</a:t>
            </a:r>
            <a:r>
              <a:rPr dirty="0" smtClean="0"/>
              <a:t>标准标签库介绍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JSTL</a:t>
            </a:r>
            <a:r>
              <a:rPr lang="zh-CN" altLang="en-US" dirty="0" smtClean="0"/>
              <a:t>标准标签库中的常用标签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749580" name="AutoShape 12"/>
          <p:cNvSpPr>
            <a:spLocks noChangeArrowheads="1"/>
          </p:cNvSpPr>
          <p:nvPr/>
        </p:nvSpPr>
        <p:spPr bwMode="gray">
          <a:xfrm>
            <a:off x="3203575" y="1928813"/>
            <a:ext cx="2447925" cy="43973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en-US" altLang="zh-CN" b="1" dirty="0">
                <a:latin typeface="+mn-ea"/>
                <a:ea typeface="+mn-ea"/>
              </a:rPr>
              <a:t>JSTL</a:t>
            </a:r>
            <a:r>
              <a:rPr lang="zh-CN" altLang="en-US" b="1" dirty="0">
                <a:latin typeface="+mn-ea"/>
                <a:ea typeface="+mn-ea"/>
              </a:rPr>
              <a:t>标准标签库</a:t>
            </a:r>
          </a:p>
        </p:txBody>
      </p:sp>
      <p:sp>
        <p:nvSpPr>
          <p:cNvPr id="21510" name="Line 21"/>
          <p:cNvSpPr>
            <a:spLocks noChangeShapeType="1"/>
          </p:cNvSpPr>
          <p:nvPr/>
        </p:nvSpPr>
        <p:spPr bwMode="auto">
          <a:xfrm>
            <a:off x="2339752" y="5228877"/>
            <a:ext cx="287338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511" name="Line 23"/>
          <p:cNvSpPr>
            <a:spLocks noChangeShapeType="1"/>
          </p:cNvSpPr>
          <p:nvPr/>
        </p:nvSpPr>
        <p:spPr bwMode="auto">
          <a:xfrm>
            <a:off x="2339752" y="5589240"/>
            <a:ext cx="287338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513" name="AutoShape 4"/>
          <p:cNvSpPr>
            <a:spLocks noChangeArrowheads="1"/>
          </p:cNvSpPr>
          <p:nvPr/>
        </p:nvSpPr>
        <p:spPr bwMode="auto">
          <a:xfrm>
            <a:off x="3565525" y="2847975"/>
            <a:ext cx="1736725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dirty="0">
                <a:latin typeface="+mn-ea"/>
                <a:ea typeface="+mn-ea"/>
              </a:rPr>
              <a:t>核心标签库</a:t>
            </a:r>
          </a:p>
        </p:txBody>
      </p:sp>
      <p:sp>
        <p:nvSpPr>
          <p:cNvPr id="21514" name="Line 5"/>
          <p:cNvSpPr>
            <a:spLocks noChangeShapeType="1"/>
          </p:cNvSpPr>
          <p:nvPr/>
        </p:nvSpPr>
        <p:spPr bwMode="auto">
          <a:xfrm>
            <a:off x="2573338" y="3581396"/>
            <a:ext cx="3890963" cy="158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515" name="Line 6"/>
          <p:cNvSpPr>
            <a:spLocks noChangeShapeType="1"/>
          </p:cNvSpPr>
          <p:nvPr/>
        </p:nvSpPr>
        <p:spPr bwMode="auto">
          <a:xfrm>
            <a:off x="2571750" y="3581396"/>
            <a:ext cx="1588" cy="5032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49575" name="AutoShape 7"/>
          <p:cNvSpPr>
            <a:spLocks noChangeArrowheads="1"/>
          </p:cNvSpPr>
          <p:nvPr/>
        </p:nvSpPr>
        <p:spPr bwMode="gray">
          <a:xfrm>
            <a:off x="1997075" y="4087813"/>
            <a:ext cx="1146175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通用标签</a:t>
            </a:r>
          </a:p>
        </p:txBody>
      </p:sp>
      <p:sp>
        <p:nvSpPr>
          <p:cNvPr id="21517" name="Line 8"/>
          <p:cNvSpPr>
            <a:spLocks noChangeShapeType="1"/>
          </p:cNvSpPr>
          <p:nvPr/>
        </p:nvSpPr>
        <p:spPr bwMode="auto">
          <a:xfrm>
            <a:off x="4427984" y="3295646"/>
            <a:ext cx="0" cy="792163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49577" name="AutoShape 9"/>
          <p:cNvSpPr>
            <a:spLocks noChangeArrowheads="1"/>
          </p:cNvSpPr>
          <p:nvPr/>
        </p:nvSpPr>
        <p:spPr bwMode="gray">
          <a:xfrm>
            <a:off x="3925888" y="4087813"/>
            <a:ext cx="1146175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条件标签</a:t>
            </a:r>
          </a:p>
        </p:txBody>
      </p:sp>
      <p:sp>
        <p:nvSpPr>
          <p:cNvPr id="21519" name="Line 10"/>
          <p:cNvSpPr>
            <a:spLocks noChangeShapeType="1"/>
          </p:cNvSpPr>
          <p:nvPr/>
        </p:nvSpPr>
        <p:spPr bwMode="auto">
          <a:xfrm>
            <a:off x="6462713" y="3582983"/>
            <a:ext cx="1588" cy="5032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49579" name="AutoShape 11"/>
          <p:cNvSpPr>
            <a:spLocks noChangeArrowheads="1"/>
          </p:cNvSpPr>
          <p:nvPr/>
        </p:nvSpPr>
        <p:spPr bwMode="gray">
          <a:xfrm>
            <a:off x="5854700" y="4087813"/>
            <a:ext cx="1146175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迭代标签</a:t>
            </a:r>
          </a:p>
        </p:txBody>
      </p:sp>
      <p:sp>
        <p:nvSpPr>
          <p:cNvPr id="21521" name="Line 15"/>
          <p:cNvSpPr>
            <a:spLocks noChangeShapeType="1"/>
          </p:cNvSpPr>
          <p:nvPr/>
        </p:nvSpPr>
        <p:spPr bwMode="auto">
          <a:xfrm>
            <a:off x="4441825" y="2360608"/>
            <a:ext cx="1588" cy="5032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2356967" y="4524365"/>
            <a:ext cx="0" cy="10795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2355627" y="4863752"/>
            <a:ext cx="287338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4853" name="Text Box 20"/>
          <p:cNvSpPr txBox="1">
            <a:spLocks noChangeArrowheads="1"/>
          </p:cNvSpPr>
          <p:nvPr/>
        </p:nvSpPr>
        <p:spPr bwMode="auto">
          <a:xfrm>
            <a:off x="2615977" y="4660900"/>
            <a:ext cx="51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set</a:t>
            </a:r>
          </a:p>
        </p:txBody>
      </p:sp>
      <p:sp>
        <p:nvSpPr>
          <p:cNvPr id="21525" name="Text Box 22"/>
          <p:cNvSpPr txBox="1">
            <a:spLocks noChangeArrowheads="1"/>
          </p:cNvSpPr>
          <p:nvPr/>
        </p:nvSpPr>
        <p:spPr bwMode="auto">
          <a:xfrm>
            <a:off x="2615952" y="5417122"/>
            <a:ext cx="954107" cy="369332"/>
          </a:xfrm>
          <a:prstGeom prst="rect">
            <a:avLst/>
          </a:prstGeom>
          <a:ln cmpd="sng">
            <a:noFill/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r>
              <a:rPr lang="en-US" altLang="zh-CN" dirty="0"/>
              <a:t>remove</a:t>
            </a:r>
          </a:p>
        </p:txBody>
      </p:sp>
      <p:sp>
        <p:nvSpPr>
          <p:cNvPr id="34857" name="Text Box 24"/>
          <p:cNvSpPr txBox="1">
            <a:spLocks noChangeArrowheads="1"/>
          </p:cNvSpPr>
          <p:nvPr/>
        </p:nvSpPr>
        <p:spPr bwMode="auto">
          <a:xfrm>
            <a:off x="2615977" y="506253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out</a:t>
            </a:r>
          </a:p>
        </p:txBody>
      </p:sp>
      <p:sp>
        <p:nvSpPr>
          <p:cNvPr id="21527" name="Line 25"/>
          <p:cNvSpPr>
            <a:spLocks noChangeShapeType="1"/>
          </p:cNvSpPr>
          <p:nvPr/>
        </p:nvSpPr>
        <p:spPr bwMode="auto">
          <a:xfrm>
            <a:off x="4289202" y="4511679"/>
            <a:ext cx="9525" cy="7191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528" name="Line 26"/>
          <p:cNvSpPr>
            <a:spLocks noChangeShapeType="1"/>
          </p:cNvSpPr>
          <p:nvPr/>
        </p:nvSpPr>
        <p:spPr bwMode="auto">
          <a:xfrm>
            <a:off x="4289202" y="5228877"/>
            <a:ext cx="287338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4864" name="Text Box 27"/>
          <p:cNvSpPr txBox="1">
            <a:spLocks noChangeArrowheads="1"/>
          </p:cNvSpPr>
          <p:nvPr/>
        </p:nvSpPr>
        <p:spPr bwMode="auto">
          <a:xfrm>
            <a:off x="4608091" y="4653136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if</a:t>
            </a:r>
          </a:p>
        </p:txBody>
      </p:sp>
      <p:sp>
        <p:nvSpPr>
          <p:cNvPr id="21530" name="Line 28"/>
          <p:cNvSpPr>
            <a:spLocks noChangeShapeType="1"/>
          </p:cNvSpPr>
          <p:nvPr/>
        </p:nvSpPr>
        <p:spPr bwMode="auto">
          <a:xfrm>
            <a:off x="6243415" y="4511679"/>
            <a:ext cx="9525" cy="7191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531" name="Line 29"/>
          <p:cNvSpPr>
            <a:spLocks noChangeShapeType="1"/>
          </p:cNvSpPr>
          <p:nvPr/>
        </p:nvSpPr>
        <p:spPr bwMode="auto">
          <a:xfrm>
            <a:off x="6243415" y="5229200"/>
            <a:ext cx="287338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532" name="Text Box 30"/>
          <p:cNvSpPr txBox="1">
            <a:spLocks noChangeArrowheads="1"/>
          </p:cNvSpPr>
          <p:nvPr/>
        </p:nvSpPr>
        <p:spPr bwMode="auto">
          <a:xfrm>
            <a:off x="6519394" y="5027603"/>
            <a:ext cx="979755" cy="369332"/>
          </a:xfrm>
          <a:prstGeom prst="rect">
            <a:avLst/>
          </a:prstGeom>
          <a:ln cmpd="sng">
            <a:noFill/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r>
              <a:rPr lang="en-US" altLang="zh-CN" dirty="0"/>
              <a:t>forEach</a:t>
            </a:r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>
            <a:off x="4284439" y="4838352"/>
            <a:ext cx="287338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4877" name="Text Box 27"/>
          <p:cNvSpPr txBox="1">
            <a:spLocks noChangeArrowheads="1"/>
          </p:cNvSpPr>
          <p:nvPr/>
        </p:nvSpPr>
        <p:spPr bwMode="auto">
          <a:xfrm>
            <a:off x="4570190" y="5059363"/>
            <a:ext cx="928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choose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E2ABE4-C176-4DD1-8BEF-EE37A027D03C}" type="slidenum">
              <a:rPr lang="zh-CN" altLang="en-US" smtClean="0"/>
              <a:pPr>
                <a:defRPr/>
              </a:pPr>
              <a:t>20</a:t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0232" y="70634"/>
            <a:ext cx="2304381" cy="954107"/>
          </a:xfrm>
        </p:spPr>
        <p:txBody>
          <a:bodyPr/>
          <a:lstStyle/>
          <a:p>
            <a:pPr>
              <a:defRPr/>
            </a:pPr>
            <a:r>
              <a:rPr dirty="0" smtClean="0"/>
              <a:t>通用标签</a:t>
            </a:r>
            <a:r>
              <a:rPr lang="en-US" dirty="0" smtClean="0"/>
              <a:t>4</a:t>
            </a:r>
            <a:r>
              <a:rPr lang="en-US" altLang="zh-CN" dirty="0" smtClean="0"/>
              <a:t>-1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set</a:t>
            </a:r>
            <a:r>
              <a:rPr lang="zh-CN" altLang="en-US" dirty="0" smtClean="0"/>
              <a:t>：设置指定范围内的变量值</a:t>
            </a:r>
          </a:p>
          <a:p>
            <a:pPr lvl="1">
              <a:defRPr/>
            </a:pPr>
            <a:r>
              <a:rPr lang="zh-CN" altLang="en-US" dirty="0" smtClean="0"/>
              <a:t>将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值存储到范围为</a:t>
            </a:r>
            <a:r>
              <a:rPr lang="en-US" altLang="zh-CN" dirty="0" smtClean="0"/>
              <a:t>scope</a:t>
            </a:r>
            <a:r>
              <a:rPr lang="zh-CN" altLang="en-US" dirty="0" smtClean="0"/>
              <a:t>的变量</a:t>
            </a:r>
            <a:r>
              <a:rPr lang="en-US" altLang="zh-CN" dirty="0" smtClean="0"/>
              <a:t>variable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将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值设置到对象的属性中</a:t>
            </a:r>
            <a:endParaRPr lang="zh-CN" altLang="en-US" dirty="0"/>
          </a:p>
        </p:txBody>
      </p:sp>
      <p:grpSp>
        <p:nvGrpSpPr>
          <p:cNvPr id="35845" name="组合 21"/>
          <p:cNvGrpSpPr>
            <a:grpSpLocks/>
          </p:cNvGrpSpPr>
          <p:nvPr/>
        </p:nvGrpSpPr>
        <p:grpSpPr bwMode="auto">
          <a:xfrm>
            <a:off x="150359" y="1934953"/>
            <a:ext cx="1000125" cy="400050"/>
            <a:chOff x="1000100" y="1801286"/>
            <a:chExt cx="1000132" cy="400110"/>
          </a:xfrm>
        </p:grpSpPr>
        <p:pic>
          <p:nvPicPr>
            <p:cNvPr id="35852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214438" y="2357438"/>
            <a:ext cx="7000875" cy="4286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nn-NO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&lt;c:set </a:t>
            </a:r>
            <a:r>
              <a:rPr lang="nn-NO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var</a:t>
            </a:r>
            <a:r>
              <a:rPr lang="nn-NO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="variable" </a:t>
            </a:r>
            <a:r>
              <a:rPr lang="nn-NO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value="v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alue</a:t>
            </a:r>
            <a:r>
              <a:rPr lang="nn-NO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  scope="scope" /&gt;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214438" y="3643313"/>
            <a:ext cx="7318002" cy="4286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c:set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target="target"  property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="property"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value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="value" /&gt;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216149" y="4502274"/>
            <a:ext cx="7676331" cy="173503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//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在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Servlet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或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JSP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中设置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JavaBean</a:t>
            </a:r>
          </a:p>
          <a:p>
            <a:pPr lvl="1" indent="-223838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User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user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= new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User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(); </a:t>
            </a:r>
          </a:p>
          <a:p>
            <a:pPr lvl="1" indent="-223838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request.setAttribute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("user",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user);</a:t>
            </a:r>
          </a:p>
          <a:p>
            <a:pPr lvl="1" indent="-223838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 smtClean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 lvl="1" indent="-223838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//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在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JSP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中修改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JavaBean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的属性值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 lvl="1" indent="-223838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c:set target="${user}" property="name" value="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defaultName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/&gt;</a:t>
            </a:r>
          </a:p>
        </p:txBody>
      </p:sp>
      <p:grpSp>
        <p:nvGrpSpPr>
          <p:cNvPr id="15" name="组合 21"/>
          <p:cNvGrpSpPr>
            <a:grpSpLocks/>
          </p:cNvGrpSpPr>
          <p:nvPr/>
        </p:nvGrpSpPr>
        <p:grpSpPr bwMode="auto">
          <a:xfrm>
            <a:off x="150359" y="3228975"/>
            <a:ext cx="1000125" cy="400050"/>
            <a:chOff x="1000100" y="1801286"/>
            <a:chExt cx="1000132" cy="400110"/>
          </a:xfrm>
        </p:grpSpPr>
        <p:pic>
          <p:nvPicPr>
            <p:cNvPr id="1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grpSp>
        <p:nvGrpSpPr>
          <p:cNvPr id="18" name="组合 5"/>
          <p:cNvGrpSpPr>
            <a:grpSpLocks/>
          </p:cNvGrpSpPr>
          <p:nvPr/>
        </p:nvGrpSpPr>
        <p:grpSpPr bwMode="auto">
          <a:xfrm>
            <a:off x="150359" y="4077072"/>
            <a:ext cx="1020236" cy="520601"/>
            <a:chOff x="6076895" y="1122446"/>
            <a:chExt cx="1020326" cy="520604"/>
          </a:xfrm>
        </p:grpSpPr>
        <p:pic>
          <p:nvPicPr>
            <p:cNvPr id="19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076895" y="1142984"/>
              <a:ext cx="490670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6396327" y="1122446"/>
              <a:ext cx="700894" cy="4001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E2ABE4-C176-4DD1-8BEF-EE37A027D03C}" type="slidenum">
              <a:rPr lang="zh-CN" altLang="en-US" smtClean="0"/>
              <a:pPr>
                <a:defRPr/>
              </a:pPr>
              <a:t>21</a:t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out</a:t>
            </a:r>
            <a:r>
              <a:rPr lang="zh-CN" altLang="en-US" dirty="0" smtClean="0"/>
              <a:t>：计算表达式并将结果输出显示</a:t>
            </a:r>
          </a:p>
          <a:p>
            <a:pPr lvl="1">
              <a:defRPr/>
            </a:pPr>
            <a:r>
              <a:rPr lang="zh-CN" altLang="en-US" dirty="0" smtClean="0"/>
              <a:t>不指定默认值</a:t>
            </a: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指定默认值</a:t>
            </a:r>
            <a:endParaRPr lang="zh-CN" altLang="en-US" dirty="0"/>
          </a:p>
        </p:txBody>
      </p:sp>
      <p:grpSp>
        <p:nvGrpSpPr>
          <p:cNvPr id="36869" name="组合 21"/>
          <p:cNvGrpSpPr>
            <a:grpSpLocks/>
          </p:cNvGrpSpPr>
          <p:nvPr/>
        </p:nvGrpSpPr>
        <p:grpSpPr bwMode="auto">
          <a:xfrm>
            <a:off x="142875" y="1943125"/>
            <a:ext cx="1000125" cy="400050"/>
            <a:chOff x="1000100" y="1801286"/>
            <a:chExt cx="1000132" cy="400110"/>
          </a:xfrm>
        </p:grpSpPr>
        <p:pic>
          <p:nvPicPr>
            <p:cNvPr id="3687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214438" y="2352303"/>
            <a:ext cx="7000875" cy="4286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c:out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value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="value" /&gt;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214438" y="3643313"/>
            <a:ext cx="7000875" cy="4286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c:out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value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="value"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default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="default" /&gt;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216652" y="4501704"/>
            <a:ext cx="6998661" cy="180761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Servlet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或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JSP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中设置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JavaBean</a:t>
            </a:r>
          </a:p>
          <a:p>
            <a:pPr lvl="1" indent="-223838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User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user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= new  User(); </a:t>
            </a:r>
          </a:p>
          <a:p>
            <a:pPr lvl="1" indent="-223838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request.setAttribute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("user",  user);</a:t>
            </a:r>
          </a:p>
          <a:p>
            <a:pPr lvl="1" indent="-223838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 smtClean="0">
              <a:solidFill>
                <a:schemeClr val="bg2">
                  <a:lumMod val="50000"/>
                </a:schemeClr>
              </a:solidFill>
              <a:ea typeface="宋体" charset="-122"/>
            </a:endParaRPr>
          </a:p>
          <a:p>
            <a:pPr lvl="1" indent="-223838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JSP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中输出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JavaBean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的属性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值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 lvl="1" indent="-223838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c:out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value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="${user.name}"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default="No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UserName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 /&gt;</a:t>
            </a: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6660232" y="286077"/>
            <a:ext cx="2304381" cy="523220"/>
          </a:xfrm>
        </p:spPr>
        <p:txBody>
          <a:bodyPr/>
          <a:lstStyle/>
          <a:p>
            <a:pPr>
              <a:defRPr/>
            </a:pPr>
            <a:r>
              <a:rPr dirty="0" smtClean="0"/>
              <a:t>通用标签</a:t>
            </a:r>
            <a:r>
              <a:rPr lang="en-US" dirty="0" smtClean="0"/>
              <a:t>4</a:t>
            </a:r>
            <a:r>
              <a:rPr lang="en-US" altLang="zh-CN" dirty="0" smtClean="0"/>
              <a:t>-2</a:t>
            </a:r>
            <a:endParaRPr dirty="0"/>
          </a:p>
        </p:txBody>
      </p:sp>
      <p:grpSp>
        <p:nvGrpSpPr>
          <p:cNvPr id="13" name="组合 21"/>
          <p:cNvGrpSpPr>
            <a:grpSpLocks/>
          </p:cNvGrpSpPr>
          <p:nvPr/>
        </p:nvGrpSpPr>
        <p:grpSpPr bwMode="auto">
          <a:xfrm>
            <a:off x="150359" y="3228975"/>
            <a:ext cx="1000125" cy="400050"/>
            <a:chOff x="1000100" y="1801286"/>
            <a:chExt cx="1000132" cy="400110"/>
          </a:xfrm>
        </p:grpSpPr>
        <p:pic>
          <p:nvPicPr>
            <p:cNvPr id="14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grpSp>
        <p:nvGrpSpPr>
          <p:cNvPr id="16" name="组合 5"/>
          <p:cNvGrpSpPr>
            <a:grpSpLocks/>
          </p:cNvGrpSpPr>
          <p:nvPr/>
        </p:nvGrpSpPr>
        <p:grpSpPr bwMode="auto">
          <a:xfrm>
            <a:off x="150359" y="4077072"/>
            <a:ext cx="1020236" cy="520601"/>
            <a:chOff x="6076895" y="1122446"/>
            <a:chExt cx="1020326" cy="520604"/>
          </a:xfrm>
        </p:grpSpPr>
        <p:pic>
          <p:nvPicPr>
            <p:cNvPr id="17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076895" y="1142984"/>
              <a:ext cx="490670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6396327" y="1122446"/>
              <a:ext cx="700894" cy="4001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E2ABE4-C176-4DD1-8BEF-EE37A027D03C}" type="slidenum">
              <a:rPr lang="zh-CN" altLang="en-US" smtClean="0"/>
              <a:pPr>
                <a:defRPr/>
              </a:pPr>
              <a:t>22</a:t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out</a:t>
            </a:r>
            <a:r>
              <a:rPr lang="zh-CN" altLang="en-US" dirty="0" smtClean="0"/>
              <a:t>：计算表达式并将结果输出显示</a:t>
            </a:r>
          </a:p>
          <a:p>
            <a:pPr lvl="1">
              <a:defRPr/>
            </a:pPr>
            <a:r>
              <a:rPr lang="zh-CN" altLang="en-US" dirty="0" smtClean="0"/>
              <a:t>转义特殊字符</a:t>
            </a: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</p:txBody>
      </p:sp>
      <p:grpSp>
        <p:nvGrpSpPr>
          <p:cNvPr id="37893" name="组合 21"/>
          <p:cNvGrpSpPr>
            <a:grpSpLocks/>
          </p:cNvGrpSpPr>
          <p:nvPr/>
        </p:nvGrpSpPr>
        <p:grpSpPr bwMode="auto">
          <a:xfrm>
            <a:off x="142875" y="1804814"/>
            <a:ext cx="1000125" cy="400050"/>
            <a:chOff x="1000100" y="1801286"/>
            <a:chExt cx="1000132" cy="400110"/>
          </a:xfrm>
        </p:grpSpPr>
        <p:pic>
          <p:nvPicPr>
            <p:cNvPr id="3789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52426" y="2227578"/>
            <a:ext cx="7363990" cy="184435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charset="-122"/>
              </a:rPr>
              <a:t>&lt;p</a:t>
            </a:r>
            <a:r>
              <a:rPr lang="en-US" altLang="zh-CN" b="1" dirty="0" smtClean="0">
                <a:ea typeface="宋体" charset="-122"/>
              </a:rPr>
              <a:t>&gt;${ "&lt;</a:t>
            </a:r>
            <a:r>
              <a:rPr lang="en-US" altLang="zh-CN" b="1" dirty="0">
                <a:ea typeface="宋体" charset="-122"/>
              </a:rPr>
              <a:t>a </a:t>
            </a:r>
            <a:r>
              <a:rPr lang="en-US" altLang="zh-CN" b="1" dirty="0" err="1">
                <a:ea typeface="宋体" charset="-122"/>
              </a:rPr>
              <a:t>href</a:t>
            </a:r>
            <a:r>
              <a:rPr lang="en-US" altLang="zh-CN" b="1" dirty="0">
                <a:ea typeface="宋体" charset="-122"/>
              </a:rPr>
              <a:t>='http://www.baidu.com'&gt;</a:t>
            </a:r>
            <a:r>
              <a:rPr lang="zh-CN" altLang="en-US" b="1" dirty="0">
                <a:ea typeface="宋体" charset="-122"/>
              </a:rPr>
              <a:t>百度</a:t>
            </a:r>
            <a:r>
              <a:rPr lang="en-US" altLang="zh-CN" b="1" dirty="0">
                <a:ea typeface="宋体" charset="-122"/>
              </a:rPr>
              <a:t>&lt;/a</a:t>
            </a:r>
            <a:r>
              <a:rPr lang="en-US" altLang="zh-CN" b="1" dirty="0" smtClean="0">
                <a:ea typeface="宋体" charset="-122"/>
              </a:rPr>
              <a:t>&gt;" }&lt;/</a:t>
            </a:r>
            <a:r>
              <a:rPr lang="en-US" altLang="zh-CN" b="1" dirty="0">
                <a:ea typeface="宋体" charset="-122"/>
              </a:rPr>
              <a:t>p&gt;</a:t>
            </a:r>
          </a:p>
          <a:p>
            <a:pPr lvl="1" indent="-223838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charset="-122"/>
              </a:rPr>
              <a:t>&lt;p&gt;</a:t>
            </a:r>
          </a:p>
          <a:p>
            <a:pPr lvl="1" indent="-223838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ea typeface="宋体" charset="-122"/>
              </a:rPr>
              <a:t>&lt;</a:t>
            </a:r>
            <a:r>
              <a:rPr lang="en-US" altLang="zh-CN" b="1" dirty="0" err="1">
                <a:ea typeface="宋体" charset="-122"/>
              </a:rPr>
              <a:t>c:out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  <a:ea typeface="宋体" charset="-122"/>
              </a:rPr>
              <a:t>escapeXml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="false" </a:t>
            </a:r>
          </a:p>
          <a:p>
            <a:pPr lvl="1" indent="-223838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ea typeface="宋体" charset="-122"/>
              </a:rPr>
              <a:t>                 value</a:t>
            </a:r>
            <a:r>
              <a:rPr lang="en-US" altLang="zh-CN" b="1" dirty="0">
                <a:ea typeface="宋体" charset="-122"/>
              </a:rPr>
              <a:t>="&lt;a </a:t>
            </a:r>
            <a:r>
              <a:rPr lang="en-US" altLang="zh-CN" b="1" dirty="0" err="1">
                <a:ea typeface="宋体" charset="-122"/>
              </a:rPr>
              <a:t>href</a:t>
            </a:r>
            <a:r>
              <a:rPr lang="en-US" altLang="zh-CN" b="1" dirty="0">
                <a:ea typeface="宋体" charset="-122"/>
              </a:rPr>
              <a:t>='http://www.baidu.com'&gt;</a:t>
            </a:r>
            <a:r>
              <a:rPr lang="zh-CN" altLang="en-US" b="1" dirty="0">
                <a:ea typeface="宋体" charset="-122"/>
              </a:rPr>
              <a:t>百度</a:t>
            </a:r>
            <a:r>
              <a:rPr lang="en-US" altLang="zh-CN" b="1" dirty="0">
                <a:ea typeface="宋体" charset="-122"/>
              </a:rPr>
              <a:t>&lt;/a</a:t>
            </a:r>
            <a:r>
              <a:rPr lang="en-US" altLang="zh-CN" b="1" dirty="0" smtClean="0">
                <a:ea typeface="宋体" charset="-122"/>
              </a:rPr>
              <a:t>&gt;" /&gt;</a:t>
            </a:r>
            <a:endParaRPr lang="en-US" altLang="zh-CN" b="1" dirty="0">
              <a:ea typeface="宋体" charset="-122"/>
            </a:endParaRPr>
          </a:p>
          <a:p>
            <a:pPr lvl="1" indent="-223838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charset="-122"/>
              </a:rPr>
              <a:t>&lt;/p&gt;</a:t>
            </a:r>
          </a:p>
          <a:p>
            <a:pPr lvl="1" indent="-223838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ea typeface="宋体" charset="-122"/>
              </a:rPr>
              <a:t>&lt;</a:t>
            </a:r>
            <a:r>
              <a:rPr lang="en-US" altLang="zh-CN" b="1" dirty="0" err="1">
                <a:ea typeface="宋体" charset="-122"/>
              </a:rPr>
              <a:t>c:out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 value</a:t>
            </a:r>
            <a:r>
              <a:rPr lang="en-US" altLang="zh-CN" b="1" dirty="0">
                <a:ea typeface="宋体" charset="-122"/>
              </a:rPr>
              <a:t>="&lt;a </a:t>
            </a:r>
            <a:r>
              <a:rPr lang="en-US" altLang="zh-CN" b="1" dirty="0" err="1">
                <a:ea typeface="宋体" charset="-122"/>
              </a:rPr>
              <a:t>href</a:t>
            </a:r>
            <a:r>
              <a:rPr lang="en-US" altLang="zh-CN" b="1" dirty="0">
                <a:ea typeface="宋体" charset="-122"/>
              </a:rPr>
              <a:t>='http://www.baidu.com'&gt;</a:t>
            </a:r>
            <a:r>
              <a:rPr lang="zh-CN" altLang="en-US" b="1" dirty="0">
                <a:ea typeface="宋体" charset="-122"/>
              </a:rPr>
              <a:t>百度</a:t>
            </a:r>
            <a:r>
              <a:rPr lang="en-US" altLang="zh-CN" b="1" dirty="0">
                <a:ea typeface="宋体" charset="-122"/>
              </a:rPr>
              <a:t>&lt;/a</a:t>
            </a:r>
            <a:r>
              <a:rPr lang="en-US" altLang="zh-CN" b="1" dirty="0" smtClean="0">
                <a:ea typeface="宋体" charset="-122"/>
              </a:rPr>
              <a:t>&gt;" /&gt;</a:t>
            </a:r>
            <a:endParaRPr lang="en-US" altLang="zh-CN" b="1" dirty="0">
              <a:ea typeface="宋体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7438" y="4256967"/>
            <a:ext cx="4471987" cy="2412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79"/>
          <p:cNvGrpSpPr>
            <a:grpSpLocks/>
          </p:cNvGrpSpPr>
          <p:nvPr/>
        </p:nvGrpSpPr>
        <p:grpSpPr bwMode="auto">
          <a:xfrm>
            <a:off x="214313" y="4109070"/>
            <a:ext cx="1503362" cy="400050"/>
            <a:chOff x="6641147" y="5088888"/>
            <a:chExt cx="1502753" cy="400110"/>
          </a:xfrm>
        </p:grpSpPr>
        <p:pic>
          <p:nvPicPr>
            <p:cNvPr id="37897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6855372" y="5088888"/>
              <a:ext cx="1288528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现场编程</a:t>
              </a:r>
            </a:p>
          </p:txBody>
        </p:sp>
      </p:grp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6660232" y="286077"/>
            <a:ext cx="2304381" cy="523220"/>
          </a:xfrm>
        </p:spPr>
        <p:txBody>
          <a:bodyPr/>
          <a:lstStyle/>
          <a:p>
            <a:pPr>
              <a:defRPr/>
            </a:pPr>
            <a:r>
              <a:rPr dirty="0" smtClean="0"/>
              <a:t>通用标签</a:t>
            </a:r>
            <a:r>
              <a:rPr lang="en-US" dirty="0" smtClean="0"/>
              <a:t>4</a:t>
            </a:r>
            <a:r>
              <a:rPr lang="en-US" altLang="zh-CN" dirty="0" smtClean="0"/>
              <a:t>-3</a:t>
            </a:r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E2ABE4-C176-4DD1-8BEF-EE37A027D03C}" type="slidenum">
              <a:rPr lang="zh-CN" altLang="en-US" smtClean="0"/>
              <a:pPr>
                <a:defRPr/>
              </a:pPr>
              <a:t>23</a:t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499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remove</a:t>
            </a:r>
            <a:r>
              <a:rPr lang="zh-CN" altLang="en-US" dirty="0" smtClean="0"/>
              <a:t>：删除指定范围内的变量</a:t>
            </a: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</p:txBody>
      </p:sp>
      <p:sp>
        <p:nvSpPr>
          <p:cNvPr id="42" name="AutoShape 4"/>
          <p:cNvSpPr>
            <a:spLocks noChangeArrowheads="1"/>
          </p:cNvSpPr>
          <p:nvPr/>
        </p:nvSpPr>
        <p:spPr bwMode="auto">
          <a:xfrm>
            <a:off x="501095" y="1792288"/>
            <a:ext cx="8131819" cy="36933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&lt;!-- </a:t>
            </a:r>
            <a:r>
              <a:rPr lang="zh-CN" altLang="en-US" b="1" dirty="0" smtClean="0">
                <a:ea typeface="宋体" charset="-122"/>
                <a:cs typeface="Times New Roman" pitchFamily="18" charset="0"/>
              </a:rPr>
              <a:t>设置</a:t>
            </a:r>
            <a:r>
              <a:rPr lang="zh-CN" altLang="en-US" b="1" dirty="0">
                <a:ea typeface="宋体" charset="-122"/>
                <a:cs typeface="Times New Roman" pitchFamily="18" charset="0"/>
              </a:rPr>
              <a:t>之前应该是空值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--&gt;</a:t>
            </a:r>
          </a:p>
          <a:p>
            <a:pPr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dirty="0">
                <a:ea typeface="宋体" charset="-122"/>
                <a:cs typeface="Times New Roman" pitchFamily="18" charset="0"/>
              </a:rPr>
              <a:t>设置变量之前的值是：</a:t>
            </a:r>
            <a:r>
              <a:rPr lang="en-US" altLang="zh-CN" b="1" dirty="0" err="1">
                <a:ea typeface="宋体" charset="-122"/>
                <a:cs typeface="Times New Roman" pitchFamily="18" charset="0"/>
              </a:rPr>
              <a:t>msg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=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&lt;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c:out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value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="${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msg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}" 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default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="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null" /&gt;</a:t>
            </a: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&lt;</a:t>
            </a:r>
            <a:r>
              <a:rPr lang="en-US" altLang="zh-CN" b="1" dirty="0" err="1" smtClean="0">
                <a:ea typeface="宋体" charset="-122"/>
                <a:cs typeface="Times New Roman" pitchFamily="18" charset="0"/>
              </a:rPr>
              <a:t>br</a:t>
            </a: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/&gt;</a:t>
            </a:r>
            <a:endParaRPr lang="en-US" altLang="zh-CN" b="1" dirty="0">
              <a:ea typeface="宋体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ea typeface="宋体" charset="-122"/>
                <a:cs typeface="Times New Roman" pitchFamily="18" charset="0"/>
              </a:rPr>
              <a:t>&lt;!-- </a:t>
            </a:r>
            <a:r>
              <a:rPr lang="zh-CN" altLang="en-US" b="1" dirty="0">
                <a:ea typeface="宋体" charset="-122"/>
                <a:cs typeface="Times New Roman" pitchFamily="18" charset="0"/>
              </a:rPr>
              <a:t>给变量</a:t>
            </a:r>
            <a:r>
              <a:rPr lang="en-US" altLang="zh-CN" b="1" dirty="0" err="1">
                <a:ea typeface="宋体" charset="-122"/>
                <a:cs typeface="Times New Roman" pitchFamily="18" charset="0"/>
              </a:rPr>
              <a:t>msg</a:t>
            </a:r>
            <a:r>
              <a:rPr lang="zh-CN" altLang="en-US" b="1" dirty="0">
                <a:ea typeface="宋体" charset="-122"/>
                <a:cs typeface="Times New Roman" pitchFamily="18" charset="0"/>
              </a:rPr>
              <a:t>设值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--&gt;</a:t>
            </a:r>
          </a:p>
          <a:p>
            <a:pPr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&lt;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c:set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var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="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msg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" 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value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="Hello 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World!"  scope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="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page"&gt;&lt;/</a:t>
            </a:r>
            <a:r>
              <a:rPr lang="en-US" altLang="zh-CN" b="1" dirty="0" err="1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c:set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&gt;</a:t>
            </a:r>
            <a:endParaRPr lang="en-US" altLang="zh-CN" b="1" dirty="0">
              <a:solidFill>
                <a:srgbClr val="FF0000"/>
              </a:solidFill>
              <a:ea typeface="宋体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ea typeface="宋体" charset="-122"/>
                <a:cs typeface="Times New Roman" pitchFamily="18" charset="0"/>
              </a:rPr>
              <a:t>&lt;!-- </a:t>
            </a:r>
            <a:r>
              <a:rPr lang="zh-CN" altLang="en-US" b="1" dirty="0">
                <a:ea typeface="宋体" charset="-122"/>
                <a:cs typeface="Times New Roman" pitchFamily="18" charset="0"/>
              </a:rPr>
              <a:t>此时</a:t>
            </a:r>
            <a:r>
              <a:rPr lang="en-US" altLang="zh-CN" b="1" dirty="0" err="1">
                <a:ea typeface="宋体" charset="-122"/>
                <a:cs typeface="Times New Roman" pitchFamily="18" charset="0"/>
              </a:rPr>
              <a:t>msg</a:t>
            </a:r>
            <a:r>
              <a:rPr lang="zh-CN" altLang="en-US" b="1" dirty="0">
                <a:ea typeface="宋体" charset="-122"/>
                <a:cs typeface="Times New Roman" pitchFamily="18" charset="0"/>
              </a:rPr>
              <a:t>的值应该是上面设置的</a:t>
            </a:r>
            <a:r>
              <a:rPr lang="zh-CN" altLang="en-US" b="1" dirty="0" smtClean="0">
                <a:ea typeface="宋体" charset="-122"/>
                <a:cs typeface="Times New Roman" pitchFamily="18" charset="0"/>
              </a:rPr>
              <a:t>“</a:t>
            </a: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Hello World!</a:t>
            </a:r>
            <a:r>
              <a:rPr lang="zh-CN" altLang="en-US" b="1" dirty="0" smtClean="0">
                <a:ea typeface="宋体" charset="-122"/>
                <a:cs typeface="Times New Roman" pitchFamily="18" charset="0"/>
              </a:rPr>
              <a:t>”</a:t>
            </a: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--&gt;</a:t>
            </a:r>
          </a:p>
          <a:p>
            <a:pPr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1" dirty="0">
                <a:ea typeface="宋体" charset="-122"/>
                <a:cs typeface="Times New Roman" pitchFamily="18" charset="0"/>
              </a:rPr>
              <a:t>设置新值以后：</a:t>
            </a:r>
            <a:r>
              <a:rPr lang="en-US" altLang="zh-CN" b="1" dirty="0" err="1">
                <a:ea typeface="宋体" charset="-122"/>
                <a:cs typeface="Times New Roman" pitchFamily="18" charset="0"/>
              </a:rPr>
              <a:t>msg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=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&lt;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c:out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value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="${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msg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}"&gt;&lt;/c:out&gt;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&lt;</a:t>
            </a:r>
            <a:r>
              <a:rPr lang="en-US" altLang="zh-CN" b="1" dirty="0" err="1" smtClean="0">
                <a:ea typeface="宋体" charset="-122"/>
                <a:cs typeface="Times New Roman" pitchFamily="18" charset="0"/>
              </a:rPr>
              <a:t>br</a:t>
            </a: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/&gt;</a:t>
            </a:r>
            <a:endParaRPr lang="en-US" altLang="zh-CN" b="1" dirty="0">
              <a:ea typeface="宋体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ea typeface="宋体" charset="-122"/>
                <a:cs typeface="Times New Roman" pitchFamily="18" charset="0"/>
              </a:rPr>
              <a:t>&lt;!-- </a:t>
            </a:r>
            <a:r>
              <a:rPr lang="zh-CN" altLang="en-US" b="1" dirty="0">
                <a:ea typeface="宋体" charset="-122"/>
                <a:cs typeface="Times New Roman" pitchFamily="18" charset="0"/>
              </a:rPr>
              <a:t>把 </a:t>
            </a:r>
            <a:r>
              <a:rPr lang="en-US" altLang="zh-CN" b="1" dirty="0" err="1">
                <a:ea typeface="宋体" charset="-122"/>
                <a:cs typeface="Times New Roman" pitchFamily="18" charset="0"/>
              </a:rPr>
              <a:t>msg</a:t>
            </a:r>
            <a:r>
              <a:rPr lang="zh-CN" altLang="en-US" b="1" dirty="0">
                <a:ea typeface="宋体" charset="-122"/>
                <a:cs typeface="Times New Roman" pitchFamily="18" charset="0"/>
              </a:rPr>
              <a:t>变量从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page</a:t>
            </a:r>
            <a:r>
              <a:rPr lang="zh-CN" altLang="en-US" b="1" dirty="0">
                <a:ea typeface="宋体" charset="-122"/>
                <a:cs typeface="Times New Roman" pitchFamily="18" charset="0"/>
              </a:rPr>
              <a:t>范围内移除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--&gt;</a:t>
            </a:r>
          </a:p>
          <a:p>
            <a:pPr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defRPr/>
            </a:pPr>
            <a:r>
              <a:rPr lang="fr-FR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&lt;c:remove </a:t>
            </a:r>
            <a:r>
              <a:rPr lang="fr-FR" altLang="zh-CN" b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var</a:t>
            </a:r>
            <a:r>
              <a:rPr lang="fr-FR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="msg" </a:t>
            </a:r>
            <a:r>
              <a:rPr lang="fr-FR" altLang="zh-CN" b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scope</a:t>
            </a:r>
            <a:r>
              <a:rPr lang="fr-FR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="</a:t>
            </a:r>
            <a:r>
              <a:rPr lang="fr-FR" altLang="zh-CN" b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page" /&gt;</a:t>
            </a:r>
            <a:endParaRPr lang="fr-FR" altLang="zh-CN" b="1" dirty="0">
              <a:solidFill>
                <a:srgbClr val="FF0000"/>
              </a:solidFill>
              <a:ea typeface="宋体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ea typeface="宋体" charset="-122"/>
                <a:cs typeface="Times New Roman" pitchFamily="18" charset="0"/>
              </a:rPr>
              <a:t>&lt;!-- </a:t>
            </a:r>
            <a:r>
              <a:rPr lang="zh-CN" altLang="en-US" b="1" dirty="0">
                <a:ea typeface="宋体" charset="-122"/>
                <a:cs typeface="Times New Roman" pitchFamily="18" charset="0"/>
              </a:rPr>
              <a:t>此时</a:t>
            </a:r>
            <a:r>
              <a:rPr lang="en-US" altLang="zh-CN" b="1" dirty="0" err="1">
                <a:ea typeface="宋体" charset="-122"/>
                <a:cs typeface="Times New Roman" pitchFamily="18" charset="0"/>
              </a:rPr>
              <a:t>msg</a:t>
            </a:r>
            <a:r>
              <a:rPr lang="zh-CN" altLang="en-US" b="1" dirty="0">
                <a:ea typeface="宋体" charset="-122"/>
                <a:cs typeface="Times New Roman" pitchFamily="18" charset="0"/>
              </a:rPr>
              <a:t>的值应该显示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null --&gt;</a:t>
            </a:r>
          </a:p>
          <a:p>
            <a:pPr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defRPr/>
            </a:pPr>
            <a:r>
              <a:rPr lang="zh-CN" altLang="en-US" b="1" dirty="0">
                <a:ea typeface="宋体" charset="-122"/>
                <a:cs typeface="Times New Roman" pitchFamily="18" charset="0"/>
              </a:rPr>
              <a:t>移除变量</a:t>
            </a:r>
            <a:r>
              <a:rPr lang="en-US" altLang="zh-CN" b="1" dirty="0" err="1">
                <a:ea typeface="宋体" charset="-122"/>
                <a:cs typeface="Times New Roman" pitchFamily="18" charset="0"/>
              </a:rPr>
              <a:t>msg</a:t>
            </a:r>
            <a:r>
              <a:rPr lang="zh-CN" altLang="en-US" b="1" dirty="0">
                <a:ea typeface="宋体" charset="-122"/>
                <a:cs typeface="Times New Roman" pitchFamily="18" charset="0"/>
              </a:rPr>
              <a:t>以后：</a:t>
            </a:r>
            <a:r>
              <a:rPr lang="en-US" altLang="zh-CN" b="1" dirty="0" err="1">
                <a:ea typeface="宋体" charset="-122"/>
                <a:cs typeface="Times New Roman" pitchFamily="18" charset="0"/>
              </a:rPr>
              <a:t>msg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=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&lt;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c:out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value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="${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msg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}"  default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="null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"&gt;&lt;/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c:out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&gt;</a:t>
            </a:r>
            <a:endParaRPr lang="en-US" altLang="zh-CN" b="1" dirty="0">
              <a:solidFill>
                <a:srgbClr val="FF0000"/>
              </a:solidFill>
              <a:ea typeface="宋体" charset="-122"/>
              <a:cs typeface="Times New Roman" pitchFamily="18" charset="0"/>
            </a:endParaRPr>
          </a:p>
        </p:txBody>
      </p:sp>
      <p:grpSp>
        <p:nvGrpSpPr>
          <p:cNvPr id="38918" name="组合 21"/>
          <p:cNvGrpSpPr>
            <a:grpSpLocks/>
          </p:cNvGrpSpPr>
          <p:nvPr/>
        </p:nvGrpSpPr>
        <p:grpSpPr bwMode="auto">
          <a:xfrm>
            <a:off x="142875" y="1660798"/>
            <a:ext cx="1000125" cy="400050"/>
            <a:chOff x="1000100" y="1801286"/>
            <a:chExt cx="1000132" cy="400110"/>
          </a:xfrm>
        </p:grpSpPr>
        <p:pic>
          <p:nvPicPr>
            <p:cNvPr id="3893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143000" y="2064271"/>
            <a:ext cx="7000875" cy="4286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&lt;c:remove </a:t>
            </a: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var="</a:t>
            </a:r>
            <a:r>
              <a:rPr lang="nn-NO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variable</a:t>
            </a: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  scope</a:t>
            </a: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="</a:t>
            </a: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scope" /&gt;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</p:txBody>
      </p:sp>
      <p:sp>
        <p:nvSpPr>
          <p:cNvPr id="43" name="AutoShape 20"/>
          <p:cNvSpPr>
            <a:spLocks noChangeArrowheads="1"/>
          </p:cNvSpPr>
          <p:nvPr/>
        </p:nvSpPr>
        <p:spPr bwMode="auto">
          <a:xfrm>
            <a:off x="6151754" y="2506790"/>
            <a:ext cx="2400568" cy="408623"/>
          </a:xfrm>
          <a:prstGeom prst="wedgeRoundRectCallout">
            <a:avLst>
              <a:gd name="adj1" fmla="val -22141"/>
              <a:gd name="adj2" fmla="val 4833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使用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set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标签设置属性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4" name="AutoShape 22"/>
          <p:cNvSpPr>
            <a:spLocks noChangeArrowheads="1"/>
          </p:cNvSpPr>
          <p:nvPr/>
        </p:nvSpPr>
        <p:spPr bwMode="auto">
          <a:xfrm>
            <a:off x="6140291" y="3985260"/>
            <a:ext cx="2426464" cy="408623"/>
          </a:xfrm>
          <a:prstGeom prst="wedgeRoundRectCallout">
            <a:avLst>
              <a:gd name="adj1" fmla="val -29436"/>
              <a:gd name="adj2" fmla="val 4846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使用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out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输出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属性显示</a:t>
            </a:r>
          </a:p>
        </p:txBody>
      </p:sp>
      <p:sp>
        <p:nvSpPr>
          <p:cNvPr id="45" name="AutoShape 23"/>
          <p:cNvSpPr>
            <a:spLocks noChangeArrowheads="1"/>
          </p:cNvSpPr>
          <p:nvPr/>
        </p:nvSpPr>
        <p:spPr bwMode="auto">
          <a:xfrm>
            <a:off x="6140291" y="4528706"/>
            <a:ext cx="2423227" cy="408623"/>
          </a:xfrm>
          <a:prstGeom prst="wedgeRoundRectCallout">
            <a:avLst>
              <a:gd name="adj1" fmla="val -50042"/>
              <a:gd name="adj2" fmla="val -3057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使用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remove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移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除属性</a:t>
            </a:r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5007160" y="2711404"/>
            <a:ext cx="1013898" cy="19779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5181667" y="3985894"/>
            <a:ext cx="839391" cy="2039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022918" y="4529341"/>
            <a:ext cx="998140" cy="20399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7270" y="3501008"/>
            <a:ext cx="4791474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4"/>
          <p:cNvGrpSpPr>
            <a:grpSpLocks/>
          </p:cNvGrpSpPr>
          <p:nvPr/>
        </p:nvGrpSpPr>
        <p:grpSpPr bwMode="auto">
          <a:xfrm>
            <a:off x="2428875" y="6143625"/>
            <a:ext cx="4572000" cy="428625"/>
            <a:chOff x="3143240" y="5143512"/>
            <a:chExt cx="4572032" cy="428628"/>
          </a:xfrm>
        </p:grpSpPr>
        <p:sp>
          <p:nvSpPr>
            <p:cNvPr id="24" name="圆角矩形 2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8935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 bwMode="auto">
            <a:xfrm>
              <a:off x="3962396" y="5187962"/>
              <a:ext cx="327344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：通用标签的使用</a:t>
              </a:r>
            </a:p>
          </p:txBody>
        </p:sp>
      </p:grpSp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6660232" y="286077"/>
            <a:ext cx="2304381" cy="523220"/>
          </a:xfrm>
        </p:spPr>
        <p:txBody>
          <a:bodyPr/>
          <a:lstStyle/>
          <a:p>
            <a:pPr>
              <a:defRPr/>
            </a:pPr>
            <a:r>
              <a:rPr dirty="0" smtClean="0"/>
              <a:t>通用标签</a:t>
            </a:r>
            <a:r>
              <a:rPr lang="en-US" dirty="0" smtClean="0"/>
              <a:t>4</a:t>
            </a:r>
            <a:r>
              <a:rPr lang="en-US" altLang="zh-CN" dirty="0" smtClean="0"/>
              <a:t>-4</a:t>
            </a:r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E2ABE4-C176-4DD1-8BEF-EE37A027D03C}" type="slidenum">
              <a:rPr lang="zh-CN" altLang="en-US" smtClean="0"/>
              <a:pPr>
                <a:defRPr/>
              </a:pPr>
              <a:t>24</a:t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8" grpId="0" animBg="1"/>
      <p:bldP spid="43" grpId="0" animBg="1"/>
      <p:bldP spid="44" grpId="0" animBg="1"/>
      <p:bldP spid="4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740650" y="285750"/>
            <a:ext cx="1223963" cy="523875"/>
          </a:xfrm>
        </p:spPr>
        <p:txBody>
          <a:bodyPr/>
          <a:lstStyle/>
          <a:p>
            <a:pPr>
              <a:defRPr/>
            </a:pPr>
            <a:r>
              <a:rPr smtClean="0"/>
              <a:t>小结</a:t>
            </a:r>
            <a:endParaRPr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通用标签的使用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22532" name="AutoShape 4"/>
          <p:cNvSpPr>
            <a:spLocks noChangeArrowheads="1"/>
          </p:cNvSpPr>
          <p:nvPr/>
        </p:nvSpPr>
        <p:spPr bwMode="auto">
          <a:xfrm>
            <a:off x="970108" y="1789113"/>
            <a:ext cx="7187778" cy="29731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&lt;%@ taglib uri="http://java.sun.com/jsp/jstl/core" prefix="c"%&gt; 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c:set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var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="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example"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value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="${100+1}"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scope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="session"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&lt;c:out value="${example}"/&gt;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&lt;c:remove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var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="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example" scope="session"/&gt;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&lt;/body&gt;	</a:t>
            </a:r>
          </a:p>
        </p:txBody>
      </p:sp>
      <p:sp>
        <p:nvSpPr>
          <p:cNvPr id="753669" name="Rectangle 5"/>
          <p:cNvSpPr>
            <a:spLocks noChangeArrowheads="1"/>
          </p:cNvSpPr>
          <p:nvPr/>
        </p:nvSpPr>
        <p:spPr bwMode="auto">
          <a:xfrm>
            <a:off x="1029093" y="3279757"/>
            <a:ext cx="3240360" cy="36036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53670" name="AutoShape 6"/>
          <p:cNvSpPr>
            <a:spLocks noChangeArrowheads="1"/>
          </p:cNvSpPr>
          <p:nvPr/>
        </p:nvSpPr>
        <p:spPr bwMode="gray">
          <a:xfrm>
            <a:off x="4406360" y="3255944"/>
            <a:ext cx="3963988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out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标签在页面上显示信息或变量值 </a:t>
            </a:r>
          </a:p>
        </p:txBody>
      </p:sp>
      <p:sp>
        <p:nvSpPr>
          <p:cNvPr id="753672" name="Rectangle 8"/>
          <p:cNvSpPr>
            <a:spLocks noChangeArrowheads="1"/>
          </p:cNvSpPr>
          <p:nvPr/>
        </p:nvSpPr>
        <p:spPr bwMode="auto">
          <a:xfrm>
            <a:off x="1029093" y="1829987"/>
            <a:ext cx="6983412" cy="36036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53673" name="Rectangle 9"/>
          <p:cNvSpPr>
            <a:spLocks noChangeArrowheads="1"/>
          </p:cNvSpPr>
          <p:nvPr/>
        </p:nvSpPr>
        <p:spPr bwMode="auto">
          <a:xfrm>
            <a:off x="1029094" y="2544029"/>
            <a:ext cx="6696744" cy="39052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53674" name="Rectangle 10"/>
          <p:cNvSpPr>
            <a:spLocks noChangeArrowheads="1"/>
          </p:cNvSpPr>
          <p:nvPr/>
        </p:nvSpPr>
        <p:spPr bwMode="auto">
          <a:xfrm>
            <a:off x="1029094" y="3964848"/>
            <a:ext cx="5112568" cy="38576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753675" name="AutoShape 11"/>
          <p:cNvSpPr>
            <a:spLocks noChangeArrowheads="1"/>
          </p:cNvSpPr>
          <p:nvPr/>
        </p:nvSpPr>
        <p:spPr bwMode="gray">
          <a:xfrm>
            <a:off x="5601748" y="1427290"/>
            <a:ext cx="2768600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引入使用核心标签的指令</a:t>
            </a:r>
          </a:p>
        </p:txBody>
      </p:sp>
      <p:sp>
        <p:nvSpPr>
          <p:cNvPr id="753676" name="AutoShape 12"/>
          <p:cNvSpPr>
            <a:spLocks noChangeArrowheads="1"/>
          </p:cNvSpPr>
          <p:nvPr/>
        </p:nvSpPr>
        <p:spPr bwMode="gray">
          <a:xfrm>
            <a:off x="4296202" y="2132856"/>
            <a:ext cx="407414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set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标签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用于给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变量设置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值和作用范围</a:t>
            </a:r>
          </a:p>
        </p:txBody>
      </p:sp>
      <p:sp>
        <p:nvSpPr>
          <p:cNvPr id="753677" name="AutoShape 13"/>
          <p:cNvSpPr>
            <a:spLocks noChangeArrowheads="1"/>
          </p:cNvSpPr>
          <p:nvPr/>
        </p:nvSpPr>
        <p:spPr bwMode="gray">
          <a:xfrm>
            <a:off x="3396710" y="2876361"/>
            <a:ext cx="4973638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scope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="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page|request|session|application" </a:t>
            </a:r>
          </a:p>
        </p:txBody>
      </p:sp>
      <p:sp>
        <p:nvSpPr>
          <p:cNvPr id="753671" name="AutoShape 7"/>
          <p:cNvSpPr>
            <a:spLocks noChangeArrowheads="1"/>
          </p:cNvSpPr>
          <p:nvPr/>
        </p:nvSpPr>
        <p:spPr bwMode="gray">
          <a:xfrm>
            <a:off x="4279360" y="4284616"/>
            <a:ext cx="4090988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remove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标签用于删除作用域内的变量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E2ABE4-C176-4DD1-8BEF-EE37A027D03C}" type="slidenum">
              <a:rPr lang="zh-CN" altLang="en-US" smtClean="0"/>
              <a:pPr>
                <a:defRPr/>
              </a:pPr>
              <a:t>25</a:t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5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5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5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5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9" grpId="0" animBg="1"/>
      <p:bldP spid="753669" grpId="1" animBg="1"/>
      <p:bldP spid="753670" grpId="0" animBg="1"/>
      <p:bldP spid="753670" grpId="1" animBg="1"/>
      <p:bldP spid="753672" grpId="0" animBg="1"/>
      <p:bldP spid="753672" grpId="1" animBg="1"/>
      <p:bldP spid="753673" grpId="0" animBg="1"/>
      <p:bldP spid="753673" grpId="1" animBg="1"/>
      <p:bldP spid="753674" grpId="0" animBg="1"/>
      <p:bldP spid="753675" grpId="0" animBg="1"/>
      <p:bldP spid="753675" grpId="1" animBg="1"/>
      <p:bldP spid="753676" grpId="0" animBg="1"/>
      <p:bldP spid="75367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if</a:t>
            </a:r>
            <a:r>
              <a:rPr lang="zh-CN" altLang="en-US" smtClean="0"/>
              <a:t>：实现</a:t>
            </a:r>
            <a:r>
              <a:rPr lang="en-US" altLang="zh-CN" smtClean="0"/>
              <a:t>Java</a:t>
            </a:r>
            <a:r>
              <a:rPr lang="zh-CN" altLang="en-US" smtClean="0"/>
              <a:t>语言中</a:t>
            </a:r>
            <a:r>
              <a:rPr lang="en-US" altLang="zh-CN" smtClean="0"/>
              <a:t>if</a:t>
            </a:r>
            <a:r>
              <a:rPr lang="zh-CN" altLang="en-US" smtClean="0"/>
              <a:t>语句的功能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757775" name="AutoShape 15"/>
          <p:cNvSpPr>
            <a:spLocks noChangeArrowheads="1"/>
          </p:cNvSpPr>
          <p:nvPr/>
        </p:nvSpPr>
        <p:spPr bwMode="auto">
          <a:xfrm>
            <a:off x="785813" y="2428875"/>
            <a:ext cx="7510462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c:if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test="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codition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var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="</a:t>
            </a:r>
            <a:r>
              <a:rPr lang="nn-NO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variable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  scope=</a:t>
            </a: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scope" &gt;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…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&lt;/c:if&gt;	</a:t>
            </a:r>
          </a:p>
        </p:txBody>
      </p:sp>
      <p:sp>
        <p:nvSpPr>
          <p:cNvPr id="757776" name="Rectangle 16"/>
          <p:cNvSpPr>
            <a:spLocks noChangeArrowheads="1"/>
          </p:cNvSpPr>
          <p:nvPr/>
        </p:nvSpPr>
        <p:spPr bwMode="auto">
          <a:xfrm>
            <a:off x="1489990" y="2520724"/>
            <a:ext cx="1771352" cy="28892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757777" name="Rectangle 17"/>
          <p:cNvSpPr>
            <a:spLocks noChangeArrowheads="1"/>
          </p:cNvSpPr>
          <p:nvPr/>
        </p:nvSpPr>
        <p:spPr bwMode="auto">
          <a:xfrm>
            <a:off x="3319008" y="2521924"/>
            <a:ext cx="1657350" cy="28892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757778" name="Rectangle 18"/>
          <p:cNvSpPr>
            <a:spLocks noChangeArrowheads="1"/>
          </p:cNvSpPr>
          <p:nvPr/>
        </p:nvSpPr>
        <p:spPr bwMode="auto">
          <a:xfrm>
            <a:off x="5032539" y="2521924"/>
            <a:ext cx="1771709" cy="28772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57782" name="Line 22"/>
          <p:cNvSpPr>
            <a:spLocks noChangeShapeType="1"/>
          </p:cNvSpPr>
          <p:nvPr/>
        </p:nvSpPr>
        <p:spPr bwMode="auto">
          <a:xfrm rot="-5400000" flipH="1" flipV="1">
            <a:off x="3742505" y="3213447"/>
            <a:ext cx="719137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57783" name="Line 23"/>
          <p:cNvSpPr>
            <a:spLocks noChangeShapeType="1"/>
          </p:cNvSpPr>
          <p:nvPr/>
        </p:nvSpPr>
        <p:spPr bwMode="auto">
          <a:xfrm rot="-5400000" flipH="1" flipV="1">
            <a:off x="5653209" y="3213447"/>
            <a:ext cx="719137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57784" name="Line 24"/>
          <p:cNvSpPr>
            <a:spLocks noChangeShapeType="1"/>
          </p:cNvSpPr>
          <p:nvPr/>
        </p:nvSpPr>
        <p:spPr bwMode="auto">
          <a:xfrm rot="-5400000" flipH="1" flipV="1">
            <a:off x="1886703" y="3207097"/>
            <a:ext cx="719137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57785" name="AutoShape 25"/>
          <p:cNvSpPr>
            <a:spLocks noChangeArrowheads="1"/>
          </p:cNvSpPr>
          <p:nvPr/>
        </p:nvSpPr>
        <p:spPr bwMode="gray">
          <a:xfrm>
            <a:off x="1241652" y="3603330"/>
            <a:ext cx="1947862" cy="7762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判断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条件表达式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返回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true/false </a:t>
            </a:r>
          </a:p>
        </p:txBody>
      </p:sp>
      <p:sp>
        <p:nvSpPr>
          <p:cNvPr id="757786" name="AutoShape 26"/>
          <p:cNvSpPr>
            <a:spLocks noChangeArrowheads="1"/>
          </p:cNvSpPr>
          <p:nvPr/>
        </p:nvSpPr>
        <p:spPr bwMode="gray">
          <a:xfrm>
            <a:off x="3257550" y="3603330"/>
            <a:ext cx="1989138" cy="7762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0" rIns="0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该变量用于保存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返回的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true/false 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</a:p>
        </p:txBody>
      </p:sp>
      <p:sp>
        <p:nvSpPr>
          <p:cNvPr id="757787" name="AutoShape 27"/>
          <p:cNvSpPr>
            <a:spLocks noChangeArrowheads="1"/>
          </p:cNvSpPr>
          <p:nvPr/>
        </p:nvSpPr>
        <p:spPr bwMode="gray">
          <a:xfrm>
            <a:off x="5292080" y="3603330"/>
            <a:ext cx="1405408" cy="7762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rIns="0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指定</a:t>
            </a:r>
            <a:r>
              <a:rPr lang="en-US" altLang="zh-CN" b="1" kern="0" dirty="0" err="1">
                <a:solidFill>
                  <a:schemeClr val="bg1"/>
                </a:solidFill>
                <a:latin typeface="Arial"/>
                <a:ea typeface="黑体"/>
              </a:rPr>
              <a:t>var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变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量的作用域   </a:t>
            </a:r>
          </a:p>
        </p:txBody>
      </p:sp>
      <p:grpSp>
        <p:nvGrpSpPr>
          <p:cNvPr id="40981" name="组合 21"/>
          <p:cNvGrpSpPr>
            <a:grpSpLocks/>
          </p:cNvGrpSpPr>
          <p:nvPr/>
        </p:nvGrpSpPr>
        <p:grpSpPr bwMode="auto">
          <a:xfrm>
            <a:off x="142875" y="1844824"/>
            <a:ext cx="1000125" cy="400050"/>
            <a:chOff x="1000100" y="1801286"/>
            <a:chExt cx="1000132" cy="400110"/>
          </a:xfrm>
        </p:grpSpPr>
        <p:pic>
          <p:nvPicPr>
            <p:cNvPr id="40982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223" y="285750"/>
            <a:ext cx="2376389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条件标签</a:t>
            </a:r>
            <a:r>
              <a:rPr lang="en-US" dirty="0" smtClean="0"/>
              <a:t>3-1</a:t>
            </a:r>
            <a:endParaRPr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E2ABE4-C176-4DD1-8BEF-EE37A027D03C}" type="slidenum">
              <a:rPr lang="zh-CN" altLang="en-US" smtClean="0"/>
              <a:pPr>
                <a:defRPr/>
              </a:pPr>
              <a:t>26</a:t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5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5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5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5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5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5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5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76" grpId="0" animBg="1"/>
      <p:bldP spid="757777" grpId="0" animBg="1"/>
      <p:bldP spid="757778" grpId="0" animBg="1"/>
      <p:bldP spid="757785" grpId="0" animBg="1"/>
      <p:bldP spid="757786" grpId="0" animBg="1"/>
      <p:bldP spid="75778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223" y="285750"/>
            <a:ext cx="2376389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条件标签</a:t>
            </a:r>
            <a:r>
              <a:rPr lang="en-US" dirty="0" smtClean="0"/>
              <a:t>3-2</a:t>
            </a:r>
            <a:endParaRPr dirty="0" smtClean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if</a:t>
            </a:r>
            <a:r>
              <a:rPr lang="zh-CN" altLang="en-US" dirty="0" smtClean="0"/>
              <a:t>标签判断是否登录</a:t>
            </a:r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2214563" y="6072188"/>
            <a:ext cx="5675139" cy="428625"/>
            <a:chOff x="3143240" y="5143512"/>
            <a:chExt cx="5674833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507213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1999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3962519" y="5187962"/>
              <a:ext cx="4855554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&lt;</a:t>
              </a:r>
              <a:r>
                <a:rPr lang="en-US" altLang="zh-CN" sz="1600" b="1" spc="300" dirty="0" err="1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c:if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&gt;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判断是否登录成功</a:t>
              </a:r>
            </a:p>
          </p:txBody>
        </p:sp>
      </p:grpSp>
      <p:sp>
        <p:nvSpPr>
          <p:cNvPr id="25604" name="AutoShape 19"/>
          <p:cNvSpPr>
            <a:spLocks noChangeArrowheads="1"/>
          </p:cNvSpPr>
          <p:nvPr/>
        </p:nvSpPr>
        <p:spPr bwMode="auto">
          <a:xfrm>
            <a:off x="1173672" y="1772816"/>
            <a:ext cx="6774086" cy="29454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&lt;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c:set </a:t>
            </a:r>
            <a:r>
              <a:rPr lang="en-US" altLang="zh-CN" b="1" dirty="0" err="1">
                <a:ea typeface="宋体" charset="-122"/>
                <a:cs typeface="Times New Roman" pitchFamily="18" charset="0"/>
              </a:rPr>
              <a:t>var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="</a:t>
            </a:r>
            <a:r>
              <a:rPr lang="en-US" altLang="zh-CN" b="1" dirty="0" err="1">
                <a:ea typeface="宋体" charset="-122"/>
                <a:cs typeface="Times New Roman" pitchFamily="18" charset="0"/>
              </a:rPr>
              <a:t>isLogin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" </a:t>
            </a: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value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="${empty </a:t>
            </a:r>
            <a:r>
              <a:rPr lang="en-US" altLang="zh-CN" b="1" dirty="0" err="1">
                <a:ea typeface="宋体" charset="-122"/>
                <a:cs typeface="Times New Roman" pitchFamily="18" charset="0"/>
              </a:rPr>
              <a:t>sessionScope.user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}"/&gt;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&lt;c:if test="${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isLogin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}"&gt;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ea typeface="宋体" charset="-122"/>
                <a:cs typeface="Times New Roman" pitchFamily="18" charset="0"/>
              </a:rPr>
              <a:t>…</a:t>
            </a:r>
            <a:r>
              <a:rPr lang="zh-CN" altLang="en-US" b="1" dirty="0">
                <a:ea typeface="宋体" charset="-122"/>
                <a:cs typeface="Times New Roman" pitchFamily="18" charset="0"/>
              </a:rPr>
              <a:t>登录表单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&lt;/c:if&gt;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&lt;c:if test="${!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isLogin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}"&gt;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…</a:t>
            </a:r>
            <a:r>
              <a:rPr lang="zh-CN" altLang="en-US" b="1" dirty="0" smtClean="0">
                <a:ea typeface="宋体" charset="-122"/>
                <a:cs typeface="Times New Roman" pitchFamily="18" charset="0"/>
              </a:rPr>
              <a:t>已经登录</a:t>
            </a:r>
            <a:endParaRPr lang="zh-CN" altLang="en-US" b="1" dirty="0">
              <a:ea typeface="宋体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&lt;/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c:if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&gt;</a:t>
            </a:r>
            <a:endParaRPr lang="en-US" altLang="zh-CN" b="1" dirty="0">
              <a:solidFill>
                <a:srgbClr val="FF0000"/>
              </a:solidFill>
              <a:ea typeface="宋体" charset="-122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454" y="2187727"/>
            <a:ext cx="27908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456" y="4328254"/>
            <a:ext cx="2790824" cy="160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E2ABE4-C176-4DD1-8BEF-EE37A027D03C}" type="slidenum">
              <a:rPr lang="zh-CN" altLang="en-US" smtClean="0"/>
              <a:pPr>
                <a:defRPr/>
              </a:pPr>
              <a:t>27</a:t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14"/>
          <p:cNvSpPr>
            <a:spLocks noChangeArrowheads="1"/>
          </p:cNvSpPr>
          <p:nvPr/>
        </p:nvSpPr>
        <p:spPr bwMode="auto">
          <a:xfrm>
            <a:off x="786039" y="1211266"/>
            <a:ext cx="8229600" cy="101758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en-US" altLang="zh-CN" sz="2600" b="1" dirty="0">
                <a:latin typeface="+mn-lt"/>
                <a:ea typeface="微软雅黑" pitchFamily="34" charset="-122"/>
              </a:rPr>
              <a:t>choose</a:t>
            </a:r>
            <a:r>
              <a:rPr lang="zh-CN" altLang="en-US" sz="2600" b="1" dirty="0">
                <a:latin typeface="+mn-lt"/>
                <a:ea typeface="微软雅黑" pitchFamily="34" charset="-122"/>
              </a:rPr>
              <a:t>：</a:t>
            </a:r>
            <a:r>
              <a:rPr lang="zh-CN" altLang="en-US" sz="2600" b="1" dirty="0" smtClean="0">
                <a:latin typeface="+mn-lt"/>
                <a:ea typeface="微软雅黑" pitchFamily="34" charset="-122"/>
              </a:rPr>
              <a:t>实现</a:t>
            </a:r>
            <a:r>
              <a:rPr lang="en-US" altLang="zh-CN" sz="2600" b="1" dirty="0" smtClean="0">
                <a:latin typeface="+mn-lt"/>
                <a:ea typeface="微软雅黑" pitchFamily="34" charset="-122"/>
              </a:rPr>
              <a:t>if - else if - else</a:t>
            </a:r>
            <a:r>
              <a:rPr lang="zh-CN" altLang="en-US" sz="2600" b="1" dirty="0">
                <a:latin typeface="+mn-lt"/>
                <a:ea typeface="微软雅黑" pitchFamily="34" charset="-122"/>
              </a:rPr>
              <a:t>语句的功能</a:t>
            </a:r>
          </a:p>
        </p:txBody>
      </p:sp>
      <p:sp>
        <p:nvSpPr>
          <p:cNvPr id="757775" name="AutoShape 15"/>
          <p:cNvSpPr>
            <a:spLocks noChangeArrowheads="1"/>
          </p:cNvSpPr>
          <p:nvPr/>
        </p:nvSpPr>
        <p:spPr bwMode="auto">
          <a:xfrm>
            <a:off x="1115616" y="2097314"/>
            <a:ext cx="4208176" cy="441351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c:choose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&lt;c:when test="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condition1"&gt;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	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内容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1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&lt;/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c:when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&gt;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c:when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test="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condition2"&gt;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	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内容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2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&lt;/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c:when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&gt;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&lt;c:otherwise&gt;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	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内容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n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&lt;/c:otherwise&gt;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&lt;/c:choose &gt;</a:t>
            </a:r>
          </a:p>
        </p:txBody>
      </p:sp>
      <p:grpSp>
        <p:nvGrpSpPr>
          <p:cNvPr id="2" name="组合 21"/>
          <p:cNvGrpSpPr>
            <a:grpSpLocks/>
          </p:cNvGrpSpPr>
          <p:nvPr/>
        </p:nvGrpSpPr>
        <p:grpSpPr bwMode="auto">
          <a:xfrm>
            <a:off x="142875" y="1617335"/>
            <a:ext cx="1000125" cy="400050"/>
            <a:chOff x="1000100" y="1801286"/>
            <a:chExt cx="1000132" cy="400110"/>
          </a:xfrm>
        </p:grpSpPr>
        <p:pic>
          <p:nvPicPr>
            <p:cNvPr id="4302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pic>
        <p:nvPicPr>
          <p:cNvPr id="43015" name="Picture 2" descr="C:\Documents and Settings\yujuan.bai\桌面\Snap1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929063"/>
            <a:ext cx="2857500" cy="209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3" descr="C:\Documents and Settings\yujuan.bai\桌面\Snap1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785938"/>
            <a:ext cx="2857500" cy="209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2627784" y="6143625"/>
            <a:ext cx="5926137" cy="428625"/>
            <a:chOff x="3143240" y="5143512"/>
            <a:chExt cx="5926680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5286437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3024" name="Picture 8" descr="说话气泡ne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3962465" y="5187962"/>
              <a:ext cx="5107455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：使用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&lt;c:choose&gt;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判断登录角色</a:t>
              </a:r>
            </a:p>
          </p:txBody>
        </p:sp>
      </p:grp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223" y="285750"/>
            <a:ext cx="2376389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条件标签</a:t>
            </a:r>
            <a:r>
              <a:rPr lang="en-US" dirty="0" smtClean="0"/>
              <a:t>3-3</a:t>
            </a:r>
            <a:endParaRPr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E2ABE4-C176-4DD1-8BEF-EE37A027D03C}" type="slidenum">
              <a:rPr lang="zh-CN" altLang="en-US" smtClean="0"/>
              <a:pPr>
                <a:defRPr/>
              </a:pPr>
              <a:t>28</a:t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7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643688" y="285750"/>
            <a:ext cx="232092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迭代标签</a:t>
            </a:r>
            <a:r>
              <a:rPr lang="en-US" dirty="0" smtClean="0"/>
              <a:t>4</a:t>
            </a:r>
            <a:r>
              <a:rPr lang="en-US" altLang="zh-CN" dirty="0" smtClean="0"/>
              <a:t>-1</a:t>
            </a:r>
            <a:endParaRPr dirty="0" smtClean="0"/>
          </a:p>
        </p:txBody>
      </p:sp>
      <p:sp>
        <p:nvSpPr>
          <p:cNvPr id="26627" name="AutoShape 3"/>
          <p:cNvSpPr>
            <a:spLocks noChangeArrowheads="1"/>
          </p:cNvSpPr>
          <p:nvPr/>
        </p:nvSpPr>
        <p:spPr bwMode="auto">
          <a:xfrm>
            <a:off x="755576" y="2516213"/>
            <a:ext cx="7665541" cy="2252924"/>
          </a:xfrm>
          <a:prstGeom prst="roundRect">
            <a:avLst>
              <a:gd name="adj" fmla="val 13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c:forEach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items=</a:t>
            </a: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collection</a:t>
            </a: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var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=</a:t>
            </a: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"</a:t>
            </a:r>
            <a:r>
              <a:rPr lang="en-US" altLang="zh-CN" b="1" dirty="0" err="1" smtClean="0">
                <a:ea typeface="宋体" charset="-122"/>
                <a:cs typeface="Times New Roman" pitchFamily="18" charset="0"/>
              </a:rPr>
              <a:t>varN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ame</a:t>
            </a: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begin=</a:t>
            </a: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start</a:t>
            </a: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"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     end=</a:t>
            </a: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end</a:t>
            </a: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"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step=</a:t>
            </a: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stepSize</a:t>
            </a: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"    </a:t>
            </a:r>
            <a:r>
              <a:rPr lang="en-US" altLang="zh-CN" b="1" dirty="0" err="1" smtClean="0">
                <a:ea typeface="宋体" charset="-122"/>
                <a:cs typeface="Times New Roman" pitchFamily="18" charset="0"/>
              </a:rPr>
              <a:t>varStatus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="status"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&gt;</a:t>
            </a:r>
          </a:p>
          <a:p>
            <a:pPr>
              <a:lnSpc>
                <a:spcPct val="130000"/>
              </a:lnSpc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…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循环体代码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>
              <a:lnSpc>
                <a:spcPct val="130000"/>
              </a:lnSpc>
              <a:defRPr/>
            </a:pPr>
            <a:endParaRPr lang="en-US" altLang="zh-CN" b="1" dirty="0" smtClean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c:forEach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785813" y="1211266"/>
            <a:ext cx="8229600" cy="7143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en-US" altLang="zh-CN" sz="2600" b="1" dirty="0" err="1" smtClean="0">
                <a:latin typeface="+mn-lt"/>
                <a:ea typeface="微软雅黑" pitchFamily="34" charset="-122"/>
              </a:rPr>
              <a:t>forEach</a:t>
            </a:r>
            <a:r>
              <a:rPr lang="zh-CN" altLang="en-US" sz="2600" b="1" dirty="0">
                <a:latin typeface="+mn-lt"/>
                <a:ea typeface="微软雅黑" pitchFamily="34" charset="-122"/>
              </a:rPr>
              <a:t>：实现对</a:t>
            </a:r>
            <a:r>
              <a:rPr lang="zh-CN" altLang="en-US" sz="2600" b="1" dirty="0" smtClean="0">
                <a:latin typeface="+mn-lt"/>
                <a:ea typeface="微软雅黑" pitchFamily="34" charset="-122"/>
              </a:rPr>
              <a:t>集合对象</a:t>
            </a:r>
            <a:r>
              <a:rPr lang="zh-CN" altLang="en-US" sz="2600" b="1" dirty="0">
                <a:latin typeface="+mn-lt"/>
                <a:ea typeface="微软雅黑" pitchFamily="34" charset="-122"/>
              </a:rPr>
              <a:t>的遍历</a:t>
            </a:r>
          </a:p>
        </p:txBody>
      </p:sp>
      <p:sp>
        <p:nvSpPr>
          <p:cNvPr id="821253" name="Rectangle 5"/>
          <p:cNvSpPr>
            <a:spLocks noChangeArrowheads="1"/>
          </p:cNvSpPr>
          <p:nvPr/>
        </p:nvSpPr>
        <p:spPr bwMode="auto">
          <a:xfrm>
            <a:off x="2300438" y="2550567"/>
            <a:ext cx="2160240" cy="36036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821254" name="AutoShape 6"/>
          <p:cNvSpPr>
            <a:spLocks noChangeArrowheads="1"/>
          </p:cNvSpPr>
          <p:nvPr/>
        </p:nvSpPr>
        <p:spPr bwMode="auto">
          <a:xfrm>
            <a:off x="4532685" y="1746661"/>
            <a:ext cx="1676654" cy="67422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0" bIns="0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err="1">
                <a:solidFill>
                  <a:schemeClr val="bg1"/>
                </a:solidFill>
                <a:latin typeface="Arial"/>
                <a:ea typeface="黑体"/>
              </a:rPr>
              <a:t>var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指定当前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成员的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引用</a:t>
            </a:r>
          </a:p>
        </p:txBody>
      </p:sp>
      <p:sp>
        <p:nvSpPr>
          <p:cNvPr id="821255" name="Rectangle 7"/>
          <p:cNvSpPr>
            <a:spLocks noChangeArrowheads="1"/>
          </p:cNvSpPr>
          <p:nvPr/>
        </p:nvSpPr>
        <p:spPr bwMode="auto">
          <a:xfrm>
            <a:off x="4561713" y="2564582"/>
            <a:ext cx="1932236" cy="36036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21256" name="AutoShape 8"/>
          <p:cNvSpPr>
            <a:spLocks noChangeArrowheads="1"/>
          </p:cNvSpPr>
          <p:nvPr/>
        </p:nvSpPr>
        <p:spPr bwMode="auto">
          <a:xfrm>
            <a:off x="2300437" y="1747788"/>
            <a:ext cx="1766887" cy="6731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tIns="0" bIns="0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items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指定要遍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历的集合对象</a:t>
            </a:r>
          </a:p>
        </p:txBody>
      </p:sp>
      <p:sp>
        <p:nvSpPr>
          <p:cNvPr id="821258" name="AutoShape 10"/>
          <p:cNvSpPr>
            <a:spLocks noChangeArrowheads="1"/>
          </p:cNvSpPr>
          <p:nvPr/>
        </p:nvSpPr>
        <p:spPr bwMode="auto">
          <a:xfrm>
            <a:off x="6548909" y="1746200"/>
            <a:ext cx="2068512" cy="6746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begin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指定从集合的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第几位开始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821259" name="AutoShape 11"/>
          <p:cNvSpPr>
            <a:spLocks noChangeArrowheads="1"/>
          </p:cNvSpPr>
          <p:nvPr/>
        </p:nvSpPr>
        <p:spPr bwMode="auto">
          <a:xfrm>
            <a:off x="917079" y="3357554"/>
            <a:ext cx="2103438" cy="6746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tIns="0" bIns="0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end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指定迭代到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集合的第几位结束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821260" name="Rectangle 12"/>
          <p:cNvSpPr>
            <a:spLocks noChangeArrowheads="1"/>
          </p:cNvSpPr>
          <p:nvPr/>
        </p:nvSpPr>
        <p:spPr bwMode="auto">
          <a:xfrm>
            <a:off x="6576553" y="2564582"/>
            <a:ext cx="1714500" cy="36036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821261" name="Rectangle 13"/>
          <p:cNvSpPr>
            <a:spLocks noChangeArrowheads="1"/>
          </p:cNvSpPr>
          <p:nvPr/>
        </p:nvSpPr>
        <p:spPr bwMode="auto">
          <a:xfrm>
            <a:off x="1694582" y="2942680"/>
            <a:ext cx="1357313" cy="36036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821262" name="Rectangle 14"/>
          <p:cNvSpPr>
            <a:spLocks noChangeArrowheads="1"/>
          </p:cNvSpPr>
          <p:nvPr/>
        </p:nvSpPr>
        <p:spPr bwMode="auto">
          <a:xfrm>
            <a:off x="3148626" y="2942680"/>
            <a:ext cx="1871202" cy="36036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821263" name="AutoShape 15"/>
          <p:cNvSpPr>
            <a:spLocks noChangeArrowheads="1"/>
          </p:cNvSpPr>
          <p:nvPr/>
        </p:nvSpPr>
        <p:spPr bwMode="auto">
          <a:xfrm>
            <a:off x="3193405" y="3357554"/>
            <a:ext cx="1411288" cy="6746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tIns="0" bIns="0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step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指定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循环的步长</a:t>
            </a:r>
          </a:p>
        </p:txBody>
      </p:sp>
      <p:grpSp>
        <p:nvGrpSpPr>
          <p:cNvPr id="44049" name="组合 21"/>
          <p:cNvGrpSpPr>
            <a:grpSpLocks/>
          </p:cNvGrpSpPr>
          <p:nvPr/>
        </p:nvGrpSpPr>
        <p:grpSpPr bwMode="auto">
          <a:xfrm>
            <a:off x="150812" y="1883519"/>
            <a:ext cx="1000125" cy="400050"/>
            <a:chOff x="1000100" y="1801286"/>
            <a:chExt cx="1000132" cy="400110"/>
          </a:xfrm>
        </p:grpSpPr>
        <p:pic>
          <p:nvPicPr>
            <p:cNvPr id="44052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5137777" y="2945855"/>
            <a:ext cx="2143125" cy="36036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24" name="AutoShape 15"/>
          <p:cNvSpPr>
            <a:spLocks noChangeArrowheads="1"/>
          </p:cNvSpPr>
          <p:nvPr/>
        </p:nvSpPr>
        <p:spPr bwMode="auto">
          <a:xfrm>
            <a:off x="5180757" y="3358116"/>
            <a:ext cx="2482850" cy="1041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tIns="0" bIns="0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err="1">
                <a:solidFill>
                  <a:schemeClr val="bg1"/>
                </a:solidFill>
                <a:latin typeface="Arial"/>
                <a:ea typeface="黑体"/>
              </a:rPr>
              <a:t>varStatus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属性用于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存放</a:t>
            </a:r>
            <a:r>
              <a:rPr lang="en-US" altLang="zh-CN" b="1" kern="0" dirty="0" err="1">
                <a:solidFill>
                  <a:schemeClr val="bg1"/>
                </a:solidFill>
                <a:latin typeface="Arial"/>
                <a:ea typeface="黑体"/>
              </a:rPr>
              <a:t>var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引用的成员的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相关信息，如索引等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E2ABE4-C176-4DD1-8BEF-EE37A027D03C}" type="slidenum">
              <a:rPr lang="zh-CN" altLang="en-US" smtClean="0"/>
              <a:pPr>
                <a:defRPr/>
              </a:pPr>
              <a:t>29</a:t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2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2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2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2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3" grpId="0" animBg="1"/>
      <p:bldP spid="821254" grpId="0" animBg="1"/>
      <p:bldP spid="821255" grpId="0" animBg="1"/>
      <p:bldP spid="821256" grpId="0" animBg="1"/>
      <p:bldP spid="821258" grpId="0" animBg="1"/>
      <p:bldP spid="821259" grpId="0" animBg="1"/>
      <p:bldP spid="821260" grpId="0" animBg="1"/>
      <p:bldP spid="821261" grpId="0" animBg="1"/>
      <p:bldP spid="821262" grpId="0" animBg="1"/>
      <p:bldP spid="821263" grpId="0" animBg="1"/>
      <p:bldP spid="22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56325" y="285750"/>
            <a:ext cx="2808288" cy="523875"/>
          </a:xfrm>
        </p:spPr>
        <p:txBody>
          <a:bodyPr/>
          <a:lstStyle/>
          <a:p>
            <a:pPr>
              <a:defRPr/>
            </a:pPr>
            <a:r>
              <a:rPr smtClean="0"/>
              <a:t>回顾及作业点评</a:t>
            </a:r>
          </a:p>
        </p:txBody>
      </p:sp>
      <p:sp>
        <p:nvSpPr>
          <p:cNvPr id="549895" name="Rectangle 7"/>
          <p:cNvSpPr>
            <a:spLocks noGrp="1" noChangeArrowheads="1"/>
          </p:cNvSpPr>
          <p:nvPr>
            <p:ph idx="1"/>
          </p:nvPr>
        </p:nvSpPr>
        <p:spPr>
          <a:xfrm>
            <a:off x="784224" y="1214438"/>
            <a:ext cx="796424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如何定义和部署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？</a:t>
            </a:r>
          </a:p>
          <a:p>
            <a:pPr>
              <a:defRPr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-pattern&gt;</a:t>
            </a:r>
            <a:r>
              <a:rPr lang="zh-CN" altLang="en-US" dirty="0" smtClean="0"/>
              <a:t>的常见配置方式有哪些？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Servlet</a:t>
            </a:r>
            <a:r>
              <a:rPr lang="zh-CN" altLang="en-US" dirty="0" smtClean="0"/>
              <a:t>中如何访问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作用域？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Servlet</a:t>
            </a:r>
            <a:r>
              <a:rPr lang="zh-CN" altLang="en-US" dirty="0" smtClean="0"/>
              <a:t>的生命周期包含几部分？分别对应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中的哪些方法？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如何配置和访问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初始化参数和上下文参数？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点评</a:t>
            </a:r>
            <a:r>
              <a:rPr lang="zh-CN" altLang="en-US" dirty="0">
                <a:solidFill>
                  <a:srgbClr val="FF0000"/>
                </a:solidFill>
              </a:rPr>
              <a:t>作业的提交情况和共性问题</a:t>
            </a:r>
            <a:endParaRPr lang="zh-CN" altLang="en-US" dirty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8" name="组合 7"/>
          <p:cNvGrpSpPr/>
          <p:nvPr/>
        </p:nvGrpSpPr>
        <p:grpSpPr>
          <a:xfrm>
            <a:off x="107504" y="724634"/>
            <a:ext cx="1011983" cy="400110"/>
            <a:chOff x="1488315" y="3214686"/>
            <a:chExt cx="1011983" cy="400110"/>
          </a:xfrm>
        </p:grpSpPr>
        <p:pic>
          <p:nvPicPr>
            <p:cNvPr id="9" name="Picture 5" descr="\\prdsoftlab\Softlab\034\01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88315" y="3243722"/>
              <a:ext cx="442912" cy="321804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1799465" y="32146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回顾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7504" y="4005064"/>
            <a:ext cx="1497897" cy="400110"/>
            <a:chOff x="1004978" y="3857625"/>
            <a:chExt cx="1497897" cy="400110"/>
          </a:xfrm>
        </p:grpSpPr>
        <p:pic>
          <p:nvPicPr>
            <p:cNvPr id="12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作业点评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E2ABE4-C176-4DD1-8BEF-EE37A027D03C}" type="slidenum">
              <a:rPr lang="zh-CN" altLang="en-US" smtClean="0"/>
              <a:pPr>
                <a:defRPr/>
              </a:pPr>
              <a:t>3</a:t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AutoShape 3"/>
          <p:cNvSpPr>
            <a:spLocks noChangeArrowheads="1"/>
          </p:cNvSpPr>
          <p:nvPr/>
        </p:nvSpPr>
        <p:spPr bwMode="auto">
          <a:xfrm>
            <a:off x="827584" y="1184278"/>
            <a:ext cx="7512305" cy="5141783"/>
          </a:xfrm>
          <a:prstGeom prst="roundRect">
            <a:avLst>
              <a:gd name="adj" fmla="val 38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tIns="72000" bIns="0">
            <a:spAutoFit/>
          </a:bodyPr>
          <a:lstStyle/>
          <a:p>
            <a:pPr>
              <a:defRPr/>
            </a:pPr>
            <a:r>
              <a:rPr lang="en-US" altLang="zh-CN" b="1" dirty="0" smtClean="0">
                <a:ea typeface="宋体" charset="-122"/>
              </a:rPr>
              <a:t>// </a:t>
            </a:r>
            <a:r>
              <a:rPr lang="zh-CN" altLang="en-US" b="1" dirty="0" smtClean="0">
                <a:ea typeface="宋体" charset="-122"/>
              </a:rPr>
              <a:t>在</a:t>
            </a:r>
            <a:r>
              <a:rPr lang="en-US" altLang="zh-CN" b="1" dirty="0" smtClean="0">
                <a:ea typeface="宋体" charset="-122"/>
              </a:rPr>
              <a:t>Servlet</a:t>
            </a:r>
            <a:r>
              <a:rPr lang="zh-CN" altLang="en-US" b="1" dirty="0" smtClean="0">
                <a:ea typeface="宋体" charset="-122"/>
              </a:rPr>
              <a:t>或</a:t>
            </a:r>
            <a:r>
              <a:rPr lang="en-US" altLang="zh-CN" b="1" dirty="0" smtClean="0">
                <a:ea typeface="宋体" charset="-122"/>
              </a:rPr>
              <a:t>JSP</a:t>
            </a:r>
            <a:r>
              <a:rPr lang="zh-CN" altLang="en-US" b="1" dirty="0" smtClean="0">
                <a:ea typeface="宋体" charset="-122"/>
              </a:rPr>
              <a:t>中准备集合数据</a:t>
            </a:r>
            <a:endParaRPr lang="en-US" altLang="zh-CN" b="1" dirty="0">
              <a:ea typeface="宋体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 smtClean="0">
                <a:ea typeface="宋体" charset="-122"/>
              </a:rPr>
              <a:t>List </a:t>
            </a:r>
            <a:r>
              <a:rPr lang="en-US" altLang="zh-CN" b="1" dirty="0">
                <a:ea typeface="宋体" charset="-122"/>
              </a:rPr>
              <a:t>products = </a:t>
            </a:r>
            <a:r>
              <a:rPr lang="en-US" altLang="zh-CN" b="1" dirty="0" err="1">
                <a:ea typeface="宋体" charset="-122"/>
              </a:rPr>
              <a:t>GoodsDao.getAllProducts</a:t>
            </a:r>
            <a:r>
              <a:rPr lang="en-US" altLang="zh-CN" b="1" dirty="0">
                <a:ea typeface="宋体" charset="-122"/>
              </a:rPr>
              <a:t>();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 err="1" smtClean="0">
                <a:ea typeface="宋体" charset="-122"/>
              </a:rPr>
              <a:t>request.setAttribute</a:t>
            </a:r>
            <a:r>
              <a:rPr lang="en-US" altLang="zh-CN" b="1" dirty="0">
                <a:ea typeface="宋体" charset="-122"/>
              </a:rPr>
              <a:t>("products", products</a:t>
            </a:r>
            <a:r>
              <a:rPr lang="en-US" altLang="zh-CN" b="1" dirty="0" smtClean="0">
                <a:ea typeface="宋体" charset="-122"/>
              </a:rPr>
              <a:t>);</a:t>
            </a:r>
            <a:endParaRPr lang="en-US" altLang="zh-CN" b="1" dirty="0">
              <a:ea typeface="宋体" charset="-122"/>
            </a:endParaRPr>
          </a:p>
          <a:p>
            <a:pPr>
              <a:defRPr/>
            </a:pPr>
            <a:r>
              <a:rPr lang="en-US" altLang="zh-CN" b="1" dirty="0" smtClean="0">
                <a:ea typeface="宋体" charset="-122"/>
              </a:rPr>
              <a:t>// </a:t>
            </a:r>
            <a:r>
              <a:rPr lang="zh-CN" altLang="en-US" b="1" dirty="0" smtClean="0">
                <a:ea typeface="宋体" charset="-122"/>
              </a:rPr>
              <a:t>在</a:t>
            </a:r>
            <a:r>
              <a:rPr lang="en-US" altLang="zh-CN" b="1" dirty="0" smtClean="0">
                <a:ea typeface="宋体" charset="-122"/>
              </a:rPr>
              <a:t>JSP</a:t>
            </a:r>
            <a:r>
              <a:rPr lang="zh-CN" altLang="en-US" b="1" dirty="0" smtClean="0">
                <a:ea typeface="宋体" charset="-122"/>
              </a:rPr>
              <a:t>中展示数据</a:t>
            </a:r>
            <a:endParaRPr lang="en-US" altLang="zh-CN" b="1" dirty="0" smtClean="0">
              <a:ea typeface="宋体" charset="-122"/>
            </a:endParaRPr>
          </a:p>
          <a:p>
            <a:pPr>
              <a:defRPr/>
            </a:pPr>
            <a:r>
              <a:rPr lang="en-US" altLang="zh-CN" b="1" dirty="0" smtClean="0">
                <a:ea typeface="宋体" charset="-122"/>
              </a:rPr>
              <a:t>&lt;!-- </a:t>
            </a:r>
            <a:r>
              <a:rPr lang="zh-CN" altLang="en-US" b="1" dirty="0">
                <a:ea typeface="宋体" charset="-122"/>
              </a:rPr>
              <a:t>循环输出商品信息 </a:t>
            </a:r>
            <a:r>
              <a:rPr lang="en-US" altLang="zh-CN" b="1" dirty="0">
                <a:ea typeface="宋体" charset="-122"/>
              </a:rPr>
              <a:t>--&gt;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&lt;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c:forEach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 items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="${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requestScope.products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}" 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  <a:ea typeface="宋体" charset="-122"/>
              </a:rPr>
              <a:t>var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="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product"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       </a:t>
            </a:r>
            <a:r>
              <a:rPr lang="en-US" altLang="zh-CN" b="1" dirty="0" err="1" smtClean="0">
                <a:solidFill>
                  <a:srgbClr val="FF0000"/>
                </a:solidFill>
                <a:ea typeface="宋体" charset="-122"/>
              </a:rPr>
              <a:t>varStatus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="status"&gt;</a:t>
            </a:r>
          </a:p>
          <a:p>
            <a:pPr>
              <a:defRPr/>
            </a:pPr>
            <a:r>
              <a:rPr lang="en-US" altLang="zh-CN" b="1" dirty="0" smtClean="0">
                <a:ea typeface="宋体" charset="-122"/>
              </a:rPr>
              <a:t>    &lt;!-- </a:t>
            </a:r>
            <a:r>
              <a:rPr lang="zh-CN" altLang="en-US" b="1" dirty="0">
                <a:ea typeface="宋体" charset="-122"/>
              </a:rPr>
              <a:t>如果是偶数行，为该行换背景颜色 </a:t>
            </a:r>
            <a:r>
              <a:rPr lang="en-US" altLang="zh-CN" b="1" dirty="0">
                <a:ea typeface="宋体" charset="-122"/>
              </a:rPr>
              <a:t>--&gt;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  &lt;</a:t>
            </a:r>
            <a:r>
              <a:rPr lang="en-US" altLang="zh-CN" b="1" dirty="0" err="1">
                <a:ea typeface="宋体" charset="-122"/>
              </a:rPr>
              <a:t>tr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&lt;c:if test="${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status.index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% 2 == 1 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}"&gt;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           </a:t>
            </a:r>
            <a:r>
              <a:rPr lang="en-US" altLang="zh-CN" b="1" dirty="0" smtClean="0">
                <a:ea typeface="宋体" charset="-122"/>
              </a:rPr>
              <a:t>style</a:t>
            </a:r>
            <a:r>
              <a:rPr lang="en-US" altLang="zh-CN" b="1" dirty="0">
                <a:ea typeface="宋体" charset="-122"/>
              </a:rPr>
              <a:t>="</a:t>
            </a:r>
            <a:r>
              <a:rPr lang="en-US" altLang="zh-CN" b="1" dirty="0" err="1">
                <a:ea typeface="宋体" charset="-122"/>
              </a:rPr>
              <a:t>background-color:rgb</a:t>
            </a:r>
            <a:r>
              <a:rPr lang="en-US" altLang="zh-CN" b="1" dirty="0">
                <a:ea typeface="宋体" charset="-122"/>
              </a:rPr>
              <a:t>(219,241,212);"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&lt;/c:if&gt;</a:t>
            </a:r>
            <a:r>
              <a:rPr lang="en-US" altLang="zh-CN" b="1" dirty="0">
                <a:ea typeface="宋体" charset="-122"/>
              </a:rPr>
              <a:t>&gt;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      &lt;td&gt;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${product.name }</a:t>
            </a:r>
            <a:r>
              <a:rPr lang="en-US" altLang="zh-CN" b="1" dirty="0">
                <a:ea typeface="宋体" charset="-122"/>
              </a:rPr>
              <a:t>&lt;/td&gt;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      &lt;td&gt;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${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product.area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}</a:t>
            </a:r>
            <a:r>
              <a:rPr lang="en-US" altLang="zh-CN" b="1" dirty="0">
                <a:ea typeface="宋体" charset="-122"/>
              </a:rPr>
              <a:t>&lt;/td&gt;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      &lt;td&gt;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${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product.price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}</a:t>
            </a:r>
            <a:r>
              <a:rPr lang="en-US" altLang="zh-CN" b="1" dirty="0">
                <a:ea typeface="宋体" charset="-122"/>
              </a:rPr>
              <a:t>&lt;/td&gt;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  &lt;/</a:t>
            </a:r>
            <a:r>
              <a:rPr lang="en-US" altLang="zh-CN" b="1" dirty="0" err="1">
                <a:ea typeface="宋体" charset="-122"/>
              </a:rPr>
              <a:t>tr</a:t>
            </a:r>
            <a:r>
              <a:rPr lang="en-US" altLang="zh-CN" b="1" dirty="0">
                <a:ea typeface="宋体" charset="-122"/>
              </a:rPr>
              <a:t>&gt;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&lt;/c:forEach&gt;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660232" y="285750"/>
            <a:ext cx="2304381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迭代标签</a:t>
            </a:r>
            <a:r>
              <a:rPr lang="en-US" dirty="0" smtClean="0"/>
              <a:t>4</a:t>
            </a:r>
            <a:r>
              <a:rPr lang="en-US" altLang="zh-CN" dirty="0" smtClean="0"/>
              <a:t>-2</a:t>
            </a:r>
            <a:endParaRPr dirty="0" smtClean="0"/>
          </a:p>
        </p:txBody>
      </p:sp>
      <p:sp>
        <p:nvSpPr>
          <p:cNvPr id="28676" name="Rectangle 17"/>
          <p:cNvSpPr>
            <a:spLocks noChangeArrowheads="1"/>
          </p:cNvSpPr>
          <p:nvPr/>
        </p:nvSpPr>
        <p:spPr bwMode="auto">
          <a:xfrm>
            <a:off x="782411" y="1211638"/>
            <a:ext cx="7775575" cy="647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itchFamily="34" charset="-122"/>
              </a:rPr>
              <a:t>通过迭代标签显示商品列表</a:t>
            </a:r>
          </a:p>
        </p:txBody>
      </p:sp>
      <p:sp>
        <p:nvSpPr>
          <p:cNvPr id="770066" name="AutoShape 18"/>
          <p:cNvSpPr>
            <a:spLocks noChangeArrowheads="1"/>
          </p:cNvSpPr>
          <p:nvPr/>
        </p:nvSpPr>
        <p:spPr bwMode="auto">
          <a:xfrm>
            <a:off x="5929324" y="2249640"/>
            <a:ext cx="1609725" cy="407987"/>
          </a:xfrm>
          <a:prstGeom prst="wedgeRoundRectCallout">
            <a:avLst>
              <a:gd name="adj1" fmla="val -48152"/>
              <a:gd name="adj2" fmla="val 2254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循环遍历集合</a:t>
            </a:r>
          </a:p>
        </p:txBody>
      </p:sp>
      <p:sp>
        <p:nvSpPr>
          <p:cNvPr id="770067" name="AutoShape 19"/>
          <p:cNvSpPr>
            <a:spLocks noChangeArrowheads="1"/>
          </p:cNvSpPr>
          <p:nvPr/>
        </p:nvSpPr>
        <p:spPr bwMode="auto">
          <a:xfrm>
            <a:off x="6153161" y="3368151"/>
            <a:ext cx="1385888" cy="407987"/>
          </a:xfrm>
          <a:prstGeom prst="wedgeRoundRectCallout">
            <a:avLst>
              <a:gd name="adj1" fmla="val -18430"/>
              <a:gd name="adj2" fmla="val 4767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判断奇偶行</a:t>
            </a:r>
          </a:p>
        </p:txBody>
      </p:sp>
      <p:sp>
        <p:nvSpPr>
          <p:cNvPr id="770068" name="AutoShape 20"/>
          <p:cNvSpPr>
            <a:spLocks noChangeArrowheads="1"/>
          </p:cNvSpPr>
          <p:nvPr/>
        </p:nvSpPr>
        <p:spPr bwMode="auto">
          <a:xfrm>
            <a:off x="5929324" y="4791832"/>
            <a:ext cx="1609725" cy="407988"/>
          </a:xfrm>
          <a:prstGeom prst="wedgeRoundRectCallout">
            <a:avLst>
              <a:gd name="adj1" fmla="val -49075"/>
              <a:gd name="adj2" fmla="val 255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输出商品信息</a:t>
            </a:r>
          </a:p>
        </p:txBody>
      </p:sp>
      <p:sp>
        <p:nvSpPr>
          <p:cNvPr id="17" name="Line 24"/>
          <p:cNvSpPr>
            <a:spLocks noChangeShapeType="1"/>
          </p:cNvSpPr>
          <p:nvPr/>
        </p:nvSpPr>
        <p:spPr bwMode="auto">
          <a:xfrm rot="-5400000">
            <a:off x="5540382" y="2531025"/>
            <a:ext cx="224634" cy="4778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 rot="-5400000">
            <a:off x="5768111" y="3535157"/>
            <a:ext cx="214314" cy="45498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 rot="-5400000">
            <a:off x="5150840" y="4593682"/>
            <a:ext cx="0" cy="89572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2771800" y="6154213"/>
            <a:ext cx="4572000" cy="428625"/>
            <a:chOff x="3143240" y="5143512"/>
            <a:chExt cx="4572032" cy="428628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5082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3962396" y="5187962"/>
              <a:ext cx="327344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：迭代标签的应用</a:t>
              </a:r>
            </a:p>
          </p:txBody>
        </p:sp>
      </p:grpSp>
      <p:pic>
        <p:nvPicPr>
          <p:cNvPr id="20" name="Picture 21" descr="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505" y="1719411"/>
            <a:ext cx="5057775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E2ABE4-C176-4DD1-8BEF-EE37A027D03C}" type="slidenum">
              <a:rPr lang="zh-CN" altLang="en-US" smtClean="0"/>
              <a:pPr>
                <a:defRPr/>
              </a:pPr>
              <a:t>30</a:t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7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7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nimBg="1"/>
      <p:bldP spid="28676" grpId="0"/>
      <p:bldP spid="770066" grpId="0" animBg="1"/>
      <p:bldP spid="770067" grpId="0" animBg="1"/>
      <p:bldP spid="77006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660232" y="285750"/>
            <a:ext cx="2304381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迭代标签</a:t>
            </a:r>
            <a:r>
              <a:rPr lang="en-US" dirty="0" smtClean="0"/>
              <a:t>4</a:t>
            </a:r>
            <a:r>
              <a:rPr lang="en-US" altLang="zh-CN" dirty="0" smtClean="0"/>
              <a:t>-3</a:t>
            </a:r>
            <a:endParaRPr dirty="0" smtClean="0"/>
          </a:p>
        </p:txBody>
      </p:sp>
      <p:sp>
        <p:nvSpPr>
          <p:cNvPr id="28675" name="AutoShape 3"/>
          <p:cNvSpPr>
            <a:spLocks noChangeArrowheads="1"/>
          </p:cNvSpPr>
          <p:nvPr/>
        </p:nvSpPr>
        <p:spPr bwMode="auto">
          <a:xfrm>
            <a:off x="1217290" y="1822747"/>
            <a:ext cx="6739086" cy="3119691"/>
          </a:xfrm>
          <a:prstGeom prst="roundRect">
            <a:avLst>
              <a:gd name="adj" fmla="val 38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tIns="72000" bIns="0">
            <a:spAutoFit/>
          </a:bodyPr>
          <a:lstStyle/>
          <a:p>
            <a:pPr>
              <a:defRPr/>
            </a:pPr>
            <a:r>
              <a:rPr lang="en-US" altLang="zh-CN" b="1" dirty="0" smtClean="0">
                <a:ea typeface="宋体" charset="-122"/>
              </a:rPr>
              <a:t>// </a:t>
            </a:r>
            <a:r>
              <a:rPr lang="zh-CN" altLang="en-US" b="1" dirty="0" smtClean="0">
                <a:ea typeface="宋体" charset="-122"/>
              </a:rPr>
              <a:t>在</a:t>
            </a:r>
            <a:r>
              <a:rPr lang="en-US" altLang="zh-CN" b="1" dirty="0" smtClean="0">
                <a:ea typeface="宋体" charset="-122"/>
              </a:rPr>
              <a:t>Servlet</a:t>
            </a:r>
            <a:r>
              <a:rPr lang="zh-CN" altLang="en-US" b="1" dirty="0" smtClean="0">
                <a:ea typeface="宋体" charset="-122"/>
              </a:rPr>
              <a:t>或</a:t>
            </a:r>
            <a:r>
              <a:rPr lang="en-US" altLang="zh-CN" b="1" dirty="0" smtClean="0">
                <a:ea typeface="宋体" charset="-122"/>
              </a:rPr>
              <a:t>JSP</a:t>
            </a:r>
            <a:r>
              <a:rPr lang="zh-CN" altLang="en-US" b="1" dirty="0" smtClean="0">
                <a:ea typeface="宋体" charset="-122"/>
              </a:rPr>
              <a:t>中准备数据</a:t>
            </a:r>
            <a:endParaRPr lang="en-US" altLang="zh-CN" b="1" dirty="0" smtClean="0">
              <a:ea typeface="宋体" charset="-122"/>
            </a:endParaRPr>
          </a:p>
          <a:p>
            <a:pPr>
              <a:defRPr/>
            </a:pPr>
            <a:r>
              <a:rPr lang="en-US" altLang="zh-CN" b="1" dirty="0" smtClean="0">
                <a:ea typeface="宋体" charset="-122"/>
              </a:rPr>
              <a:t>Map&lt;String, String</a:t>
            </a:r>
            <a:r>
              <a:rPr lang="en-US" altLang="zh-CN" b="1" dirty="0">
                <a:ea typeface="宋体" charset="-122"/>
              </a:rPr>
              <a:t>&gt; </a:t>
            </a:r>
            <a:r>
              <a:rPr lang="en-US" altLang="zh-CN" b="1" dirty="0" smtClean="0">
                <a:ea typeface="宋体" charset="-122"/>
              </a:rPr>
              <a:t>map = new </a:t>
            </a:r>
            <a:r>
              <a:rPr lang="en-US" altLang="zh-CN" b="1" dirty="0" err="1">
                <a:ea typeface="宋体" charset="-122"/>
              </a:rPr>
              <a:t>HashMap</a:t>
            </a:r>
            <a:r>
              <a:rPr lang="en-US" altLang="zh-CN" b="1" dirty="0">
                <a:ea typeface="宋体" charset="-122"/>
              </a:rPr>
              <a:t>&lt;String</a:t>
            </a:r>
            <a:r>
              <a:rPr lang="en-US" altLang="zh-CN" b="1" dirty="0" smtClean="0">
                <a:ea typeface="宋体" charset="-122"/>
              </a:rPr>
              <a:t>, String</a:t>
            </a:r>
            <a:r>
              <a:rPr lang="en-US" altLang="zh-CN" b="1" dirty="0">
                <a:ea typeface="宋体" charset="-122"/>
              </a:rPr>
              <a:t>&gt;();</a:t>
            </a:r>
          </a:p>
          <a:p>
            <a:pPr>
              <a:defRPr/>
            </a:pPr>
            <a:r>
              <a:rPr lang="en-US" altLang="zh-CN" b="1" dirty="0" err="1" smtClean="0">
                <a:ea typeface="宋体" charset="-122"/>
              </a:rPr>
              <a:t>map.put</a:t>
            </a:r>
            <a:r>
              <a:rPr lang="en-US" altLang="zh-CN" b="1" dirty="0">
                <a:ea typeface="宋体" charset="-122"/>
              </a:rPr>
              <a:t>("tom</a:t>
            </a:r>
            <a:r>
              <a:rPr lang="en-US" altLang="zh-CN" b="1" dirty="0" smtClean="0">
                <a:ea typeface="宋体" charset="-122"/>
              </a:rPr>
              <a:t>",  </a:t>
            </a:r>
            <a:r>
              <a:rPr lang="en-US" altLang="zh-CN" b="1" dirty="0">
                <a:ea typeface="宋体" charset="-122"/>
              </a:rPr>
              <a:t>"</a:t>
            </a:r>
            <a:r>
              <a:rPr lang="zh-CN" altLang="en-US" b="1" dirty="0">
                <a:ea typeface="宋体" charset="-122"/>
              </a:rPr>
              <a:t>美国</a:t>
            </a:r>
            <a:r>
              <a:rPr lang="en-US" altLang="zh-CN" b="1" dirty="0">
                <a:ea typeface="宋体" charset="-122"/>
              </a:rPr>
              <a:t>");</a:t>
            </a:r>
          </a:p>
          <a:p>
            <a:pPr>
              <a:defRPr/>
            </a:pPr>
            <a:r>
              <a:rPr lang="en-US" altLang="zh-CN" b="1" dirty="0" err="1" smtClean="0">
                <a:ea typeface="宋体" charset="-122"/>
              </a:rPr>
              <a:t>map.put</a:t>
            </a:r>
            <a:r>
              <a:rPr lang="en-US" altLang="zh-CN" b="1" dirty="0">
                <a:ea typeface="宋体" charset="-122"/>
              </a:rPr>
              <a:t>("lily</a:t>
            </a:r>
            <a:r>
              <a:rPr lang="en-US" altLang="zh-CN" b="1" dirty="0" smtClean="0">
                <a:ea typeface="宋体" charset="-122"/>
              </a:rPr>
              <a:t>",  </a:t>
            </a:r>
            <a:r>
              <a:rPr lang="en-US" altLang="zh-CN" b="1" dirty="0">
                <a:ea typeface="宋体" charset="-122"/>
              </a:rPr>
              <a:t>"</a:t>
            </a:r>
            <a:r>
              <a:rPr lang="zh-CN" altLang="en-US" b="1" dirty="0">
                <a:ea typeface="宋体" charset="-122"/>
              </a:rPr>
              <a:t>英国</a:t>
            </a:r>
            <a:r>
              <a:rPr lang="en-US" altLang="zh-CN" b="1" dirty="0">
                <a:ea typeface="宋体" charset="-122"/>
              </a:rPr>
              <a:t>");</a:t>
            </a:r>
          </a:p>
          <a:p>
            <a:pPr>
              <a:defRPr/>
            </a:pPr>
            <a:r>
              <a:rPr lang="en-US" altLang="zh-CN" b="1" dirty="0" err="1" smtClean="0">
                <a:ea typeface="宋体" charset="-122"/>
              </a:rPr>
              <a:t>map.put</a:t>
            </a:r>
            <a:r>
              <a:rPr lang="en-US" altLang="zh-CN" b="1" dirty="0">
                <a:ea typeface="宋体" charset="-122"/>
              </a:rPr>
              <a:t>("jack</a:t>
            </a:r>
            <a:r>
              <a:rPr lang="en-US" altLang="zh-CN" b="1" dirty="0" smtClean="0">
                <a:ea typeface="宋体" charset="-122"/>
              </a:rPr>
              <a:t>", "</a:t>
            </a:r>
            <a:r>
              <a:rPr lang="zh-CN" altLang="en-US" b="1" dirty="0">
                <a:ea typeface="宋体" charset="-122"/>
              </a:rPr>
              <a:t>中国</a:t>
            </a:r>
            <a:r>
              <a:rPr lang="en-US" altLang="zh-CN" b="1" dirty="0">
                <a:ea typeface="宋体" charset="-122"/>
              </a:rPr>
              <a:t>");</a:t>
            </a:r>
          </a:p>
          <a:p>
            <a:pPr>
              <a:defRPr/>
            </a:pPr>
            <a:r>
              <a:rPr lang="en-US" altLang="zh-CN" b="1" dirty="0" err="1" smtClean="0">
                <a:ea typeface="宋体" charset="-122"/>
              </a:rPr>
              <a:t>request.setAttribute</a:t>
            </a:r>
            <a:r>
              <a:rPr lang="en-US" altLang="zh-CN" b="1" dirty="0">
                <a:ea typeface="宋体" charset="-122"/>
              </a:rPr>
              <a:t>("map", </a:t>
            </a:r>
            <a:r>
              <a:rPr lang="en-US" altLang="zh-CN" b="1" dirty="0" smtClean="0">
                <a:ea typeface="宋体" charset="-122"/>
              </a:rPr>
              <a:t> map</a:t>
            </a:r>
            <a:r>
              <a:rPr lang="en-US" altLang="zh-CN" b="1" dirty="0">
                <a:ea typeface="宋体" charset="-122"/>
              </a:rPr>
              <a:t>);</a:t>
            </a:r>
          </a:p>
          <a:p>
            <a:pPr>
              <a:defRPr/>
            </a:pPr>
            <a:r>
              <a:rPr lang="en-US" altLang="zh-CN" b="1" dirty="0" smtClean="0">
                <a:ea typeface="宋体" charset="-122"/>
              </a:rPr>
              <a:t>// </a:t>
            </a:r>
            <a:r>
              <a:rPr lang="zh-CN" altLang="en-US" b="1" dirty="0" smtClean="0">
                <a:ea typeface="宋体" charset="-122"/>
              </a:rPr>
              <a:t>在</a:t>
            </a:r>
            <a:r>
              <a:rPr lang="en-US" altLang="zh-CN" b="1" dirty="0" smtClean="0">
                <a:ea typeface="宋体" charset="-122"/>
              </a:rPr>
              <a:t>JSP</a:t>
            </a:r>
            <a:r>
              <a:rPr lang="zh-CN" altLang="en-US" b="1" dirty="0" smtClean="0">
                <a:ea typeface="宋体" charset="-122"/>
              </a:rPr>
              <a:t>中展示数据</a:t>
            </a:r>
            <a:endParaRPr lang="en-US" altLang="zh-CN" b="1" dirty="0" smtClean="0">
              <a:ea typeface="宋体" charset="-122"/>
            </a:endParaRPr>
          </a:p>
          <a:p>
            <a:pPr>
              <a:defRPr/>
            </a:pPr>
            <a:r>
              <a:rPr lang="en-US" altLang="zh-CN" b="1" dirty="0" smtClean="0">
                <a:ea typeface="宋体" charset="-122"/>
              </a:rPr>
              <a:t>&lt;</a:t>
            </a:r>
            <a:r>
              <a:rPr lang="en-US" altLang="zh-CN" b="1" dirty="0" err="1" smtClean="0">
                <a:ea typeface="宋体" charset="-122"/>
              </a:rPr>
              <a:t>c:forEach</a:t>
            </a:r>
            <a:r>
              <a:rPr lang="en-US" altLang="zh-CN" b="1" dirty="0" smtClean="0">
                <a:ea typeface="宋体" charset="-122"/>
              </a:rPr>
              <a:t>  items="${</a:t>
            </a:r>
            <a:r>
              <a:rPr lang="en-US" altLang="zh-CN" b="1" dirty="0" err="1" smtClean="0">
                <a:ea typeface="宋体" charset="-122"/>
              </a:rPr>
              <a:t>requestScope.map</a:t>
            </a:r>
            <a:r>
              <a:rPr lang="en-US" altLang="zh-CN" b="1" dirty="0">
                <a:ea typeface="宋体" charset="-122"/>
              </a:rPr>
              <a:t>}" </a:t>
            </a:r>
            <a:r>
              <a:rPr lang="en-US" altLang="zh-CN" b="1" dirty="0" err="1">
                <a:ea typeface="宋体" charset="-122"/>
              </a:rPr>
              <a:t>var</a:t>
            </a:r>
            <a:r>
              <a:rPr lang="en-US" altLang="zh-CN" b="1" dirty="0">
                <a:ea typeface="宋体" charset="-122"/>
              </a:rPr>
              <a:t>="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entry</a:t>
            </a:r>
            <a:r>
              <a:rPr lang="en-US" altLang="zh-CN" b="1" dirty="0">
                <a:ea typeface="宋体" charset="-122"/>
              </a:rPr>
              <a:t>"&gt;</a:t>
            </a: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  </a:t>
            </a:r>
            <a:r>
              <a:rPr lang="en-US" altLang="zh-CN" b="1" dirty="0" smtClean="0">
                <a:ea typeface="宋体" charset="-122"/>
              </a:rPr>
              <a:t>${ </a:t>
            </a:r>
            <a:r>
              <a:rPr lang="en-US" altLang="zh-CN" b="1" dirty="0" err="1" smtClean="0">
                <a:solidFill>
                  <a:srgbClr val="FF0000"/>
                </a:solidFill>
                <a:ea typeface="宋体" charset="-122"/>
              </a:rPr>
              <a:t>entry.key</a:t>
            </a:r>
            <a:r>
              <a:rPr lang="en-US" altLang="zh-CN" b="1" dirty="0" smtClean="0">
                <a:ea typeface="宋体" charset="-122"/>
              </a:rPr>
              <a:t> }</a:t>
            </a:r>
            <a:endParaRPr lang="en-US" altLang="zh-CN" b="1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  </a:t>
            </a:r>
            <a:r>
              <a:rPr lang="en-US" altLang="zh-CN" b="1" dirty="0" smtClean="0">
                <a:ea typeface="宋体" charset="-122"/>
              </a:rPr>
              <a:t>${ </a:t>
            </a:r>
            <a:r>
              <a:rPr lang="en-US" altLang="zh-CN" b="1" dirty="0" err="1" smtClean="0">
                <a:solidFill>
                  <a:srgbClr val="FF0000"/>
                </a:solidFill>
                <a:ea typeface="宋体" charset="-122"/>
              </a:rPr>
              <a:t>entry.value</a:t>
            </a:r>
            <a:r>
              <a:rPr lang="en-US" altLang="zh-CN" b="1" dirty="0" smtClean="0">
                <a:ea typeface="宋体" charset="-122"/>
              </a:rPr>
              <a:t> }&lt;</a:t>
            </a:r>
            <a:r>
              <a:rPr lang="en-US" altLang="zh-CN" b="1" dirty="0">
                <a:ea typeface="宋体" charset="-122"/>
              </a:rPr>
              <a:t>p&gt;</a:t>
            </a: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&lt;/c:forEach&gt;</a:t>
            </a:r>
          </a:p>
        </p:txBody>
      </p:sp>
      <p:sp>
        <p:nvSpPr>
          <p:cNvPr id="28676" name="Rectangle 17"/>
          <p:cNvSpPr>
            <a:spLocks noChangeArrowheads="1"/>
          </p:cNvSpPr>
          <p:nvPr/>
        </p:nvSpPr>
        <p:spPr bwMode="auto">
          <a:xfrm>
            <a:off x="782411" y="1211638"/>
            <a:ext cx="7775575" cy="647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itchFamily="34" charset="-122"/>
              </a:rPr>
              <a:t>通过迭代标签遍历</a:t>
            </a:r>
            <a:r>
              <a:rPr lang="en-US" altLang="zh-CN" sz="2600" b="1" dirty="0">
                <a:latin typeface="+mn-lt"/>
                <a:ea typeface="微软雅黑" pitchFamily="34" charset="-122"/>
              </a:rPr>
              <a:t>Map</a:t>
            </a:r>
            <a:endParaRPr lang="zh-CN" altLang="en-US" sz="2600" b="1" dirty="0">
              <a:latin typeface="+mn-lt"/>
              <a:ea typeface="微软雅黑" pitchFamily="34" charset="-122"/>
            </a:endParaRPr>
          </a:p>
        </p:txBody>
      </p:sp>
      <p:pic>
        <p:nvPicPr>
          <p:cNvPr id="46094" name="Picture 2" descr="图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293095"/>
            <a:ext cx="3143250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E2ABE4-C176-4DD1-8BEF-EE37A027D03C}" type="slidenum">
              <a:rPr lang="zh-CN" altLang="en-US" smtClean="0"/>
              <a:pPr>
                <a:defRPr/>
              </a:pPr>
              <a:t>31</a:t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659563" y="285750"/>
            <a:ext cx="230505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迭代标签</a:t>
            </a:r>
            <a:r>
              <a:rPr lang="en-US" dirty="0" smtClean="0"/>
              <a:t>4</a:t>
            </a:r>
            <a:r>
              <a:rPr lang="en-US" altLang="zh-CN" dirty="0" smtClean="0"/>
              <a:t>-4</a:t>
            </a:r>
            <a:endParaRPr dirty="0" smtClean="0"/>
          </a:p>
        </p:txBody>
      </p:sp>
      <p:sp>
        <p:nvSpPr>
          <p:cNvPr id="27651" name="AutoShape 3"/>
          <p:cNvSpPr>
            <a:spLocks noChangeArrowheads="1"/>
          </p:cNvSpPr>
          <p:nvPr/>
        </p:nvSpPr>
        <p:spPr bwMode="auto">
          <a:xfrm>
            <a:off x="1092101" y="2071688"/>
            <a:ext cx="6612830" cy="153272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&lt;c:forEach  begin=</a:t>
            </a:r>
            <a:r>
              <a:rPr lang="nl-NL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start</a:t>
            </a:r>
            <a:r>
              <a:rPr lang="nl-NL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end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=</a:t>
            </a:r>
            <a:r>
              <a:rPr lang="nl-NL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end</a:t>
            </a:r>
            <a:r>
              <a:rPr lang="nl-NL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step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=</a:t>
            </a:r>
            <a:r>
              <a:rPr lang="nl-NL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</a:t>
            </a:r>
            <a:r>
              <a:rPr lang="nl-NL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stepSize</a:t>
            </a:r>
            <a:r>
              <a:rPr lang="nl-NL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&gt;</a:t>
            </a:r>
          </a:p>
          <a:p>
            <a:pPr>
              <a:lnSpc>
                <a:spcPct val="130000"/>
              </a:lnSpc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…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循环体代码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…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c:forEach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786039" y="1211266"/>
            <a:ext cx="8229600" cy="936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en-US" altLang="zh-CN" sz="2600" b="1" dirty="0" err="1" smtClean="0">
                <a:latin typeface="+mn-lt"/>
                <a:ea typeface="微软雅黑" pitchFamily="34" charset="-122"/>
              </a:rPr>
              <a:t>forEach</a:t>
            </a:r>
            <a:r>
              <a:rPr lang="zh-CN" altLang="en-US" sz="2600" b="1" dirty="0">
                <a:latin typeface="+mn-lt"/>
                <a:ea typeface="微软雅黑" pitchFamily="34" charset="-122"/>
              </a:rPr>
              <a:t>：指定迭代的次数</a:t>
            </a:r>
          </a:p>
        </p:txBody>
      </p:sp>
      <p:grpSp>
        <p:nvGrpSpPr>
          <p:cNvPr id="47110" name="组合 21"/>
          <p:cNvGrpSpPr>
            <a:grpSpLocks/>
          </p:cNvGrpSpPr>
          <p:nvPr/>
        </p:nvGrpSpPr>
        <p:grpSpPr bwMode="auto">
          <a:xfrm>
            <a:off x="142875" y="1660798"/>
            <a:ext cx="1000125" cy="400050"/>
            <a:chOff x="1000100" y="1801286"/>
            <a:chExt cx="1000132" cy="400110"/>
          </a:xfrm>
        </p:grpSpPr>
        <p:pic>
          <p:nvPicPr>
            <p:cNvPr id="4711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1068009" y="4237633"/>
            <a:ext cx="5016160" cy="11731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&lt;c:forEach  begin="1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end="5"  step= "2"&gt;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&lt;c:out value="*"&gt;&lt;/c:out&gt;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&lt;/c:forEach&gt;</a:t>
            </a:r>
          </a:p>
        </p:txBody>
      </p:sp>
      <p:pic>
        <p:nvPicPr>
          <p:cNvPr id="1027" name="Picture 3" descr="C:\Documents and Settings\yujuan.bai\桌面\Snap1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168154"/>
            <a:ext cx="2551112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5"/>
          <p:cNvGrpSpPr>
            <a:grpSpLocks/>
          </p:cNvGrpSpPr>
          <p:nvPr/>
        </p:nvGrpSpPr>
        <p:grpSpPr bwMode="auto">
          <a:xfrm>
            <a:off x="150359" y="3717032"/>
            <a:ext cx="1020236" cy="520601"/>
            <a:chOff x="6076895" y="1122446"/>
            <a:chExt cx="1020326" cy="520604"/>
          </a:xfrm>
        </p:grpSpPr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076895" y="1142984"/>
              <a:ext cx="490670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396327" y="1122446"/>
              <a:ext cx="700894" cy="4001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E2ABE4-C176-4DD1-8BEF-EE37A027D03C}" type="slidenum">
              <a:rPr lang="zh-CN" altLang="en-US" smtClean="0"/>
              <a:pPr>
                <a:defRPr/>
              </a:pPr>
              <a:t>32</a:t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56325" name="TextBox 4"/>
          <p:cNvSpPr txBox="1">
            <a:spLocks noChangeArrowheads="1"/>
          </p:cNvSpPr>
          <p:nvPr/>
        </p:nvSpPr>
        <p:spPr bwMode="auto">
          <a:xfrm>
            <a:off x="892537" y="3126902"/>
            <a:ext cx="5014913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EL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表达式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6326" name="AutoShape 3"/>
          <p:cNvSpPr>
            <a:spLocks/>
          </p:cNvSpPr>
          <p:nvPr/>
        </p:nvSpPr>
        <p:spPr bwMode="auto">
          <a:xfrm>
            <a:off x="3625612" y="1783216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56328" name="TextBox 12"/>
          <p:cNvSpPr txBox="1">
            <a:spLocks noChangeArrowheads="1"/>
          </p:cNvSpPr>
          <p:nvPr/>
        </p:nvSpPr>
        <p:spPr bwMode="auto">
          <a:xfrm>
            <a:off x="3776425" y="1711778"/>
            <a:ext cx="26697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${ 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…….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}</a:t>
            </a: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“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.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”或“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[ ]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”操作符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2483768" y="1231218"/>
            <a:ext cx="2237581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封装数据访问功能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语法要素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隐式对象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表达式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</p:txBody>
      </p:sp>
      <p:sp>
        <p:nvSpPr>
          <p:cNvPr id="14" name="AutoShape 3"/>
          <p:cNvSpPr>
            <a:spLocks/>
          </p:cNvSpPr>
          <p:nvPr/>
        </p:nvSpPr>
        <p:spPr bwMode="auto">
          <a:xfrm>
            <a:off x="2249314" y="1351868"/>
            <a:ext cx="234454" cy="3974254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5" name="AutoShape 3"/>
          <p:cNvSpPr>
            <a:spLocks/>
          </p:cNvSpPr>
          <p:nvPr/>
        </p:nvSpPr>
        <p:spPr bwMode="auto">
          <a:xfrm>
            <a:off x="5858134" y="2021369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6008948" y="1949931"/>
            <a:ext cx="10833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对象属性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集合元素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7" name="AutoShape 3"/>
          <p:cNvSpPr>
            <a:spLocks/>
          </p:cNvSpPr>
          <p:nvPr/>
        </p:nvSpPr>
        <p:spPr bwMode="auto">
          <a:xfrm>
            <a:off x="3625612" y="3252226"/>
            <a:ext cx="150813" cy="134133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3776425" y="3141309"/>
            <a:ext cx="302782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作用域访问对象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参数访问对象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JSP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隐式对象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- </a:t>
            </a:r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pageContext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9" name="AutoShape 3"/>
          <p:cNvSpPr>
            <a:spLocks/>
          </p:cNvSpPr>
          <p:nvPr/>
        </p:nvSpPr>
        <p:spPr bwMode="auto">
          <a:xfrm>
            <a:off x="5463672" y="2877953"/>
            <a:ext cx="179388" cy="852203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5614486" y="2754802"/>
            <a:ext cx="190984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pageScope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requestScope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sessionScope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applicationScope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21" name="AutoShape 3"/>
          <p:cNvSpPr>
            <a:spLocks/>
          </p:cNvSpPr>
          <p:nvPr/>
        </p:nvSpPr>
        <p:spPr bwMode="auto">
          <a:xfrm>
            <a:off x="5175640" y="3898921"/>
            <a:ext cx="179388" cy="361417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2" name="TextBox 12"/>
          <p:cNvSpPr txBox="1">
            <a:spLocks noChangeArrowheads="1"/>
          </p:cNvSpPr>
          <p:nvPr/>
        </p:nvSpPr>
        <p:spPr bwMode="auto">
          <a:xfrm>
            <a:off x="5326454" y="3756282"/>
            <a:ext cx="21978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param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paramValues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25" name="AutoShape 3"/>
          <p:cNvSpPr>
            <a:spLocks/>
          </p:cNvSpPr>
          <p:nvPr/>
        </p:nvSpPr>
        <p:spPr bwMode="auto">
          <a:xfrm>
            <a:off x="3621496" y="4973697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6" name="TextBox 12"/>
          <p:cNvSpPr txBox="1">
            <a:spLocks noChangeArrowheads="1"/>
          </p:cNvSpPr>
          <p:nvPr/>
        </p:nvSpPr>
        <p:spPr bwMode="auto">
          <a:xfrm>
            <a:off x="3772309" y="4902259"/>
            <a:ext cx="141873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关系运算符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逻辑运算符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empty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操作符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40" name="标题 1"/>
          <p:cNvSpPr>
            <a:spLocks noGrp="1"/>
          </p:cNvSpPr>
          <p:nvPr>
            <p:ph type="title"/>
          </p:nvPr>
        </p:nvSpPr>
        <p:spPr>
          <a:xfrm>
            <a:off x="7426118" y="286077"/>
            <a:ext cx="1538496" cy="523220"/>
          </a:xfrm>
        </p:spPr>
        <p:txBody>
          <a:bodyPr/>
          <a:lstStyle/>
          <a:p>
            <a:pPr>
              <a:defRPr/>
            </a:pPr>
            <a:r>
              <a:rPr dirty="0" smtClean="0"/>
              <a:t>总结</a:t>
            </a:r>
            <a:r>
              <a:rPr lang="en-US" dirty="0" smtClean="0"/>
              <a:t>2</a:t>
            </a:r>
            <a:r>
              <a:rPr lang="en-US" altLang="zh-CN" dirty="0" smtClean="0"/>
              <a:t>-1</a:t>
            </a:r>
            <a:endParaRPr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E2ABE4-C176-4DD1-8BEF-EE37A027D03C}" type="slidenum">
              <a:rPr lang="zh-CN" altLang="en-US" smtClean="0"/>
              <a:pPr>
                <a:defRPr/>
              </a:pPr>
              <a:t>33</a:t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7426118" y="286077"/>
            <a:ext cx="1538496" cy="523220"/>
          </a:xfrm>
        </p:spPr>
        <p:txBody>
          <a:bodyPr/>
          <a:lstStyle/>
          <a:p>
            <a:pPr>
              <a:defRPr/>
            </a:pPr>
            <a:r>
              <a:rPr dirty="0" smtClean="0"/>
              <a:t>总结</a:t>
            </a:r>
            <a:r>
              <a:rPr lang="en-US" dirty="0" smtClean="0"/>
              <a:t>2</a:t>
            </a:r>
            <a:r>
              <a:rPr lang="en-US" altLang="zh-CN" dirty="0" smtClean="0"/>
              <a:t>-2</a:t>
            </a:r>
            <a:endParaRPr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56325" name="TextBox 4"/>
          <p:cNvSpPr txBox="1">
            <a:spLocks noChangeArrowheads="1"/>
          </p:cNvSpPr>
          <p:nvPr/>
        </p:nvSpPr>
        <p:spPr bwMode="auto">
          <a:xfrm>
            <a:off x="683568" y="2492896"/>
            <a:ext cx="5014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JSTL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标签</a:t>
            </a:r>
          </a:p>
        </p:txBody>
      </p:sp>
      <p:sp>
        <p:nvSpPr>
          <p:cNvPr id="56327" name="TextBox 11"/>
          <p:cNvSpPr txBox="1">
            <a:spLocks noChangeArrowheads="1"/>
          </p:cNvSpPr>
          <p:nvPr/>
        </p:nvSpPr>
        <p:spPr bwMode="auto">
          <a:xfrm>
            <a:off x="2399830" y="1225780"/>
            <a:ext cx="3770313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封装逻辑判断、循环控制等功能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使用条件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核心标签库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6329" name="AutoShape 3"/>
          <p:cNvSpPr>
            <a:spLocks/>
          </p:cNvSpPr>
          <p:nvPr/>
        </p:nvSpPr>
        <p:spPr bwMode="auto">
          <a:xfrm>
            <a:off x="2110905" y="1379018"/>
            <a:ext cx="214313" cy="2680632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7" name="AutoShape 3"/>
          <p:cNvSpPr>
            <a:spLocks/>
          </p:cNvSpPr>
          <p:nvPr/>
        </p:nvSpPr>
        <p:spPr bwMode="auto">
          <a:xfrm>
            <a:off x="3452862" y="1738547"/>
            <a:ext cx="179388" cy="639361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8" name="TextBox 12"/>
          <p:cNvSpPr txBox="1">
            <a:spLocks noChangeArrowheads="1"/>
          </p:cNvSpPr>
          <p:nvPr/>
        </p:nvSpPr>
        <p:spPr bwMode="auto">
          <a:xfrm>
            <a:off x="3603675" y="1657828"/>
            <a:ext cx="390783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项目：引入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JAR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文件及标签库描述符文件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JSP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：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&lt;%@ </a:t>
            </a:r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taglib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 prefix=</a:t>
            </a:r>
            <a:r>
              <a:rPr lang="nl-NL" altLang="zh-CN" sz="1600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</a:t>
            </a:r>
            <a:r>
              <a:rPr lang="nl-NL" altLang="zh-CN" sz="1600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"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uri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=</a:t>
            </a:r>
            <a:r>
              <a:rPr lang="nl-NL" altLang="zh-CN" sz="1600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</a:t>
            </a:r>
            <a:r>
              <a:rPr lang="nl-NL" altLang="zh-CN" sz="1600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"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%&gt;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29" name="AutoShape 3"/>
          <p:cNvSpPr>
            <a:spLocks/>
          </p:cNvSpPr>
          <p:nvPr/>
        </p:nvSpPr>
        <p:spPr bwMode="auto">
          <a:xfrm>
            <a:off x="3621173" y="3011468"/>
            <a:ext cx="150813" cy="235166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30" name="TextBox 12"/>
          <p:cNvSpPr txBox="1">
            <a:spLocks noChangeArrowheads="1"/>
          </p:cNvSpPr>
          <p:nvPr/>
        </p:nvSpPr>
        <p:spPr bwMode="auto">
          <a:xfrm>
            <a:off x="3771986" y="2900551"/>
            <a:ext cx="3027823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通用标签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条件标签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迭代标签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- </a:t>
            </a:r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forEach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31" name="AutoShape 3"/>
          <p:cNvSpPr>
            <a:spLocks/>
          </p:cNvSpPr>
          <p:nvPr/>
        </p:nvSpPr>
        <p:spPr bwMode="auto">
          <a:xfrm>
            <a:off x="4775201" y="2663321"/>
            <a:ext cx="179388" cy="852203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32" name="TextBox 12"/>
          <p:cNvSpPr txBox="1">
            <a:spLocks noChangeArrowheads="1"/>
          </p:cNvSpPr>
          <p:nvPr/>
        </p:nvSpPr>
        <p:spPr bwMode="auto">
          <a:xfrm>
            <a:off x="4926015" y="2540170"/>
            <a:ext cx="190984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set</a:t>
            </a:r>
          </a:p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remove</a:t>
            </a:r>
          </a:p>
          <a:p>
            <a:pPr eaLnBrk="1" hangingPunct="1"/>
            <a:endParaRPr lang="zh-CN" altLang="en-US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out</a:t>
            </a:r>
          </a:p>
        </p:txBody>
      </p:sp>
      <p:sp>
        <p:nvSpPr>
          <p:cNvPr id="33" name="AutoShape 3"/>
          <p:cNvSpPr>
            <a:spLocks/>
          </p:cNvSpPr>
          <p:nvPr/>
        </p:nvSpPr>
        <p:spPr bwMode="auto">
          <a:xfrm>
            <a:off x="4775201" y="4009490"/>
            <a:ext cx="150814" cy="562927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34" name="TextBox 12"/>
          <p:cNvSpPr txBox="1">
            <a:spLocks noChangeArrowheads="1"/>
          </p:cNvSpPr>
          <p:nvPr/>
        </p:nvSpPr>
        <p:spPr bwMode="auto">
          <a:xfrm>
            <a:off x="4926015" y="3858140"/>
            <a:ext cx="21978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if – test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属性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choose</a:t>
            </a:r>
          </a:p>
        </p:txBody>
      </p:sp>
      <p:sp>
        <p:nvSpPr>
          <p:cNvPr id="35" name="AutoShape 3"/>
          <p:cNvSpPr>
            <a:spLocks/>
          </p:cNvSpPr>
          <p:nvPr/>
        </p:nvSpPr>
        <p:spPr bwMode="auto">
          <a:xfrm>
            <a:off x="5865754" y="4280106"/>
            <a:ext cx="179388" cy="48684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36" name="TextBox 12"/>
          <p:cNvSpPr txBox="1">
            <a:spLocks noChangeArrowheads="1"/>
          </p:cNvSpPr>
          <p:nvPr/>
        </p:nvSpPr>
        <p:spPr bwMode="auto">
          <a:xfrm>
            <a:off x="6016568" y="4110171"/>
            <a:ext cx="21978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when – test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属性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otherwise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</p:txBody>
      </p:sp>
      <p:sp>
        <p:nvSpPr>
          <p:cNvPr id="37" name="AutoShape 3"/>
          <p:cNvSpPr>
            <a:spLocks/>
          </p:cNvSpPr>
          <p:nvPr/>
        </p:nvSpPr>
        <p:spPr bwMode="auto">
          <a:xfrm>
            <a:off x="5505714" y="3153739"/>
            <a:ext cx="179388" cy="53578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38" name="TextBox 12"/>
          <p:cNvSpPr txBox="1">
            <a:spLocks noChangeArrowheads="1"/>
          </p:cNvSpPr>
          <p:nvPr/>
        </p:nvSpPr>
        <p:spPr bwMode="auto">
          <a:xfrm>
            <a:off x="5656528" y="3021340"/>
            <a:ext cx="21978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value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属性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default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属性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escapeXml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属性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</p:txBody>
      </p:sp>
      <p:sp>
        <p:nvSpPr>
          <p:cNvPr id="39" name="AutoShape 3"/>
          <p:cNvSpPr>
            <a:spLocks/>
          </p:cNvSpPr>
          <p:nvPr/>
        </p:nvSpPr>
        <p:spPr bwMode="auto">
          <a:xfrm>
            <a:off x="5730122" y="5006720"/>
            <a:ext cx="179388" cy="53578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40" name="TextBox 12"/>
          <p:cNvSpPr txBox="1">
            <a:spLocks noChangeArrowheads="1"/>
          </p:cNvSpPr>
          <p:nvPr/>
        </p:nvSpPr>
        <p:spPr bwMode="auto">
          <a:xfrm>
            <a:off x="5880936" y="4874321"/>
            <a:ext cx="21978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items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属性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var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属性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varStatus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属性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</p:txBody>
      </p:sp>
      <p:sp>
        <p:nvSpPr>
          <p:cNvPr id="41" name="AutoShape 3"/>
          <p:cNvSpPr>
            <a:spLocks/>
          </p:cNvSpPr>
          <p:nvPr/>
        </p:nvSpPr>
        <p:spPr bwMode="auto">
          <a:xfrm>
            <a:off x="7422354" y="5363128"/>
            <a:ext cx="179388" cy="361417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42" name="TextBox 12"/>
          <p:cNvSpPr txBox="1">
            <a:spLocks noChangeArrowheads="1"/>
          </p:cNvSpPr>
          <p:nvPr/>
        </p:nvSpPr>
        <p:spPr bwMode="auto">
          <a:xfrm>
            <a:off x="7573168" y="5220489"/>
            <a:ext cx="1396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index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属性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count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属性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2037206" y="5733256"/>
            <a:ext cx="5127082" cy="864096"/>
            <a:chOff x="1071563" y="5224117"/>
            <a:chExt cx="6984527" cy="864096"/>
          </a:xfrm>
        </p:grpSpPr>
        <p:sp>
          <p:nvSpPr>
            <p:cNvPr id="44" name="AutoShape 4"/>
            <p:cNvSpPr>
              <a:spLocks noChangeArrowheads="1"/>
            </p:cNvSpPr>
            <p:nvPr/>
          </p:nvSpPr>
          <p:spPr bwMode="auto">
            <a:xfrm>
              <a:off x="1071563" y="5418138"/>
              <a:ext cx="6813550" cy="670075"/>
            </a:xfrm>
            <a:prstGeom prst="roundRect">
              <a:avLst>
                <a:gd name="adj" fmla="val 115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tIns="0" bIns="0" anchor="ctr"/>
            <a:lstStyle/>
            <a:p>
              <a:pPr>
                <a:defRPr/>
              </a:pP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EL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表达式与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JSTL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标签结合使用，可以减少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JSP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中嵌入的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Java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代码，有利于程序的维护和扩展</a:t>
              </a:r>
            </a:p>
          </p:txBody>
        </p:sp>
        <p:sp>
          <p:nvSpPr>
            <p:cNvPr id="45" name="AutoShape 4"/>
            <p:cNvSpPr>
              <a:spLocks noChangeArrowheads="1"/>
            </p:cNvSpPr>
            <p:nvPr/>
          </p:nvSpPr>
          <p:spPr bwMode="gray">
            <a:xfrm>
              <a:off x="7533131" y="5224117"/>
              <a:ext cx="522959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E2ABE4-C176-4DD1-8BEF-EE37A027D03C}" type="slidenum">
              <a:rPr lang="zh-CN" altLang="en-US" smtClean="0"/>
              <a:pPr>
                <a:defRPr/>
              </a:pPr>
              <a:t>34</a:t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42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7308850" y="285750"/>
            <a:ext cx="1655763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本章任务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使用</a:t>
            </a:r>
            <a:r>
              <a:rPr lang="en-US" altLang="zh-CN" smtClean="0"/>
              <a:t>EL</a:t>
            </a:r>
            <a:r>
              <a:rPr lang="zh-CN" altLang="en-US" smtClean="0"/>
              <a:t>表达式实现一项问卷调查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简化栏目页面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简化新闻列表页面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读取新闻内容及评论并显示</a:t>
            </a:r>
            <a:endParaRPr lang="zh-CN" altLang="en-US" dirty="0" smtClean="0"/>
          </a:p>
        </p:txBody>
      </p:sp>
      <p:pic>
        <p:nvPicPr>
          <p:cNvPr id="1026" name="Picture 2" descr="图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3357563"/>
            <a:ext cx="2947987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图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3429000"/>
            <a:ext cx="3071812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图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3197225"/>
            <a:ext cx="4198937" cy="258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图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3338513"/>
            <a:ext cx="40227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图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3" y="3500438"/>
            <a:ext cx="5303837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E2ABE4-C176-4DD1-8BEF-EE37A027D03C}" type="slidenum">
              <a:rPr lang="zh-CN" altLang="en-US" smtClean="0"/>
              <a:pPr>
                <a:defRPr/>
              </a:pPr>
              <a:t>4</a:t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7143750" y="285750"/>
            <a:ext cx="1820863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 smtClean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理解并会使用</a:t>
            </a:r>
            <a:r>
              <a:rPr lang="en-US" altLang="zh-CN" smtClean="0"/>
              <a:t>EL</a:t>
            </a:r>
            <a:r>
              <a:rPr lang="zh-CN" altLang="en-US" smtClean="0"/>
              <a:t>表达式</a:t>
            </a:r>
          </a:p>
          <a:p>
            <a:pPr>
              <a:defRPr/>
            </a:pPr>
            <a:r>
              <a:rPr lang="zh-CN" altLang="en-US" smtClean="0"/>
              <a:t>理解并会使用常用的</a:t>
            </a:r>
            <a:r>
              <a:rPr lang="en-US" altLang="zh-CN" smtClean="0"/>
              <a:t>JSTL</a:t>
            </a:r>
            <a:r>
              <a:rPr lang="zh-CN" altLang="en-US" smtClean="0"/>
              <a:t>标签</a:t>
            </a:r>
          </a:p>
          <a:p>
            <a:pPr>
              <a:defRPr/>
            </a:pPr>
            <a:endParaRPr lang="zh-CN" altLang="en-US" smtClean="0"/>
          </a:p>
        </p:txBody>
      </p:sp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044009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556792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511" y="1592511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E2ABE4-C176-4DD1-8BEF-EE37A027D03C}" type="slidenum">
              <a:rPr lang="zh-CN" altLang="en-US" smtClean="0"/>
              <a:pPr>
                <a:defRPr/>
              </a:pPr>
              <a:t>5</a:t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516688" y="285750"/>
            <a:ext cx="244792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为什么需要</a:t>
            </a:r>
            <a:r>
              <a:rPr lang="en-US" altLang="zh-CN" dirty="0" smtClean="0"/>
              <a:t>EL</a:t>
            </a:r>
          </a:p>
        </p:txBody>
      </p:sp>
      <p:sp>
        <p:nvSpPr>
          <p:cNvPr id="741379" name="Rectangle 3"/>
          <p:cNvSpPr>
            <a:spLocks noChangeArrowheads="1"/>
          </p:cNvSpPr>
          <p:nvPr/>
        </p:nvSpPr>
        <p:spPr bwMode="auto">
          <a:xfrm>
            <a:off x="784800" y="1213200"/>
            <a:ext cx="7832923" cy="171926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 smtClean="0">
                <a:latin typeface="+mn-lt"/>
                <a:ea typeface="微软雅黑" pitchFamily="34" charset="-122"/>
              </a:rPr>
              <a:t>在</a:t>
            </a:r>
            <a:r>
              <a:rPr lang="en-US" altLang="zh-CN" sz="2600" b="1" dirty="0">
                <a:latin typeface="+mn-lt"/>
                <a:ea typeface="微软雅黑" pitchFamily="34" charset="-122"/>
              </a:rPr>
              <a:t>JSP</a:t>
            </a:r>
            <a:r>
              <a:rPr lang="zh-CN" altLang="en-US" sz="2600" b="1" dirty="0" smtClean="0">
                <a:latin typeface="+mn-lt"/>
                <a:ea typeface="微软雅黑" pitchFamily="34" charset="-122"/>
              </a:rPr>
              <a:t>中使用</a:t>
            </a:r>
            <a:r>
              <a:rPr lang="en-US" altLang="zh-CN" sz="2600" b="1" dirty="0" smtClean="0">
                <a:latin typeface="+mn-lt"/>
                <a:ea typeface="微软雅黑" pitchFamily="34" charset="-122"/>
              </a:rPr>
              <a:t>Java</a:t>
            </a:r>
            <a:r>
              <a:rPr lang="zh-CN" altLang="en-US" sz="2600" b="1" dirty="0" smtClean="0">
                <a:latin typeface="+mn-lt"/>
                <a:ea typeface="微软雅黑" pitchFamily="34" charset="-122"/>
              </a:rPr>
              <a:t>脚本的</a:t>
            </a:r>
            <a:r>
              <a:rPr lang="zh-CN" altLang="en-US" sz="2600" b="1" dirty="0">
                <a:latin typeface="+mn-lt"/>
                <a:ea typeface="微软雅黑" pitchFamily="34" charset="-122"/>
              </a:rPr>
              <a:t>局限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/>
            </a:pPr>
            <a:r>
              <a:rPr lang="zh-CN" altLang="en-US" sz="2400" b="1" dirty="0">
                <a:latin typeface="+mn-lt"/>
                <a:ea typeface="微软雅黑" pitchFamily="34" charset="-122"/>
              </a:rPr>
              <a:t>在</a:t>
            </a:r>
            <a:r>
              <a:rPr lang="en-US" altLang="zh-CN" sz="2400" b="1" dirty="0">
                <a:latin typeface="+mn-lt"/>
                <a:ea typeface="微软雅黑" pitchFamily="34" charset="-122"/>
              </a:rPr>
              <a:t>JSP</a:t>
            </a:r>
            <a:r>
              <a:rPr lang="zh-CN" altLang="en-US" sz="2400" b="1" dirty="0">
                <a:latin typeface="+mn-lt"/>
                <a:ea typeface="微软雅黑" pitchFamily="34" charset="-122"/>
              </a:rPr>
              <a:t>页面中嵌入大量的</a:t>
            </a:r>
            <a:r>
              <a:rPr lang="en-US" altLang="zh-CN" sz="2400" b="1" dirty="0">
                <a:latin typeface="+mn-lt"/>
                <a:ea typeface="微软雅黑" pitchFamily="34" charset="-122"/>
              </a:rPr>
              <a:t>Java</a:t>
            </a:r>
            <a:r>
              <a:rPr lang="zh-CN" altLang="en-US" sz="2400" b="1" dirty="0">
                <a:latin typeface="+mn-lt"/>
                <a:ea typeface="微软雅黑" pitchFamily="34" charset="-122"/>
              </a:rPr>
              <a:t>代码</a:t>
            </a:r>
            <a:endParaRPr lang="en-US" altLang="zh-CN" sz="2400" b="1" dirty="0">
              <a:latin typeface="+mn-lt"/>
              <a:ea typeface="微软雅黑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/>
            </a:pPr>
            <a:r>
              <a:rPr lang="zh-CN" altLang="en-US" sz="2400" b="1" dirty="0" smtClean="0">
                <a:latin typeface="+mn-lt"/>
                <a:ea typeface="微软雅黑" pitchFamily="34" charset="-122"/>
              </a:rPr>
              <a:t>访问结构比较复杂的数据时代码烦琐，且经常需要强制</a:t>
            </a:r>
            <a:r>
              <a:rPr lang="zh-CN" altLang="en-US" sz="2400" b="1" dirty="0">
                <a:latin typeface="+mn-lt"/>
                <a:ea typeface="微软雅黑" pitchFamily="34" charset="-122"/>
              </a:rPr>
              <a:t>类型</a:t>
            </a:r>
            <a:r>
              <a:rPr lang="zh-CN" altLang="en-US" sz="2400" b="1" dirty="0" smtClean="0">
                <a:latin typeface="+mn-lt"/>
                <a:ea typeface="微软雅黑" pitchFamily="34" charset="-122"/>
              </a:rPr>
              <a:t>转换</a:t>
            </a:r>
            <a:endParaRPr lang="zh-CN" altLang="en-US" sz="2400" b="1" dirty="0">
              <a:latin typeface="+mn-lt"/>
              <a:ea typeface="微软雅黑" pitchFamily="34" charset="-122"/>
            </a:endParaRPr>
          </a:p>
          <a:p>
            <a:pPr marL="342900" lvl="1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endParaRPr lang="zh-CN" altLang="en-US" sz="2600" b="1" dirty="0">
              <a:latin typeface="+mn-lt"/>
              <a:ea typeface="微软雅黑" pitchFamily="34" charset="-122"/>
            </a:endParaRPr>
          </a:p>
          <a:p>
            <a:pPr marL="342900" lvl="1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endParaRPr lang="zh-CN" altLang="en-US" sz="2600" b="1" dirty="0">
              <a:latin typeface="+mn-lt"/>
              <a:ea typeface="微软雅黑" pitchFamily="34" charset="-122"/>
            </a:endParaRPr>
          </a:p>
          <a:p>
            <a:pPr marL="342900" lvl="1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endParaRPr lang="zh-CN" altLang="en-US" sz="2600" b="1" dirty="0">
              <a:latin typeface="+mn-lt"/>
              <a:ea typeface="微软雅黑" pitchFamily="34" charset="-122"/>
            </a:endParaRPr>
          </a:p>
          <a:p>
            <a:pPr marL="0" lvl="1" eaLnBrk="0" hangingPunct="0">
              <a:spcBef>
                <a:spcPct val="20000"/>
              </a:spcBef>
              <a:buClr>
                <a:srgbClr val="0E9CDE"/>
              </a:buClr>
              <a:buSzPct val="100000"/>
              <a:defRPr/>
            </a:pPr>
            <a:endParaRPr lang="zh-CN" altLang="en-US" sz="2600" b="1" dirty="0">
              <a:latin typeface="+mn-lt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en-US" altLang="zh-CN" sz="2600" b="1" dirty="0">
                <a:latin typeface="+mn-lt"/>
                <a:ea typeface="微软雅黑" pitchFamily="34" charset="-122"/>
              </a:rPr>
              <a:t>EL</a:t>
            </a:r>
            <a:r>
              <a:rPr lang="zh-CN" altLang="en-US" sz="2600" b="1" dirty="0">
                <a:latin typeface="+mn-lt"/>
                <a:ea typeface="微软雅黑" pitchFamily="34" charset="-122"/>
              </a:rPr>
              <a:t>表达式使</a:t>
            </a:r>
            <a:r>
              <a:rPr lang="en-US" altLang="zh-CN" sz="2600" b="1" dirty="0">
                <a:latin typeface="+mn-lt"/>
                <a:ea typeface="微软雅黑" pitchFamily="34" charset="-122"/>
              </a:rPr>
              <a:t>JSP</a:t>
            </a:r>
            <a:r>
              <a:rPr lang="zh-CN" altLang="en-US" sz="2600" b="1" dirty="0">
                <a:latin typeface="+mn-lt"/>
                <a:ea typeface="微软雅黑" pitchFamily="34" charset="-122"/>
              </a:rPr>
              <a:t>的开发变得更加简单</a:t>
            </a:r>
          </a:p>
        </p:txBody>
      </p:sp>
      <p:sp>
        <p:nvSpPr>
          <p:cNvPr id="741393" name="AutoShape 17"/>
          <p:cNvSpPr>
            <a:spLocks noChangeArrowheads="1"/>
          </p:cNvSpPr>
          <p:nvPr/>
        </p:nvSpPr>
        <p:spPr bwMode="auto">
          <a:xfrm>
            <a:off x="1338759" y="2996952"/>
            <a:ext cx="7121673" cy="169277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&lt;%	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Employee employee = (Employee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)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request.getAttribute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("employee");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Computer comp = employee.getComputer();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String manufacturer = comp.getManufacturer();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%&gt;</a:t>
            </a:r>
          </a:p>
        </p:txBody>
      </p:sp>
      <p:sp>
        <p:nvSpPr>
          <p:cNvPr id="741396" name="AutoShape 20"/>
          <p:cNvSpPr>
            <a:spLocks noChangeArrowheads="1"/>
          </p:cNvSpPr>
          <p:nvPr/>
        </p:nvSpPr>
        <p:spPr bwMode="auto">
          <a:xfrm>
            <a:off x="1333012" y="5369662"/>
            <a:ext cx="5802313" cy="369887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${</a:t>
            </a:r>
            <a:r>
              <a:rPr lang="en-US" altLang="zh-CN" b="1" kern="0" dirty="0" err="1">
                <a:solidFill>
                  <a:schemeClr val="bg1"/>
                </a:solidFill>
                <a:latin typeface="Arial"/>
                <a:ea typeface="黑体"/>
              </a:rPr>
              <a:t>requestScope.employee.computer.manufacturer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}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E2ABE4-C176-4DD1-8BEF-EE37A027D03C}" type="slidenum">
              <a:rPr lang="zh-CN" altLang="en-US" smtClean="0"/>
              <a:pPr>
                <a:defRPr/>
              </a:pPr>
              <a:t>6</a:t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9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3663" y="285750"/>
            <a:ext cx="2520950" cy="52387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EL</a:t>
            </a:r>
            <a:r>
              <a:rPr smtClean="0"/>
              <a:t>表达式简介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什么是</a:t>
            </a:r>
            <a:r>
              <a:rPr lang="en-US" altLang="zh-CN" dirty="0" smtClean="0"/>
              <a:t>EL</a:t>
            </a:r>
          </a:p>
          <a:p>
            <a:pPr lvl="1">
              <a:defRPr/>
            </a:pPr>
            <a:r>
              <a:rPr lang="en-US" altLang="zh-CN" dirty="0" smtClean="0"/>
              <a:t>Expression Language</a:t>
            </a:r>
            <a:r>
              <a:rPr lang="zh-CN" altLang="en-US" dirty="0" smtClean="0"/>
              <a:t>（表达式语言）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EL</a:t>
            </a:r>
            <a:r>
              <a:rPr lang="zh-CN" altLang="en-US" dirty="0" smtClean="0"/>
              <a:t>的功能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替代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页面中</a:t>
            </a:r>
            <a:r>
              <a:rPr lang="zh-CN" altLang="en-US" dirty="0"/>
              <a:t>数据</a:t>
            </a:r>
            <a:r>
              <a:rPr lang="zh-CN" altLang="en-US" dirty="0" smtClean="0"/>
              <a:t>访问时的复杂编码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EL</a:t>
            </a:r>
            <a:r>
              <a:rPr lang="zh-CN" altLang="en-US" dirty="0" smtClean="0"/>
              <a:t>的特点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自动转换类型 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smtClean="0"/>
              <a:t>EL</a:t>
            </a:r>
            <a:r>
              <a:rPr lang="zh-CN" altLang="en-US" dirty="0" smtClean="0"/>
              <a:t>得到某个数据时可以自动转换类型 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使用简单 </a:t>
            </a:r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E2ABE4-C176-4DD1-8BEF-EE37A027D03C}" type="slidenum">
              <a:rPr lang="zh-CN" altLang="en-US" smtClean="0"/>
              <a:pPr>
                <a:defRPr/>
              </a:pPr>
              <a:t>7</a:t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0425" y="285750"/>
            <a:ext cx="3024188" cy="52387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EL</a:t>
            </a:r>
            <a:r>
              <a:rPr smtClean="0"/>
              <a:t>表达式语法</a:t>
            </a:r>
            <a:r>
              <a:rPr lang="en-US" altLang="zh-CN" smtClean="0"/>
              <a:t>6-1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marL="342900" lvl="1" indent="-342900">
              <a:buFont typeface="Wingdings" pitchFamily="2" charset="2"/>
              <a:buChar char="n"/>
              <a:defRPr/>
            </a:pPr>
            <a:endParaRPr lang="en-US" altLang="zh-CN" sz="2600" dirty="0" smtClean="0">
              <a:cs typeface="+mn-cs"/>
            </a:endParaRPr>
          </a:p>
          <a:p>
            <a:pPr marL="342900" lvl="1" indent="-342900">
              <a:buFont typeface="Wingdings" pitchFamily="2" charset="2"/>
              <a:buChar char="n"/>
              <a:defRPr/>
            </a:pPr>
            <a:endParaRPr lang="en-US" altLang="zh-CN" sz="2600" dirty="0">
              <a:cs typeface="+mn-cs"/>
            </a:endParaRPr>
          </a:p>
          <a:p>
            <a:pPr marL="342900" lvl="1" indent="-342900">
              <a:buFont typeface="Wingdings" pitchFamily="2" charset="2"/>
              <a:buChar char="n"/>
              <a:defRPr/>
            </a:pPr>
            <a:r>
              <a:rPr lang="zh-CN" altLang="en-US" sz="2600" dirty="0" smtClean="0">
                <a:cs typeface="+mn-cs"/>
              </a:rPr>
              <a:t>通过变量名取值</a:t>
            </a:r>
            <a:endParaRPr lang="en-US" altLang="zh-CN" sz="2600" dirty="0">
              <a:cs typeface="+mn-cs"/>
            </a:endParaRPr>
          </a:p>
          <a:p>
            <a:pPr marL="342900" lvl="1" indent="-342900">
              <a:buFont typeface="Wingdings" pitchFamily="2" charset="2"/>
              <a:buChar char="n"/>
              <a:defRPr/>
            </a:pPr>
            <a:r>
              <a:rPr lang="zh-CN" altLang="en-US" sz="2600" dirty="0">
                <a:cs typeface="+mn-cs"/>
              </a:rPr>
              <a:t>获取对象的属性值</a:t>
            </a:r>
            <a:endParaRPr lang="en-US" altLang="zh-CN" sz="2600" dirty="0">
              <a:cs typeface="+mn-cs"/>
            </a:endParaRPr>
          </a:p>
          <a:p>
            <a:pPr marL="342900" lvl="1" indent="-342900">
              <a:buFont typeface="Wingdings" pitchFamily="2" charset="2"/>
              <a:buChar char="n"/>
              <a:defRPr/>
            </a:pPr>
            <a:r>
              <a:rPr lang="zh-CN" altLang="en-US" sz="2600" dirty="0">
                <a:cs typeface="+mn-cs"/>
              </a:rPr>
              <a:t>获取集合元素</a:t>
            </a:r>
            <a:endParaRPr lang="en-US" altLang="zh-CN" sz="2600" dirty="0">
              <a:cs typeface="+mn-cs"/>
            </a:endParaRPr>
          </a:p>
          <a:p>
            <a:pPr marL="342900" lvl="1" indent="-342900">
              <a:buFont typeface="Wingdings" pitchFamily="2" charset="2"/>
              <a:buChar char="n"/>
              <a:defRPr/>
            </a:pPr>
            <a:r>
              <a:rPr lang="zh-CN" altLang="en-US" sz="2600" dirty="0" smtClean="0">
                <a:cs typeface="+mn-cs"/>
              </a:rPr>
              <a:t>执行表达式</a:t>
            </a:r>
            <a:endParaRPr lang="en-US" altLang="zh-CN" sz="2600" dirty="0">
              <a:cs typeface="+mn-cs"/>
            </a:endParaRPr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 lvl="1">
              <a:defRPr/>
            </a:pPr>
            <a:endParaRPr lang="zh-CN" altLang="en-US" dirty="0"/>
          </a:p>
        </p:txBody>
      </p:sp>
      <p:grpSp>
        <p:nvGrpSpPr>
          <p:cNvPr id="20485" name="组合 4"/>
          <p:cNvGrpSpPr>
            <a:grpSpLocks/>
          </p:cNvGrpSpPr>
          <p:nvPr/>
        </p:nvGrpSpPr>
        <p:grpSpPr bwMode="auto">
          <a:xfrm>
            <a:off x="142875" y="873125"/>
            <a:ext cx="1000125" cy="400050"/>
            <a:chOff x="1000100" y="1801286"/>
            <a:chExt cx="1000132" cy="400110"/>
          </a:xfrm>
        </p:grpSpPr>
        <p:pic>
          <p:nvPicPr>
            <p:cNvPr id="2048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8" name="AutoShape 17"/>
          <p:cNvSpPr>
            <a:spLocks noChangeArrowheads="1"/>
          </p:cNvSpPr>
          <p:nvPr/>
        </p:nvSpPr>
        <p:spPr bwMode="auto">
          <a:xfrm>
            <a:off x="971600" y="1556792"/>
            <a:ext cx="5929312" cy="452432"/>
          </a:xfrm>
          <a:prstGeom prst="roundRect">
            <a:avLst>
              <a:gd name="adj" fmla="val 103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${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EL expression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E2ABE4-C176-4DD1-8BEF-EE37A027D03C}" type="slidenum">
              <a:rPr lang="zh-CN" altLang="en-US" smtClean="0"/>
              <a:pPr>
                <a:defRPr/>
              </a:pPr>
              <a:t>8</a:t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67400" y="285750"/>
            <a:ext cx="3097213" cy="52387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EL</a:t>
            </a:r>
            <a:r>
              <a:rPr smtClean="0"/>
              <a:t>表达式语法</a:t>
            </a:r>
            <a:r>
              <a:rPr lang="en-US" altLang="zh-CN" smtClean="0"/>
              <a:t>6-2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${</a:t>
            </a:r>
            <a:r>
              <a:rPr lang="zh-CN" altLang="en-US" dirty="0"/>
              <a:t>变量名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按照</a:t>
            </a:r>
            <a:r>
              <a:rPr lang="en-US" altLang="zh-CN" dirty="0"/>
              <a:t>page</a:t>
            </a:r>
            <a:r>
              <a:rPr lang="zh-CN" altLang="en-US" dirty="0"/>
              <a:t> → </a:t>
            </a:r>
            <a:r>
              <a:rPr lang="en-US" altLang="zh-CN" dirty="0"/>
              <a:t>request</a:t>
            </a:r>
            <a:r>
              <a:rPr lang="zh-CN" altLang="en-US" dirty="0"/>
              <a:t> → </a:t>
            </a:r>
            <a:r>
              <a:rPr lang="en-US" altLang="zh-CN" dirty="0"/>
              <a:t>session</a:t>
            </a:r>
            <a:r>
              <a:rPr lang="zh-CN" altLang="en-US" dirty="0"/>
              <a:t> → 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的作用域顺序依次查找，找到即返回，最终找不到返回</a:t>
            </a:r>
            <a:r>
              <a:rPr lang="en-US" altLang="zh-CN" dirty="0" smtClean="0"/>
              <a:t>null</a:t>
            </a:r>
            <a:endParaRPr lang="en-US" altLang="zh-CN" dirty="0"/>
          </a:p>
          <a:p>
            <a:pPr>
              <a:defRPr/>
            </a:pPr>
            <a:r>
              <a:rPr lang="zh-CN" altLang="en-US" dirty="0" smtClean="0"/>
              <a:t>指定作用域</a:t>
            </a:r>
            <a:endParaRPr lang="en-US" altLang="zh-CN" dirty="0" smtClean="0"/>
          </a:p>
          <a:p>
            <a:pPr lvl="1">
              <a:defRPr/>
            </a:pPr>
            <a:endParaRPr lang="zh-CN" altLang="en-US" dirty="0"/>
          </a:p>
        </p:txBody>
      </p:sp>
      <p:graphicFrame>
        <p:nvGraphicFramePr>
          <p:cNvPr id="8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155781"/>
              </p:ext>
            </p:extLst>
          </p:nvPr>
        </p:nvGraphicFramePr>
        <p:xfrm>
          <a:off x="785813" y="4281651"/>
          <a:ext cx="7429500" cy="2171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433"/>
                <a:gridCol w="5457067"/>
              </a:tblGrid>
              <a:tr h="413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属性范围</a:t>
                      </a:r>
                    </a:p>
                  </a:txBody>
                  <a:tcPr marL="84948" marR="84948" marT="45721" marB="4572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EL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中的名称</a:t>
                      </a:r>
                    </a:p>
                  </a:txBody>
                  <a:tcPr marL="84948" marR="84948" marT="45721" marB="4572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6400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page</a:t>
                      </a:r>
                    </a:p>
                  </a:txBody>
                  <a:tcPr marL="84948" marR="84948" marT="45721" marB="4572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pageScope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，例如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${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pageScope.username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}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表示在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page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作用域查找变量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username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，找不到返回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null</a:t>
                      </a:r>
                    </a:p>
                  </a:txBody>
                  <a:tcPr marL="84948" marR="84948" marT="45721" marB="4572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request</a:t>
                      </a:r>
                    </a:p>
                  </a:txBody>
                  <a:tcPr marL="84948" marR="84948" marT="45721" marB="4572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requestScope</a:t>
                      </a:r>
                      <a:endParaRPr kumimoji="0" lang="en-US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session</a:t>
                      </a:r>
                    </a:p>
                  </a:txBody>
                  <a:tcPr marL="84948" marR="84948" marT="45721" marB="4572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sessionScope</a:t>
                      </a:r>
                      <a:endParaRPr kumimoji="0" lang="en-US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application</a:t>
                      </a:r>
                    </a:p>
                  </a:txBody>
                  <a:tcPr marL="84948" marR="84948" marT="45721" marB="4572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applicationScope</a:t>
                      </a:r>
                      <a:endParaRPr kumimoji="0" lang="en-US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AutoShape 17"/>
          <p:cNvSpPr>
            <a:spLocks noChangeArrowheads="1"/>
          </p:cNvSpPr>
          <p:nvPr/>
        </p:nvSpPr>
        <p:spPr bwMode="auto">
          <a:xfrm>
            <a:off x="2915816" y="1052736"/>
            <a:ext cx="5112568" cy="1532727"/>
          </a:xfrm>
          <a:prstGeom prst="roundRect">
            <a:avLst>
              <a:gd name="adj" fmla="val 103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//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在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Servlet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或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JSP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中保存数据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request.setAttribute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("username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", 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LiYang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//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在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JSP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中访问数据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姓名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: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${username}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5900375" y="1916832"/>
            <a:ext cx="3145532" cy="36933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${</a:t>
            </a:r>
            <a:r>
              <a:rPr lang="en-US" altLang="zh-CN" b="1" kern="0" dirty="0" err="1">
                <a:solidFill>
                  <a:schemeClr val="bg1"/>
                </a:solidFill>
                <a:latin typeface="Arial"/>
                <a:ea typeface="黑体"/>
              </a:rPr>
              <a:t>requestScope.username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}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pic>
        <p:nvPicPr>
          <p:cNvPr id="9" name="Picture 2" descr="C:\Documents and Settings\yujuan.bai\桌面\Snap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819099"/>
            <a:ext cx="1955800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接箭头连接符 10"/>
          <p:cNvCxnSpPr/>
          <p:nvPr/>
        </p:nvCxnSpPr>
        <p:spPr>
          <a:xfrm flipV="1">
            <a:off x="5217790" y="2173506"/>
            <a:ext cx="578346" cy="11265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E2ABE4-C176-4DD1-8BEF-EE37A027D03C}" type="slidenum">
              <a:rPr lang="zh-CN" altLang="en-US" smtClean="0"/>
              <a:pPr>
                <a:defRPr/>
              </a:pPr>
              <a:t>9</a:t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8368</TotalTime>
  <Words>3209</Words>
  <Application>Microsoft Office PowerPoint</Application>
  <PresentationFormat>全屏显示(4:3)</PresentationFormat>
  <Paragraphs>635</Paragraphs>
  <Slides>34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模板</vt:lpstr>
      <vt:lpstr>PowerPoint 演示文稿</vt:lpstr>
      <vt:lpstr>预习检查</vt:lpstr>
      <vt:lpstr>回顾及作业点评</vt:lpstr>
      <vt:lpstr>本章任务</vt:lpstr>
      <vt:lpstr>本章目标</vt:lpstr>
      <vt:lpstr>为什么需要EL</vt:lpstr>
      <vt:lpstr>EL表达式简介</vt:lpstr>
      <vt:lpstr>EL表达式语法6-1</vt:lpstr>
      <vt:lpstr>EL表达式语法6-2</vt:lpstr>
      <vt:lpstr>EL表达式语法6-3</vt:lpstr>
      <vt:lpstr>EL表达式语法6-4</vt:lpstr>
      <vt:lpstr>EL表达式语法6-5</vt:lpstr>
      <vt:lpstr>EL表达式语法6-6</vt:lpstr>
      <vt:lpstr>EL隐式对象</vt:lpstr>
      <vt:lpstr>EL隐式对象</vt:lpstr>
      <vt:lpstr>EL表达式的综合应用</vt:lpstr>
      <vt:lpstr>为什么使用JSTL</vt:lpstr>
      <vt:lpstr>什么是JSTL</vt:lpstr>
      <vt:lpstr>JSTL的环境搭建</vt:lpstr>
      <vt:lpstr>JSTL标准标签库介绍</vt:lpstr>
      <vt:lpstr>通用标签4-1</vt:lpstr>
      <vt:lpstr>通用标签4-2</vt:lpstr>
      <vt:lpstr>通用标签4-3</vt:lpstr>
      <vt:lpstr>通用标签4-4</vt:lpstr>
      <vt:lpstr>小结</vt:lpstr>
      <vt:lpstr>条件标签3-1</vt:lpstr>
      <vt:lpstr>条件标签3-2</vt:lpstr>
      <vt:lpstr>条件标签3-3</vt:lpstr>
      <vt:lpstr>迭代标签4-1</vt:lpstr>
      <vt:lpstr>迭代标签4-2</vt:lpstr>
      <vt:lpstr>迭代标签4-3</vt:lpstr>
      <vt:lpstr>迭代标签4-4</vt:lpstr>
      <vt:lpstr>总结2-1</vt:lpstr>
      <vt:lpstr>总结2-2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msi</cp:lastModifiedBy>
  <cp:revision>1020</cp:revision>
  <dcterms:created xsi:type="dcterms:W3CDTF">2006-03-08T06:55:38Z</dcterms:created>
  <dcterms:modified xsi:type="dcterms:W3CDTF">2017-07-24T08:30:44Z</dcterms:modified>
</cp:coreProperties>
</file>