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3" r:id="rId1"/>
  </p:sldMasterIdLst>
  <p:notesMasterIdLst>
    <p:notesMasterId r:id="rId40"/>
  </p:notesMasterIdLst>
  <p:handoutMasterIdLst>
    <p:handoutMasterId r:id="rId41"/>
  </p:handoutMasterIdLst>
  <p:sldIdLst>
    <p:sldId id="640" r:id="rId2"/>
    <p:sldId id="577" r:id="rId3"/>
    <p:sldId id="536" r:id="rId4"/>
    <p:sldId id="538" r:id="rId5"/>
    <p:sldId id="539" r:id="rId6"/>
    <p:sldId id="542" r:id="rId7"/>
    <p:sldId id="541" r:id="rId8"/>
    <p:sldId id="544" r:id="rId9"/>
    <p:sldId id="546" r:id="rId10"/>
    <p:sldId id="547" r:id="rId11"/>
    <p:sldId id="597" r:id="rId12"/>
    <p:sldId id="557" r:id="rId13"/>
    <p:sldId id="599" r:id="rId14"/>
    <p:sldId id="600" r:id="rId15"/>
    <p:sldId id="601" r:id="rId16"/>
    <p:sldId id="612" r:id="rId17"/>
    <p:sldId id="613" r:id="rId18"/>
    <p:sldId id="614" r:id="rId19"/>
    <p:sldId id="615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7" r:id="rId28"/>
    <p:sldId id="629" r:id="rId29"/>
    <p:sldId id="630" r:id="rId30"/>
    <p:sldId id="631" r:id="rId31"/>
    <p:sldId id="632" r:id="rId32"/>
    <p:sldId id="633" r:id="rId33"/>
    <p:sldId id="634" r:id="rId34"/>
    <p:sldId id="637" r:id="rId35"/>
    <p:sldId id="638" r:id="rId36"/>
    <p:sldId id="604" r:id="rId37"/>
    <p:sldId id="605" r:id="rId38"/>
    <p:sldId id="63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6277" autoAdjust="0"/>
  </p:normalViewPr>
  <p:slideViewPr>
    <p:cSldViewPr>
      <p:cViewPr>
        <p:scale>
          <a:sx n="75" d="100"/>
          <a:sy n="75" d="100"/>
        </p:scale>
        <p:origin x="-2664" y="-612"/>
      </p:cViewPr>
      <p:guideLst>
        <p:guide orient="horz" pos="2160"/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EDD925C-38D7-47CB-BD16-E7FF581E85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605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1DFA641-F09D-434C-B669-3E31B007F2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225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3991F9-47AF-402B-9371-C5F53E1BCB4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077C42-0C16-45D4-A870-65BE21222DA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、结合前面介绍的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，以处理中文乱码为例，技术顾问现场创建一个过滤器，讲解过滤器的应用步骤。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、在演示中强调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中指定的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的作用，与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类似，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也支持多种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映射方式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、可结合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的类似特点类比讲解，但要注意强调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获得请求的优先级高于一般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、强调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过滤器和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资源之间的执行关系是一种嵌套执行的关系。过滤器在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资源运行前后均可获得执行机会，可以分别对请求数据和响应数据进行处理。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18F70-9361-478D-B60F-255BC0F711BA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、可对比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的生命周期介绍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、强调实例化、初始化、销毁在生命周期中均只执行一次，</a:t>
            </a:r>
            <a:r>
              <a:rPr lang="en-US" altLang="zh-CN" dirty="0" err="1" smtClean="0"/>
              <a:t>doFilter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会随着请求多次被执行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、强调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在除非发现问题需要阻止所有后续处理并导航到相关错误处理页面，否则过滤器一定会在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doFilter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 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方法中作以下格式的调用：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FilterChain.doFilter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ServletRequest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ServletResponse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相似，可类比介绍，最后补充说明</a:t>
            </a:r>
            <a:r>
              <a:rPr lang="en-US" altLang="zh-CN" dirty="0" err="1" smtClean="0"/>
              <a:t>init-param</a:t>
            </a:r>
            <a:r>
              <a:rPr lang="zh-CN" altLang="en-US" dirty="0" smtClean="0"/>
              <a:t>元素可配置多个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39B3F5-E0BB-4C8C-B97E-5CBA119C211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相似，可类比介绍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C5B1A-5D9C-46E1-B345-70DBEC88755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、过滤器链中的过滤器以嵌套调用的方式依次对请求进行处理，并将请求向下逐一传递，直到最终的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、在返回响应时，也会反向通过过滤器链逐一进行处理，并最终返回客户端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25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、通过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日志信息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分析强调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过滤器链中各过滤器之间的嵌套调用关系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、总结强调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doFilter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311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基础上修改验证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480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、说明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这类监听器负责监听相关域对象创建和销毁的生命周期事件，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、强调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允许在域对象创建或销毁时执行特定的操作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、以</a:t>
            </a:r>
            <a:r>
              <a:rPr lang="en-US" altLang="zh-CN" dirty="0" err="1" smtClean="0"/>
              <a:t>ServletContextListener</a:t>
            </a:r>
            <a:r>
              <a:rPr lang="zh-CN" altLang="en-US" dirty="0" smtClean="0"/>
              <a:t>为例讲解此类监听器，其他两种由学员自行对比学习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155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346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此类监听器主要用于监视作用域中变量的变化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javax.servlet.http.HttpSessionAttributeListener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讲解此类监听器，</a:t>
            </a:r>
            <a:r>
              <a:rPr lang="zh-CN" altLang="en-US" dirty="0" smtClean="0"/>
              <a:t>其他两种由学员自行对比学习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54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ABCCB-1EE5-4E11-B770-F8716F1DA80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重点理解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HttpSessionBindingListener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dirty="0" err="1" smtClean="0"/>
              <a:t>HttpSessionActivationListener</a:t>
            </a:r>
            <a:r>
              <a:rPr lang="zh-CN" altLang="en-US" dirty="0" smtClean="0"/>
              <a:t>及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的钝化和活化了解即可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155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技术顾问可多对比分析几种可能的实现思路，找出最佳解决方案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425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1. application</a:t>
            </a:r>
            <a:r>
              <a:rPr lang="zh-CN" altLang="en-US" dirty="0" smtClean="0"/>
              <a:t>作用域中的在线用户集合可以通过一个</a:t>
            </a:r>
            <a:r>
              <a:rPr lang="en-US" altLang="zh-CN" dirty="0" err="1" smtClean="0"/>
              <a:t>ServletContextListener</a:t>
            </a:r>
            <a:r>
              <a:rPr lang="zh-CN" altLang="en-US" dirty="0" smtClean="0"/>
              <a:t>进行初始化创建以保证可用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测试会话超时自动销毁的情况时，为了更快看到结果，可以在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中将会话超时间隔设置为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118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  <a:r>
              <a:rPr lang="zh-CN" altLang="en-US" dirty="0" smtClean="0"/>
              <a:t>的钝化与活化简单了解即可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3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err="1" smtClean="0"/>
              <a:t>HttpSessionActivationListener</a:t>
            </a:r>
            <a:r>
              <a:rPr lang="zh-CN" altLang="en-US" dirty="0" smtClean="0"/>
              <a:t>接口仅做了解即可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015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A72B25-A360-4627-8E68-D154C0224101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A72B25-A360-4627-8E68-D154C0224101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A72B25-A360-4627-8E68-D154C022410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C44BE8-97BF-47A8-BB7F-1E51E09B2B0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9C5123-9070-43B8-810D-53E4A1BD0B8D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79BBFD-368D-4EA3-83CC-8DD3BEFFB1B1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围绕过滤器的特性进行解释，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过滤器的执行时机很特别。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过滤器可以在请求得到处理之前修改请求的数据；又可在响应被传回给用户之前取得容器生成的响应数据。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实现对客户端与目标资源之间的交互信息进行筛选和处理，最终保留有效的数据信息。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6E67-BF07-4846-AC3B-17FE893589B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简单介绍，以了解为主，稍后结合案例理解如何运用，可结合之前所学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接口的对应方法对比讲解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34FD85-E0A0-42DD-8CD3-4A0798DDCCF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简单介绍，以了解为主，稍后结合案例理解如何运用，可结合之前所学</a:t>
            </a:r>
            <a:r>
              <a:rPr lang="en-US" altLang="zh-CN" dirty="0" err="1" smtClean="0"/>
              <a:t>ServletConfig</a:t>
            </a:r>
            <a:r>
              <a:rPr lang="zh-CN" altLang="en-US" dirty="0" smtClean="0"/>
              <a:t>接口的对应方法对比讲解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11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结合过滤器拦截请求的特性，分析实现的可行性和实现思路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FA641-F09D-434C-B669-3E31B007F21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37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24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389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12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pic>
        <p:nvPicPr>
          <p:cNvPr id="6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7715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6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174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8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68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74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56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02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5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第九章  过滤器和监听器</a:t>
            </a:r>
          </a:p>
        </p:txBody>
      </p:sp>
    </p:spTree>
    <p:extLst>
      <p:ext uri="{BB962C8B-B14F-4D97-AF65-F5344CB8AC3E}">
        <p14:creationId xmlns:p14="http://schemas.microsoft.com/office/powerpoint/2010/main" val="4114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FilterConfig</a:t>
            </a:r>
            <a:r>
              <a:rPr dirty="0" smtClean="0"/>
              <a:t>接口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在过滤器初始化</a:t>
            </a:r>
            <a:r>
              <a:rPr lang="zh-CN" altLang="en-US" sz="2600" dirty="0">
                <a:cs typeface="+mn-cs"/>
              </a:rPr>
              <a:t>过程中获取配置</a:t>
            </a:r>
            <a:r>
              <a:rPr lang="zh-CN" altLang="en-US" sz="2600" dirty="0" smtClean="0">
                <a:cs typeface="+mn-cs"/>
              </a:rPr>
              <a:t>信息</a:t>
            </a:r>
            <a:endParaRPr lang="zh-CN" altLang="en-US" sz="2600" dirty="0">
              <a:cs typeface="+mn-cs"/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56023"/>
              </p:ext>
            </p:extLst>
          </p:nvPr>
        </p:nvGraphicFramePr>
        <p:xfrm>
          <a:off x="571500" y="2204864"/>
          <a:ext cx="8001000" cy="344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524"/>
                <a:gridCol w="3784476"/>
              </a:tblGrid>
              <a:tr h="481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00" spc="60" dirty="0" smtClean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方法名称</a:t>
                      </a:r>
                    </a:p>
                  </a:txBody>
                  <a:tcPr marL="86687" marR="86687" marT="45731" marB="4573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00" spc="60" dirty="0" smtClean="0">
                          <a:solidFill>
                            <a:schemeClr val="bg1"/>
                          </a:solidFill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功能描述</a:t>
                      </a:r>
                    </a:p>
                  </a:txBody>
                  <a:tcPr marL="86687" marR="86687" marT="45731" marB="4573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40434">
                <a:tc>
                  <a:txBody>
                    <a:bodyPr/>
                    <a:lstStyle/>
                    <a:p>
                      <a:pPr marL="95250" indent="1270" algn="l" defTabSz="914400" rtl="0" eaLnBrk="1" latinLnBrk="0" hangingPunct="1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getFilterName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12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返回部署描述符中定义的过滤器的名称</a:t>
                      </a: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34">
                <a:tc>
                  <a:txBody>
                    <a:bodyPr/>
                    <a:lstStyle/>
                    <a:p>
                      <a:pPr marL="95250" indent="1270" algn="l" defTabSz="914400" rtl="0" eaLnBrk="1" latinLnBrk="0" hangingPunct="1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Enumeration&lt;String&gt;</a:t>
                      </a:r>
                    </a:p>
                    <a:p>
                      <a:pPr marL="95250" indent="1270" algn="l" defTabSz="914400" rtl="0" eaLnBrk="1" latinLnBrk="0" hangingPunct="1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getInitParameterNames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12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&lt;filter&gt;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元素中定义的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参数的名称的字符串枚举</a:t>
                      </a: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34">
                <a:tc>
                  <a:txBody>
                    <a:bodyPr/>
                    <a:lstStyle/>
                    <a:p>
                      <a:pPr marL="95250" indent="1270" algn="l" defTabSz="914400" rtl="0" eaLnBrk="1" latinLnBrk="0" hangingPunct="1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getInitParameter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</a:p>
                    <a:p>
                      <a:pPr marL="95250" indent="1270" algn="l" defTabSz="914400" rtl="0" eaLnBrk="1" latinLnBrk="0" hangingPunct="1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String  name ) </a:t>
                      </a: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127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web.xml</a:t>
                      </a: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中设置的以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命名的初始化参数值</a:t>
                      </a:r>
                    </a:p>
                  </a:txBody>
                  <a:tcPr marL="68580" marR="68580" marT="0" marB="1079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34">
                <a:tc>
                  <a:txBody>
                    <a:bodyPr/>
                    <a:lstStyle/>
                    <a:p>
                      <a:pPr marL="95250" indent="1270" algn="l" defTabSz="914400" rtl="0" eaLnBrk="1" latinLnBrk="0" hangingPunct="1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getServletContext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1270" algn="l" defTabSz="914400" rtl="0" eaLnBrk="1" latinLnBrk="0" hangingPunct="1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过滤器所属</a:t>
                      </a: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上下文</a:t>
                      </a: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对象引用</a:t>
                      </a:r>
                    </a:p>
                  </a:txBody>
                  <a:tcPr marL="68580" marR="68580" marT="0" marB="1079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 descr="D:\works\Java6.0\Chapter09\图9.2 控制台日志输出乱码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5328592" cy="80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 descr="D:\works\Java6.0\Chapter09\图9.3 浏览器界面显示乱码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52" y="3625845"/>
            <a:ext cx="3079309" cy="217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 smtClean="0"/>
              <a:t>过滤器的应用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利用过滤器的特性</a:t>
            </a:r>
            <a:r>
              <a:rPr lang="zh-CN" altLang="en-US" dirty="0" smtClean="0"/>
              <a:t>，对原本分散的中文乱码处理实现</a:t>
            </a:r>
            <a:r>
              <a:rPr lang="zh-CN" altLang="en-US" dirty="0"/>
              <a:t>集中</a:t>
            </a:r>
            <a:r>
              <a:rPr lang="zh-CN" altLang="en-US" dirty="0" smtClean="0"/>
              <a:t>统一处理</a:t>
            </a:r>
            <a:endParaRPr lang="zh-CN" altLang="en-US" dirty="0"/>
          </a:p>
        </p:txBody>
      </p:sp>
      <p:pic>
        <p:nvPicPr>
          <p:cNvPr id="37892" name="Picture 4" descr="D:\works\Java6.0\Chapter09\图9.5 浏览器界面中文正确显示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72" y="3625845"/>
            <a:ext cx="3059211" cy="217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3" name="Picture 5" descr="D:\works\Java6.0\Chapter09\图9.4 控制台日志中文正确输出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3"/>
            <a:ext cx="6419076" cy="1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221532" y="2204863"/>
            <a:ext cx="6374804" cy="400663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1213024" y="3047752"/>
            <a:ext cx="6375600" cy="39960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7820223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创建过滤器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doFilter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正确：调用</a:t>
            </a:r>
            <a:r>
              <a:rPr lang="zh-CN" altLang="en-US" dirty="0"/>
              <a:t>下一个过滤器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错误：导航到其他</a:t>
            </a:r>
            <a:r>
              <a:rPr lang="en-US" altLang="zh-CN" dirty="0" smtClean="0"/>
              <a:t>URL</a:t>
            </a:r>
          </a:p>
          <a:p>
            <a:pPr>
              <a:defRPr/>
            </a:pPr>
            <a:r>
              <a:rPr lang="zh-CN" altLang="en-US" dirty="0" smtClean="0"/>
              <a:t>部署过滤器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编译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/WEB-INF/classes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编辑部署描述文件</a:t>
            </a:r>
            <a:r>
              <a:rPr lang="en-US" altLang="zh-CN" dirty="0" smtClean="0"/>
              <a:t>web.xml</a:t>
            </a:r>
          </a:p>
          <a:p>
            <a:pPr lvl="2">
              <a:defRPr/>
            </a:pPr>
            <a:r>
              <a:rPr lang="en-US" altLang="zh-CN" dirty="0" smtClean="0"/>
              <a:t>&lt;filter&gt;</a:t>
            </a:r>
          </a:p>
          <a:p>
            <a:pPr lvl="2">
              <a:defRPr/>
            </a:pPr>
            <a:r>
              <a:rPr lang="en-US" altLang="zh-CN" dirty="0" smtClean="0"/>
              <a:t>&lt;filter-mapping&gt;</a:t>
            </a:r>
          </a:p>
          <a:p>
            <a:pPr lvl="3"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，访问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资源，观察过滤器的执行</a:t>
            </a:r>
          </a:p>
        </p:txBody>
      </p:sp>
      <p:grpSp>
        <p:nvGrpSpPr>
          <p:cNvPr id="12" name="组合 14"/>
          <p:cNvGrpSpPr>
            <a:grpSpLocks/>
          </p:cNvGrpSpPr>
          <p:nvPr/>
        </p:nvGrpSpPr>
        <p:grpSpPr bwMode="auto">
          <a:xfrm>
            <a:off x="1416348" y="6215063"/>
            <a:ext cx="6290764" cy="428625"/>
            <a:chOff x="3143240" y="5143512"/>
            <a:chExt cx="6290809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567269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746231" y="5187962"/>
              <a:ext cx="56878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：使用过滤器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POST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请求的中文乱码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 dirty="0" smtClean="0"/>
              <a:t>过滤器的应用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3" y="285750"/>
            <a:ext cx="3892550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过滤器</a:t>
            </a:r>
            <a:r>
              <a:rPr dirty="0" smtClean="0"/>
              <a:t>的生命周期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en-GB" dirty="0" smtClean="0"/>
          </a:p>
        </p:txBody>
      </p:sp>
      <p:sp>
        <p:nvSpPr>
          <p:cNvPr id="867332" name="AutoShape 4"/>
          <p:cNvSpPr>
            <a:spLocks noChangeArrowheads="1"/>
          </p:cNvSpPr>
          <p:nvPr/>
        </p:nvSpPr>
        <p:spPr bwMode="auto">
          <a:xfrm>
            <a:off x="755650" y="1988840"/>
            <a:ext cx="2232025" cy="407988"/>
          </a:xfrm>
          <a:prstGeom prst="flowChartAlternateProcess">
            <a:avLst/>
          </a:prstGeom>
          <a:solidFill>
            <a:srgbClr val="00B0F0"/>
          </a:solidFill>
          <a:ln w="38100" algn="ctr">
            <a:solidFill>
              <a:srgbClr val="00B0F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+mn-ea"/>
                <a:ea typeface="+mn-ea"/>
              </a:rPr>
              <a:t>实例化 </a:t>
            </a:r>
            <a:endParaRPr lang="zh-CN" altLang="en-US" sz="200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3059113" y="2204740"/>
            <a:ext cx="6477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7334" name="AutoShape 6"/>
          <p:cNvSpPr>
            <a:spLocks noChangeArrowheads="1"/>
          </p:cNvSpPr>
          <p:nvPr/>
        </p:nvSpPr>
        <p:spPr bwMode="auto">
          <a:xfrm>
            <a:off x="3763963" y="1990428"/>
            <a:ext cx="4984750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Servlet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容器创建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Filter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的实例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67335" name="AutoShape 7"/>
          <p:cNvSpPr>
            <a:spLocks noChangeArrowheads="1"/>
          </p:cNvSpPr>
          <p:nvPr/>
        </p:nvSpPr>
        <p:spPr bwMode="auto">
          <a:xfrm>
            <a:off x="755650" y="2854028"/>
            <a:ext cx="2232025" cy="407987"/>
          </a:xfrm>
          <a:prstGeom prst="flowChartAlternateProcess">
            <a:avLst/>
          </a:prstGeom>
          <a:solidFill>
            <a:srgbClr val="00B0F0"/>
          </a:solidFill>
          <a:ln w="38100" algn="ctr">
            <a:solidFill>
              <a:srgbClr val="00B0F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  <a:ea typeface="+mn-ea"/>
              </a:rPr>
              <a:t>初始化 </a:t>
            </a:r>
          </a:p>
        </p:txBody>
      </p:sp>
      <p:sp>
        <p:nvSpPr>
          <p:cNvPr id="867336" name="Line 8"/>
          <p:cNvSpPr>
            <a:spLocks noChangeShapeType="1"/>
          </p:cNvSpPr>
          <p:nvPr/>
        </p:nvSpPr>
        <p:spPr bwMode="auto">
          <a:xfrm>
            <a:off x="3059113" y="3096915"/>
            <a:ext cx="6477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7337" name="AutoShape 9"/>
          <p:cNvSpPr>
            <a:spLocks noChangeArrowheads="1"/>
          </p:cNvSpPr>
          <p:nvPr/>
        </p:nvSpPr>
        <p:spPr bwMode="auto">
          <a:xfrm>
            <a:off x="3763963" y="2879428"/>
            <a:ext cx="4984750" cy="452432"/>
          </a:xfrm>
          <a:prstGeom prst="roundRect">
            <a:avLst>
              <a:gd name="adj" fmla="val 68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该容器调用 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init(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FilterConfig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67338" name="AutoShape 10"/>
          <p:cNvSpPr>
            <a:spLocks noChangeArrowheads="1"/>
          </p:cNvSpPr>
          <p:nvPr/>
        </p:nvSpPr>
        <p:spPr bwMode="auto">
          <a:xfrm>
            <a:off x="755650" y="3789065"/>
            <a:ext cx="2232025" cy="407988"/>
          </a:xfrm>
          <a:prstGeom prst="flowChartAlternateProcess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+mn-ea"/>
                <a:ea typeface="+mn-ea"/>
              </a:rPr>
              <a:t>执行过滤 </a:t>
            </a:r>
            <a:endParaRPr lang="zh-CN" altLang="en-US" sz="200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67339" name="Line 11"/>
          <p:cNvSpPr>
            <a:spLocks noChangeShapeType="1"/>
          </p:cNvSpPr>
          <p:nvPr/>
        </p:nvSpPr>
        <p:spPr bwMode="auto">
          <a:xfrm>
            <a:off x="3059113" y="4004965"/>
            <a:ext cx="6477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7340" name="AutoShape 12"/>
          <p:cNvSpPr>
            <a:spLocks noChangeArrowheads="1"/>
          </p:cNvSpPr>
          <p:nvPr/>
        </p:nvSpPr>
        <p:spPr bwMode="auto">
          <a:xfrm>
            <a:off x="3781425" y="3803353"/>
            <a:ext cx="502443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如果有匹配的请求，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则容器调用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doFilter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</a:t>
            </a:r>
          </a:p>
        </p:txBody>
      </p:sp>
      <p:sp>
        <p:nvSpPr>
          <p:cNvPr id="867341" name="AutoShape 13"/>
          <p:cNvSpPr>
            <a:spLocks noChangeArrowheads="1"/>
          </p:cNvSpPr>
          <p:nvPr/>
        </p:nvSpPr>
        <p:spPr bwMode="auto">
          <a:xfrm>
            <a:off x="3763963" y="4725690"/>
            <a:ext cx="4986000" cy="4536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销毁实例之前调用 destroy() 方法</a:t>
            </a:r>
            <a:endParaRPr lang="zh-CN" altLang="en-US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67342" name="AutoShape 14"/>
          <p:cNvSpPr>
            <a:spLocks noChangeArrowheads="1"/>
          </p:cNvSpPr>
          <p:nvPr/>
        </p:nvSpPr>
        <p:spPr bwMode="auto">
          <a:xfrm>
            <a:off x="755650" y="4725690"/>
            <a:ext cx="2232025" cy="407988"/>
          </a:xfrm>
          <a:prstGeom prst="flowChartAlternateProcess">
            <a:avLst/>
          </a:prstGeom>
          <a:solidFill>
            <a:srgbClr val="00B0F0"/>
          </a:solidFill>
          <a:ln w="38100" algn="ctr">
            <a:solidFill>
              <a:srgbClr val="00B0F0"/>
            </a:solidFill>
            <a:prstDash val="solid"/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  <a:ea typeface="+mn-ea"/>
              </a:rPr>
              <a:t>销毁</a:t>
            </a:r>
          </a:p>
        </p:txBody>
      </p:sp>
      <p:sp>
        <p:nvSpPr>
          <p:cNvPr id="867343" name="Line 15"/>
          <p:cNvSpPr>
            <a:spLocks noChangeShapeType="1"/>
          </p:cNvSpPr>
          <p:nvPr/>
        </p:nvSpPr>
        <p:spPr bwMode="auto">
          <a:xfrm>
            <a:off x="3059113" y="4941590"/>
            <a:ext cx="6477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43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2" grpId="0" animBg="1" autoUpdateAnimBg="0"/>
      <p:bldP spid="867333" grpId="0" animBg="1"/>
      <p:bldP spid="867334" grpId="0" animBg="1" autoUpdateAnimBg="0"/>
      <p:bldP spid="867335" grpId="0" animBg="1" autoUpdateAnimBg="0"/>
      <p:bldP spid="867336" grpId="0" animBg="1"/>
      <p:bldP spid="867337" grpId="0" animBg="1" autoUpdateAnimBg="0"/>
      <p:bldP spid="867338" grpId="0" animBg="1" autoUpdateAnimBg="0"/>
      <p:bldP spid="867339" grpId="0" animBg="1"/>
      <p:bldP spid="867340" grpId="0" animBg="1" autoUpdateAnimBg="0"/>
      <p:bldP spid="867341" grpId="0" animBg="1" autoUpdateAnimBg="0"/>
      <p:bldP spid="867342" grpId="0" animBg="1" autoUpdateAnimBg="0"/>
      <p:bldP spid="8673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088" y="285750"/>
            <a:ext cx="36005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读取</a:t>
            </a:r>
            <a:r>
              <a:rPr dirty="0" smtClean="0"/>
              <a:t>初始化参数</a:t>
            </a:r>
            <a:r>
              <a:rPr lang="en-US" altLang="zh-CN" dirty="0" smtClean="0"/>
              <a:t>2-1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对于处理中文乱码的需求，如果不希望将字符集硬编码在过滤器代码中</a:t>
            </a:r>
            <a:r>
              <a:rPr lang="zh-CN" altLang="en-US" dirty="0" smtClean="0"/>
              <a:t>，而是根据需要灵活指定以提高组件的灵活性，该如何实现？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941288" y="2564904"/>
            <a:ext cx="7303120" cy="4081117"/>
          </a:xfrm>
          <a:prstGeom prst="roundRect">
            <a:avLst>
              <a:gd name="adj" fmla="val 2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&lt;web-app&gt;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 &lt;</a:t>
            </a:r>
            <a:r>
              <a:rPr lang="en-US" altLang="zh-CN" b="1" dirty="0">
                <a:ea typeface="宋体" charset="-122"/>
              </a:rPr>
              <a:t>filter</a:t>
            </a:r>
            <a:r>
              <a:rPr lang="en-US" altLang="zh-CN" b="1" dirty="0" smtClean="0"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  &lt;</a:t>
            </a:r>
            <a:r>
              <a:rPr lang="en-US" altLang="zh-CN" b="1" dirty="0">
                <a:ea typeface="宋体" charset="-122"/>
              </a:rPr>
              <a:t>filter-name&gt;</a:t>
            </a:r>
            <a:r>
              <a:rPr lang="en-US" altLang="zh-CN" b="1" dirty="0" err="1">
                <a:ea typeface="宋体" charset="-122"/>
              </a:rPr>
              <a:t>CharacterEncodingFilter</a:t>
            </a:r>
            <a:r>
              <a:rPr lang="en-US" altLang="zh-CN" b="1" dirty="0">
                <a:ea typeface="宋体" charset="-122"/>
              </a:rPr>
              <a:t>&lt;/filter-name</a:t>
            </a:r>
            <a:r>
              <a:rPr lang="en-US" altLang="zh-CN" b="1" dirty="0" smtClean="0"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  &lt;</a:t>
            </a:r>
            <a:r>
              <a:rPr lang="en-US" altLang="zh-CN" b="1" dirty="0">
                <a:ea typeface="宋体" charset="-122"/>
              </a:rPr>
              <a:t>filter-class</a:t>
            </a:r>
            <a:r>
              <a:rPr lang="en-US" altLang="zh-CN" b="1" dirty="0" smtClean="0"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          </a:t>
            </a:r>
            <a:r>
              <a:rPr lang="en-US" altLang="zh-CN" b="1" dirty="0" err="1" smtClean="0">
                <a:ea typeface="宋体" charset="-122"/>
              </a:rPr>
              <a:t>javaeedemo.filter.CharacterEncodingFilter</a:t>
            </a:r>
            <a:r>
              <a:rPr lang="en-US" altLang="zh-CN" b="1" dirty="0">
                <a:ea typeface="宋体" charset="-122"/>
              </a:rPr>
              <a:t>&lt;/filter-class</a:t>
            </a:r>
            <a:r>
              <a:rPr lang="en-US" altLang="zh-CN" b="1" dirty="0" smtClean="0"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   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init-param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           &lt;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param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-name&gt;charset&lt;/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param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-name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           &lt;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param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-value&gt;UTF-8&lt;/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param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-value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       &lt;/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init-param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&lt;/</a:t>
            </a:r>
            <a:r>
              <a:rPr lang="en-US" altLang="zh-CN" b="1" dirty="0">
                <a:ea typeface="宋体" charset="-122"/>
              </a:rPr>
              <a:t>filter</a:t>
            </a:r>
            <a:r>
              <a:rPr lang="en-US" altLang="zh-CN" b="1" dirty="0" smtClean="0">
                <a:ea typeface="宋体" charset="-122"/>
              </a:rPr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……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&lt;/web-app&gt;</a:t>
            </a:r>
          </a:p>
        </p:txBody>
      </p:sp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129779" y="857250"/>
            <a:ext cx="985837" cy="422275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285750"/>
            <a:ext cx="3528517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读取</a:t>
            </a:r>
            <a:r>
              <a:rPr dirty="0" smtClean="0"/>
              <a:t>初始化参数</a:t>
            </a:r>
            <a:r>
              <a:rPr lang="en-US" altLang="zh-CN" dirty="0" smtClean="0"/>
              <a:t>2-2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获取初始化参数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057523" y="1772816"/>
            <a:ext cx="7042869" cy="47459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public class </a:t>
            </a:r>
            <a:r>
              <a:rPr lang="en-US" altLang="zh-CN" b="1" dirty="0" err="1">
                <a:latin typeface="+mn-lt"/>
                <a:ea typeface="宋体" charset="-122"/>
              </a:rPr>
              <a:t>CharacterEncodingFilter</a:t>
            </a:r>
            <a:r>
              <a:rPr lang="en-US" altLang="zh-CN" b="1" dirty="0">
                <a:latin typeface="+mn-lt"/>
                <a:ea typeface="宋体" charset="-122"/>
              </a:rPr>
              <a:t> implements Filter 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private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String charset = null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latin typeface="+mn-lt"/>
                <a:ea typeface="宋体" charset="-122"/>
              </a:rPr>
              <a:t>    ……</a:t>
            </a:r>
            <a:endParaRPr lang="en-US" altLang="zh-CN" b="1" dirty="0">
              <a:latin typeface="+mn-lt"/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latin typeface="+mn-lt"/>
                <a:ea typeface="宋体" charset="-122"/>
              </a:rPr>
              <a:t>    public </a:t>
            </a:r>
            <a:r>
              <a:rPr lang="en-US" altLang="zh-CN" b="1" dirty="0">
                <a:latin typeface="+mn-lt"/>
                <a:ea typeface="宋体" charset="-122"/>
              </a:rPr>
              <a:t>void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init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FilterConfig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arg0) </a:t>
            </a:r>
            <a:r>
              <a:rPr lang="en-US" altLang="zh-CN" b="1" dirty="0">
                <a:latin typeface="+mn-lt"/>
                <a:ea typeface="宋体" charset="-122"/>
              </a:rPr>
              <a:t>throws </a:t>
            </a:r>
            <a:r>
              <a:rPr lang="en-US" altLang="zh-CN" b="1" dirty="0" err="1">
                <a:latin typeface="+mn-lt"/>
                <a:ea typeface="宋体" charset="-122"/>
              </a:rPr>
              <a:t>ServletException</a:t>
            </a:r>
            <a:r>
              <a:rPr lang="en-US" altLang="zh-CN" b="1" dirty="0">
                <a:latin typeface="+mn-lt"/>
                <a:ea typeface="宋体" charset="-122"/>
              </a:rPr>
              <a:t> 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String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initParam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= arg0.getInitParameter("charset");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        if </a:t>
            </a:r>
            <a:r>
              <a:rPr lang="en-US" altLang="zh-CN" b="1" dirty="0" smtClean="0">
                <a:latin typeface="+mn-lt"/>
                <a:ea typeface="宋体" charset="-122"/>
              </a:rPr>
              <a:t>( </a:t>
            </a:r>
            <a:r>
              <a:rPr lang="en-US" altLang="zh-CN" b="1" dirty="0" err="1" smtClean="0">
                <a:latin typeface="+mn-lt"/>
                <a:ea typeface="宋体" charset="-122"/>
              </a:rPr>
              <a:t>initParam</a:t>
            </a:r>
            <a:r>
              <a:rPr lang="en-US" altLang="zh-CN" b="1" dirty="0" smtClean="0">
                <a:latin typeface="+mn-lt"/>
                <a:ea typeface="宋体" charset="-122"/>
              </a:rPr>
              <a:t> </a:t>
            </a:r>
            <a:r>
              <a:rPr lang="en-US" altLang="zh-CN" b="1" dirty="0">
                <a:latin typeface="+mn-lt"/>
                <a:ea typeface="宋体" charset="-122"/>
              </a:rPr>
              <a:t>!= </a:t>
            </a:r>
            <a:r>
              <a:rPr lang="en-US" altLang="zh-CN" b="1" dirty="0" smtClean="0">
                <a:latin typeface="+mn-lt"/>
                <a:ea typeface="宋体" charset="-122"/>
              </a:rPr>
              <a:t>null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latin typeface="+mn-lt"/>
                <a:ea typeface="宋体" charset="-122"/>
              </a:rPr>
              <a:t>                   &amp;&amp; </a:t>
            </a:r>
            <a:r>
              <a:rPr lang="en-US" altLang="zh-CN" b="1" dirty="0">
                <a:latin typeface="+mn-lt"/>
                <a:ea typeface="宋体" charset="-122"/>
              </a:rPr>
              <a:t>(</a:t>
            </a:r>
            <a:r>
              <a:rPr lang="en-US" altLang="zh-CN" b="1" dirty="0" err="1">
                <a:latin typeface="+mn-lt"/>
                <a:ea typeface="宋体" charset="-122"/>
              </a:rPr>
              <a:t>initParam</a:t>
            </a:r>
            <a:r>
              <a:rPr lang="en-US" altLang="zh-CN" b="1" dirty="0">
                <a:latin typeface="+mn-lt"/>
                <a:ea typeface="宋体" charset="-122"/>
              </a:rPr>
              <a:t> = </a:t>
            </a:r>
            <a:r>
              <a:rPr lang="en-US" altLang="zh-CN" b="1" dirty="0" err="1">
                <a:latin typeface="+mn-lt"/>
                <a:ea typeface="宋体" charset="-122"/>
              </a:rPr>
              <a:t>initParam.trim</a:t>
            </a:r>
            <a:r>
              <a:rPr lang="en-US" altLang="zh-CN" b="1" dirty="0">
                <a:latin typeface="+mn-lt"/>
                <a:ea typeface="宋体" charset="-122"/>
              </a:rPr>
              <a:t>()).length() != </a:t>
            </a:r>
            <a:r>
              <a:rPr lang="en-US" altLang="zh-CN" b="1" dirty="0" smtClean="0">
                <a:latin typeface="+mn-lt"/>
                <a:ea typeface="宋体" charset="-122"/>
              </a:rPr>
              <a:t>0 ) </a:t>
            </a:r>
            <a:r>
              <a:rPr lang="en-US" altLang="zh-CN" b="1" dirty="0">
                <a:latin typeface="+mn-lt"/>
                <a:ea typeface="宋体" charset="-122"/>
              </a:rPr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            log.info("</a:t>
            </a:r>
            <a:r>
              <a:rPr lang="zh-CN" altLang="en-US" b="1" dirty="0">
                <a:latin typeface="+mn-lt"/>
                <a:ea typeface="宋体" charset="-122"/>
              </a:rPr>
              <a:t>将</a:t>
            </a:r>
            <a:r>
              <a:rPr lang="en-US" altLang="zh-CN" b="1" dirty="0" err="1">
                <a:latin typeface="+mn-lt"/>
                <a:ea typeface="宋体" charset="-122"/>
              </a:rPr>
              <a:t>CharacterEncodingFilter</a:t>
            </a:r>
            <a:r>
              <a:rPr lang="zh-CN" altLang="en-US" b="1" dirty="0">
                <a:latin typeface="+mn-lt"/>
                <a:ea typeface="宋体" charset="-122"/>
              </a:rPr>
              <a:t>的</a:t>
            </a:r>
            <a:r>
              <a:rPr lang="en-US" altLang="zh-CN" b="1" dirty="0">
                <a:latin typeface="+mn-lt"/>
                <a:ea typeface="宋体" charset="-122"/>
              </a:rPr>
              <a:t>charset</a:t>
            </a:r>
            <a:r>
              <a:rPr lang="zh-CN" altLang="en-US" b="1" dirty="0">
                <a:latin typeface="+mn-lt"/>
                <a:ea typeface="宋体" charset="-122"/>
              </a:rPr>
              <a:t>设置为</a:t>
            </a:r>
            <a:r>
              <a:rPr lang="en-US" altLang="zh-CN" b="1" dirty="0">
                <a:latin typeface="+mn-lt"/>
                <a:ea typeface="宋体" charset="-122"/>
              </a:rPr>
              <a:t>" </a:t>
            </a:r>
            <a:endParaRPr lang="en-US" altLang="zh-CN" b="1" dirty="0" smtClean="0">
              <a:latin typeface="+mn-lt"/>
              <a:ea typeface="宋体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latin typeface="+mn-lt"/>
                <a:ea typeface="宋体" charset="-122"/>
              </a:rPr>
              <a:t>                         + </a:t>
            </a:r>
            <a:r>
              <a:rPr lang="en-US" altLang="zh-CN" b="1" dirty="0" err="1">
                <a:latin typeface="+mn-lt"/>
                <a:ea typeface="宋体" charset="-122"/>
              </a:rPr>
              <a:t>initParam</a:t>
            </a:r>
            <a:r>
              <a:rPr lang="en-US" altLang="zh-CN" b="1" dirty="0">
                <a:latin typeface="+mn-lt"/>
                <a:ea typeface="宋体" charset="-122"/>
              </a:rPr>
              <a:t>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charset =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charset="-122"/>
              </a:rPr>
              <a:t>initParam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  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    </a:t>
            </a:r>
            <a:r>
              <a:rPr lang="en-US" altLang="zh-CN" b="1" dirty="0" smtClean="0">
                <a:latin typeface="+mn-lt"/>
                <a:ea typeface="宋体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latin typeface="+mn-lt"/>
                <a:ea typeface="宋体" charset="-122"/>
              </a:rPr>
              <a:t> </a:t>
            </a:r>
            <a:r>
              <a:rPr lang="en-US" altLang="zh-CN" b="1" dirty="0" smtClean="0">
                <a:latin typeface="+mn-lt"/>
                <a:ea typeface="宋体" charset="-122"/>
              </a:rPr>
              <a:t>   ……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921605" name="AutoShape 5"/>
          <p:cNvSpPr>
            <a:spLocks noChangeArrowheads="1"/>
          </p:cNvSpPr>
          <p:nvPr/>
        </p:nvSpPr>
        <p:spPr bwMode="auto">
          <a:xfrm>
            <a:off x="6136503" y="3402236"/>
            <a:ext cx="2328366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读取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名称的参数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214563" y="6286500"/>
            <a:ext cx="5143500" cy="428625"/>
            <a:chOff x="3143240" y="5143512"/>
            <a:chExt cx="5143556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5720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898236" y="5187962"/>
              <a:ext cx="426679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：读取过滤器的初始化参数</a:t>
              </a:r>
            </a:p>
          </p:txBody>
        </p:sp>
      </p:grpSp>
      <p:pic>
        <p:nvPicPr>
          <p:cNvPr id="39938" name="Picture 2" descr="D:\works\Java6.0\Chapter09\图9.6 读取初始化参数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157192"/>
            <a:ext cx="6687308" cy="48069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7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360" y="285728"/>
            <a:ext cx="1152252" cy="52322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过滤器是封装了一些功能的</a:t>
            </a:r>
            <a:r>
              <a:rPr lang="en-US" altLang="zh-CN" dirty="0"/>
              <a:t>Web</a:t>
            </a:r>
            <a:r>
              <a:rPr lang="zh-CN" altLang="en-US" dirty="0"/>
              <a:t>组件，可用于对来自客户端的请求执行预处理和后期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过滤器的出现明晰和强化了各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组件之间的分工</a:t>
            </a:r>
            <a:endParaRPr lang="en-US" altLang="zh-CN" dirty="0" smtClean="0"/>
          </a:p>
          <a:p>
            <a:r>
              <a:rPr lang="zh-CN" altLang="en-US" dirty="0" smtClean="0"/>
              <a:t>过滤器封装公共任务，对</a:t>
            </a:r>
            <a:r>
              <a:rPr lang="en-US" altLang="zh-CN" dirty="0" smtClean="0"/>
              <a:t>Servlet</a:t>
            </a:r>
            <a:r>
              <a:rPr lang="zh-CN" altLang="en-US" dirty="0"/>
              <a:t>或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提供</a:t>
            </a:r>
            <a:r>
              <a:rPr lang="zh-CN" altLang="en-US" dirty="0"/>
              <a:t>的核心处理</a:t>
            </a:r>
            <a:r>
              <a:rPr lang="zh-CN" altLang="en-US" dirty="0" smtClean="0"/>
              <a:t>能力进行补充</a:t>
            </a:r>
            <a:endParaRPr lang="en-US" altLang="zh-CN" dirty="0" smtClean="0"/>
          </a:p>
          <a:p>
            <a:r>
              <a:rPr lang="zh-CN" altLang="en-US" dirty="0" smtClean="0"/>
              <a:t>使用过滤器封装公共任务具有如下优点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zh-CN" altLang="en-US" dirty="0"/>
              <a:t>声明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1"/>
            <a:r>
              <a:rPr lang="zh-CN" altLang="en-US" dirty="0"/>
              <a:t>透明性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0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r>
              <a:rPr lang="zh-CN" altLang="en-US" dirty="0" smtClean="0"/>
              <a:t>过滤器链简介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20194" cy="5143536"/>
          </a:xfrm>
        </p:spPr>
        <p:txBody>
          <a:bodyPr/>
          <a:lstStyle/>
          <a:p>
            <a:r>
              <a:rPr lang="zh-CN" altLang="en-US" dirty="0" smtClean="0"/>
              <a:t>当请求的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与多个过滤器的映射范围相吻合时</a:t>
            </a:r>
            <a:r>
              <a:rPr lang="zh-CN" altLang="en-US" dirty="0"/>
              <a:t>，这些</a:t>
            </a:r>
            <a:r>
              <a:rPr lang="zh-CN" altLang="en-US" dirty="0" smtClean="0"/>
              <a:t>过滤器会依次对请求</a:t>
            </a:r>
            <a:r>
              <a:rPr lang="zh-CN" altLang="en-US" dirty="0"/>
              <a:t>进行</a:t>
            </a:r>
            <a:r>
              <a:rPr lang="zh-CN" altLang="en-US" dirty="0" smtClean="0"/>
              <a:t>过滤，形成过滤器链</a:t>
            </a:r>
            <a:endParaRPr lang="en-US" altLang="zh-CN" dirty="0" smtClean="0"/>
          </a:p>
          <a:p>
            <a:r>
              <a:rPr lang="zh-CN" altLang="en-US" dirty="0" smtClean="0"/>
              <a:t>过滤器链的运行建立</a:t>
            </a:r>
            <a:r>
              <a:rPr lang="zh-CN" altLang="en-US" dirty="0"/>
              <a:t>在嵌套调用的基础上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83428" y="2668981"/>
            <a:ext cx="5799080" cy="19121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419424" y="3183981"/>
            <a:ext cx="629752" cy="120436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itchFamily="2" charset="-122"/>
              </a:rPr>
              <a:t>目</a:t>
            </a:r>
          </a:p>
          <a:p>
            <a:pPr algn="ctr"/>
            <a:r>
              <a:rPr lang="zh-CN" altLang="en-US">
                <a:ea typeface="黑体" pitchFamily="2" charset="-122"/>
              </a:rPr>
              <a:t>标</a:t>
            </a:r>
          </a:p>
          <a:p>
            <a:pPr algn="ctr"/>
            <a:r>
              <a:rPr lang="zh-CN" altLang="en-US">
                <a:ea typeface="黑体" pitchFamily="2" charset="-122"/>
              </a:rPr>
              <a:t>资</a:t>
            </a:r>
          </a:p>
          <a:p>
            <a:pPr algn="ctr"/>
            <a:r>
              <a:rPr lang="zh-CN" altLang="en-US">
                <a:ea typeface="黑体" pitchFamily="2" charset="-122"/>
              </a:rPr>
              <a:t>源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90424" y="3140968"/>
            <a:ext cx="629752" cy="12903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过</a:t>
            </a:r>
          </a:p>
          <a:p>
            <a:pPr algn="ctr"/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滤</a:t>
            </a:r>
          </a:p>
          <a:p>
            <a:pPr algn="ctr"/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器</a:t>
            </a:r>
          </a:p>
          <a:p>
            <a:pPr algn="ctr"/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95024" y="3140968"/>
            <a:ext cx="629752" cy="12903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过</a:t>
            </a:r>
          </a:p>
          <a:p>
            <a:pPr algn="ctr"/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滤</a:t>
            </a:r>
          </a:p>
          <a:p>
            <a:pPr algn="ctr"/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器</a:t>
            </a:r>
          </a:p>
          <a:p>
            <a:pPr algn="ctr"/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68680" y="3422468"/>
            <a:ext cx="1844041" cy="1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334226" y="3422330"/>
            <a:ext cx="6530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868680" y="4219775"/>
            <a:ext cx="1844041" cy="1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3334226" y="4219775"/>
            <a:ext cx="653099" cy="1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648462" y="3422330"/>
            <a:ext cx="4360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4648462" y="4219775"/>
            <a:ext cx="436039" cy="1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763226" y="3422330"/>
            <a:ext cx="6530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6763226" y="4219775"/>
            <a:ext cx="653099" cy="1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124024" y="3140968"/>
            <a:ext cx="629752" cy="12903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过</a:t>
            </a:r>
          </a:p>
          <a:p>
            <a:pPr algn="ctr"/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滤</a:t>
            </a:r>
          </a:p>
          <a:p>
            <a:pPr algn="ctr"/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器</a:t>
            </a:r>
          </a:p>
          <a:p>
            <a:pPr algn="ctr"/>
            <a:r>
              <a:rPr lang="en-US" altLang="zh-CN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955649" y="2996952"/>
            <a:ext cx="755703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itchFamily="2" charset="-122"/>
              </a:rPr>
              <a:t>请求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955649" y="3794259"/>
            <a:ext cx="755703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itchFamily="2" charset="-122"/>
              </a:rPr>
              <a:t>响应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5659700" y="3422330"/>
            <a:ext cx="436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5659700" y="4219775"/>
            <a:ext cx="436038" cy="1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5067532" y="3603671"/>
            <a:ext cx="9446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……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7194930" y="2708920"/>
            <a:ext cx="1078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容器</a:t>
            </a:r>
          </a:p>
        </p:txBody>
      </p:sp>
      <p:grpSp>
        <p:nvGrpSpPr>
          <p:cNvPr id="24" name="组合 28"/>
          <p:cNvGrpSpPr>
            <a:grpSpLocks/>
          </p:cNvGrpSpPr>
          <p:nvPr/>
        </p:nvGrpSpPr>
        <p:grpSpPr bwMode="auto">
          <a:xfrm>
            <a:off x="142875" y="4479206"/>
            <a:ext cx="985837" cy="461962"/>
            <a:chOff x="3786182" y="3824735"/>
            <a:chExt cx="986585" cy="461521"/>
          </a:xfrm>
        </p:grpSpPr>
        <p:sp>
          <p:nvSpPr>
            <p:cNvPr id="25" name="TextBox 24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6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234977" y="4805089"/>
            <a:ext cx="6883434" cy="928167"/>
            <a:chOff x="1328323" y="5057775"/>
            <a:chExt cx="6729489" cy="928167"/>
          </a:xfrm>
        </p:grpSpPr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1328323" y="5230813"/>
              <a:ext cx="6556792" cy="755129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可以根据业务需要，通过映射配置将过滤器链接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组合起来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，以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提供更加全面的辅助功能</a:t>
              </a:r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gray">
            <a:xfrm>
              <a:off x="7700625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4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zh-CN" altLang="en-US" dirty="0" smtClean="0"/>
              <a:t>过滤器链的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/</a:t>
            </a:r>
            <a:r>
              <a:rPr lang="en-US" altLang="zh-CN" dirty="0"/>
              <a:t>downloads/</a:t>
            </a:r>
            <a:r>
              <a:rPr lang="zh-CN" altLang="en-US" dirty="0"/>
              <a:t>路径下的</a:t>
            </a:r>
            <a:r>
              <a:rPr lang="zh-CN" altLang="en-US" dirty="0" smtClean="0"/>
              <a:t>资源，在解决了访问控制的同时，还要实现对中文乱码处理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创建两个过滤器，分别实现登录检查和中文乱码处理</a:t>
            </a:r>
            <a:endParaRPr lang="en-US" altLang="zh-CN" dirty="0" smtClean="0"/>
          </a:p>
          <a:p>
            <a:r>
              <a:rPr lang="zh-CN" altLang="en-US" dirty="0" smtClean="0"/>
              <a:t>根据需求合理配置过滤器映射，实现对</a:t>
            </a:r>
            <a:r>
              <a:rPr lang="en-US" altLang="zh-CN" dirty="0"/>
              <a:t>/downloads/</a:t>
            </a:r>
            <a:r>
              <a:rPr lang="zh-CN" altLang="en-US" dirty="0"/>
              <a:t>路径</a:t>
            </a:r>
            <a:r>
              <a:rPr lang="zh-CN" altLang="en-US" dirty="0" smtClean="0"/>
              <a:t>下资源的覆盖</a:t>
            </a:r>
            <a:endParaRPr lang="zh-CN" altLang="en-US" dirty="0"/>
          </a:p>
        </p:txBody>
      </p: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115491" y="2117229"/>
            <a:ext cx="1000125" cy="447675"/>
            <a:chOff x="1000100" y="3235185"/>
            <a:chExt cx="1000132" cy="446983"/>
          </a:xfrm>
        </p:grpSpPr>
        <p:pic>
          <p:nvPicPr>
            <p:cNvPr id="6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8" name="组合 23"/>
          <p:cNvGrpSpPr>
            <a:grpSpLocks/>
          </p:cNvGrpSpPr>
          <p:nvPr/>
        </p:nvGrpSpPr>
        <p:grpSpPr bwMode="auto">
          <a:xfrm>
            <a:off x="129779" y="857250"/>
            <a:ext cx="985837" cy="422275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11" name="组合 14"/>
          <p:cNvGrpSpPr>
            <a:grpSpLocks/>
          </p:cNvGrpSpPr>
          <p:nvPr/>
        </p:nvGrpSpPr>
        <p:grpSpPr bwMode="auto">
          <a:xfrm>
            <a:off x="1806041" y="6024711"/>
            <a:ext cx="5531917" cy="428625"/>
            <a:chOff x="3143240" y="5143512"/>
            <a:chExt cx="5531957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5" y="5143512"/>
              <a:ext cx="49604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67203" y="5187962"/>
              <a:ext cx="449196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：使用过滤器链完善请求处理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68"/>
          <p:cNvGrpSpPr>
            <a:grpSpLocks/>
          </p:cNvGrpSpPr>
          <p:nvPr/>
        </p:nvGrpSpPr>
        <p:grpSpPr bwMode="auto">
          <a:xfrm>
            <a:off x="107504" y="4238799"/>
            <a:ext cx="1057275" cy="414337"/>
            <a:chOff x="1000100" y="3950459"/>
            <a:chExt cx="1058023" cy="414475"/>
          </a:xfrm>
        </p:grpSpPr>
        <p:pic>
          <p:nvPicPr>
            <p:cNvPr id="1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971600" y="4581128"/>
            <a:ext cx="7503903" cy="1152128"/>
            <a:chOff x="704114" y="5057775"/>
            <a:chExt cx="7336082" cy="1152128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704114" y="5230813"/>
              <a:ext cx="7180998" cy="979090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过滤器链中各过滤器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之间是嵌套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调用关系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调用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FilterChain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对象的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doFilter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( )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方法会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导致链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中的下一个过滤器被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调用。如果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正在执行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的是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链中最后一个过滤器，则目标资源将被调用</a:t>
              </a: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7683009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10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调整过滤器链的执行顺序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过滤器链式排列的</a:t>
            </a:r>
            <a:r>
              <a:rPr lang="zh-CN" altLang="en-US" dirty="0" smtClean="0"/>
              <a:t>顺序</a:t>
            </a:r>
            <a:r>
              <a:rPr lang="zh-CN" altLang="en-US" dirty="0"/>
              <a:t>由</a:t>
            </a:r>
            <a:r>
              <a:rPr lang="en-US" altLang="zh-CN" dirty="0" smtClean="0"/>
              <a:t>web.xml</a:t>
            </a:r>
            <a:r>
              <a:rPr lang="zh-CN" altLang="en-US" dirty="0"/>
              <a:t>描述</a:t>
            </a:r>
            <a:r>
              <a:rPr lang="zh-CN" altLang="en-US" dirty="0" smtClean="0"/>
              <a:t>信息中</a:t>
            </a:r>
            <a:r>
              <a:rPr lang="en-US" altLang="zh-CN" dirty="0" smtClean="0"/>
              <a:t>&lt;</a:t>
            </a:r>
            <a:r>
              <a:rPr lang="en-US" altLang="zh-CN" dirty="0"/>
              <a:t>filter-mapping&gt;</a:t>
            </a:r>
            <a:r>
              <a:rPr lang="zh-CN" altLang="en-US" dirty="0"/>
              <a:t>元素的</a:t>
            </a:r>
            <a:r>
              <a:rPr lang="zh-CN" altLang="en-US" dirty="0" smtClean="0"/>
              <a:t>顺序决定</a:t>
            </a:r>
            <a:endParaRPr lang="zh-CN" alt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3930477"/>
            <a:ext cx="6203801" cy="224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5372380" cy="184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19338"/>
            <a:ext cx="5392762" cy="185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27035"/>
            <a:ext cx="6131792" cy="223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组合 28"/>
          <p:cNvGrpSpPr>
            <a:grpSpLocks/>
          </p:cNvGrpSpPr>
          <p:nvPr/>
        </p:nvGrpSpPr>
        <p:grpSpPr bwMode="auto">
          <a:xfrm>
            <a:off x="142875" y="2708920"/>
            <a:ext cx="985837" cy="461962"/>
            <a:chOff x="3786182" y="3824735"/>
            <a:chExt cx="986585" cy="461521"/>
          </a:xfrm>
        </p:grpSpPr>
        <p:sp>
          <p:nvSpPr>
            <p:cNvPr id="15" name="TextBox 14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6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1806041" y="6168727"/>
            <a:ext cx="5531917" cy="428625"/>
            <a:chOff x="3143240" y="5143512"/>
            <a:chExt cx="5531957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5" y="5143512"/>
              <a:ext cx="49604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7203" y="5187962"/>
              <a:ext cx="449196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：使用过滤器链完善请求处理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234977" y="3076897"/>
            <a:ext cx="6883434" cy="1144191"/>
            <a:chOff x="1328323" y="5057775"/>
            <a:chExt cx="6729489" cy="1144191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328323" y="5230813"/>
              <a:ext cx="6556792" cy="971153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实际开发中，可以综合业务逻辑需要和性能等因素，通过调整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&lt;filter-mapping&gt;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元素的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顺序，合理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安排过滤器链中各过滤器的执行次序</a:t>
              </a:r>
            </a:p>
          </p:txBody>
        </p:sp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7700625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92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简述过滤器的作用和优点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编码说明如何定义和配置一个过滤器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简述过滤器链的执行流程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按照监听器针对域对象的具体操作，监听器分为几类？作用分别是什么？</a:t>
            </a:r>
            <a:endParaRPr lang="zh-CN" altLang="en-US" dirty="0"/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4248" y="285728"/>
            <a:ext cx="2160364" cy="523220"/>
          </a:xfrm>
        </p:spPr>
        <p:txBody>
          <a:bodyPr/>
          <a:lstStyle/>
          <a:p>
            <a:r>
              <a:rPr lang="zh-CN" altLang="en-US" dirty="0" smtClean="0"/>
              <a:t>监听器概述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监听器是</a:t>
            </a:r>
            <a:r>
              <a:rPr lang="en-US" altLang="zh-CN" dirty="0"/>
              <a:t>Web</a:t>
            </a:r>
            <a:r>
              <a:rPr lang="zh-CN" altLang="en-US" dirty="0"/>
              <a:t>应用程序事件模型的</a:t>
            </a:r>
            <a:r>
              <a:rPr lang="zh-CN" altLang="en-US" dirty="0" smtClean="0"/>
              <a:t>一部分</a:t>
            </a:r>
            <a:endParaRPr lang="en-US" altLang="zh-CN" dirty="0" smtClean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应用中的某些状态发生改变时会产生相应的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ServletContext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HttpSession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ServletRequest</a:t>
            </a:r>
            <a:r>
              <a:rPr lang="zh-CN" altLang="en-US" dirty="0" smtClean="0"/>
              <a:t>三个域对象引发的事件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域对象中的属性引发的事件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监听器</a:t>
            </a:r>
            <a:r>
              <a:rPr lang="zh-CN" altLang="en-US" dirty="0"/>
              <a:t>可以接收这些事件，以便在事件发生时做出相关</a:t>
            </a:r>
            <a:r>
              <a:rPr lang="zh-CN" altLang="en-US" dirty="0" smtClean="0"/>
              <a:t>处理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8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zh-CN" altLang="en-US" dirty="0" smtClean="0"/>
              <a:t>常用监听器接口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42796"/>
              </p:ext>
            </p:extLst>
          </p:nvPr>
        </p:nvGraphicFramePr>
        <p:xfrm>
          <a:off x="647564" y="908720"/>
          <a:ext cx="7848872" cy="572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3708412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监听器接口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javax.servlet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ServletContextListener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在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Servlet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上下文对象初始化或销毁时得到通知</a:t>
                      </a: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javax.servlet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ServletContextAttributeListener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Servlet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上下文中的属性列表发生变化时得到通知</a:t>
                      </a: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javax.servlet.http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HttpSessionListener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session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创建后或者失效前得到通知</a:t>
                      </a: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javax.servlet.http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HttpSessionActivationListener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绑定到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session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中，当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session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被钝化或者激活时得到通知</a:t>
                      </a: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javax.servlet.http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HttpSessionAttributeListener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在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session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中的属性列表发生变化时得到通知</a:t>
                      </a: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javax.servlet.http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HttpSessionBindingListener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在绑定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session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或从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session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中删除时会得到通知</a:t>
                      </a: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javax.servlet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ServletRequestListener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在请求对象初始化时或者被销毁时得到通知</a:t>
                      </a: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javax.servlet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ServletRequestAttributeListener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在请求对象中的属性列表发生变化时得到通知</a:t>
                      </a:r>
                    </a:p>
                  </a:txBody>
                  <a:tcPr marL="88145" marR="88145" marT="72000" marB="7200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9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0232" y="285728"/>
            <a:ext cx="2304380" cy="523220"/>
          </a:xfrm>
        </p:spPr>
        <p:txBody>
          <a:bodyPr/>
          <a:lstStyle/>
          <a:p>
            <a:r>
              <a:rPr lang="zh-CN" altLang="en-US" dirty="0" smtClean="0"/>
              <a:t>监听器分类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根据三个域对象上的具体操作</a:t>
            </a:r>
            <a:r>
              <a:rPr lang="zh-CN" altLang="en-US" dirty="0" smtClean="0"/>
              <a:t>，将监听器</a:t>
            </a:r>
            <a:r>
              <a:rPr lang="zh-CN" altLang="en-US" dirty="0"/>
              <a:t>划分为三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监听三个域对象的创建和销毁事件的</a:t>
            </a:r>
            <a:r>
              <a:rPr lang="zh-CN" altLang="en-US" dirty="0" smtClean="0"/>
              <a:t>监听器</a:t>
            </a:r>
            <a:endParaRPr lang="en-US" altLang="zh-CN" dirty="0" smtClean="0"/>
          </a:p>
          <a:p>
            <a:pPr lvl="1"/>
            <a:r>
              <a:rPr lang="zh-CN" altLang="zh-CN" dirty="0"/>
              <a:t>监听域对象中属性的增加、删除、替换事件的</a:t>
            </a:r>
            <a:r>
              <a:rPr lang="zh-CN" altLang="zh-CN" dirty="0" smtClean="0"/>
              <a:t>监听器</a:t>
            </a:r>
            <a:endParaRPr lang="en-US" altLang="zh-CN" dirty="0" smtClean="0"/>
          </a:p>
          <a:p>
            <a:pPr lvl="1"/>
            <a:r>
              <a:rPr lang="zh-CN" altLang="zh-CN" dirty="0"/>
              <a:t>监听绑定到</a:t>
            </a:r>
            <a:r>
              <a:rPr lang="en-US" altLang="zh-CN" dirty="0" err="1"/>
              <a:t>HttpSession</a:t>
            </a:r>
            <a:r>
              <a:rPr lang="zh-CN" altLang="zh-CN" dirty="0"/>
              <a:t>域中的某个对象的状态的</a:t>
            </a:r>
            <a:r>
              <a:rPr lang="zh-CN" altLang="zh-CN" dirty="0" smtClean="0"/>
              <a:t>监听器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又</a:t>
            </a:r>
            <a:r>
              <a:rPr lang="zh-CN" altLang="zh-CN" dirty="0"/>
              <a:t>称为感知型监听器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3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70285"/>
            <a:ext cx="5184701" cy="954107"/>
          </a:xfrm>
        </p:spPr>
        <p:txBody>
          <a:bodyPr/>
          <a:lstStyle/>
          <a:p>
            <a:r>
              <a:rPr lang="zh-CN" altLang="en-US" dirty="0"/>
              <a:t>监听域对象创建与销毁的监听器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javax.servlet.ServletContextListener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</a:t>
            </a:r>
            <a:r>
              <a:rPr lang="en-US" altLang="zh-CN" dirty="0" err="1"/>
              <a:t>ServletContext</a:t>
            </a:r>
            <a:r>
              <a:rPr lang="zh-CN" altLang="en-US" dirty="0"/>
              <a:t>对象的初始化与销毁事件</a:t>
            </a:r>
          </a:p>
          <a:p>
            <a:r>
              <a:rPr lang="en-US" altLang="zh-CN" dirty="0" err="1" smtClean="0"/>
              <a:t>javax.servlet.http.HttpSessionListener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</a:t>
            </a:r>
            <a:r>
              <a:rPr lang="en-US" altLang="zh-CN" dirty="0" err="1"/>
              <a:t>HttpSession</a:t>
            </a:r>
            <a:r>
              <a:rPr lang="zh-CN" altLang="en-US" dirty="0"/>
              <a:t>对象的创建与销毁事件</a:t>
            </a:r>
          </a:p>
          <a:p>
            <a:r>
              <a:rPr lang="en-US" altLang="zh-CN" dirty="0" err="1" smtClean="0"/>
              <a:t>javax.servlet.ServletRequestListener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</a:t>
            </a:r>
            <a:r>
              <a:rPr lang="en-US" altLang="zh-CN" dirty="0" err="1"/>
              <a:t>ServletRequest</a:t>
            </a:r>
            <a:r>
              <a:rPr lang="zh-CN" altLang="en-US" dirty="0"/>
              <a:t>对象的初始化与销毁事件，分别对应请求到达</a:t>
            </a:r>
            <a:r>
              <a:rPr lang="en-US" altLang="zh-CN" dirty="0"/>
              <a:t>Web</a:t>
            </a:r>
            <a:r>
              <a:rPr lang="zh-CN" altLang="en-US" dirty="0"/>
              <a:t>应用和离开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8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ServletContextListener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180234" cy="5143536"/>
          </a:xfrm>
        </p:spPr>
        <p:txBody>
          <a:bodyPr/>
          <a:lstStyle/>
          <a:p>
            <a:r>
              <a:rPr lang="zh-CN" altLang="en-US" dirty="0"/>
              <a:t>监听</a:t>
            </a:r>
            <a:r>
              <a:rPr lang="en-US" altLang="zh-CN" dirty="0" err="1"/>
              <a:t>ServletContext</a:t>
            </a:r>
            <a:r>
              <a:rPr lang="zh-CN" altLang="en-US" dirty="0"/>
              <a:t>对象的初始化与销毁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常用于资源初始化加载、初始化创建等工作</a:t>
            </a:r>
            <a:endParaRPr lang="en-US" altLang="zh-CN" sz="2600" dirty="0">
              <a:cs typeface="+mn-cs"/>
            </a:endParaRPr>
          </a:p>
          <a:p>
            <a:r>
              <a:rPr lang="zh-CN" altLang="en-US" dirty="0" smtClean="0"/>
              <a:t>包含如下方法签名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/>
              <a:t>contextInitialized</a:t>
            </a:r>
            <a:r>
              <a:rPr lang="en-US" altLang="zh-CN" dirty="0"/>
              <a:t>( </a:t>
            </a:r>
            <a:r>
              <a:rPr lang="en-US" altLang="zh-CN" dirty="0" err="1"/>
              <a:t>ServletContextEvent</a:t>
            </a:r>
            <a:r>
              <a:rPr lang="en-US" altLang="zh-CN" dirty="0"/>
              <a:t> </a:t>
            </a:r>
            <a:r>
              <a:rPr lang="en-US" altLang="zh-CN" dirty="0" err="1"/>
              <a:t>sce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对应</a:t>
            </a:r>
            <a:r>
              <a:rPr lang="en-US" altLang="zh-CN" dirty="0" err="1"/>
              <a:t>ServletContext</a:t>
            </a:r>
            <a:r>
              <a:rPr lang="zh-CN" altLang="en-US" dirty="0"/>
              <a:t>对象的初始化事件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/>
              <a:t>contextDestroyed</a:t>
            </a:r>
            <a:r>
              <a:rPr lang="en-US" altLang="zh-CN" dirty="0"/>
              <a:t>( </a:t>
            </a:r>
            <a:r>
              <a:rPr lang="en-US" altLang="zh-CN" dirty="0" err="1"/>
              <a:t>ServletContextEvent</a:t>
            </a:r>
            <a:r>
              <a:rPr lang="en-US" altLang="zh-CN" dirty="0"/>
              <a:t> </a:t>
            </a:r>
            <a:r>
              <a:rPr lang="en-US" altLang="zh-CN" dirty="0" err="1" smtClean="0"/>
              <a:t>sce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对应</a:t>
            </a:r>
            <a:r>
              <a:rPr lang="en-US" altLang="zh-CN" dirty="0" err="1"/>
              <a:t>ServletContext</a:t>
            </a:r>
            <a:r>
              <a:rPr lang="zh-CN" altLang="en-US" dirty="0"/>
              <a:t>对象的销毁事件</a:t>
            </a:r>
          </a:p>
          <a:p>
            <a:r>
              <a:rPr lang="zh-CN" altLang="en-US" dirty="0" smtClean="0"/>
              <a:t>参数</a:t>
            </a:r>
            <a:r>
              <a:rPr lang="en-US" altLang="zh-CN" dirty="0" err="1" smtClean="0"/>
              <a:t>javax.servlet.ServletContextEvent</a:t>
            </a:r>
            <a:r>
              <a:rPr lang="zh-CN" altLang="en-US" dirty="0"/>
              <a:t>是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应用上下文变化的事件类型，包含</a:t>
            </a:r>
            <a:r>
              <a:rPr lang="zh-CN" altLang="en-US" dirty="0"/>
              <a:t>一个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/>
              <a:t>ServletContext</a:t>
            </a:r>
            <a:r>
              <a:rPr lang="en-US" altLang="zh-CN" dirty="0"/>
              <a:t> </a:t>
            </a:r>
            <a:r>
              <a:rPr lang="en-US" altLang="zh-CN" dirty="0" err="1"/>
              <a:t>getServletContext</a:t>
            </a:r>
            <a:r>
              <a:rPr lang="en-US" altLang="zh-CN" dirty="0"/>
              <a:t>( )</a:t>
            </a:r>
          </a:p>
          <a:p>
            <a:pPr lvl="2"/>
            <a:r>
              <a:rPr lang="zh-CN" altLang="en-US" dirty="0" smtClean="0"/>
              <a:t>获得</a:t>
            </a:r>
            <a:r>
              <a:rPr lang="zh-CN" altLang="en-US" dirty="0"/>
              <a:t>正在创建或销毁的</a:t>
            </a:r>
            <a:r>
              <a:rPr lang="en-US" altLang="zh-CN" dirty="0" err="1"/>
              <a:t>ServletContent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3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70285"/>
            <a:ext cx="5688757" cy="954107"/>
          </a:xfrm>
        </p:spPr>
        <p:txBody>
          <a:bodyPr/>
          <a:lstStyle/>
          <a:p>
            <a:r>
              <a:rPr lang="en-US" altLang="zh-CN" dirty="0" err="1" smtClean="0"/>
              <a:t>ServletContextListener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 smtClean="0"/>
              <a:t>新闻</a:t>
            </a:r>
            <a:r>
              <a:rPr lang="zh-CN" altLang="en-US" dirty="0"/>
              <a:t>主题</a:t>
            </a:r>
            <a:r>
              <a:rPr lang="zh-CN" altLang="en-US" dirty="0" smtClean="0"/>
              <a:t>信息很少</a:t>
            </a:r>
            <a:r>
              <a:rPr lang="zh-CN" altLang="en-US" dirty="0"/>
              <a:t>发生变化</a:t>
            </a:r>
            <a:r>
              <a:rPr lang="zh-CN" altLang="en-US" dirty="0" smtClean="0"/>
              <a:t>，并且</a:t>
            </a:r>
            <a:r>
              <a:rPr lang="zh-CN" altLang="en-US" dirty="0"/>
              <a:t>很多页面都需要显示新闻主题的</a:t>
            </a:r>
            <a:r>
              <a:rPr lang="zh-CN" altLang="en-US" dirty="0" smtClean="0"/>
              <a:t>列表，导致每个</a:t>
            </a:r>
            <a:r>
              <a:rPr lang="zh-CN" altLang="en-US" dirty="0"/>
              <a:t>用户每次打开页面都</a:t>
            </a:r>
            <a:r>
              <a:rPr lang="zh-CN" altLang="en-US" dirty="0" smtClean="0"/>
              <a:t>要</a:t>
            </a:r>
            <a:r>
              <a:rPr lang="zh-CN" altLang="en-US" dirty="0"/>
              <a:t>重复</a:t>
            </a:r>
            <a:r>
              <a:rPr lang="zh-CN" altLang="en-US" dirty="0" smtClean="0"/>
              <a:t>从数据库查询</a:t>
            </a:r>
            <a:r>
              <a:rPr lang="zh-CN" altLang="en-US" dirty="0"/>
              <a:t>这些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利用</a:t>
            </a:r>
            <a:r>
              <a:rPr lang="en-US" altLang="zh-CN" dirty="0" err="1" smtClean="0"/>
              <a:t>ServletContextListener</a:t>
            </a:r>
            <a:r>
              <a:rPr lang="zh-CN" altLang="en-US" dirty="0" smtClean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应用启动时加载一些全局资源以提高访问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应用停止</a:t>
            </a:r>
            <a:r>
              <a:rPr lang="zh-CN" altLang="en-US" dirty="0" smtClean="0"/>
              <a:t>时</a:t>
            </a:r>
            <a:r>
              <a:rPr lang="zh-CN" altLang="en-US" dirty="0"/>
              <a:t>也可</a:t>
            </a:r>
            <a:r>
              <a:rPr lang="zh-CN" altLang="en-US" dirty="0" smtClean="0"/>
              <a:t>执行</a:t>
            </a:r>
            <a:r>
              <a:rPr lang="zh-CN" altLang="en-US" dirty="0"/>
              <a:t>一些诸如资源</a:t>
            </a:r>
            <a:r>
              <a:rPr lang="zh-CN" altLang="en-US" dirty="0" smtClean="0"/>
              <a:t>释放的</a:t>
            </a:r>
            <a:r>
              <a:rPr lang="zh-CN" altLang="en-US" dirty="0"/>
              <a:t>工作</a:t>
            </a:r>
          </a:p>
        </p:txBody>
      </p:sp>
      <p:grpSp>
        <p:nvGrpSpPr>
          <p:cNvPr id="7" name="组合 13"/>
          <p:cNvGrpSpPr>
            <a:grpSpLocks/>
          </p:cNvGrpSpPr>
          <p:nvPr/>
        </p:nvGrpSpPr>
        <p:grpSpPr bwMode="auto">
          <a:xfrm>
            <a:off x="115491" y="2492896"/>
            <a:ext cx="1000125" cy="447675"/>
            <a:chOff x="1000100" y="3235185"/>
            <a:chExt cx="1000132" cy="446983"/>
          </a:xfrm>
        </p:grpSpPr>
        <p:pic>
          <p:nvPicPr>
            <p:cNvPr id="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10" name="组合 23"/>
          <p:cNvGrpSpPr>
            <a:grpSpLocks/>
          </p:cNvGrpSpPr>
          <p:nvPr/>
        </p:nvGrpSpPr>
        <p:grpSpPr bwMode="auto">
          <a:xfrm>
            <a:off x="129779" y="857250"/>
            <a:ext cx="985837" cy="422275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pic>
        <p:nvPicPr>
          <p:cNvPr id="36866" name="Picture 2" descr="D:\works\Java6.0\Chapter09\图9.15 加载新闻主题列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15" y="3928921"/>
            <a:ext cx="6965193" cy="50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lvl="1">
              <a:defRPr/>
            </a:pPr>
            <a:r>
              <a:rPr lang="zh-CN" altLang="en-US" dirty="0" smtClean="0"/>
              <a:t>定义</a:t>
            </a:r>
            <a:r>
              <a:rPr lang="en-US" altLang="zh-CN" dirty="0" err="1" smtClean="0"/>
              <a:t>ServletContextListener</a:t>
            </a:r>
            <a:r>
              <a:rPr lang="zh-CN" altLang="en-US" dirty="0" smtClean="0"/>
              <a:t>接口的实现类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contextInitialized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方法中查询所有新闻主题，并保存在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作用域中</a:t>
            </a:r>
            <a:endParaRPr lang="zh-CN" altLang="en-US" dirty="0"/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应用程序的部署描述符（</a:t>
            </a:r>
            <a:r>
              <a:rPr lang="en-US" altLang="zh-CN" dirty="0">
                <a:solidFill>
                  <a:srgbClr val="FF0000"/>
                </a:solidFill>
              </a:rPr>
              <a:t>web.xml</a:t>
            </a:r>
            <a:r>
              <a:rPr lang="zh-CN" altLang="en-US" dirty="0">
                <a:solidFill>
                  <a:srgbClr val="FF0000"/>
                </a:solidFill>
              </a:rPr>
              <a:t>）中对监听器类进行声明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259632" y="4221088"/>
            <a:ext cx="6937424" cy="1152128"/>
            <a:chOff x="1257924" y="5057775"/>
            <a:chExt cx="6782272" cy="1152128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1257924" y="5230813"/>
              <a:ext cx="6627190" cy="979090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系统运行过程中如果出现对新闻主题的增、删、改操作，会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导致之前加载的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数据过时，因此在这些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操作中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需要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考虑在操作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成功后对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作用域中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的数据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进行更新</a:t>
              </a: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7683009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26" name="组合 14"/>
          <p:cNvGrpSpPr>
            <a:grpSpLocks/>
          </p:cNvGrpSpPr>
          <p:nvPr/>
        </p:nvGrpSpPr>
        <p:grpSpPr bwMode="auto">
          <a:xfrm>
            <a:off x="1806041" y="6024711"/>
            <a:ext cx="5531917" cy="428625"/>
            <a:chOff x="3143240" y="5143512"/>
            <a:chExt cx="5531957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5" y="5143512"/>
              <a:ext cx="49604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089032" y="5187962"/>
              <a:ext cx="424830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：初始化加载新闻主题列表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3275856" y="70285"/>
            <a:ext cx="5688757" cy="954107"/>
          </a:xfrm>
        </p:spPr>
        <p:txBody>
          <a:bodyPr/>
          <a:lstStyle/>
          <a:p>
            <a:r>
              <a:rPr lang="en-US" altLang="zh-CN" dirty="0" err="1" smtClean="0"/>
              <a:t>ServletContextListener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grpSp>
        <p:nvGrpSpPr>
          <p:cNvPr id="32" name="组合 68"/>
          <p:cNvGrpSpPr>
            <a:grpSpLocks/>
          </p:cNvGrpSpPr>
          <p:nvPr/>
        </p:nvGrpSpPr>
        <p:grpSpPr bwMode="auto">
          <a:xfrm>
            <a:off x="107504" y="3861048"/>
            <a:ext cx="1057275" cy="414337"/>
            <a:chOff x="1000100" y="3950459"/>
            <a:chExt cx="1058023" cy="414475"/>
          </a:xfrm>
        </p:grpSpPr>
        <p:pic>
          <p:nvPicPr>
            <p:cNvPr id="3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0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70285"/>
            <a:ext cx="5256709" cy="954107"/>
          </a:xfrm>
        </p:spPr>
        <p:txBody>
          <a:bodyPr/>
          <a:lstStyle/>
          <a:p>
            <a:r>
              <a:rPr lang="zh-CN" altLang="en-US" dirty="0"/>
              <a:t>监听域对象中属性操作的监听器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en-US" altLang="zh-CN" dirty="0" err="1" smtClean="0"/>
              <a:t>javax.servlet.ServletContextAttributeListener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</a:t>
            </a:r>
            <a:r>
              <a:rPr lang="en-US" altLang="zh-CN" dirty="0"/>
              <a:t>application</a:t>
            </a:r>
            <a:r>
              <a:rPr lang="zh-CN" altLang="en-US" dirty="0"/>
              <a:t>作用域中变量的增加、移除、替换事件</a:t>
            </a:r>
          </a:p>
          <a:p>
            <a:r>
              <a:rPr lang="en-US" altLang="zh-CN" dirty="0" err="1" smtClean="0"/>
              <a:t>javax.servlet.http.HttpSessionAttributeListener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</a:t>
            </a:r>
            <a:r>
              <a:rPr lang="en-US" altLang="zh-CN" dirty="0"/>
              <a:t>session</a:t>
            </a:r>
            <a:r>
              <a:rPr lang="zh-CN" altLang="en-US" dirty="0"/>
              <a:t>作用域中变量的增加、移除、替换事件</a:t>
            </a:r>
          </a:p>
          <a:p>
            <a:r>
              <a:rPr lang="en-US" altLang="zh-CN" dirty="0" err="1" smtClean="0"/>
              <a:t>javax.servlet.ServletRequestAttributeListener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</a:t>
            </a:r>
            <a:r>
              <a:rPr lang="en-US" altLang="zh-CN" dirty="0"/>
              <a:t>request</a:t>
            </a:r>
            <a:r>
              <a:rPr lang="zh-CN" altLang="en-US" dirty="0"/>
              <a:t>作用域中变量的增加、移除、替换事件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70285"/>
            <a:ext cx="6192813" cy="954107"/>
          </a:xfrm>
        </p:spPr>
        <p:txBody>
          <a:bodyPr/>
          <a:lstStyle/>
          <a:p>
            <a:r>
              <a:rPr lang="en-US" altLang="zh-CN" dirty="0" err="1" smtClean="0"/>
              <a:t>HttpSessionAttributeListener</a:t>
            </a:r>
            <a:r>
              <a:rPr lang="en-US" altLang="zh-CN" dirty="0" smtClean="0"/>
              <a:t> 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180234" cy="5143536"/>
          </a:xfrm>
        </p:spPr>
        <p:txBody>
          <a:bodyPr/>
          <a:lstStyle/>
          <a:p>
            <a:r>
              <a:rPr lang="zh-CN" altLang="en-US" dirty="0"/>
              <a:t>监听</a:t>
            </a:r>
            <a:r>
              <a:rPr lang="en-US" altLang="zh-CN" dirty="0"/>
              <a:t>session</a:t>
            </a:r>
            <a:r>
              <a:rPr lang="zh-CN" altLang="en-US" dirty="0"/>
              <a:t>作用域中变量的增加、移除、替换事件</a:t>
            </a:r>
          </a:p>
          <a:p>
            <a:r>
              <a:rPr lang="zh-CN" altLang="en-US" dirty="0" smtClean="0"/>
              <a:t>包含</a:t>
            </a:r>
            <a:r>
              <a:rPr lang="zh-CN" altLang="en-US" dirty="0"/>
              <a:t>如下方法签名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/>
              <a:t>attributeAdded</a:t>
            </a:r>
            <a:r>
              <a:rPr lang="en-US" altLang="zh-CN" dirty="0" smtClean="0"/>
              <a:t>(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HttpSessionBindingEvent</a:t>
            </a:r>
            <a:r>
              <a:rPr lang="en-US" altLang="zh-CN" dirty="0" smtClean="0"/>
              <a:t> </a:t>
            </a:r>
            <a:r>
              <a:rPr lang="en-US" altLang="zh-CN" dirty="0"/>
              <a:t>event 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对应</a:t>
            </a:r>
            <a:r>
              <a:rPr lang="zh-CN" altLang="en-US" dirty="0"/>
              <a:t>变量被添加到</a:t>
            </a:r>
            <a:r>
              <a:rPr lang="en-US" altLang="zh-CN" dirty="0"/>
              <a:t>session</a:t>
            </a:r>
            <a:r>
              <a:rPr lang="zh-CN" altLang="en-US" dirty="0"/>
              <a:t>作用域的事件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attributeRemoved</a:t>
            </a:r>
            <a:r>
              <a:rPr lang="en-US" altLang="zh-CN" dirty="0" smtClean="0"/>
              <a:t>(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HttpSessionBindingEvent</a:t>
            </a:r>
            <a:r>
              <a:rPr lang="en-US" altLang="zh-CN" dirty="0" smtClean="0"/>
              <a:t> </a:t>
            </a:r>
            <a:r>
              <a:rPr lang="en-US" altLang="zh-CN" dirty="0"/>
              <a:t>event 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对应</a:t>
            </a:r>
            <a:r>
              <a:rPr lang="en-US" altLang="zh-CN" dirty="0"/>
              <a:t>session</a:t>
            </a:r>
            <a:r>
              <a:rPr lang="zh-CN" altLang="en-US" dirty="0"/>
              <a:t>作用域中</a:t>
            </a:r>
            <a:r>
              <a:rPr lang="zh-CN" altLang="en-US" dirty="0" smtClean="0"/>
              <a:t>的变量</a:t>
            </a:r>
            <a:r>
              <a:rPr lang="zh-CN" altLang="en-US" dirty="0"/>
              <a:t>被移除的事件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attributeReplaced</a:t>
            </a:r>
            <a:r>
              <a:rPr lang="en-US" altLang="zh-CN" dirty="0" smtClean="0"/>
              <a:t>(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HttpSessionBindingEvent</a:t>
            </a:r>
            <a:r>
              <a:rPr lang="en-US" altLang="zh-CN" dirty="0" smtClean="0"/>
              <a:t> </a:t>
            </a:r>
            <a:r>
              <a:rPr lang="en-US" altLang="zh-CN" dirty="0"/>
              <a:t>event 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对应</a:t>
            </a:r>
            <a:r>
              <a:rPr lang="en-US" altLang="zh-CN" dirty="0"/>
              <a:t>session</a:t>
            </a:r>
            <a:r>
              <a:rPr lang="zh-CN" altLang="en-US" dirty="0"/>
              <a:t>作用域中</a:t>
            </a:r>
            <a:r>
              <a:rPr lang="zh-CN" altLang="en-US" dirty="0" smtClean="0"/>
              <a:t>的变量</a:t>
            </a:r>
            <a:r>
              <a:rPr lang="zh-CN" altLang="en-US" dirty="0"/>
              <a:t>被替换的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0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285728"/>
            <a:ext cx="6192813" cy="523220"/>
          </a:xfrm>
        </p:spPr>
        <p:txBody>
          <a:bodyPr/>
          <a:lstStyle/>
          <a:p>
            <a:r>
              <a:rPr lang="en-US" altLang="zh-CN" dirty="0" err="1" smtClean="0"/>
              <a:t>HttpSessionAttributeListener</a:t>
            </a:r>
            <a:r>
              <a:rPr lang="en-US" altLang="zh-CN" dirty="0" smtClean="0"/>
              <a:t> 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180234" cy="5143536"/>
          </a:xfrm>
        </p:spPr>
        <p:txBody>
          <a:bodyPr/>
          <a:lstStyle/>
          <a:p>
            <a:r>
              <a:rPr lang="zh-CN" altLang="en-US" dirty="0" smtClean="0"/>
              <a:t>参数</a:t>
            </a:r>
            <a:r>
              <a:rPr lang="en-US" altLang="zh-CN" dirty="0" err="1" smtClean="0"/>
              <a:t>javax.servlet.http.HttpSessionBindingEvent</a:t>
            </a:r>
            <a:r>
              <a:rPr lang="zh-CN" altLang="en-US" dirty="0" smtClean="0"/>
              <a:t>是代表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作用域中属性变化的事件类型，包含如下方法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/>
              <a:t>HttpSession</a:t>
            </a:r>
            <a:r>
              <a:rPr lang="en-US" altLang="zh-CN" dirty="0"/>
              <a:t> </a:t>
            </a:r>
            <a:r>
              <a:rPr lang="en-US" altLang="zh-CN" dirty="0" err="1"/>
              <a:t>getSession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返回</a:t>
            </a:r>
            <a:r>
              <a:rPr lang="zh-CN" altLang="en-US" dirty="0"/>
              <a:t>当前变化所对应的</a:t>
            </a:r>
            <a:r>
              <a:rPr lang="en-US" altLang="zh-CN" dirty="0" err="1"/>
              <a:t>HttpSession</a:t>
            </a:r>
            <a:r>
              <a:rPr lang="zh-CN" altLang="en-US" dirty="0"/>
              <a:t>对象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String </a:t>
            </a:r>
            <a:r>
              <a:rPr lang="en-US" altLang="zh-CN" dirty="0" err="1"/>
              <a:t>getName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返回</a:t>
            </a:r>
            <a:r>
              <a:rPr lang="zh-CN" altLang="en-US" dirty="0"/>
              <a:t>发生变化的变量的名称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Object </a:t>
            </a:r>
            <a:r>
              <a:rPr lang="en-US" altLang="zh-CN" dirty="0" err="1"/>
              <a:t>getValue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对应</a:t>
            </a:r>
            <a:r>
              <a:rPr lang="zh-CN" altLang="en-US" dirty="0"/>
              <a:t>不同的操作，可分别返回新添加的变量值、被移除的变量值、被替换的变量的旧值</a:t>
            </a:r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1806041" y="6168727"/>
            <a:ext cx="5582792" cy="428625"/>
            <a:chOff x="3143240" y="5143512"/>
            <a:chExt cx="5582832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5" y="5143512"/>
              <a:ext cx="49604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3700301" y="5187962"/>
              <a:ext cx="50257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：记录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作用域中值的变化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403648" y="5214689"/>
            <a:ext cx="6311304" cy="662583"/>
            <a:chOff x="1891502" y="5057775"/>
            <a:chExt cx="6170155" cy="662583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1891502" y="5230813"/>
              <a:ext cx="5993610" cy="489545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监听域对象中属性操作的监听器同样需要进行注册</a:t>
              </a: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>
              <a:off x="7704470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13" name="组合 68"/>
          <p:cNvGrpSpPr>
            <a:grpSpLocks/>
          </p:cNvGrpSpPr>
          <p:nvPr/>
        </p:nvGrpSpPr>
        <p:grpSpPr bwMode="auto">
          <a:xfrm>
            <a:off x="107504" y="5157192"/>
            <a:ext cx="1057275" cy="414337"/>
            <a:chOff x="1000100" y="3950459"/>
            <a:chExt cx="1058023" cy="414475"/>
          </a:xfrm>
        </p:grpSpPr>
        <p:pic>
          <p:nvPicPr>
            <p:cNvPr id="1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3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访问</a:t>
            </a:r>
            <a:r>
              <a:rPr lang="en-US" altLang="zh-CN" dirty="0"/>
              <a:t>JavaBean</a:t>
            </a:r>
            <a:r>
              <a:rPr lang="zh-CN" altLang="en-US" dirty="0"/>
              <a:t>的</a:t>
            </a:r>
            <a:r>
              <a:rPr lang="zh-CN" altLang="en-US" dirty="0" smtClean="0"/>
              <a:t>属性有几种方式？</a:t>
            </a:r>
            <a:endParaRPr lang="zh-CN" altLang="en-US" dirty="0"/>
          </a:p>
          <a:p>
            <a:pPr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中定义的隐式对象有哪些？作用是什么？</a:t>
            </a:r>
            <a:endParaRPr lang="zh-CN" altLang="en-US" dirty="0"/>
          </a:p>
          <a:p>
            <a:pPr>
              <a:defRPr/>
            </a:pPr>
            <a:r>
              <a:rPr lang="en-US" altLang="zh-CN" dirty="0" smtClean="0"/>
              <a:t>JSTL</a:t>
            </a:r>
            <a:r>
              <a:rPr lang="zh-CN" altLang="en-US" dirty="0" smtClean="0"/>
              <a:t>如何对</a:t>
            </a:r>
            <a:r>
              <a:rPr lang="zh-CN" altLang="en-US" dirty="0"/>
              <a:t>集合</a:t>
            </a:r>
            <a:r>
              <a:rPr lang="zh-CN" altLang="en-US" dirty="0" smtClean="0"/>
              <a:t>进行遍历？</a:t>
            </a:r>
            <a:endParaRPr lang="zh-CN" altLang="en-US" dirty="0"/>
          </a:p>
          <a:p>
            <a:pPr>
              <a:defRPr/>
            </a:pPr>
            <a:r>
              <a:rPr lang="en-US" altLang="zh-CN" dirty="0" smtClean="0"/>
              <a:t>JSTL</a:t>
            </a:r>
            <a:r>
              <a:rPr lang="zh-CN" altLang="en-US" dirty="0"/>
              <a:t>如何实现</a:t>
            </a:r>
            <a:r>
              <a:rPr lang="en-US" altLang="zh-CN" dirty="0"/>
              <a:t>if-else </a:t>
            </a:r>
            <a:r>
              <a:rPr lang="en-US" altLang="zh-CN" dirty="0" err="1"/>
              <a:t>if-else</a:t>
            </a:r>
            <a:r>
              <a:rPr lang="zh-CN" altLang="en-US" dirty="0" smtClean="0"/>
              <a:t>判断？</a:t>
            </a: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9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04" y="4005064"/>
            <a:ext cx="1497897" cy="400110"/>
            <a:chOff x="1004978" y="3857625"/>
            <a:chExt cx="1497897" cy="400110"/>
          </a:xfrm>
        </p:grpSpPr>
        <p:pic>
          <p:nvPicPr>
            <p:cNvPr id="1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5" cy="523220"/>
          </a:xfrm>
        </p:spPr>
        <p:txBody>
          <a:bodyPr/>
          <a:lstStyle/>
          <a:p>
            <a:r>
              <a:rPr lang="zh-CN" altLang="en-US" dirty="0"/>
              <a:t>感知型监听器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20194" cy="5143536"/>
          </a:xfrm>
        </p:spPr>
        <p:txBody>
          <a:bodyPr/>
          <a:lstStyle/>
          <a:p>
            <a:r>
              <a:rPr lang="en-US" altLang="zh-CN" dirty="0" err="1" smtClean="0"/>
              <a:t>javax.servlet.http.HttpSessionBindingListener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其实现类的实例</a:t>
            </a:r>
            <a:r>
              <a:rPr lang="zh-CN" altLang="en-US" dirty="0"/>
              <a:t>可以感知自己被绑定到</a:t>
            </a:r>
            <a:r>
              <a:rPr lang="en-US" altLang="zh-CN" dirty="0"/>
              <a:t>session</a:t>
            </a:r>
            <a:r>
              <a:rPr lang="zh-CN" altLang="en-US" dirty="0"/>
              <a:t>中或从</a:t>
            </a:r>
            <a:r>
              <a:rPr lang="en-US" altLang="zh-CN" dirty="0"/>
              <a:t>session</a:t>
            </a:r>
            <a:r>
              <a:rPr lang="zh-CN" altLang="en-US" dirty="0"/>
              <a:t>中解绑的事件</a:t>
            </a:r>
          </a:p>
          <a:p>
            <a:r>
              <a:rPr lang="en-US" altLang="zh-CN" dirty="0" err="1" smtClean="0"/>
              <a:t>javax.servlet.http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.</a:t>
            </a:r>
            <a:r>
              <a:rPr lang="en-US" altLang="zh-CN" dirty="0" err="1" smtClean="0"/>
              <a:t>HttpSessionActivationListener</a:t>
            </a:r>
            <a:endParaRPr lang="en-US" altLang="zh-CN" dirty="0" smtClean="0"/>
          </a:p>
          <a:p>
            <a:pPr lvl="1"/>
            <a:r>
              <a:rPr lang="zh-CN" altLang="en-US" dirty="0"/>
              <a:t>其实现</a:t>
            </a:r>
            <a:r>
              <a:rPr lang="zh-CN" altLang="en-US" dirty="0" smtClean="0"/>
              <a:t>类</a:t>
            </a:r>
            <a:r>
              <a:rPr lang="zh-CN" altLang="en-US" dirty="0"/>
              <a:t>的实例</a:t>
            </a:r>
            <a:r>
              <a:rPr lang="zh-CN" altLang="en-US" dirty="0" smtClean="0"/>
              <a:t>绑定</a:t>
            </a:r>
            <a:r>
              <a:rPr lang="zh-CN" altLang="en-US" dirty="0"/>
              <a:t>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中后，容器在钝化</a:t>
            </a:r>
            <a:r>
              <a:rPr lang="zh-CN" altLang="en-US" dirty="0"/>
              <a:t>和活化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时将通知该实例</a:t>
            </a:r>
            <a:endParaRPr lang="zh-CN" altLang="en-US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15615" y="4653136"/>
            <a:ext cx="7234711" cy="1224136"/>
            <a:chOff x="976334" y="5057775"/>
            <a:chExt cx="7072910" cy="1224136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976334" y="5230813"/>
              <a:ext cx="6908779" cy="1051098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HttpSessionListener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HttpSessionAttributeListener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可以对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作用域中的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JavaBean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实现统一的事件处理，感知型监听器则可以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实现只对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特定类型的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JavaBean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进行针对性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的事件处理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7692057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8" name="组合 15"/>
          <p:cNvGrpSpPr>
            <a:grpSpLocks/>
          </p:cNvGrpSpPr>
          <p:nvPr/>
        </p:nvGrpSpPr>
        <p:grpSpPr bwMode="auto">
          <a:xfrm>
            <a:off x="142875" y="4365104"/>
            <a:ext cx="842963" cy="400050"/>
            <a:chOff x="3786182" y="3143248"/>
            <a:chExt cx="843709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1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1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70285"/>
            <a:ext cx="5256709" cy="954107"/>
          </a:xfrm>
        </p:spPr>
        <p:txBody>
          <a:bodyPr/>
          <a:lstStyle/>
          <a:p>
            <a:r>
              <a:rPr lang="en-US" altLang="zh-CN" dirty="0" err="1"/>
              <a:t>HttpSessionBindingListener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748186" cy="5143536"/>
          </a:xfrm>
        </p:spPr>
        <p:txBody>
          <a:bodyPr/>
          <a:lstStyle/>
          <a:p>
            <a:r>
              <a:rPr lang="zh-CN" altLang="en-US" dirty="0" smtClean="0"/>
              <a:t>其实例可感知自己与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作用域绑定和解绑的事件</a:t>
            </a:r>
            <a:endParaRPr lang="en-US" altLang="zh-CN" dirty="0" smtClean="0"/>
          </a:p>
          <a:p>
            <a:r>
              <a:rPr lang="zh-CN" altLang="en-US" dirty="0"/>
              <a:t>包含如下方法签名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/>
              <a:t>valueBound</a:t>
            </a:r>
            <a:r>
              <a:rPr lang="en-US" altLang="zh-CN" dirty="0" smtClean="0"/>
              <a:t>(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HttpSessionBindingEvent</a:t>
            </a:r>
            <a:r>
              <a:rPr lang="en-US" altLang="zh-CN" dirty="0" smtClean="0"/>
              <a:t> </a:t>
            </a:r>
            <a:r>
              <a:rPr lang="en-US" altLang="zh-CN" dirty="0"/>
              <a:t>event 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对应</a:t>
            </a:r>
            <a:r>
              <a:rPr lang="zh-CN" altLang="en-US" dirty="0"/>
              <a:t>监听器实例绑定到</a:t>
            </a:r>
            <a:r>
              <a:rPr lang="en-US" altLang="zh-CN" dirty="0"/>
              <a:t>session</a:t>
            </a:r>
            <a:r>
              <a:rPr lang="zh-CN" altLang="en-US" dirty="0"/>
              <a:t>作用域的事件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valueUnbound</a:t>
            </a:r>
            <a:r>
              <a:rPr lang="en-US" altLang="zh-CN" dirty="0" smtClean="0"/>
              <a:t>(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HttpSessionBindingEvent</a:t>
            </a:r>
            <a:r>
              <a:rPr lang="en-US" altLang="zh-CN" dirty="0" smtClean="0"/>
              <a:t> </a:t>
            </a:r>
            <a:r>
              <a:rPr lang="en-US" altLang="zh-CN" dirty="0"/>
              <a:t>event 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对应</a:t>
            </a:r>
            <a:r>
              <a:rPr lang="zh-CN" altLang="en-US" dirty="0"/>
              <a:t>监听器实例从</a:t>
            </a:r>
            <a:r>
              <a:rPr lang="en-US" altLang="zh-CN" dirty="0"/>
              <a:t>session</a:t>
            </a:r>
            <a:r>
              <a:rPr lang="zh-CN" altLang="en-US" dirty="0"/>
              <a:t>作用域解绑的事件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5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1880" y="70285"/>
            <a:ext cx="5472733" cy="954107"/>
          </a:xfrm>
        </p:spPr>
        <p:txBody>
          <a:bodyPr/>
          <a:lstStyle/>
          <a:p>
            <a:r>
              <a:rPr lang="en-US" altLang="zh-CN" dirty="0" err="1"/>
              <a:t>HttpSessionBindingListener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/>
              <a:t>统计在线的注册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用户登录成功则表示一个注册用户上线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登录用户的会话结束表示一个注册用户下线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当代表用户信息的实例和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绑定时，表示一个注册用户上线</a:t>
            </a:r>
            <a:endParaRPr lang="en-US" altLang="zh-CN" dirty="0" smtClean="0"/>
          </a:p>
          <a:p>
            <a:r>
              <a:rPr lang="zh-CN" altLang="en-US" dirty="0"/>
              <a:t>当代表用户信息的实例和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解绑时</a:t>
            </a:r>
            <a:r>
              <a:rPr lang="zh-CN" altLang="en-US" dirty="0"/>
              <a:t>，表示一个注册</a:t>
            </a:r>
            <a:r>
              <a:rPr lang="zh-CN" altLang="en-US" dirty="0" smtClean="0"/>
              <a:t>用户下线</a:t>
            </a:r>
            <a:endParaRPr lang="en-US" altLang="zh-CN" dirty="0"/>
          </a:p>
        </p:txBody>
      </p:sp>
      <p:grpSp>
        <p:nvGrpSpPr>
          <p:cNvPr id="7" name="组合 13"/>
          <p:cNvGrpSpPr>
            <a:grpSpLocks/>
          </p:cNvGrpSpPr>
          <p:nvPr/>
        </p:nvGrpSpPr>
        <p:grpSpPr bwMode="auto">
          <a:xfrm>
            <a:off x="115491" y="2549277"/>
            <a:ext cx="1000125" cy="447675"/>
            <a:chOff x="1000100" y="3235185"/>
            <a:chExt cx="1000132" cy="446983"/>
          </a:xfrm>
        </p:grpSpPr>
        <p:pic>
          <p:nvPicPr>
            <p:cNvPr id="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13" name="组合 23"/>
          <p:cNvGrpSpPr>
            <a:grpSpLocks/>
          </p:cNvGrpSpPr>
          <p:nvPr/>
        </p:nvGrpSpPr>
        <p:grpSpPr bwMode="auto">
          <a:xfrm>
            <a:off x="129779" y="857250"/>
            <a:ext cx="985837" cy="422275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82022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lvl="1">
              <a:defRPr/>
            </a:pPr>
            <a:r>
              <a:rPr lang="zh-CN" altLang="en-US" dirty="0"/>
              <a:t>定义表示在线</a:t>
            </a:r>
            <a:r>
              <a:rPr lang="zh-CN" altLang="en-US" dirty="0" smtClean="0"/>
              <a:t>用户</a:t>
            </a:r>
            <a:r>
              <a:rPr lang="zh-CN" altLang="en-US" dirty="0"/>
              <a:t>的</a:t>
            </a:r>
            <a:r>
              <a:rPr lang="en-US" altLang="zh-CN" dirty="0" err="1" smtClean="0"/>
              <a:t>HttpSessionBindingListener</a:t>
            </a:r>
            <a:r>
              <a:rPr lang="zh-CN" altLang="en-US" dirty="0" smtClean="0"/>
              <a:t>实现类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用户</a:t>
            </a:r>
            <a:r>
              <a:rPr lang="zh-CN" altLang="en-US" dirty="0" smtClean="0"/>
              <a:t>登录成功，将监听器实例与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绑定表示用户上线，在</a:t>
            </a:r>
            <a:r>
              <a:rPr lang="en-US" altLang="zh-CN" dirty="0" err="1" smtClean="0"/>
              <a:t>valueBound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  <a:r>
              <a:rPr lang="zh-CN" altLang="en-US" dirty="0" smtClean="0"/>
              <a:t>中将用户信息添加到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作用域中的在线用户集合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会话销毁时监听器实例与</a:t>
            </a:r>
            <a:r>
              <a:rPr lang="en-US" altLang="zh-CN" dirty="0"/>
              <a:t>session</a:t>
            </a:r>
            <a:r>
              <a:rPr lang="zh-CN" altLang="en-US" dirty="0"/>
              <a:t>解绑，表示用户下线，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valueUnbound</a:t>
            </a:r>
            <a:r>
              <a:rPr lang="en-US" altLang="zh-CN" dirty="0" smtClean="0"/>
              <a:t>( )</a:t>
            </a:r>
            <a:r>
              <a:rPr lang="zh-CN" altLang="en-US" dirty="0"/>
              <a:t>方法中将用户</a:t>
            </a:r>
            <a:r>
              <a:rPr lang="zh-CN" altLang="en-US" dirty="0" smtClean="0"/>
              <a:t>信息从</a:t>
            </a:r>
            <a:r>
              <a:rPr lang="en-US" altLang="zh-CN" dirty="0" smtClean="0"/>
              <a:t>application</a:t>
            </a:r>
            <a:r>
              <a:rPr lang="zh-CN" altLang="en-US" dirty="0"/>
              <a:t>作用域中的在线用户</a:t>
            </a:r>
            <a:r>
              <a:rPr lang="zh-CN" altLang="en-US" dirty="0" smtClean="0"/>
              <a:t>集合中移除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378992" y="4881860"/>
            <a:ext cx="6937424" cy="864096"/>
            <a:chOff x="1257924" y="5057775"/>
            <a:chExt cx="6782272" cy="864096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1257924" y="5230813"/>
              <a:ext cx="6627190" cy="691058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感知型监听器无须在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web.xml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文件中进行声明，只需将其实例添加到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作用域即可</a:t>
              </a: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7683009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26" name="组合 14"/>
          <p:cNvGrpSpPr>
            <a:grpSpLocks/>
          </p:cNvGrpSpPr>
          <p:nvPr/>
        </p:nvGrpSpPr>
        <p:grpSpPr bwMode="auto">
          <a:xfrm>
            <a:off x="1806041" y="6024711"/>
            <a:ext cx="5531917" cy="428625"/>
            <a:chOff x="3143240" y="5143512"/>
            <a:chExt cx="5531957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5" y="5143512"/>
              <a:ext cx="49604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332690" y="5187962"/>
              <a:ext cx="376099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：统计在线的注册用户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68"/>
          <p:cNvGrpSpPr>
            <a:grpSpLocks/>
          </p:cNvGrpSpPr>
          <p:nvPr/>
        </p:nvGrpSpPr>
        <p:grpSpPr bwMode="auto">
          <a:xfrm>
            <a:off x="107504" y="4725144"/>
            <a:ext cx="1057275" cy="414337"/>
            <a:chOff x="1000100" y="3950459"/>
            <a:chExt cx="1058023" cy="414475"/>
          </a:xfrm>
        </p:grpSpPr>
        <p:pic>
          <p:nvPicPr>
            <p:cNvPr id="3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3491880" y="70285"/>
            <a:ext cx="5472733" cy="954107"/>
          </a:xfrm>
        </p:spPr>
        <p:txBody>
          <a:bodyPr/>
          <a:lstStyle/>
          <a:p>
            <a:r>
              <a:rPr lang="en-US" altLang="zh-CN" dirty="0" err="1"/>
              <a:t>HttpSessionBindingListener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8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85728"/>
            <a:ext cx="4032572" cy="52322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钝化与活化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1" y="1196752"/>
            <a:ext cx="7645398" cy="5143536"/>
          </a:xfrm>
        </p:spPr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钝化的本质</a:t>
            </a:r>
            <a:r>
              <a:rPr lang="zh-CN" altLang="en-US" dirty="0" smtClean="0"/>
              <a:t>就是把</a:t>
            </a:r>
            <a:r>
              <a:rPr lang="zh-CN" altLang="en-US" dirty="0"/>
              <a:t>内存中的</a:t>
            </a:r>
            <a:r>
              <a:rPr lang="en-US" altLang="zh-CN" dirty="0"/>
              <a:t>session</a:t>
            </a:r>
            <a:r>
              <a:rPr lang="zh-CN" altLang="en-US" dirty="0"/>
              <a:t>对象序列化到</a:t>
            </a:r>
            <a:r>
              <a:rPr lang="zh-CN" altLang="en-US" dirty="0" smtClean="0"/>
              <a:t>存储设备中</a:t>
            </a:r>
            <a:endParaRPr lang="en-US" altLang="zh-CN" dirty="0" smtClean="0"/>
          </a:p>
          <a:p>
            <a:r>
              <a:rPr lang="zh-CN" altLang="en-US" dirty="0"/>
              <a:t>活化就是通过反序列化将</a:t>
            </a:r>
            <a:r>
              <a:rPr lang="en-US" altLang="zh-CN" dirty="0"/>
              <a:t>session</a:t>
            </a:r>
            <a:r>
              <a:rPr lang="zh-CN" altLang="en-US" dirty="0"/>
              <a:t>对象从存储设备上进行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r>
              <a:rPr lang="zh-CN" altLang="en-US" dirty="0" smtClean="0"/>
              <a:t>可能用到钝化与活化的情况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服务器资源不足</a:t>
            </a:r>
            <a:endParaRPr lang="en-US" altLang="zh-CN" dirty="0" smtClean="0"/>
          </a:p>
          <a:p>
            <a:pPr lvl="1"/>
            <a:r>
              <a:rPr lang="zh-CN" altLang="en-US" dirty="0"/>
              <a:t>重启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应用被重新加载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8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85728"/>
            <a:ext cx="4032572" cy="52322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钝化与活化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1" y="1196752"/>
            <a:ext cx="7645398" cy="5143536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/>
              <a:t>作用域中的变量只有实现</a:t>
            </a:r>
            <a:r>
              <a:rPr lang="zh-CN" altLang="en-US" dirty="0" smtClean="0"/>
              <a:t>了</a:t>
            </a:r>
            <a:r>
              <a:rPr lang="en-US" altLang="zh-CN" dirty="0" smtClean="0"/>
              <a:t>java.io. </a:t>
            </a:r>
            <a:r>
              <a:rPr lang="en-US" altLang="zh-CN" dirty="0" err="1" smtClean="0"/>
              <a:t>Serializable</a:t>
            </a:r>
            <a:r>
              <a:rPr lang="zh-CN" altLang="en-US" dirty="0"/>
              <a:t>接口才能被钝化存储，否则将在钝化时被</a:t>
            </a:r>
            <a:r>
              <a:rPr lang="zh-CN" altLang="en-US" dirty="0" smtClean="0"/>
              <a:t>丢弃</a:t>
            </a:r>
            <a:endParaRPr lang="en-US" altLang="zh-CN" dirty="0" smtClean="0"/>
          </a:p>
          <a:p>
            <a:r>
              <a:rPr lang="zh-CN" altLang="en-US" dirty="0"/>
              <a:t>实现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HttpSessionActivationListener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实例被添加到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后，能够感知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的钝化与活化事件，可以针对自身需要进行必要处理</a:t>
            </a:r>
            <a:endParaRPr lang="zh-CN" altLang="en-US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03648" y="4422601"/>
            <a:ext cx="6311304" cy="1022623"/>
            <a:chOff x="1891502" y="5057775"/>
            <a:chExt cx="6170155" cy="1022623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891502" y="5230813"/>
              <a:ext cx="5993610" cy="849585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HttpSessionActivationListener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类型的监听器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同样无须在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web.xml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中声明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，将其实例放入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作用域即可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7704470" y="5057775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8" name="组合 68"/>
          <p:cNvGrpSpPr>
            <a:grpSpLocks/>
          </p:cNvGrpSpPr>
          <p:nvPr/>
        </p:nvGrpSpPr>
        <p:grpSpPr bwMode="auto">
          <a:xfrm>
            <a:off x="107504" y="4221088"/>
            <a:ext cx="1057275" cy="414337"/>
            <a:chOff x="1000100" y="3950459"/>
            <a:chExt cx="1058023" cy="414475"/>
          </a:xfrm>
        </p:grpSpPr>
        <p:pic>
          <p:nvPicPr>
            <p:cNvPr id="9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313632" y="285750"/>
            <a:ext cx="1650982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3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1907704" y="1127834"/>
            <a:ext cx="6696744" cy="419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可用于对请求处理过程添加预处理和后期处理。可将公共任务封装成模块化的可重用组件，通过配置文件来灵活声明</a:t>
            </a:r>
          </a:p>
          <a:p>
            <a:pPr eaLnBrk="1" hangingPunct="1">
              <a:lnSpc>
                <a:spcPts val="2000"/>
              </a:lnSpc>
            </a:pPr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b="1" dirty="0" smtClean="0">
                <a:ea typeface="微软雅黑" pitchFamily="34" charset="-122"/>
                <a:cs typeface="Arial" charset="0"/>
              </a:rPr>
              <a:t>相关</a:t>
            </a:r>
            <a:r>
              <a:rPr lang="en-US" altLang="zh-CN" b="1" dirty="0" smtClean="0">
                <a:ea typeface="微软雅黑" pitchFamily="34" charset="-122"/>
                <a:cs typeface="Arial" charset="0"/>
              </a:rPr>
              <a:t>API</a:t>
            </a:r>
          </a:p>
          <a:p>
            <a:pPr eaLnBrk="1" hangingPunct="1">
              <a:lnSpc>
                <a:spcPts val="2000"/>
              </a:lnSpc>
            </a:pP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b="1" dirty="0" smtClean="0">
                <a:ea typeface="微软雅黑" pitchFamily="34" charset="-122"/>
                <a:cs typeface="Arial" charset="0"/>
              </a:rPr>
              <a:t>部署和使用</a:t>
            </a:r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000"/>
              </a:lnSpc>
            </a:pPr>
            <a:endParaRPr lang="en-US" altLang="zh-CN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55303" name="TextBox 11"/>
          <p:cNvSpPr txBox="1">
            <a:spLocks noChangeArrowheads="1"/>
          </p:cNvSpPr>
          <p:nvPr/>
        </p:nvSpPr>
        <p:spPr bwMode="auto">
          <a:xfrm>
            <a:off x="4355976" y="1700808"/>
            <a:ext cx="41027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init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FilterConfig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)</a:t>
            </a:r>
          </a:p>
          <a:p>
            <a:pPr eaLnBrk="1" hangingPunct="1"/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doFilter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ServletRequest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,</a:t>
            </a: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               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ServletResponse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, 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FilterChain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)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destroy()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5305" name="AutoShape 3"/>
          <p:cNvSpPr>
            <a:spLocks/>
          </p:cNvSpPr>
          <p:nvPr/>
        </p:nvSpPr>
        <p:spPr bwMode="auto">
          <a:xfrm>
            <a:off x="4211960" y="1844824"/>
            <a:ext cx="146378" cy="801239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5306" name="TextBox 15"/>
          <p:cNvSpPr txBox="1">
            <a:spLocks noChangeArrowheads="1"/>
          </p:cNvSpPr>
          <p:nvPr/>
        </p:nvSpPr>
        <p:spPr bwMode="auto">
          <a:xfrm>
            <a:off x="31925" y="350100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过滤器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5307" name="AutoShape 3"/>
          <p:cNvSpPr>
            <a:spLocks/>
          </p:cNvSpPr>
          <p:nvPr/>
        </p:nvSpPr>
        <p:spPr bwMode="auto">
          <a:xfrm>
            <a:off x="1691680" y="1268760"/>
            <a:ext cx="178593" cy="48609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131840" y="2060848"/>
            <a:ext cx="5508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Filter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接口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FilterConfig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接口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-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getInitParameter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FilterChain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接口 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- 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doFilter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2987824" y="2214995"/>
            <a:ext cx="134134" cy="105746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449538" y="3429000"/>
            <a:ext cx="50811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过滤器类编译到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/WEB-INF/classes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目录下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配置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web.xml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请求的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URL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与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url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-pattern&gt;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定义的特征匹配时，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过滤器会优先得到请求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222445" y="3535350"/>
            <a:ext cx="177118" cy="212508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5724128" y="3856894"/>
            <a:ext cx="150813" cy="55880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5874941" y="3709007"/>
            <a:ext cx="18105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filter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-name&gt;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filter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-class&gt;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init-param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&gt;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>
            <a:off x="6660232" y="4684671"/>
            <a:ext cx="150813" cy="36533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6811045" y="4572417"/>
            <a:ext cx="17948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filter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-name&gt;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url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-pattern&gt;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3" name="AutoShape 3"/>
          <p:cNvSpPr>
            <a:spLocks/>
          </p:cNvSpPr>
          <p:nvPr/>
        </p:nvSpPr>
        <p:spPr bwMode="auto">
          <a:xfrm>
            <a:off x="4860032" y="4048825"/>
            <a:ext cx="118911" cy="83702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4930329" y="3952647"/>
            <a:ext cx="18550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&lt;filter&gt;</a:t>
            </a: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&lt;filter-mapping&gt;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6" name="AutoShape 3"/>
          <p:cNvSpPr>
            <a:spLocks/>
          </p:cNvSpPr>
          <p:nvPr/>
        </p:nvSpPr>
        <p:spPr bwMode="auto">
          <a:xfrm>
            <a:off x="7266009" y="4165690"/>
            <a:ext cx="150813" cy="40674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7380312" y="4059650"/>
            <a:ext cx="18105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param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-name&gt;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param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-value&gt;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313632" y="285750"/>
            <a:ext cx="1650982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3</a:t>
            </a:r>
            <a:r>
              <a:rPr lang="en-US" altLang="zh-CN" dirty="0" smtClean="0"/>
              <a:t>-2</a:t>
            </a:r>
            <a:endParaRPr dirty="0" smtClean="0"/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1907704" y="1556792"/>
            <a:ext cx="220113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生命周期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过滤器链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55306" name="TextBox 15"/>
          <p:cNvSpPr txBox="1">
            <a:spLocks noChangeArrowheads="1"/>
          </p:cNvSpPr>
          <p:nvPr/>
        </p:nvSpPr>
        <p:spPr bwMode="auto">
          <a:xfrm>
            <a:off x="0" y="242088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过滤器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5307" name="AutoShape 3"/>
          <p:cNvSpPr>
            <a:spLocks/>
          </p:cNvSpPr>
          <p:nvPr/>
        </p:nvSpPr>
        <p:spPr bwMode="auto">
          <a:xfrm>
            <a:off x="1729111" y="1052736"/>
            <a:ext cx="178593" cy="312507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347864" y="1556792"/>
            <a:ext cx="1507281" cy="162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8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加载和实例化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1700"/>
              </a:lnSpc>
            </a:pP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初始化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1700"/>
              </a:lnSpc>
            </a:pP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执行过滤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1700"/>
              </a:lnSpc>
            </a:pP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销毁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3131840" y="1628800"/>
            <a:ext cx="216024" cy="149773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377530" y="3361635"/>
            <a:ext cx="5311007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通过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配置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映射将过滤器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链接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组合起来，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可以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提供更加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全面的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辅助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功能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过滤器链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中的各过滤器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通过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FilterChain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对象的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doFilter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方法实现嵌套调用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通过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调整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&lt;filter-mapping&gt;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元素的顺序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，合理安排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过滤器链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中各过滤器的执行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次序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131840" y="3429000"/>
            <a:ext cx="214313" cy="150868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4153373" y="1897386"/>
            <a:ext cx="150813" cy="34697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4304186" y="1772816"/>
            <a:ext cx="18105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init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执行一次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7" name="AutoShape 3"/>
          <p:cNvSpPr>
            <a:spLocks/>
          </p:cNvSpPr>
          <p:nvPr/>
        </p:nvSpPr>
        <p:spPr bwMode="auto">
          <a:xfrm>
            <a:off x="4354506" y="2355218"/>
            <a:ext cx="150813" cy="36533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4505319" y="2230264"/>
            <a:ext cx="17948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doFilter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反复执行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9" name="AutoShape 3"/>
          <p:cNvSpPr>
            <a:spLocks/>
          </p:cNvSpPr>
          <p:nvPr/>
        </p:nvSpPr>
        <p:spPr bwMode="auto">
          <a:xfrm>
            <a:off x="3923928" y="2821174"/>
            <a:ext cx="150813" cy="36533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4074741" y="2708920"/>
            <a:ext cx="17948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destroy()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执行一次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1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313632" y="285750"/>
            <a:ext cx="1650982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3</a:t>
            </a:r>
            <a:r>
              <a:rPr lang="en-US" altLang="zh-CN" dirty="0" smtClean="0"/>
              <a:t>-3</a:t>
            </a:r>
            <a:endParaRPr dirty="0" smtClean="0"/>
          </a:p>
        </p:txBody>
      </p:sp>
      <p:sp>
        <p:nvSpPr>
          <p:cNvPr id="23" name="AutoShape 3"/>
          <p:cNvSpPr>
            <a:spLocks/>
          </p:cNvSpPr>
          <p:nvPr/>
        </p:nvSpPr>
        <p:spPr bwMode="auto">
          <a:xfrm>
            <a:off x="5389194" y="1628800"/>
            <a:ext cx="90316" cy="106589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1" name="AutoShape 3"/>
          <p:cNvSpPr>
            <a:spLocks/>
          </p:cNvSpPr>
          <p:nvPr/>
        </p:nvSpPr>
        <p:spPr bwMode="auto">
          <a:xfrm>
            <a:off x="4381082" y="3285428"/>
            <a:ext cx="118911" cy="134219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1909292" y="1196752"/>
            <a:ext cx="6983188" cy="452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监听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ServletContext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HttpSession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ServletRequest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三个域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对象及域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对象中的属性引发的事件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分类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session</a:t>
            </a: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钝化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与活化</a:t>
            </a:r>
          </a:p>
        </p:txBody>
      </p:sp>
      <p:sp>
        <p:nvSpPr>
          <p:cNvPr id="36" name="TextBox 15"/>
          <p:cNvSpPr txBox="1">
            <a:spLocks noChangeArrowheads="1"/>
          </p:cNvSpPr>
          <p:nvPr/>
        </p:nvSpPr>
        <p:spPr bwMode="auto">
          <a:xfrm>
            <a:off x="1588" y="3212976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监听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7" name="AutoShape 3"/>
          <p:cNvSpPr>
            <a:spLocks/>
          </p:cNvSpPr>
          <p:nvPr/>
        </p:nvSpPr>
        <p:spPr bwMode="auto">
          <a:xfrm>
            <a:off x="1730699" y="1315158"/>
            <a:ext cx="178593" cy="4159469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0" name="AutoShape 3"/>
          <p:cNvSpPr>
            <a:spLocks/>
          </p:cNvSpPr>
          <p:nvPr/>
        </p:nvSpPr>
        <p:spPr bwMode="auto">
          <a:xfrm>
            <a:off x="2620987" y="2019625"/>
            <a:ext cx="150813" cy="205586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1" name="TextBox 12"/>
          <p:cNvSpPr txBox="1">
            <a:spLocks noChangeArrowheads="1"/>
          </p:cNvSpPr>
          <p:nvPr/>
        </p:nvSpPr>
        <p:spPr bwMode="auto">
          <a:xfrm>
            <a:off x="2761408" y="1901150"/>
            <a:ext cx="26394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监听域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对象的创建和销毁事件的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监听器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0"/>
              </a:spcBef>
            </a:pPr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监听域对象中属性的增加、删除、替换事件的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监听器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0"/>
              </a:spcBef>
            </a:pP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0"/>
              </a:spcBef>
            </a:pP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0"/>
              </a:spcBef>
            </a:pPr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感知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型监听器</a:t>
            </a: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5508104" y="1484784"/>
            <a:ext cx="352839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ts val="0"/>
              </a:spcBef>
              <a:defRPr sz="1600" b="1">
                <a:ea typeface="微软雅黑" pitchFamily="34" charset="-122"/>
                <a:cs typeface="Arial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spcBef>
                <a:spcPts val="120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ServletContextListener</a:t>
            </a:r>
            <a:r>
              <a:rPr lang="zh-CN" altLang="en-US" dirty="0">
                <a:solidFill>
                  <a:srgbClr val="FF0000"/>
                </a:solidFill>
              </a:rPr>
              <a:t>常用于资源初始化加载、初始化创建等</a:t>
            </a:r>
            <a:r>
              <a:rPr lang="zh-CN" altLang="en-US" dirty="0" smtClean="0">
                <a:solidFill>
                  <a:srgbClr val="FF0000"/>
                </a:solidFill>
              </a:rPr>
              <a:t>工作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需要在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应用程序的部署描述符（</a:t>
            </a:r>
            <a:r>
              <a:rPr lang="en-US" altLang="zh-CN" dirty="0">
                <a:solidFill>
                  <a:srgbClr val="FF0000"/>
                </a:solidFill>
              </a:rPr>
              <a:t>web.xml</a:t>
            </a:r>
            <a:r>
              <a:rPr lang="zh-CN" altLang="en-US" dirty="0">
                <a:solidFill>
                  <a:srgbClr val="FF0000"/>
                </a:solidFill>
              </a:rPr>
              <a:t>）中进行声明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5220072" y="2874422"/>
            <a:ext cx="3041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需要在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web.xml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中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进行声明</a:t>
            </a:r>
          </a:p>
        </p:txBody>
      </p:sp>
      <p:sp>
        <p:nvSpPr>
          <p:cNvPr id="39" name="AutoShape 3"/>
          <p:cNvSpPr>
            <a:spLocks/>
          </p:cNvSpPr>
          <p:nvPr/>
        </p:nvSpPr>
        <p:spPr bwMode="auto">
          <a:xfrm>
            <a:off x="3347864" y="4797152"/>
            <a:ext cx="118911" cy="134219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3466774" y="4653136"/>
            <a:ext cx="5353698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1600" b="1" dirty="0">
                <a:ea typeface="微软雅黑" pitchFamily="34" charset="-122"/>
                <a:cs typeface="Arial" charset="0"/>
              </a:rPr>
              <a:t>session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钝化就是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把内存中的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session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对象序列化到存储设备中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活化就是通过反序列化将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session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对象从存储设备上进行恢复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实现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了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java.io.Serializable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接口的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JavaBean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才能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被钝化存储</a:t>
            </a: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4499993" y="3212976"/>
            <a:ext cx="345638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与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HttpSession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相关的特殊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监听器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可以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实现只对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特定类型的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JavaBean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进行针对性的事件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处理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无须在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web.xml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文件中进行声明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38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8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过滤器为请求设置字符集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过滤器实现登录检查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监听器加载全局公共资源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监听器统计在线的注册用户</a:t>
            </a:r>
          </a:p>
        </p:txBody>
      </p:sp>
      <p:pic>
        <p:nvPicPr>
          <p:cNvPr id="35842" name="Picture 2" descr="D:\works\Java6.0\Chapter09\图9.5 浏览器界面中文正确显示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32" y="3212976"/>
            <a:ext cx="303913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3" name="Picture 3" descr="D:\works\Java6.0\Chapter09\图9.7 未登录的访问效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53" y="3212976"/>
            <a:ext cx="338729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D:\works\Java6.0\Chapter09\图9.15 加载新闻主题列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74" y="3212976"/>
            <a:ext cx="6392050" cy="46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5" name="Picture 5" descr="D:\works\Java6.0\Chapter09\图9.16 记录用户状态的日志信息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02" y="3258083"/>
            <a:ext cx="4411307" cy="89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143750" y="285750"/>
            <a:ext cx="18208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过滤器的特点和工作原理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zh-CN" altLang="en-US" dirty="0"/>
              <a:t>过滤器的定义和配置</a:t>
            </a:r>
          </a:p>
          <a:p>
            <a:pPr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过滤器链</a:t>
            </a:r>
          </a:p>
          <a:p>
            <a:pPr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监听器的作用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zh-CN" altLang="en-US" dirty="0"/>
              <a:t>监听器的使用方法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05273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76" y="2474227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000397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2036116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088454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52656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47" y="292494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22" y="2960663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7" y="285750"/>
            <a:ext cx="252040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什么是</a:t>
            </a:r>
            <a:r>
              <a:rPr lang="zh-CN" altLang="en-US" dirty="0" smtClean="0"/>
              <a:t>过滤器</a:t>
            </a:r>
            <a:endParaRPr lang="en-US" dirty="0" smtClean="0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784800" y="1213200"/>
            <a:ext cx="752425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过滤器用于拦截传入的请求和传出的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响应</a:t>
            </a: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itchFamily="34" charset="-122"/>
              </a:rPr>
              <a:t>监视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、修改或以某种方式处理正在客户端和服务器之间交换的数据流</a:t>
            </a:r>
          </a:p>
        </p:txBody>
      </p:sp>
      <p:pic>
        <p:nvPicPr>
          <p:cNvPr id="20677" name="Picture 197" descr="D:\works\Java6.0\Chapter09\图9.1 过滤器的工作原理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64" y="2640013"/>
            <a:ext cx="4142523" cy="24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618957" y="285750"/>
            <a:ext cx="3345656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过滤器的工作过程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536232" y="3535341"/>
            <a:ext cx="2071702" cy="1588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1607670" y="3821093"/>
            <a:ext cx="2000266" cy="2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37"/>
          <p:cNvSpPr>
            <a:spLocks noChangeArrowheads="1"/>
          </p:cNvSpPr>
          <p:nvPr/>
        </p:nvSpPr>
        <p:spPr bwMode="auto">
          <a:xfrm>
            <a:off x="4156871" y="2820961"/>
            <a:ext cx="642942" cy="1467326"/>
          </a:xfrm>
          <a:prstGeom prst="can">
            <a:avLst>
              <a:gd name="adj" fmla="val 2813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3838" indent="-223838"/>
            <a:endParaRPr lang="en-US" altLang="zh-CN" b="1" dirty="0" smtClean="0">
              <a:solidFill>
                <a:schemeClr val="bg1"/>
              </a:solidFill>
              <a:ea typeface="黑体" pitchFamily="49" charset="-122"/>
            </a:endParaRPr>
          </a:p>
          <a:p>
            <a:pPr marL="223838" indent="-223838"/>
            <a:r>
              <a:rPr lang="zh-CN" altLang="en-US" b="1" dirty="0" smtClean="0">
                <a:solidFill>
                  <a:schemeClr val="tx1"/>
                </a:solidFill>
                <a:ea typeface="黑体" pitchFamily="49" charset="-122"/>
              </a:rPr>
              <a:t>过</a:t>
            </a:r>
            <a:endParaRPr lang="en-US" altLang="zh-CN" b="1" dirty="0" smtClean="0">
              <a:solidFill>
                <a:schemeClr val="tx1"/>
              </a:solidFill>
              <a:ea typeface="黑体" pitchFamily="49" charset="-122"/>
            </a:endParaRPr>
          </a:p>
          <a:p>
            <a:pPr marL="223838" indent="-223838"/>
            <a:r>
              <a:rPr lang="zh-CN" altLang="en-US" b="1" dirty="0" smtClean="0">
                <a:solidFill>
                  <a:schemeClr val="tx1"/>
                </a:solidFill>
                <a:ea typeface="黑体" pitchFamily="49" charset="-122"/>
              </a:rPr>
              <a:t>滤</a:t>
            </a:r>
            <a:endParaRPr lang="en-US" altLang="zh-CN" b="1" dirty="0" smtClean="0">
              <a:solidFill>
                <a:schemeClr val="tx1"/>
              </a:solidFill>
              <a:ea typeface="黑体" pitchFamily="49" charset="-122"/>
            </a:endParaRPr>
          </a:p>
          <a:p>
            <a:pPr marL="223838" indent="-223838"/>
            <a:r>
              <a:rPr lang="zh-CN" altLang="en-US" b="1" dirty="0" smtClean="0">
                <a:solidFill>
                  <a:schemeClr val="tx1"/>
                </a:solidFill>
                <a:ea typeface="黑体" pitchFamily="49" charset="-122"/>
              </a:rPr>
              <a:t>器</a:t>
            </a:r>
            <a:endParaRPr lang="en-US" altLang="zh-CN" b="1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014127" y="3392465"/>
            <a:ext cx="2500330" cy="1588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5014127" y="3819507"/>
            <a:ext cx="2500330" cy="1587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679372" y="2606647"/>
            <a:ext cx="5143536" cy="2214578"/>
          </a:xfrm>
          <a:prstGeom prst="rect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804794" y="1963705"/>
            <a:ext cx="1871662" cy="407988"/>
          </a:xfrm>
          <a:prstGeom prst="wedgeRoundRectCallout">
            <a:avLst>
              <a:gd name="adj1" fmla="val -41347"/>
              <a:gd name="adj2" fmla="val 1134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容器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321786" y="4321159"/>
            <a:ext cx="1214446" cy="407988"/>
          </a:xfrm>
          <a:prstGeom prst="wedgeRoundRectCallout">
            <a:avLst>
              <a:gd name="adj1" fmla="val 5387"/>
              <a:gd name="adj2" fmla="val -118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048920" y="4784712"/>
            <a:ext cx="928694" cy="1588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2036298" y="2892399"/>
            <a:ext cx="116755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请求数据</a:t>
            </a: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1750546" y="3963969"/>
            <a:ext cx="1643074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有效响应数据</a:t>
            </a: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2992993" y="5321291"/>
            <a:ext cx="304374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对响应数据进行筛选，过滤</a:t>
            </a: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5646240" y="2820962"/>
            <a:ext cx="1643074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有效请求数据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16200000" flipV="1">
            <a:off x="3979070" y="2355820"/>
            <a:ext cx="1071570" cy="1588"/>
          </a:xfrm>
          <a:prstGeom prst="straightConnector1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2991307" y="1340768"/>
            <a:ext cx="304330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对请求数据进行筛选，过滤</a:t>
            </a: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5951528" y="3963969"/>
            <a:ext cx="119377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响应数据</a:t>
            </a:r>
          </a:p>
        </p:txBody>
      </p:sp>
      <p:sp>
        <p:nvSpPr>
          <p:cNvPr id="22" name="Oval 31"/>
          <p:cNvSpPr>
            <a:spLocks noChangeArrowheads="1"/>
          </p:cNvSpPr>
          <p:nvPr/>
        </p:nvSpPr>
        <p:spPr bwMode="auto">
          <a:xfrm>
            <a:off x="1498927" y="2869204"/>
            <a:ext cx="503237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1"/>
          <p:cNvSpPr>
            <a:spLocks noChangeArrowheads="1"/>
          </p:cNvSpPr>
          <p:nvPr/>
        </p:nvSpPr>
        <p:spPr bwMode="auto">
          <a:xfrm>
            <a:off x="3804398" y="1963705"/>
            <a:ext cx="503237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42" name="Oval 31"/>
          <p:cNvSpPr>
            <a:spLocks noChangeArrowheads="1"/>
          </p:cNvSpPr>
          <p:nvPr/>
        </p:nvSpPr>
        <p:spPr bwMode="auto">
          <a:xfrm>
            <a:off x="5129074" y="2809373"/>
            <a:ext cx="503237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43" name="Oval 31"/>
          <p:cNvSpPr>
            <a:spLocks noChangeArrowheads="1"/>
          </p:cNvSpPr>
          <p:nvPr/>
        </p:nvSpPr>
        <p:spPr bwMode="auto">
          <a:xfrm>
            <a:off x="5370426" y="3963969"/>
            <a:ext cx="503237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4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44" name="Oval 31"/>
          <p:cNvSpPr>
            <a:spLocks noChangeArrowheads="1"/>
          </p:cNvSpPr>
          <p:nvPr/>
        </p:nvSpPr>
        <p:spPr bwMode="auto">
          <a:xfrm>
            <a:off x="3804397" y="4569606"/>
            <a:ext cx="503237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5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42877" y="2943834"/>
            <a:ext cx="626557" cy="1344453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目标资源</a:t>
            </a:r>
          </a:p>
        </p:txBody>
      </p:sp>
      <p:grpSp>
        <p:nvGrpSpPr>
          <p:cNvPr id="46" name="Group 5"/>
          <p:cNvGrpSpPr>
            <a:grpSpLocks noChangeAspect="1"/>
          </p:cNvGrpSpPr>
          <p:nvPr/>
        </p:nvGrpSpPr>
        <p:grpSpPr bwMode="auto">
          <a:xfrm>
            <a:off x="323528" y="2996952"/>
            <a:ext cx="1080306" cy="1079720"/>
            <a:chOff x="269" y="-8"/>
            <a:chExt cx="996" cy="958"/>
          </a:xfrm>
        </p:grpSpPr>
        <p:graphicFrame>
          <p:nvGraphicFramePr>
            <p:cNvPr id="4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328022"/>
                </p:ext>
              </p:extLst>
            </p:nvPr>
          </p:nvGraphicFramePr>
          <p:xfrm>
            <a:off x="269" y="-8"/>
            <a:ext cx="941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6" r:id="rId4" imgW="2615873" imgH="2666667" progId="">
                    <p:embed/>
                  </p:oleObj>
                </mc:Choice>
                <mc:Fallback>
                  <p:oleObj r:id="rId4" imgW="2615873" imgH="266666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" y="-8"/>
                          <a:ext cx="941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8" name="Picture 7" descr="TowerCas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79"/>
              <a:ext cx="51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22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3525" y="285750"/>
            <a:ext cx="3621088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过滤器的常见用途</a:t>
            </a:r>
            <a:endParaRPr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利用过滤器特殊的执行时机，可以实现 </a:t>
            </a:r>
            <a:r>
              <a:rPr lang="en-US" altLang="zh-CN" dirty="0"/>
              <a:t>Web </a:t>
            </a:r>
            <a:r>
              <a:rPr lang="zh-CN" altLang="en-US" dirty="0"/>
              <a:t>应用程序中的预处理和后期处理逻辑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日志记录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改善性能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安全</a:t>
            </a:r>
            <a:r>
              <a:rPr lang="zh-CN" altLang="en-US" dirty="0"/>
              <a:t>与会话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敏感</a:t>
            </a:r>
            <a:r>
              <a:rPr lang="zh-CN" altLang="en-US" dirty="0"/>
              <a:t>字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9563" y="285750"/>
            <a:ext cx="2305050" cy="523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Filter</a:t>
            </a:r>
            <a:r>
              <a:rPr dirty="0" smtClean="0"/>
              <a:t>接口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748215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javax.servlet.Filter</a:t>
            </a:r>
            <a:r>
              <a:rPr lang="zh-CN" altLang="en-US" dirty="0" smtClean="0"/>
              <a:t>接口定义了</a:t>
            </a:r>
            <a:r>
              <a:rPr lang="zh-CN" altLang="en-US" dirty="0"/>
              <a:t>过滤器</a:t>
            </a:r>
            <a:r>
              <a:rPr lang="zh-CN" altLang="en-US" dirty="0" smtClean="0"/>
              <a:t>需要</a:t>
            </a:r>
            <a:r>
              <a:rPr lang="zh-CN" altLang="en-US" dirty="0"/>
              <a:t>实现的</a:t>
            </a:r>
            <a:r>
              <a:rPr lang="zh-CN" altLang="en-US" dirty="0" smtClean="0"/>
              <a:t>方法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78285"/>
              </p:ext>
            </p:extLst>
          </p:nvPr>
        </p:nvGraphicFramePr>
        <p:xfrm>
          <a:off x="591091" y="2204864"/>
          <a:ext cx="8001000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917"/>
                <a:gridCol w="3948083"/>
              </a:tblGrid>
              <a:tr h="481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方法名称</a:t>
                      </a:r>
                    </a:p>
                  </a:txBody>
                  <a:tcPr marL="86687" marR="8668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功能描述</a:t>
                      </a:r>
                    </a:p>
                  </a:txBody>
                  <a:tcPr marL="86687" marR="8668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35600">
                <a:tc>
                  <a:txBody>
                    <a:bodyPr/>
                    <a:lstStyle/>
                    <a:p>
                      <a:pPr marL="95250" indent="1270" algn="l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FilterConfig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filterConfig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127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容器调用该方法实现过滤器的初始化</a:t>
                      </a:r>
                      <a:endParaRPr 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522">
                <a:tc>
                  <a:txBody>
                    <a:bodyPr/>
                    <a:lstStyle/>
                    <a:p>
                      <a:pPr marL="95250" indent="1270" algn="l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 doFilter( </a:t>
                      </a:r>
                    </a:p>
                    <a:p>
                      <a:pPr marL="95250" indent="1270" algn="l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ServletRequest  request,</a:t>
                      </a:r>
                    </a:p>
                    <a:p>
                      <a:pPr marL="95250" indent="1270" algn="l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fr-FR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ServletResponse  response, </a:t>
                      </a:r>
                    </a:p>
                    <a:p>
                      <a:pPr marL="95250" indent="1270" algn="l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FilterChain  chain )</a:t>
                      </a:r>
                      <a:endParaRPr lang="zh-CN" sz="1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127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当客户端请求资源时，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容器会调用与资源对应的过滤器的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doFilter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方法。在该方法中，可以对请求和响应进行处理，实现过滤器的功能</a:t>
                      </a:r>
                      <a:endParaRPr 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95250" indent="1270" algn="l">
                        <a:lnSpc>
                          <a:spcPts val="156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 destroy( )</a:t>
                      </a:r>
                      <a:endParaRPr 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127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容器销毁过滤器时调用该方法，可用来释放过滤器所用的资源</a:t>
                      </a:r>
                      <a:endParaRPr 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EEF5CC-CD02-4FFE-9604-D623FEC94703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10224</TotalTime>
  <Words>3616</Words>
  <Application>Microsoft Office PowerPoint</Application>
  <PresentationFormat>全屏显示(4:3)</PresentationFormat>
  <Paragraphs>583</Paragraphs>
  <Slides>38</Slides>
  <Notes>27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模板</vt:lpstr>
      <vt:lpstr>PowerPoint 演示文稿</vt:lpstr>
      <vt:lpstr>预习检查</vt:lpstr>
      <vt:lpstr>回顾与作业点评</vt:lpstr>
      <vt:lpstr>本章任务</vt:lpstr>
      <vt:lpstr>本章目标</vt:lpstr>
      <vt:lpstr>什么是过滤器</vt:lpstr>
      <vt:lpstr>过滤器的工作过程</vt:lpstr>
      <vt:lpstr>过滤器的常见用途</vt:lpstr>
      <vt:lpstr>Filter接口</vt:lpstr>
      <vt:lpstr>FilterConfig接口</vt:lpstr>
      <vt:lpstr>过滤器的应用2-1</vt:lpstr>
      <vt:lpstr>过滤器的应用2-2</vt:lpstr>
      <vt:lpstr>过滤器的生命周期</vt:lpstr>
      <vt:lpstr>读取初始化参数2-1</vt:lpstr>
      <vt:lpstr>读取初始化参数2-2</vt:lpstr>
      <vt:lpstr>小结</vt:lpstr>
      <vt:lpstr>过滤器链简介</vt:lpstr>
      <vt:lpstr>过滤器链的应用</vt:lpstr>
      <vt:lpstr>调整过滤器链的执行顺序</vt:lpstr>
      <vt:lpstr>监听器概述</vt:lpstr>
      <vt:lpstr>常用监听器接口</vt:lpstr>
      <vt:lpstr>监听器分类</vt:lpstr>
      <vt:lpstr>监听域对象创建与销毁的监听器</vt:lpstr>
      <vt:lpstr>ServletContextListener</vt:lpstr>
      <vt:lpstr>ServletContextListener应用2-1</vt:lpstr>
      <vt:lpstr>ServletContextListener应用2-2</vt:lpstr>
      <vt:lpstr>监听域对象中属性操作的监听器</vt:lpstr>
      <vt:lpstr>HttpSessionAttributeListener 2-1</vt:lpstr>
      <vt:lpstr>HttpSessionAttributeListener 2-2</vt:lpstr>
      <vt:lpstr>感知型监听器</vt:lpstr>
      <vt:lpstr>HttpSessionBindingListener</vt:lpstr>
      <vt:lpstr>HttpSessionBindingListener应用2-1</vt:lpstr>
      <vt:lpstr>HttpSessionBindingListener应用2-2</vt:lpstr>
      <vt:lpstr>session钝化与活化2-1</vt:lpstr>
      <vt:lpstr>session钝化与活化2-2</vt:lpstr>
      <vt:lpstr>总结3-1</vt:lpstr>
      <vt:lpstr>总结3-2</vt:lpstr>
      <vt:lpstr>总结3-3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msi</cp:lastModifiedBy>
  <cp:revision>1180</cp:revision>
  <dcterms:created xsi:type="dcterms:W3CDTF">2006-03-08T06:55:38Z</dcterms:created>
  <dcterms:modified xsi:type="dcterms:W3CDTF">2017-06-07T00:20:59Z</dcterms:modified>
</cp:coreProperties>
</file>