
<file path=[Content_Types].xml><?xml version="1.0" encoding="utf-8"?>
<Types xmlns="http://schemas.openxmlformats.org/package/2006/content-types">
  <Default Extension="png" ContentType="image/png"/>
  <Default Extension="bmp" ContentType="image/bmp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2" r:id="rId1"/>
  </p:sldMasterIdLst>
  <p:notesMasterIdLst>
    <p:notesMasterId r:id="rId34"/>
  </p:notesMasterIdLst>
  <p:handoutMasterIdLst>
    <p:handoutMasterId r:id="rId35"/>
  </p:handoutMasterIdLst>
  <p:sldIdLst>
    <p:sldId id="559" r:id="rId2"/>
    <p:sldId id="465" r:id="rId3"/>
    <p:sldId id="464" r:id="rId4"/>
    <p:sldId id="466" r:id="rId5"/>
    <p:sldId id="467" r:id="rId6"/>
    <p:sldId id="469" r:id="rId7"/>
    <p:sldId id="470" r:id="rId8"/>
    <p:sldId id="540" r:id="rId9"/>
    <p:sldId id="541" r:id="rId10"/>
    <p:sldId id="542" r:id="rId11"/>
    <p:sldId id="532" r:id="rId12"/>
    <p:sldId id="475" r:id="rId13"/>
    <p:sldId id="476" r:id="rId14"/>
    <p:sldId id="477" r:id="rId15"/>
    <p:sldId id="478" r:id="rId16"/>
    <p:sldId id="546" r:id="rId17"/>
    <p:sldId id="482" r:id="rId18"/>
    <p:sldId id="499" r:id="rId19"/>
    <p:sldId id="484" r:id="rId20"/>
    <p:sldId id="501" r:id="rId21"/>
    <p:sldId id="502" r:id="rId22"/>
    <p:sldId id="503" r:id="rId23"/>
    <p:sldId id="504" r:id="rId24"/>
    <p:sldId id="519" r:id="rId25"/>
    <p:sldId id="521" r:id="rId26"/>
    <p:sldId id="522" r:id="rId27"/>
    <p:sldId id="528" r:id="rId28"/>
    <p:sldId id="548" r:id="rId29"/>
    <p:sldId id="529" r:id="rId30"/>
    <p:sldId id="551" r:id="rId31"/>
    <p:sldId id="558" r:id="rId32"/>
    <p:sldId id="544" r:id="rId3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5FE"/>
    <a:srgbClr val="0000FF"/>
    <a:srgbClr val="FBFFFE"/>
    <a:srgbClr val="EDF5FD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 autoAdjust="0"/>
    <p:restoredTop sz="79706" autoAdjust="0"/>
  </p:normalViewPr>
  <p:slideViewPr>
    <p:cSldViewPr>
      <p:cViewPr varScale="1">
        <p:scale>
          <a:sx n="91" d="100"/>
          <a:sy n="91" d="100"/>
        </p:scale>
        <p:origin x="-2214" y="-108"/>
      </p:cViewPr>
      <p:guideLst>
        <p:guide orient="horz" pos="2160"/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08B55BC-6ACA-4A4A-8A8A-5CBBCF8CD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59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7E4F613-0966-4D23-83B9-C8D669B67A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646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提示学员：</a:t>
            </a:r>
            <a:r>
              <a:rPr kumimoji="0" lang="pt-BR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complete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函数在请求成功或失败时均调用，</a:t>
            </a:r>
            <a:endParaRPr kumimoji="0" lang="en-US" altLang="zh-CN" sz="12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  <a:cs typeface="+mn-cs"/>
            </a:endParaRPr>
          </a:p>
          <a:p>
            <a:r>
              <a:rPr kumimoji="0" lang="en-US" altLang="zh-CN" sz="1200" b="0" i="0" u="none" strike="noStrike" kern="1200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所列只是常用参数，更多细节可参考</a:t>
            </a:r>
            <a:r>
              <a:rPr kumimoji="0" lang="en-US" altLang="zh-CN" sz="1200" b="0" i="0" u="none" strike="noStrike" kern="1200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jQuery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官方文档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指出传参时使用的语法是一种新数据类型</a:t>
            </a:r>
            <a:r>
              <a:rPr lang="en-US" altLang="zh-CN" dirty="0" smtClean="0"/>
              <a:t>——JSON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简单引导学员注意其语法特点，不必在这里详细展开，后面有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技能点的专门讲解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819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、演示时强调访问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数据时使用“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”操作符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遍历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数组：</a:t>
            </a:r>
            <a:endParaRPr lang="en-US" altLang="zh-CN" dirty="0" smtClean="0"/>
          </a:p>
          <a:p>
            <a:r>
              <a:rPr lang="en-US" altLang="zh-CN" dirty="0" smtClean="0"/>
              <a:t>    $(JSON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).each(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function() {</a:t>
            </a:r>
          </a:p>
          <a:p>
            <a:r>
              <a:rPr lang="en-US" altLang="zh-CN" dirty="0" smtClean="0"/>
              <a:t>        //this</a:t>
            </a:r>
            <a:r>
              <a:rPr lang="zh-CN" altLang="en-US" dirty="0" smtClean="0"/>
              <a:t>为数组中一个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    } );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、视情况补充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对象：</a:t>
            </a:r>
            <a:endParaRPr lang="en-US" altLang="zh-CN" dirty="0" smtClean="0"/>
          </a:p>
          <a:p>
            <a:r>
              <a:rPr lang="en-US" altLang="zh-CN" dirty="0" smtClean="0"/>
              <a:t>    $(JSON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</a:t>
            </a:r>
            <a:r>
              <a:rPr lang="pt-BR" altLang="en-US" b="0" kern="0" dirty="0" smtClean="0"/>
              <a:t>"</a:t>
            </a:r>
            <a:r>
              <a:rPr lang="en-US" altLang="zh-CN" b="0" kern="0" dirty="0" smtClean="0"/>
              <a:t>name</a:t>
            </a:r>
            <a:r>
              <a:rPr lang="pt-BR" altLang="en-US" b="0" kern="0" dirty="0" smtClean="0"/>
              <a:t>"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、分析登陆成功后无需经过查询流程，直接跳转至管理员首页，数据查询在首页使用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b="0" dirty="0" smtClean="0"/>
              <a:t>2</a:t>
            </a:r>
            <a:r>
              <a:rPr lang="zh-CN" altLang="en-US" b="0" dirty="0" smtClean="0"/>
              <a:t>、</a:t>
            </a:r>
            <a:r>
              <a:rPr lang="zh-CN" altLang="en-US" dirty="0" smtClean="0"/>
              <a:t>强调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</a:t>
            </a:r>
            <a:r>
              <a:rPr lang="en-US" altLang="zh-CN" dirty="0" err="1" smtClean="0"/>
              <a:t>dataType</a:t>
            </a:r>
            <a:r>
              <a:rPr lang="zh-CN" altLang="en-US" dirty="0" smtClean="0"/>
              <a:t>参数取值为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、注意处理新闻数据中的</a:t>
            </a:r>
            <a:r>
              <a:rPr lang="en-US" altLang="zh-CN" b="0" dirty="0" smtClean="0"/>
              <a:t>XML</a:t>
            </a:r>
            <a:r>
              <a:rPr lang="zh-CN" altLang="en-US" b="0" dirty="0" smtClean="0"/>
              <a:t>特殊字符，可以做一次陷阱教学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A93DBD-C541-414B-ADF4-5DBE6C498BD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67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本页目的为了向学员说明使用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给用户带来的好处，即使用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的原因。</a:t>
            </a:r>
            <a:endParaRPr lang="en-US" altLang="zh-CN" dirty="0" smtClean="0"/>
          </a:p>
          <a:p>
            <a:r>
              <a:rPr lang="zh-CN" altLang="en-US" dirty="0" smtClean="0"/>
              <a:t>按步骤播放动画，根据动画内容，分别介绍无刷新的三个好处。</a:t>
            </a:r>
            <a:endParaRPr lang="en-US" altLang="zh-CN" dirty="0" smtClean="0"/>
          </a:p>
          <a:p>
            <a:r>
              <a:rPr lang="zh-CN" altLang="en-US" dirty="0" smtClean="0"/>
              <a:t>当然，不限于这三个，如果能举出其他的好处也可以补充。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提示学员：</a:t>
            </a:r>
            <a:r>
              <a:rPr lang="en-US" altLang="zh-CN" dirty="0" smtClean="0"/>
              <a:t>XML/JSON/HTML</a:t>
            </a:r>
            <a:r>
              <a:rPr lang="zh-CN" altLang="en-US" dirty="0" smtClean="0"/>
              <a:t>是用来封装请求或响应数据的众多数据格式中的一部分。还有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lang="pt-BR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cript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pt-BR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JSONP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lang="pt-BR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ext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等其他的数据格式。后面在介绍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jQuery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提供的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$.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ajax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方法的</a:t>
            </a:r>
            <a:r>
              <a:rPr lang="pt-BR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dataType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属性时会有说明。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教学指导：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 技术顾问介绍常用方法时，要详细介绍其中的每个参数，重点介绍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open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send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方法：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AutoNum type="arabicPeriod"/>
              <a:tabLst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open()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    参数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method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：设置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HTTP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请求方法；参数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url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：请求的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URL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地址；</a:t>
            </a:r>
            <a:r>
              <a:rPr kumimoji="0" lang="en-US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其中：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method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参数值大小写不敏感，常用值有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post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等；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send()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   data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发送此请求时携带的参数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data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参数值取决于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open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方法中的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method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参数，如果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method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值为“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POST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”，需要指定该参数。如果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method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值为“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GET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”，该参数为</a:t>
            </a: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null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lang="pt-BR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. </a:t>
            </a:r>
            <a:r>
              <a:rPr kumimoji="0" lang="en-US" altLang="zh-CN" sz="1200" b="0" i="0" u="none" strike="noStrike" kern="1200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setRequestHeader</a:t>
            </a:r>
            <a:r>
              <a:rPr kumimoji="0" lang="en-US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(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）方法</a:t>
            </a:r>
            <a:endParaRPr kumimoji="0" lang="en-US" altLang="zh-CN" sz="12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    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参数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header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：要指定的</a:t>
            </a:r>
            <a:r>
              <a:rPr kumimoji="0" lang="en-US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HTTP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头名称；参数</a:t>
            </a:r>
            <a:r>
              <a:rPr kumimoji="0" lang="pt-BR" altLang="zh-CN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value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+mn-cs"/>
              </a:rPr>
              <a:t>：对应的值。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Callback:</a:t>
            </a:r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60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279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baseline="0" dirty="0" smtClean="0"/>
              <a:t>1</a:t>
            </a:r>
            <a:r>
              <a:rPr lang="zh-CN" altLang="en-US" baseline="0" dirty="0" smtClean="0"/>
              <a:t>、本页应该先分析实现步骤，再切换到环境中演示案例，最好采用现场编程的方式，有利于学生的理解。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、先以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方式完成一次需求，</a:t>
            </a:r>
            <a:r>
              <a:rPr lang="en-US" altLang="zh-CN" baseline="0" dirty="0" smtClean="0"/>
              <a:t>POST</a:t>
            </a:r>
            <a:r>
              <a:rPr lang="zh-CN" altLang="en-US" baseline="0" dirty="0" smtClean="0"/>
              <a:t>方式稍后再对比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XML</a:t>
            </a:r>
            <a:r>
              <a:rPr lang="zh-CN" altLang="en-US" baseline="0" dirty="0" smtClean="0"/>
              <a:t>格式的响应处理课程中没有涉及，技术顾问可作为补充内容择机介绍或安排自学，不建议现在讲解</a:t>
            </a:r>
            <a:endParaRPr lang="en-US" altLang="zh-CN" baseline="0" dirty="0" smtClean="0"/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、演示完后，在本页将整个流程进行总结。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    </a:t>
            </a:r>
            <a:r>
              <a:rPr lang="zh-CN" altLang="en-US" b="0" dirty="0" smtClean="0"/>
              <a:t>提示学员</a:t>
            </a:r>
            <a:r>
              <a:rPr lang="en-US" altLang="zh-CN" b="0" kern="0" dirty="0" smtClean="0">
                <a:solidFill>
                  <a:schemeClr val="bg1"/>
                </a:solidFill>
                <a:latin typeface="Arial"/>
                <a:ea typeface="黑体"/>
              </a:rPr>
              <a:t>“$.</a:t>
            </a:r>
            <a:r>
              <a:rPr lang="en-US" altLang="zh-CN" b="0" kern="0" dirty="0" err="1" smtClean="0">
                <a:solidFill>
                  <a:schemeClr val="bg1"/>
                </a:solidFill>
                <a:latin typeface="Arial"/>
                <a:ea typeface="黑体"/>
              </a:rPr>
              <a:t>ajax</a:t>
            </a:r>
            <a:r>
              <a:rPr lang="en-US" altLang="zh-CN" b="0" kern="0" dirty="0" smtClean="0">
                <a:solidFill>
                  <a:schemeClr val="bg1"/>
                </a:solidFill>
                <a:latin typeface="Arial"/>
                <a:ea typeface="黑体"/>
              </a:rPr>
              <a:t>()”</a:t>
            </a:r>
            <a:r>
              <a:rPr lang="zh-CN" altLang="en-US" b="0" kern="0" dirty="0" smtClean="0">
                <a:solidFill>
                  <a:schemeClr val="bg1"/>
                </a:solidFill>
                <a:latin typeface="Arial"/>
                <a:ea typeface="黑体"/>
              </a:rPr>
              <a:t>等价于“</a:t>
            </a:r>
            <a:r>
              <a:rPr lang="en-US" altLang="zh-CN" b="0" kern="0" dirty="0" err="1" smtClean="0">
                <a:solidFill>
                  <a:schemeClr val="bg1"/>
                </a:solidFill>
                <a:latin typeface="Arial"/>
                <a:ea typeface="黑体"/>
              </a:rPr>
              <a:t>jQuery.ajax</a:t>
            </a:r>
            <a:r>
              <a:rPr lang="en-US" altLang="zh-CN" b="0" kern="0" dirty="0" smtClean="0">
                <a:solidFill>
                  <a:schemeClr val="bg1"/>
                </a:solidFill>
                <a:latin typeface="Arial"/>
                <a:ea typeface="黑体"/>
              </a:rPr>
              <a:t>()”</a:t>
            </a:r>
            <a:r>
              <a:rPr lang="zh-CN" altLang="en-US" b="0" dirty="0" smtClean="0"/>
              <a:t>，该方法是</a:t>
            </a:r>
            <a:r>
              <a:rPr lang="en-US" altLang="zh-CN" sz="1200" b="0" kern="0" dirty="0" err="1" smtClean="0"/>
              <a:t>jQuery</a:t>
            </a:r>
            <a:r>
              <a:rPr lang="zh-CN" altLang="en-US" sz="1200" b="0" kern="0" dirty="0" smtClean="0"/>
              <a:t>提供的最底层的</a:t>
            </a:r>
            <a:r>
              <a:rPr lang="en-US" altLang="zh-CN" sz="1200" b="0" kern="0" dirty="0" smtClean="0"/>
              <a:t>Ajax</a:t>
            </a:r>
            <a:r>
              <a:rPr lang="zh-CN" altLang="en-US" sz="1200" b="0" kern="0" dirty="0" smtClean="0"/>
              <a:t>方法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l"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 algn="l"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l"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84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85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1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97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  <p:pic>
        <p:nvPicPr>
          <p:cNvPr id="5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303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29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79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44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358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75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78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51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b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b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bmp"/><Relationship Id="rId5" Type="http://schemas.openxmlformats.org/officeDocument/2006/relationships/image" Target="../media/image10.bm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b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00000" y="2132856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第十章  </a:t>
            </a:r>
            <a:r>
              <a:rPr lang="en-US" altLang="zh-CN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Ajax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与</a:t>
            </a:r>
            <a:r>
              <a:rPr lang="en-US" altLang="zh-CN" sz="44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jQuery</a:t>
            </a:r>
            <a:endParaRPr lang="en-US" altLang="zh-CN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4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285728"/>
            <a:ext cx="252040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/>
              <a:t>Ajax</a:t>
            </a:r>
            <a:r>
              <a:rPr lang="zh-CN" altLang="en-US" dirty="0"/>
              <a:t>工作流程</a:t>
            </a:r>
            <a:endParaRPr lang="en-US" altLang="zh-CN" dirty="0"/>
          </a:p>
        </p:txBody>
      </p:sp>
      <p:pic>
        <p:nvPicPr>
          <p:cNvPr id="28674" name="Picture 2" descr="Ajax流程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18323"/>
            <a:ext cx="841559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643306" y="2847018"/>
            <a:ext cx="1214446" cy="207170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143108" y="1713442"/>
            <a:ext cx="1640372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Ajax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技术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主要开发语言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5143504" y="5017832"/>
            <a:ext cx="1881800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封装请求或响应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的数据格式</a:t>
            </a: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1686169" y="5244906"/>
            <a:ext cx="2342637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修改页面元素、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改变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样式、实现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局部刷新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4416992" y="1550564"/>
            <a:ext cx="2581816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Ajax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技术的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核心，</a:t>
            </a:r>
            <a:endParaRPr lang="pt-BR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pt-BR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XMLHttpRequest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1" name="直接箭头连接符 20"/>
          <p:cNvCxnSpPr>
            <a:stCxn id="15" idx="0"/>
          </p:cNvCxnSpPr>
          <p:nvPr/>
        </p:nvCxnSpPr>
        <p:spPr>
          <a:xfrm flipV="1">
            <a:off x="6084404" y="4579771"/>
            <a:ext cx="60820" cy="4380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828348" y="4637684"/>
            <a:ext cx="0" cy="607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</p:cNvCxnSpPr>
          <p:nvPr/>
        </p:nvCxnSpPr>
        <p:spPr>
          <a:xfrm flipH="1">
            <a:off x="2857488" y="2489825"/>
            <a:ext cx="105806" cy="42863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1" idx="0"/>
          </p:cNvCxnSpPr>
          <p:nvPr/>
        </p:nvCxnSpPr>
        <p:spPr>
          <a:xfrm flipH="1">
            <a:off x="4250529" y="2326946"/>
            <a:ext cx="393479" cy="5200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158794"/>
          </a:xfrm>
        </p:spPr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/>
              <a:t>Ajax</a:t>
            </a:r>
            <a:r>
              <a:rPr lang="zh-CN" altLang="en-US" dirty="0"/>
              <a:t>技术的核心</a:t>
            </a:r>
          </a:p>
          <a:p>
            <a:r>
              <a:rPr lang="zh-CN" altLang="en-US" dirty="0"/>
              <a:t>提供异步发送请求的能力 </a:t>
            </a:r>
          </a:p>
          <a:p>
            <a:r>
              <a:rPr lang="zh-CN" altLang="en-US" dirty="0"/>
              <a:t>常用方法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 err="1"/>
              <a:t>XMLHttpRequest</a:t>
            </a:r>
            <a:r>
              <a:rPr lang="en-US" altLang="zh-CN" dirty="0"/>
              <a:t> 3-1 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91768"/>
              </p:ext>
            </p:extLst>
          </p:nvPr>
        </p:nvGraphicFramePr>
        <p:xfrm>
          <a:off x="770979" y="2666752"/>
          <a:ext cx="7905477" cy="369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093"/>
                <a:gridCol w="3456384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方     法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00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open( String method,  String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boolean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async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  String user,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String password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)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创建一个新的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send( String  data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发送请求到服务器端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abort(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取消当前请求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setRequestHeader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String header,  String value ) 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设置请求的某个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头信息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getResponseHeader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(String header)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获取响应的指定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头信息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getAllResponseHeader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(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获取响应的所有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HTTP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头信息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454938"/>
          </a:xfrm>
        </p:spPr>
        <p:txBody>
          <a:bodyPr/>
          <a:lstStyle/>
          <a:p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dirty="0" err="1"/>
              <a:t>onreadystatechange</a:t>
            </a:r>
            <a:r>
              <a:rPr lang="zh-CN" altLang="en-US" dirty="0"/>
              <a:t>：指定回调函数 </a:t>
            </a:r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zh-CN" altLang="en-US" dirty="0"/>
              <a:t>属性</a:t>
            </a:r>
          </a:p>
          <a:p>
            <a:pPr lvl="1"/>
            <a:r>
              <a:rPr lang="en-US" altLang="zh-CN" dirty="0" err="1" smtClean="0"/>
              <a:t>readyState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XMLHttpRequest</a:t>
            </a:r>
            <a:r>
              <a:rPr lang="zh-CN" altLang="en-US" dirty="0"/>
              <a:t>的状态信息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 err="1"/>
              <a:t>XMLHttpRequest</a:t>
            </a:r>
            <a:r>
              <a:rPr lang="en-US" altLang="zh-CN" dirty="0"/>
              <a:t> 3-2 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175189"/>
              </p:ext>
            </p:extLst>
          </p:nvPr>
        </p:nvGraphicFramePr>
        <p:xfrm>
          <a:off x="1331640" y="3140968"/>
          <a:ext cx="6480720" cy="273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824536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就绪状态码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67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0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对象未完成初始化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1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对象开始发送请求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2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对象的请求发送完成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3 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对象开始读取响应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4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XMLHttpRequest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对象读取响应结束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zh-CN" altLang="en-US" dirty="0" smtClean="0"/>
              <a:t>属性（续）</a:t>
            </a:r>
            <a:endParaRPr lang="zh-CN" altLang="en-US" dirty="0"/>
          </a:p>
          <a:p>
            <a:pPr lvl="1"/>
            <a:r>
              <a:rPr lang="en-US" altLang="zh-CN" dirty="0"/>
              <a:t>status</a:t>
            </a:r>
            <a:r>
              <a:rPr lang="zh-CN" altLang="en-US" dirty="0"/>
              <a:t>：</a:t>
            </a:r>
            <a:r>
              <a:rPr lang="en-US" altLang="zh-CN" dirty="0"/>
              <a:t>HTTP</a:t>
            </a:r>
            <a:r>
              <a:rPr lang="zh-CN" altLang="en-US" dirty="0"/>
              <a:t>的状态码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statusText</a:t>
            </a:r>
            <a:r>
              <a:rPr lang="zh-CN" altLang="en-US" dirty="0" smtClean="0"/>
              <a:t>：</a:t>
            </a:r>
            <a:r>
              <a:rPr lang="zh-CN" altLang="en-US" dirty="0"/>
              <a:t>返回当前请求的响应状态</a:t>
            </a:r>
            <a:endParaRPr lang="en-US" altLang="zh-CN" dirty="0"/>
          </a:p>
          <a:p>
            <a:pPr lvl="1"/>
            <a:r>
              <a:rPr lang="en-US" altLang="zh-CN" dirty="0" err="1"/>
              <a:t>responseText</a:t>
            </a:r>
            <a:r>
              <a:rPr lang="zh-CN" altLang="en-US" dirty="0" smtClean="0"/>
              <a:t>：以文本形式获得</a:t>
            </a:r>
            <a:r>
              <a:rPr lang="zh-CN" altLang="en-US" dirty="0"/>
              <a:t>响应</a:t>
            </a:r>
            <a:r>
              <a:rPr lang="zh-CN" altLang="en-US" dirty="0" smtClean="0"/>
              <a:t>的内容 </a:t>
            </a:r>
            <a:endParaRPr lang="zh-CN" altLang="en-US" dirty="0"/>
          </a:p>
          <a:p>
            <a:pPr lvl="1"/>
            <a:r>
              <a:rPr lang="en-US" altLang="zh-CN" dirty="0" err="1"/>
              <a:t>responseXML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格式的响应内容解析成 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对象返回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 err="1"/>
              <a:t>XMLHttpRequest</a:t>
            </a:r>
            <a:r>
              <a:rPr lang="en-US" altLang="zh-CN" dirty="0"/>
              <a:t> 3-3 </a:t>
            </a:r>
            <a:endParaRPr lang="zh-CN" altLang="en-US" dirty="0"/>
          </a:p>
        </p:txBody>
      </p:sp>
      <p:graphicFrame>
        <p:nvGraphicFramePr>
          <p:cNvPr id="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7971"/>
              </p:ext>
            </p:extLst>
          </p:nvPr>
        </p:nvGraphicFramePr>
        <p:xfrm>
          <a:off x="1619672" y="2203976"/>
          <a:ext cx="5184576" cy="237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3240360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状态码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200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服务器正确返回响应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404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请求的资源不存在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500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服务器内部错误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403 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没有访问权限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…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……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084168" y="2354580"/>
            <a:ext cx="2789222" cy="888862"/>
            <a:chOff x="5940152" y="1820058"/>
            <a:chExt cx="2789222" cy="888862"/>
          </a:xfrm>
        </p:grpSpPr>
        <p:sp>
          <p:nvSpPr>
            <p:cNvPr id="11" name="AutoShape 23"/>
            <p:cNvSpPr>
              <a:spLocks noChangeArrowheads="1"/>
            </p:cNvSpPr>
            <p:nvPr/>
          </p:nvSpPr>
          <p:spPr bwMode="auto">
            <a:xfrm>
              <a:off x="5940152" y="2000240"/>
              <a:ext cx="2703814" cy="708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就绪状态是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且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状态码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是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200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，表示正确完成</a:t>
              </a: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>
              <a:off x="8345489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/>
              <a:t>使用</a:t>
            </a:r>
            <a:r>
              <a:rPr lang="en-US" altLang="zh-CN" dirty="0"/>
              <a:t>Ajax</a:t>
            </a:r>
            <a:r>
              <a:rPr lang="zh-CN" altLang="en-US" dirty="0"/>
              <a:t>验证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2-1 </a:t>
            </a:r>
            <a:endParaRPr lang="zh-CN" alt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0820"/>
            <a:ext cx="7716836" cy="5010170"/>
          </a:xfrm>
        </p:spPr>
        <p:txBody>
          <a:bodyPr/>
          <a:lstStyle/>
          <a:p>
            <a:r>
              <a:rPr lang="zh-CN" altLang="en-US" dirty="0"/>
              <a:t>实现无刷新用户名验证</a:t>
            </a:r>
          </a:p>
          <a:p>
            <a:pPr lvl="1"/>
            <a:r>
              <a:rPr lang="zh-CN" altLang="en-US" dirty="0"/>
              <a:t>当用户名文本框失去焦点时，发送请求到服务器，判断用户名是否存在</a:t>
            </a:r>
          </a:p>
          <a:p>
            <a:pPr lvl="1"/>
            <a:r>
              <a:rPr lang="zh-CN" altLang="en-US" dirty="0"/>
              <a:t>如果已经</a:t>
            </a:r>
            <a:r>
              <a:rPr lang="zh-CN" altLang="en-US" dirty="0" smtClean="0"/>
              <a:t>存在提示 “</a:t>
            </a:r>
            <a:r>
              <a:rPr lang="zh-CN" altLang="en-US" dirty="0"/>
              <a:t>用户名已</a:t>
            </a:r>
            <a:r>
              <a:rPr lang="zh-CN" altLang="en-US" dirty="0" smtClean="0"/>
              <a:t>被使用”，如果</a:t>
            </a:r>
            <a:r>
              <a:rPr lang="zh-CN" altLang="en-US" dirty="0"/>
              <a:t>不存在则</a:t>
            </a:r>
            <a:r>
              <a:rPr lang="zh-CN" altLang="en-US" dirty="0" smtClean="0"/>
              <a:t>提示 “用户名可以使用”</a:t>
            </a:r>
            <a:endParaRPr lang="zh-CN" altLang="en-US" dirty="0"/>
          </a:p>
        </p:txBody>
      </p:sp>
      <p:pic>
        <p:nvPicPr>
          <p:cNvPr id="575510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148" y="3429000"/>
            <a:ext cx="4175467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5511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538" y="4005262"/>
            <a:ext cx="4195762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2"/>
          <p:cNvGrpSpPr/>
          <p:nvPr/>
        </p:nvGrpSpPr>
        <p:grpSpPr>
          <a:xfrm>
            <a:off x="841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28" name="Rectangle 16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/>
              <a:t>使用</a:t>
            </a:r>
            <a:r>
              <a:rPr lang="en-US" altLang="zh-CN" dirty="0"/>
              <a:t>Ajax</a:t>
            </a:r>
            <a:r>
              <a:rPr lang="zh-CN" altLang="en-US" dirty="0"/>
              <a:t>验证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2-2</a:t>
            </a:r>
            <a:endParaRPr lang="en-US" altLang="zh-CN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使用文本框的</a:t>
            </a:r>
            <a:r>
              <a:rPr lang="en-US" altLang="zh-CN" dirty="0" err="1"/>
              <a:t>onBlur</a:t>
            </a:r>
            <a:r>
              <a:rPr lang="zh-CN" altLang="en-US" dirty="0"/>
              <a:t>事件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Ajax</a:t>
            </a:r>
            <a:r>
              <a:rPr lang="zh-CN" altLang="en-US" dirty="0"/>
              <a:t>技术实现异步交互</a:t>
            </a:r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/>
              <a:t>XMLHttpRequest</a:t>
            </a:r>
            <a:r>
              <a:rPr lang="zh-CN" altLang="en-US" dirty="0"/>
              <a:t>对象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XMLHttpRequest</a:t>
            </a:r>
            <a:r>
              <a:rPr lang="zh-CN" altLang="en-US" dirty="0"/>
              <a:t>对象设置请求信息</a:t>
            </a:r>
          </a:p>
          <a:p>
            <a:pPr lvl="1"/>
            <a:r>
              <a:rPr lang="zh-CN" altLang="en-US" dirty="0" smtClean="0"/>
              <a:t>向</a:t>
            </a:r>
            <a:r>
              <a:rPr lang="zh-CN" altLang="en-US" dirty="0"/>
              <a:t>服务器发送请求</a:t>
            </a:r>
          </a:p>
          <a:p>
            <a:pPr lvl="1"/>
            <a:r>
              <a:rPr lang="zh-CN" altLang="en-US" dirty="0" smtClean="0"/>
              <a:t>创建回调函数，根据响应状态动态更新页面</a:t>
            </a:r>
            <a:endParaRPr lang="en-US" altLang="zh-CN" dirty="0" smtClean="0"/>
          </a:p>
          <a:p>
            <a:pPr lvl="1"/>
            <a:r>
              <a:rPr lang="zh-CN" altLang="en-US" dirty="0"/>
              <a:t>编写服务器端处理客户端请求</a:t>
            </a:r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13" name="组合 69"/>
          <p:cNvGrpSpPr/>
          <p:nvPr/>
        </p:nvGrpSpPr>
        <p:grpSpPr>
          <a:xfrm>
            <a:off x="96806" y="857232"/>
            <a:ext cx="1000132" cy="446983"/>
            <a:chOff x="1000100" y="3235185"/>
            <a:chExt cx="1000132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5" name="组合 14"/>
          <p:cNvGrpSpPr>
            <a:grpSpLocks/>
          </p:cNvGrpSpPr>
          <p:nvPr/>
        </p:nvGrpSpPr>
        <p:grpSpPr bwMode="auto">
          <a:xfrm>
            <a:off x="1907704" y="6143625"/>
            <a:ext cx="5310337" cy="428625"/>
            <a:chOff x="3143240" y="5143512"/>
            <a:chExt cx="5310374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3" y="5143512"/>
              <a:ext cx="473887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845069" y="5187960"/>
              <a:ext cx="446952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Ajax 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实现用户名验证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39951" y="285356"/>
            <a:ext cx="4861173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GET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请求和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POST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请求的区别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06285"/>
              </p:ext>
            </p:extLst>
          </p:nvPr>
        </p:nvGraphicFramePr>
        <p:xfrm>
          <a:off x="495680" y="1484784"/>
          <a:ext cx="8136904" cy="371432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12168"/>
                <a:gridCol w="1368152"/>
                <a:gridCol w="5256584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步  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请求方式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实  现  代  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398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初始化组件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xmlHttpRequest.open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true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xmlHttpRequest.open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true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.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setRequestHeader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"Content-Type",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"application/x-www-form-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urlencoded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发送请求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xmlHttpRequest.send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xmlHttpRequest.send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"key=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xxx&amp;type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=12&amp;year=2016"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1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0737" y="285727"/>
            <a:ext cx="5603875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实现无刷新邮箱验证</a:t>
            </a:r>
            <a:endParaRPr lang="en-US" altLang="zh-CN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 algn="just"/>
            <a:r>
              <a:rPr lang="zh-CN" altLang="en-US" dirty="0"/>
              <a:t>实现无</a:t>
            </a:r>
            <a:r>
              <a:rPr lang="zh-CN" altLang="en-US" dirty="0" smtClean="0"/>
              <a:t>刷新验证注册邮箱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</a:t>
            </a:r>
            <a:r>
              <a:rPr lang="zh-CN" altLang="en-US" dirty="0"/>
              <a:t>用户注册页面，当</a:t>
            </a:r>
            <a:r>
              <a:rPr lang="en-US" altLang="zh-CN" dirty="0"/>
              <a:t>E-mail</a:t>
            </a:r>
            <a:r>
              <a:rPr lang="zh-CN" altLang="en-US" dirty="0"/>
              <a:t>文本框失去焦点</a:t>
            </a:r>
            <a:r>
              <a:rPr lang="zh-CN" altLang="en-US" dirty="0" smtClean="0"/>
              <a:t>时判断邮箱是否已被使用</a:t>
            </a:r>
            <a:endParaRPr lang="zh-CN" altLang="en-US" dirty="0"/>
          </a:p>
        </p:txBody>
      </p:sp>
      <p:grpSp>
        <p:nvGrpSpPr>
          <p:cNvPr id="10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0730" y="3140968"/>
            <a:ext cx="3887997" cy="2143140"/>
          </a:xfrm>
          <a:prstGeom prst="rect">
            <a:avLst/>
          </a:prstGeom>
          <a:noFill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509" y="3140968"/>
            <a:ext cx="3897480" cy="2143140"/>
          </a:xfrm>
          <a:prstGeom prst="rect">
            <a:avLst/>
          </a:prstGeom>
          <a:noFill/>
        </p:spPr>
      </p:pic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285728"/>
            <a:ext cx="374454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实现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85786" y="1224888"/>
            <a:ext cx="7746654" cy="18668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1" hangingPunct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algn="l" eaLnBrk="1" hangingPunct="1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/>
              <a:t>传统方式实现</a:t>
            </a:r>
            <a:r>
              <a:rPr lang="en-US" altLang="zh-CN" sz="2600" dirty="0"/>
              <a:t>Ajax</a:t>
            </a:r>
            <a:r>
              <a:rPr lang="zh-CN" altLang="en-US" sz="2600" dirty="0"/>
              <a:t>的不足</a:t>
            </a:r>
            <a:endParaRPr lang="en-US" altLang="zh-CN" sz="2600" dirty="0"/>
          </a:p>
          <a:p>
            <a:pPr lvl="1"/>
            <a:r>
              <a:rPr lang="zh-CN" altLang="en-US" dirty="0" smtClean="0"/>
              <a:t>步骤繁琐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r>
              <a:rPr lang="zh-CN" altLang="en-US" dirty="0"/>
              <a:t>、属性、常用值较多不好</a:t>
            </a:r>
            <a:r>
              <a:rPr lang="zh-CN" altLang="en-US" dirty="0" smtClean="0"/>
              <a:t>记忆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处理复杂结构的响应数据（如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格式）比较烦琐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</a:t>
            </a:r>
            <a:r>
              <a:rPr lang="zh-CN" altLang="en-US" dirty="0"/>
              <a:t>兼容问题</a:t>
            </a:r>
            <a:endParaRPr lang="en-US" altLang="zh-CN" dirty="0"/>
          </a:p>
        </p:txBody>
      </p:sp>
      <p:grpSp>
        <p:nvGrpSpPr>
          <p:cNvPr id="10" name="组合 72"/>
          <p:cNvGrpSpPr/>
          <p:nvPr/>
        </p:nvGrpSpPr>
        <p:grpSpPr>
          <a:xfrm>
            <a:off x="108766" y="857232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37508" y="4293096"/>
            <a:ext cx="5235230" cy="888862"/>
            <a:chOff x="5940152" y="1820058"/>
            <a:chExt cx="2703814" cy="888862"/>
          </a:xfrm>
        </p:grpSpPr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5940152" y="2000240"/>
              <a:ext cx="2703814" cy="708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r>
                <a:rPr lang="en-US" altLang="zh-CN" sz="2000" b="1" dirty="0" err="1"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将</a:t>
              </a: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Ajax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相关操作都进行了封装</a:t>
              </a: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gray">
            <a:xfrm>
              <a:off x="8394667" y="1820058"/>
              <a:ext cx="191942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9" name="Rectangle 17"/>
          <p:cNvSpPr>
            <a:spLocks noGrp="1" noChangeArrowheads="1"/>
          </p:cNvSpPr>
          <p:nvPr>
            <p:ph type="title"/>
          </p:nvPr>
        </p:nvSpPr>
        <p:spPr>
          <a:xfrm>
            <a:off x="6084168" y="285728"/>
            <a:ext cx="288044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简介</a:t>
            </a:r>
            <a:r>
              <a:rPr lang="en-US" altLang="zh-CN" dirty="0"/>
              <a:t>2-1</a:t>
            </a:r>
          </a:p>
        </p:txBody>
      </p:sp>
      <p:grpSp>
        <p:nvGrpSpPr>
          <p:cNvPr id="11" name="组合 71"/>
          <p:cNvGrpSpPr/>
          <p:nvPr/>
        </p:nvGrpSpPr>
        <p:grpSpPr>
          <a:xfrm>
            <a:off x="107504" y="857232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1000100" y="1484784"/>
            <a:ext cx="6848524" cy="387191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pt-BR" altLang="zh-CN" b="1" kern="0" dirty="0" smtClean="0"/>
              <a:t>$.ajax( </a:t>
            </a:r>
            <a:r>
              <a:rPr lang="pt-BR" b="1" dirty="0" smtClean="0"/>
              <a:t>[settings] </a:t>
            </a:r>
            <a:r>
              <a:rPr lang="pt-BR" altLang="zh-CN" b="1" kern="0" dirty="0" smtClean="0"/>
              <a:t>);</a:t>
            </a:r>
            <a:endParaRPr lang="en-US" altLang="zh-CN" b="1" kern="0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常用属性参数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33832"/>
              </p:ext>
            </p:extLst>
          </p:nvPr>
        </p:nvGraphicFramePr>
        <p:xfrm>
          <a:off x="611560" y="2708920"/>
          <a:ext cx="7848872" cy="380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656184"/>
                <a:gridCol w="4896544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发送请求的地址，默认为当前页地址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type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请求方式，默认为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GET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Array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发送到服务器的数据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dataType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预期服务器返回的数据类型，包括：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Script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text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timeout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Number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设置请求超时时间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global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Boolean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表示是否触发全局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Ajax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事件，默认为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true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24888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简述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请求与普通请求的主要区别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  <a:r>
              <a:rPr lang="zh-CN" altLang="en-US" dirty="0"/>
              <a:t>主要包括哪些</a:t>
            </a:r>
            <a:r>
              <a:rPr lang="zh-CN" altLang="en-US" dirty="0" smtClean="0"/>
              <a:t>技术？</a:t>
            </a:r>
            <a:endParaRPr lang="zh-CN" altLang="en-US" dirty="0"/>
          </a:p>
          <a:p>
            <a:r>
              <a:rPr lang="zh-CN" altLang="en-US" dirty="0" smtClean="0"/>
              <a:t>使用原生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请求的</a:t>
            </a:r>
            <a:r>
              <a:rPr lang="zh-CN" altLang="en-US" dirty="0"/>
              <a:t>步骤有哪些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中按照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格式定义一个新闻数组，新闻属性包含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、标题、发布时间、作者</a:t>
            </a:r>
            <a:endParaRPr lang="zh-CN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1" name="TextBox 10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084168" y="285728"/>
            <a:ext cx="288044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简介</a:t>
            </a:r>
            <a:r>
              <a:rPr lang="en-US" altLang="zh-CN" dirty="0"/>
              <a:t>2-2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常用函数参数</a:t>
            </a:r>
          </a:p>
          <a:p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6855"/>
              </p:ext>
            </p:extLst>
          </p:nvPr>
        </p:nvGraphicFramePr>
        <p:xfrm>
          <a:off x="647564" y="1845768"/>
          <a:ext cx="7848872" cy="417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3384376"/>
                <a:gridCol w="2844316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  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beforeSend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Function 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settings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发送请求前调用的函数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success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Function(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任意类型 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result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请求成功后调用的函数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参数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result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：可选，由服务器返回的数据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error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 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errorThrown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请求失败时调用的函数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complete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 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String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请求完成后（无论成功还是失败）调用的函数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3995936" y="285728"/>
            <a:ext cx="4968677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发送异步请求</a:t>
            </a:r>
            <a:r>
              <a:rPr lang="en-US" altLang="zh-CN" dirty="0"/>
              <a:t>2-1 </a:t>
            </a:r>
            <a:endParaRPr lang="zh-CN" alt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0820"/>
            <a:ext cx="7859712" cy="5010170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方法实现</a:t>
            </a:r>
            <a:r>
              <a:rPr lang="zh-CN" altLang="en-US" dirty="0"/>
              <a:t>无刷新用户名</a:t>
            </a:r>
            <a:r>
              <a:rPr lang="zh-CN" altLang="en-US" dirty="0" smtClean="0"/>
              <a:t>验证？</a:t>
            </a:r>
            <a:endParaRPr lang="zh-CN" altLang="en-US" dirty="0"/>
          </a:p>
        </p:txBody>
      </p:sp>
      <p:grpSp>
        <p:nvGrpSpPr>
          <p:cNvPr id="8" name="组合 72"/>
          <p:cNvGrpSpPr/>
          <p:nvPr/>
        </p:nvGrpSpPr>
        <p:grpSpPr>
          <a:xfrm>
            <a:off x="841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2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148" y="2075160"/>
            <a:ext cx="4175467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538" y="2651422"/>
            <a:ext cx="4195762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title"/>
          </p:nvPr>
        </p:nvSpPr>
        <p:spPr>
          <a:xfrm>
            <a:off x="3923929" y="285728"/>
            <a:ext cx="504068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发送异步请求</a:t>
            </a:r>
            <a:r>
              <a:rPr lang="en-US" altLang="zh-CN" dirty="0" smtClean="0"/>
              <a:t>2-2 </a:t>
            </a:r>
            <a:endParaRPr lang="zh-CN" altLang="en-US" dirty="0"/>
          </a:p>
        </p:txBody>
      </p:sp>
      <p:grpSp>
        <p:nvGrpSpPr>
          <p:cNvPr id="10" name="组合 70"/>
          <p:cNvGrpSpPr/>
          <p:nvPr/>
        </p:nvGrpSpPr>
        <p:grpSpPr>
          <a:xfrm>
            <a:off x="84106" y="857232"/>
            <a:ext cx="1000132" cy="414475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1214414" y="1628800"/>
            <a:ext cx="6741962" cy="3500462"/>
          </a:xfrm>
          <a:prstGeom prst="roundRect">
            <a:avLst>
              <a:gd name="adj" fmla="val 154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</a:t>
            </a:r>
            <a:r>
              <a:rPr lang="en-US" altLang="zh-CN" b="1" kern="0" dirty="0" err="1"/>
              <a:t>ajax</a:t>
            </a:r>
            <a:r>
              <a:rPr lang="en-US" altLang="zh-CN" b="1" kern="0" dirty="0"/>
              <a:t>( 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</a:t>
            </a:r>
            <a:r>
              <a:rPr lang="en-US" altLang="zh-CN" b="1" kern="0" dirty="0" err="1"/>
              <a:t>url</a:t>
            </a:r>
            <a:r>
              <a:rPr lang="en-US" altLang="zh-CN" b="1" kern="0" dirty="0"/>
              <a:t>"            :  "</a:t>
            </a:r>
            <a:r>
              <a:rPr lang="en-US" altLang="zh-CN" b="1" kern="0" dirty="0" err="1"/>
              <a:t>url</a:t>
            </a:r>
            <a:r>
              <a:rPr lang="en-US" altLang="zh-CN" b="1" kern="0" dirty="0"/>
              <a:t>",                      // </a:t>
            </a:r>
            <a:r>
              <a:rPr lang="zh-CN" altLang="en-US" b="1" kern="0" dirty="0"/>
              <a:t>要提交的</a:t>
            </a:r>
            <a:r>
              <a:rPr lang="en-US" altLang="zh-CN" b="1" kern="0" dirty="0"/>
              <a:t>URL</a:t>
            </a:r>
            <a:r>
              <a:rPr lang="zh-CN" altLang="en-US" b="1" kern="0" dirty="0"/>
              <a:t>路径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"type"         :  "get",                     // </a:t>
            </a:r>
            <a:r>
              <a:rPr lang="zh-CN" altLang="en-US" b="1" kern="0" dirty="0"/>
              <a:t>发送请求的方式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"data"         :  data,                      // </a:t>
            </a:r>
            <a:r>
              <a:rPr lang="zh-CN" altLang="en-US" b="1" kern="0" dirty="0"/>
              <a:t>要发送到服务器的数据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</a:t>
            </a:r>
            <a:r>
              <a:rPr lang="en-US" altLang="zh-CN" b="1" kern="0" dirty="0" err="1"/>
              <a:t>dataType</a:t>
            </a:r>
            <a:r>
              <a:rPr lang="en-US" altLang="zh-CN" b="1" kern="0" dirty="0"/>
              <a:t>" :  "text",                   // </a:t>
            </a:r>
            <a:r>
              <a:rPr lang="zh-CN" altLang="en-US" b="1" kern="0" dirty="0"/>
              <a:t>指定传输的数据格式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"success"  :  function(result) { // </a:t>
            </a:r>
            <a:r>
              <a:rPr lang="zh-CN" altLang="en-US" b="1" kern="0" dirty="0"/>
              <a:t>请求成功后要执行的代码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	</a:t>
            </a:r>
            <a:r>
              <a:rPr lang="zh-CN" altLang="en-US" b="1" kern="0" dirty="0" smtClean="0"/>
              <a:t>     </a:t>
            </a:r>
            <a:r>
              <a:rPr lang="en-US" altLang="zh-CN" b="1" kern="0" dirty="0" smtClean="0"/>
              <a:t>},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     "error"       :  function() {           // </a:t>
            </a:r>
            <a:r>
              <a:rPr lang="zh-CN" altLang="en-US" b="1" kern="0" dirty="0"/>
              <a:t>请求失败后要执行的代码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	</a:t>
            </a:r>
            <a:r>
              <a:rPr lang="zh-CN" altLang="en-US" b="1" kern="0" dirty="0" smtClean="0"/>
              <a:t>     </a:t>
            </a:r>
            <a:r>
              <a:rPr lang="en-US" altLang="zh-CN" b="1" kern="0" dirty="0" smtClean="0"/>
              <a:t>}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} );</a:t>
            </a:r>
          </a:p>
        </p:txBody>
      </p:sp>
      <p:grpSp>
        <p:nvGrpSpPr>
          <p:cNvPr id="14" name="组合 14"/>
          <p:cNvGrpSpPr>
            <a:grpSpLocks/>
          </p:cNvGrpSpPr>
          <p:nvPr/>
        </p:nvGrpSpPr>
        <p:grpSpPr bwMode="auto">
          <a:xfrm>
            <a:off x="1907704" y="6143625"/>
            <a:ext cx="5403752" cy="428625"/>
            <a:chOff x="3143240" y="5143512"/>
            <a:chExt cx="5403790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3" y="5143512"/>
              <a:ext cx="473887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612632" y="5187960"/>
              <a:ext cx="493439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$.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ajax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用户名验证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285728"/>
            <a:ext cx="655285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实现邮箱验证</a:t>
            </a:r>
            <a:endParaRPr lang="en-US" altLang="zh-CN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实现无刷新邮箱</a:t>
            </a:r>
            <a:r>
              <a:rPr lang="zh-CN" altLang="en-US" dirty="0" smtClean="0"/>
              <a:t>验证</a:t>
            </a:r>
            <a:endParaRPr lang="en-US" altLang="zh-CN" dirty="0"/>
          </a:p>
        </p:txBody>
      </p:sp>
      <p:grpSp>
        <p:nvGrpSpPr>
          <p:cNvPr id="9" name="组合 66"/>
          <p:cNvGrpSpPr/>
          <p:nvPr/>
        </p:nvGrpSpPr>
        <p:grpSpPr>
          <a:xfrm>
            <a:off x="96806" y="866810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0730" y="2420888"/>
            <a:ext cx="3887997" cy="2143140"/>
          </a:xfrm>
          <a:prstGeom prst="rect">
            <a:avLst/>
          </a:prstGeom>
          <a:noFill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509" y="2420888"/>
            <a:ext cx="3897480" cy="2143140"/>
          </a:xfrm>
          <a:prstGeom prst="rect">
            <a:avLst/>
          </a:prstGeom>
          <a:noFill/>
        </p:spPr>
      </p:pic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272" y="285728"/>
            <a:ext cx="194434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认识</a:t>
            </a:r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JSON</a:t>
            </a:r>
            <a:r>
              <a:rPr lang="zh-CN" altLang="en-US" dirty="0" smtClean="0"/>
              <a:t>（</a:t>
            </a:r>
            <a:r>
              <a:rPr lang="pt-BR" dirty="0" smtClean="0"/>
              <a:t>JavaScript  Object  Notation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一种轻量级的数据交换格式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采用独立于语言的文本格式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通常用于在客户端和服务器之间传递数据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en-US" altLang="zh-CN" sz="2600" dirty="0" smtClean="0">
                <a:cs typeface="+mn-cs"/>
              </a:rPr>
              <a:t>JSON</a:t>
            </a:r>
            <a:r>
              <a:rPr lang="zh-CN" altLang="en-US" sz="2600" dirty="0" smtClean="0">
                <a:cs typeface="+mn-cs"/>
              </a:rPr>
              <a:t>的优点</a:t>
            </a:r>
            <a:endParaRPr lang="en-US" altLang="zh-CN" sz="2600" dirty="0">
              <a:cs typeface="+mn-cs"/>
            </a:endParaRPr>
          </a:p>
          <a:p>
            <a:pPr lvl="1">
              <a:defRPr/>
            </a:pPr>
            <a:r>
              <a:rPr lang="zh-CN" altLang="en-US" dirty="0"/>
              <a:t>轻量级交互语言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结构简单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易于解析</a:t>
            </a:r>
          </a:p>
          <a:p>
            <a:pPr lvl="1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对象</a:t>
            </a:r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71"/>
          <p:cNvGrpSpPr/>
          <p:nvPr/>
        </p:nvGrpSpPr>
        <p:grpSpPr>
          <a:xfrm>
            <a:off x="115484" y="1857364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444208" y="285728"/>
            <a:ext cx="252040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/>
              <a:t>JOSN2-1</a:t>
            </a:r>
          </a:p>
        </p:txBody>
      </p:sp>
      <p:grpSp>
        <p:nvGrpSpPr>
          <p:cNvPr id="14" name="组合 70"/>
          <p:cNvGrpSpPr/>
          <p:nvPr/>
        </p:nvGrpSpPr>
        <p:grpSpPr>
          <a:xfrm>
            <a:off x="115484" y="3085963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1000100" y="3643314"/>
            <a:ext cx="7172300" cy="369332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person = { "name" : "</a:t>
            </a:r>
            <a:r>
              <a:rPr lang="zh-CN" altLang="en-US" b="1" kern="0" dirty="0"/>
              <a:t>张三</a:t>
            </a:r>
            <a:r>
              <a:rPr lang="pt-BR" altLang="en-US" b="1" kern="0" dirty="0"/>
              <a:t>",  </a:t>
            </a:r>
            <a:r>
              <a:rPr lang="pt-BR" altLang="en-US" b="1" kern="0" dirty="0" smtClean="0"/>
              <a:t> "</a:t>
            </a:r>
            <a:r>
              <a:rPr lang="pt-BR" altLang="en-US" b="1" kern="0" dirty="0"/>
              <a:t>age" : 30, </a:t>
            </a:r>
            <a:r>
              <a:rPr lang="pt-BR" altLang="en-US" b="1" kern="0" dirty="0" smtClean="0"/>
              <a:t> "</a:t>
            </a:r>
            <a:r>
              <a:rPr lang="pt-BR" altLang="en-US" b="1" kern="0" dirty="0"/>
              <a:t>spouse" : null };</a:t>
            </a:r>
            <a:endParaRPr lang="zh-CN" altLang="en-US" b="1" kern="0" dirty="0"/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000100" y="2420888"/>
            <a:ext cx="6452220" cy="369332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JSON</a:t>
            </a:r>
            <a:r>
              <a:rPr lang="zh-CN" altLang="en-US" b="1" kern="0" dirty="0"/>
              <a:t>对象</a:t>
            </a:r>
            <a:r>
              <a:rPr lang="pt-BR" altLang="en-US" b="1" kern="0" dirty="0"/>
              <a:t> = { "name" : value, </a:t>
            </a:r>
            <a:r>
              <a:rPr lang="pt-BR" altLang="en-US" b="1" kern="0" dirty="0" smtClean="0"/>
              <a:t> "</a:t>
            </a:r>
            <a:r>
              <a:rPr lang="pt-BR" altLang="en-US" b="1" kern="0" dirty="0"/>
              <a:t>name" : value,  …… 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数组</a:t>
            </a:r>
          </a:p>
        </p:txBody>
      </p:sp>
      <p:grpSp>
        <p:nvGrpSpPr>
          <p:cNvPr id="2" name="组合 71"/>
          <p:cNvGrpSpPr/>
          <p:nvPr/>
        </p:nvGrpSpPr>
        <p:grpSpPr>
          <a:xfrm>
            <a:off x="115484" y="1857364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444208" y="285728"/>
            <a:ext cx="252040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JOSN2-2</a:t>
            </a:r>
            <a:endParaRPr lang="en-US" altLang="zh-CN" dirty="0"/>
          </a:p>
        </p:txBody>
      </p:sp>
      <p:grpSp>
        <p:nvGrpSpPr>
          <p:cNvPr id="7" name="组合 70"/>
          <p:cNvGrpSpPr/>
          <p:nvPr/>
        </p:nvGrpSpPr>
        <p:grpSpPr>
          <a:xfrm>
            <a:off x="115484" y="3085963"/>
            <a:ext cx="1000132" cy="414475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1000100" y="2420888"/>
            <a:ext cx="6286544" cy="369332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JSON</a:t>
            </a:r>
            <a:r>
              <a:rPr lang="zh-CN" altLang="en-US" b="1" kern="0" dirty="0"/>
              <a:t>数组</a:t>
            </a:r>
            <a:r>
              <a:rPr lang="pt-BR" altLang="en-US" b="1" kern="0" dirty="0"/>
              <a:t> = </a:t>
            </a:r>
            <a:r>
              <a:rPr lang="pt-BR" altLang="en-US" b="1" kern="0" dirty="0" smtClean="0"/>
              <a:t>[ value,  value,  …… ];</a:t>
            </a:r>
            <a:endParaRPr lang="pt-BR" altLang="zh-CN" b="1" kern="0" dirty="0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1000100" y="3643314"/>
            <a:ext cx="6286544" cy="1034129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countryArray = [ "</a:t>
            </a:r>
            <a:r>
              <a:rPr lang="zh-CN" altLang="en-US" b="1" kern="0" dirty="0"/>
              <a:t>中国</a:t>
            </a:r>
            <a:r>
              <a:rPr lang="pt-BR" altLang="en-US" b="1" kern="0" dirty="0"/>
              <a:t>",  "</a:t>
            </a:r>
            <a:r>
              <a:rPr lang="zh-CN" altLang="en-US" b="1" kern="0" dirty="0"/>
              <a:t>美国</a:t>
            </a:r>
            <a:r>
              <a:rPr lang="pt-BR" altLang="en-US" b="1" kern="0" dirty="0"/>
              <a:t>",  "</a:t>
            </a:r>
            <a:r>
              <a:rPr lang="zh-CN" altLang="en-US" b="1" kern="0" dirty="0"/>
              <a:t>俄罗斯</a:t>
            </a:r>
            <a:r>
              <a:rPr lang="pt-BR" altLang="en-US" b="1" kern="0" dirty="0"/>
              <a:t>" ];</a:t>
            </a:r>
            <a:endParaRPr lang="en-US" altLang="en-US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var personArray = [ { "name":"</a:t>
            </a:r>
            <a:r>
              <a:rPr lang="zh-CN" altLang="en-US" b="1" kern="0" dirty="0"/>
              <a:t>张三</a:t>
            </a:r>
            <a:r>
              <a:rPr lang="pt-BR" altLang="en-US" b="1" kern="0" dirty="0"/>
              <a:t>",  "age":30 },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                                  { "name":"</a:t>
            </a:r>
            <a:r>
              <a:rPr lang="zh-CN" altLang="en-US" b="1" kern="0" dirty="0"/>
              <a:t>李四</a:t>
            </a:r>
            <a:r>
              <a:rPr lang="pt-BR" altLang="en-US" b="1" kern="0" dirty="0"/>
              <a:t>",  "age":40 } ];</a:t>
            </a:r>
            <a:endParaRPr lang="zh-CN" altLang="en-US" b="1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5148064" y="285728"/>
            <a:ext cx="381654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读取和展示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格式数据并在页面输出</a:t>
            </a:r>
            <a:endParaRPr lang="zh-CN" altLang="en-US" dirty="0"/>
          </a:p>
        </p:txBody>
      </p:sp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1907704" y="6143625"/>
            <a:ext cx="5310337" cy="428625"/>
            <a:chOff x="3143240" y="5143512"/>
            <a:chExt cx="5310374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3" y="5143512"/>
              <a:ext cx="473887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742059" y="5187960"/>
              <a:ext cx="467554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处理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JSON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844824"/>
            <a:ext cx="2990850" cy="3638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85728"/>
            <a:ext cx="727293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以常见页面元素展示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</a:t>
            </a:r>
            <a:endParaRPr lang="en-US" altLang="zh-CN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4684468" cy="5143536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格式的用户数组</a:t>
            </a:r>
            <a:endParaRPr lang="en-US" altLang="zh-CN" dirty="0" smtClean="0"/>
          </a:p>
          <a:p>
            <a:pPr lvl="1"/>
            <a:r>
              <a:rPr lang="zh-CN" altLang="en-US" dirty="0"/>
              <a:t>用户</a:t>
            </a:r>
            <a:r>
              <a:rPr lang="zh-CN" altLang="en-US" dirty="0" smtClean="0"/>
              <a:t>信息包括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userid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姓名（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住址（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手机（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将用户信息分别展现为表格和下拉列表形式</a:t>
            </a:r>
            <a:endParaRPr lang="en-US" altLang="zh-CN" dirty="0"/>
          </a:p>
        </p:txBody>
      </p:sp>
      <p:grpSp>
        <p:nvGrpSpPr>
          <p:cNvPr id="9" name="组合 66"/>
          <p:cNvGrpSpPr/>
          <p:nvPr/>
        </p:nvGrpSpPr>
        <p:grpSpPr>
          <a:xfrm>
            <a:off x="96806" y="866810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32855"/>
            <a:ext cx="3456384" cy="291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3491880" y="285728"/>
            <a:ext cx="5472733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数据格式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技术改造管理员首页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技术初始化加载全部新闻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格式封装新闻信息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47479"/>
            <a:ext cx="7179146" cy="3301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24888"/>
            <a:ext cx="7645398" cy="5516480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如何通过</a:t>
            </a:r>
            <a:r>
              <a:rPr lang="en-US" altLang="zh-CN" dirty="0"/>
              <a:t>JNDI</a:t>
            </a:r>
            <a:r>
              <a:rPr lang="zh-CN" altLang="en-US" dirty="0"/>
              <a:t>获取数据源？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使用</a:t>
            </a:r>
            <a:r>
              <a:rPr lang="en-US" altLang="zh-CN" dirty="0"/>
              <a:t>Servlet</a:t>
            </a:r>
            <a:r>
              <a:rPr lang="zh-CN" altLang="en-US" dirty="0"/>
              <a:t>实现控制器功能？</a:t>
            </a:r>
          </a:p>
          <a:p>
            <a:r>
              <a:rPr lang="zh-CN" altLang="en-US" dirty="0"/>
              <a:t>业务逻辑层和数据访问层如何进行分工？</a:t>
            </a:r>
          </a:p>
          <a:p>
            <a:r>
              <a:rPr lang="zh-CN" altLang="en-US" dirty="0"/>
              <a:t>如何定义和配置一个</a:t>
            </a:r>
            <a:r>
              <a:rPr lang="en-US" altLang="zh-CN" dirty="0"/>
              <a:t>Filter</a:t>
            </a:r>
            <a:r>
              <a:rPr lang="zh-CN" altLang="en-US" dirty="0"/>
              <a:t>？</a:t>
            </a:r>
          </a:p>
          <a:p>
            <a:endParaRPr lang="en-US" altLang="zh-CN" dirty="0" smtClean="0">
              <a:solidFill>
                <a:srgbClr val="FF3300"/>
              </a:solidFill>
            </a:endParaRPr>
          </a:p>
          <a:p>
            <a:endParaRPr lang="en-US" altLang="zh-CN" dirty="0">
              <a:solidFill>
                <a:srgbClr val="FF3300"/>
              </a:solidFill>
            </a:endParaRPr>
          </a:p>
          <a:p>
            <a:endParaRPr lang="en-US" altLang="zh-CN" dirty="0" smtClean="0">
              <a:solidFill>
                <a:srgbClr val="FF33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回顾及作业点评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15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7504" y="4005064"/>
            <a:ext cx="1497897" cy="400110"/>
            <a:chOff x="1004978" y="3857625"/>
            <a:chExt cx="1497897" cy="400110"/>
          </a:xfrm>
        </p:grpSpPr>
        <p:pic>
          <p:nvPicPr>
            <p:cNvPr id="18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3491880" y="285728"/>
            <a:ext cx="5472733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数据格式</a:t>
            </a:r>
            <a:r>
              <a:rPr lang="en-US" altLang="zh-CN" dirty="0" smtClean="0"/>
              <a:t>2-2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管理员登录成功直接进入管理员首页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管理员首页通过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技术加载新闻数据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中查询新闻列表的实现，以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数组格式输出查询结果</a:t>
            </a:r>
            <a:endParaRPr lang="en-US" altLang="zh-CN" dirty="0" smtClean="0"/>
          </a:p>
          <a:p>
            <a:r>
              <a:rPr lang="zh-CN" altLang="en-US" dirty="0" smtClean="0"/>
              <a:t>在管理员首页的回调函数中解析并更新页面内容</a:t>
            </a:r>
            <a:endParaRPr lang="en-US" altLang="zh-CN" dirty="0" smtClean="0"/>
          </a:p>
        </p:txBody>
      </p: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107504" y="764704"/>
            <a:ext cx="1622425" cy="457200"/>
            <a:chOff x="5500694" y="4857760"/>
            <a:chExt cx="2027892" cy="571576"/>
          </a:xfrm>
        </p:grpSpPr>
        <p:pic>
          <p:nvPicPr>
            <p:cNvPr id="7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06676" y="4929207"/>
              <a:ext cx="1521910" cy="50012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实现步骤</a:t>
              </a:r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1273700" y="6143625"/>
            <a:ext cx="6580863" cy="428625"/>
            <a:chOff x="3143240" y="5143512"/>
            <a:chExt cx="6580907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2" y="5143512"/>
              <a:ext cx="5909263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662830" y="5187960"/>
              <a:ext cx="606131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Ajax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中使用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JSON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生成管理员新闻页面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4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344308" y="70634"/>
            <a:ext cx="1620305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r>
              <a:rPr lang="en-US" dirty="0" smtClean="0"/>
              <a:t>2</a:t>
            </a:r>
            <a:r>
              <a:rPr lang="en-US" altLang="zh-CN" dirty="0" smtClean="0"/>
              <a:t>-1</a:t>
            </a:r>
            <a:endParaRPr dirty="0" smtClean="0"/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971600" y="1535301"/>
            <a:ext cx="1414513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Ajax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1659236" y="1196752"/>
            <a:ext cx="150813" cy="28895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1810049" y="1124744"/>
            <a:ext cx="194421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异步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请求机制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与传统请求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的区别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主要技术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实现步骤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016375" y="1528081"/>
            <a:ext cx="179388" cy="63571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167188" y="1409634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请求发送方式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方面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服务器响应内容方面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页面的处理流程方面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2813009" y="2345975"/>
            <a:ext cx="190157" cy="79208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2996370" y="2193405"/>
            <a:ext cx="24828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XMLHttpRequest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JavaScript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DOM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+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CSS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XML/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JSON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/XHTML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等</a:t>
            </a: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5194425" y="1551647"/>
            <a:ext cx="150813" cy="168165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5345237" y="1355364"/>
            <a:ext cx="287352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异步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请求的核心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事件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- 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onreadystatechange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9" name="AutoShape 3"/>
          <p:cNvSpPr>
            <a:spLocks/>
          </p:cNvSpPr>
          <p:nvPr/>
        </p:nvSpPr>
        <p:spPr bwMode="auto">
          <a:xfrm>
            <a:off x="5935663" y="1711712"/>
            <a:ext cx="179388" cy="66662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6058521" y="1627630"/>
            <a:ext cx="9361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open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send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1" name="AutoShape 3"/>
          <p:cNvSpPr>
            <a:spLocks/>
          </p:cNvSpPr>
          <p:nvPr/>
        </p:nvSpPr>
        <p:spPr bwMode="auto">
          <a:xfrm>
            <a:off x="5938305" y="2748808"/>
            <a:ext cx="163080" cy="107360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2962177" y="3359894"/>
            <a:ext cx="29137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创建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</a:t>
            </a: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初始化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组件</a:t>
            </a:r>
          </a:p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设置回调函数</a:t>
            </a: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发送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请求</a:t>
            </a:r>
          </a:p>
        </p:txBody>
      </p: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6058521" y="2609617"/>
            <a:ext cx="21602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readyState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status</a:t>
            </a: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responseText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responseXML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4" name="AutoShape 3"/>
          <p:cNvSpPr>
            <a:spLocks/>
          </p:cNvSpPr>
          <p:nvPr/>
        </p:nvSpPr>
        <p:spPr bwMode="auto">
          <a:xfrm>
            <a:off x="2818161" y="3454850"/>
            <a:ext cx="172870" cy="10542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5" name="AutoShape 3"/>
          <p:cNvSpPr>
            <a:spLocks/>
          </p:cNvSpPr>
          <p:nvPr/>
        </p:nvSpPr>
        <p:spPr bwMode="auto">
          <a:xfrm>
            <a:off x="4258321" y="4145810"/>
            <a:ext cx="150813" cy="71323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4402337" y="3966155"/>
            <a:ext cx="35836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GET - 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xmlHttpRequest.send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null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);</a:t>
            </a: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POST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7" name="AutoShape 3"/>
          <p:cNvSpPr>
            <a:spLocks/>
          </p:cNvSpPr>
          <p:nvPr/>
        </p:nvSpPr>
        <p:spPr bwMode="auto">
          <a:xfrm>
            <a:off x="5106482" y="4379172"/>
            <a:ext cx="89813" cy="96925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8" name="TextBox 12"/>
          <p:cNvSpPr txBox="1">
            <a:spLocks noChangeArrowheads="1"/>
          </p:cNvSpPr>
          <p:nvPr/>
        </p:nvSpPr>
        <p:spPr bwMode="auto">
          <a:xfrm>
            <a:off x="5167482" y="4265801"/>
            <a:ext cx="305127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.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setRequestHeader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 );</a:t>
            </a: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xmlHttpRequest.send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"key=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xxx&amp;type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=12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&amp;…"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312" y="285728"/>
            <a:ext cx="158430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总结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45715" y="1732746"/>
            <a:ext cx="141451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$.</a:t>
            </a:r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ajax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JSON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" name="AutoShape 3"/>
          <p:cNvSpPr>
            <a:spLocks/>
          </p:cNvSpPr>
          <p:nvPr/>
        </p:nvSpPr>
        <p:spPr bwMode="auto">
          <a:xfrm>
            <a:off x="4168979" y="1531849"/>
            <a:ext cx="163080" cy="107360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4277557" y="1369891"/>
            <a:ext cx="15192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url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data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type</a:t>
            </a: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dataType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9" name="AutoShape 3"/>
          <p:cNvSpPr>
            <a:spLocks/>
          </p:cNvSpPr>
          <p:nvPr/>
        </p:nvSpPr>
        <p:spPr bwMode="auto">
          <a:xfrm>
            <a:off x="2300188" y="1042345"/>
            <a:ext cx="150813" cy="180123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2411760" y="883454"/>
            <a:ext cx="221405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封装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Ajax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请求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参数以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格式出现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参数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1" name="AutoShape 3"/>
          <p:cNvSpPr>
            <a:spLocks/>
          </p:cNvSpPr>
          <p:nvPr/>
        </p:nvSpPr>
        <p:spPr bwMode="auto">
          <a:xfrm>
            <a:off x="3043208" y="2052788"/>
            <a:ext cx="179388" cy="1299059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3184260" y="1888696"/>
            <a:ext cx="10601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属性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参数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函数参数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1115616" y="1835175"/>
            <a:ext cx="150813" cy="317846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4174234" y="2843583"/>
            <a:ext cx="163080" cy="107360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4282812" y="2681625"/>
            <a:ext cx="29859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beforeSend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success – function( data )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error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complete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2310214" y="4163955"/>
            <a:ext cx="150813" cy="180123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2461026" y="4005064"/>
            <a:ext cx="271948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一种轻量级的数据交换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格式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易于解析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定义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访问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3092276" y="4692974"/>
            <a:ext cx="179388" cy="73328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3233328" y="4521809"/>
            <a:ext cx="52595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对象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数组：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[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value,  value,  ……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]</a:t>
            </a:r>
          </a:p>
        </p:txBody>
      </p:sp>
      <p:sp>
        <p:nvSpPr>
          <p:cNvPr id="20" name="AutoShape 3"/>
          <p:cNvSpPr>
            <a:spLocks/>
          </p:cNvSpPr>
          <p:nvPr/>
        </p:nvSpPr>
        <p:spPr bwMode="auto">
          <a:xfrm>
            <a:off x="4337570" y="4361070"/>
            <a:ext cx="179388" cy="66662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4460428" y="4260926"/>
            <a:ext cx="4139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{ "name" : value,  "name" : value,  ……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}</a:t>
            </a: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name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必须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为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字符串，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value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可以为任意类型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22" name="AutoShape 3"/>
          <p:cNvSpPr>
            <a:spLocks/>
          </p:cNvSpPr>
          <p:nvPr/>
        </p:nvSpPr>
        <p:spPr bwMode="auto">
          <a:xfrm>
            <a:off x="3092276" y="5523776"/>
            <a:ext cx="179388" cy="64152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3233328" y="5445224"/>
            <a:ext cx="4827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“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.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”操作符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$( 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数组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).each( function() { this.name } );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实现用户名的异步验证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实现注册邮箱的异步验证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传递数据</a:t>
            </a:r>
            <a:endParaRPr lang="zh-CN" altLang="en-US" dirty="0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148" y="3421082"/>
            <a:ext cx="4175467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538" y="2857496"/>
            <a:ext cx="4195762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0730" y="2928934"/>
            <a:ext cx="3887997" cy="2143140"/>
          </a:xfrm>
          <a:prstGeom prst="rect">
            <a:avLst/>
          </a:prstGeom>
          <a:noFill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509" y="2928934"/>
            <a:ext cx="3897480" cy="2143140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本章任务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US" altLang="zh-CN" dirty="0" err="1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543" y="1988840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5081" y="1111397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543" y="1532259"/>
            <a:ext cx="714380" cy="719772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543" y="1075678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5081" y="1567978"/>
            <a:ext cx="643477" cy="648334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28"/>
            <a:ext cx="180022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认识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2.0</a:t>
            </a:r>
            <a:r>
              <a:rPr lang="zh-CN" altLang="en-US" dirty="0"/>
              <a:t>的特点</a:t>
            </a:r>
          </a:p>
          <a:p>
            <a:pPr lvl="1"/>
            <a:r>
              <a:rPr lang="zh-CN" altLang="en-US" dirty="0"/>
              <a:t>用户贡献内容 </a:t>
            </a:r>
          </a:p>
          <a:p>
            <a:pPr lvl="1"/>
            <a:r>
              <a:rPr lang="zh-CN" altLang="en-US" dirty="0"/>
              <a:t>内容聚合</a:t>
            </a:r>
            <a:r>
              <a:rPr lang="en-US" altLang="zh-CN" dirty="0"/>
              <a:t>RSS </a:t>
            </a:r>
            <a:endParaRPr lang="zh-CN" altLang="en-US" dirty="0"/>
          </a:p>
          <a:p>
            <a:pPr lvl="1"/>
            <a:r>
              <a:rPr lang="zh-CN" altLang="en-US" dirty="0"/>
              <a:t>更丰富的“用户体验”  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131840" y="3068638"/>
            <a:ext cx="5592763" cy="3652837"/>
            <a:chOff x="2116" y="1298"/>
            <a:chExt cx="3523" cy="2437"/>
          </a:xfrm>
        </p:grpSpPr>
        <p:pic>
          <p:nvPicPr>
            <p:cNvPr id="489493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16" y="1298"/>
              <a:ext cx="3523" cy="2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89498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13" y="3158"/>
              <a:ext cx="744" cy="4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lg"/>
            </a:ln>
            <a:effectLst/>
          </p:spPr>
        </p:pic>
      </p:grpSp>
      <p:pic>
        <p:nvPicPr>
          <p:cNvPr id="489492" name="Picture 20" descr="web1vsweb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3429000"/>
            <a:ext cx="2355850" cy="267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89496" name="Rectangle 24"/>
          <p:cNvSpPr>
            <a:spLocks noChangeArrowheads="1"/>
          </p:cNvSpPr>
          <p:nvPr/>
        </p:nvSpPr>
        <p:spPr bwMode="auto">
          <a:xfrm>
            <a:off x="4632027" y="4215606"/>
            <a:ext cx="2592387" cy="13589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497" name="Rectangle 25"/>
          <p:cNvSpPr>
            <a:spLocks noChangeArrowheads="1"/>
          </p:cNvSpPr>
          <p:nvPr/>
        </p:nvSpPr>
        <p:spPr bwMode="auto">
          <a:xfrm>
            <a:off x="3275856" y="5505449"/>
            <a:ext cx="1727200" cy="10191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9499" name="Rectangle 27"/>
          <p:cNvSpPr>
            <a:spLocks noChangeArrowheads="1"/>
          </p:cNvSpPr>
          <p:nvPr/>
        </p:nvSpPr>
        <p:spPr bwMode="auto">
          <a:xfrm>
            <a:off x="6698004" y="5783402"/>
            <a:ext cx="1798637" cy="74771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线形标注 1 15"/>
          <p:cNvSpPr/>
          <p:nvPr/>
        </p:nvSpPr>
        <p:spPr bwMode="auto">
          <a:xfrm>
            <a:off x="6156176" y="3491716"/>
            <a:ext cx="1114408" cy="369332"/>
          </a:xfrm>
          <a:prstGeom prst="borderCallout1">
            <a:avLst>
              <a:gd name="adj1" fmla="val 127528"/>
              <a:gd name="adj2" fmla="val 32693"/>
              <a:gd name="adj3" fmla="val 222551"/>
              <a:gd name="adj4" fmla="val -23448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自动补全</a:t>
            </a:r>
          </a:p>
        </p:txBody>
      </p:sp>
      <p:sp>
        <p:nvSpPr>
          <p:cNvPr id="18" name="线形标注 1 17"/>
          <p:cNvSpPr/>
          <p:nvPr/>
        </p:nvSpPr>
        <p:spPr bwMode="auto">
          <a:xfrm>
            <a:off x="1500166" y="6274378"/>
            <a:ext cx="1114408" cy="369332"/>
          </a:xfrm>
          <a:prstGeom prst="borderCallout1">
            <a:avLst>
              <a:gd name="adj1" fmla="val 42453"/>
              <a:gd name="adj2" fmla="val 110736"/>
              <a:gd name="adj3" fmla="val -1783"/>
              <a:gd name="adj4" fmla="val 158620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内容聚合</a:t>
            </a:r>
          </a:p>
        </p:txBody>
      </p:sp>
      <p:sp>
        <p:nvSpPr>
          <p:cNvPr id="20" name="线形标注 1 19"/>
          <p:cNvSpPr/>
          <p:nvPr/>
        </p:nvSpPr>
        <p:spPr bwMode="auto">
          <a:xfrm>
            <a:off x="6948488" y="4157663"/>
            <a:ext cx="2071702" cy="1071570"/>
          </a:xfrm>
          <a:prstGeom prst="borderCallout1">
            <a:avLst>
              <a:gd name="adj1" fmla="val 108741"/>
              <a:gd name="adj2" fmla="val 61146"/>
              <a:gd name="adj3" fmla="val 149158"/>
              <a:gd name="adj4" fmla="val 53295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每个小“窗口”可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以关闭、最小化和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进行个性化设置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29058" y="1820058"/>
            <a:ext cx="4800316" cy="586582"/>
            <a:chOff x="3929058" y="1820058"/>
            <a:chExt cx="4800316" cy="586582"/>
          </a:xfrm>
        </p:grpSpPr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3929058" y="2000240"/>
              <a:ext cx="4714908" cy="406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所有操作都是在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不刷新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窗口的情况下完成的</a:t>
              </a:r>
            </a:p>
          </p:txBody>
        </p:sp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8345489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96" grpId="0" animBg="1"/>
      <p:bldP spid="489497" grpId="0" animBg="1"/>
      <p:bldP spid="489499" grpId="0" animBg="1"/>
      <p:bldP spid="16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83" name="Picture 7" descr="图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8175" y="2733697"/>
            <a:ext cx="48863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85728"/>
            <a:ext cx="2880444" cy="523220"/>
          </a:xfrm>
        </p:spPr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 smtClean="0"/>
              <a:t>Ajax</a:t>
            </a:r>
            <a:endParaRPr lang="en-US" altLang="zh-CN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无刷新：不刷新整个页面，只刷新局部</a:t>
            </a:r>
          </a:p>
          <a:p>
            <a:r>
              <a:rPr lang="zh-CN" altLang="en-US" dirty="0"/>
              <a:t>无刷新的好处</a:t>
            </a:r>
          </a:p>
          <a:p>
            <a:pPr lvl="1"/>
            <a:r>
              <a:rPr lang="zh-CN" altLang="en-US" dirty="0"/>
              <a:t>只更新部分页面，有效利用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提供连续的用户体验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提供类似</a:t>
            </a:r>
            <a:r>
              <a:rPr lang="en-US" altLang="zh-CN" dirty="0" smtClean="0"/>
              <a:t>C/S</a:t>
            </a:r>
            <a:r>
              <a:rPr lang="zh-CN" altLang="en-US" dirty="0" smtClean="0"/>
              <a:t>的交互效果，操作更方</a:t>
            </a:r>
            <a:r>
              <a:rPr lang="zh-CN" altLang="en-US" dirty="0"/>
              <a:t>便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3060055" y="3560773"/>
            <a:ext cx="2232025" cy="143986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线形标注 1 7"/>
          <p:cNvSpPr/>
          <p:nvPr/>
        </p:nvSpPr>
        <p:spPr bwMode="auto">
          <a:xfrm>
            <a:off x="5786446" y="2727269"/>
            <a:ext cx="2276585" cy="701731"/>
          </a:xfrm>
          <a:prstGeom prst="borderCallout1">
            <a:avLst>
              <a:gd name="adj1" fmla="val 104675"/>
              <a:gd name="adj2" fmla="val 32693"/>
              <a:gd name="adj3" fmla="val 162871"/>
              <a:gd name="adj4" fmla="val -20224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只是登录，没必要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刷新“庞大”的页面</a:t>
            </a:r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891573"/>
            <a:ext cx="4224366" cy="477826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097466" y="5668566"/>
            <a:ext cx="2491812" cy="624321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线形标注 1 29"/>
          <p:cNvSpPr/>
          <p:nvPr/>
        </p:nvSpPr>
        <p:spPr bwMode="auto">
          <a:xfrm>
            <a:off x="6499272" y="4370364"/>
            <a:ext cx="2044149" cy="701731"/>
          </a:xfrm>
          <a:prstGeom prst="borderCallout1">
            <a:avLst>
              <a:gd name="adj1" fmla="val 104675"/>
              <a:gd name="adj2" fmla="val 32693"/>
              <a:gd name="adj3" fmla="val 181486"/>
              <a:gd name="adj4" fmla="val -21644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只刷新局部页面，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视频继续播放</a:t>
            </a: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114827"/>
              </p:ext>
            </p:extLst>
          </p:nvPr>
        </p:nvGraphicFramePr>
        <p:xfrm>
          <a:off x="1445459" y="3560773"/>
          <a:ext cx="5742004" cy="313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Image" r:id="rId6" imgW="12000000" imgH="6552381" progId="">
                  <p:embed/>
                </p:oleObj>
              </mc:Choice>
              <mc:Fallback>
                <p:oleObj name="Image" r:id="rId6" imgW="12000000" imgH="655238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459" y="3560773"/>
                        <a:ext cx="5742004" cy="313404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 type="none" w="lg" len="lg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466811" y="4221088"/>
            <a:ext cx="3734720" cy="242595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378739" y="3746060"/>
            <a:ext cx="2532014" cy="18661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线形标注 1 33"/>
          <p:cNvSpPr/>
          <p:nvPr/>
        </p:nvSpPr>
        <p:spPr bwMode="auto">
          <a:xfrm>
            <a:off x="1129301" y="4556927"/>
            <a:ext cx="1579278" cy="369332"/>
          </a:xfrm>
          <a:prstGeom prst="borderCallout1">
            <a:avLst>
              <a:gd name="adj1" fmla="val -12657"/>
              <a:gd name="adj2" fmla="val 36397"/>
              <a:gd name="adj3" fmla="val -174904"/>
              <a:gd name="adj4" fmla="val 98247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自动完成功能</a:t>
            </a:r>
          </a:p>
        </p:txBody>
      </p:sp>
      <p:sp>
        <p:nvSpPr>
          <p:cNvPr id="21" name="线形标注 1 20"/>
          <p:cNvSpPr/>
          <p:nvPr/>
        </p:nvSpPr>
        <p:spPr bwMode="auto">
          <a:xfrm>
            <a:off x="6344275" y="3298773"/>
            <a:ext cx="2044149" cy="701731"/>
          </a:xfrm>
          <a:prstGeom prst="borderCallout1">
            <a:avLst>
              <a:gd name="adj1" fmla="val 103885"/>
              <a:gd name="adj2" fmla="val 47656"/>
              <a:gd name="adj3" fmla="val 154970"/>
              <a:gd name="adj4" fmla="val -18493"/>
            </a:avLst>
          </a:prstGeom>
          <a:solidFill>
            <a:srgbClr val="0070C0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拖动、放大、缩小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Google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地图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1" grpId="0" animBg="1"/>
      <p:bldP spid="562181" grpId="1" animBg="1"/>
      <p:bldP spid="8" grpId="0" animBg="1"/>
      <p:bldP spid="8" grpId="1" animBg="1"/>
      <p:bldP spid="25" grpId="0" animBg="1"/>
      <p:bldP spid="25" grpId="1" animBg="1"/>
      <p:bldP spid="30" grpId="0" animBg="1"/>
      <p:bldP spid="30" grpId="1" animBg="1"/>
      <p:bldP spid="32" grpId="0" animBg="1"/>
      <p:bldP spid="33" grpId="0" animBg="1"/>
      <p:bldP spid="34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传统</a:t>
            </a:r>
            <a:r>
              <a:rPr lang="en-US" altLang="zh-CN" dirty="0"/>
              <a:t>Web</a:t>
            </a:r>
            <a:r>
              <a:rPr lang="zh-CN" altLang="en-US" dirty="0"/>
              <a:t>与</a:t>
            </a:r>
            <a:r>
              <a:rPr lang="en-US" altLang="zh-CN" dirty="0"/>
              <a:t>Ajax</a:t>
            </a:r>
            <a:r>
              <a:rPr lang="zh-CN" altLang="en-US" dirty="0"/>
              <a:t>的差异</a:t>
            </a:r>
            <a:endParaRPr lang="en-US" altLang="zh-CN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19545"/>
              </p:ext>
            </p:extLst>
          </p:nvPr>
        </p:nvGraphicFramePr>
        <p:xfrm>
          <a:off x="489593" y="1785926"/>
          <a:ext cx="8082935" cy="344424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553018"/>
                <a:gridCol w="1233196"/>
                <a:gridCol w="429672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差异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发送请求方式不同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传统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浏览器发送同步请求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异步引擎对象发送请求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服务器响应不同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传统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响应内容是一个完整页面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响应内容只是需要的数据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客户端处理方式不同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传统</a:t>
                      </a: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需等待服务器响应完成并重新加载整个页面后用户才能进行操作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可以动态更新页面中的部分内容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不影响用户在页面进行其他操作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8" y="285728"/>
            <a:ext cx="180032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/>
              <a:t>Ajax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 smtClean="0"/>
              <a:t>：异步刷新技术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491544" name="Picture 24" descr="14-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43119"/>
            <a:ext cx="4762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TP08</Template>
  <TotalTime>7502</TotalTime>
  <Words>2426</Words>
  <Application>Microsoft Office PowerPoint</Application>
  <PresentationFormat>全屏显示(4:3)</PresentationFormat>
  <Paragraphs>534</Paragraphs>
  <Slides>32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模板</vt:lpstr>
      <vt:lpstr>Image</vt:lpstr>
      <vt:lpstr>PowerPoint 演示文稿</vt:lpstr>
      <vt:lpstr>预习检查</vt:lpstr>
      <vt:lpstr>回顾及作业点评</vt:lpstr>
      <vt:lpstr>本章任务</vt:lpstr>
      <vt:lpstr>本章目标</vt:lpstr>
      <vt:lpstr>认识Ajax</vt:lpstr>
      <vt:lpstr>为什么使用Ajax</vt:lpstr>
      <vt:lpstr>传统Web与Ajax的差异</vt:lpstr>
      <vt:lpstr>Ajax简介</vt:lpstr>
      <vt:lpstr>Ajax工作流程</vt:lpstr>
      <vt:lpstr>XMLHttpRequest 3-1 </vt:lpstr>
      <vt:lpstr>XMLHttpRequest 3-2 </vt:lpstr>
      <vt:lpstr>XMLHttpRequest 3-3 </vt:lpstr>
      <vt:lpstr>使用Ajax验证用户名2-1 </vt:lpstr>
      <vt:lpstr>使用Ajax验证用户名2-2</vt:lpstr>
      <vt:lpstr> GET请求和POST请求的区别</vt:lpstr>
      <vt:lpstr>学员操作——实现无刷新邮箱验证</vt:lpstr>
      <vt:lpstr>使用jQuery实现Ajax</vt:lpstr>
      <vt:lpstr>$.ajax()简介2-1</vt:lpstr>
      <vt:lpstr>$.ajax()简介2-2</vt:lpstr>
      <vt:lpstr>使用$.ajax()发送异步请求2-1 </vt:lpstr>
      <vt:lpstr>使用$.ajax()发送异步请求2-2 </vt:lpstr>
      <vt:lpstr>学员操作——使用$.ajax()实现邮箱验证</vt:lpstr>
      <vt:lpstr>认识JSON</vt:lpstr>
      <vt:lpstr>定义JOSN2-1</vt:lpstr>
      <vt:lpstr>定义JOSN2-2</vt:lpstr>
      <vt:lpstr>读取和展示JSON数据 </vt:lpstr>
      <vt:lpstr>学员操作——以常见页面元素展示JSON数据</vt:lpstr>
      <vt:lpstr>在Ajax中使用JSON数据格式2-1</vt:lpstr>
      <vt:lpstr>在Ajax中使用JSON数据格式2-2</vt:lpstr>
      <vt:lpstr>总结2-1</vt:lpstr>
      <vt:lpstr>总结2-2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msi</cp:lastModifiedBy>
  <cp:revision>2040</cp:revision>
  <dcterms:created xsi:type="dcterms:W3CDTF">2006-03-08T06:55:38Z</dcterms:created>
  <dcterms:modified xsi:type="dcterms:W3CDTF">2017-07-26T06:36:34Z</dcterms:modified>
</cp:coreProperties>
</file>