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7"/>
  </p:notesMasterIdLst>
  <p:handoutMasterIdLst>
    <p:handoutMasterId r:id="rId38"/>
  </p:handoutMasterIdLst>
  <p:sldIdLst>
    <p:sldId id="591" r:id="rId2"/>
    <p:sldId id="540" r:id="rId3"/>
    <p:sldId id="541" r:id="rId4"/>
    <p:sldId id="533" r:id="rId5"/>
    <p:sldId id="542" r:id="rId6"/>
    <p:sldId id="547" r:id="rId7"/>
    <p:sldId id="550" r:id="rId8"/>
    <p:sldId id="548" r:id="rId9"/>
    <p:sldId id="544" r:id="rId10"/>
    <p:sldId id="552" r:id="rId11"/>
    <p:sldId id="551" r:id="rId12"/>
    <p:sldId id="545" r:id="rId13"/>
    <p:sldId id="583" r:id="rId14"/>
    <p:sldId id="556" r:id="rId15"/>
    <p:sldId id="557" r:id="rId16"/>
    <p:sldId id="558" r:id="rId17"/>
    <p:sldId id="555" r:id="rId18"/>
    <p:sldId id="563" r:id="rId19"/>
    <p:sldId id="564" r:id="rId20"/>
    <p:sldId id="565" r:id="rId21"/>
    <p:sldId id="589" r:id="rId22"/>
    <p:sldId id="590" r:id="rId23"/>
    <p:sldId id="559" r:id="rId24"/>
    <p:sldId id="584" r:id="rId25"/>
    <p:sldId id="569" r:id="rId26"/>
    <p:sldId id="579" r:id="rId27"/>
    <p:sldId id="580" r:id="rId28"/>
    <p:sldId id="570" r:id="rId29"/>
    <p:sldId id="571" r:id="rId30"/>
    <p:sldId id="572" r:id="rId31"/>
    <p:sldId id="573" r:id="rId32"/>
    <p:sldId id="585" r:id="rId33"/>
    <p:sldId id="586" r:id="rId34"/>
    <p:sldId id="560" r:id="rId35"/>
    <p:sldId id="57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8667" autoAdjust="0"/>
  </p:normalViewPr>
  <p:slideViewPr>
    <p:cSldViewPr>
      <p:cViewPr varScale="1">
        <p:scale>
          <a:sx n="90" d="100"/>
          <a:sy n="90" d="100"/>
        </p:scale>
        <p:origin x="-2232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957186-1B8B-4D72-A74A-F3D37BEE56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46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E2ABD7-892E-4FA2-9392-25F4B7A6D0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9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1AA1D-4FC2-4DBD-B31F-FD8545CFBAB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通过刚刚的案例，和之前</a:t>
            </a:r>
            <a:r>
              <a:rPr lang="en-US" altLang="zh-CN" smtClean="0"/>
              <a:t>JDBC</a:t>
            </a:r>
            <a:r>
              <a:rPr lang="zh-CN" altLang="en-US" smtClean="0"/>
              <a:t>实现进行对比总结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87B59C-B5BE-421A-A8C6-7397D12804A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ED62BA-004E-4E19-B5A0-8301DB922C2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3F8539-419C-4CA7-923A-F81EC4F4606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工具查看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Outline</a:t>
            </a:r>
            <a:r>
              <a:rPr lang="zh-CN" altLang="en-US" dirty="0" smtClean="0"/>
              <a:t>视图，发现：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类负责构建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并且提供了多个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的重载方法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0E6F62-82AB-440F-B7FF-5E2F4D6FBA4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跟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的生命周期，抛出问题：获取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的代码是否可以进行优化？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写在静态代码块下，</a:t>
            </a:r>
            <a:r>
              <a:rPr lang="en-US" altLang="zh-CN" b="1" spc="300" dirty="0" err="1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err="1" smtClean="0"/>
              <a:t>qlSessionFactory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对象只会被创建一次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演示示例：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 spc="300" dirty="0" err="1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MyBatisUtil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endParaRPr lang="en-US" altLang="zh-CN" b="1" spc="300" dirty="0" smtClean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把获取</a:t>
            </a:r>
            <a:r>
              <a:rPr lang="en-US" altLang="zh-CN" b="1" spc="300" dirty="0" err="1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err="1" smtClean="0"/>
              <a:t>qlSessionFactory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对象的内容抽取到一个工具类中，</a:t>
            </a:r>
            <a:endParaRPr lang="en-US" altLang="zh-CN" b="1" spc="300" dirty="0" smtClean="0">
              <a:solidFill>
                <a:srgbClr val="FBFFF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b="1" spc="300" dirty="0" err="1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factory.openSession</a:t>
            </a:r>
            <a:r>
              <a:rPr lang="en-US" altLang="zh-CN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(false); //true </a:t>
            </a:r>
            <a:r>
              <a:rPr lang="zh-CN" altLang="en-US" b="1" spc="300" dirty="0" smtClean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rPr>
              <a:t>为自动提交事物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67EE7E-EF14-4C89-80FD-08A403626BF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的关闭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72FF97-80C7-45DC-A9DE-43F1BCCC469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通过演示示例进行实际代码演示，扩展出使用</a:t>
            </a:r>
            <a:r>
              <a:rPr lang="en-US" altLang="zh-CN" smtClean="0"/>
              <a:t>mapper</a:t>
            </a:r>
            <a:r>
              <a:rPr lang="zh-CN" altLang="en-US" smtClean="0"/>
              <a:t>方式进行数据的查询。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BB1436-376B-4CCD-B232-67713154E56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通过演示示例进行实际代码演示，扩展出使用</a:t>
            </a:r>
            <a:r>
              <a:rPr lang="en-US" altLang="zh-CN" smtClean="0"/>
              <a:t>mapper</a:t>
            </a:r>
            <a:r>
              <a:rPr lang="zh-CN" altLang="en-US" smtClean="0"/>
              <a:t>方式进行数据的查询。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BB1436-376B-4CCD-B232-67713154E56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BB1436-376B-4CCD-B232-67713154E56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结合</a:t>
            </a:r>
            <a:r>
              <a:rPr lang="en-US" altLang="zh-CN" smtClean="0"/>
              <a:t>demo</a:t>
            </a:r>
            <a:r>
              <a:rPr lang="zh-CN" altLang="en-US" smtClean="0"/>
              <a:t>的</a:t>
            </a:r>
            <a:r>
              <a:rPr lang="en-US" altLang="zh-CN" smtClean="0"/>
              <a:t>mybatis-config.xml</a:t>
            </a:r>
            <a:r>
              <a:rPr lang="zh-CN" altLang="en-US" smtClean="0"/>
              <a:t>讲解</a:t>
            </a:r>
            <a:r>
              <a:rPr lang="en-US" altLang="zh-CN" smtClean="0"/>
              <a:t>XML</a:t>
            </a:r>
            <a:r>
              <a:rPr lang="zh-CN" altLang="en-US" smtClean="0"/>
              <a:t>文档结构</a:t>
            </a:r>
            <a:endParaRPr lang="en-US" altLang="zh-CN" smtClean="0"/>
          </a:p>
          <a:p>
            <a:r>
              <a:rPr lang="zh-CN" altLang="en-US" smtClean="0"/>
              <a:t>（讲解时须强调：注意顺序！）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CECEB-8062-4A87-980B-051BDB97CBE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81B5AA-C3E3-40B6-97EB-239DB0F5738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BACAA-9F59-4CAB-A4DB-510FBD554DE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BACAA-9F59-4CAB-A4DB-510FBD554DE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BACAA-9F59-4CAB-A4DB-510FBD554DE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中，需要通过设置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&lt;property name=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“password” value=“123456”/&gt;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密码的不同取值，并运行查询记录数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testCount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的测试方法，来验证优先级问题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BACAA-9F59-4CAB-A4DB-510FBD554DE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了解即可，简单介绍，需要的时候，可以查阅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b="1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autoMappingBehavior  :</a:t>
            </a:r>
            <a:r>
              <a:rPr lang="zh-CN" altLang="en-US" b="1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此设置项，下次课讲解</a:t>
            </a:r>
            <a:r>
              <a:rPr lang="en-US" altLang="zh-CN" b="1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resultMap</a:t>
            </a:r>
            <a:r>
              <a:rPr lang="zh-CN" altLang="en-US" b="1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的时候会用到，需要强调一下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D5726-3E75-4A2A-9128-7CF3F545D1F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AC0390-3241-4846-AD0A-4A9B3CD4232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教学指导：</a:t>
            </a:r>
            <a:endParaRPr lang="en-US" altLang="zh-CN" b="1" smtClean="0"/>
          </a:p>
          <a:p>
            <a:r>
              <a:rPr lang="zh-CN" altLang="en-US" b="1" smtClean="0"/>
              <a:t>强调：每个数据库对应一个</a:t>
            </a:r>
            <a:r>
              <a:rPr lang="en-US" altLang="zh-CN" b="1" smtClean="0"/>
              <a:t>SqlSessionFactory </a:t>
            </a:r>
            <a:r>
              <a:rPr lang="zh-CN" altLang="en-US" b="1" smtClean="0"/>
              <a:t>实例。</a:t>
            </a:r>
            <a:endParaRPr lang="en-US" altLang="zh-CN" b="1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D6360-3FBB-43C5-AFD0-DE4343EA2D0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EF54F7-EC6D-43A4-B6B5-C9CC10FC449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D6F1F-FF9A-414E-B11D-76D5F77F4CC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28148-7673-47BA-97FC-284D41B9FE2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769FD-E2BE-4142-B462-D2B82E3475C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方式一</a:t>
            </a:r>
            <a:r>
              <a:rPr lang="zh-CN" altLang="en-US" baseline="0" dirty="0" smtClean="0"/>
              <a:t> 较为常用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3775F4-DA73-4821-8074-E4F8CC0F847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5C2CB9-3143-471C-B8C5-A5245446AA9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2C53B-833A-4483-BA01-4181B57D9DB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4E168B-A85C-433D-8AAA-69D774E4BC2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836B65-FF66-4539-9D6D-565182C1207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77065-9A77-4217-B06B-1742CE4BC6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2172C-B889-4F73-84E5-7FFA1EF2772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环境，老师做出基于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SMBMS</a:t>
            </a:r>
            <a:r>
              <a:rPr lang="zh-CN" altLang="en-US" dirty="0" smtClean="0"/>
              <a:t>系统的用户表记录数的查询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、在操作过程中，讲解如何引入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文件到项目工程中，并且如何引入查看框架源码包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log4j-1.2.16.jar mybatis-3.2.2.jar mybatis-3.2.2-sources.jar mysql-connector-java-5.1.0-bin.jar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、讲解 </a:t>
            </a:r>
            <a:r>
              <a:rPr lang="en-US" altLang="zh-CN" dirty="0" err="1" smtClean="0"/>
              <a:t>dtd</a:t>
            </a:r>
            <a:r>
              <a:rPr lang="zh-CN" altLang="en-US" dirty="0" smtClean="0"/>
              <a:t>文件的引入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通过这个案例总结：</a:t>
            </a:r>
            <a:endParaRPr lang="en-US" altLang="zh-CN" dirty="0" smtClean="0"/>
          </a:p>
          <a:p>
            <a:r>
              <a:rPr lang="zh-CN" altLang="en-US" dirty="0" smtClean="0"/>
              <a:t>总体来说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主要完成两件事情</a:t>
            </a:r>
          </a:p>
          <a:p>
            <a:r>
              <a:rPr lang="zh-CN" altLang="en-US" dirty="0" smtClean="0"/>
              <a:t>根据 </a:t>
            </a:r>
            <a:r>
              <a:rPr lang="en-US" altLang="zh-CN" dirty="0" smtClean="0"/>
              <a:t>JDBC </a:t>
            </a:r>
            <a:r>
              <a:rPr lang="zh-CN" altLang="en-US" dirty="0" smtClean="0"/>
              <a:t>规范建立与数据库的连接； 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Annotaion</a:t>
            </a:r>
            <a:r>
              <a:rPr lang="en-US" altLang="zh-CN" dirty="0" smtClean="0"/>
              <a:t>/XML+JAVA</a:t>
            </a:r>
            <a:r>
              <a:rPr lang="zh-CN" altLang="en-US" dirty="0" smtClean="0"/>
              <a:t>反射技术，实现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对象与关系数据库之间相互转化。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B0038-1B5C-44DC-B18B-7370990D2FC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822450"/>
            <a:ext cx="576263" cy="677863"/>
            <a:chOff x="7786710" y="1536651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6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36651"/>
              <a:ext cx="576891" cy="677108"/>
              <a:chOff x="7572396" y="1536651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36651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Y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11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B8493-3399-45A4-BE20-BDABBF472F0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706E-59C0-4169-939E-C8DB275D07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82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7CD48-8721-4932-A061-7FB7DC08085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67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3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  <p:pic>
        <p:nvPicPr>
          <p:cNvPr id="5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74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DAE31-2CF5-467F-ACC8-9A41182A62F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789D-B952-40EE-B811-A7BFF45CE7B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D048-4E9E-4B4A-95D1-C1DECB45863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4BD0-360F-4ADD-992F-B6160A60667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1CB52-BB55-4219-B58D-678BAD8E0A9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D9C3-3DEF-425A-9931-341A9FFBAD36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9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EB45-0D43-478E-AA6B-6292C12ADA6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3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7409D2CE-6B74-459C-8FC8-69FF8F43CA1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  <p:sldLayoutId id="214748461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1560" y="2139132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第一章  初始</a:t>
            </a:r>
            <a:r>
              <a:rPr lang="en-US" altLang="zh-CN" sz="44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MyBatis</a:t>
            </a:r>
            <a:endParaRPr lang="en-US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持久化与</a:t>
            </a:r>
            <a:r>
              <a:rPr lang="en-US" altLang="zh-CN" dirty="0" smtClean="0"/>
              <a:t>ORM2-2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ORM</a:t>
            </a:r>
            <a:r>
              <a:rPr lang="zh-CN" altLang="en-US" dirty="0"/>
              <a:t>（</a:t>
            </a:r>
            <a:r>
              <a:rPr lang="en-US" altLang="zh-CN" dirty="0"/>
              <a:t>Object Relational Mapping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zh-CN" altLang="en-US" dirty="0"/>
              <a:t>编写程序的时候，以面向对象的方式处理数据</a:t>
            </a:r>
          </a:p>
          <a:p>
            <a:pPr lvl="1">
              <a:defRPr/>
            </a:pPr>
            <a:r>
              <a:rPr lang="zh-CN" altLang="en-US" dirty="0"/>
              <a:t>保存数据的时候，却以关系型数据库的方式存储</a:t>
            </a:r>
          </a:p>
          <a:p>
            <a:pPr>
              <a:defRPr/>
            </a:pPr>
            <a:r>
              <a:rPr lang="en-US" altLang="zh-CN" dirty="0"/>
              <a:t>ORM</a:t>
            </a:r>
            <a:r>
              <a:rPr lang="zh-CN" altLang="en-US" dirty="0"/>
              <a:t>解决方案包含下面四个部分</a:t>
            </a:r>
          </a:p>
          <a:p>
            <a:pPr lvl="1">
              <a:defRPr/>
            </a:pPr>
            <a:r>
              <a:rPr lang="zh-CN" altLang="en-US" dirty="0"/>
              <a:t>在持久化对象上执行基本的增、删、改、查操作</a:t>
            </a:r>
          </a:p>
          <a:p>
            <a:pPr lvl="1">
              <a:defRPr/>
            </a:pPr>
            <a:r>
              <a:rPr lang="zh-CN" altLang="en-US" dirty="0"/>
              <a:t>对持久化对象提供一种查询语言或者</a:t>
            </a:r>
            <a:r>
              <a:rPr lang="en-US" altLang="zh-CN" dirty="0"/>
              <a:t>API</a:t>
            </a:r>
          </a:p>
          <a:p>
            <a:pPr lvl="1">
              <a:defRPr/>
            </a:pPr>
            <a:r>
              <a:rPr lang="zh-CN" altLang="en-US" dirty="0"/>
              <a:t>对象关系映射工具</a:t>
            </a:r>
          </a:p>
          <a:p>
            <a:pPr lvl="1">
              <a:defRPr/>
            </a:pPr>
            <a:r>
              <a:rPr lang="zh-CN" altLang="en-US" dirty="0"/>
              <a:t>提供与事务对象交互、执行检查、延迟加载以及其他优化功能</a:t>
            </a:r>
            <a:r>
              <a:rPr lang="en-US" altLang="zh-CN" dirty="0"/>
              <a:t>	</a:t>
            </a:r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04351"/>
              </p:ext>
            </p:extLst>
          </p:nvPr>
        </p:nvGraphicFramePr>
        <p:xfrm>
          <a:off x="2524048" y="3009516"/>
          <a:ext cx="3732577" cy="13573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99673"/>
                <a:gridCol w="2132904"/>
              </a:tblGrid>
              <a:tr h="339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字段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sex</a:t>
                      </a: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user_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skill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80110" marR="80110" marT="40054" marB="4005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000375" y="1122363"/>
            <a:ext cx="2357438" cy="1730375"/>
            <a:chOff x="5929322" y="2232832"/>
            <a:chExt cx="2357454" cy="1729741"/>
          </a:xfrm>
        </p:grpSpPr>
        <p:sp>
          <p:nvSpPr>
            <p:cNvPr id="18" name="AutoShape 27"/>
            <p:cNvSpPr>
              <a:spLocks noChangeArrowheads="1"/>
            </p:cNvSpPr>
            <p:nvPr/>
          </p:nvSpPr>
          <p:spPr bwMode="gray">
            <a:xfrm>
              <a:off x="6072198" y="2232832"/>
              <a:ext cx="1428760" cy="407838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Arial" charset="0"/>
                </a:rPr>
                <a:t>User</a:t>
              </a:r>
              <a:r>
                <a:rPr lang="zh-CN" altLang="en-US" b="1" dirty="0">
                  <a:latin typeface="Arial" charset="0"/>
                </a:rPr>
                <a:t>对象</a:t>
              </a:r>
            </a:p>
          </p:txBody>
        </p:sp>
        <p:sp>
          <p:nvSpPr>
            <p:cNvPr id="19" name="AutoShape 27"/>
            <p:cNvSpPr>
              <a:spLocks noChangeArrowheads="1"/>
            </p:cNvSpPr>
            <p:nvPr/>
          </p:nvSpPr>
          <p:spPr bwMode="gray">
            <a:xfrm>
              <a:off x="5929322" y="2634322"/>
              <a:ext cx="2357454" cy="132825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name</a:t>
              </a: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：小颖</a:t>
              </a:r>
              <a:endParaRPr lang="en-US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sex</a:t>
              </a: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：女</a:t>
              </a:r>
              <a:endParaRPr lang="en-US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</a:rPr>
                <a:t>skill</a:t>
              </a: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：英语、程序设计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774950" y="4795838"/>
            <a:ext cx="3225800" cy="1500187"/>
            <a:chOff x="5572132" y="5000636"/>
            <a:chExt cx="3225813" cy="1500198"/>
          </a:xfrm>
        </p:grpSpPr>
        <p:sp>
          <p:nvSpPr>
            <p:cNvPr id="28681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zh-CN" b="1"/>
            </a:p>
          </p:txBody>
        </p:sp>
        <p:pic>
          <p:nvPicPr>
            <p:cNvPr id="286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35" t="71999" r="1266" b="12196"/>
            <a:stretch>
              <a:fillRect/>
            </a:stretch>
          </p:blipFill>
          <p:spPr bwMode="auto">
            <a:xfrm>
              <a:off x="5730248" y="5556900"/>
              <a:ext cx="2928958" cy="64294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6572250" y="3214688"/>
            <a:ext cx="2286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400" b="1" kern="0" dirty="0">
                <a:latin typeface="+mn-lt"/>
                <a:ea typeface="+mn-ea"/>
              </a:rPr>
              <a:t>对象</a:t>
            </a:r>
            <a:r>
              <a:rPr lang="en-US" altLang="zh-CN" sz="2400" b="1" kern="0" dirty="0">
                <a:latin typeface="+mn-lt"/>
                <a:ea typeface="+mn-ea"/>
              </a:rPr>
              <a:t>-</a:t>
            </a:r>
            <a:r>
              <a:rPr lang="zh-CN" altLang="en-US" sz="2400" b="1" kern="0" dirty="0">
                <a:latin typeface="+mn-lt"/>
                <a:ea typeface="+mn-ea"/>
              </a:rPr>
              <a:t>关系映射</a:t>
            </a: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10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</a:t>
            </a:r>
            <a:r>
              <a:rPr lang="en-US" altLang="zh-CN" dirty="0" err="1" smtClean="0"/>
              <a:t>yBatis</a:t>
            </a:r>
            <a:r>
              <a:rPr dirty="0"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前身是</a:t>
            </a:r>
            <a:r>
              <a:rPr lang="en-US" altLang="zh-CN" dirty="0" err="1" smtClean="0"/>
              <a:t>iBatis</a:t>
            </a:r>
            <a:r>
              <a:rPr lang="zh-CN" altLang="en-US" dirty="0" smtClean="0"/>
              <a:t>，本是</a:t>
            </a:r>
            <a:r>
              <a:rPr lang="en-US" altLang="zh-CN" dirty="0" smtClean="0"/>
              <a:t>Apache</a:t>
            </a:r>
            <a:r>
              <a:rPr lang="zh-CN" altLang="en-US" dirty="0"/>
              <a:t>的一个开源的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官方网站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http://mybatis.org</a:t>
            </a:r>
          </a:p>
          <a:p>
            <a:pPr>
              <a:defRPr/>
            </a:pPr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实体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语句之间建立映射关系</a:t>
            </a:r>
            <a:endParaRPr lang="en-US" altLang="zh-CN" dirty="0" smtClean="0"/>
          </a:p>
          <a:p>
            <a:pPr>
              <a:defRPr/>
            </a:pPr>
            <a:r>
              <a:rPr lang="zh-CN" altLang="en-US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语法，简单易学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能了解底层封装过程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语句封装在配置文件中，便于统一管理与维护，降低程序的耦合度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方便程序代码调试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11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8263" y="69850"/>
            <a:ext cx="3816350" cy="955675"/>
          </a:xfrm>
        </p:spPr>
        <p:txBody>
          <a:bodyPr/>
          <a:lstStyle/>
          <a:p>
            <a:pPr>
              <a:defRPr/>
            </a:pPr>
            <a:r>
              <a:rPr dirty="0" smtClean="0"/>
              <a:t>搭建</a:t>
            </a:r>
            <a:r>
              <a:rPr lang="en-US" altLang="zh-CN" dirty="0" err="1" smtClean="0"/>
              <a:t>MyBatis</a:t>
            </a:r>
            <a:r>
              <a:rPr dirty="0" smtClean="0"/>
              <a:t>开发环境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255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MyBatis</a:t>
            </a:r>
            <a:r>
              <a:rPr lang="zh-CN" altLang="en-US" dirty="0"/>
              <a:t>的开发</a:t>
            </a:r>
            <a:r>
              <a:rPr lang="zh-CN" altLang="en-US" dirty="0" smtClean="0"/>
              <a:t>步骤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mybatis-3.2.2.jar</a:t>
            </a:r>
            <a:r>
              <a:rPr lang="zh-CN" altLang="en-US" dirty="0" smtClean="0"/>
              <a:t>包并导入工程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核心配置文件</a:t>
            </a:r>
            <a:r>
              <a:rPr lang="en-US" altLang="zh-CN" dirty="0" smtClean="0"/>
              <a:t>(configuration.xml)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创建实体类</a:t>
            </a:r>
            <a:r>
              <a:rPr lang="en-US" altLang="zh-CN" dirty="0" smtClean="0"/>
              <a:t>-POJO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映射文件</a:t>
            </a:r>
            <a:r>
              <a:rPr lang="en-US" altLang="zh-CN" dirty="0" smtClean="0"/>
              <a:t>(mapper.xml)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创建测试类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读取核心配置文件</a:t>
            </a:r>
            <a:r>
              <a:rPr lang="en-US" altLang="zh-CN" dirty="0"/>
              <a:t>mybatis-config.xml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对象，读取配置文件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文件进行数据操作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2339975" y="5962650"/>
            <a:ext cx="457200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3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002379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查询用户表记录数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12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5040" y="285728"/>
            <a:ext cx="2999571" cy="523220"/>
          </a:xfrm>
        </p:spPr>
        <p:txBody>
          <a:bodyPr/>
          <a:lstStyle/>
          <a:p>
            <a:r>
              <a:rPr dirty="0" smtClean="0"/>
              <a:t>与</a:t>
            </a:r>
            <a:r>
              <a:rPr lang="en-US" altLang="zh-CN" dirty="0" smtClean="0"/>
              <a:t>JDBC</a:t>
            </a:r>
            <a:r>
              <a:rPr dirty="0" smtClean="0"/>
              <a:t>直观对比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将代码分解包装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6" descr="E:\work\A8\mybatis-PPT\PPT用图\JDBC-MyBatis对比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625742"/>
            <a:ext cx="8165230" cy="34464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971964" y="2611674"/>
            <a:ext cx="7800810" cy="46800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00562" y="1768486"/>
            <a:ext cx="2500330" cy="715089"/>
          </a:xfrm>
          <a:prstGeom prst="wedgeRoundRectCallout">
            <a:avLst>
              <a:gd name="adj1" fmla="val 1872"/>
              <a:gd name="adj2" fmla="val 4860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对数据库的数据源的管理包括事务管理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29058" y="2197114"/>
            <a:ext cx="571504" cy="37339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 bwMode="auto">
          <a:xfrm>
            <a:off x="971964" y="3296820"/>
            <a:ext cx="7800810" cy="46800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643570" y="3625874"/>
            <a:ext cx="642942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 bwMode="auto">
          <a:xfrm>
            <a:off x="971964" y="3786190"/>
            <a:ext cx="7800810" cy="857256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929322" y="4214818"/>
            <a:ext cx="2928958" cy="715089"/>
          </a:xfrm>
          <a:prstGeom prst="wedgeRoundRectCallout">
            <a:avLst>
              <a:gd name="adj1" fmla="val 1872"/>
              <a:gd name="adj2" fmla="val 4860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通过配置文件，获取返回结果到 </a:t>
            </a:r>
            <a:r>
              <a:rPr lang="en-US" altLang="zh-CN" b="1" dirty="0" smtClean="0">
                <a:solidFill>
                  <a:schemeClr val="bg1"/>
                </a:solidFill>
              </a:rPr>
              <a:t>Java </a:t>
            </a:r>
            <a:r>
              <a:rPr lang="zh-CN" altLang="en-US" b="1" dirty="0" smtClean="0">
                <a:solidFill>
                  <a:schemeClr val="bg1"/>
                </a:solidFill>
              </a:rPr>
              <a:t>对象的映射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929190" y="4214818"/>
            <a:ext cx="85725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286512" y="3285415"/>
            <a:ext cx="2714644" cy="715089"/>
          </a:xfrm>
          <a:prstGeom prst="wedgeRoundRectCallout">
            <a:avLst>
              <a:gd name="adj1" fmla="val 1872"/>
              <a:gd name="adj2" fmla="val 4860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通过配置文件，管理 </a:t>
            </a:r>
            <a:r>
              <a:rPr lang="en-US" altLang="zh-CN" b="1" dirty="0" smtClean="0">
                <a:solidFill>
                  <a:schemeClr val="bg1"/>
                </a:solidFill>
              </a:rPr>
              <a:t>SQL </a:t>
            </a:r>
            <a:r>
              <a:rPr lang="zh-CN" altLang="en-US" b="1" dirty="0" smtClean="0">
                <a:solidFill>
                  <a:schemeClr val="bg1"/>
                </a:solidFill>
              </a:rPr>
              <a:t>及输入参数的映射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13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MyBatis</a:t>
            </a:r>
            <a:r>
              <a:rPr lang="zh-CN" altLang="en-US" dirty="0" smtClean="0"/>
              <a:t>框架优缺点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268413"/>
            <a:ext cx="7848227" cy="5018087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优点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dirty="0" smtClean="0"/>
              <a:t>与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相比，减少了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以上的代码量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最</a:t>
            </a:r>
            <a:r>
              <a:rPr lang="zh-CN" altLang="en-US" dirty="0" smtClean="0"/>
              <a:t>简单的持久化框架，小巧并简单易学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代码从程序代码中彻底分离，可重用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标签，支持编写动态</a:t>
            </a:r>
            <a:r>
              <a:rPr lang="en-US" altLang="zh-CN" dirty="0" smtClean="0"/>
              <a:t>SQL</a:t>
            </a:r>
          </a:p>
          <a:p>
            <a:pPr lvl="1">
              <a:defRPr/>
            </a:pPr>
            <a:r>
              <a:rPr lang="zh-CN" altLang="en-US" dirty="0" smtClean="0"/>
              <a:t>提供映射标签，支持对象与数据库的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字段映射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cs typeface="+mn-cs"/>
              </a:rPr>
              <a:t>缺点</a:t>
            </a:r>
            <a:endParaRPr lang="en-US" altLang="zh-CN" sz="2800" dirty="0" smtClean="0">
              <a:cs typeface="+mn-cs"/>
            </a:endParaRPr>
          </a:p>
          <a:p>
            <a:pPr lvl="1"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语句编写工作量大，对开发人员有一定要求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数据库移植性差</a:t>
            </a:r>
            <a:endParaRPr lang="en-US" altLang="zh-CN" sz="2800" dirty="0">
              <a:cs typeface="+mn-cs"/>
            </a:endParaRP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1331640" y="5517232"/>
            <a:ext cx="6696744" cy="936104"/>
            <a:chOff x="1908175" y="4635426"/>
            <a:chExt cx="4306888" cy="108120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1908175" y="4837122"/>
              <a:ext cx="4306888" cy="87950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 err="1" smtClean="0"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专注于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本身，是一个足够灵活的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DAO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层解决方案，适用于性能要求较高或者需求多变的互联网项目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5888870" y="4635426"/>
              <a:ext cx="233572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14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MyBatis</a:t>
            </a:r>
            <a:r>
              <a:rPr dirty="0" smtClean="0"/>
              <a:t>基本要素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7645400" cy="5018087"/>
          </a:xfrm>
        </p:spPr>
        <p:txBody>
          <a:bodyPr/>
          <a:lstStyle/>
          <a:p>
            <a:pPr>
              <a:defRPr/>
            </a:pP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的核心对象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dirty="0" err="1" smtClean="0"/>
              <a:t>SqlSessionFactoryBuilder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SqlSessionFactory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SqlSession</a:t>
            </a:r>
          </a:p>
          <a:p>
            <a:pPr>
              <a:defRPr/>
            </a:pPr>
            <a:r>
              <a:rPr lang="en-US" altLang="zh-CN" sz="2800" dirty="0" smtClean="0"/>
              <a:t>mybatis-config.xml  </a:t>
            </a:r>
            <a:r>
              <a:rPr lang="zh-CN" altLang="en-US" sz="2800" dirty="0" smtClean="0"/>
              <a:t>系统</a:t>
            </a:r>
            <a:r>
              <a:rPr lang="zh-CN" altLang="en-US" sz="2800" dirty="0"/>
              <a:t>核心</a:t>
            </a:r>
            <a:r>
              <a:rPr lang="zh-CN" altLang="en-US" sz="2800" dirty="0" smtClean="0"/>
              <a:t>配置文件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/>
              <a:t>mapper.xml </a:t>
            </a:r>
            <a:r>
              <a:rPr lang="en-US" altLang="zh-CN" sz="2800" dirty="0" smtClean="0"/>
              <a:t> SQL</a:t>
            </a:r>
            <a:r>
              <a:rPr lang="zh-CN" altLang="en-US" sz="2800" dirty="0"/>
              <a:t>映射文件</a:t>
            </a:r>
            <a:endParaRPr lang="zh-CN" altLang="en-US" sz="2800" dirty="0" smtClean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15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0063" y="69850"/>
            <a:ext cx="3384550" cy="9556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核心接口和类的结构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301625" y="2071688"/>
            <a:ext cx="4894263" cy="71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err="1">
                <a:solidFill>
                  <a:schemeClr val="tx1"/>
                </a:solidFill>
              </a:rPr>
              <a:t>SqlSessionFactoryBuilder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8213" y="4214813"/>
            <a:ext cx="3633787" cy="71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FF0000"/>
                </a:solidFill>
              </a:rPr>
              <a:t>SqlSessionFactory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>
            <a:off x="2747963" y="2786063"/>
            <a:ext cx="6350" cy="1428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000250" y="2857500"/>
            <a:ext cx="928688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73238" y="328612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build()</a:t>
            </a:r>
            <a:endParaRPr lang="zh-CN" altLang="en-US" sz="2000" b="1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32338" y="41433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openSession()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6821488" y="4206875"/>
            <a:ext cx="2214562" cy="71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</a:rPr>
              <a:t>SqlSession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3"/>
            <a:endCxn id="11" idx="1"/>
          </p:cNvCxnSpPr>
          <p:nvPr/>
        </p:nvCxnSpPr>
        <p:spPr>
          <a:xfrm flipV="1">
            <a:off x="4572000" y="4564063"/>
            <a:ext cx="2249488" cy="7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16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核心对象</a:t>
            </a:r>
            <a:r>
              <a:rPr lang="en-US" altLang="zh-CN" dirty="0" smtClean="0"/>
              <a:t>5-1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255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SqlSessionFactoryBuilder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用过即丢，其生命周期只存在于方法</a:t>
            </a:r>
            <a:r>
              <a:rPr lang="zh-CN" altLang="en-US" dirty="0" smtClean="0"/>
              <a:t>体内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可</a:t>
            </a:r>
            <a:r>
              <a:rPr lang="zh-CN" altLang="en-US" dirty="0" smtClean="0"/>
              <a:t>重用其来</a:t>
            </a:r>
            <a:r>
              <a:rPr lang="zh-CN" altLang="en-US" dirty="0"/>
              <a:t>创建多个 </a:t>
            </a:r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负责构建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，并提供多个</a:t>
            </a:r>
            <a:r>
              <a:rPr lang="en-US" altLang="zh-CN" dirty="0" smtClean="0"/>
              <a:t>build</a:t>
            </a:r>
            <a:r>
              <a:rPr lang="zh-CN" altLang="en-US" dirty="0"/>
              <a:t>方法的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550" y="4098925"/>
            <a:ext cx="7416800" cy="21383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build(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InputStream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inputStream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, String environment, Properties properties)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build(Reader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reader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, String environment, Properties properties)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build(Configuration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config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)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latin typeface="Arial" charset="0"/>
              </a:rPr>
              <a:t>配置信息以三种形式提供给</a:t>
            </a:r>
            <a:r>
              <a:rPr lang="en-US" altLang="zh-CN" sz="1600" b="1" dirty="0" err="1">
                <a:latin typeface="Times New Roman" pitchFamily="18" charset="0"/>
              </a:rPr>
              <a:t>SqlSessionFactory</a:t>
            </a:r>
            <a:r>
              <a:rPr lang="zh-CN" altLang="en-US" sz="1600" b="1" dirty="0">
                <a:latin typeface="Times New Roman" pitchFamily="18" charset="0"/>
              </a:rPr>
              <a:t>的</a:t>
            </a:r>
            <a:r>
              <a:rPr lang="en-US" altLang="zh-CN" sz="1600" b="1" dirty="0">
                <a:latin typeface="Times New Roman" pitchFamily="18" charset="0"/>
              </a:rPr>
              <a:t>build</a:t>
            </a:r>
            <a:r>
              <a:rPr lang="zh-CN" altLang="en-US" sz="1600" b="1" dirty="0">
                <a:latin typeface="Times New Roman" pitchFamily="18" charset="0"/>
              </a:rPr>
              <a:t>方法：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</a:rPr>
              <a:t>InputStream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</a:rPr>
              <a:t>字节流）、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Reader（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</a:rPr>
              <a:t>字符流）、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Configuration（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</a:rPr>
              <a:t>类）</a:t>
            </a:r>
            <a:endParaRPr lang="en-US" altLang="zh-CN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84213" y="4508500"/>
            <a:ext cx="8172450" cy="151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读取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XML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文件构造方式：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String resource = "mybatis-config.xml"; 　　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InputStream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is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Resources.getResourceAsStream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(resource); 　　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= new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SqlSessionFactoryBuilder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().build(is);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17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核心对象</a:t>
            </a:r>
            <a:r>
              <a:rPr lang="en-US" altLang="zh-CN" dirty="0" smtClean="0"/>
              <a:t>5-2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255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SqlSessionFactory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/>
              <a:t>SqlSessionFactory</a:t>
            </a:r>
            <a:r>
              <a:rPr lang="zh-CN" altLang="en-US" dirty="0"/>
              <a:t>是每个</a:t>
            </a:r>
            <a:r>
              <a:rPr lang="en-US" altLang="zh-CN" dirty="0" err="1"/>
              <a:t>MyBatis</a:t>
            </a:r>
            <a:r>
              <a:rPr lang="zh-CN" altLang="en-US" dirty="0"/>
              <a:t>应用的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作用：创建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作用域</a:t>
            </a:r>
            <a:r>
              <a:rPr lang="zh-CN" altLang="en-US" dirty="0"/>
              <a:t>：</a:t>
            </a:r>
            <a:r>
              <a:rPr lang="en-US" altLang="zh-CN" dirty="0" smtClean="0"/>
              <a:t>Application</a:t>
            </a:r>
          </a:p>
          <a:p>
            <a:pPr lvl="1">
              <a:defRPr/>
            </a:pPr>
            <a:r>
              <a:rPr lang="zh-CN" altLang="en-US" dirty="0" smtClean="0"/>
              <a:t>生命周期</a:t>
            </a:r>
            <a:r>
              <a:rPr lang="zh-CN" altLang="en-US" dirty="0"/>
              <a:t>与应用的生命周期相同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存在于</a:t>
            </a:r>
            <a:r>
              <a:rPr lang="zh-CN" altLang="en-US" dirty="0" smtClean="0"/>
              <a:t>整个应用</a:t>
            </a:r>
            <a:r>
              <a:rPr lang="zh-CN" altLang="en-US" dirty="0"/>
              <a:t>运行时，并且同时只存在一个对象实例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2339975" y="5805488"/>
            <a:ext cx="4580024" cy="428625"/>
            <a:chOff x="3143240" y="5143512"/>
            <a:chExt cx="4580056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92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798797" y="5187962"/>
              <a:ext cx="392449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编写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MyBatisUtil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类</a:t>
              </a:r>
            </a:p>
          </p:txBody>
        </p:sp>
      </p:grp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971600" y="2600908"/>
            <a:ext cx="7776864" cy="5400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 session =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charset="0"/>
              </a:rPr>
              <a:t>openSession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charset="0"/>
              </a:rPr>
              <a:t>boolean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Arial" charset="0"/>
              </a:rPr>
              <a:t>autoCommit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6012160" y="3300689"/>
            <a:ext cx="3024336" cy="776383"/>
          </a:xfrm>
          <a:prstGeom prst="wedgeRoundRectCallout">
            <a:avLst>
              <a:gd name="adj1" fmla="val 283"/>
              <a:gd name="adj2" fmla="val -473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：关闭事务控制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默认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)</a:t>
            </a: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：开启事务控制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7344308" y="2924945"/>
            <a:ext cx="252028" cy="36003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18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核心对象</a:t>
            </a:r>
            <a:r>
              <a:rPr lang="en-US" altLang="zh-CN" dirty="0" smtClean="0"/>
              <a:t>5-3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05251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SqlSession</a:t>
            </a:r>
          </a:p>
          <a:p>
            <a:pPr lvl="1">
              <a:defRPr/>
            </a:pPr>
            <a:r>
              <a:rPr lang="zh-CN" altLang="en-US" dirty="0"/>
              <a:t>包含了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所</a:t>
            </a:r>
            <a:r>
              <a:rPr lang="zh-CN" altLang="en-US" dirty="0"/>
              <a:t>需的所有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对应一</a:t>
            </a:r>
            <a:r>
              <a:rPr lang="zh-CN" altLang="en-US" dirty="0"/>
              <a:t>次数据库会话</a:t>
            </a:r>
            <a:r>
              <a:rPr lang="zh-CN" altLang="en-US" dirty="0" smtClean="0"/>
              <a:t>，会话结束必须关闭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线程级别，不能共享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550" y="3255014"/>
            <a:ext cx="7416800" cy="15684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 session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sqlSessionFactory.openSession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try {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   // do work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} finally {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  </a:t>
            </a:r>
            <a:r>
              <a:rPr lang="en-US" altLang="zh-CN" sz="1600" b="1" dirty="0" err="1">
                <a:solidFill>
                  <a:srgbClr val="FF0000"/>
                </a:solidFill>
                <a:latin typeface="Arial" charset="0"/>
              </a:rPr>
              <a:t>session.close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();</a:t>
            </a:r>
          </a:p>
          <a:p>
            <a:pPr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}</a:t>
            </a:r>
          </a:p>
        </p:txBody>
      </p:sp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971550" y="5013473"/>
            <a:ext cx="7416800" cy="1439863"/>
            <a:chOff x="1908175" y="4745726"/>
            <a:chExt cx="4306888" cy="532261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908175" y="4837273"/>
              <a:ext cx="4306888" cy="4407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SqlSession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里可以执行多次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语句，但一旦关闭了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SqlSession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就需要重新创建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8" name="AutoShape 4"/>
            <p:cNvSpPr>
              <a:spLocks noChangeArrowheads="1"/>
            </p:cNvSpPr>
            <p:nvPr/>
          </p:nvSpPr>
          <p:spPr bwMode="gray">
            <a:xfrm>
              <a:off x="5715010" y="4745726"/>
              <a:ext cx="283381" cy="1596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635375" y="3809052"/>
            <a:ext cx="4752975" cy="714375"/>
          </a:xfrm>
          <a:prstGeom prst="wedgeRoundRectCallout">
            <a:avLst>
              <a:gd name="adj1" fmla="val 283"/>
              <a:gd name="adj2" fmla="val -473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关闭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SqlSession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非常重要，必须要确保在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finally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方法体中正常关闭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86670" y="4191365"/>
            <a:ext cx="648705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68"/>
          <p:cNvGrpSpPr>
            <a:grpSpLocks/>
          </p:cNvGrpSpPr>
          <p:nvPr/>
        </p:nvGrpSpPr>
        <p:grpSpPr bwMode="auto">
          <a:xfrm>
            <a:off x="0" y="4941168"/>
            <a:ext cx="1057275" cy="414338"/>
            <a:chOff x="1000100" y="3950459"/>
            <a:chExt cx="1058023" cy="414475"/>
          </a:xfrm>
        </p:grpSpPr>
        <p:pic>
          <p:nvPicPr>
            <p:cNvPr id="1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16" name="组合 70"/>
          <p:cNvGrpSpPr>
            <a:grpSpLocks/>
          </p:cNvGrpSpPr>
          <p:nvPr/>
        </p:nvGrpSpPr>
        <p:grpSpPr bwMode="auto">
          <a:xfrm>
            <a:off x="71406" y="2708920"/>
            <a:ext cx="1000125" cy="414337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19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7019925" y="285750"/>
            <a:ext cx="19446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1255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搭建</a:t>
            </a:r>
            <a:r>
              <a:rPr lang="en-US" altLang="zh-CN" dirty="0" err="1" smtClean="0"/>
              <a:t>MyBatis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完成对用户表、供应商表的简单查询操作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核心对象</a:t>
            </a:r>
            <a:r>
              <a:rPr lang="en-US" altLang="zh-CN" dirty="0" smtClean="0"/>
              <a:t>5-4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96752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SqlSession</a:t>
            </a:r>
            <a:r>
              <a:rPr lang="zh-CN" altLang="en-US" dirty="0"/>
              <a:t>的获取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SqlSession</a:t>
            </a:r>
            <a:r>
              <a:rPr lang="zh-CN" altLang="en-US" dirty="0" smtClean="0"/>
              <a:t>的两种使用方式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实例直接运行映射的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smtClean="0">
                <a:solidFill>
                  <a:srgbClr val="FF0000"/>
                </a:solidFill>
              </a:rPr>
              <a:t>Mapper</a:t>
            </a:r>
            <a:r>
              <a:rPr lang="zh-CN" altLang="en-US" dirty="0" smtClean="0">
                <a:solidFill>
                  <a:srgbClr val="FF0000"/>
                </a:solidFill>
              </a:rPr>
              <a:t>接口方式操作数据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00113" y="1972381"/>
            <a:ext cx="7416800" cy="160063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String resource = "mybatis-config.xml"; 　　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InputStream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is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Resources.getResourceAsStream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(resource); 　　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factory = new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SqlSessionFactoryBuilder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().build(is) 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</a:t>
            </a:r>
            <a:r>
              <a:rPr lang="en-US" altLang="zh-CN" sz="1600" dirty="0">
                <a:latin typeface="Arial" charset="0"/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sqlSession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factory.openSession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();</a:t>
            </a:r>
            <a:endParaRPr lang="zh-CN" altLang="zh-CN" sz="1600" b="1" dirty="0" err="1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20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核心对象</a:t>
            </a:r>
            <a:r>
              <a:rPr lang="en-US" dirty="0"/>
              <a:t>5</a:t>
            </a:r>
            <a:r>
              <a:rPr lang="en-US" altLang="zh-CN" dirty="0" smtClean="0"/>
              <a:t>-5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05251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的两种使用方式实现用户表的查询操作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调用</a:t>
            </a:r>
            <a:r>
              <a:rPr lang="en-US" altLang="zh-CN" sz="2600" dirty="0" err="1">
                <a:cs typeface="+mn-cs"/>
              </a:rPr>
              <a:t>sqlSession.selectList</a:t>
            </a:r>
            <a:r>
              <a:rPr lang="en-US" altLang="zh-CN" sz="2600" dirty="0">
                <a:cs typeface="+mn-cs"/>
              </a:rPr>
              <a:t>()</a:t>
            </a:r>
            <a:r>
              <a:rPr lang="zh-CN" altLang="en-US" sz="2600" dirty="0">
                <a:cs typeface="+mn-cs"/>
              </a:rPr>
              <a:t>执行查询操作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>
                <a:cs typeface="+mn-cs"/>
              </a:rPr>
              <a:t>调用</a:t>
            </a:r>
            <a:r>
              <a:rPr lang="en-US" altLang="zh-CN" sz="2600" dirty="0" err="1">
                <a:cs typeface="+mn-cs"/>
              </a:rPr>
              <a:t>sqlSession.getMapper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Mapper.class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en-US" sz="2600" dirty="0">
                <a:cs typeface="+mn-cs"/>
              </a:rPr>
              <a:t>执行</a:t>
            </a:r>
            <a:r>
              <a:rPr lang="en-US" altLang="zh-CN" sz="2600" dirty="0">
                <a:cs typeface="+mn-cs"/>
              </a:rPr>
              <a:t>DAO</a:t>
            </a:r>
            <a:r>
              <a:rPr lang="zh-CN" altLang="en-US" sz="2600" dirty="0">
                <a:cs typeface="+mn-cs"/>
              </a:rPr>
              <a:t>接口方法来实现对数据的查询操作</a:t>
            </a:r>
            <a:r>
              <a:rPr lang="en-US" altLang="zh-CN" dirty="0" smtClean="0"/>
              <a:t>	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339975" y="5962650"/>
            <a:ext cx="4620099" cy="428625"/>
            <a:chOff x="3143240" y="5143512"/>
            <a:chExt cx="4620131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7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758721" y="5187962"/>
              <a:ext cx="400465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实现用户表的查询操作</a:t>
              </a: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323528" y="2636912"/>
            <a:ext cx="1000125" cy="447675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21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8384" y="285750"/>
            <a:ext cx="936229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05251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非集成环境下的最佳实践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SqlSessionFactoryBuilder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用过即</a:t>
            </a:r>
            <a:r>
              <a:rPr lang="zh-CN" altLang="en-US" dirty="0" smtClean="0"/>
              <a:t>丢，推荐作用域范围：方法体内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SqlSessionFactory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最佳作用域范围：应用的全局作用域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生命周期与应用的生命周期相同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SqlSession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线程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请求期间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22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6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135" y="285750"/>
            <a:ext cx="3168477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系统核心配置文件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255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mybatis-config.xml </a:t>
            </a:r>
            <a:r>
              <a:rPr lang="zh-CN" altLang="en-US" dirty="0" smtClean="0"/>
              <a:t>系统</a:t>
            </a:r>
            <a:r>
              <a:rPr lang="zh-CN" altLang="en-US" dirty="0"/>
              <a:t>核心配置文件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600" y="1916832"/>
            <a:ext cx="6237522" cy="43926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configuration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配置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properties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可以配置在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Java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属性配置文件中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settings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修改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MyBatis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在运行时的行为方式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为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Java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类型命名一个别名（简称）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typeHandlers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类型处理器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objectFactory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对象工厂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plugins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插件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environments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环境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environment   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</a:rPr>
              <a:t>环境变量</a:t>
            </a:r>
            <a:endParaRPr lang="en-US" altLang="zh-CN" b="1" dirty="0">
              <a:solidFill>
                <a:srgbClr val="FF0000"/>
              </a:solidFill>
              <a:latin typeface="Arial" charset="0"/>
            </a:endParaRPr>
          </a:p>
          <a:p>
            <a:pPr lvl="2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Arial" charset="0"/>
              </a:rPr>
              <a:t>transactionManager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</a:rPr>
              <a:t>事务管理器</a:t>
            </a:r>
            <a:endParaRPr lang="en-US" altLang="zh-CN" b="1" dirty="0">
              <a:solidFill>
                <a:srgbClr val="FF0000"/>
              </a:solidFill>
              <a:latin typeface="Arial" charset="0"/>
            </a:endParaRPr>
          </a:p>
          <a:p>
            <a:pPr lvl="2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Arial" charset="0"/>
              </a:rPr>
              <a:t>dataSource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</a:rPr>
              <a:t>数据源</a:t>
            </a:r>
            <a:endParaRPr lang="en-US" altLang="zh-CN" b="1" dirty="0">
              <a:solidFill>
                <a:srgbClr val="FF0000"/>
              </a:solidFill>
              <a:latin typeface="Arial" charset="0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60000"/>
              <a:buFont typeface="Wingdings" pitchFamily="2" charset="2"/>
              <a:buChar char="Ø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mappers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映射器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zh-CN" sz="1600" b="1" dirty="0" err="1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380312" y="2848729"/>
            <a:ext cx="1673244" cy="652582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注意元素节点的顺序！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804248" y="3212976"/>
            <a:ext cx="607223" cy="4248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23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51"/>
            <a:ext cx="3535357" cy="500044"/>
          </a:xfrm>
        </p:spPr>
        <p:txBody>
          <a:bodyPr/>
          <a:lstStyle/>
          <a:p>
            <a:pPr>
              <a:defRPr/>
            </a:pPr>
            <a:r>
              <a:rPr dirty="0" smtClean="0"/>
              <a:t>配置</a:t>
            </a:r>
            <a:r>
              <a:rPr lang="en-US" altLang="zh-CN" dirty="0" smtClean="0"/>
              <a:t>properties</a:t>
            </a:r>
            <a:r>
              <a:rPr dirty="0" smtClean="0"/>
              <a:t>元素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21804"/>
            <a:ext cx="828092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配置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元素的两种方式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通过外部指定的方式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database.properties</a:t>
            </a:r>
            <a:r>
              <a:rPr lang="zh-CN" altLang="en-US" dirty="0" smtClean="0"/>
              <a:t>），</a:t>
            </a:r>
            <a:r>
              <a:rPr lang="zh-CN" altLang="zh-CN" dirty="0" smtClean="0"/>
              <a:t>实现动态配置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直接配置为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实现动态配置</a:t>
            </a: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24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85750"/>
            <a:ext cx="2664421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properties3-1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93812"/>
            <a:ext cx="828092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通过</a:t>
            </a:r>
            <a:r>
              <a:rPr lang="zh-CN" altLang="zh-CN" dirty="0"/>
              <a:t>外部指定的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（</a:t>
            </a:r>
            <a:r>
              <a:rPr lang="en-US" altLang="zh-CN" dirty="0" err="1"/>
              <a:t>database.properties</a:t>
            </a:r>
            <a:r>
              <a:rPr lang="zh-CN" altLang="en-US" dirty="0" smtClean="0"/>
              <a:t>），</a:t>
            </a:r>
            <a:r>
              <a:rPr lang="zh-CN" altLang="zh-CN" dirty="0"/>
              <a:t>实现动态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28662" y="2636912"/>
            <a:ext cx="7056314" cy="244827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properties 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</a:rPr>
              <a:t>resource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  <a:latin typeface="Arial" charset="0"/>
              </a:rPr>
              <a:t>database</a:t>
            </a:r>
            <a:r>
              <a:rPr lang="en-US" altLang="en-US" b="1" dirty="0" err="1" smtClean="0">
                <a:solidFill>
                  <a:srgbClr val="FF0000"/>
                </a:solidFill>
                <a:latin typeface="Arial" charset="0"/>
              </a:rPr>
              <a:t>.properties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      </a:t>
            </a:r>
            <a:endParaRPr lang="en-US" altLang="en-US" b="1" dirty="0" smtClean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......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type="POOLED"&gt;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name="driver" value="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${driver}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${</a:t>
            </a:r>
            <a:r>
              <a:rPr lang="en-US" altLang="zh-CN" b="1" dirty="0" err="1">
                <a:solidFill>
                  <a:srgbClr val="FF0000"/>
                </a:solidFill>
                <a:latin typeface="Arial" charset="0"/>
              </a:rPr>
              <a:t>url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name="username" value="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${user}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name="password" value="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${password}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25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85750"/>
            <a:ext cx="2664421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properties3-2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984" y="87778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直接</a:t>
            </a:r>
            <a:r>
              <a:rPr lang="zh-CN" altLang="zh-CN" dirty="0"/>
              <a:t>配置为</a:t>
            </a:r>
            <a:r>
              <a:rPr lang="en-US" altLang="zh-CN" dirty="0"/>
              <a:t>xml</a:t>
            </a:r>
            <a:r>
              <a:rPr lang="zh-CN" altLang="en-US" dirty="0"/>
              <a:t>，</a:t>
            </a:r>
            <a:r>
              <a:rPr lang="zh-CN" altLang="zh-CN" dirty="0"/>
              <a:t>实现动态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配置</a:t>
            </a:r>
            <a:r>
              <a:rPr lang="en-US" altLang="zh-CN" dirty="0"/>
              <a:t>property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</a:p>
          <a:p>
            <a:pPr lvl="1">
              <a:defRPr/>
            </a:pPr>
            <a:endParaRPr lang="zh-CN" altLang="en-US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83568" y="1844824"/>
            <a:ext cx="7560840" cy="41764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&lt;properties&gt;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name="driver" value="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com.mysql.jdbc.Driver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jdbc: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mysql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://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127.0.0.1:3306/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smbms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name="user" value="root"/&gt;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name="password" value="root"/&gt;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&lt;/properties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......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type="POOLED"&gt;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name="driver" value="${driver}"/&gt;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value="${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}"/&gt;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name="username" value="${user}"/&gt;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	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property name="password" value="${password}"/&gt;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  <a:endParaRPr lang="zh-CN" altLang="zh-CN" sz="1600" b="1" dirty="0" err="1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grpSp>
        <p:nvGrpSpPr>
          <p:cNvPr id="7" name="组合 18"/>
          <p:cNvGrpSpPr>
            <a:grpSpLocks/>
          </p:cNvGrpSpPr>
          <p:nvPr/>
        </p:nvGrpSpPr>
        <p:grpSpPr bwMode="auto">
          <a:xfrm>
            <a:off x="1835696" y="6168727"/>
            <a:ext cx="5845945" cy="428625"/>
            <a:chOff x="3143240" y="5143512"/>
            <a:chExt cx="457203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951673" y="5187962"/>
              <a:ext cx="361874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properties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元素配置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-xml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26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5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192" y="285750"/>
            <a:ext cx="2664421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properties3-3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92" y="123782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若两种方式同时</a:t>
            </a:r>
            <a:r>
              <a:rPr lang="zh-CN" altLang="zh-CN" dirty="0" smtClean="0"/>
              <a:t>都用</a:t>
            </a:r>
            <a:r>
              <a:rPr lang="zh-CN" altLang="zh-CN" dirty="0"/>
              <a:t>了，那么哪种方式优先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配置</a:t>
            </a:r>
            <a:r>
              <a:rPr lang="en-US" altLang="zh-CN" dirty="0"/>
              <a:t>properties</a:t>
            </a:r>
            <a:r>
              <a:rPr lang="zh-CN" altLang="en-US" dirty="0"/>
              <a:t>的</a:t>
            </a:r>
            <a:r>
              <a:rPr lang="en-US" altLang="zh-CN" dirty="0"/>
              <a:t>resource</a:t>
            </a:r>
            <a:r>
              <a:rPr lang="zh-CN" altLang="en-US" dirty="0"/>
              <a:t>指定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配置</a:t>
            </a:r>
            <a:r>
              <a:rPr lang="en-US" altLang="zh-CN" dirty="0"/>
              <a:t>property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 smtClean="0"/>
              <a:t>value</a:t>
            </a:r>
          </a:p>
          <a:p>
            <a:pPr lvl="1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467544" y="2708920"/>
            <a:ext cx="8388424" cy="22322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properties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resource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database.properties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name="driver" value="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com.mysql.jdbc.Driver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jdbc:mysql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://127.0.0.1:3306/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smbms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name="user" value="root"/&gt;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property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name="password" value="root"/&gt;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properties&gt;</a:t>
            </a:r>
            <a:endParaRPr lang="zh-CN" altLang="zh-CN" b="1" dirty="0" err="1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06" y="764704"/>
            <a:ext cx="1058046" cy="528644"/>
            <a:chOff x="928662" y="2571744"/>
            <a:chExt cx="1058046" cy="528644"/>
          </a:xfrm>
        </p:grpSpPr>
        <p:sp>
          <p:nvSpPr>
            <p:cNvPr id="8" name="TextBox 13"/>
            <p:cNvSpPr txBox="1"/>
            <p:nvPr/>
          </p:nvSpPr>
          <p:spPr bwMode="auto">
            <a:xfrm>
              <a:off x="1285875" y="262255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思考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4" descr="\\prdsoftlab\Softlab\034\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8662" y="2571744"/>
              <a:ext cx="528644" cy="528644"/>
            </a:xfrm>
            <a:prstGeom prst="rect">
              <a:avLst/>
            </a:prstGeom>
            <a:noFill/>
          </p:spPr>
        </p:pic>
      </p:grp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1835696" y="6312743"/>
            <a:ext cx="5845945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956061" y="5187962"/>
              <a:ext cx="360996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properties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元素配置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21"/>
          <p:cNvGrpSpPr>
            <a:grpSpLocks/>
          </p:cNvGrpSpPr>
          <p:nvPr/>
        </p:nvGrpSpPr>
        <p:grpSpPr bwMode="auto">
          <a:xfrm>
            <a:off x="714348" y="4939375"/>
            <a:ext cx="7416800" cy="1200171"/>
            <a:chOff x="1908175" y="4745726"/>
            <a:chExt cx="4306888" cy="53226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gray">
            <a:xfrm>
              <a:off x="1908175" y="4837273"/>
              <a:ext cx="4306888" cy="4407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400" b="1" dirty="0" smtClean="0">
                  <a:latin typeface="+mn-lt"/>
                  <a:ea typeface="+mn-ea"/>
                </a:rPr>
                <a:t>结论：</a:t>
              </a:r>
              <a:r>
                <a:rPr lang="en-US" altLang="zh-CN" sz="2400" b="1" dirty="0" smtClean="0">
                  <a:latin typeface="+mn-lt"/>
                  <a:ea typeface="+mn-ea"/>
                </a:rPr>
                <a:t>resource</a:t>
              </a:r>
              <a:r>
                <a:rPr lang="zh-CN" altLang="en-US" sz="2400" b="1" dirty="0" smtClean="0">
                  <a:latin typeface="+mn-lt"/>
                  <a:ea typeface="+mn-ea"/>
                </a:rPr>
                <a:t>属性值的优先级高于</a:t>
              </a:r>
              <a:r>
                <a:rPr lang="en-US" altLang="zh-CN" sz="2400" b="1" dirty="0" smtClean="0">
                  <a:latin typeface="+mn-lt"/>
                  <a:ea typeface="+mn-ea"/>
                </a:rPr>
                <a:t>property</a:t>
              </a:r>
              <a:r>
                <a:rPr lang="zh-CN" altLang="en-US" sz="2400" b="1" dirty="0" smtClean="0">
                  <a:latin typeface="+mn-lt"/>
                  <a:ea typeface="+mn-ea"/>
                </a:rPr>
                <a:t>子节点配置的值</a:t>
              </a:r>
              <a:endParaRPr lang="zh-CN" altLang="en-US" sz="2400" b="1" dirty="0">
                <a:latin typeface="+mn-lt"/>
                <a:ea typeface="+mn-ea"/>
              </a:endParaRPr>
            </a:p>
          </p:txBody>
        </p:sp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5715010" y="4745726"/>
              <a:ext cx="283381" cy="1596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27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3702" y="285750"/>
            <a:ext cx="2320911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settings</a:t>
            </a:r>
            <a:r>
              <a:rPr dirty="0" smtClean="0"/>
              <a:t>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1255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用来修改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运行时的行为方式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主要是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的一些全局配置属性的设置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550" y="2997200"/>
            <a:ext cx="6913563" cy="17272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&lt;settings&gt;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&lt;!--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是否启用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延迟加载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--&gt;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&lt;setting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lazyLoadingEnabled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value="false" /&gt;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&lt;/settings&gt;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1134"/>
              </p:ext>
            </p:extLst>
          </p:nvPr>
        </p:nvGraphicFramePr>
        <p:xfrm>
          <a:off x="395288" y="2606832"/>
          <a:ext cx="8353424" cy="305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07"/>
                <a:gridCol w="3384492"/>
                <a:gridCol w="1512541"/>
                <a:gridCol w="1080184"/>
              </a:tblGrid>
              <a:tr h="396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设置项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描述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允许值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默认值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9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cacheEnabled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对在此配置文件下的所有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进行全局性开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关设置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 false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lazyLoadingEnabled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全局性设置懒加载。如果设为‘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false’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，则所有相关联的都会被初始化加载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 false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kumimoji="0" lang="zh-CN" altLang="en-US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autoMappingBehavior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MyBatis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对于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resultMap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自动映射匹配级别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NONE 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PARTIAL 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FULL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PARTIAL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……(9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个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......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......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......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28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9322" y="285728"/>
            <a:ext cx="3035291" cy="52322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typeAliases</a:t>
            </a:r>
            <a:r>
              <a:rPr dirty="0" smtClean="0"/>
              <a:t>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83661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类型别名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仅仅只关联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配置，简写冗长的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550" y="2347913"/>
            <a:ext cx="7272338" cy="12239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alias="User" type="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cn.smbms.pojo.User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71550" y="3859784"/>
            <a:ext cx="7272338" cy="12254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&lt;package name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cn.smbms.pojo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typeAliases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</p:txBody>
      </p:sp>
      <p:grpSp>
        <p:nvGrpSpPr>
          <p:cNvPr id="7" name="组合 18"/>
          <p:cNvGrpSpPr>
            <a:grpSpLocks/>
          </p:cNvGrpSpPr>
          <p:nvPr/>
        </p:nvGrpSpPr>
        <p:grpSpPr bwMode="auto">
          <a:xfrm>
            <a:off x="2339975" y="6169025"/>
            <a:ext cx="5409922" cy="428625"/>
            <a:chOff x="3143240" y="5143512"/>
            <a:chExt cx="4574448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1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3802890" y="5187962"/>
              <a:ext cx="391479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优化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typeAliases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元素配置</a:t>
              </a:r>
            </a:p>
          </p:txBody>
        </p:sp>
      </p:grp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5076056" y="5229200"/>
            <a:ext cx="3744416" cy="652582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默认名称：指定包下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JavaBean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的非限定类名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26844" y="4572254"/>
            <a:ext cx="577204" cy="7289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1492756" y="4286502"/>
            <a:ext cx="4159364" cy="285752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29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</a:t>
            </a:r>
            <a:r>
              <a:rPr lang="zh-CN" altLang="en-US" dirty="0"/>
              <a:t>数据持久化概念和</a:t>
            </a:r>
            <a:r>
              <a:rPr lang="en-US" altLang="zh-CN" dirty="0"/>
              <a:t>ORM</a:t>
            </a:r>
            <a:r>
              <a:rPr lang="zh-CN" altLang="en-US" dirty="0"/>
              <a:t>原理</a:t>
            </a:r>
          </a:p>
          <a:p>
            <a:pPr>
              <a:defRPr/>
            </a:pPr>
            <a:r>
              <a:rPr lang="zh-CN" altLang="en-US" dirty="0"/>
              <a:t>理解</a:t>
            </a:r>
            <a:r>
              <a:rPr lang="en-US" altLang="zh-CN" dirty="0" err="1"/>
              <a:t>MyBatis</a:t>
            </a:r>
            <a:r>
              <a:rPr lang="zh-CN" altLang="en-US" dirty="0"/>
              <a:t>的概念以及优点特性</a:t>
            </a:r>
          </a:p>
          <a:p>
            <a:pPr>
              <a:defRPr/>
            </a:pPr>
            <a:r>
              <a:rPr lang="zh-CN" altLang="en-US" dirty="0"/>
              <a:t>搭建</a:t>
            </a:r>
            <a:r>
              <a:rPr lang="en-US" altLang="zh-CN" dirty="0" err="1"/>
              <a:t>MyBatis</a:t>
            </a:r>
            <a:r>
              <a:rPr lang="zh-CN" altLang="en-US" dirty="0"/>
              <a:t>环境</a:t>
            </a:r>
          </a:p>
          <a:p>
            <a:pPr>
              <a:defRPr/>
            </a:pPr>
            <a:r>
              <a:rPr lang="zh-CN" altLang="en-US" dirty="0" smtClean="0"/>
              <a:t>了解</a:t>
            </a:r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JDBC</a:t>
            </a:r>
            <a:r>
              <a:rPr lang="zh-CN" altLang="en-US" dirty="0"/>
              <a:t>的区别与联系</a:t>
            </a:r>
          </a:p>
          <a:p>
            <a:pPr>
              <a:defRPr/>
            </a:pPr>
            <a:r>
              <a:rPr lang="zh-CN" altLang="en-US" dirty="0"/>
              <a:t>理解核心类的作用域和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掌握全局配置文件</a:t>
            </a:r>
            <a:r>
              <a:rPr lang="zh-CN" altLang="en-US" dirty="0"/>
              <a:t>结构内容</a:t>
            </a:r>
          </a:p>
          <a:p>
            <a:pPr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11255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9891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92417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38" y="2996952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34290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190" y="285750"/>
            <a:ext cx="403542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environments</a:t>
            </a:r>
            <a:r>
              <a:rPr dirty="0" smtClean="0"/>
              <a:t>元素</a:t>
            </a:r>
            <a:r>
              <a:rPr lang="en-US" altLang="zh-CN" dirty="0" smtClean="0"/>
              <a:t>4-1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008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environments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表示</a:t>
            </a:r>
            <a:r>
              <a:rPr lang="zh-CN" altLang="zh-CN" dirty="0"/>
              <a:t>配置</a:t>
            </a:r>
            <a:r>
              <a:rPr lang="fr-FR" altLang="zh-CN" dirty="0"/>
              <a:t>MyBatis</a:t>
            </a:r>
            <a:r>
              <a:rPr lang="zh-CN" altLang="zh-CN" dirty="0"/>
              <a:t>的多套运行环境，将</a:t>
            </a:r>
            <a:r>
              <a:rPr lang="fr-FR" altLang="zh-CN" dirty="0"/>
              <a:t>SQL</a:t>
            </a:r>
            <a:r>
              <a:rPr lang="zh-CN" altLang="zh-CN" dirty="0"/>
              <a:t>映射到多个不同的数据库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子元素节点：</a:t>
            </a:r>
            <a:r>
              <a:rPr lang="fr-FR" altLang="zh-CN" dirty="0" smtClean="0"/>
              <a:t>environment</a:t>
            </a:r>
            <a:r>
              <a:rPr lang="zh-CN" altLang="zh-CN" dirty="0" smtClean="0"/>
              <a:t>，</a:t>
            </a:r>
            <a:r>
              <a:rPr lang="zh-CN" altLang="zh-CN" dirty="0"/>
              <a:t>但是必须指定其中一</a:t>
            </a:r>
            <a:r>
              <a:rPr lang="zh-CN" altLang="zh-CN" dirty="0" smtClean="0"/>
              <a:t>个</a:t>
            </a:r>
            <a:r>
              <a:rPr lang="zh-CN" altLang="en-US" dirty="0"/>
              <a:t>为</a:t>
            </a:r>
            <a:r>
              <a:rPr lang="zh-CN" altLang="zh-CN" dirty="0" smtClean="0"/>
              <a:t>默认</a:t>
            </a:r>
            <a:r>
              <a:rPr lang="zh-CN" altLang="zh-CN" dirty="0"/>
              <a:t>运行环境（通过</a:t>
            </a:r>
            <a:r>
              <a:rPr lang="en-US" altLang="zh-CN" dirty="0"/>
              <a:t>default</a:t>
            </a:r>
            <a:r>
              <a:rPr lang="zh-CN" altLang="zh-CN" dirty="0"/>
              <a:t>指定）</a:t>
            </a:r>
            <a:endParaRPr lang="en-US" altLang="zh-CN" dirty="0" smtClean="0"/>
          </a:p>
          <a:p>
            <a:pPr lvl="1">
              <a:defRPr/>
            </a:pPr>
            <a:endParaRPr lang="en-US" altLang="zh-CN" b="0" dirty="0" smtClean="0"/>
          </a:p>
        </p:txBody>
      </p: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1403648" y="5020120"/>
            <a:ext cx="6421746" cy="929160"/>
            <a:chOff x="1908175" y="4643446"/>
            <a:chExt cx="4306888" cy="107318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908175" y="4837122"/>
              <a:ext cx="4306888" cy="87950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每个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SqlSessionFactory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实例只能选择一个运行环境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gray">
            <a:xfrm>
              <a:off x="5838626" y="4643446"/>
              <a:ext cx="233572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30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8" y="285750"/>
            <a:ext cx="396398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environments</a:t>
            </a:r>
            <a:r>
              <a:rPr dirty="0" smtClean="0"/>
              <a:t>元素</a:t>
            </a:r>
            <a:r>
              <a:rPr lang="en-US" altLang="zh-CN" dirty="0" smtClean="0"/>
              <a:t>4-2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55650" y="1071563"/>
            <a:ext cx="7500938" cy="51339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&lt;environments default="development"&gt;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&lt;environment id="development"&gt;</a:t>
            </a:r>
          </a:p>
          <a:p>
            <a:pPr lvl="2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transactionManager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type="JDBC"/&gt;</a:t>
            </a:r>
          </a:p>
          <a:p>
            <a:pPr lvl="2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type="POOLED"&gt;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	&lt;property name="driver" value="${driver}"/&gt;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		 &lt;property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value="${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}"/&gt;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	&lt;property name="username" value="${user}"/&gt;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		&lt;property name="password" value="${password}"/&gt;</a:t>
            </a:r>
          </a:p>
          <a:p>
            <a:pPr lvl="2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&lt;/environment&gt;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&lt;environment id="test"&gt;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&lt;/environment&gt;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&lt;/environments&gt;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501900" y="1428750"/>
            <a:ext cx="2286000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28938" y="1817688"/>
            <a:ext cx="17145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51150" y="4999038"/>
            <a:ext cx="928688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40200" y="2212975"/>
            <a:ext cx="1285875" cy="158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89300" y="2532063"/>
            <a:ext cx="1714500" cy="15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6096000" y="1127125"/>
            <a:ext cx="2446338" cy="373063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默认的运行环境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869722" y="1357298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6096000" y="1500188"/>
            <a:ext cx="1446213" cy="373062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运行环境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941730" y="1698722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5095875" y="4714875"/>
            <a:ext cx="1589088" cy="373063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运行环境 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51920" y="4913432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6659563" y="1897063"/>
            <a:ext cx="2089150" cy="373062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事务管理器配置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445786" y="2111636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6227763" y="2246313"/>
            <a:ext cx="2089150" cy="373062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数据源配置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13738" y="2413102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31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8" y="285750"/>
            <a:ext cx="396398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environments</a:t>
            </a:r>
            <a:r>
              <a:rPr dirty="0" smtClean="0"/>
              <a:t>元素</a:t>
            </a:r>
            <a:r>
              <a:rPr lang="en-US" altLang="zh-CN" dirty="0" smtClean="0"/>
              <a:t>4-3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892" y="1214458"/>
            <a:ext cx="8280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transactionManager</a:t>
            </a:r>
            <a:r>
              <a:rPr lang="en-US" altLang="zh-CN" dirty="0"/>
              <a:t>-</a:t>
            </a:r>
            <a:r>
              <a:rPr lang="zh-CN" altLang="en-US" dirty="0"/>
              <a:t>事务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b="0" dirty="0" smtClean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971600" y="2765228"/>
            <a:ext cx="7272338" cy="50958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transactionManager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type="[ JDBC | MANAGED ]"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grpSp>
        <p:nvGrpSpPr>
          <p:cNvPr id="6" name="组合 71"/>
          <p:cNvGrpSpPr>
            <a:grpSpLocks/>
          </p:cNvGrpSpPr>
          <p:nvPr/>
        </p:nvGrpSpPr>
        <p:grpSpPr bwMode="auto">
          <a:xfrm>
            <a:off x="215942" y="2058655"/>
            <a:ext cx="1000125" cy="40005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3429042" y="3632001"/>
            <a:ext cx="928694" cy="373063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JDBC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071984" y="3346249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4257064" y="2846183"/>
            <a:ext cx="642942" cy="285752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4857802" y="3632001"/>
            <a:ext cx="2357454" cy="372904"/>
          </a:xfrm>
          <a:prstGeom prst="roundRect">
            <a:avLst>
              <a:gd name="adj" fmla="val 259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MANAGED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（托管）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5500744" y="3346249"/>
            <a:ext cx="428628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 bwMode="auto">
          <a:xfrm>
            <a:off x="5072116" y="2846183"/>
            <a:ext cx="1214446" cy="285752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32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5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28" y="285750"/>
            <a:ext cx="3963985" cy="52322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environments</a:t>
            </a:r>
            <a:r>
              <a:rPr dirty="0" smtClean="0"/>
              <a:t>元素</a:t>
            </a:r>
            <a:r>
              <a:rPr lang="en-US" altLang="zh-CN" dirty="0" smtClean="0"/>
              <a:t>4-4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824" y="1200354"/>
            <a:ext cx="8280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dataSource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dataSource</a:t>
            </a:r>
            <a:r>
              <a:rPr lang="zh-CN" altLang="en-US" dirty="0"/>
              <a:t>元素使用基本的</a:t>
            </a:r>
            <a:r>
              <a:rPr lang="en-US" altLang="zh-CN" dirty="0"/>
              <a:t>JDBC</a:t>
            </a:r>
            <a:r>
              <a:rPr lang="zh-CN" altLang="en-US" dirty="0"/>
              <a:t>数据源接口来配置</a:t>
            </a:r>
            <a:r>
              <a:rPr lang="en-US" altLang="zh-CN" dirty="0"/>
              <a:t>JDBC</a:t>
            </a:r>
            <a:r>
              <a:rPr lang="zh-CN" altLang="en-US" dirty="0"/>
              <a:t>连接对象的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有</a:t>
            </a:r>
            <a:r>
              <a:rPr lang="zh-CN" altLang="en-US" dirty="0"/>
              <a:t>三种内建的数据源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3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b="0" dirty="0" smtClean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044078" y="4581103"/>
            <a:ext cx="7272338" cy="18002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type="POOLED"&gt;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&lt;property name="driver" value="${driver}"/&gt;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	&lt;property name="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 value="${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}"/&gt;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&lt;property name="username" value="${user}"/&gt;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	&lt;property name="password" value="${password}"/&gt;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&gt;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044078" y="3279457"/>
            <a:ext cx="7272338" cy="50958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dataSource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type=" [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</a:rPr>
              <a:t>UNPOOLED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|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</a:rPr>
              <a:t> POOLED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 |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</a:rPr>
              <a:t>JNDI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]"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Arial" charset="0"/>
            </a:endParaRPr>
          </a:p>
        </p:txBody>
      </p:sp>
      <p:grpSp>
        <p:nvGrpSpPr>
          <p:cNvPr id="7" name="组合 71"/>
          <p:cNvGrpSpPr>
            <a:grpSpLocks/>
          </p:cNvGrpSpPr>
          <p:nvPr/>
        </p:nvGrpSpPr>
        <p:grpSpPr bwMode="auto">
          <a:xfrm>
            <a:off x="71406" y="2716900"/>
            <a:ext cx="1000125" cy="40005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71406" y="4017620"/>
            <a:ext cx="1000125" cy="414337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33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0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2" y="285750"/>
            <a:ext cx="2678101" cy="5238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mappers</a:t>
            </a:r>
            <a:r>
              <a:rPr dirty="0" smtClean="0"/>
              <a:t>元素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08720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映射器，定义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映射语句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须</a:t>
            </a:r>
            <a:r>
              <a:rPr lang="zh-CN" altLang="en-US" dirty="0" smtClean="0"/>
              <a:t>在</a:t>
            </a:r>
            <a:r>
              <a:rPr lang="zh-CN" altLang="en-US" dirty="0"/>
              <a:t>配置中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映射文件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方式一：</a:t>
            </a:r>
            <a:r>
              <a:rPr lang="zh-CN" altLang="zh-CN" dirty="0" smtClean="0">
                <a:solidFill>
                  <a:srgbClr val="FF0000"/>
                </a:solidFill>
              </a:rPr>
              <a:t>使用</a:t>
            </a:r>
            <a:r>
              <a:rPr lang="zh-CN" altLang="zh-CN" dirty="0">
                <a:solidFill>
                  <a:srgbClr val="FF0000"/>
                </a:solidFill>
              </a:rPr>
              <a:t>类资源路径获取</a:t>
            </a:r>
            <a:r>
              <a:rPr lang="zh-CN" altLang="zh-CN" dirty="0" smtClean="0">
                <a:solidFill>
                  <a:srgbClr val="FF0000"/>
                </a:solidFill>
              </a:rPr>
              <a:t>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方式二：</a:t>
            </a:r>
            <a:r>
              <a:rPr lang="zh-CN" altLang="zh-CN" dirty="0"/>
              <a:t>使用</a:t>
            </a:r>
            <a:r>
              <a:rPr lang="fr-FR" altLang="zh-CN" dirty="0"/>
              <a:t>URL</a:t>
            </a:r>
            <a:r>
              <a:rPr lang="zh-CN" altLang="zh-CN" dirty="0" smtClean="0"/>
              <a:t>获取资源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5813" y="2428868"/>
            <a:ext cx="7572375" cy="1533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&lt;!--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映射文件加入到系统核心配置文件中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&lt;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resource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Arial" charset="0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smbms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dao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/user/UserMapper.xml"/&gt;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16049" y="4643446"/>
            <a:ext cx="7572375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mappers&gt;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="file:///E:/sqlmappers/UserMapper.xml"/&gt;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url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="file:///E:/sqlmappers/ProviderMapper.xml"/&gt;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mappers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7" name="组合 18"/>
          <p:cNvGrpSpPr>
            <a:grpSpLocks/>
          </p:cNvGrpSpPr>
          <p:nvPr/>
        </p:nvGrpSpPr>
        <p:grpSpPr bwMode="auto">
          <a:xfrm>
            <a:off x="2051720" y="6312743"/>
            <a:ext cx="5407065" cy="428625"/>
            <a:chOff x="3143240" y="5143512"/>
            <a:chExt cx="4572032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4325414" y="5187962"/>
              <a:ext cx="286974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fr-FR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获取</a:t>
              </a:r>
              <a:r>
                <a:rPr lang="zh-CN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资源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优化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34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1655168" y="1268760"/>
            <a:ext cx="638333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pitchFamily="34" charset="0"/>
              </a:rPr>
              <a:t>优秀持久层框架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实体类和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SQL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语句之间建立映射</a:t>
            </a:r>
            <a:r>
              <a:rPr lang="zh-CN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关系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pitchFamily="34" charset="0"/>
              </a:rPr>
              <a:t>搭建</a:t>
            </a:r>
            <a:r>
              <a:rPr lang="en-US" altLang="zh-CN" sz="2000" b="1" dirty="0" err="1" smtClean="0">
                <a:ea typeface="微软雅黑" pitchFamily="34" charset="-122"/>
                <a:cs typeface="Arial" pitchFamily="34" charset="0"/>
              </a:rPr>
              <a:t>MyBatis</a:t>
            </a:r>
            <a:r>
              <a:rPr lang="zh-CN" altLang="en-US" sz="2000" b="1" dirty="0" smtClean="0">
                <a:ea typeface="微软雅黑" pitchFamily="34" charset="-122"/>
                <a:cs typeface="Arial" pitchFamily="34" charset="0"/>
              </a:rPr>
              <a:t>开发环境</a:t>
            </a:r>
            <a:endParaRPr lang="en-US" altLang="zh-CN" sz="20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2000" b="1" dirty="0" err="1">
                <a:ea typeface="微软雅黑" pitchFamily="34" charset="-122"/>
                <a:cs typeface="Arial" pitchFamily="34" charset="0"/>
              </a:rPr>
              <a:t>MyBatis</a:t>
            </a:r>
            <a:r>
              <a:rPr lang="zh-CN" altLang="en-US" sz="2000" b="1" dirty="0">
                <a:ea typeface="微软雅黑" pitchFamily="34" charset="-122"/>
                <a:cs typeface="Arial" pitchFamily="34" charset="0"/>
              </a:rPr>
              <a:t>基本要素</a:t>
            </a:r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zh-CN" altLang="en-US" sz="20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252" name="AutoShape 3"/>
          <p:cNvSpPr>
            <a:spLocks/>
          </p:cNvSpPr>
          <p:nvPr/>
        </p:nvSpPr>
        <p:spPr bwMode="auto">
          <a:xfrm>
            <a:off x="4858841" y="3862065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3253" name="TextBox 11"/>
          <p:cNvSpPr txBox="1">
            <a:spLocks noChangeArrowheads="1"/>
          </p:cNvSpPr>
          <p:nvPr/>
        </p:nvSpPr>
        <p:spPr bwMode="auto">
          <a:xfrm>
            <a:off x="3885704" y="4077965"/>
            <a:ext cx="37703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核心对象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系统核心配置文件</a:t>
            </a:r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pitchFamily="34" charset="0"/>
              </a:rPr>
              <a:t>SQL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映射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文件</a:t>
            </a:r>
            <a:endParaRPr lang="zh-CN" altLang="en-US" sz="1600" b="1" dirty="0">
              <a:solidFill>
                <a:srgbClr val="C00000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254" name="TextBox 12"/>
          <p:cNvSpPr txBox="1">
            <a:spLocks noChangeArrowheads="1"/>
          </p:cNvSpPr>
          <p:nvPr/>
        </p:nvSpPr>
        <p:spPr bwMode="auto">
          <a:xfrm>
            <a:off x="5009654" y="3789040"/>
            <a:ext cx="2873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pitchFamily="34" charset="0"/>
              </a:rPr>
              <a:t>SqlSessionFactoryBuilder</a:t>
            </a:r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pitchFamily="34" charset="0"/>
              </a:rPr>
              <a:t>SqlSessionFactory</a:t>
            </a:r>
            <a:endParaRPr lang="en-US" altLang="zh-CN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itchFamily="34" charset="-122"/>
                <a:cs typeface="Arial" pitchFamily="34" charset="0"/>
              </a:rPr>
              <a:t>SqlSession</a:t>
            </a:r>
            <a:endParaRPr lang="zh-CN" altLang="en-US" sz="1600" b="1" dirty="0">
              <a:ea typeface="微软雅黑" pitchFamily="34" charset="-122"/>
              <a:cs typeface="Arial" pitchFamily="34" charset="0"/>
            </a:endParaRP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255" name="AutoShape 3"/>
          <p:cNvSpPr>
            <a:spLocks/>
          </p:cNvSpPr>
          <p:nvPr/>
        </p:nvSpPr>
        <p:spPr bwMode="auto">
          <a:xfrm>
            <a:off x="3707904" y="4221088"/>
            <a:ext cx="177800" cy="2320231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-108520" y="3081154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pitchFamily="34" charset="0"/>
              </a:rPr>
              <a:t>初</a:t>
            </a:r>
            <a:r>
              <a:rPr lang="zh-CN" altLang="en-US" sz="2000" b="1" dirty="0" smtClean="0">
                <a:ea typeface="微软雅黑" pitchFamily="34" charset="-122"/>
                <a:cs typeface="Arial" pitchFamily="34" charset="0"/>
              </a:rPr>
              <a:t>识</a:t>
            </a:r>
            <a:endParaRPr lang="en-US" altLang="zh-CN" sz="2000" b="1" dirty="0" smtClean="0">
              <a:ea typeface="微软雅黑" pitchFamily="34" charset="-122"/>
              <a:cs typeface="Arial" pitchFamily="34" charset="0"/>
            </a:endParaRPr>
          </a:p>
          <a:p>
            <a:pPr algn="ctr" eaLnBrk="1" hangingPunct="1"/>
            <a:r>
              <a:rPr lang="en-US" altLang="zh-CN" sz="2000" b="1" dirty="0" err="1" smtClean="0">
                <a:ea typeface="微软雅黑" pitchFamily="34" charset="-122"/>
                <a:cs typeface="Arial" pitchFamily="34" charset="0"/>
              </a:rPr>
              <a:t>MyBatis</a:t>
            </a:r>
            <a:endParaRPr lang="en-US" altLang="zh-CN" sz="2000" b="1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257" name="AutoShape 3"/>
          <p:cNvSpPr>
            <a:spLocks/>
          </p:cNvSpPr>
          <p:nvPr/>
        </p:nvSpPr>
        <p:spPr bwMode="auto">
          <a:xfrm>
            <a:off x="1439145" y="1386235"/>
            <a:ext cx="216024" cy="410301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3258" name="AutoShape 3"/>
          <p:cNvSpPr>
            <a:spLocks/>
          </p:cNvSpPr>
          <p:nvPr/>
        </p:nvSpPr>
        <p:spPr bwMode="auto">
          <a:xfrm>
            <a:off x="5651004" y="4654228"/>
            <a:ext cx="179387" cy="1216025"/>
          </a:xfrm>
          <a:prstGeom prst="leftBrace">
            <a:avLst>
              <a:gd name="adj1" fmla="val 6182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1816" y="4581203"/>
            <a:ext cx="28733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properties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settings</a:t>
            </a:r>
          </a:p>
          <a:p>
            <a:pPr eaLnBrk="1" hangingPunct="1"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</a:rPr>
              <a:t>typeAliases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environments</a:t>
            </a:r>
          </a:p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mappers</a:t>
            </a:r>
          </a:p>
          <a:p>
            <a:pPr eaLnBrk="1" hangingPunct="1">
              <a:defRPr/>
            </a:pPr>
            <a:endParaRPr lang="zh-CN" altLang="en-US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defRPr/>
            </a:pPr>
            <a:endParaRPr lang="zh-CN" altLang="en-US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319464" y="1826245"/>
            <a:ext cx="188630" cy="1656184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4391472" y="1682229"/>
            <a:ext cx="49685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1600" b="1" dirty="0"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下载</a:t>
            </a:r>
            <a:r>
              <a:rPr lang="en-US" altLang="zh-CN" sz="1600" b="1" dirty="0">
                <a:ea typeface="微软雅黑" pitchFamily="34" charset="-122"/>
                <a:cs typeface="Arial" pitchFamily="34" charset="0"/>
              </a:rPr>
              <a:t>mybatis-3.2.2.jar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包并导入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工程</a:t>
            </a:r>
            <a:endParaRPr lang="en-US" altLang="zh-CN" sz="16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2.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编写</a:t>
            </a:r>
            <a:r>
              <a:rPr lang="en-US" altLang="zh-CN" sz="1600" b="1" dirty="0" err="1">
                <a:ea typeface="微软雅黑" pitchFamily="34" charset="-122"/>
                <a:cs typeface="Arial" pitchFamily="34" charset="0"/>
              </a:rPr>
              <a:t>MyBatis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核心配置文件</a:t>
            </a: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(mybatis-config.xml)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3.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创建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实体类</a:t>
            </a:r>
            <a:r>
              <a:rPr lang="en-US" altLang="zh-CN" sz="1600" b="1" dirty="0">
                <a:ea typeface="微软雅黑" pitchFamily="34" charset="-122"/>
                <a:cs typeface="Arial" pitchFamily="34" charset="0"/>
              </a:rPr>
              <a:t>-</a:t>
            </a: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POJO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4.DAO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层</a:t>
            </a:r>
            <a:r>
              <a:rPr lang="en-US" altLang="zh-CN" sz="1600" b="1" smtClean="0">
                <a:ea typeface="微软雅黑" pitchFamily="34" charset="-122"/>
                <a:cs typeface="Arial" pitchFamily="34" charset="0"/>
              </a:rPr>
              <a:t>-SQL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映射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sz="1600" b="1" dirty="0" smtClean="0"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ea typeface="微软雅黑" pitchFamily="34" charset="-122"/>
                <a:cs typeface="Arial" pitchFamily="34" charset="0"/>
              </a:rPr>
              <a:t>5.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创建</a:t>
            </a:r>
            <a:r>
              <a:rPr lang="zh-CN" altLang="en-US" sz="1600" b="1" dirty="0">
                <a:ea typeface="微软雅黑" pitchFamily="34" charset="-122"/>
                <a:cs typeface="Arial" pitchFamily="34" charset="0"/>
              </a:rPr>
              <a:t>测试</a:t>
            </a:r>
            <a:r>
              <a:rPr lang="zh-CN" altLang="en-US" sz="1600" b="1" dirty="0" smtClean="0">
                <a:ea typeface="微软雅黑" pitchFamily="34" charset="-122"/>
                <a:cs typeface="Arial" pitchFamily="34" charset="0"/>
              </a:rPr>
              <a:t>类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256585" y="6109271"/>
            <a:ext cx="78954" cy="576064"/>
          </a:xfrm>
          <a:prstGeom prst="leftBrace">
            <a:avLst>
              <a:gd name="adj1" fmla="val 6182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5538" y="5926346"/>
            <a:ext cx="1110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m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</a:rPr>
              <a:t>apper</a:t>
            </a:r>
          </a:p>
          <a:p>
            <a:pPr eaLnBrk="1" hangingPunct="1">
              <a:defRPr/>
            </a:pP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微软雅黑" pitchFamily="34" charset="-122"/>
                <a:cs typeface="Arial" charset="0"/>
              </a:rPr>
              <a:t>select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35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69850"/>
            <a:ext cx="3455988" cy="9556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为什么需要框架技术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381125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如何更快更好地写简历？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简历模板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思考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使用模板有什么好处呢？</a:t>
            </a:r>
            <a:endParaRPr lang="en-US" altLang="zh-CN" dirty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8" name="Picture 4" descr="Sn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1485900"/>
            <a:ext cx="4032250" cy="453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33" name="组合 13"/>
          <p:cNvGrpSpPr>
            <a:grpSpLocks/>
          </p:cNvGrpSpPr>
          <p:nvPr/>
        </p:nvGrpSpPr>
        <p:grpSpPr bwMode="auto">
          <a:xfrm>
            <a:off x="130175" y="846138"/>
            <a:ext cx="985838" cy="422275"/>
            <a:chOff x="1000100" y="1173499"/>
            <a:chExt cx="986586" cy="422603"/>
          </a:xfrm>
        </p:grpSpPr>
        <p:pic>
          <p:nvPicPr>
            <p:cNvPr id="2253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1042988" y="3508375"/>
            <a:ext cx="3816350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Arial" charset="0"/>
              </a:rPr>
              <a:t>不用考虑布局、排版等，提高效率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1042988" y="4186238"/>
            <a:ext cx="3816350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Arial" charset="0"/>
              </a:rPr>
              <a:t>可专心在简历内容上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1042988" y="4852988"/>
            <a:ext cx="3816350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Arial" charset="0"/>
              </a:rPr>
              <a:t>结构统一，便于人事阅读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1042988" y="5516563"/>
            <a:ext cx="3816350" cy="520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Arial" charset="0"/>
              </a:rPr>
              <a:t>新手也可以作出专业的简历</a:t>
            </a:r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框架技术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框架技术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是一个应用程序的半成品</a:t>
            </a:r>
            <a:endParaRPr lang="en-US" altLang="zh-CN" dirty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提供可重用的公共结构</a:t>
            </a:r>
            <a:endParaRPr lang="en-US" altLang="zh-CN" dirty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按一定规则组织的一组</a:t>
            </a:r>
            <a:r>
              <a:rPr lang="zh-CN" altLang="en-US" dirty="0" smtClean="0">
                <a:latin typeface="楷体_GB2312" pitchFamily="1" charset="-122"/>
              </a:rPr>
              <a:t>组件</a:t>
            </a:r>
            <a:endParaRPr lang="en-US" altLang="zh-CN" dirty="0" smtClean="0">
              <a:latin typeface="楷体_GB2312" pitchFamily="1" charset="-122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分析优势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不用再考虑公共问题</a:t>
            </a:r>
            <a:endParaRPr lang="en-US" altLang="zh-CN" dirty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专心在业务实现上</a:t>
            </a:r>
            <a:endParaRPr lang="en-US" altLang="zh-CN" dirty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结构统一，易于学习、维护</a:t>
            </a:r>
            <a:endParaRPr lang="en-US" altLang="zh-CN" dirty="0">
              <a:latin typeface="楷体_GB2312" pitchFamily="1" charset="-122"/>
            </a:endParaRPr>
          </a:p>
          <a:p>
            <a:pPr lvl="1">
              <a:defRPr/>
            </a:pPr>
            <a:r>
              <a:rPr lang="zh-CN" altLang="en-US" dirty="0">
                <a:latin typeface="楷体_GB2312" pitchFamily="1" charset="-122"/>
              </a:rPr>
              <a:t>新手也可写出好程序 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主流框架介绍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81125"/>
            <a:ext cx="7645400" cy="5143500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MVC</a:t>
            </a:r>
            <a:r>
              <a:rPr lang="zh-CN" altLang="en-US" dirty="0" smtClean="0"/>
              <a:t>设计模式的实现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拦截器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可变和可重用的标签</a:t>
            </a:r>
            <a:endParaRPr lang="en-US" altLang="zh-CN" dirty="0" smtClean="0"/>
          </a:p>
          <a:p>
            <a:pPr lvl="1">
              <a:defRPr/>
            </a:pP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endParaRPr lang="en-US" altLang="zh-CN" dirty="0" smtClean="0">
              <a:latin typeface="微软雅黑" pitchFamily="34" charset="-122"/>
            </a:endParaRPr>
          </a:p>
          <a:p>
            <a:pPr lvl="1">
              <a:defRPr/>
            </a:pP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</a:rPr>
              <a:t>ORM</a:t>
            </a:r>
            <a:r>
              <a:rPr lang="zh-CN" altLang="en-US" dirty="0">
                <a:latin typeface="微软雅黑" pitchFamily="34" charset="-122"/>
              </a:rPr>
              <a:t>，简化数据库操作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</a:rPr>
              <a:t>层</a:t>
            </a:r>
            <a:endParaRPr lang="en-US" altLang="zh-CN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282416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01_oben_logo"/>
          <p:cNvPicPr>
            <a:picLocks noChangeAspect="1" noChangeArrowheads="1"/>
          </p:cNvPicPr>
          <p:nvPr/>
        </p:nvPicPr>
        <p:blipFill>
          <a:blip r:embed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094038"/>
            <a:ext cx="47879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主流框架介绍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814513"/>
            <a:ext cx="7645400" cy="4206875"/>
          </a:xfrm>
        </p:spPr>
        <p:txBody>
          <a:bodyPr/>
          <a:lstStyle/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</a:rPr>
              <a:t>依赖</a:t>
            </a:r>
            <a:r>
              <a:rPr lang="zh-CN" altLang="en-US" dirty="0">
                <a:latin typeface="微软雅黑" pitchFamily="34" charset="-122"/>
              </a:rPr>
              <a:t>注入容器 </a:t>
            </a:r>
            <a:r>
              <a:rPr lang="en-US" altLang="zh-CN" dirty="0">
                <a:latin typeface="微软雅黑" pitchFamily="34" charset="-122"/>
              </a:rPr>
              <a:t>/ AOP</a:t>
            </a:r>
            <a:r>
              <a:rPr lang="zh-CN" altLang="en-US" dirty="0">
                <a:latin typeface="微软雅黑" pitchFamily="34" charset="-122"/>
              </a:rPr>
              <a:t>实现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</a:rPr>
              <a:t>声明式事务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</a:rPr>
              <a:t>简化</a:t>
            </a:r>
            <a:r>
              <a:rPr lang="en-US" altLang="zh-CN" dirty="0">
                <a:latin typeface="微软雅黑" pitchFamily="34" charset="-122"/>
              </a:rPr>
              <a:t>Java EE</a:t>
            </a:r>
            <a:r>
              <a:rPr lang="zh-CN" altLang="en-US" dirty="0">
                <a:latin typeface="微软雅黑" pitchFamily="34" charset="-122"/>
              </a:rPr>
              <a:t>应用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latin typeface="微软雅黑" pitchFamily="34" charset="-122"/>
              </a:rPr>
              <a:t>黏合剂，将大家组装到</a:t>
            </a:r>
            <a:r>
              <a:rPr lang="zh-CN" altLang="en-US" dirty="0" smtClean="0">
                <a:latin typeface="微软雅黑" pitchFamily="34" charset="-122"/>
              </a:rPr>
              <a:t>一起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defRPr/>
            </a:pPr>
            <a:r>
              <a:rPr lang="en-US" altLang="zh-CN" dirty="0"/>
              <a:t>Spring MVC</a:t>
            </a:r>
          </a:p>
          <a:p>
            <a:pPr lvl="1">
              <a:defRPr/>
            </a:pPr>
            <a:r>
              <a:rPr lang="zh-CN" altLang="en-US" dirty="0"/>
              <a:t>结构最清晰的</a:t>
            </a:r>
            <a:r>
              <a:rPr lang="en-US" altLang="zh-CN" dirty="0"/>
              <a:t>MVC Model2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高度可配置，支持多种视图技术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定制化开发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endParaRPr lang="en-US" altLang="zh-CN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25604" name="Picture 5" descr="spr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93663"/>
            <a:ext cx="360045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7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主流框架介绍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65225"/>
            <a:ext cx="7645400" cy="5143500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</a:rPr>
              <a:t>半自动化的</a:t>
            </a:r>
            <a:r>
              <a:rPr lang="en-US" altLang="zh-CN" dirty="0" smtClean="0">
                <a:latin typeface="微软雅黑" pitchFamily="34" charset="-122"/>
              </a:rPr>
              <a:t>ORM</a:t>
            </a:r>
            <a:r>
              <a:rPr lang="zh-CN" altLang="en-US" dirty="0" smtClean="0">
                <a:latin typeface="微软雅黑" pitchFamily="34" charset="-122"/>
              </a:rPr>
              <a:t>实现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en-US" altLang="zh-CN" dirty="0" smtClean="0">
                <a:latin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</a:rPr>
              <a:t>层</a:t>
            </a:r>
            <a:endParaRPr lang="en-US" altLang="zh-CN" dirty="0" smtClean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</a:rPr>
              <a:t>动态</a:t>
            </a:r>
            <a:r>
              <a:rPr lang="en-US" altLang="zh-CN" dirty="0" smtClean="0">
                <a:latin typeface="微软雅黑" pitchFamily="34" charset="-122"/>
              </a:rPr>
              <a:t>SQL</a:t>
            </a:r>
            <a:endParaRPr lang="en-US" altLang="zh-CN" dirty="0">
              <a:latin typeface="微软雅黑" pitchFamily="34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微软雅黑" pitchFamily="34" charset="-122"/>
              </a:rPr>
              <a:t>小巧灵活</a:t>
            </a:r>
            <a:r>
              <a:rPr lang="zh-CN" altLang="en-US" dirty="0">
                <a:latin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</a:rPr>
              <a:t>简单易学</a:t>
            </a:r>
            <a:endParaRPr lang="en-US" altLang="zh-CN" dirty="0" smtClean="0">
              <a:latin typeface="微软雅黑" pitchFamily="34" charset="-122"/>
            </a:endParaRPr>
          </a:p>
          <a:p>
            <a:pPr lvl="1">
              <a:defRPr/>
            </a:pPr>
            <a:endParaRPr lang="en-US" altLang="zh-CN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26628" name="Picture 2" descr="E:\work\A8\mybatis-PPT\mybati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81075"/>
            <a:ext cx="33353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8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963" y="69850"/>
            <a:ext cx="3168650" cy="955675"/>
          </a:xfrm>
        </p:spPr>
        <p:txBody>
          <a:bodyPr/>
          <a:lstStyle/>
          <a:p>
            <a:pPr>
              <a:defRPr/>
            </a:pPr>
            <a:r>
              <a:rPr dirty="0" smtClean="0"/>
              <a:t>持久化与</a:t>
            </a:r>
            <a:r>
              <a:rPr lang="en-US" altLang="zh-CN" dirty="0" smtClean="0"/>
              <a:t>ORM2-1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持久化是程序数据在瞬时状态和持久状态间转换的</a:t>
            </a:r>
            <a:r>
              <a:rPr lang="zh-CN" altLang="en-US" dirty="0" smtClean="0"/>
              <a:t>过程</a:t>
            </a:r>
            <a:endParaRPr lang="en-US" altLang="zh-CN" dirty="0"/>
          </a:p>
          <a:p>
            <a:pPr lvl="1">
              <a:buFont typeface="Wingdings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27652" name="组合 4"/>
          <p:cNvGrpSpPr>
            <a:grpSpLocks/>
          </p:cNvGrpSpPr>
          <p:nvPr/>
        </p:nvGrpSpPr>
        <p:grpSpPr bwMode="auto">
          <a:xfrm>
            <a:off x="3143250" y="1989138"/>
            <a:ext cx="1714500" cy="1403350"/>
            <a:chOff x="5929322" y="1965090"/>
            <a:chExt cx="1714512" cy="1403185"/>
          </a:xfrm>
        </p:grpSpPr>
        <p:sp>
          <p:nvSpPr>
            <p:cNvPr id="6" name="AutoShape 27"/>
            <p:cNvSpPr>
              <a:spLocks noChangeArrowheads="1"/>
            </p:cNvSpPr>
            <p:nvPr/>
          </p:nvSpPr>
          <p:spPr bwMode="gray">
            <a:xfrm>
              <a:off x="6072198" y="1965090"/>
              <a:ext cx="714380" cy="714291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Arial" charset="0"/>
                </a:rPr>
                <a:t>内存</a:t>
              </a:r>
              <a:endParaRPr lang="en-US" altLang="zh-CN" b="1" dirty="0">
                <a:latin typeface="Arial" charset="0"/>
              </a:endParaRPr>
            </a:p>
            <a:p>
              <a:pPr>
                <a:defRPr/>
              </a:pPr>
              <a:endParaRPr lang="zh-CN" altLang="en-US" b="1" dirty="0">
                <a:latin typeface="Arial" charset="0"/>
              </a:endParaRPr>
            </a:p>
          </p:txBody>
        </p:sp>
        <p:sp>
          <p:nvSpPr>
            <p:cNvPr id="7" name="AutoShape 27"/>
            <p:cNvSpPr>
              <a:spLocks noChangeArrowheads="1"/>
            </p:cNvSpPr>
            <p:nvPr/>
          </p:nvSpPr>
          <p:spPr bwMode="gray">
            <a:xfrm>
              <a:off x="5929322" y="2346045"/>
              <a:ext cx="1714512" cy="102223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姓名：小颖</a:t>
              </a:r>
              <a:endParaRPr lang="en-US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性别：女</a:t>
              </a:r>
              <a:endParaRPr lang="en-US" altLang="zh-CN" b="1" dirty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charset="0"/>
                </a:rPr>
                <a:t>特长：英语</a:t>
              </a:r>
            </a:p>
          </p:txBody>
        </p:sp>
      </p:grpSp>
      <p:sp>
        <p:nvSpPr>
          <p:cNvPr id="8" name="AutoShape 27"/>
          <p:cNvSpPr>
            <a:spLocks noChangeArrowheads="1"/>
          </p:cNvSpPr>
          <p:nvPr/>
        </p:nvSpPr>
        <p:spPr bwMode="gray">
          <a:xfrm>
            <a:off x="2928938" y="3467100"/>
            <a:ext cx="2928937" cy="13287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JDBC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…</a:t>
            </a:r>
          </a:p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Arial" charset="0"/>
              </a:rPr>
              <a:t>Stmt.execute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＂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…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＂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)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</a:rPr>
              <a:t>…</a:t>
            </a:r>
          </a:p>
        </p:txBody>
      </p:sp>
      <p:grpSp>
        <p:nvGrpSpPr>
          <p:cNvPr id="27654" name="组合 8"/>
          <p:cNvGrpSpPr>
            <a:grpSpLocks/>
          </p:cNvGrpSpPr>
          <p:nvPr/>
        </p:nvGrpSpPr>
        <p:grpSpPr bwMode="auto">
          <a:xfrm>
            <a:off x="2786063" y="5024438"/>
            <a:ext cx="3225800" cy="1500187"/>
            <a:chOff x="5572132" y="5000636"/>
            <a:chExt cx="3225813" cy="1500198"/>
          </a:xfrm>
        </p:grpSpPr>
        <p:sp>
          <p:nvSpPr>
            <p:cNvPr id="27659" name="AutoShape 45"/>
            <p:cNvSpPr>
              <a:spLocks noChangeArrowheads="1"/>
            </p:cNvSpPr>
            <p:nvPr/>
          </p:nvSpPr>
          <p:spPr bwMode="auto">
            <a:xfrm>
              <a:off x="5572132" y="5000636"/>
              <a:ext cx="3225813" cy="1500198"/>
            </a:xfrm>
            <a:prstGeom prst="can">
              <a:avLst>
                <a:gd name="adj" fmla="val 20218"/>
              </a:avLst>
            </a:prstGeom>
            <a:gradFill rotWithShape="0">
              <a:gsLst>
                <a:gs pos="0">
                  <a:srgbClr val="0099CC"/>
                </a:gs>
                <a:gs pos="50000">
                  <a:srgbClr val="66CCFF"/>
                </a:gs>
                <a:gs pos="100000">
                  <a:srgbClr val="0099CC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zh-CN" b="1"/>
            </a:p>
          </p:txBody>
        </p:sp>
        <p:pic>
          <p:nvPicPr>
            <p:cNvPr id="276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" t="76743" r="29755" b="3094"/>
            <a:stretch>
              <a:fillRect/>
            </a:stretch>
          </p:blipFill>
          <p:spPr bwMode="auto">
            <a:xfrm>
              <a:off x="5857884" y="5500702"/>
              <a:ext cx="2776557" cy="7858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下箭头 11"/>
          <p:cNvSpPr/>
          <p:nvPr/>
        </p:nvSpPr>
        <p:spPr bwMode="auto">
          <a:xfrm>
            <a:off x="4071938" y="4667250"/>
            <a:ext cx="500062" cy="492125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008688" y="5595938"/>
            <a:ext cx="19923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zh-CN" altLang="en-US" sz="2000" b="1" kern="0" dirty="0">
                <a:latin typeface="+mn-lt"/>
                <a:ea typeface="+mn-ea"/>
              </a:rPr>
              <a:t>持久状态</a:t>
            </a: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4071938" y="3238500"/>
            <a:ext cx="500062" cy="492125"/>
          </a:xfrm>
          <a:prstGeom prst="down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21B3FC81-3287-4EED-90E9-62F4498D09BD}" type="slidenum">
              <a:rPr lang="zh-CN" altLang="en-US" smtClean="0"/>
              <a:pPr>
                <a:defRPr/>
              </a:pPr>
              <a:t>9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21094</TotalTime>
  <Words>2168</Words>
  <Application>Microsoft Office PowerPoint</Application>
  <PresentationFormat>全屏显示(4:3)</PresentationFormat>
  <Paragraphs>585</Paragraphs>
  <Slides>35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模板</vt:lpstr>
      <vt:lpstr>PowerPoint 演示文稿</vt:lpstr>
      <vt:lpstr>本章任务</vt:lpstr>
      <vt:lpstr>本章目标</vt:lpstr>
      <vt:lpstr>为什么需要框架技术</vt:lpstr>
      <vt:lpstr>框架技术</vt:lpstr>
      <vt:lpstr>主流框架介绍3-1</vt:lpstr>
      <vt:lpstr>主流框架介绍3-2</vt:lpstr>
      <vt:lpstr>主流框架介绍3-3</vt:lpstr>
      <vt:lpstr>持久化与ORM2-1</vt:lpstr>
      <vt:lpstr>持久化与ORM2-2</vt:lpstr>
      <vt:lpstr>MyBatis简介</vt:lpstr>
      <vt:lpstr>搭建MyBatis开发环境</vt:lpstr>
      <vt:lpstr>与JDBC直观对比</vt:lpstr>
      <vt:lpstr>MyBatis框架优缺点</vt:lpstr>
      <vt:lpstr>MyBatis基本要素</vt:lpstr>
      <vt:lpstr>核心接口和类的结构</vt:lpstr>
      <vt:lpstr>核心对象5-1</vt:lpstr>
      <vt:lpstr>核心对象5-2</vt:lpstr>
      <vt:lpstr>核心对象5-3</vt:lpstr>
      <vt:lpstr>核心对象5-4</vt:lpstr>
      <vt:lpstr>核心对象5-5</vt:lpstr>
      <vt:lpstr>小结</vt:lpstr>
      <vt:lpstr>系统核心配置文件</vt:lpstr>
      <vt:lpstr>配置properties元素</vt:lpstr>
      <vt:lpstr>properties3-1</vt:lpstr>
      <vt:lpstr>properties3-2</vt:lpstr>
      <vt:lpstr>properties3-3</vt:lpstr>
      <vt:lpstr>settings元素</vt:lpstr>
      <vt:lpstr>typeAliases元素</vt:lpstr>
      <vt:lpstr>environments元素4-1</vt:lpstr>
      <vt:lpstr>environments元素4-2</vt:lpstr>
      <vt:lpstr>environments元素4-3</vt:lpstr>
      <vt:lpstr>environments元素4-4</vt:lpstr>
      <vt:lpstr>mappers元素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1603</cp:revision>
  <dcterms:created xsi:type="dcterms:W3CDTF">2006-03-08T06:55:38Z</dcterms:created>
  <dcterms:modified xsi:type="dcterms:W3CDTF">2017-08-20T16:41:18Z</dcterms:modified>
</cp:coreProperties>
</file>