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7"/>
  </p:handoutMasterIdLst>
  <p:sldIdLst>
    <p:sldId id="573" r:id="rId3"/>
    <p:sldId id="574" r:id="rId4"/>
    <p:sldId id="633" r:id="rId5"/>
    <p:sldId id="641" r:id="rId7"/>
    <p:sldId id="642" r:id="rId8"/>
    <p:sldId id="643" r:id="rId9"/>
    <p:sldId id="644" r:id="rId10"/>
    <p:sldId id="653" r:id="rId11"/>
    <p:sldId id="654" r:id="rId12"/>
    <p:sldId id="655" r:id="rId13"/>
    <p:sldId id="664" r:id="rId14"/>
    <p:sldId id="665" r:id="rId15"/>
    <p:sldId id="666" r:id="rId16"/>
    <p:sldId id="667" r:id="rId17"/>
    <p:sldId id="668" r:id="rId18"/>
    <p:sldId id="669" r:id="rId19"/>
    <p:sldId id="670" r:id="rId20"/>
    <p:sldId id="671" r:id="rId21"/>
    <p:sldId id="672" r:id="rId22"/>
    <p:sldId id="673" r:id="rId23"/>
    <p:sldId id="674" r:id="rId24"/>
    <p:sldId id="675" r:id="rId25"/>
    <p:sldId id="676" r:id="rId26"/>
    <p:sldId id="677" r:id="rId27"/>
    <p:sldId id="678" r:id="rId28"/>
    <p:sldId id="679" r:id="rId29"/>
    <p:sldId id="680" r:id="rId30"/>
    <p:sldId id="682" r:id="rId31"/>
    <p:sldId id="681" r:id="rId32"/>
    <p:sldId id="683" r:id="rId33"/>
    <p:sldId id="684" r:id="rId34"/>
    <p:sldId id="685" r:id="rId35"/>
    <p:sldId id="686" r:id="rId36"/>
    <p:sldId id="687" r:id="rId37"/>
    <p:sldId id="688" r:id="rId38"/>
    <p:sldId id="690" r:id="rId39"/>
    <p:sldId id="689" r:id="rId40"/>
    <p:sldId id="691" r:id="rId41"/>
    <p:sldId id="692" r:id="rId42"/>
    <p:sldId id="693" r:id="rId43"/>
    <p:sldId id="694" r:id="rId44"/>
    <p:sldId id="695" r:id="rId45"/>
    <p:sldId id="696" r:id="rId46"/>
    <p:sldId id="697" r:id="rId47"/>
    <p:sldId id="698" r:id="rId48"/>
    <p:sldId id="705" r:id="rId49"/>
    <p:sldId id="706" r:id="rId50"/>
    <p:sldId id="717" r:id="rId51"/>
    <p:sldId id="718" r:id="rId52"/>
    <p:sldId id="719" r:id="rId53"/>
    <p:sldId id="720" r:id="rId54"/>
    <p:sldId id="725" r:id="rId55"/>
    <p:sldId id="726" r:id="rId56"/>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0000"/>
    <a:srgbClr val="E7E6E6"/>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24.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notesMaster" Target="notesMasters/notesMaster1.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方正中雅宋简体" panose="02000000000000000000" charset="-122"/>
              </a:rPr>
            </a:fld>
            <a:endParaRPr lang="zh-CN" altLang="en-US">
              <a:cs typeface="方正中雅宋简体"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方正中雅宋简体" panose="02000000000000000000" charset="-122"/>
              </a:rPr>
            </a:fld>
            <a:endParaRPr lang="zh-CN" altLang="en-US">
              <a:cs typeface="方正中雅宋简体"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4572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9144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3716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18288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0730" cy="685736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208791" y="6285976"/>
            <a:ext cx="2482850" cy="460375"/>
          </a:xfrm>
          <a:prstGeom prst="rect">
            <a:avLst/>
          </a:prstGeom>
        </p:spPr>
        <p:txBody>
          <a:bodyPr wrap="none">
            <a:spAutoFit/>
          </a:bodyPr>
          <a:lstStyle/>
          <a:p>
            <a:r>
              <a:rPr lang="zh-CN" sz="2400" b="1" dirty="0">
                <a:solidFill>
                  <a:srgbClr val="00B050"/>
                </a:solidFill>
                <a:cs typeface="方正中雅宋简体" panose="02000000000000000000" charset="-122"/>
              </a:rPr>
              <a:t>信佳哥，不挂科</a:t>
            </a:r>
            <a:r>
              <a:rPr lang="en-US" altLang="zh-CN" sz="2400" b="1" dirty="0">
                <a:solidFill>
                  <a:srgbClr val="00B050"/>
                </a:solidFill>
                <a:cs typeface="方正中雅宋简体" panose="02000000000000000000" charset="-122"/>
              </a:rPr>
              <a:t>~</a:t>
            </a:r>
            <a:endParaRPr lang="en-US" altLang="zh-CN" sz="2400" b="1" dirty="0">
              <a:solidFill>
                <a:srgbClr val="00B050"/>
              </a:solidFill>
              <a:cs typeface="方正中雅宋简体" panose="02000000000000000000" charset="-122"/>
            </a:endParaRPr>
          </a:p>
        </p:txBody>
      </p:sp>
      <p:cxnSp>
        <p:nvCxnSpPr>
          <p:cNvPr id="7" name="直接连接符 6"/>
          <p:cNvCxnSpPr/>
          <p:nvPr userDrawn="1"/>
        </p:nvCxnSpPr>
        <p:spPr>
          <a:xfrm>
            <a:off x="0" y="62273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D28957D5-3A18-43AF-85F8-599734A5AE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41546519-C9A7-4E7B-9B67-262F493A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tags" Target="../tags/tag15.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tags" Target="../tags/tag1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8.xml"/><Relationship Id="rId2" Type="http://schemas.openxmlformats.org/officeDocument/2006/relationships/tags" Target="../tags/tag21.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notesSlide" Target="../notesSlides/notesSlide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8.xml"/><Relationship Id="rId2" Type="http://schemas.openxmlformats.org/officeDocument/2006/relationships/tags" Target="../tags/tag23.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1" y="188"/>
            <a:ext cx="12191331" cy="68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txBox="1"/>
          <p:nvPr/>
        </p:nvSpPr>
        <p:spPr bwMode="auto">
          <a:xfrm>
            <a:off x="926309" y="5442828"/>
            <a:ext cx="2751384" cy="201000"/>
          </a:xfrm>
          <a:prstGeom prst="rect">
            <a:avLst/>
          </a:prstGeom>
          <a:noFill/>
          <a:ln w="9525">
            <a:noFill/>
            <a:miter lim="800000"/>
          </a:ln>
        </p:spPr>
        <p:txBody>
          <a:bodyPr lIns="51432" tIns="25716" rIns="51432" bIns="25716"/>
          <a:lstStyle/>
          <a:p>
            <a:pPr>
              <a:lnSpc>
                <a:spcPct val="90000"/>
              </a:lnSpc>
              <a:spcBef>
                <a:spcPts val="595"/>
              </a:spcBef>
            </a:pPr>
            <a:r>
              <a:rPr kumimoji="1" lang="zh-CN" altLang="en-US" sz="2400" b="1" dirty="0">
                <a:latin typeface="+mn-ea"/>
                <a:cs typeface="方正中雅宋简体" panose="02000000000000000000" charset="-122"/>
              </a:rPr>
              <a:t>主讲人：黄正佳</a:t>
            </a:r>
            <a:endParaRPr kumimoji="1" lang="zh-CN" altLang="en-US" sz="2400" b="1" dirty="0">
              <a:latin typeface="+mn-ea"/>
              <a:cs typeface="方正中雅宋简体" panose="02000000000000000000" charset="-122"/>
            </a:endParaRPr>
          </a:p>
        </p:txBody>
      </p:sp>
      <p:sp>
        <p:nvSpPr>
          <p:cNvPr id="9" name="文本框 8"/>
          <p:cNvSpPr txBox="1"/>
          <p:nvPr/>
        </p:nvSpPr>
        <p:spPr>
          <a:xfrm>
            <a:off x="4990783" y="5218192"/>
            <a:ext cx="7200437" cy="829945"/>
          </a:xfrm>
          <a:prstGeom prst="rect">
            <a:avLst/>
          </a:prstGeom>
          <a:noFill/>
        </p:spPr>
        <p:txBody>
          <a:bodyPr wrap="square" rtlCol="0">
            <a:spAutoFit/>
          </a:bodyPr>
          <a:lstStyle/>
          <a:p>
            <a:r>
              <a:rPr lang="en-US" altLang="zh-CN"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信佳哥 不挂科</a:t>
            </a:r>
            <a:endPar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10" name="标题 1"/>
          <p:cNvSpPr txBox="1"/>
          <p:nvPr/>
        </p:nvSpPr>
        <p:spPr>
          <a:xfrm>
            <a:off x="789313" y="4429842"/>
            <a:ext cx="6543792" cy="579088"/>
          </a:xfrm>
          <a:prstGeom prst="rect">
            <a:avLst/>
          </a:prstGeom>
          <a:noFill/>
          <a:ln w="9525">
            <a:noFill/>
          </a:ln>
        </p:spPr>
        <p:txBody>
          <a:bodyPr anchor="b"/>
          <a:lstStyle/>
          <a:p>
            <a:pPr lvl="0">
              <a:lnSpc>
                <a:spcPct val="90000"/>
              </a:lnSpc>
            </a:pP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第三篇</a:t>
            </a:r>
            <a:r>
              <a:rPr lang="en-US" altLang="zh-CN"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  </a:t>
            </a: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法律</a:t>
            </a:r>
            <a:endPar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（一）</a:t>
            </a:r>
            <a:r>
              <a:rPr sz="2000" dirty="0">
                <a:latin typeface="方正中雅宋简体" panose="02000000000000000000" charset="-122"/>
                <a:ea typeface="方正中雅宋简体" panose="02000000000000000000" charset="-122"/>
                <a:cs typeface="方正中雅宋简体" panose="02000000000000000000" charset="-122"/>
              </a:rPr>
              <a:t>主体</a:t>
            </a:r>
            <a:r>
              <a:rPr lang="zh-CN" sz="2000" dirty="0">
                <a:latin typeface="方正中雅宋简体" panose="02000000000000000000" charset="-122"/>
                <a:ea typeface="方正中雅宋简体" panose="02000000000000000000" charset="-122"/>
                <a:cs typeface="方正中雅宋简体" panose="02000000000000000000" charset="-122"/>
              </a:rPr>
              <a:t>（二）</a:t>
            </a:r>
            <a:r>
              <a:rPr sz="2000" dirty="0">
                <a:latin typeface="方正中雅宋简体" panose="02000000000000000000" charset="-122"/>
                <a:ea typeface="方正中雅宋简体" panose="02000000000000000000" charset="-122"/>
                <a:cs typeface="方正中雅宋简体" panose="02000000000000000000" charset="-122"/>
              </a:rPr>
              <a:t>客体</a:t>
            </a:r>
            <a:r>
              <a:rPr lang="zh-CN" sz="2000" b="1" dirty="0">
                <a:latin typeface="方正中雅宋简体" panose="02000000000000000000" charset="-122"/>
                <a:ea typeface="方正中雅宋简体" panose="02000000000000000000" charset="-122"/>
                <a:cs typeface="方正中雅宋简体" panose="02000000000000000000" charset="-122"/>
              </a:rPr>
              <a:t>（三）</a:t>
            </a:r>
            <a:r>
              <a:rPr sz="2000" b="1" dirty="0">
                <a:latin typeface="方正中雅宋简体" panose="02000000000000000000" charset="-122"/>
                <a:ea typeface="方正中雅宋简体" panose="02000000000000000000" charset="-122"/>
                <a:cs typeface="方正中雅宋简体" panose="02000000000000000000" charset="-122"/>
              </a:rPr>
              <a:t>内容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民事法律关系的内容是指民事法律关系的主体所</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享有的民事权利和负有的民事义务</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73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二、民事法律关系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b="1" dirty="0">
                <a:latin typeface="方正中雅宋简体" panose="02000000000000000000" charset="-122"/>
                <a:ea typeface="方正中雅宋简体" panose="02000000000000000000" charset="-122"/>
                <a:cs typeface="方正中雅宋简体" panose="02000000000000000000" charset="-122"/>
              </a:rPr>
              <a:t>（一）</a:t>
            </a:r>
            <a:r>
              <a:rPr sz="2000" b="1" dirty="0">
                <a:latin typeface="方正中雅宋简体" panose="02000000000000000000" charset="-122"/>
                <a:ea typeface="方正中雅宋简体" panose="02000000000000000000" charset="-122"/>
                <a:cs typeface="方正中雅宋简体" panose="02000000000000000000" charset="-122"/>
              </a:rPr>
              <a:t>主体</a:t>
            </a:r>
            <a:r>
              <a:rPr lang="zh-CN" sz="2000" dirty="0">
                <a:latin typeface="方正中雅宋简体" panose="02000000000000000000" charset="-122"/>
                <a:ea typeface="方正中雅宋简体" panose="02000000000000000000" charset="-122"/>
                <a:cs typeface="方正中雅宋简体" panose="02000000000000000000" charset="-122"/>
              </a:rPr>
              <a:t>（二）</a:t>
            </a:r>
            <a:r>
              <a:rPr sz="2000" dirty="0">
                <a:latin typeface="方正中雅宋简体" panose="02000000000000000000" charset="-122"/>
                <a:ea typeface="方正中雅宋简体" panose="02000000000000000000" charset="-122"/>
                <a:cs typeface="方正中雅宋简体" panose="02000000000000000000" charset="-122"/>
              </a:rPr>
              <a:t>客体</a:t>
            </a:r>
            <a:r>
              <a:rPr lang="zh-CN" sz="2000" dirty="0">
                <a:latin typeface="方正中雅宋简体" panose="02000000000000000000" charset="-122"/>
                <a:ea typeface="方正中雅宋简体" panose="02000000000000000000" charset="-122"/>
                <a:cs typeface="方正中雅宋简体" panose="02000000000000000000" charset="-122"/>
              </a:rPr>
              <a:t>（三）</a:t>
            </a:r>
            <a:r>
              <a:rPr sz="2000" dirty="0">
                <a:latin typeface="方正中雅宋简体" panose="02000000000000000000" charset="-122"/>
                <a:ea typeface="方正中雅宋简体" panose="02000000000000000000" charset="-122"/>
                <a:cs typeface="方正中雅宋简体" panose="02000000000000000000" charset="-122"/>
              </a:rPr>
              <a:t>内容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1</a:t>
            </a:r>
            <a:r>
              <a:rPr lang="zh-CN" altLang="en-US" sz="2000" dirty="0">
                <a:latin typeface="方正中雅宋简体" panose="02000000000000000000" charset="-122"/>
                <a:ea typeface="方正中雅宋简体" panose="02000000000000000000" charset="-122"/>
                <a:cs typeface="方正中雅宋简体" panose="02000000000000000000" charset="-122"/>
              </a:rPr>
              <a:t>、民事权利能力</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《民法典》第 13 条规定，自然人从出生时起到死亡时止，具有民事权利能力，依法享有民事权利，承担民事义务。</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2</a:t>
            </a:r>
            <a:r>
              <a:rPr lang="zh-CN" altLang="en-US" sz="2000" dirty="0">
                <a:latin typeface="方正中雅宋简体" panose="02000000000000000000" charset="-122"/>
                <a:ea typeface="方正中雅宋简体" panose="02000000000000000000" charset="-122"/>
                <a:cs typeface="方正中雅宋简体" panose="02000000000000000000" charset="-122"/>
              </a:rPr>
              <a:t>、民事行为能力</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）年满</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18</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周岁</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或16周岁以上的未成年人，以自己的劳动收入为主要生活来源的</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，视为完全民事行为能力人。</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）8周岁以上</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的未成年人和</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不能完全辨认</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自己行为的成年人为限制民事行为能力人。</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3</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）不满8周岁</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的未成年人和</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不能辨认</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自己行为的成年人为无民事行为能力人，由其法定代理人代理实施民事法律行为。</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81330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三、民事权利能力和民事行为能力</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民事主体</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民事法律行为</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民事法律行为是民事主体通过</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意思表示</a:t>
            </a:r>
            <a:r>
              <a:rPr sz="2000" dirty="0">
                <a:latin typeface="方正中雅宋简体" panose="02000000000000000000" charset="-122"/>
                <a:ea typeface="方正中雅宋简体" panose="02000000000000000000" charset="-122"/>
                <a:cs typeface="方正中雅宋简体" panose="02000000000000000000" charset="-122"/>
              </a:rPr>
              <a:t>设立、变更、终止民事法律关系的行为。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特征：</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（1）民事法律行为是法律事实的一种，能引起一定法律关系的产生、变更或消灭；</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（2）民事法律行为是以意思表示为要素的法律事实；</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（3）民事法律行为是效果规定于意思表示内容的法律事实。</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5471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一、民事法律行为的概念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b="1" dirty="0">
                <a:latin typeface="方正中雅宋简体" panose="02000000000000000000" charset="-122"/>
                <a:ea typeface="方正中雅宋简体" panose="02000000000000000000" charset="-122"/>
                <a:cs typeface="方正中雅宋简体" panose="02000000000000000000" charset="-122"/>
              </a:rPr>
              <a:t>（一）实质要件</a:t>
            </a:r>
            <a:r>
              <a:rPr lang="zh-CN" sz="2000" dirty="0">
                <a:latin typeface="方正中雅宋简体" panose="02000000000000000000" charset="-122"/>
                <a:ea typeface="方正中雅宋简体" panose="02000000000000000000" charset="-122"/>
                <a:cs typeface="方正中雅宋简体" panose="02000000000000000000" charset="-122"/>
              </a:rPr>
              <a:t>（二）形式要件</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（1）行为人具有相应的行为能力。</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（2）意思表示真实。</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（3）不违反法律和社会公共利益。</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（4）内容必须确定和可能</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2659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二、民事法律行为的有效要件</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（一）实质要件</a:t>
            </a:r>
            <a:r>
              <a:rPr lang="zh-CN" sz="2000" b="1" dirty="0">
                <a:latin typeface="方正中雅宋简体" panose="02000000000000000000" charset="-122"/>
                <a:ea typeface="方正中雅宋简体" panose="02000000000000000000" charset="-122"/>
                <a:cs typeface="方正中雅宋简体" panose="02000000000000000000" charset="-122"/>
              </a:rPr>
              <a:t>（二）形式要件</a:t>
            </a:r>
            <a:endParaRPr lang="zh-CN" sz="2000" b="1"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（1）口头形式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（2）书面形式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（3）默示形式</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2659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二、民事法律行为的有效要件</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 无民事行为能力人实施的民事法律行为无效。</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 行为人与相对人以虚假的意思表示实施的民事法律行为无效。</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 行为人与相对人恶意串通，损害他人合法权益的民事法律行为无效。</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4. 违背公序良俗的民事法律行为无效。</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5. 违反法律、行政法规的强制性规定的民事法律行为无效，但是该强制性规定不导致该民事法律行为无效的除外。</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6866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三、无效民事行为</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 欠缺代理权的代理行为。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 限制民事行为能力人实施的超越其民事行为能力范围的行为。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 第三人承受债务的行为。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2456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四、效力待定的民事法律行为</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代理是指代理人于代理权限内，以本人（被代理人）的名义向第三人（相对人）为意思表示或受领意思表示，而该意思表示直接</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对本人生效</a:t>
            </a:r>
            <a:r>
              <a:rPr lang="zh-CN" sz="2000" dirty="0">
                <a:latin typeface="方正中雅宋简体" panose="02000000000000000000" charset="-122"/>
                <a:ea typeface="方正中雅宋简体" panose="02000000000000000000" charset="-122"/>
                <a:cs typeface="方正中雅宋简体" panose="02000000000000000000" charset="-122"/>
              </a:rPr>
              <a:t>的民事法律行为。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1.委托代理与法定代理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2.一般代理与特别代理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3.单独代理与共同代理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4.本代理与再代理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5.直接代理与间接代理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6.有权代理与无权代理</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14909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五、代理</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610870"/>
            <a:ext cx="12192000" cy="7468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民事权利是民事主体依法享有并受法律保护的利益范围或者实施某一行为</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（作为或不作为）</a:t>
            </a:r>
            <a:r>
              <a:rPr lang="zh-CN" sz="2000" dirty="0">
                <a:latin typeface="方正中雅宋简体" panose="02000000000000000000" charset="-122"/>
                <a:ea typeface="方正中雅宋简体" panose="02000000000000000000" charset="-122"/>
                <a:cs typeface="方正中雅宋简体" panose="02000000000000000000" charset="-122"/>
              </a:rPr>
              <a:t>以实现某种利益的可能性。</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1.根据民事权利是否以财产利益为内容，民事权利可分为财产权和人身权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2.根据权利的作用，民事权利可分为支配权、请求权、抗辩权和形成权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3.根据民事权利的效力范围，民事权利可分为绝对权和相对权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4.根据两项相互关联的权利之间的关系，民事权利可分为主权利与从权利</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5.根据相互间是否有派生关系，民事权利可分为原权利与救济权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6.根据权利有无移转性，民事权利可分为专属权与非专属权</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8912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一、民事权利的概念和分类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财产权，是指以财产利益为内容，直接体现财产利益的民事权利。财产权是可以以金钱计算价值的，一般具有可让与性，受到侵害时需以财产方式予以救济。</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财产权既包括物权、债权、继承权，也包括知识产权中的财产权利</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8912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二、财产权的概念和分类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人身权又称人身非财产权利，是民事主体依法享有的与其人身不可分离的，以特定精神利益为内容的民事权利。人身权和财产权都是民事权利，具有民事权利的共同特征。但人身权与财产权相比较，又具有自身的法律特征：</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人身权包括人格权和身份权两大类</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其中人格权包括生命权、身体权、健康权、姓名权、名称权、名誉权、肖像权、荣誉权、隐私权等权利。</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身份权包括亲权、配偶权、亲属权、知识产权中的身份权。</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8912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三、非财产权的概念和分类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 合同的概念</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合同又被称为契约，指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平等民事主体之间</a:t>
            </a:r>
            <a:r>
              <a:rPr lang="zh-CN" sz="2000" dirty="0">
                <a:latin typeface="方正中雅宋简体" panose="02000000000000000000" charset="-122"/>
                <a:ea typeface="方正中雅宋简体" panose="02000000000000000000" charset="-122"/>
                <a:cs typeface="方正中雅宋简体" panose="02000000000000000000" charset="-122"/>
              </a:rPr>
              <a:t>关于设立、变更或终止民事关系的协议。</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2.特征：</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①合同是当事人之间在</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自愿</a:t>
            </a:r>
            <a:r>
              <a:rPr lang="zh-CN" sz="2000" dirty="0">
                <a:latin typeface="方正中雅宋简体" panose="02000000000000000000" charset="-122"/>
                <a:ea typeface="方正中雅宋简体" panose="02000000000000000000" charset="-122"/>
                <a:cs typeface="方正中雅宋简体" panose="02000000000000000000" charset="-122"/>
              </a:rPr>
              <a:t>基础上达成的协议，是双方或多方的民事法律行为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②合同当事人的法律地位平等</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③合同是当事人以设立、变更、终止特定民事权利义务关系为目的的法律行为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④合同所确立的是</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债权债务关系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⑤合同所确定的内容是符合法律规定的</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3364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一、合同的概念、特征和分类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（1）按内容分类：我国合同法分则列出了以下 15 种合同：买卖合同，供用电、水、气、热力合同，赠与合同，借款合同，租赁合同，融资租赁合同，承揽合同，建设工程合同，运输合同，技术合同，保管合同，仓储合同，委托合同，行纪合同，居间合同。</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（2）按性质分类：有偿合同和无偿合同、</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单务合同和双务合同</a:t>
            </a:r>
            <a:r>
              <a:rPr lang="zh-CN" sz="2000" dirty="0">
                <a:latin typeface="方正中雅宋简体" panose="02000000000000000000" charset="-122"/>
                <a:ea typeface="方正中雅宋简体" panose="02000000000000000000" charset="-122"/>
                <a:cs typeface="方正中雅宋简体" panose="02000000000000000000" charset="-122"/>
              </a:rPr>
              <a:t>、要式合同和不要式合同、有名合同和无名合同、主合同和从合同、</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实践合同和诺成合同</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3364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一、合同的概念、特征和分类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1.合同订立方式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要约</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承诺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2.合同形式</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（1）书面合同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（2）口头合同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3310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二、合同的订立</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1.合同订立方式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要约</a:t>
            </a:r>
            <a:r>
              <a:rPr 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承诺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2.合同形式</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（1）书面合同（2）口头合同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3.合同应具备的条款</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《民法典》第 470 条规定，合同的内容由当事人约定，一般包括下列条款：①当事人的名称或姓名和住所；②</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标的</a:t>
            </a: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；③数量；④质量；⑤价款或报酬；⑥履行期限、地点和方式；⑦违约责任；⑧解决争议的方法</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3310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二、合同的订立</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1.含义</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①继承。指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公民死亡后</a:t>
            </a:r>
            <a:r>
              <a:rPr lang="zh-CN" sz="2000" dirty="0">
                <a:latin typeface="方正中雅宋简体" panose="02000000000000000000" charset="-122"/>
                <a:ea typeface="方正中雅宋简体" panose="02000000000000000000" charset="-122"/>
                <a:cs typeface="方正中雅宋简体" panose="02000000000000000000" charset="-122"/>
              </a:rPr>
              <a:t>依法或依其生前所立的合法遗嘱，将其遗留的个人合法财产和其他合法权益转移给他人所有的一种法律制度</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②继承权。指公民依法承受死者个人所遗留的合法财产的权利</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③继承法。就是调整财产继承关系的法律规范的总和</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④被继承人与继承人。遗留财产的人，叫做被继承人；依法或依遗嘱取得财产的人，叫做继承人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①男女</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a:t>
            </a:r>
            <a:r>
              <a:rPr lang="zh-CN" sz="2000" dirty="0">
                <a:latin typeface="方正中雅宋简体" panose="02000000000000000000" charset="-122"/>
                <a:ea typeface="方正中雅宋简体" panose="02000000000000000000" charset="-122"/>
                <a:cs typeface="方正中雅宋简体" panose="02000000000000000000" charset="-122"/>
              </a:rPr>
              <a:t>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②养老育幼、团结互助原则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③权利与义务相一致的原则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zh-CN" sz="2000" dirty="0">
                <a:latin typeface="方正中雅宋简体" panose="02000000000000000000" charset="-122"/>
                <a:ea typeface="方正中雅宋简体" panose="02000000000000000000" charset="-122"/>
                <a:cs typeface="方正中雅宋简体" panose="02000000000000000000" charset="-122"/>
              </a:rPr>
              <a:t>继承人有下列行为之一的，丧失继承权：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a.故意杀害被继承人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b.为争夺遗产而杀害其他继承人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c.遗弃被继承人，或者虐待被继承人情节严重</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d.伪造、篡改隐匿或者销毁遗嘱，情节严重</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e.以欺诈、胁迫手段迫使或者妨碍被继承人设立、变更或者撤回遗嘱，情节严重。继承人有前款第三项至第五项行为，确有悔改表现，被继承人表示宽恕或者事后在遗嘱中将其列为继承人的，该继承人不丧失继承权</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法定继承是指直接按照法律规定的继承人的范围、继承顺序、遗产分配原则将遗产转归继承人的一种继承方式。</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继承顺序</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继承开始后，由</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第一顺序继承人（配偶、子女、父母）</a:t>
            </a:r>
            <a:r>
              <a:rPr sz="2000" dirty="0">
                <a:latin typeface="方正中雅宋简体" panose="02000000000000000000" charset="-122"/>
                <a:ea typeface="方正中雅宋简体" panose="02000000000000000000" charset="-122"/>
                <a:cs typeface="方正中雅宋简体" panose="02000000000000000000" charset="-122"/>
              </a:rPr>
              <a:t>继承，</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第二顺序继承人（兄弟姐妹、祖父母、外祖父母）</a:t>
            </a:r>
            <a:r>
              <a:rPr sz="2000" dirty="0">
                <a:latin typeface="方正中雅宋简体" panose="02000000000000000000" charset="-122"/>
                <a:ea typeface="方正中雅宋简体" panose="02000000000000000000" charset="-122"/>
                <a:cs typeface="方正中雅宋简体" panose="02000000000000000000" charset="-122"/>
              </a:rPr>
              <a:t>不继承。没有第一顺序继承人的，由第二顺序继承人继承。</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675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二、法定继承</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《民法典》规定公民立遗嘱的形式有六种：公证遗嘱、自书遗嘱、代书遗嘱、录音录像遗嘱、口头遗嘱、打印遗嘱</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675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三、遗嘱继承</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1.遗赠</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遗赠是遗嘱人以遗嘱形式将自己财产的一部分或全部赠与国家、集体组织或法定继承人以外的人，并于遗嘱人死亡时生效的法律行为。设立遗赠的人称为遗赠人，接受遗赠的人称为受遗赠人。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2.遗赠扶养协议</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自然人可以与继承人以外的组织或者个人签订遗赠扶养协议。按照协议，该组织或者个人承担该自然人生养死葬的义务，享有受遗赠的权利。</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6772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四、遗赠和遗赠扶养协议</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过错责任原则</a:t>
            </a:r>
            <a:r>
              <a:rPr sz="2000" dirty="0">
                <a:latin typeface="方正中雅宋简体" panose="02000000000000000000" charset="-122"/>
                <a:ea typeface="方正中雅宋简体" panose="02000000000000000000" charset="-122"/>
                <a:cs typeface="方正中雅宋简体" panose="02000000000000000000" charset="-122"/>
              </a:rPr>
              <a:t>——民事主体承担民事责任的前提是在实施损害行为时主观上存在着过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错；适用于大多数民事责任。</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（故意、过失）</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2.</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过错推定原则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——过错责任原则的延伸，是指受害人只要证明所受损害与行为人行为</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有因果关系，即推定行为人有过错而应当承担民事责任。而行为人只有证明存在法定的</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抗辩事由才能证明自己没有过错</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（同举证责任倒置情形）</a:t>
            </a:r>
            <a:r>
              <a:rPr lang="en-US" altLang="zh-CN" sz="2000" dirty="0">
                <a:latin typeface="方正中雅宋简体" panose="02000000000000000000" charset="-122"/>
                <a:ea typeface="方正中雅宋简体" panose="02000000000000000000" charset="-122"/>
                <a:cs typeface="方正中雅宋简体" panose="02000000000000000000" charset="-122"/>
              </a:rPr>
              <a:t>。</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无过错责任原则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——依据法律规定，只要损害结果是由行为人的行为造成的，则不论行</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为人主观上是否有过错，都可确定其承担民事责任的归责原则。</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4.</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公平责任原则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——当事人双方对损害结果均无过错时，根据公平原则在当事人之间合</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理分担损失的归责原则。</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8290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一、民事责任的归责原则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1.</a:t>
            </a:r>
            <a:r>
              <a:rPr sz="2000" dirty="0">
                <a:latin typeface="方正中雅宋简体" panose="02000000000000000000" charset="-122"/>
                <a:ea typeface="方正中雅宋简体" panose="02000000000000000000" charset="-122"/>
                <a:cs typeface="方正中雅宋简体" panose="02000000000000000000" charset="-122"/>
              </a:rPr>
              <a:t>侵权责任，是指行为人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因过错侵害他人民事权益</a:t>
            </a:r>
            <a:r>
              <a:rPr sz="2000" dirty="0">
                <a:latin typeface="方正中雅宋简体" panose="02000000000000000000" charset="-122"/>
                <a:ea typeface="方正中雅宋简体" panose="02000000000000000000" charset="-122"/>
                <a:cs typeface="方正中雅宋简体" panose="02000000000000000000" charset="-122"/>
              </a:rPr>
              <a:t>造成损害而依法承担的民事法律责任</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（1）按构成要件分类：一般侵权行为、特殊侵权行为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（2）按侵害对象分类：侵害财产权行为、侵害人身权行为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（3）按致害人的人数分类：单独侵权行为、共同侵权行为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（4）按行为性质分类：积极侵权行为、消极侵权行为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（5）按具体内容分类：产品责任、机动车交通事故责任、医疗损害责任、环境污染和生态破坏责任、高度危险责任、饲养动物损害责任、建筑物和物件损害责任等</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66382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二、侵权民事责任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1.违约责任的免责事由</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①</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不可抗力</a:t>
            </a:r>
            <a:r>
              <a:rPr sz="2000" dirty="0">
                <a:latin typeface="方正中雅宋简体" panose="02000000000000000000" charset="-122"/>
                <a:ea typeface="方正中雅宋简体" panose="02000000000000000000" charset="-122"/>
                <a:cs typeface="方正中雅宋简体" panose="02000000000000000000" charset="-122"/>
              </a:rPr>
              <a:t>：即不能预见、不能避免也不能克服的客观情况，如地震、火灾等</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②</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受害人过错</a:t>
            </a:r>
            <a:r>
              <a:rPr sz="2000" dirty="0">
                <a:latin typeface="方正中雅宋简体" panose="02000000000000000000" charset="-122"/>
                <a:ea typeface="方正中雅宋简体" panose="02000000000000000000" charset="-122"/>
                <a:cs typeface="方正中雅宋简体" panose="02000000000000000000" charset="-122"/>
              </a:rPr>
              <a:t>：即指受害人对违约行为或损害后果的发生或扩大存在过错，则行为人可在受害人过错的范围内免责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③合同双方在合法范围内</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约定免责条款</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1286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三、民事责任的免除</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2.侵权责任的抗辩事由</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①不可抗力：即指不能预见、不能避免并不能克服的客观情况</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②</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正当防卫</a:t>
            </a:r>
            <a:r>
              <a:rPr sz="2000" dirty="0">
                <a:latin typeface="方正中雅宋简体" panose="02000000000000000000" charset="-122"/>
                <a:ea typeface="方正中雅宋简体" panose="02000000000000000000" charset="-122"/>
                <a:cs typeface="方正中雅宋简体" panose="02000000000000000000" charset="-122"/>
              </a:rPr>
              <a:t>：即指为了使公共利益、本人或他人的财产、人身或其他合法权益免受正在进行的不法侵害，而对不法侵害人所实施的不超过必要限度的行为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③</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紧急避险</a:t>
            </a:r>
            <a:r>
              <a:rPr sz="2000" dirty="0">
                <a:latin typeface="方正中雅宋简体" panose="02000000000000000000" charset="-122"/>
                <a:ea typeface="方正中雅宋简体" panose="02000000000000000000" charset="-122"/>
                <a:cs typeface="方正中雅宋简体" panose="02000000000000000000" charset="-122"/>
              </a:rPr>
              <a:t>：即指为了使公共利益、本人或他人的财产、人身或其他合法权益免受正在发生的危险，而不得已采取的致他人较小损害的行为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④受害人过错：即指受害人对侵权行为或损害后果的发生或扩大存在过错，则行为人可在受害人过错的范围内免责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⑤受害人同意：即指如受害人在侵权行为或者损害结果发生之前明确地表示自愿承担某种损害后果的意思表示，则侵权行为人可在受害人同意的范围内免责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1286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三、民事责任的免除</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民事主体</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民事法律行为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pPr>
              <a:lnSpc>
                <a:spcPct val="200000"/>
              </a:lnSpc>
            </a:pPr>
            <a:r>
              <a:rPr lang="zh-CN" altLang="en-US" sz="2400" dirty="0">
                <a:latin typeface="方正中雅宋简体" panose="02000000000000000000" charset="-122"/>
                <a:ea typeface="方正中雅宋简体" panose="02000000000000000000" charset="-122"/>
                <a:cs typeface="方正中雅宋简体" panose="02000000000000000000" charset="-122"/>
              </a:rPr>
              <a:t>根据法律规定，法律行为必须由特定形式作出的，为（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A:</a:t>
            </a:r>
            <a:r>
              <a:rPr lang="zh-CN" altLang="en-US" sz="2400" dirty="0">
                <a:latin typeface="方正中雅宋简体" panose="02000000000000000000" charset="-122"/>
                <a:ea typeface="方正中雅宋简体" panose="02000000000000000000" charset="-122"/>
                <a:cs typeface="方正中雅宋简体" panose="02000000000000000000" charset="-122"/>
              </a:rPr>
              <a:t>单方法律行为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B:</a:t>
            </a:r>
            <a:r>
              <a:rPr lang="zh-CN" altLang="en-US" sz="2400" dirty="0">
                <a:latin typeface="方正中雅宋简体" panose="02000000000000000000" charset="-122"/>
                <a:ea typeface="方正中雅宋简体" panose="02000000000000000000" charset="-122"/>
                <a:cs typeface="方正中雅宋简体" panose="02000000000000000000" charset="-122"/>
              </a:rPr>
              <a:t>要式法律行为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C:</a:t>
            </a:r>
            <a:r>
              <a:rPr lang="zh-CN" altLang="en-US" sz="2400" dirty="0">
                <a:latin typeface="方正中雅宋简体" panose="02000000000000000000" charset="-122"/>
                <a:ea typeface="方正中雅宋简体" panose="02000000000000000000" charset="-122"/>
                <a:cs typeface="方正中雅宋简体" panose="02000000000000000000" charset="-122"/>
              </a:rPr>
              <a:t>要物法律行为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单务法律行为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pPr>
              <a:lnSpc>
                <a:spcPct val="200000"/>
              </a:lnSpc>
            </a:pPr>
            <a:r>
              <a:rPr lang="zh-CN" altLang="en-US" sz="2400" dirty="0">
                <a:latin typeface="方正中雅宋简体" panose="02000000000000000000" charset="-122"/>
                <a:ea typeface="方正中雅宋简体" panose="02000000000000000000" charset="-122"/>
                <a:cs typeface="方正中雅宋简体" panose="02000000000000000000" charset="-122"/>
              </a:rPr>
              <a:t>根据法律规定，法律行为必须由特定形式作出的，为（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A:</a:t>
            </a:r>
            <a:r>
              <a:rPr lang="zh-CN" altLang="en-US" sz="2400" dirty="0">
                <a:latin typeface="方正中雅宋简体" panose="02000000000000000000" charset="-122"/>
                <a:ea typeface="方正中雅宋简体" panose="02000000000000000000" charset="-122"/>
                <a:cs typeface="方正中雅宋简体" panose="02000000000000000000" charset="-122"/>
              </a:rPr>
              <a:t>单方法律行为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要式法律行为</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C:</a:t>
            </a:r>
            <a:r>
              <a:rPr lang="zh-CN" altLang="en-US" sz="2400" dirty="0">
                <a:latin typeface="方正中雅宋简体" panose="02000000000000000000" charset="-122"/>
                <a:ea typeface="方正中雅宋简体" panose="02000000000000000000" charset="-122"/>
                <a:cs typeface="方正中雅宋简体" panose="02000000000000000000" charset="-122"/>
              </a:rPr>
              <a:t>要物法律行为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pPr>
              <a:lnSpc>
                <a:spcPct val="200000"/>
              </a:lnSpc>
            </a:pPr>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单务法律行为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下列属于双方民事法律行为的是（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、遗嘱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zh-CN" sz="2400" dirty="0">
                <a:latin typeface="方正中雅宋简体" panose="02000000000000000000" charset="-122"/>
                <a:ea typeface="方正中雅宋简体" panose="02000000000000000000" charset="-122"/>
                <a:cs typeface="方正中雅宋简体" panose="02000000000000000000" charset="-122"/>
              </a:rPr>
              <a:t>遗赠</a:t>
            </a:r>
            <a:r>
              <a:rPr sz="2400" dirty="0">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、继承权的抛弃</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 合同</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下列属于双方民事法律行为的是（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、遗嘱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zh-CN" sz="2400" dirty="0">
                <a:latin typeface="方正中雅宋简体" panose="02000000000000000000" charset="-122"/>
                <a:ea typeface="方正中雅宋简体" panose="02000000000000000000" charset="-122"/>
                <a:cs typeface="方正中雅宋简体" panose="02000000000000000000" charset="-122"/>
              </a:rPr>
              <a:t>遗赠</a:t>
            </a:r>
            <a:r>
              <a:rPr sz="2400" dirty="0">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、继承权的抛弃</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 合同</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（）是根据法律的规定而发生的代理关系，主要是为无民事行为能力人或者限制民事行为能力人设立代理人的方式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、法定代理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zh-CN" sz="2400" dirty="0">
                <a:latin typeface="方正中雅宋简体" panose="02000000000000000000" charset="-122"/>
                <a:ea typeface="方正中雅宋简体" panose="02000000000000000000" charset="-122"/>
                <a:cs typeface="方正中雅宋简体" panose="02000000000000000000" charset="-122"/>
              </a:rPr>
              <a:t>委托代理</a:t>
            </a:r>
            <a:r>
              <a:rPr sz="2400" dirty="0">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、指定代理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、特别代理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（）是根据法律的规定而发生的代理关系，主要是为无民事行为能力人或者限制民事行为能力人设立代理人的方式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、法定代理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zh-CN" sz="2400" dirty="0">
                <a:latin typeface="方正中雅宋简体" panose="02000000000000000000" charset="-122"/>
                <a:ea typeface="方正中雅宋简体" panose="02000000000000000000" charset="-122"/>
                <a:cs typeface="方正中雅宋简体" panose="02000000000000000000" charset="-122"/>
              </a:rPr>
              <a:t>委托代理</a:t>
            </a:r>
            <a:r>
              <a:rPr sz="2400" dirty="0">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、指定代理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、特别代理</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动产物权的设立和转让，自（）发生效力，但法律另有规定的除外</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、设立时</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、转让</a:t>
            </a:r>
            <a:r>
              <a:rPr sz="2400" dirty="0">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、交付</a:t>
            </a:r>
            <a:r>
              <a:rPr sz="2400" dirty="0">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 变更</a:t>
            </a:r>
            <a:r>
              <a:rPr sz="2400" dirty="0">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动产物权的设立和转让，自（）发生效力，但法律另有规定的除外</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、设立时</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、转让</a:t>
            </a:r>
            <a:r>
              <a:rPr sz="2400" dirty="0">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、交付</a:t>
            </a:r>
            <a:r>
              <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 变更</a:t>
            </a:r>
            <a:r>
              <a:rPr sz="2400" dirty="0">
                <a:latin typeface="方正中雅宋简体" panose="02000000000000000000" charset="-122"/>
                <a:ea typeface="方正中雅宋简体" panose="02000000000000000000" charset="-122"/>
                <a:cs typeface="方正中雅宋简体" panose="02000000000000000000" charset="-122"/>
              </a:rPr>
              <a:t>时</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 留置权人与债务人应当约定留置财产后的债务履行期间；没有约定或者约定不明确的，留置权人应当给债务人（）个月以上履行债务的期间</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2</a:t>
            </a:r>
            <a:r>
              <a:rPr sz="2400" dirty="0">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3</a:t>
            </a:r>
            <a:endParaRPr 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 </a:t>
            </a:r>
            <a:r>
              <a:rPr lang="en-US" altLang="zh-CN" sz="2400" dirty="0">
                <a:latin typeface="方正中雅宋简体" panose="02000000000000000000" charset="-122"/>
                <a:ea typeface="方正中雅宋简体" panose="02000000000000000000" charset="-122"/>
                <a:cs typeface="方正中雅宋简体" panose="02000000000000000000" charset="-122"/>
              </a:rPr>
              <a:t>4</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 留置权人与债务人应当约定留置财产后的债务履行期间；没有约定或者约定不明确的，留置权人应当给债务人（）个月以上履行债务的期间</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2</a:t>
            </a:r>
            <a:r>
              <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3</a:t>
            </a:r>
            <a:endParaRPr 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 </a:t>
            </a:r>
            <a:r>
              <a:rPr lang="en-US" altLang="zh-CN" sz="2400" dirty="0">
                <a:latin typeface="方正中雅宋简体" panose="02000000000000000000" charset="-122"/>
                <a:ea typeface="方正中雅宋简体" panose="02000000000000000000" charset="-122"/>
                <a:cs typeface="方正中雅宋简体" panose="02000000000000000000" charset="-122"/>
              </a:rPr>
              <a:t>4</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民事主体又称“</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民事法律关系主体</a:t>
            </a:r>
            <a:r>
              <a:rPr lang="zh-CN" sz="2000" dirty="0">
                <a:latin typeface="方正中雅宋简体" panose="02000000000000000000" charset="-122"/>
                <a:ea typeface="方正中雅宋简体" panose="02000000000000000000" charset="-122"/>
                <a:cs typeface="方正中雅宋简体" panose="02000000000000000000" charset="-122"/>
              </a:rPr>
              <a:t>”，是指根据法律规定，参加民事法律关系享受权利和承担义务的人，即民事法律关系的当事人。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latin typeface="方正中雅宋简体" panose="02000000000000000000" charset="-122"/>
                <a:ea typeface="方正中雅宋简体" panose="02000000000000000000" charset="-122"/>
                <a:cs typeface="方正中雅宋简体" panose="02000000000000000000" charset="-122"/>
              </a:rPr>
              <a:t>（一）自然人</a:t>
            </a:r>
            <a:r>
              <a:rPr lang="zh-CN" sz="2000" dirty="0">
                <a:latin typeface="方正中雅宋简体" panose="02000000000000000000" charset="-122"/>
                <a:ea typeface="方正中雅宋简体" panose="02000000000000000000" charset="-122"/>
                <a:cs typeface="方正中雅宋简体" panose="02000000000000000000" charset="-122"/>
              </a:rPr>
              <a:t>（二）法人（三）非法人组织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1.自然人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从出生时起到死亡时止</a:t>
            </a:r>
            <a:r>
              <a:rPr sz="2000" dirty="0">
                <a:latin typeface="方正中雅宋简体" panose="02000000000000000000" charset="-122"/>
                <a:ea typeface="方正中雅宋简体" panose="02000000000000000000" charset="-122"/>
                <a:cs typeface="方正中雅宋简体" panose="02000000000000000000" charset="-122"/>
              </a:rPr>
              <a:t>，具有民事权利能力，依法享有民事权利，承担民事义务。</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a:t>
            </a:r>
            <a:r>
              <a:rPr lang="zh-CN" sz="2000" dirty="0">
                <a:latin typeface="方正中雅宋简体" panose="02000000000000000000" charset="-122"/>
                <a:ea typeface="方正中雅宋简体" panose="02000000000000000000" charset="-122"/>
                <a:cs typeface="方正中雅宋简体" panose="02000000000000000000" charset="-122"/>
              </a:rPr>
              <a:t>特征</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（1）自然人主体资格具有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广泛性</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（2）自然人主体资格的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平等性</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50000"/>
              </a:lnSpc>
              <a:buNone/>
            </a:pP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1386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一、民事主体</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563118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债权是因（）以及法律的其他规定，权利人请求特定义务人为或者不为一定行为的权利</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、合同</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sz="2400" dirty="0">
                <a:latin typeface="方正中雅宋简体" panose="02000000000000000000" charset="-122"/>
                <a:ea typeface="方正中雅宋简体" panose="02000000000000000000" charset="-122"/>
                <a:cs typeface="方正中雅宋简体" panose="02000000000000000000" charset="-122"/>
              </a:rPr>
              <a:t>侵权行为</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sz="2400" dirty="0">
                <a:latin typeface="方正中雅宋简体" panose="02000000000000000000" charset="-122"/>
                <a:ea typeface="方正中雅宋简体" panose="02000000000000000000" charset="-122"/>
                <a:cs typeface="方正中雅宋简体" panose="02000000000000000000" charset="-122"/>
              </a:rPr>
              <a:t>无因管理</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sz="2400" dirty="0">
                <a:latin typeface="方正中雅宋简体" panose="02000000000000000000" charset="-122"/>
                <a:ea typeface="方正中雅宋简体" panose="02000000000000000000" charset="-122"/>
                <a:cs typeface="方正中雅宋简体" panose="02000000000000000000" charset="-122"/>
              </a:rPr>
              <a:t>不当得利</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a:t>
            </a:r>
            <a:r>
              <a:rPr sz="2400" dirty="0">
                <a:latin typeface="方正中雅宋简体" panose="02000000000000000000" charset="-122"/>
                <a:ea typeface="方正中雅宋简体" panose="02000000000000000000" charset="-122"/>
                <a:cs typeface="方正中雅宋简体" panose="02000000000000000000" charset="-122"/>
                <a:sym typeface="方正中雅宋简体" panose="02000000000000000000" charset="-122"/>
              </a:rPr>
              <a:t>权利质押</a:t>
            </a:r>
            <a:endParaRPr sz="2400" dirty="0">
              <a:latin typeface="方正中雅宋简体" panose="02000000000000000000" charset="-122"/>
              <a:ea typeface="方正中雅宋简体" panose="02000000000000000000" charset="-122"/>
              <a:cs typeface="方正中雅宋简体" panose="02000000000000000000" charset="-122"/>
              <a:sym typeface="方正中雅宋简体" panose="02000000000000000000" charset="-122"/>
            </a:endParaRPr>
          </a:p>
          <a:p>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3" name="文本框 2"/>
          <p:cNvSpPr txBox="1"/>
          <p:nvPr/>
        </p:nvSpPr>
        <p:spPr>
          <a:xfrm>
            <a:off x="108585" y="71755"/>
            <a:ext cx="2329815"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5.3.1.1债权的概念与特征</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563118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债权是因（）以及法律的其他规定，权利人请求特定义务人为或者不为一定行为的权利</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、合同</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侵权行为</a:t>
            </a:r>
            <a:endPar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无因管理</a:t>
            </a:r>
            <a:endPar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不当得利</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a:t>
            </a:r>
            <a:r>
              <a:rPr sz="2400" dirty="0">
                <a:latin typeface="方正中雅宋简体" panose="02000000000000000000" charset="-122"/>
                <a:ea typeface="方正中雅宋简体" panose="02000000000000000000" charset="-122"/>
                <a:cs typeface="方正中雅宋简体" panose="02000000000000000000" charset="-122"/>
                <a:sym typeface="方正中雅宋简体" panose="02000000000000000000" charset="-122"/>
              </a:rPr>
              <a:t>权利质押</a:t>
            </a:r>
            <a:endParaRPr sz="2400" dirty="0">
              <a:latin typeface="方正中雅宋简体" panose="02000000000000000000" charset="-122"/>
              <a:ea typeface="方正中雅宋简体" panose="02000000000000000000" charset="-122"/>
              <a:cs typeface="方正中雅宋简体" panose="02000000000000000000" charset="-122"/>
              <a:sym typeface="方正中雅宋简体" panose="02000000000000000000" charset="-122"/>
            </a:endParaRPr>
          </a:p>
          <a:p>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3" name="文本框 2"/>
          <p:cNvSpPr txBox="1"/>
          <p:nvPr/>
        </p:nvSpPr>
        <p:spPr>
          <a:xfrm>
            <a:off x="108585" y="71755"/>
            <a:ext cx="2329815"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5.3.1.1债权的概念与特征</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我国担保法规定，定金数额虽可由当事人自主约定，但不得超过主合同标的额的（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、5％</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10</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a:t>
            </a:r>
            <a:r>
              <a:rPr lang="zh-CN" altLang="en-US" sz="2400" dirty="0">
                <a:latin typeface="方正中雅宋简体" panose="02000000000000000000" charset="-122"/>
                <a:ea typeface="方正中雅宋简体" panose="02000000000000000000" charset="-122"/>
                <a:cs typeface="方正中雅宋简体" panose="02000000000000000000" charset="-122"/>
              </a:rPr>
              <a:t>5％</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20</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文本框 1"/>
          <p:cNvSpPr txBox="1"/>
          <p:nvPr/>
        </p:nvSpPr>
        <p:spPr>
          <a:xfrm>
            <a:off x="94615" y="71755"/>
            <a:ext cx="2329815"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5.3.2.3合同的履行和担保</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295" y="9823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我国担保法规定，定金数额虽可由当事人自主约定，但不得超过主合同标的额的（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、5％</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10</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1</a:t>
            </a:r>
            <a:r>
              <a:rPr lang="zh-CN" altLang="en-US" sz="2400" dirty="0">
                <a:latin typeface="方正中雅宋简体" panose="02000000000000000000" charset="-122"/>
                <a:ea typeface="方正中雅宋简体" panose="02000000000000000000" charset="-122"/>
                <a:cs typeface="方正中雅宋简体" panose="02000000000000000000" charset="-122"/>
              </a:rPr>
              <a:t>5％</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20</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文本框 1"/>
          <p:cNvSpPr txBox="1"/>
          <p:nvPr/>
        </p:nvSpPr>
        <p:spPr>
          <a:xfrm>
            <a:off x="94615" y="71755"/>
            <a:ext cx="2329815"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5.3.2.3合同的履行和担保</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（一）自然人</a:t>
            </a:r>
            <a:r>
              <a:rPr lang="zh-CN" sz="2000" b="1" dirty="0">
                <a:latin typeface="方正中雅宋简体" panose="02000000000000000000" charset="-122"/>
                <a:ea typeface="方正中雅宋简体" panose="02000000000000000000" charset="-122"/>
                <a:cs typeface="方正中雅宋简体" panose="02000000000000000000" charset="-122"/>
                <a:sym typeface="+mn-ea"/>
              </a:rPr>
              <a:t>（二）法人</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（三）非法人组织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1.法人是具有民事权利能力和民事行为能力，依法独立享有民事权利和承担民事义务的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组织</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a:t>
            </a:r>
            <a:r>
              <a:rPr lang="zh-CN" sz="2000" dirty="0">
                <a:latin typeface="方正中雅宋简体" panose="02000000000000000000" charset="-122"/>
                <a:ea typeface="方正中雅宋简体" panose="02000000000000000000" charset="-122"/>
                <a:cs typeface="方正中雅宋简体" panose="02000000000000000000" charset="-122"/>
              </a:rPr>
              <a:t>条件</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（1）依法成立；</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（2）有必要的财产或经费；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（3）有自己的名称、组织机构和住所。</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3</a:t>
            </a:r>
            <a:r>
              <a:rPr lang="zh-CN" altLang="en-US" sz="2000" dirty="0">
                <a:latin typeface="方正中雅宋简体" panose="02000000000000000000" charset="-122"/>
                <a:ea typeface="方正中雅宋简体" panose="02000000000000000000" charset="-122"/>
                <a:cs typeface="方正中雅宋简体" panose="02000000000000000000" charset="-122"/>
              </a:rPr>
              <a:t>、特征</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（1）法人是独立的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社会组织</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（2）法人具有独立的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财产</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（3）法人承担独立的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责任</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50000"/>
              </a:lnSpc>
              <a:buNone/>
            </a:pP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3" name="矩形 2"/>
          <p:cNvSpPr/>
          <p:nvPr>
            <p:custDataLst>
              <p:tags r:id="rId1"/>
            </p:custDataLst>
          </p:nvPr>
        </p:nvSpPr>
        <p:spPr>
          <a:xfrm>
            <a:off x="459105" y="441325"/>
            <a:ext cx="21386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一、民事主体</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（一）自然人（二）法人</a:t>
            </a:r>
            <a:r>
              <a:rPr lang="zh-CN" sz="2000" b="1" dirty="0">
                <a:latin typeface="方正中雅宋简体" panose="02000000000000000000" charset="-122"/>
                <a:ea typeface="方正中雅宋简体" panose="02000000000000000000" charset="-122"/>
                <a:cs typeface="方正中雅宋简体" panose="02000000000000000000" charset="-122"/>
                <a:sym typeface="+mn-ea"/>
              </a:rPr>
              <a:t>（三）非法人组织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1</a:t>
            </a: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sz="2000" dirty="0">
                <a:latin typeface="方正中雅宋简体" panose="02000000000000000000" charset="-122"/>
                <a:ea typeface="方正中雅宋简体" panose="02000000000000000000" charset="-122"/>
                <a:cs typeface="方正中雅宋简体" panose="02000000000000000000" charset="-122"/>
              </a:rPr>
              <a:t>非法人组织是不具有法人资格，但是能够依法以自己的名义从事民事活动的组织。它是</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介于自然人和法人之间的一种社会组织。非法人组织包括</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个人独资企业、合伙企业、不</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具有法人资格的专业服务机构</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a:t>
            </a: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、特征</a:t>
            </a:r>
            <a:endPar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（1）依照法定程序设立；</a:t>
            </a:r>
            <a:endPar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（2）有自己的名称，有一定的组织机构和场所；</a:t>
            </a:r>
            <a:endPar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（3）没有独立的财产和经费；</a:t>
            </a:r>
            <a:endPar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（4）非法人组织</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不能独立承担民事责任</a:t>
            </a:r>
            <a:endPar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3" name="矩形 2"/>
          <p:cNvSpPr/>
          <p:nvPr>
            <p:custDataLst>
              <p:tags r:id="rId1"/>
            </p:custDataLst>
          </p:nvPr>
        </p:nvSpPr>
        <p:spPr>
          <a:xfrm>
            <a:off x="459105" y="441325"/>
            <a:ext cx="21386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一、民事主体</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民事法律关系是基于</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民事法律事实</a:t>
            </a:r>
            <a:r>
              <a:rPr sz="2000" dirty="0">
                <a:latin typeface="方正中雅宋简体" panose="02000000000000000000" charset="-122"/>
                <a:ea typeface="方正中雅宋简体" panose="02000000000000000000" charset="-122"/>
                <a:cs typeface="方正中雅宋简体" panose="02000000000000000000" charset="-122"/>
              </a:rPr>
              <a:t>，由</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民法规范调整</a:t>
            </a:r>
            <a:r>
              <a:rPr sz="2000" dirty="0">
                <a:latin typeface="方正中雅宋简体" panose="02000000000000000000" charset="-122"/>
                <a:ea typeface="方正中雅宋简体" panose="02000000000000000000" charset="-122"/>
                <a:cs typeface="方正中雅宋简体" panose="02000000000000000000" charset="-122"/>
              </a:rPr>
              <a:t>而形成的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民事权利义务关系</a:t>
            </a:r>
            <a:r>
              <a:rPr sz="2000" dirty="0">
                <a:latin typeface="方正中雅宋简体" panose="02000000000000000000" charset="-122"/>
                <a:ea typeface="方正中雅宋简体" panose="02000000000000000000" charset="-122"/>
                <a:cs typeface="方正中雅宋简体" panose="02000000000000000000" charset="-122"/>
              </a:rPr>
              <a:t>。具体而言，民事法律关系是民事法律规范调整财产关系和人身关系所形成的社会关系，是基于民事法律事实而形成的社会关系，是以民事权利和民事义务为内容的社会关系。</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latin typeface="方正中雅宋简体" panose="02000000000000000000" charset="-122"/>
                <a:ea typeface="方正中雅宋简体" panose="02000000000000000000" charset="-122"/>
                <a:cs typeface="方正中雅宋简体" panose="02000000000000000000" charset="-122"/>
              </a:rPr>
              <a:t>（一）</a:t>
            </a:r>
            <a:r>
              <a:rPr sz="2000" b="1" dirty="0">
                <a:latin typeface="方正中雅宋简体" panose="02000000000000000000" charset="-122"/>
                <a:ea typeface="方正中雅宋简体" panose="02000000000000000000" charset="-122"/>
                <a:cs typeface="方正中雅宋简体" panose="02000000000000000000" charset="-122"/>
              </a:rPr>
              <a:t>主体</a:t>
            </a:r>
            <a:r>
              <a:rPr lang="zh-CN" sz="2000" dirty="0">
                <a:latin typeface="方正中雅宋简体" panose="02000000000000000000" charset="-122"/>
                <a:ea typeface="方正中雅宋简体" panose="02000000000000000000" charset="-122"/>
                <a:cs typeface="方正中雅宋简体" panose="02000000000000000000" charset="-122"/>
              </a:rPr>
              <a:t>（二）</a:t>
            </a:r>
            <a:r>
              <a:rPr sz="2000" dirty="0">
                <a:latin typeface="方正中雅宋简体" panose="02000000000000000000" charset="-122"/>
                <a:ea typeface="方正中雅宋简体" panose="02000000000000000000" charset="-122"/>
                <a:cs typeface="方正中雅宋简体" panose="02000000000000000000" charset="-122"/>
              </a:rPr>
              <a:t>客体</a:t>
            </a:r>
            <a:r>
              <a:rPr lang="zh-CN" sz="2000" dirty="0">
                <a:latin typeface="方正中雅宋简体" panose="02000000000000000000" charset="-122"/>
                <a:ea typeface="方正中雅宋简体" panose="02000000000000000000" charset="-122"/>
                <a:cs typeface="方正中雅宋简体" panose="02000000000000000000" charset="-122"/>
              </a:rPr>
              <a:t>（三）</a:t>
            </a:r>
            <a:r>
              <a:rPr sz="2000" dirty="0">
                <a:latin typeface="方正中雅宋简体" panose="02000000000000000000" charset="-122"/>
                <a:ea typeface="方正中雅宋简体" panose="02000000000000000000" charset="-122"/>
                <a:cs typeface="方正中雅宋简体" panose="02000000000000000000" charset="-122"/>
              </a:rPr>
              <a:t>内容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民事法律关系的主体简称</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民事主体</a:t>
            </a:r>
            <a:r>
              <a:rPr sz="2000" dirty="0">
                <a:latin typeface="方正中雅宋简体" panose="02000000000000000000" charset="-122"/>
                <a:ea typeface="方正中雅宋简体" panose="02000000000000000000" charset="-122"/>
                <a:cs typeface="方正中雅宋简体" panose="02000000000000000000" charset="-122"/>
              </a:rPr>
              <a:t>，是指参加民事法律关系，享有民事权利和承担民事义务的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人</a:t>
            </a: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。参加民事</a:t>
            </a:r>
            <a:r>
              <a:rPr sz="2000" dirty="0">
                <a:latin typeface="方正中雅宋简体" panose="02000000000000000000" charset="-122"/>
                <a:ea typeface="方正中雅宋简体" panose="02000000000000000000" charset="-122"/>
                <a:cs typeface="方正中雅宋简体" panose="02000000000000000000" charset="-122"/>
              </a:rPr>
              <a:t>法律关系的人通常称为当事人。在我国民法上，当事人主要指自然人、法人，以及不具有法人资格的其他组织。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73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二、民事法律关系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（一）</a:t>
            </a:r>
            <a:r>
              <a:rPr sz="2000" dirty="0">
                <a:latin typeface="方正中雅宋简体" panose="02000000000000000000" charset="-122"/>
                <a:ea typeface="方正中雅宋简体" panose="02000000000000000000" charset="-122"/>
                <a:cs typeface="方正中雅宋简体" panose="02000000000000000000" charset="-122"/>
              </a:rPr>
              <a:t>主体</a:t>
            </a:r>
            <a:r>
              <a:rPr lang="zh-CN" sz="2000" b="1" dirty="0">
                <a:latin typeface="方正中雅宋简体" panose="02000000000000000000" charset="-122"/>
                <a:ea typeface="方正中雅宋简体" panose="02000000000000000000" charset="-122"/>
                <a:cs typeface="方正中雅宋简体" panose="02000000000000000000" charset="-122"/>
              </a:rPr>
              <a:t>（二）</a:t>
            </a:r>
            <a:r>
              <a:rPr sz="2000" b="1" dirty="0">
                <a:latin typeface="方正中雅宋简体" panose="02000000000000000000" charset="-122"/>
                <a:ea typeface="方正中雅宋简体" panose="02000000000000000000" charset="-122"/>
                <a:cs typeface="方正中雅宋简体" panose="02000000000000000000" charset="-122"/>
              </a:rPr>
              <a:t>客体</a:t>
            </a:r>
            <a:r>
              <a:rPr lang="zh-CN" sz="2000" dirty="0">
                <a:latin typeface="方正中雅宋简体" panose="02000000000000000000" charset="-122"/>
                <a:ea typeface="方正中雅宋简体" panose="02000000000000000000" charset="-122"/>
                <a:cs typeface="方正中雅宋简体" panose="02000000000000000000" charset="-122"/>
              </a:rPr>
              <a:t>（三）</a:t>
            </a:r>
            <a:r>
              <a:rPr sz="2000" dirty="0">
                <a:latin typeface="方正中雅宋简体" panose="02000000000000000000" charset="-122"/>
                <a:ea typeface="方正中雅宋简体" panose="02000000000000000000" charset="-122"/>
                <a:cs typeface="方正中雅宋简体" panose="02000000000000000000" charset="-122"/>
              </a:rPr>
              <a:t>内容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民事法律关系的客体，是指民事法律关系主体享有的民事权利和负有的民事义务所</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指向的事物</a:t>
            </a:r>
            <a:r>
              <a:rPr sz="2000" dirty="0">
                <a:latin typeface="方正中雅宋简体" panose="02000000000000000000" charset="-122"/>
                <a:ea typeface="方正中雅宋简体" panose="02000000000000000000" charset="-122"/>
                <a:cs typeface="方正中雅宋简体" panose="02000000000000000000" charset="-122"/>
              </a:rPr>
              <a:t>，主要有四类，即</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物、行为、智力成果和人身利益</a:t>
            </a:r>
            <a:r>
              <a:rPr sz="2000" dirty="0">
                <a:latin typeface="方正中雅宋简体" panose="02000000000000000000" charset="-122"/>
                <a:ea typeface="方正中雅宋简体" panose="02000000000000000000" charset="-122"/>
                <a:cs typeface="方正中雅宋简体" panose="02000000000000000000" charset="-122"/>
              </a:rPr>
              <a:t>。一般来说，物、行为、智力成果和人身利益，分别</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是物权关系、债权关系、知识产权关系和人身关系的客体。</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73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二、民事法律关系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860,&quot;width&quot;:120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PP_MARK_KEY" val="037825de-f13a-461e-ad02-6e4e74c53301"/>
  <p:tag name="COMMONDATA" val="eyJoZGlkIjoiNzkzYmFkNzQ0ZjIyOTBkMTE4NjkwMTU4NDQyZWU3Y2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5842</Words>
  <Application>WPS 演示</Application>
  <PresentationFormat>宽屏</PresentationFormat>
  <Paragraphs>614</Paragraphs>
  <Slides>53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Arial</vt:lpstr>
      <vt:lpstr>宋体</vt:lpstr>
      <vt:lpstr>Wingdings</vt:lpstr>
      <vt:lpstr>方正中雅宋简体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少帅</cp:lastModifiedBy>
  <cp:revision>167</cp:revision>
  <dcterms:created xsi:type="dcterms:W3CDTF">2019-06-19T02:08:00Z</dcterms:created>
  <dcterms:modified xsi:type="dcterms:W3CDTF">2023-06-05T11:10:16Z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26DCED47097B455AA9C285C3B3DBA771</vt:lpwstr>
  </property>
</Properties>
</file>