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3"/>
  </p:handoutMasterIdLst>
  <p:sldIdLst>
    <p:sldId id="573" r:id="rId3"/>
    <p:sldId id="574" r:id="rId4"/>
    <p:sldId id="633" r:id="rId5"/>
    <p:sldId id="676" r:id="rId7"/>
    <p:sldId id="677" r:id="rId8"/>
    <p:sldId id="678" r:id="rId9"/>
    <p:sldId id="679" r:id="rId10"/>
    <p:sldId id="680" r:id="rId11"/>
    <p:sldId id="682" r:id="rId12"/>
    <p:sldId id="681" r:id="rId13"/>
    <p:sldId id="683" r:id="rId14"/>
    <p:sldId id="684" r:id="rId15"/>
    <p:sldId id="685" r:id="rId16"/>
    <p:sldId id="686" r:id="rId17"/>
    <p:sldId id="687" r:id="rId18"/>
    <p:sldId id="688" r:id="rId19"/>
    <p:sldId id="690" r:id="rId20"/>
    <p:sldId id="689" r:id="rId21"/>
    <p:sldId id="691" r:id="rId22"/>
    <p:sldId id="692" r:id="rId23"/>
    <p:sldId id="727" r:id="rId24"/>
    <p:sldId id="728" r:id="rId25"/>
    <p:sldId id="729" r:id="rId26"/>
    <p:sldId id="731" r:id="rId27"/>
    <p:sldId id="730" r:id="rId28"/>
    <p:sldId id="732" r:id="rId29"/>
    <p:sldId id="733" r:id="rId30"/>
    <p:sldId id="734" r:id="rId31"/>
    <p:sldId id="735" r:id="rId32"/>
    <p:sldId id="736" r:id="rId33"/>
    <p:sldId id="737" r:id="rId34"/>
    <p:sldId id="738" r:id="rId35"/>
    <p:sldId id="739" r:id="rId36"/>
    <p:sldId id="740" r:id="rId37"/>
    <p:sldId id="741" r:id="rId38"/>
    <p:sldId id="742" r:id="rId39"/>
    <p:sldId id="743" r:id="rId40"/>
    <p:sldId id="744" r:id="rId41"/>
    <p:sldId id="745" r:id="rId42"/>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7E6E6"/>
    <a:srgbClr val="C0000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8" Type="http://schemas.openxmlformats.org/officeDocument/2006/relationships/tags" Target="tags/tag62.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方正中雅宋简体" panose="02000000000000000000" charset="-122"/>
              </a:rPr>
            </a:fld>
            <a:endParaRPr lang="zh-CN" altLang="en-US">
              <a:cs typeface="方正中雅宋简体"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方正中雅宋简体" panose="02000000000000000000" charset="-122"/>
              </a:rPr>
            </a:fld>
            <a:endParaRPr lang="zh-CN" altLang="en-US">
              <a:cs typeface="方正中雅宋简体"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4572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9144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3716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18288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0730" cy="685736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208791" y="6285976"/>
            <a:ext cx="2482850" cy="460375"/>
          </a:xfrm>
          <a:prstGeom prst="rect">
            <a:avLst/>
          </a:prstGeom>
        </p:spPr>
        <p:txBody>
          <a:bodyPr wrap="none">
            <a:spAutoFit/>
          </a:bodyPr>
          <a:lstStyle/>
          <a:p>
            <a:r>
              <a:rPr lang="zh-CN" sz="2400" b="1" dirty="0">
                <a:solidFill>
                  <a:srgbClr val="00B050"/>
                </a:solidFill>
                <a:cs typeface="方正中雅宋简体" panose="02000000000000000000" charset="-122"/>
              </a:rPr>
              <a:t>信佳哥，不挂科</a:t>
            </a:r>
            <a:r>
              <a:rPr lang="en-US" altLang="zh-CN" sz="2400" b="1" dirty="0">
                <a:solidFill>
                  <a:srgbClr val="00B050"/>
                </a:solidFill>
                <a:cs typeface="方正中雅宋简体" panose="02000000000000000000" charset="-122"/>
              </a:rPr>
              <a:t>~</a:t>
            </a:r>
            <a:endParaRPr lang="en-US" altLang="zh-CN" sz="2400" b="1" dirty="0">
              <a:solidFill>
                <a:srgbClr val="00B050"/>
              </a:solidFill>
              <a:cs typeface="方正中雅宋简体" panose="02000000000000000000" charset="-122"/>
            </a:endParaRPr>
          </a:p>
        </p:txBody>
      </p:sp>
      <p:cxnSp>
        <p:nvCxnSpPr>
          <p:cNvPr id="7" name="直接连接符 6"/>
          <p:cNvCxnSpPr/>
          <p:nvPr userDrawn="1"/>
        </p:nvCxnSpPr>
        <p:spPr>
          <a:xfrm>
            <a:off x="0" y="62273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D28957D5-3A18-43AF-85F8-599734A5AE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41546519-C9A7-4E7B-9B67-262F493A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tags" Target="../tags/tag15.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notesSlide" Target="../notesSlides/notesSlide19.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8.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8.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notesSlide" Target="../notesSlides/notesSlide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8.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8.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8.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1" y="188"/>
            <a:ext cx="12191331" cy="68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txBox="1"/>
          <p:nvPr/>
        </p:nvSpPr>
        <p:spPr bwMode="auto">
          <a:xfrm>
            <a:off x="926309" y="5442828"/>
            <a:ext cx="2751384" cy="201000"/>
          </a:xfrm>
          <a:prstGeom prst="rect">
            <a:avLst/>
          </a:prstGeom>
          <a:noFill/>
          <a:ln w="9525">
            <a:noFill/>
            <a:miter lim="800000"/>
          </a:ln>
        </p:spPr>
        <p:txBody>
          <a:bodyPr lIns="51432" tIns="25716" rIns="51432" bIns="25716"/>
          <a:lstStyle/>
          <a:p>
            <a:pPr>
              <a:lnSpc>
                <a:spcPct val="90000"/>
              </a:lnSpc>
              <a:spcBef>
                <a:spcPts val="595"/>
              </a:spcBef>
            </a:pPr>
            <a:r>
              <a:rPr kumimoji="1" lang="zh-CN" altLang="en-US" sz="2400" b="1" dirty="0">
                <a:latin typeface="+mn-ea"/>
                <a:cs typeface="方正中雅宋简体" panose="02000000000000000000" charset="-122"/>
              </a:rPr>
              <a:t>主讲人：黄正佳</a:t>
            </a:r>
            <a:endParaRPr kumimoji="1" lang="zh-CN" altLang="en-US" sz="2400" b="1" dirty="0">
              <a:latin typeface="+mn-ea"/>
              <a:cs typeface="方正中雅宋简体" panose="02000000000000000000" charset="-122"/>
            </a:endParaRPr>
          </a:p>
        </p:txBody>
      </p:sp>
      <p:sp>
        <p:nvSpPr>
          <p:cNvPr id="9" name="文本框 8"/>
          <p:cNvSpPr txBox="1"/>
          <p:nvPr/>
        </p:nvSpPr>
        <p:spPr>
          <a:xfrm>
            <a:off x="4990783" y="5218192"/>
            <a:ext cx="7200437" cy="829945"/>
          </a:xfrm>
          <a:prstGeom prst="rect">
            <a:avLst/>
          </a:prstGeom>
          <a:noFill/>
        </p:spPr>
        <p:txBody>
          <a:bodyPr wrap="square" rtlCol="0">
            <a:spAutoFit/>
          </a:bodyPr>
          <a:lstStyle/>
          <a:p>
            <a:r>
              <a:rPr lang="en-US" altLang="zh-CN"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信佳哥 不挂科</a:t>
            </a:r>
            <a:endPar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10" name="标题 1"/>
          <p:cNvSpPr txBox="1"/>
          <p:nvPr/>
        </p:nvSpPr>
        <p:spPr>
          <a:xfrm>
            <a:off x="789313" y="4429842"/>
            <a:ext cx="6543792" cy="579088"/>
          </a:xfrm>
          <a:prstGeom prst="rect">
            <a:avLst/>
          </a:prstGeom>
          <a:noFill/>
          <a:ln w="9525">
            <a:noFill/>
          </a:ln>
        </p:spPr>
        <p:txBody>
          <a:bodyPr anchor="b"/>
          <a:lstStyle/>
          <a:p>
            <a:pPr lvl="0">
              <a:lnSpc>
                <a:spcPct val="90000"/>
              </a:lnSpc>
            </a:pP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第三篇</a:t>
            </a:r>
            <a:r>
              <a:rPr lang="en-US" altLang="zh-CN"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  </a:t>
            </a: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法律</a:t>
            </a:r>
            <a:endPar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1.含义</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①继承。指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公民死亡后</a:t>
            </a:r>
            <a:r>
              <a:rPr lang="zh-CN" sz="2000" dirty="0">
                <a:latin typeface="方正中雅宋简体" panose="02000000000000000000" charset="-122"/>
                <a:ea typeface="方正中雅宋简体" panose="02000000000000000000" charset="-122"/>
                <a:cs typeface="方正中雅宋简体" panose="02000000000000000000" charset="-122"/>
              </a:rPr>
              <a:t>依法或依其生前所立的合法遗嘱，将其遗留的个人合法财产和其他合法权益转移给他人所有的一种法律制度</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②继承权。指公民依法承受死者个人所遗留的合法财产的权利</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③继承法。就是调整财产继承关系的法律规范的总和</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④被继承人与继承人。遗留财产的人，叫做被继承人；依法或依遗嘱取得财产的人，叫做继承人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①男女</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a:t>
            </a:r>
            <a:r>
              <a:rPr lang="zh-CN" sz="2000" dirty="0">
                <a:latin typeface="方正中雅宋简体" panose="02000000000000000000" charset="-122"/>
                <a:ea typeface="方正中雅宋简体" panose="02000000000000000000" charset="-122"/>
                <a:cs typeface="方正中雅宋简体" panose="02000000000000000000" charset="-122"/>
              </a:rPr>
              <a:t>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②养老育幼、团结互助原则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③权利与义务相一致的原则</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zh-CN" sz="2000" dirty="0">
                <a:latin typeface="方正中雅宋简体" panose="02000000000000000000" charset="-122"/>
                <a:ea typeface="方正中雅宋简体" panose="02000000000000000000" charset="-122"/>
                <a:cs typeface="方正中雅宋简体" panose="02000000000000000000" charset="-122"/>
              </a:rPr>
              <a:t>继承人有下列行为之一的，丧失继承权：</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a.故意杀害被继承人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b.为争夺遗产而杀害其他继承人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c.遗弃被继承人，或者虐待被继承人情节严重</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d.伪造、篡改隐匿或者销毁遗嘱，情节严重</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e.以欺诈、胁迫手段迫使或者妨碍被继承人设立、变更或者撤回遗嘱，情节严重。继承人有前款第三项至第五项行为，确有悔改表现，被继承人表示宽恕或者事后在遗嘱中将其列为继承人的，该继承人不丧失继承权</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660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一、继承权的概念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法定继承是指直接按照法律规定的继承人的范围、继承顺序、遗产分配原则将遗产转归继承人的一种继承方式。</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继承顺序</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继承开始后，由</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第一顺序继承人（配偶、子女、父母）</a:t>
            </a:r>
            <a:r>
              <a:rPr sz="2000" dirty="0">
                <a:latin typeface="方正中雅宋简体" panose="02000000000000000000" charset="-122"/>
                <a:ea typeface="方正中雅宋简体" panose="02000000000000000000" charset="-122"/>
                <a:cs typeface="方正中雅宋简体" panose="02000000000000000000" charset="-122"/>
              </a:rPr>
              <a:t>继承，</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第二顺序继承人（兄弟姐妹、祖父母、外祖父母）</a:t>
            </a:r>
            <a:r>
              <a:rPr sz="2000" dirty="0">
                <a:latin typeface="方正中雅宋简体" panose="02000000000000000000" charset="-122"/>
                <a:ea typeface="方正中雅宋简体" panose="02000000000000000000" charset="-122"/>
                <a:cs typeface="方正中雅宋简体" panose="02000000000000000000" charset="-122"/>
              </a:rPr>
              <a:t>不继承。没有第一顺序继承人的，由第二顺序继承人继承。</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675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二、法定继承</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《民法典》规定公民立遗嘱的形式有六种：公证遗嘱、自书遗嘱、代书遗嘱、录音录像遗嘱、口头遗嘱、打印遗嘱</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6756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三、遗嘱继承</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1.遗赠</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遗赠是遗嘱人以遗嘱形式将自己财产的一部分或全部赠与国家、集体组织或法定继承人以外的人，并于遗嘱人死亡时生效的法律行为。设立遗赠的人称为遗赠人，接受遗赠的人称为受遗赠人。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2.遗赠扶养协议</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自然人可以与继承人以外的组织或者个人签订遗赠扶养协议。按照协议，该组织或者个人承担该自然人生养死葬的义务，享有受遗赠的权利。</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6772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四、遗赠和遗赠扶养协议</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过错责任原则</a:t>
            </a:r>
            <a:r>
              <a:rPr sz="2000" dirty="0">
                <a:latin typeface="方正中雅宋简体" panose="02000000000000000000" charset="-122"/>
                <a:ea typeface="方正中雅宋简体" panose="02000000000000000000" charset="-122"/>
                <a:cs typeface="方正中雅宋简体" panose="02000000000000000000" charset="-122"/>
              </a:rPr>
              <a:t>——民事主体承担民事责任的前提是在实施损害行为时主观上存在着过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错；适用于大多数民事责任。</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（故意、过失）</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2.</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过错推定原则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——过错责任原则的延伸，是指受害人只要证明所受损害与行为人行为</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有因果关系，即推定行为人有过错而应当承担民事责任。而行为人只有证明存在法定的</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抗辩事由才能证明自己没有过错</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（同举证责任倒置情形）</a:t>
            </a:r>
            <a:r>
              <a:rPr lang="en-US" altLang="zh-CN" sz="2000" dirty="0">
                <a:latin typeface="方正中雅宋简体" panose="02000000000000000000" charset="-122"/>
                <a:ea typeface="方正中雅宋简体" panose="02000000000000000000" charset="-122"/>
                <a:cs typeface="方正中雅宋简体" panose="02000000000000000000" charset="-122"/>
              </a:rPr>
              <a:t>。</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无过错责任原则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——依据法律规定，只要损害结果是由行为人的行为造成的，则不论行</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为人主观上是否有过错，都可确定其承担民事责任的归责原则。</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4.</a:t>
            </a:r>
            <a:r>
              <a:rPr lang="en-US" alt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公平责任原则</a:t>
            </a:r>
            <a:r>
              <a:rPr lang="en-US" altLang="zh-CN" sz="2000" dirty="0">
                <a:latin typeface="方正中雅宋简体" panose="02000000000000000000" charset="-122"/>
                <a:ea typeface="方正中雅宋简体" panose="02000000000000000000" charset="-122"/>
                <a:cs typeface="方正中雅宋简体" panose="02000000000000000000" charset="-122"/>
              </a:rPr>
              <a:t>——当事人双方对损害结果均无过错时，根据公平原则在当事人之间合</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理分担损失的归责原则。</a:t>
            </a:r>
            <a:endParaRPr lang="en-US" alt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8290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一、民事责任的归责原则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1.</a:t>
            </a:r>
            <a:r>
              <a:rPr sz="2000" dirty="0">
                <a:latin typeface="方正中雅宋简体" panose="02000000000000000000" charset="-122"/>
                <a:ea typeface="方正中雅宋简体" panose="02000000000000000000" charset="-122"/>
                <a:cs typeface="方正中雅宋简体" panose="02000000000000000000" charset="-122"/>
              </a:rPr>
              <a:t>侵权责任，是指行为人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因过错侵害他人民事权益</a:t>
            </a:r>
            <a:r>
              <a:rPr sz="2000" dirty="0">
                <a:latin typeface="方正中雅宋简体" panose="02000000000000000000" charset="-122"/>
                <a:ea typeface="方正中雅宋简体" panose="02000000000000000000" charset="-122"/>
                <a:cs typeface="方正中雅宋简体" panose="02000000000000000000" charset="-122"/>
              </a:rPr>
              <a:t>造成损害而依法承担的民事法律责任</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（1）按构成要件分类：一般侵权行为、特殊侵权行为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（2）按侵害对象分类：侵害财产权行为、侵害人身权行为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（3）按致害人的人数分类：单独侵权行为、共同侵权行为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（4）按行为性质分类：积极侵权行为、消极侵权行为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（5）按具体内容分类：产品责任、机动车交通事故责任、医疗损害责任、环境污染和生态破坏责任、高度危险责任、饲养动物损害责任、建筑物和物件损害责任等</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66382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二、侵权民事责任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1.违约责任的免责事由</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①</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不可抗力</a:t>
            </a:r>
            <a:r>
              <a:rPr sz="2000" dirty="0">
                <a:latin typeface="方正中雅宋简体" panose="02000000000000000000" charset="-122"/>
                <a:ea typeface="方正中雅宋简体" panose="02000000000000000000" charset="-122"/>
                <a:cs typeface="方正中雅宋简体" panose="02000000000000000000" charset="-122"/>
              </a:rPr>
              <a:t>：即不能预见、不能避免也不能克服的客观情况，如地震、火灾等</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②</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受害人过错</a:t>
            </a:r>
            <a:r>
              <a:rPr sz="2000" dirty="0">
                <a:latin typeface="方正中雅宋简体" panose="02000000000000000000" charset="-122"/>
                <a:ea typeface="方正中雅宋简体" panose="02000000000000000000" charset="-122"/>
                <a:cs typeface="方正中雅宋简体" panose="02000000000000000000" charset="-122"/>
              </a:rPr>
              <a:t>：即指受害人对违约行为或损害后果的发生或扩大存在过错，则行为人可在受害人过错的范围内免责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③合同双方在合法范围内</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约定免责条款</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1286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三、民事责任的免除</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610870"/>
            <a:ext cx="12192000" cy="7468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2.侵权责任的抗辩事由</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①不可抗力：即指不能预见、不能避免并不能克服的客观情况</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②</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正当防卫</a:t>
            </a:r>
            <a:r>
              <a:rPr sz="2000" dirty="0">
                <a:latin typeface="方正中雅宋简体" panose="02000000000000000000" charset="-122"/>
                <a:ea typeface="方正中雅宋简体" panose="02000000000000000000" charset="-122"/>
                <a:cs typeface="方正中雅宋简体" panose="02000000000000000000" charset="-122"/>
              </a:rPr>
              <a:t>：即指为了使公共利益、本人或他人的财产、人身或其他合法权益免受正在进行的不法侵害，而对不法侵害人所实施的不超过必要限度的行为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③</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紧急避险</a:t>
            </a:r>
            <a:r>
              <a:rPr sz="2000" dirty="0">
                <a:latin typeface="方正中雅宋简体" panose="02000000000000000000" charset="-122"/>
                <a:ea typeface="方正中雅宋简体" panose="02000000000000000000" charset="-122"/>
                <a:cs typeface="方正中雅宋简体" panose="02000000000000000000" charset="-122"/>
              </a:rPr>
              <a:t>：即指为了使公共利益、本人或他人的财产、人身或其他合法权益免受正在发生的危险，而不得已采取的致他人较小损害的行为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④受害人过错：即指受害人对侵权行为或损害后果的发生或扩大存在过错，则行为人可在受害人过错的范围内免责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⑤受害人同意：即指如受害人在侵权行为或者损害结果发生之前明确地表示自愿承担某种损害后果的意思表示，则侵权行为人可在受害人同意的范围内免责</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1286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三、民事责任的免除</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1.劳动合同，是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劳动者与用人单位之间确立劳动关系</a:t>
            </a:r>
            <a:r>
              <a:rPr sz="2000" dirty="0">
                <a:latin typeface="方正中雅宋简体" panose="02000000000000000000" charset="-122"/>
                <a:ea typeface="方正中雅宋简体" panose="02000000000000000000" charset="-122"/>
                <a:cs typeface="方正中雅宋简体" panose="02000000000000000000" charset="-122"/>
              </a:rPr>
              <a:t>，明确双方权利和义务的书面协议。</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2.劳动合同可以分为</a:t>
            </a:r>
            <a:r>
              <a:rPr 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固定期限劳动合同</a:t>
            </a:r>
            <a:r>
              <a:rPr lang="en-US" sz="2000" dirty="0">
                <a:latin typeface="方正中雅宋简体" panose="02000000000000000000" charset="-122"/>
                <a:ea typeface="方正中雅宋简体" panose="02000000000000000000" charset="-122"/>
                <a:cs typeface="方正中雅宋简体" panose="02000000000000000000" charset="-122"/>
              </a:rPr>
              <a:t>、</a:t>
            </a:r>
            <a:r>
              <a:rPr 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无固定期限劳动合同</a:t>
            </a:r>
            <a:r>
              <a:rPr lang="en-US" sz="2000" dirty="0">
                <a:latin typeface="方正中雅宋简体" panose="02000000000000000000" charset="-122"/>
                <a:ea typeface="方正中雅宋简体" panose="02000000000000000000" charset="-122"/>
                <a:cs typeface="方正中雅宋简体" panose="02000000000000000000" charset="-122"/>
              </a:rPr>
              <a:t>和</a:t>
            </a:r>
            <a:r>
              <a:rPr 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以完成一定工作任务为期限的劳动合同</a:t>
            </a:r>
            <a:r>
              <a:rPr lang="en-US" sz="2000" dirty="0">
                <a:latin typeface="方正中雅宋简体" panose="02000000000000000000" charset="-122"/>
                <a:ea typeface="方正中雅宋简体" panose="02000000000000000000" charset="-122"/>
                <a:cs typeface="方正中雅宋简体" panose="02000000000000000000" charset="-122"/>
              </a:rPr>
              <a:t>。</a:t>
            </a:r>
            <a:endParaRPr 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rPr>
              <a:t>3.无固定期限劳动合同</a:t>
            </a:r>
            <a:r>
              <a:rPr lang="zh-CN" altLang="en-US" sz="2000" dirty="0">
                <a:latin typeface="方正中雅宋简体" panose="02000000000000000000" charset="-122"/>
                <a:ea typeface="方正中雅宋简体" panose="02000000000000000000" charset="-122"/>
                <a:cs typeface="方正中雅宋简体" panose="02000000000000000000" charset="-122"/>
              </a:rPr>
              <a:t>的</a:t>
            </a:r>
            <a:r>
              <a:rPr lang="en-US" sz="2000" dirty="0">
                <a:latin typeface="方正中雅宋简体" panose="02000000000000000000" charset="-122"/>
                <a:ea typeface="方正中雅宋简体" panose="02000000000000000000" charset="-122"/>
                <a:cs typeface="方正中雅宋简体" panose="02000000000000000000" charset="-122"/>
              </a:rPr>
              <a:t>确立</a:t>
            </a:r>
            <a:r>
              <a:rPr lang="zh-CN" altLang="en-US" sz="2000" dirty="0">
                <a:latin typeface="方正中雅宋简体" panose="02000000000000000000" charset="-122"/>
                <a:ea typeface="方正中雅宋简体" panose="02000000000000000000" charset="-122"/>
                <a:cs typeface="方正中雅宋简体" panose="02000000000000000000" charset="-122"/>
              </a:rPr>
              <a:t>：</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1</a:t>
            </a:r>
            <a:r>
              <a:rPr lang="zh-CN" altLang="en-US" sz="2000" dirty="0">
                <a:latin typeface="方正中雅宋简体" panose="02000000000000000000" charset="-122"/>
                <a:ea typeface="方正中雅宋简体" panose="02000000000000000000" charset="-122"/>
                <a:cs typeface="方正中雅宋简体" panose="02000000000000000000" charset="-122"/>
              </a:rPr>
              <a:t>）协商一致。</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2</a:t>
            </a:r>
            <a:r>
              <a:rPr lang="zh-CN" altLang="en-US" sz="2000" dirty="0">
                <a:latin typeface="方正中雅宋简体" panose="02000000000000000000" charset="-122"/>
                <a:ea typeface="方正中雅宋简体" panose="02000000000000000000" charset="-122"/>
                <a:cs typeface="方正中雅宋简体" panose="02000000000000000000" charset="-122"/>
              </a:rPr>
              <a:t>）法定建立。</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10年2次</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altLang="en-US" sz="2000" dirty="0">
                <a:latin typeface="方正中雅宋简体" panose="02000000000000000000" charset="-122"/>
                <a:ea typeface="方正中雅宋简体" panose="02000000000000000000" charset="-122"/>
                <a:cs typeface="方正中雅宋简体" panose="02000000000000000000" charset="-122"/>
              </a:rPr>
              <a:t>（</a:t>
            </a:r>
            <a:r>
              <a:rPr lang="en-US" altLang="zh-CN" sz="2000" dirty="0">
                <a:latin typeface="方正中雅宋简体" panose="02000000000000000000" charset="-122"/>
                <a:ea typeface="方正中雅宋简体" panose="02000000000000000000" charset="-122"/>
                <a:cs typeface="方正中雅宋简体" panose="02000000000000000000" charset="-122"/>
              </a:rPr>
              <a:t>3</a:t>
            </a:r>
            <a:r>
              <a:rPr lang="zh-CN" altLang="en-US" sz="2000" dirty="0">
                <a:latin typeface="方正中雅宋简体" panose="02000000000000000000" charset="-122"/>
                <a:ea typeface="方正中雅宋简体" panose="02000000000000000000" charset="-122"/>
                <a:cs typeface="方正中雅宋简体" panose="02000000000000000000" charset="-122"/>
              </a:rPr>
              <a:t>）推定建立。</a:t>
            </a:r>
            <a:endParaRPr lang="zh-CN" altLang="en-US"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0309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劳动合同的概念和种类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 合法原则。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 公平原则。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3. 平等自愿、协商一致原则。</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4. 诚实信用原则。</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69697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一、劳动合同订立的原则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建立劳动关系，应当订立</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书面劳动合同</a:t>
            </a:r>
            <a:r>
              <a:rPr sz="2000" dirty="0">
                <a:latin typeface="方正中雅宋简体" panose="02000000000000000000" charset="-122"/>
                <a:ea typeface="方正中雅宋简体" panose="02000000000000000000" charset="-122"/>
                <a:cs typeface="方正中雅宋简体" panose="02000000000000000000" charset="-122"/>
              </a:rPr>
              <a:t>。用人单位与劳动者在用工前订立劳动合同的，劳动关系自用工之日起建立。已建立劳动关系，未同时订立书面劳动合同的，应当自用工之日起 1 个月内订立书面劳动合同。</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69697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二、劳动合同订立的形式</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altLang="en-US" sz="2000" b="1" dirty="0">
                <a:latin typeface="方正中雅宋简体" panose="02000000000000000000" charset="-122"/>
                <a:ea typeface="方正中雅宋简体" panose="02000000000000000000" charset="-122"/>
                <a:cs typeface="方正中雅宋简体" panose="02000000000000000000" charset="-122"/>
              </a:rPr>
              <a:t>（一）</a:t>
            </a:r>
            <a:r>
              <a:rPr sz="2000" b="1" dirty="0">
                <a:latin typeface="方正中雅宋简体" panose="02000000000000000000" charset="-122"/>
                <a:ea typeface="方正中雅宋简体" panose="02000000000000000000" charset="-122"/>
                <a:cs typeface="方正中雅宋简体" panose="02000000000000000000" charset="-122"/>
              </a:rPr>
              <a:t>必备条款</a:t>
            </a:r>
            <a:r>
              <a:rPr lang="zh-CN" sz="2000" dirty="0">
                <a:latin typeface="方正中雅宋简体" panose="02000000000000000000" charset="-122"/>
                <a:ea typeface="方正中雅宋简体" panose="02000000000000000000" charset="-122"/>
                <a:cs typeface="方正中雅宋简体" panose="02000000000000000000" charset="-122"/>
              </a:rPr>
              <a:t>（二）约定条款（三）禁止条款</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 用人单位的名称、住所和法定代表人或者主要负责人。</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 劳动者的姓名、住址和居民身份证或者其他有效身份证件号码。</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3. 劳动合同期限。</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4. 工作内容和工作地点。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5. 工作时间和休息休假。</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6. 劳动报酬。</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7. 社会保险。</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8. 劳动保护、劳动条件和职业危害防护。</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343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三、劳动合同条款</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（一）</a:t>
            </a:r>
            <a:r>
              <a:rPr sz="2000" dirty="0">
                <a:latin typeface="方正中雅宋简体" panose="02000000000000000000" charset="-122"/>
                <a:ea typeface="方正中雅宋简体" panose="02000000000000000000" charset="-122"/>
                <a:cs typeface="方正中雅宋简体" panose="02000000000000000000" charset="-122"/>
                <a:sym typeface="+mn-ea"/>
              </a:rPr>
              <a:t>必备条款</a:t>
            </a:r>
            <a:r>
              <a:rPr lang="zh-CN" sz="2000" b="1" dirty="0">
                <a:latin typeface="方正中雅宋简体" panose="02000000000000000000" charset="-122"/>
                <a:ea typeface="方正中雅宋简体" panose="02000000000000000000" charset="-122"/>
                <a:cs typeface="方正中雅宋简体" panose="02000000000000000000" charset="-122"/>
                <a:sym typeface="+mn-ea"/>
              </a:rPr>
              <a:t>（二）约定条款</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（三）禁止条款</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劳动合同除必备条款外，用人单位与劳动者可以约定试用期、培训、保守秘密、竞业限</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制、补充保险和福利待遇等其他事项。</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343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三、劳动合同条款</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（一）</a:t>
            </a:r>
            <a:r>
              <a:rPr sz="2000" dirty="0">
                <a:latin typeface="方正中雅宋简体" panose="02000000000000000000" charset="-122"/>
                <a:ea typeface="方正中雅宋简体" panose="02000000000000000000" charset="-122"/>
                <a:cs typeface="方正中雅宋简体" panose="02000000000000000000" charset="-122"/>
                <a:sym typeface="+mn-ea"/>
              </a:rPr>
              <a:t>必备条款</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（二）约定条款</a:t>
            </a:r>
            <a:r>
              <a:rPr lang="zh-CN" sz="2000" b="1" dirty="0">
                <a:latin typeface="方正中雅宋简体" panose="02000000000000000000" charset="-122"/>
                <a:ea typeface="方正中雅宋简体" panose="02000000000000000000" charset="-122"/>
                <a:cs typeface="方正中雅宋简体" panose="02000000000000000000" charset="-122"/>
                <a:sym typeface="+mn-ea"/>
              </a:rPr>
              <a:t>（三）禁止条款</a:t>
            </a:r>
            <a:endParaRPr sz="2000" b="1"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 用人单位招用劳动者，不得扣押劳动者的居民身份证和其他证件，不得要求劳动者提供担保或者以其他名义向劳动者收取财物。</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 除</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违反服务期及竞业限制</a:t>
            </a:r>
            <a:r>
              <a:rPr sz="2000" dirty="0">
                <a:latin typeface="方正中雅宋简体" panose="02000000000000000000" charset="-122"/>
                <a:ea typeface="方正中雅宋简体" panose="02000000000000000000" charset="-122"/>
                <a:cs typeface="方正中雅宋简体" panose="02000000000000000000" charset="-122"/>
              </a:rPr>
              <a:t>约定的情形外，用人单位不得与劳动者约定由劳动者承担违约金。</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73431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三、劳动合同条款</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（一）劳动合同的生效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劳动合同</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依法成立</a:t>
            </a:r>
            <a:r>
              <a:rPr sz="2000" dirty="0">
                <a:latin typeface="方正中雅宋简体" panose="02000000000000000000" charset="-122"/>
                <a:ea typeface="方正中雅宋简体" panose="02000000000000000000" charset="-122"/>
                <a:cs typeface="方正中雅宋简体" panose="02000000000000000000" charset="-122"/>
                <a:sym typeface="+mn-ea"/>
              </a:rPr>
              <a:t>，即具有法律效力，对双方当事人都有约束力。</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（二）劳动合同的无效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下列劳动合同无效或者部分无效：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以欺诈、胁迫的手段或者乘人之危，使对方在违背真实意思的情况下订立或者变更劳动合同的。</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用人单位免除自己的法定责任、排除劳动者权利的。</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违反法律、行政法规强制性规定的。</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93560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四、劳动合同的效力</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用人单位与劳动者应当按照劳动合同的约定，全面履行各自的义务。</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用人单位与劳动者</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协商一致</a:t>
            </a:r>
            <a:r>
              <a:rPr sz="2000" dirty="0">
                <a:latin typeface="方正中雅宋简体" panose="02000000000000000000" charset="-122"/>
                <a:ea typeface="方正中雅宋简体" panose="02000000000000000000" charset="-122"/>
                <a:cs typeface="方正中雅宋简体" panose="02000000000000000000" charset="-122"/>
              </a:rPr>
              <a:t>，可以变更劳动合同约定的内容。变更劳动合同，应当采用</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书面形式</a:t>
            </a:r>
            <a:r>
              <a:rPr sz="2000" dirty="0">
                <a:latin typeface="方正中雅宋简体" panose="02000000000000000000" charset="-122"/>
                <a:ea typeface="方正中雅宋简体" panose="02000000000000000000" charset="-122"/>
                <a:cs typeface="方正中雅宋简体" panose="02000000000000000000" charset="-122"/>
              </a:rPr>
              <a:t>。</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3578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劳动合同的履行和变更</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a:solidFill>
            <a:srgbClr val="C00000"/>
          </a:solidFill>
        </p:grpSpPr>
        <p:sp>
          <p:nvSpPr>
            <p:cNvPr id="4" name=" 194"/>
            <p:cNvSpPr/>
            <p:nvPr>
              <p:custDataLst>
                <p:tags r:id="rId1"/>
              </p:custDataLst>
            </p:nvPr>
          </p:nvSpPr>
          <p:spPr>
            <a:xfrm>
              <a:off x="3733" y="3479"/>
              <a:ext cx="1184" cy="980"/>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579945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（一）协商解除</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用人单位与劳动者协商一致，可以解除劳动合同。</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（二）劳动者单方解除</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1.预告解除</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（一般30日，试用期3日）</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dirty="0">
                <a:latin typeface="方正中雅宋简体" panose="02000000000000000000" charset="-122"/>
                <a:ea typeface="方正中雅宋简体" panose="02000000000000000000" charset="-122"/>
                <a:cs typeface="方正中雅宋简体" panose="02000000000000000000" charset="-122"/>
              </a:rPr>
              <a:t>立即通知解除</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3.立即解除（暴力、威胁、非法）</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（三）用人单位单方解除</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1.过错性解除</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2.非过错性解除</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（提前30日或者多发1个月工资）</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3.裁员（裁减20人以上、10%以上）</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306197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一、劳动合同的解除</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3" name="内容占位符 4"/>
          <p:cNvSpPr txBox="1"/>
          <p:nvPr>
            <p:custDataLst>
              <p:tags r:id="rId1"/>
            </p:custDataLst>
          </p:nvPr>
        </p:nvSpPr>
        <p:spPr>
          <a:xfrm>
            <a:off x="6371590" y="1229360"/>
            <a:ext cx="579945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（四）不得解除的情形</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（工伤、孕妇、</a:t>
            </a:r>
            <a:r>
              <a:rPr lang="en-US" altLang="zh-CN" sz="2000" dirty="0">
                <a:latin typeface="方正中雅宋简体" panose="02000000000000000000" charset="-122"/>
                <a:ea typeface="方正中雅宋简体" panose="02000000000000000000" charset="-122"/>
                <a:cs typeface="方正中雅宋简体" panose="02000000000000000000" charset="-122"/>
              </a:rPr>
              <a:t>15</a:t>
            </a:r>
            <a:r>
              <a:rPr lang="zh-CN" altLang="en-US" sz="2000" dirty="0">
                <a:latin typeface="方正中雅宋简体" panose="02000000000000000000" charset="-122"/>
                <a:ea typeface="方正中雅宋简体" panose="02000000000000000000" charset="-122"/>
                <a:cs typeface="方正中雅宋简体" panose="02000000000000000000" charset="-122"/>
              </a:rPr>
              <a:t>年</a:t>
            </a:r>
            <a:r>
              <a:rPr lang="zh-CN" sz="2000" dirty="0">
                <a:latin typeface="方正中雅宋简体" panose="02000000000000000000" charset="-122"/>
                <a:ea typeface="方正中雅宋简体" panose="02000000000000000000" charset="-122"/>
                <a:cs typeface="方正中雅宋简体" panose="02000000000000000000" charset="-122"/>
              </a:rPr>
              <a:t>）</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（一）</a:t>
            </a:r>
            <a:r>
              <a:rPr sz="2000" dirty="0">
                <a:latin typeface="方正中雅宋简体" panose="02000000000000000000" charset="-122"/>
                <a:ea typeface="方正中雅宋简体" panose="02000000000000000000" charset="-122"/>
                <a:cs typeface="方正中雅宋简体" panose="02000000000000000000" charset="-122"/>
              </a:rPr>
              <a:t>有下列情形之一的，劳动合同终止：</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1. 劳动合同期满的。</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2. 劳动者开始依法享受基本养老保险待遇的。</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3. 劳动者死亡，或者被人民法院宣告死亡或者宣告失踪的。</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4. 用人单位被依法宣告破产的。</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5. 用人单位被吊销营业执照、责令关闭、撤销或者用人单位决定提前解散的。</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6. 法律、行政法规规定的其他情形</a:t>
            </a:r>
            <a:endParaRPr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（二）</a:t>
            </a: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经济补偿金（</a:t>
            </a:r>
            <a:r>
              <a:rPr lang="en-US" alt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N+1</a:t>
            </a:r>
            <a:r>
              <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a:t>
            </a:r>
            <a:endParaRPr lang="zh-CN" altLang="en-US"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506222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二、劳动合同的终止与经济补偿金</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a:solidFill>
            <a:srgbClr val="C00000"/>
          </a:solidFill>
        </p:grpSpPr>
        <p:sp>
          <p:nvSpPr>
            <p:cNvPr id="4" name=" 194"/>
            <p:cNvSpPr/>
            <p:nvPr>
              <p:custDataLst>
                <p:tags r:id="rId1"/>
              </p:custDataLst>
            </p:nvPr>
          </p:nvSpPr>
          <p:spPr>
            <a:xfrm>
              <a:off x="3733" y="3479"/>
              <a:ext cx="1184" cy="980"/>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集体合同，是</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企业职工一方与用人单位</a:t>
            </a:r>
            <a:r>
              <a:rPr sz="2000" dirty="0">
                <a:latin typeface="方正中雅宋简体" panose="02000000000000000000" charset="-122"/>
                <a:ea typeface="方正中雅宋简体" panose="02000000000000000000" charset="-122"/>
                <a:cs typeface="方正中雅宋简体" panose="02000000000000000000" charset="-122"/>
              </a:rPr>
              <a:t>通过平等协商，就劳动报酬、工作时间、休息休假、劳动安全卫生、保险福利等事项订立的书面协议。</a:t>
            </a:r>
            <a:r>
              <a:rPr lang="zh-CN" sz="2000" dirty="0">
                <a:latin typeface="方正中雅宋简体" panose="02000000000000000000" charset="-122"/>
                <a:ea typeface="方正中雅宋简体" panose="02000000000000000000" charset="-122"/>
                <a:cs typeface="方正中雅宋简体" panose="02000000000000000000" charset="-122"/>
              </a:rPr>
              <a:t>（集体合同由</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工会</a:t>
            </a:r>
            <a:r>
              <a:rPr lang="zh-CN" sz="2000" dirty="0">
                <a:latin typeface="方正中雅宋简体" panose="02000000000000000000" charset="-122"/>
                <a:ea typeface="方正中雅宋简体" panose="02000000000000000000" charset="-122"/>
                <a:cs typeface="方正中雅宋简体" panose="02000000000000000000" charset="-122"/>
              </a:rPr>
              <a:t>代表企业职工一方与用人单位订立）</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885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一、集体合同</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rPr>
              <a:t>劳务派遣，是指</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劳务派遣单位与劳动者订立劳动合同</a:t>
            </a:r>
            <a:r>
              <a:rPr sz="2000" dirty="0">
                <a:latin typeface="方正中雅宋简体" panose="02000000000000000000" charset="-122"/>
                <a:ea typeface="方正中雅宋简体" panose="02000000000000000000" charset="-122"/>
                <a:cs typeface="方正中雅宋简体" panose="02000000000000000000" charset="-122"/>
              </a:rPr>
              <a:t>后，由</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派遣单位与实际用工单位通过签订劳务派遣协议</a:t>
            </a:r>
            <a:r>
              <a:rPr sz="2000" dirty="0">
                <a:latin typeface="方正中雅宋简体" panose="02000000000000000000" charset="-122"/>
                <a:ea typeface="方正中雅宋简体" panose="02000000000000000000" charset="-122"/>
                <a:cs typeface="方正中雅宋简体" panose="02000000000000000000" charset="-122"/>
              </a:rPr>
              <a:t>，将劳动者派遣到用工单位工作，</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用工单位实际使用劳动者</a:t>
            </a:r>
            <a:r>
              <a:rPr sz="2000" dirty="0">
                <a:latin typeface="方正中雅宋简体" panose="02000000000000000000" charset="-122"/>
                <a:ea typeface="方正中雅宋简体" panose="02000000000000000000" charset="-122"/>
                <a:cs typeface="方正中雅宋简体" panose="02000000000000000000" charset="-122"/>
              </a:rPr>
              <a:t>，用工单位向劳务派遣单位支付管理费、劳动者工资、社会保险费用而形成的关系。</a:t>
            </a:r>
            <a:endParaRPr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0885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二、劳务派遣</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77279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劳动合同的概念和种类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劳动合同的订立和效力</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劳动合同的履行和变更</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3399790"/>
            <a:ext cx="7497445" cy="622300"/>
            <a:chOff x="3733" y="3479"/>
            <a:chExt cx="11807" cy="980"/>
          </a:xfrm>
          <a:solidFill>
            <a:srgbClr val="C00000"/>
          </a:solidFill>
        </p:grpSpPr>
        <p:sp>
          <p:nvSpPr>
            <p:cNvPr id="4" name=" 194"/>
            <p:cNvSpPr/>
            <p:nvPr>
              <p:custDataLst>
                <p:tags r:id="rId1"/>
              </p:custDataLst>
            </p:nvPr>
          </p:nvSpPr>
          <p:spPr>
            <a:xfrm>
              <a:off x="3733" y="3479"/>
              <a:ext cx="1184" cy="980"/>
            </a:xfrm>
            <a:prstGeom prst="oct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劳动合同的解除和终止</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211705" y="4227195"/>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集体合同和劳务派遣</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14" name="组合 13"/>
          <p:cNvGrpSpPr/>
          <p:nvPr/>
        </p:nvGrpSpPr>
        <p:grpSpPr>
          <a:xfrm>
            <a:off x="2211705" y="5054600"/>
            <a:ext cx="7497445" cy="622300"/>
            <a:chOff x="3733" y="3479"/>
            <a:chExt cx="11807" cy="980"/>
          </a:xfrm>
        </p:grpSpPr>
        <p:sp>
          <p:nvSpPr>
            <p:cNvPr id="15" name=" 194"/>
            <p:cNvSpPr/>
            <p:nvPr>
              <p:custDataLst>
                <p:tags r:id="rId5"/>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16" name=" 220"/>
            <p:cNvSpPr/>
            <p:nvPr>
              <p:custDataLst>
                <p:tags r:id="rId6"/>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0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劳动争议、人事争议和违反劳动合同的法律责任</a:t>
              </a:r>
              <a:endParaRPr lang="zh-CN" altLang="en-US" sz="20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
        <p:nvSpPr>
          <p:cNvPr id="17" name="矩形 16"/>
          <p:cNvSpPr/>
          <p:nvPr>
            <p:custDataLst>
              <p:tags r:id="rId7"/>
            </p:custDataLst>
          </p:nvPr>
        </p:nvSpPr>
        <p:spPr>
          <a:xfrm>
            <a:off x="9687560" y="4946015"/>
            <a:ext cx="1942465" cy="82994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协商、调解、仲裁、诉讼。</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 合同的概念</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合同又被称为契约，指</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平等民事主体之间</a:t>
            </a:r>
            <a:r>
              <a:rPr lang="zh-CN" sz="2000" dirty="0">
                <a:latin typeface="方正中雅宋简体" panose="02000000000000000000" charset="-122"/>
                <a:ea typeface="方正中雅宋简体" panose="02000000000000000000" charset="-122"/>
                <a:cs typeface="方正中雅宋简体" panose="02000000000000000000" charset="-122"/>
              </a:rPr>
              <a:t>关于设立、变更或终止民事关系的协议。</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2.特征：</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①合同是当事人之间在</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自愿</a:t>
            </a:r>
            <a:r>
              <a:rPr lang="zh-CN" sz="2000" dirty="0">
                <a:latin typeface="方正中雅宋简体" panose="02000000000000000000" charset="-122"/>
                <a:ea typeface="方正中雅宋简体" panose="02000000000000000000" charset="-122"/>
                <a:cs typeface="方正中雅宋简体" panose="02000000000000000000" charset="-122"/>
              </a:rPr>
              <a:t>基础上达成的协议，是双方或多方的民事法律行为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②合同当事人的法律地位平等</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③合同是当事人以设立、变更、终止特定民事权利义务关系为目的的法律行为</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④合同所确立的是</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债权债务关系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⑤合同所确定的内容是符合法律规定的</a:t>
            </a:r>
            <a:endParaRPr lang="zh-CN" sz="2000" dirty="0">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3364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一、合同的概念、特征和分类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3.分类</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（1）按内容分类：我国合同法分则列出了以下 15 种合同：买卖合同，供用电、水、气、热力合同，赠与合同，借款合同，租赁合同，融资租赁合同，承揽合同，建设工程合同，运输合同，技术合同，保管合同，仓储合同，委托合同，行纪合同，居间合同。</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（2）按性质分类：有偿合同和无偿合同、</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单务合同和双务合同</a:t>
            </a:r>
            <a:r>
              <a:rPr lang="zh-CN" sz="2000" dirty="0">
                <a:latin typeface="方正中雅宋简体" panose="02000000000000000000" charset="-122"/>
                <a:ea typeface="方正中雅宋简体" panose="02000000000000000000" charset="-122"/>
                <a:cs typeface="方正中雅宋简体" panose="02000000000000000000" charset="-122"/>
              </a:rPr>
              <a:t>、要式合同和不要式合同、有名合同和无名合同、主合同和从合同、</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实践合同和诺成合同</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43364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一、合同的概念、特征和分类</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1.合同订立方式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要约</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承诺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2.合同形式</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（1）书面合同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（2）口头合同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3310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二、合同的订立</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023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1.合同订立方式</a:t>
            </a:r>
            <a:endParaRPr lang="zh-CN" sz="2000" dirty="0">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rPr>
              <a:t>（1）</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要约</a:t>
            </a:r>
            <a:r>
              <a:rPr lang="zh-CN" sz="2000" dirty="0">
                <a:latin typeface="方正中雅宋简体" panose="02000000000000000000" charset="-122"/>
                <a:ea typeface="方正中雅宋简体" panose="02000000000000000000" charset="-122"/>
                <a:cs typeface="方正中雅宋简体" panose="02000000000000000000" charset="-122"/>
              </a:rPr>
              <a:t>（2）</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承诺</a:t>
            </a:r>
            <a:endPar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2.合同形式</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（1）书面合同（2）口头合同</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3.合同应具备的条款</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a:p>
            <a:pPr marL="0" indent="0" fontAlgn="auto">
              <a:lnSpc>
                <a:spcPct val="125000"/>
              </a:lnSpc>
              <a:buNone/>
            </a:pP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《民法典》第 470 条规定，合同的内容由当事人约定，一般包括下列条款：①当事人的名称或姓名和住所；②</a:t>
            </a:r>
            <a:r>
              <a:rPr lang="zh-CN" sz="20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标的</a:t>
            </a:r>
            <a:r>
              <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rPr>
              <a:t>；③数量；④质量；⑤价款或报酬；⑥履行期限、地点和方式；⑦违约责任；⑧解决争议的方法</a:t>
            </a:r>
            <a:endParaRPr lang="zh-CN" sz="2000" dirty="0">
              <a:solidFill>
                <a:schemeClr val="tx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 name="矩形 1"/>
          <p:cNvSpPr/>
          <p:nvPr/>
        </p:nvSpPr>
        <p:spPr>
          <a:xfrm>
            <a:off x="459105" y="441325"/>
            <a:ext cx="233108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二、合同的订立</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1922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合同概述</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继承</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4046220"/>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民事责任</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tags/tag1.xml><?xml version="1.0" encoding="utf-8"?>
<p:tagLst xmlns:p="http://schemas.openxmlformats.org/presentationml/2006/main">
  <p:tag name="KSO_WM_UNIT_PLACING_PICTURE_USER_VIEWPORT" val="{&quot;height&quot;:6860,&quot;width&quot;:120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PP_MARK_KEY" val="037825de-f13a-461e-ad02-6e4e74c53301"/>
  <p:tag name="COMMONDATA" val="eyJoZGlkIjoiNzkzYmFkNzQ0ZjIyOTBkMTE4NjkwMTU4NDQyZWU3Y2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4437</Words>
  <Application>WPS 演示</Application>
  <PresentationFormat>宽屏</PresentationFormat>
  <Paragraphs>518</Paragraphs>
  <Slides>39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方正中雅宋简体</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少帅</cp:lastModifiedBy>
  <cp:revision>168</cp:revision>
  <dcterms:created xsi:type="dcterms:W3CDTF">2019-06-19T02:08:00Z</dcterms:created>
  <dcterms:modified xsi:type="dcterms:W3CDTF">2023-06-07T12:02:48Z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26DCED47097B455AA9C285C3B3DBA771</vt:lpwstr>
  </property>
</Properties>
</file>