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26"/>
  </p:handoutMasterIdLst>
  <p:sldIdLst>
    <p:sldId id="573" r:id="rId3"/>
    <p:sldId id="574" r:id="rId4"/>
    <p:sldId id="727" r:id="rId5"/>
    <p:sldId id="737" r:id="rId7"/>
    <p:sldId id="738" r:id="rId8"/>
    <p:sldId id="739" r:id="rId9"/>
    <p:sldId id="740" r:id="rId10"/>
    <p:sldId id="741" r:id="rId11"/>
    <p:sldId id="742" r:id="rId12"/>
    <p:sldId id="743" r:id="rId13"/>
    <p:sldId id="744" r:id="rId14"/>
    <p:sldId id="745" r:id="rId15"/>
    <p:sldId id="747" r:id="rId16"/>
    <p:sldId id="749" r:id="rId17"/>
    <p:sldId id="750" r:id="rId18"/>
    <p:sldId id="751" r:id="rId19"/>
    <p:sldId id="752" r:id="rId20"/>
    <p:sldId id="753" r:id="rId21"/>
    <p:sldId id="754" r:id="rId22"/>
    <p:sldId id="755" r:id="rId23"/>
    <p:sldId id="756" r:id="rId24"/>
    <p:sldId id="757" r:id="rId25"/>
  </p:sldIdLst>
  <p:sldSz cx="12192000" cy="6858000"/>
  <p:notesSz cx="6858000" cy="9144000"/>
  <p:custDataLst>
    <p:tags r:id="rId3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2" userDrawn="1">
          <p15:clr>
            <a:srgbClr val="A4A3A4"/>
          </p15:clr>
        </p15:guide>
        <p15:guide id="2" pos="384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2" clrIdx="0"/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C00000"/>
    <a:srgbClr val="E7E6E6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42"/>
        <p:guide pos="3844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1" Type="http://schemas.openxmlformats.org/officeDocument/2006/relationships/tags" Target="tags/tag52.xml"/><Relationship Id="rId30" Type="http://schemas.openxmlformats.org/officeDocument/2006/relationships/commentAuthors" Target="commentAuthors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handoutMaster" Target="handoutMasters/handoutMaster1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方正中雅宋简体" panose="02000000000000000000" charset="-122"/>
              <a:ea typeface="方正中雅宋简体" panose="02000000000000000000" charset="-122"/>
              <a:cs typeface="方正中雅宋简体" panose="02000000000000000000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cs typeface="方正中雅宋简体" panose="02000000000000000000" charset="-122"/>
              </a:rPr>
            </a:fld>
            <a:endParaRPr lang="zh-CN" altLang="en-US">
              <a:cs typeface="方正中雅宋简体" panose="02000000000000000000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方正中雅宋简体" panose="02000000000000000000" charset="-122"/>
              <a:ea typeface="方正中雅宋简体" panose="02000000000000000000" charset="-122"/>
              <a:cs typeface="方正中雅宋简体" panose="02000000000000000000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cs typeface="方正中雅宋简体" panose="02000000000000000000" charset="-122"/>
              </a:rPr>
            </a:fld>
            <a:endParaRPr lang="zh-CN" altLang="en-US">
              <a:cs typeface="方正中雅宋简体" panose="02000000000000000000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方正中雅宋简体" panose="02000000000000000000" charset="-122"/>
                <a:ea typeface="方正中雅宋简体" panose="02000000000000000000" charset="-122"/>
                <a:cs typeface="方正中雅宋简体" panose="02000000000000000000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方正中雅宋简体" panose="02000000000000000000" charset="-122"/>
                <a:ea typeface="方正中雅宋简体" panose="02000000000000000000" charset="-122"/>
                <a:cs typeface="方正中雅宋简体" panose="02000000000000000000" charset="-122"/>
              </a:defRPr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方正中雅宋简体" panose="02000000000000000000" charset="-122"/>
                <a:ea typeface="方正中雅宋简体" panose="02000000000000000000" charset="-122"/>
                <a:cs typeface="方正中雅宋简体" panose="02000000000000000000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方正中雅宋简体" panose="02000000000000000000" charset="-122"/>
                <a:ea typeface="方正中雅宋简体" panose="02000000000000000000" charset="-122"/>
                <a:cs typeface="方正中雅宋简体" panose="02000000000000000000" charset="-122"/>
              </a:defRPr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方正中雅宋简体" panose="02000000000000000000" charset="-122"/>
        <a:ea typeface="方正中雅宋简体" panose="02000000000000000000" charset="-122"/>
        <a:cs typeface="方正中雅宋简体" panose="02000000000000000000" charset="-12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方正中雅宋简体" panose="02000000000000000000" charset="-122"/>
        <a:ea typeface="方正中雅宋简体" panose="02000000000000000000" charset="-122"/>
        <a:cs typeface="方正中雅宋简体" panose="02000000000000000000" charset="-122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方正中雅宋简体" panose="02000000000000000000" charset="-122"/>
        <a:ea typeface="方正中雅宋简体" panose="02000000000000000000" charset="-122"/>
        <a:cs typeface="方正中雅宋简体" panose="02000000000000000000" charset="-122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方正中雅宋简体" panose="02000000000000000000" charset="-122"/>
        <a:ea typeface="方正中雅宋简体" panose="02000000000000000000" charset="-122"/>
        <a:cs typeface="方正中雅宋简体" panose="02000000000000000000" charset="-122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方正中雅宋简体" panose="02000000000000000000" charset="-122"/>
        <a:ea typeface="方正中雅宋简体" panose="02000000000000000000" charset="-122"/>
        <a:cs typeface="方正中雅宋简体" panose="02000000000000000000" charset="-122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957D5-3A18-43AF-85F8-599734A5AE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46519-C9A7-4E7B-9B67-262F493AB1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957D5-3A18-43AF-85F8-599734A5AE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46519-C9A7-4E7B-9B67-262F493AB1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957D5-3A18-43AF-85F8-599734A5AE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46519-C9A7-4E7B-9B67-262F493AB1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957D5-3A18-43AF-85F8-599734A5AE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46519-C9A7-4E7B-9B67-262F493AB1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0730" cy="6857365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957D5-3A18-43AF-85F8-599734A5AE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46519-C9A7-4E7B-9B67-262F493AB1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957D5-3A18-43AF-85F8-599734A5AE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46519-C9A7-4E7B-9B67-262F493AB1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957D5-3A18-43AF-85F8-599734A5AE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46519-C9A7-4E7B-9B67-262F493AB1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957D5-3A18-43AF-85F8-599734A5AE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46519-C9A7-4E7B-9B67-262F493AB1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957D5-3A18-43AF-85F8-599734A5AE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46519-C9A7-4E7B-9B67-262F493AB1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208791" y="6285976"/>
            <a:ext cx="248285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sz="2400" b="1" dirty="0">
                <a:solidFill>
                  <a:srgbClr val="00B050"/>
                </a:solidFill>
                <a:cs typeface="方正中雅宋简体" panose="02000000000000000000" charset="-122"/>
              </a:rPr>
              <a:t>信佳哥，不挂科</a:t>
            </a:r>
            <a:r>
              <a:rPr lang="en-US" altLang="zh-CN" sz="2400" b="1" dirty="0">
                <a:solidFill>
                  <a:srgbClr val="00B050"/>
                </a:solidFill>
                <a:cs typeface="方正中雅宋简体" panose="02000000000000000000" charset="-122"/>
              </a:rPr>
              <a:t>~</a:t>
            </a:r>
            <a:endParaRPr lang="en-US" altLang="zh-CN" sz="2400" b="1" dirty="0">
              <a:solidFill>
                <a:srgbClr val="00B050"/>
              </a:solidFill>
              <a:cs typeface="方正中雅宋简体" panose="02000000000000000000" charset="-122"/>
            </a:endParaRPr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0" y="6227379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957D5-3A18-43AF-85F8-599734A5AE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46519-C9A7-4E7B-9B67-262F493AB1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方正中雅宋简体" panose="02000000000000000000" charset="-122"/>
                <a:ea typeface="方正中雅宋简体" panose="02000000000000000000" charset="-122"/>
                <a:cs typeface="方正中雅宋简体" panose="02000000000000000000" charset="-122"/>
              </a:defRPr>
            </a:lvl1pPr>
          </a:lstStyle>
          <a:p>
            <a:fld id="{D28957D5-3A18-43AF-85F8-599734A5AE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方正中雅宋简体" panose="02000000000000000000" charset="-122"/>
                <a:ea typeface="方正中雅宋简体" panose="02000000000000000000" charset="-122"/>
                <a:cs typeface="方正中雅宋简体" panose="02000000000000000000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方正中雅宋简体" panose="02000000000000000000" charset="-122"/>
                <a:ea typeface="方正中雅宋简体" panose="02000000000000000000" charset="-122"/>
                <a:cs typeface="方正中雅宋简体" panose="02000000000000000000" charset="-122"/>
              </a:defRPr>
            </a:lvl1pPr>
          </a:lstStyle>
          <a:p>
            <a:fld id="{41546519-C9A7-4E7B-9B67-262F493AB1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方正中雅宋简体" panose="02000000000000000000" charset="-122"/>
          <a:ea typeface="方正中雅宋简体" panose="02000000000000000000" charset="-122"/>
          <a:cs typeface="方正中雅宋简体" panose="02000000000000000000" charset="-122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方正中雅宋简体" panose="02000000000000000000" charset="-122"/>
          <a:ea typeface="方正中雅宋简体" panose="02000000000000000000" charset="-122"/>
          <a:cs typeface="方正中雅宋简体" panose="02000000000000000000" charset="-12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方正中雅宋简体" panose="02000000000000000000" charset="-122"/>
          <a:ea typeface="方正中雅宋简体" panose="02000000000000000000" charset="-122"/>
          <a:cs typeface="方正中雅宋简体" panose="02000000000000000000" charset="-122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方正中雅宋简体" panose="02000000000000000000" charset="-122"/>
          <a:ea typeface="方正中雅宋简体" panose="02000000000000000000" charset="-122"/>
          <a:cs typeface="方正中雅宋简体" panose="02000000000000000000" charset="-122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方正中雅宋简体" panose="02000000000000000000" charset="-122"/>
          <a:ea typeface="方正中雅宋简体" panose="02000000000000000000" charset="-122"/>
          <a:cs typeface="方正中雅宋简体" panose="02000000000000000000" charset="-122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方正中雅宋简体" panose="02000000000000000000" charset="-122"/>
          <a:ea typeface="方正中雅宋简体" panose="02000000000000000000" charset="-122"/>
          <a:cs typeface="方正中雅宋简体" panose="02000000000000000000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0.xml"/><Relationship Id="rId8" Type="http://schemas.openxmlformats.org/officeDocument/2006/relationships/slideLayout" Target="../slideLayouts/slideLayout8.xml"/><Relationship Id="rId7" Type="http://schemas.openxmlformats.org/officeDocument/2006/relationships/tags" Target="../tags/tag35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tags" Target="../tags/tag29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8.xml"/><Relationship Id="rId8" Type="http://schemas.openxmlformats.org/officeDocument/2006/relationships/tags" Target="../tags/tag43.xml"/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0" Type="http://schemas.openxmlformats.org/officeDocument/2006/relationships/notesSlide" Target="../notesSlides/notesSlide11.xml"/><Relationship Id="rId1" Type="http://schemas.openxmlformats.org/officeDocument/2006/relationships/tags" Target="../tags/tag3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.png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8.xml"/><Relationship Id="rId8" Type="http://schemas.openxmlformats.org/officeDocument/2006/relationships/tags" Target="../tags/tag51.xml"/><Relationship Id="rId7" Type="http://schemas.openxmlformats.org/officeDocument/2006/relationships/tags" Target="../tags/tag50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0" Type="http://schemas.openxmlformats.org/officeDocument/2006/relationships/notesSlide" Target="../notesSlides/notesSlide20.xml"/><Relationship Id="rId1" Type="http://schemas.openxmlformats.org/officeDocument/2006/relationships/tags" Target="../tags/tag44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8.xml"/><Relationship Id="rId8" Type="http://schemas.openxmlformats.org/officeDocument/2006/relationships/tags" Target="../tags/tag9.xml"/><Relationship Id="rId7" Type="http://schemas.openxmlformats.org/officeDocument/2006/relationships/tags" Target="../tags/tag8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0" Type="http://schemas.openxmlformats.org/officeDocument/2006/relationships/notesSlide" Target="../notesSlides/notesSlide1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7" Type="http://schemas.openxmlformats.org/officeDocument/2006/relationships/slideLayout" Target="../slideLayouts/slideLayout8.xml"/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.xml"/><Relationship Id="rId7" Type="http://schemas.openxmlformats.org/officeDocument/2006/relationships/slideLayout" Target="../slideLayouts/slideLayout8.xml"/><Relationship Id="rId6" Type="http://schemas.openxmlformats.org/officeDocument/2006/relationships/tags" Target="../tags/tag21.xml"/><Relationship Id="rId5" Type="http://schemas.openxmlformats.org/officeDocument/2006/relationships/tags" Target="../tags/tag20.xml"/><Relationship Id="rId4" Type="http://schemas.openxmlformats.org/officeDocument/2006/relationships/tags" Target="../tags/tag19.xml"/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2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.xml"/><Relationship Id="rId7" Type="http://schemas.openxmlformats.org/officeDocument/2006/relationships/slideLayout" Target="../slideLayouts/slideLayout8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tags" Target="../tags/tag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" y="188"/>
            <a:ext cx="12191331" cy="6857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副标题 2"/>
          <p:cNvSpPr txBox="1"/>
          <p:nvPr/>
        </p:nvSpPr>
        <p:spPr bwMode="auto">
          <a:xfrm>
            <a:off x="926309" y="5442828"/>
            <a:ext cx="2751384" cy="201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51432" tIns="25716" rIns="51432" bIns="25716"/>
          <a:lstStyle/>
          <a:p>
            <a:pPr>
              <a:lnSpc>
                <a:spcPct val="90000"/>
              </a:lnSpc>
              <a:spcBef>
                <a:spcPts val="595"/>
              </a:spcBef>
            </a:pPr>
            <a:r>
              <a:rPr kumimoji="1" lang="zh-CN" altLang="en-US" sz="2400" b="1" dirty="0">
                <a:latin typeface="+mn-ea"/>
                <a:cs typeface="方正中雅宋简体" panose="02000000000000000000" charset="-122"/>
              </a:rPr>
              <a:t>主讲人：黄正佳</a:t>
            </a:r>
            <a:endParaRPr kumimoji="1" lang="zh-CN" altLang="en-US" sz="2400" b="1" dirty="0">
              <a:latin typeface="+mn-ea"/>
              <a:cs typeface="方正中雅宋简体" panose="02000000000000000000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990783" y="5218192"/>
            <a:ext cx="7200437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>
                <a:solidFill>
                  <a:srgbClr val="FF0000"/>
                </a:solidFill>
                <a:latin typeface="方正中雅宋简体" panose="02000000000000000000" charset="-122"/>
                <a:ea typeface="方正中雅宋简体" panose="02000000000000000000" charset="-122"/>
                <a:cs typeface="方正中雅宋简体" panose="02000000000000000000" charset="-122"/>
              </a:rPr>
              <a:t>————</a:t>
            </a:r>
            <a:r>
              <a:rPr lang="zh-CN" altLang="en-US" sz="4800" b="1" dirty="0">
                <a:solidFill>
                  <a:srgbClr val="FF0000"/>
                </a:solidFill>
                <a:latin typeface="方正中雅宋简体" panose="02000000000000000000" charset="-122"/>
                <a:ea typeface="方正中雅宋简体" panose="02000000000000000000" charset="-122"/>
                <a:cs typeface="方正中雅宋简体" panose="02000000000000000000" charset="-122"/>
              </a:rPr>
              <a:t>信佳哥 不挂科</a:t>
            </a:r>
            <a:endParaRPr lang="zh-CN" altLang="en-US" sz="4800" b="1" dirty="0">
              <a:solidFill>
                <a:srgbClr val="FF0000"/>
              </a:solidFill>
              <a:latin typeface="方正中雅宋简体" panose="02000000000000000000" charset="-122"/>
              <a:ea typeface="方正中雅宋简体" panose="02000000000000000000" charset="-122"/>
              <a:cs typeface="方正中雅宋简体" panose="02000000000000000000" charset="-122"/>
            </a:endParaRPr>
          </a:p>
        </p:txBody>
      </p:sp>
      <p:sp>
        <p:nvSpPr>
          <p:cNvPr id="10" name="标题 1"/>
          <p:cNvSpPr txBox="1"/>
          <p:nvPr/>
        </p:nvSpPr>
        <p:spPr>
          <a:xfrm>
            <a:off x="789313" y="4429842"/>
            <a:ext cx="6543792" cy="579088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>
              <a:lnSpc>
                <a:spcPct val="90000"/>
              </a:lnSpc>
            </a:pPr>
            <a:r>
              <a:rPr lang="zh-CN" altLang="en-US" sz="5690" b="1" dirty="0">
                <a:solidFill>
                  <a:srgbClr val="CE1F03"/>
                </a:solidFill>
                <a:latin typeface="方正中雅宋简体" panose="02000000000000000000" charset="-122"/>
                <a:ea typeface="方正中雅宋简体" panose="02000000000000000000" charset="-122"/>
                <a:cs typeface="方正中雅宋简体" panose="02000000000000000000" charset="-122"/>
              </a:rPr>
              <a:t>第三篇</a:t>
            </a:r>
            <a:r>
              <a:rPr lang="en-US" altLang="zh-CN" sz="5690" b="1" dirty="0">
                <a:solidFill>
                  <a:srgbClr val="CE1F03"/>
                </a:solidFill>
                <a:latin typeface="方正中雅宋简体" panose="02000000000000000000" charset="-122"/>
                <a:ea typeface="方正中雅宋简体" panose="02000000000000000000" charset="-122"/>
                <a:cs typeface="方正中雅宋简体" panose="02000000000000000000" charset="-122"/>
              </a:rPr>
              <a:t>  </a:t>
            </a:r>
            <a:r>
              <a:rPr lang="zh-CN" altLang="en-US" sz="5690" b="1" dirty="0">
                <a:solidFill>
                  <a:srgbClr val="CE1F03"/>
                </a:solidFill>
                <a:latin typeface="方正中雅宋简体" panose="02000000000000000000" charset="-122"/>
                <a:ea typeface="方正中雅宋简体" panose="02000000000000000000" charset="-122"/>
                <a:cs typeface="方正中雅宋简体" panose="02000000000000000000" charset="-122"/>
              </a:rPr>
              <a:t>法律</a:t>
            </a:r>
            <a:endParaRPr lang="zh-CN" altLang="en-US" sz="5690" b="1" dirty="0">
              <a:solidFill>
                <a:srgbClr val="CE1F03"/>
              </a:solidFill>
              <a:latin typeface="方正中雅宋简体" panose="02000000000000000000" charset="-122"/>
              <a:ea typeface="方正中雅宋简体" panose="02000000000000000000" charset="-122"/>
              <a:cs typeface="方正中雅宋简体" panose="02000000000000000000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12"/>
          <p:cNvSpPr txBox="1"/>
          <p:nvPr/>
        </p:nvSpPr>
        <p:spPr>
          <a:xfrm>
            <a:off x="10505482" y="768950"/>
            <a:ext cx="125559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方正中雅宋简体" panose="02000000000000000000" charset="-122"/>
                <a:ea typeface="方正中雅宋简体" panose="02000000000000000000" charset="-122"/>
                <a:cs typeface="方正中雅宋简体" panose="02000000000000000000" charset="-122"/>
              </a:rPr>
              <a:t>第一节</a:t>
            </a:r>
            <a:endParaRPr lang="zh-CN" altLang="en-US" sz="2400" dirty="0">
              <a:solidFill>
                <a:schemeClr val="bg1"/>
              </a:solidFill>
              <a:latin typeface="方正中雅宋简体" panose="02000000000000000000" charset="-122"/>
              <a:ea typeface="方正中雅宋简体" panose="02000000000000000000" charset="-122"/>
              <a:cs typeface="方正中雅宋简体" panose="02000000000000000000" charset="-122"/>
            </a:endParaRPr>
          </a:p>
        </p:txBody>
      </p:sp>
      <p:sp>
        <p:nvSpPr>
          <p:cNvPr id="27" name="内容占位符 4"/>
          <p:cNvSpPr txBox="1"/>
          <p:nvPr/>
        </p:nvSpPr>
        <p:spPr>
          <a:xfrm>
            <a:off x="445135" y="1230630"/>
            <a:ext cx="11315065" cy="48609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25000"/>
              </a:lnSpc>
              <a:buNone/>
            </a:pPr>
            <a:r>
              <a:rPr sz="2000" dirty="0">
                <a:latin typeface="方正中雅宋简体" panose="02000000000000000000" charset="-122"/>
                <a:ea typeface="方正中雅宋简体" panose="02000000000000000000" charset="-122"/>
                <a:cs typeface="方正中雅宋简体" panose="02000000000000000000" charset="-122"/>
              </a:rPr>
              <a:t>集体合同，是</a:t>
            </a:r>
            <a:r>
              <a:rPr sz="2000" b="1" dirty="0">
                <a:solidFill>
                  <a:srgbClr val="FF0000"/>
                </a:solidFill>
                <a:latin typeface="方正中雅宋简体" panose="02000000000000000000" charset="-122"/>
                <a:ea typeface="方正中雅宋简体" panose="02000000000000000000" charset="-122"/>
                <a:cs typeface="方正中雅宋简体" panose="02000000000000000000" charset="-122"/>
              </a:rPr>
              <a:t>企业职工一方与用人单位</a:t>
            </a:r>
            <a:r>
              <a:rPr sz="2000" dirty="0">
                <a:latin typeface="方正中雅宋简体" panose="02000000000000000000" charset="-122"/>
                <a:ea typeface="方正中雅宋简体" panose="02000000000000000000" charset="-122"/>
                <a:cs typeface="方正中雅宋简体" panose="02000000000000000000" charset="-122"/>
              </a:rPr>
              <a:t>通过平等协商，就劳动报酬、工作时间、休息休假、劳动安全卫生、保险福利等事项订立的书面协议。</a:t>
            </a:r>
            <a:r>
              <a:rPr lang="zh-CN" sz="2000" dirty="0">
                <a:latin typeface="方正中雅宋简体" panose="02000000000000000000" charset="-122"/>
                <a:ea typeface="方正中雅宋简体" panose="02000000000000000000" charset="-122"/>
                <a:cs typeface="方正中雅宋简体" panose="02000000000000000000" charset="-122"/>
              </a:rPr>
              <a:t>（集体合同由</a:t>
            </a:r>
            <a:r>
              <a:rPr lang="zh-CN" sz="2000" b="1" dirty="0">
                <a:solidFill>
                  <a:srgbClr val="FF0000"/>
                </a:solidFill>
                <a:latin typeface="方正中雅宋简体" panose="02000000000000000000" charset="-122"/>
                <a:ea typeface="方正中雅宋简体" panose="02000000000000000000" charset="-122"/>
                <a:cs typeface="方正中雅宋简体" panose="02000000000000000000" charset="-122"/>
              </a:rPr>
              <a:t>工会</a:t>
            </a:r>
            <a:r>
              <a:rPr lang="zh-CN" sz="2000" dirty="0">
                <a:latin typeface="方正中雅宋简体" panose="02000000000000000000" charset="-122"/>
                <a:ea typeface="方正中雅宋简体" panose="02000000000000000000" charset="-122"/>
                <a:cs typeface="方正中雅宋简体" panose="02000000000000000000" charset="-122"/>
              </a:rPr>
              <a:t>代表企业职工一方与用人单位订立）</a:t>
            </a:r>
            <a:endParaRPr lang="zh-CN" sz="2000" dirty="0">
              <a:latin typeface="方正中雅宋简体" panose="02000000000000000000" charset="-122"/>
              <a:ea typeface="方正中雅宋简体" panose="02000000000000000000" charset="-122"/>
              <a:cs typeface="方正中雅宋简体" panose="02000000000000000000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59105" y="441325"/>
            <a:ext cx="2088515" cy="4603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p>
            <a:pPr algn="l"/>
            <a:r>
              <a:rPr lang="zh-CN" altLang="en-US" sz="2400" dirty="0">
                <a:solidFill>
                  <a:schemeClr val="bg1"/>
                </a:solidFill>
                <a:latin typeface="方正中雅宋简体" panose="02000000000000000000" charset="-122"/>
                <a:ea typeface="方正中雅宋简体" panose="02000000000000000000" charset="-122"/>
                <a:cs typeface="方正中雅宋简体" panose="02000000000000000000" charset="-122"/>
              </a:rPr>
              <a:t>一、集体合同</a:t>
            </a:r>
            <a:endParaRPr lang="zh-CN" altLang="en-US" sz="2400" dirty="0">
              <a:solidFill>
                <a:schemeClr val="bg1"/>
              </a:solidFill>
              <a:latin typeface="方正中雅宋简体" panose="02000000000000000000" charset="-122"/>
              <a:ea typeface="方正中雅宋简体" panose="02000000000000000000" charset="-122"/>
              <a:cs typeface="方正中雅宋简体" panose="02000000000000000000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12"/>
          <p:cNvSpPr txBox="1"/>
          <p:nvPr/>
        </p:nvSpPr>
        <p:spPr>
          <a:xfrm>
            <a:off x="10505482" y="768950"/>
            <a:ext cx="125559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方正中雅宋简体" panose="02000000000000000000" charset="-122"/>
                <a:ea typeface="方正中雅宋简体" panose="02000000000000000000" charset="-122"/>
                <a:cs typeface="方正中雅宋简体" panose="02000000000000000000" charset="-122"/>
              </a:rPr>
              <a:t>第一节</a:t>
            </a:r>
            <a:endParaRPr lang="zh-CN" altLang="en-US" sz="2400" dirty="0">
              <a:solidFill>
                <a:schemeClr val="bg1"/>
              </a:solidFill>
              <a:latin typeface="方正中雅宋简体" panose="02000000000000000000" charset="-122"/>
              <a:ea typeface="方正中雅宋简体" panose="02000000000000000000" charset="-122"/>
              <a:cs typeface="方正中雅宋简体" panose="02000000000000000000" charset="-122"/>
            </a:endParaRPr>
          </a:p>
        </p:txBody>
      </p:sp>
      <p:sp>
        <p:nvSpPr>
          <p:cNvPr id="27" name="内容占位符 4"/>
          <p:cNvSpPr txBox="1"/>
          <p:nvPr/>
        </p:nvSpPr>
        <p:spPr>
          <a:xfrm>
            <a:off x="445135" y="1230630"/>
            <a:ext cx="11315065" cy="48609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25000"/>
              </a:lnSpc>
              <a:buNone/>
            </a:pPr>
            <a:r>
              <a:rPr sz="2000" dirty="0">
                <a:latin typeface="方正中雅宋简体" panose="02000000000000000000" charset="-122"/>
                <a:ea typeface="方正中雅宋简体" panose="02000000000000000000" charset="-122"/>
                <a:cs typeface="方正中雅宋简体" panose="02000000000000000000" charset="-122"/>
              </a:rPr>
              <a:t>劳务派遣，是指</a:t>
            </a:r>
            <a:r>
              <a:rPr sz="2000" b="1" dirty="0">
                <a:solidFill>
                  <a:srgbClr val="FF0000"/>
                </a:solidFill>
                <a:latin typeface="方正中雅宋简体" panose="02000000000000000000" charset="-122"/>
                <a:ea typeface="方正中雅宋简体" panose="02000000000000000000" charset="-122"/>
                <a:cs typeface="方正中雅宋简体" panose="02000000000000000000" charset="-122"/>
              </a:rPr>
              <a:t>劳务派遣单位与劳动者订立劳动合同</a:t>
            </a:r>
            <a:r>
              <a:rPr sz="2000" dirty="0">
                <a:latin typeface="方正中雅宋简体" panose="02000000000000000000" charset="-122"/>
                <a:ea typeface="方正中雅宋简体" panose="02000000000000000000" charset="-122"/>
                <a:cs typeface="方正中雅宋简体" panose="02000000000000000000" charset="-122"/>
              </a:rPr>
              <a:t>后，由</a:t>
            </a:r>
            <a:r>
              <a:rPr sz="2000" b="1" dirty="0">
                <a:solidFill>
                  <a:srgbClr val="FF0000"/>
                </a:solidFill>
                <a:latin typeface="方正中雅宋简体" panose="02000000000000000000" charset="-122"/>
                <a:ea typeface="方正中雅宋简体" panose="02000000000000000000" charset="-122"/>
                <a:cs typeface="方正中雅宋简体" panose="02000000000000000000" charset="-122"/>
              </a:rPr>
              <a:t>派遣单位与实际用工单位通过签订劳务派遣协议</a:t>
            </a:r>
            <a:r>
              <a:rPr sz="2000" dirty="0">
                <a:latin typeface="方正中雅宋简体" panose="02000000000000000000" charset="-122"/>
                <a:ea typeface="方正中雅宋简体" panose="02000000000000000000" charset="-122"/>
                <a:cs typeface="方正中雅宋简体" panose="02000000000000000000" charset="-122"/>
              </a:rPr>
              <a:t>，将劳动者派遣到用工单位工作，</a:t>
            </a:r>
            <a:r>
              <a:rPr sz="2000" b="1" dirty="0">
                <a:solidFill>
                  <a:srgbClr val="FF0000"/>
                </a:solidFill>
                <a:latin typeface="方正中雅宋简体" panose="02000000000000000000" charset="-122"/>
                <a:ea typeface="方正中雅宋简体" panose="02000000000000000000" charset="-122"/>
                <a:cs typeface="方正中雅宋简体" panose="02000000000000000000" charset="-122"/>
              </a:rPr>
              <a:t>用工单位实际使用劳动者</a:t>
            </a:r>
            <a:r>
              <a:rPr sz="2000" dirty="0">
                <a:latin typeface="方正中雅宋简体" panose="02000000000000000000" charset="-122"/>
                <a:ea typeface="方正中雅宋简体" panose="02000000000000000000" charset="-122"/>
                <a:cs typeface="方正中雅宋简体" panose="02000000000000000000" charset="-122"/>
              </a:rPr>
              <a:t>，用工单位向劳务派遣单位支付管理费、劳动者工资、社会保险费用而形成的关系。</a:t>
            </a:r>
            <a:endParaRPr sz="2000" dirty="0">
              <a:latin typeface="方正中雅宋简体" panose="02000000000000000000" charset="-122"/>
              <a:ea typeface="方正中雅宋简体" panose="02000000000000000000" charset="-122"/>
              <a:cs typeface="方正中雅宋简体" panose="02000000000000000000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59105" y="441325"/>
            <a:ext cx="2088515" cy="4603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p>
            <a:pPr algn="l"/>
            <a:r>
              <a:rPr lang="zh-CN" altLang="en-US" sz="2400" dirty="0">
                <a:solidFill>
                  <a:schemeClr val="bg1"/>
                </a:solidFill>
                <a:latin typeface="方正中雅宋简体" panose="02000000000000000000" charset="-122"/>
                <a:ea typeface="方正中雅宋简体" panose="02000000000000000000" charset="-122"/>
                <a:cs typeface="方正中雅宋简体" panose="02000000000000000000" charset="-122"/>
              </a:rPr>
              <a:t>二、劳务派遣</a:t>
            </a:r>
            <a:endParaRPr lang="zh-CN" altLang="en-US" sz="2400" dirty="0">
              <a:solidFill>
                <a:schemeClr val="bg1"/>
              </a:solidFill>
              <a:latin typeface="方正中雅宋简体" panose="02000000000000000000" charset="-122"/>
              <a:ea typeface="方正中雅宋简体" panose="02000000000000000000" charset="-122"/>
              <a:cs typeface="方正中雅宋简体" panose="02000000000000000000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0" name="组合 9"/>
          <p:cNvGrpSpPr/>
          <p:nvPr/>
        </p:nvGrpSpPr>
        <p:grpSpPr>
          <a:xfrm>
            <a:off x="2211705" y="772795"/>
            <a:ext cx="7497445" cy="2413000"/>
            <a:chOff x="3733" y="3479"/>
            <a:chExt cx="11807" cy="3800"/>
          </a:xfrm>
        </p:grpSpPr>
        <p:sp>
          <p:nvSpPr>
            <p:cNvPr id="194" name=" 194"/>
            <p:cNvSpPr/>
            <p:nvPr/>
          </p:nvSpPr>
          <p:spPr>
            <a:xfrm>
              <a:off x="3733" y="3479"/>
              <a:ext cx="1184" cy="980"/>
            </a:xfrm>
            <a:prstGeom prst="octagon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b="1">
                  <a:solidFill>
                    <a:srgbClr val="FFFFFF"/>
                  </a:solidFill>
                  <a:cs typeface="方正中雅宋简体" panose="02000000000000000000" charset="-122"/>
                </a:rPr>
                <a:t>1</a:t>
              </a:r>
              <a:endParaRPr lang="en-US" altLang="zh-CN" sz="3200" b="1">
                <a:solidFill>
                  <a:srgbClr val="FFFFFF"/>
                </a:solidFill>
                <a:cs typeface="方正中雅宋简体" panose="02000000000000000000" charset="-122"/>
              </a:endParaRPr>
            </a:p>
          </p:txBody>
        </p:sp>
        <p:sp>
          <p:nvSpPr>
            <p:cNvPr id="6" name=" 194"/>
            <p:cNvSpPr/>
            <p:nvPr/>
          </p:nvSpPr>
          <p:spPr>
            <a:xfrm>
              <a:off x="3733" y="4917"/>
              <a:ext cx="1184" cy="980"/>
            </a:xfrm>
            <a:prstGeom prst="octagon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b="1">
                  <a:solidFill>
                    <a:srgbClr val="FFFFFF"/>
                  </a:solidFill>
                  <a:cs typeface="方正中雅宋简体" panose="02000000000000000000" charset="-122"/>
                </a:rPr>
                <a:t>2</a:t>
              </a:r>
              <a:endParaRPr lang="en-US" altLang="zh-CN" sz="3200" b="1">
                <a:solidFill>
                  <a:srgbClr val="FFFFFF"/>
                </a:solidFill>
                <a:cs typeface="方正中雅宋简体" panose="02000000000000000000" charset="-122"/>
              </a:endParaRPr>
            </a:p>
          </p:txBody>
        </p:sp>
        <p:sp>
          <p:nvSpPr>
            <p:cNvPr id="220" name=" 220"/>
            <p:cNvSpPr/>
            <p:nvPr/>
          </p:nvSpPr>
          <p:spPr>
            <a:xfrm>
              <a:off x="5724" y="3479"/>
              <a:ext cx="9816" cy="966"/>
            </a:xfrm>
            <a:prstGeom prst="homePlate">
              <a:avLst/>
            </a:prstGeom>
            <a:solidFill>
              <a:srgbClr val="E7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800" b="1" dirty="0">
                  <a:solidFill>
                    <a:schemeClr val="tx1"/>
                  </a:solidFill>
                  <a:latin typeface="方正中雅宋简体" panose="02000000000000000000" charset="-122"/>
                  <a:ea typeface="方正中雅宋简体" panose="02000000000000000000" charset="-122"/>
                  <a:cs typeface="方正中雅宋简体" panose="02000000000000000000" charset="-122"/>
                  <a:sym typeface="+mn-ea"/>
                </a:rPr>
                <a:t>劳动合同的概念和种类</a:t>
              </a:r>
              <a:endParaRPr lang="zh-CN" altLang="en-US" sz="2800" b="1" dirty="0">
                <a:solidFill>
                  <a:schemeClr val="tx1"/>
                </a:solidFill>
                <a:latin typeface="方正中雅宋简体" panose="02000000000000000000" charset="-122"/>
                <a:ea typeface="方正中雅宋简体" panose="02000000000000000000" charset="-122"/>
                <a:cs typeface="方正中雅宋简体" panose="02000000000000000000" charset="-122"/>
                <a:sym typeface="+mn-ea"/>
              </a:endParaRPr>
            </a:p>
          </p:txBody>
        </p:sp>
        <p:sp>
          <p:nvSpPr>
            <p:cNvPr id="11" name=" 220"/>
            <p:cNvSpPr/>
            <p:nvPr/>
          </p:nvSpPr>
          <p:spPr>
            <a:xfrm>
              <a:off x="5690" y="4917"/>
              <a:ext cx="9816" cy="966"/>
            </a:xfrm>
            <a:prstGeom prst="homePlate">
              <a:avLst/>
            </a:prstGeom>
            <a:solidFill>
              <a:srgbClr val="E7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800" b="1" dirty="0" smtClean="0">
                  <a:solidFill>
                    <a:schemeClr val="tx1"/>
                  </a:solidFill>
                  <a:latin typeface="方正中雅宋简体" panose="02000000000000000000" charset="-122"/>
                  <a:ea typeface="方正中雅宋简体" panose="02000000000000000000" charset="-122"/>
                  <a:cs typeface="方正中雅宋简体" panose="02000000000000000000" charset="-122"/>
                  <a:sym typeface="+mn-ea"/>
                </a:rPr>
                <a:t>劳动合同的订立和效力</a:t>
              </a:r>
              <a:endParaRPr lang="zh-CN" altLang="en-US" sz="2800" b="1" dirty="0" smtClean="0">
                <a:solidFill>
                  <a:schemeClr val="tx1"/>
                </a:solidFill>
                <a:latin typeface="方正中雅宋简体" panose="02000000000000000000" charset="-122"/>
                <a:ea typeface="方正中雅宋简体" panose="02000000000000000000" charset="-122"/>
                <a:cs typeface="方正中雅宋简体" panose="02000000000000000000" charset="-122"/>
                <a:sym typeface="+mn-ea"/>
              </a:endParaRPr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3733" y="6299"/>
              <a:ext cx="11773" cy="980"/>
              <a:chOff x="3733" y="6299"/>
              <a:chExt cx="11773" cy="980"/>
            </a:xfrm>
          </p:grpSpPr>
          <p:sp>
            <p:nvSpPr>
              <p:cNvPr id="7" name=" 194"/>
              <p:cNvSpPr/>
              <p:nvPr/>
            </p:nvSpPr>
            <p:spPr>
              <a:xfrm>
                <a:off x="3733" y="6299"/>
                <a:ext cx="1184" cy="980"/>
              </a:xfrm>
              <a:prstGeom prst="octagon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scene3d>
                  <a:camera prst="orthographicFront"/>
                  <a:lightRig rig="threePt" dir="t"/>
                </a:scene3d>
                <a:sp3d>
                  <a:contourClr>
                    <a:srgbClr val="FFFFFF"/>
                  </a:contourClr>
                </a:sp3d>
              </a:bodyPr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3200" b="1">
                    <a:solidFill>
                      <a:srgbClr val="FFFFFF"/>
                    </a:solidFill>
                    <a:cs typeface="方正中雅宋简体" panose="02000000000000000000" charset="-122"/>
                  </a:rPr>
                  <a:t>3</a:t>
                </a:r>
                <a:endParaRPr lang="en-US" altLang="zh-CN" sz="3200" b="1">
                  <a:solidFill>
                    <a:srgbClr val="FFFFFF"/>
                  </a:solidFill>
                  <a:cs typeface="方正中雅宋简体" panose="02000000000000000000" charset="-122"/>
                </a:endParaRPr>
              </a:p>
            </p:txBody>
          </p:sp>
          <p:sp>
            <p:nvSpPr>
              <p:cNvPr id="12" name=" 220"/>
              <p:cNvSpPr/>
              <p:nvPr/>
            </p:nvSpPr>
            <p:spPr>
              <a:xfrm>
                <a:off x="5690" y="6313"/>
                <a:ext cx="9816" cy="966"/>
              </a:xfrm>
              <a:prstGeom prst="homePlate">
                <a:avLst/>
              </a:prstGeom>
              <a:solidFill>
                <a:srgbClr val="E7E6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2800" b="1" dirty="0" smtClean="0">
                    <a:solidFill>
                      <a:schemeClr val="tx1"/>
                    </a:solidFill>
                    <a:latin typeface="方正中雅宋简体" panose="02000000000000000000" charset="-122"/>
                    <a:ea typeface="方正中雅宋简体" panose="02000000000000000000" charset="-122"/>
                    <a:cs typeface="方正中雅宋简体" panose="02000000000000000000" charset="-122"/>
                    <a:sym typeface="+mn-ea"/>
                  </a:rPr>
                  <a:t>劳动合同的履行和变更</a:t>
                </a:r>
                <a:endParaRPr lang="zh-CN" altLang="en-US" sz="2800" b="1" dirty="0" smtClean="0">
                  <a:solidFill>
                    <a:schemeClr val="tx1"/>
                  </a:solidFill>
                  <a:latin typeface="方正中雅宋简体" panose="02000000000000000000" charset="-122"/>
                  <a:ea typeface="方正中雅宋简体" panose="02000000000000000000" charset="-122"/>
                  <a:cs typeface="方正中雅宋简体" panose="02000000000000000000" charset="-122"/>
                  <a:sym typeface="+mn-ea"/>
                </a:endParaRPr>
              </a:p>
            </p:txBody>
          </p:sp>
        </p:grpSp>
      </p:grpSp>
      <p:grpSp>
        <p:nvGrpSpPr>
          <p:cNvPr id="2" name="组合 1"/>
          <p:cNvGrpSpPr/>
          <p:nvPr/>
        </p:nvGrpSpPr>
        <p:grpSpPr>
          <a:xfrm>
            <a:off x="2211705" y="3399790"/>
            <a:ext cx="7497445" cy="622300"/>
            <a:chOff x="3733" y="3479"/>
            <a:chExt cx="11807" cy="980"/>
          </a:xfrm>
          <a:solidFill>
            <a:srgbClr val="C00000"/>
          </a:solidFill>
        </p:grpSpPr>
        <p:sp>
          <p:nvSpPr>
            <p:cNvPr id="4" name=" 194"/>
            <p:cNvSpPr/>
            <p:nvPr>
              <p:custDataLst>
                <p:tags r:id="rId1"/>
              </p:custDataLst>
            </p:nvPr>
          </p:nvSpPr>
          <p:spPr>
            <a:xfrm>
              <a:off x="3733" y="3479"/>
              <a:ext cx="1184" cy="980"/>
            </a:xfrm>
            <a:prstGeom prst="oct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b="1">
                  <a:solidFill>
                    <a:srgbClr val="FFFFFF"/>
                  </a:solidFill>
                  <a:cs typeface="方正中雅宋简体" panose="02000000000000000000" charset="-122"/>
                </a:rPr>
                <a:t>4</a:t>
              </a:r>
              <a:endParaRPr lang="en-US" altLang="zh-CN" sz="3200" b="1">
                <a:solidFill>
                  <a:srgbClr val="FFFFFF"/>
                </a:solidFill>
                <a:cs typeface="方正中雅宋简体" panose="02000000000000000000" charset="-122"/>
              </a:endParaRPr>
            </a:p>
          </p:txBody>
        </p:sp>
        <p:sp>
          <p:nvSpPr>
            <p:cNvPr id="8" name=" 220"/>
            <p:cNvSpPr/>
            <p:nvPr>
              <p:custDataLst>
                <p:tags r:id="rId2"/>
              </p:custDataLst>
            </p:nvPr>
          </p:nvSpPr>
          <p:spPr>
            <a:xfrm>
              <a:off x="5724" y="3479"/>
              <a:ext cx="9816" cy="966"/>
            </a:xfrm>
            <a:prstGeom prst="homePlate">
              <a:avLst/>
            </a:prstGeom>
            <a:solidFill>
              <a:srgbClr val="E7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800" b="1" dirty="0">
                  <a:solidFill>
                    <a:schemeClr val="tx1"/>
                  </a:solidFill>
                  <a:latin typeface="方正中雅宋简体" panose="02000000000000000000" charset="-122"/>
                  <a:ea typeface="方正中雅宋简体" panose="02000000000000000000" charset="-122"/>
                  <a:cs typeface="方正中雅宋简体" panose="02000000000000000000" charset="-122"/>
                  <a:sym typeface="+mn-ea"/>
                </a:rPr>
                <a:t>劳动合同的解除和终止</a:t>
              </a:r>
              <a:endParaRPr lang="zh-CN" altLang="en-US" sz="2800" b="1" dirty="0">
                <a:solidFill>
                  <a:schemeClr val="tx1"/>
                </a:solidFill>
                <a:latin typeface="方正中雅宋简体" panose="02000000000000000000" charset="-122"/>
                <a:ea typeface="方正中雅宋简体" panose="02000000000000000000" charset="-122"/>
                <a:cs typeface="方正中雅宋简体" panose="02000000000000000000" charset="-122"/>
                <a:sym typeface="+mn-ea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2211705" y="4227195"/>
            <a:ext cx="7497445" cy="622300"/>
            <a:chOff x="3733" y="3479"/>
            <a:chExt cx="11807" cy="980"/>
          </a:xfrm>
        </p:grpSpPr>
        <p:sp>
          <p:nvSpPr>
            <p:cNvPr id="9" name=" 194"/>
            <p:cNvSpPr/>
            <p:nvPr>
              <p:custDataLst>
                <p:tags r:id="rId3"/>
              </p:custDataLst>
            </p:nvPr>
          </p:nvSpPr>
          <p:spPr>
            <a:xfrm>
              <a:off x="3733" y="3479"/>
              <a:ext cx="1184" cy="980"/>
            </a:xfrm>
            <a:prstGeom prst="octagon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b="1">
                  <a:solidFill>
                    <a:srgbClr val="FFFFFF"/>
                  </a:solidFill>
                  <a:cs typeface="方正中雅宋简体" panose="02000000000000000000" charset="-122"/>
                </a:rPr>
                <a:t>5</a:t>
              </a:r>
              <a:endParaRPr lang="en-US" altLang="zh-CN" sz="3200" b="1">
                <a:solidFill>
                  <a:srgbClr val="FFFFFF"/>
                </a:solidFill>
                <a:cs typeface="方正中雅宋简体" panose="02000000000000000000" charset="-122"/>
              </a:endParaRPr>
            </a:p>
          </p:txBody>
        </p:sp>
        <p:sp>
          <p:nvSpPr>
            <p:cNvPr id="13" name=" 220"/>
            <p:cNvSpPr/>
            <p:nvPr>
              <p:custDataLst>
                <p:tags r:id="rId4"/>
              </p:custDataLst>
            </p:nvPr>
          </p:nvSpPr>
          <p:spPr>
            <a:xfrm>
              <a:off x="5724" y="3479"/>
              <a:ext cx="9816" cy="966"/>
            </a:xfrm>
            <a:prstGeom prst="homePlate">
              <a:avLst/>
            </a:prstGeom>
            <a:solidFill>
              <a:srgbClr val="E7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800" b="1" dirty="0">
                  <a:solidFill>
                    <a:schemeClr val="tx1"/>
                  </a:solidFill>
                  <a:latin typeface="方正中雅宋简体" panose="02000000000000000000" charset="-122"/>
                  <a:ea typeface="方正中雅宋简体" panose="02000000000000000000" charset="-122"/>
                  <a:cs typeface="方正中雅宋简体" panose="02000000000000000000" charset="-122"/>
                  <a:sym typeface="+mn-ea"/>
                </a:rPr>
                <a:t>集体合同和劳务派遣</a:t>
              </a:r>
              <a:endParaRPr lang="zh-CN" altLang="en-US" sz="2800" b="1" dirty="0">
                <a:solidFill>
                  <a:schemeClr val="tx1"/>
                </a:solidFill>
                <a:latin typeface="方正中雅宋简体" panose="02000000000000000000" charset="-122"/>
                <a:ea typeface="方正中雅宋简体" panose="02000000000000000000" charset="-122"/>
                <a:cs typeface="方正中雅宋简体" panose="02000000000000000000" charset="-122"/>
                <a:sym typeface="+mn-ea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2211705" y="5054600"/>
            <a:ext cx="7497445" cy="622300"/>
            <a:chOff x="3733" y="3479"/>
            <a:chExt cx="11807" cy="980"/>
          </a:xfrm>
        </p:grpSpPr>
        <p:sp>
          <p:nvSpPr>
            <p:cNvPr id="15" name=" 194"/>
            <p:cNvSpPr/>
            <p:nvPr>
              <p:custDataLst>
                <p:tags r:id="rId5"/>
              </p:custDataLst>
            </p:nvPr>
          </p:nvSpPr>
          <p:spPr>
            <a:xfrm>
              <a:off x="3733" y="3479"/>
              <a:ext cx="1184" cy="980"/>
            </a:xfrm>
            <a:prstGeom prst="octagon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b="1">
                  <a:solidFill>
                    <a:srgbClr val="FFFFFF"/>
                  </a:solidFill>
                  <a:cs typeface="方正中雅宋简体" panose="02000000000000000000" charset="-122"/>
                </a:rPr>
                <a:t>6</a:t>
              </a:r>
              <a:endParaRPr lang="en-US" altLang="zh-CN" sz="3200" b="1">
                <a:solidFill>
                  <a:srgbClr val="FFFFFF"/>
                </a:solidFill>
                <a:cs typeface="方正中雅宋简体" panose="02000000000000000000" charset="-122"/>
              </a:endParaRPr>
            </a:p>
          </p:txBody>
        </p:sp>
        <p:sp>
          <p:nvSpPr>
            <p:cNvPr id="16" name=" 220"/>
            <p:cNvSpPr/>
            <p:nvPr>
              <p:custDataLst>
                <p:tags r:id="rId6"/>
              </p:custDataLst>
            </p:nvPr>
          </p:nvSpPr>
          <p:spPr>
            <a:xfrm>
              <a:off x="5724" y="3479"/>
              <a:ext cx="9816" cy="966"/>
            </a:xfrm>
            <a:prstGeom prst="homePlat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b="1" dirty="0">
                  <a:solidFill>
                    <a:schemeClr val="bg1"/>
                  </a:solidFill>
                  <a:latin typeface="方正中雅宋简体" panose="02000000000000000000" charset="-122"/>
                  <a:ea typeface="方正中雅宋简体" panose="02000000000000000000" charset="-122"/>
                  <a:cs typeface="方正中雅宋简体" panose="02000000000000000000" charset="-122"/>
                  <a:sym typeface="+mn-ea"/>
                </a:rPr>
                <a:t>劳动争议、人事争议和违反劳动合同的法律责任</a:t>
              </a:r>
              <a:endParaRPr lang="zh-CN" altLang="en-US" sz="2000" b="1" dirty="0">
                <a:solidFill>
                  <a:schemeClr val="bg1"/>
                </a:solidFill>
                <a:latin typeface="方正中雅宋简体" panose="02000000000000000000" charset="-122"/>
                <a:ea typeface="方正中雅宋简体" panose="02000000000000000000" charset="-122"/>
                <a:cs typeface="方正中雅宋简体" panose="02000000000000000000" charset="-122"/>
                <a:sym typeface="+mn-ea"/>
              </a:endParaRPr>
            </a:p>
          </p:txBody>
        </p:sp>
      </p:grpSp>
      <p:sp>
        <p:nvSpPr>
          <p:cNvPr id="17" name="矩形 16"/>
          <p:cNvSpPr/>
          <p:nvPr>
            <p:custDataLst>
              <p:tags r:id="rId7"/>
            </p:custDataLst>
          </p:nvPr>
        </p:nvSpPr>
        <p:spPr>
          <a:xfrm>
            <a:off x="9687560" y="4946015"/>
            <a:ext cx="1942465" cy="82994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p>
            <a:pPr algn="l"/>
            <a:r>
              <a:rPr lang="zh-CN" altLang="en-US" sz="2400" dirty="0">
                <a:solidFill>
                  <a:schemeClr val="bg1"/>
                </a:solidFill>
                <a:latin typeface="方正中雅宋简体" panose="02000000000000000000" charset="-122"/>
                <a:ea typeface="方正中雅宋简体" panose="02000000000000000000" charset="-122"/>
                <a:cs typeface="方正中雅宋简体" panose="02000000000000000000" charset="-122"/>
              </a:rPr>
              <a:t>协商、调解、仲裁、诉讼。</a:t>
            </a:r>
            <a:endParaRPr lang="zh-CN" altLang="en-US" sz="2400" dirty="0">
              <a:solidFill>
                <a:schemeClr val="bg1"/>
              </a:solidFill>
              <a:latin typeface="方正中雅宋简体" panose="02000000000000000000" charset="-122"/>
              <a:ea typeface="方正中雅宋简体" panose="02000000000000000000" charset="-122"/>
              <a:cs typeface="方正中雅宋简体" panose="02000000000000000000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0" name="组合 9"/>
          <p:cNvGrpSpPr/>
          <p:nvPr/>
        </p:nvGrpSpPr>
        <p:grpSpPr>
          <a:xfrm>
            <a:off x="2211705" y="142875"/>
            <a:ext cx="7497445" cy="2413000"/>
            <a:chOff x="3733" y="3479"/>
            <a:chExt cx="11807" cy="3800"/>
          </a:xfrm>
        </p:grpSpPr>
        <p:sp>
          <p:nvSpPr>
            <p:cNvPr id="194" name=" 194"/>
            <p:cNvSpPr/>
            <p:nvPr/>
          </p:nvSpPr>
          <p:spPr>
            <a:xfrm>
              <a:off x="3733" y="3479"/>
              <a:ext cx="1184" cy="980"/>
            </a:xfrm>
            <a:prstGeom prst="octagon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3200" b="1">
                  <a:solidFill>
                    <a:srgbClr val="FFFFFF"/>
                  </a:solidFill>
                  <a:cs typeface="方正中雅宋简体" panose="02000000000000000000" charset="-122"/>
                </a:rPr>
                <a:t>一</a:t>
              </a:r>
              <a:endParaRPr lang="zh-CN" altLang="en-US" sz="3200" b="1">
                <a:solidFill>
                  <a:srgbClr val="FFFFFF"/>
                </a:solidFill>
                <a:cs typeface="方正中雅宋简体" panose="02000000000000000000" charset="-122"/>
              </a:endParaRPr>
            </a:p>
          </p:txBody>
        </p:sp>
        <p:sp>
          <p:nvSpPr>
            <p:cNvPr id="6" name=" 194"/>
            <p:cNvSpPr/>
            <p:nvPr/>
          </p:nvSpPr>
          <p:spPr>
            <a:xfrm>
              <a:off x="3733" y="4917"/>
              <a:ext cx="1184" cy="980"/>
            </a:xfrm>
            <a:prstGeom prst="octagon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3200" b="1">
                  <a:solidFill>
                    <a:srgbClr val="FFFFFF"/>
                  </a:solidFill>
                  <a:cs typeface="方正中雅宋简体" panose="02000000000000000000" charset="-122"/>
                </a:rPr>
                <a:t>二</a:t>
              </a:r>
              <a:endParaRPr lang="zh-CN" altLang="en-US" sz="3200" b="1">
                <a:solidFill>
                  <a:srgbClr val="FFFFFF"/>
                </a:solidFill>
                <a:cs typeface="方正中雅宋简体" panose="02000000000000000000" charset="-122"/>
              </a:endParaRPr>
            </a:p>
          </p:txBody>
        </p:sp>
        <p:sp>
          <p:nvSpPr>
            <p:cNvPr id="220" name=" 220"/>
            <p:cNvSpPr/>
            <p:nvPr/>
          </p:nvSpPr>
          <p:spPr>
            <a:xfrm>
              <a:off x="5724" y="3479"/>
              <a:ext cx="9816" cy="966"/>
            </a:xfrm>
            <a:prstGeom prst="homePlate">
              <a:avLst/>
            </a:prstGeom>
            <a:solidFill>
              <a:srgbClr val="E7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800" b="1" dirty="0">
                  <a:solidFill>
                    <a:schemeClr val="tx1"/>
                  </a:solidFill>
                  <a:latin typeface="方正中雅宋简体" panose="02000000000000000000" charset="-122"/>
                  <a:ea typeface="方正中雅宋简体" panose="02000000000000000000" charset="-122"/>
                  <a:cs typeface="方正中雅宋简体" panose="02000000000000000000" charset="-122"/>
                  <a:sym typeface="+mn-ea"/>
                </a:rPr>
                <a:t>法学理论</a:t>
              </a:r>
              <a:endParaRPr lang="zh-CN" altLang="en-US" sz="2800" b="1" dirty="0">
                <a:solidFill>
                  <a:schemeClr val="tx1"/>
                </a:solidFill>
                <a:latin typeface="方正中雅宋简体" panose="02000000000000000000" charset="-122"/>
                <a:ea typeface="方正中雅宋简体" panose="02000000000000000000" charset="-122"/>
                <a:cs typeface="方正中雅宋简体" panose="02000000000000000000" charset="-122"/>
                <a:sym typeface="+mn-ea"/>
              </a:endParaRPr>
            </a:p>
          </p:txBody>
        </p:sp>
        <p:sp>
          <p:nvSpPr>
            <p:cNvPr id="11" name=" 220"/>
            <p:cNvSpPr/>
            <p:nvPr/>
          </p:nvSpPr>
          <p:spPr>
            <a:xfrm>
              <a:off x="5690" y="4917"/>
              <a:ext cx="9816" cy="966"/>
            </a:xfrm>
            <a:prstGeom prst="homePlate">
              <a:avLst/>
            </a:prstGeom>
            <a:solidFill>
              <a:srgbClr val="E7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800" b="1" dirty="0" smtClean="0">
                  <a:solidFill>
                    <a:schemeClr val="tx1"/>
                  </a:solidFill>
                  <a:latin typeface="方正中雅宋简体" panose="02000000000000000000" charset="-122"/>
                  <a:ea typeface="方正中雅宋简体" panose="02000000000000000000" charset="-122"/>
                  <a:cs typeface="方正中雅宋简体" panose="02000000000000000000" charset="-122"/>
                  <a:sym typeface="+mn-ea"/>
                </a:rPr>
                <a:t>宪法</a:t>
              </a:r>
              <a:endParaRPr lang="zh-CN" altLang="en-US" sz="2800" b="1" dirty="0" smtClean="0">
                <a:solidFill>
                  <a:schemeClr val="tx1"/>
                </a:solidFill>
                <a:latin typeface="方正中雅宋简体" panose="02000000000000000000" charset="-122"/>
                <a:ea typeface="方正中雅宋简体" panose="02000000000000000000" charset="-122"/>
                <a:cs typeface="方正中雅宋简体" panose="02000000000000000000" charset="-122"/>
                <a:sym typeface="+mn-ea"/>
              </a:endParaRPr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3733" y="6299"/>
              <a:ext cx="11773" cy="980"/>
              <a:chOff x="3733" y="6299"/>
              <a:chExt cx="11773" cy="980"/>
            </a:xfrm>
          </p:grpSpPr>
          <p:sp>
            <p:nvSpPr>
              <p:cNvPr id="7" name=" 194"/>
              <p:cNvSpPr/>
              <p:nvPr/>
            </p:nvSpPr>
            <p:spPr>
              <a:xfrm>
                <a:off x="3733" y="6299"/>
                <a:ext cx="1184" cy="980"/>
              </a:xfrm>
              <a:prstGeom prst="octagon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scene3d>
                  <a:camera prst="orthographicFront"/>
                  <a:lightRig rig="threePt" dir="t"/>
                </a:scene3d>
                <a:sp3d>
                  <a:contourClr>
                    <a:srgbClr val="FFFFFF"/>
                  </a:contourClr>
                </a:sp3d>
              </a:bodyPr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3200" b="1">
                    <a:solidFill>
                      <a:srgbClr val="FFFFFF"/>
                    </a:solidFill>
                    <a:cs typeface="方正中雅宋简体" panose="02000000000000000000" charset="-122"/>
                  </a:rPr>
                  <a:t>三</a:t>
                </a:r>
                <a:endParaRPr lang="zh-CN" altLang="en-US" sz="3200" b="1">
                  <a:solidFill>
                    <a:srgbClr val="FFFFFF"/>
                  </a:solidFill>
                  <a:cs typeface="方正中雅宋简体" panose="02000000000000000000" charset="-122"/>
                </a:endParaRPr>
              </a:p>
            </p:txBody>
          </p:sp>
          <p:sp>
            <p:nvSpPr>
              <p:cNvPr id="12" name=" 220"/>
              <p:cNvSpPr/>
              <p:nvPr/>
            </p:nvSpPr>
            <p:spPr>
              <a:xfrm>
                <a:off x="5690" y="6313"/>
                <a:ext cx="9816" cy="966"/>
              </a:xfrm>
              <a:prstGeom prst="homePlate">
                <a:avLst/>
              </a:prstGeom>
              <a:solidFill>
                <a:srgbClr val="E7E6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2800" b="1" dirty="0" smtClean="0">
                    <a:solidFill>
                      <a:schemeClr val="tx1"/>
                    </a:solidFill>
                    <a:latin typeface="方正中雅宋简体" panose="02000000000000000000" charset="-122"/>
                    <a:ea typeface="方正中雅宋简体" panose="02000000000000000000" charset="-122"/>
                    <a:cs typeface="方正中雅宋简体" panose="02000000000000000000" charset="-122"/>
                    <a:sym typeface="+mn-ea"/>
                  </a:rPr>
                  <a:t>民法</a:t>
                </a:r>
                <a:endParaRPr lang="zh-CN" altLang="en-US" sz="2800" b="1" dirty="0" smtClean="0">
                  <a:solidFill>
                    <a:schemeClr val="tx1"/>
                  </a:solidFill>
                  <a:latin typeface="方正中雅宋简体" panose="02000000000000000000" charset="-122"/>
                  <a:ea typeface="方正中雅宋简体" panose="02000000000000000000" charset="-122"/>
                  <a:cs typeface="方正中雅宋简体" panose="02000000000000000000" charset="-122"/>
                  <a:sym typeface="+mn-ea"/>
                </a:endParaRPr>
              </a:p>
            </p:txBody>
          </p:sp>
        </p:grpSp>
      </p:grpSp>
      <p:grpSp>
        <p:nvGrpSpPr>
          <p:cNvPr id="2" name="组合 1"/>
          <p:cNvGrpSpPr/>
          <p:nvPr/>
        </p:nvGrpSpPr>
        <p:grpSpPr>
          <a:xfrm>
            <a:off x="2211705" y="2769870"/>
            <a:ext cx="7497445" cy="2413000"/>
            <a:chOff x="3733" y="3479"/>
            <a:chExt cx="11807" cy="3800"/>
          </a:xfrm>
        </p:grpSpPr>
        <p:sp>
          <p:nvSpPr>
            <p:cNvPr id="4" name=" 194"/>
            <p:cNvSpPr/>
            <p:nvPr>
              <p:custDataLst>
                <p:tags r:id="rId1"/>
              </p:custDataLst>
            </p:nvPr>
          </p:nvSpPr>
          <p:spPr>
            <a:xfrm>
              <a:off x="3733" y="3479"/>
              <a:ext cx="1184" cy="980"/>
            </a:xfrm>
            <a:prstGeom prst="octagon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3200" b="1">
                  <a:solidFill>
                    <a:srgbClr val="FFFFFF"/>
                  </a:solidFill>
                  <a:cs typeface="方正中雅宋简体" panose="02000000000000000000" charset="-122"/>
                </a:rPr>
                <a:t>四</a:t>
              </a:r>
              <a:endParaRPr lang="zh-CN" altLang="en-US" sz="3200" b="1">
                <a:solidFill>
                  <a:srgbClr val="FFFFFF"/>
                </a:solidFill>
                <a:cs typeface="方正中雅宋简体" panose="02000000000000000000" charset="-122"/>
              </a:endParaRPr>
            </a:p>
          </p:txBody>
        </p:sp>
        <p:sp>
          <p:nvSpPr>
            <p:cNvPr id="5" name=" 194"/>
            <p:cNvSpPr/>
            <p:nvPr>
              <p:custDataLst>
                <p:tags r:id="rId2"/>
              </p:custDataLst>
            </p:nvPr>
          </p:nvSpPr>
          <p:spPr>
            <a:xfrm>
              <a:off x="3733" y="4917"/>
              <a:ext cx="1184" cy="980"/>
            </a:xfrm>
            <a:prstGeom prst="octagon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3200" b="1">
                  <a:solidFill>
                    <a:srgbClr val="FFFFFF"/>
                  </a:solidFill>
                  <a:cs typeface="方正中雅宋简体" panose="02000000000000000000" charset="-122"/>
                </a:rPr>
                <a:t>五</a:t>
              </a:r>
              <a:endParaRPr lang="zh-CN" altLang="en-US" sz="3200" b="1">
                <a:solidFill>
                  <a:srgbClr val="FFFFFF"/>
                </a:solidFill>
                <a:cs typeface="方正中雅宋简体" panose="02000000000000000000" charset="-122"/>
              </a:endParaRPr>
            </a:p>
          </p:txBody>
        </p:sp>
        <p:sp>
          <p:nvSpPr>
            <p:cNvPr id="8" name=" 220"/>
            <p:cNvSpPr/>
            <p:nvPr>
              <p:custDataLst>
                <p:tags r:id="rId3"/>
              </p:custDataLst>
            </p:nvPr>
          </p:nvSpPr>
          <p:spPr>
            <a:xfrm>
              <a:off x="5724" y="3479"/>
              <a:ext cx="9816" cy="966"/>
            </a:xfrm>
            <a:prstGeom prst="homePlate">
              <a:avLst/>
            </a:prstGeom>
            <a:solidFill>
              <a:srgbClr val="E7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>
                  <a:solidFill>
                    <a:schemeClr val="tx1"/>
                  </a:solidFill>
                  <a:latin typeface="方正中雅宋简体" panose="02000000000000000000" charset="-122"/>
                  <a:ea typeface="方正中雅宋简体" panose="02000000000000000000" charset="-122"/>
                  <a:cs typeface="方正中雅宋简体" panose="02000000000000000000" charset="-122"/>
                  <a:sym typeface="+mn-ea"/>
                </a:rPr>
                <a:t>劳动合同法与劳动争议、人事争议的解决</a:t>
              </a:r>
              <a:endParaRPr lang="zh-CN" altLang="en-US" sz="2400" b="1" dirty="0">
                <a:solidFill>
                  <a:schemeClr val="tx1"/>
                </a:solidFill>
                <a:latin typeface="方正中雅宋简体" panose="02000000000000000000" charset="-122"/>
                <a:ea typeface="方正中雅宋简体" panose="02000000000000000000" charset="-122"/>
                <a:cs typeface="方正中雅宋简体" panose="02000000000000000000" charset="-122"/>
                <a:sym typeface="+mn-ea"/>
              </a:endParaRPr>
            </a:p>
          </p:txBody>
        </p:sp>
        <p:sp>
          <p:nvSpPr>
            <p:cNvPr id="9" name=" 220"/>
            <p:cNvSpPr/>
            <p:nvPr>
              <p:custDataLst>
                <p:tags r:id="rId4"/>
              </p:custDataLst>
            </p:nvPr>
          </p:nvSpPr>
          <p:spPr>
            <a:xfrm>
              <a:off x="5690" y="4917"/>
              <a:ext cx="9816" cy="966"/>
            </a:xfrm>
            <a:prstGeom prst="homePlat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800" b="1" dirty="0" smtClean="0">
                  <a:solidFill>
                    <a:schemeClr val="bg1"/>
                  </a:solidFill>
                  <a:latin typeface="方正中雅宋简体" panose="02000000000000000000" charset="-122"/>
                  <a:ea typeface="方正中雅宋简体" panose="02000000000000000000" charset="-122"/>
                  <a:cs typeface="方正中雅宋简体" panose="02000000000000000000" charset="-122"/>
                  <a:sym typeface="+mn-ea"/>
                </a:rPr>
                <a:t>知识产权法</a:t>
              </a:r>
              <a:endParaRPr lang="zh-CN" altLang="en-US" sz="2800" b="1" dirty="0" smtClean="0">
                <a:solidFill>
                  <a:schemeClr val="bg1"/>
                </a:solidFill>
                <a:latin typeface="方正中雅宋简体" panose="02000000000000000000" charset="-122"/>
                <a:ea typeface="方正中雅宋简体" panose="02000000000000000000" charset="-122"/>
                <a:cs typeface="方正中雅宋简体" panose="02000000000000000000" charset="-122"/>
                <a:sym typeface="+mn-ea"/>
              </a:endParaRPr>
            </a:p>
          </p:txBody>
        </p:sp>
        <p:grpSp>
          <p:nvGrpSpPr>
            <p:cNvPr id="13" name="组合 12"/>
            <p:cNvGrpSpPr/>
            <p:nvPr/>
          </p:nvGrpSpPr>
          <p:grpSpPr>
            <a:xfrm>
              <a:off x="3733" y="6299"/>
              <a:ext cx="11773" cy="980"/>
              <a:chOff x="3733" y="6299"/>
              <a:chExt cx="11773" cy="980"/>
            </a:xfrm>
          </p:grpSpPr>
          <p:sp>
            <p:nvSpPr>
              <p:cNvPr id="14" name=" 194"/>
              <p:cNvSpPr/>
              <p:nvPr>
                <p:custDataLst>
                  <p:tags r:id="rId5"/>
                </p:custDataLst>
              </p:nvPr>
            </p:nvSpPr>
            <p:spPr>
              <a:xfrm>
                <a:off x="3733" y="6299"/>
                <a:ext cx="1184" cy="980"/>
              </a:xfrm>
              <a:prstGeom prst="octagon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scene3d>
                  <a:camera prst="orthographicFront"/>
                  <a:lightRig rig="threePt" dir="t"/>
                </a:scene3d>
                <a:sp3d>
                  <a:contourClr>
                    <a:srgbClr val="FFFFFF"/>
                  </a:contourClr>
                </a:sp3d>
              </a:bodyPr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3200" b="1">
                    <a:solidFill>
                      <a:srgbClr val="FFFFFF"/>
                    </a:solidFill>
                    <a:cs typeface="方正中雅宋简体" panose="02000000000000000000" charset="-122"/>
                  </a:rPr>
                  <a:t>六</a:t>
                </a:r>
                <a:endParaRPr lang="zh-CN" altLang="en-US" sz="3200" b="1">
                  <a:solidFill>
                    <a:srgbClr val="FFFFFF"/>
                  </a:solidFill>
                  <a:cs typeface="方正中雅宋简体" panose="02000000000000000000" charset="-122"/>
                </a:endParaRPr>
              </a:p>
            </p:txBody>
          </p:sp>
          <p:sp>
            <p:nvSpPr>
              <p:cNvPr id="15" name=" 220"/>
              <p:cNvSpPr/>
              <p:nvPr>
                <p:custDataLst>
                  <p:tags r:id="rId6"/>
                </p:custDataLst>
              </p:nvPr>
            </p:nvSpPr>
            <p:spPr>
              <a:xfrm>
                <a:off x="5690" y="6313"/>
                <a:ext cx="9816" cy="966"/>
              </a:xfrm>
              <a:prstGeom prst="homePlat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2800" b="1" dirty="0" smtClean="0">
                    <a:solidFill>
                      <a:schemeClr val="tx1"/>
                    </a:solidFill>
                    <a:latin typeface="方正中雅宋简体" panose="02000000000000000000" charset="-122"/>
                    <a:ea typeface="方正中雅宋简体" panose="02000000000000000000" charset="-122"/>
                    <a:cs typeface="方正中雅宋简体" panose="02000000000000000000" charset="-122"/>
                    <a:sym typeface="+mn-ea"/>
                  </a:rPr>
                  <a:t>刑法</a:t>
                </a:r>
                <a:endParaRPr lang="zh-CN" altLang="en-US" sz="2800" b="1" dirty="0" smtClean="0">
                  <a:solidFill>
                    <a:schemeClr val="tx1"/>
                  </a:solidFill>
                  <a:latin typeface="方正中雅宋简体" panose="02000000000000000000" charset="-122"/>
                  <a:ea typeface="方正中雅宋简体" panose="02000000000000000000" charset="-122"/>
                  <a:cs typeface="方正中雅宋简体" panose="02000000000000000000" charset="-122"/>
                  <a:sym typeface="+mn-ea"/>
                </a:endParaRPr>
              </a:p>
            </p:txBody>
          </p:sp>
        </p:grpSp>
      </p:grpSp>
      <p:sp>
        <p:nvSpPr>
          <p:cNvPr id="16" name=" 194"/>
          <p:cNvSpPr/>
          <p:nvPr>
            <p:custDataLst>
              <p:tags r:id="rId7"/>
            </p:custDataLst>
          </p:nvPr>
        </p:nvSpPr>
        <p:spPr>
          <a:xfrm>
            <a:off x="2233295" y="5434330"/>
            <a:ext cx="751840" cy="622300"/>
          </a:xfrm>
          <a:prstGeom prst="octagon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>
                <a:solidFill>
                  <a:srgbClr val="FFFFFF"/>
                </a:solidFill>
                <a:cs typeface="方正中雅宋简体" panose="02000000000000000000" charset="-122"/>
              </a:rPr>
              <a:t>七</a:t>
            </a:r>
            <a:endParaRPr lang="zh-CN" altLang="en-US" sz="3200" b="1">
              <a:solidFill>
                <a:srgbClr val="FFFFFF"/>
              </a:solidFill>
              <a:cs typeface="方正中雅宋简体" panose="02000000000000000000" charset="-122"/>
            </a:endParaRPr>
          </a:p>
        </p:txBody>
      </p:sp>
      <p:sp>
        <p:nvSpPr>
          <p:cNvPr id="17" name=" 220"/>
          <p:cNvSpPr/>
          <p:nvPr>
            <p:custDataLst>
              <p:tags r:id="rId8"/>
            </p:custDataLst>
          </p:nvPr>
        </p:nvSpPr>
        <p:spPr>
          <a:xfrm>
            <a:off x="3475990" y="5443220"/>
            <a:ext cx="6233160" cy="613410"/>
          </a:xfrm>
          <a:prstGeom prst="homePlat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solidFill>
                  <a:schemeClr val="tx1"/>
                </a:solidFill>
                <a:latin typeface="方正中雅宋简体" panose="02000000000000000000" charset="-122"/>
                <a:ea typeface="方正中雅宋简体" panose="02000000000000000000" charset="-122"/>
                <a:cs typeface="方正中雅宋简体" panose="02000000000000000000" charset="-122"/>
                <a:sym typeface="+mn-ea"/>
              </a:rPr>
              <a:t>国防法</a:t>
            </a:r>
            <a:endParaRPr lang="zh-CN" altLang="en-US" sz="2800" b="1" dirty="0" smtClean="0">
              <a:solidFill>
                <a:schemeClr val="tx1"/>
              </a:solidFill>
              <a:latin typeface="方正中雅宋简体" panose="02000000000000000000" charset="-122"/>
              <a:ea typeface="方正中雅宋简体" panose="02000000000000000000" charset="-122"/>
              <a:cs typeface="方正中雅宋简体" panose="02000000000000000000" charset="-122"/>
              <a:sym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12"/>
          <p:cNvSpPr txBox="1"/>
          <p:nvPr/>
        </p:nvSpPr>
        <p:spPr>
          <a:xfrm>
            <a:off x="10505482" y="768950"/>
            <a:ext cx="125559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方正中雅宋简体" panose="02000000000000000000" charset="-122"/>
                <a:ea typeface="方正中雅宋简体" panose="02000000000000000000" charset="-122"/>
                <a:cs typeface="方正中雅宋简体" panose="02000000000000000000" charset="-122"/>
              </a:rPr>
              <a:t>第一节</a:t>
            </a:r>
            <a:endParaRPr lang="zh-CN" altLang="en-US" sz="2400" dirty="0">
              <a:solidFill>
                <a:schemeClr val="bg1"/>
              </a:solidFill>
              <a:latin typeface="方正中雅宋简体" panose="02000000000000000000" charset="-122"/>
              <a:ea typeface="方正中雅宋简体" panose="02000000000000000000" charset="-122"/>
              <a:cs typeface="方正中雅宋简体" panose="02000000000000000000" charset="-122"/>
            </a:endParaRPr>
          </a:p>
        </p:txBody>
      </p:sp>
      <p:sp>
        <p:nvSpPr>
          <p:cNvPr id="27" name="内容占位符 4"/>
          <p:cNvSpPr txBox="1"/>
          <p:nvPr/>
        </p:nvSpPr>
        <p:spPr>
          <a:xfrm>
            <a:off x="445135" y="1230630"/>
            <a:ext cx="11315065" cy="48609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25000"/>
              </a:lnSpc>
              <a:buNone/>
            </a:pPr>
            <a:r>
              <a:rPr lang="en-US" sz="2000" dirty="0">
                <a:latin typeface="方正中雅宋简体" panose="02000000000000000000" charset="-122"/>
                <a:ea typeface="方正中雅宋简体" panose="02000000000000000000" charset="-122"/>
                <a:cs typeface="方正中雅宋简体" panose="02000000000000000000" charset="-122"/>
              </a:rPr>
              <a:t>1</a:t>
            </a:r>
            <a:r>
              <a:rPr lang="zh-CN" altLang="en-US" sz="2000" dirty="0">
                <a:latin typeface="方正中雅宋简体" panose="02000000000000000000" charset="-122"/>
                <a:ea typeface="方正中雅宋简体" panose="02000000000000000000" charset="-122"/>
                <a:cs typeface="方正中雅宋简体" panose="02000000000000000000" charset="-122"/>
              </a:rPr>
              <a:t>、</a:t>
            </a:r>
            <a:r>
              <a:rPr sz="2000" dirty="0">
                <a:latin typeface="方正中雅宋简体" panose="02000000000000000000" charset="-122"/>
                <a:ea typeface="方正中雅宋简体" panose="02000000000000000000" charset="-122"/>
                <a:cs typeface="方正中雅宋简体" panose="02000000000000000000" charset="-122"/>
              </a:rPr>
              <a:t>知识产权的概念</a:t>
            </a:r>
            <a:endParaRPr sz="2000" dirty="0">
              <a:latin typeface="方正中雅宋简体" panose="02000000000000000000" charset="-122"/>
              <a:ea typeface="方正中雅宋简体" panose="02000000000000000000" charset="-122"/>
              <a:cs typeface="方正中雅宋简体" panose="02000000000000000000" charset="-122"/>
            </a:endParaRPr>
          </a:p>
          <a:p>
            <a:pPr marL="0" indent="0" fontAlgn="auto">
              <a:lnSpc>
                <a:spcPct val="125000"/>
              </a:lnSpc>
              <a:buNone/>
            </a:pPr>
            <a:r>
              <a:rPr sz="2000" dirty="0">
                <a:latin typeface="方正中雅宋简体" panose="02000000000000000000" charset="-122"/>
                <a:ea typeface="方正中雅宋简体" panose="02000000000000000000" charset="-122"/>
                <a:cs typeface="方正中雅宋简体" panose="02000000000000000000" charset="-122"/>
              </a:rPr>
              <a:t>知识产权，是指民事主体对特定智力劳动成果依法享有的专有权利。</a:t>
            </a:r>
            <a:endParaRPr sz="2000" dirty="0">
              <a:latin typeface="方正中雅宋简体" panose="02000000000000000000" charset="-122"/>
              <a:ea typeface="方正中雅宋简体" panose="02000000000000000000" charset="-122"/>
              <a:cs typeface="方正中雅宋简体" panose="02000000000000000000" charset="-122"/>
            </a:endParaRPr>
          </a:p>
          <a:p>
            <a:pPr marL="0" indent="0" fontAlgn="auto">
              <a:lnSpc>
                <a:spcPct val="125000"/>
              </a:lnSpc>
              <a:buNone/>
            </a:pPr>
            <a:r>
              <a:rPr lang="en-US" sz="2000" dirty="0">
                <a:latin typeface="方正中雅宋简体" panose="02000000000000000000" charset="-122"/>
                <a:ea typeface="方正中雅宋简体" panose="02000000000000000000" charset="-122"/>
                <a:cs typeface="方正中雅宋简体" panose="02000000000000000000" charset="-122"/>
              </a:rPr>
              <a:t>2</a:t>
            </a:r>
            <a:r>
              <a:rPr lang="zh-CN" altLang="en-US" sz="2000" dirty="0">
                <a:latin typeface="方正中雅宋简体" panose="02000000000000000000" charset="-122"/>
                <a:ea typeface="方正中雅宋简体" panose="02000000000000000000" charset="-122"/>
                <a:cs typeface="方正中雅宋简体" panose="02000000000000000000" charset="-122"/>
              </a:rPr>
              <a:t>、</a:t>
            </a:r>
            <a:r>
              <a:rPr sz="2000" dirty="0">
                <a:latin typeface="方正中雅宋简体" panose="02000000000000000000" charset="-122"/>
                <a:ea typeface="方正中雅宋简体" panose="02000000000000000000" charset="-122"/>
                <a:cs typeface="方正中雅宋简体" panose="02000000000000000000" charset="-122"/>
              </a:rPr>
              <a:t>知识产权的范围</a:t>
            </a:r>
            <a:endParaRPr sz="2000" dirty="0">
              <a:latin typeface="方正中雅宋简体" panose="02000000000000000000" charset="-122"/>
              <a:ea typeface="方正中雅宋简体" panose="02000000000000000000" charset="-122"/>
              <a:cs typeface="方正中雅宋简体" panose="02000000000000000000" charset="-122"/>
            </a:endParaRPr>
          </a:p>
          <a:p>
            <a:pPr marL="0" indent="0" fontAlgn="auto">
              <a:lnSpc>
                <a:spcPct val="125000"/>
              </a:lnSpc>
              <a:buNone/>
            </a:pPr>
            <a:r>
              <a:rPr sz="2000" b="1" dirty="0">
                <a:solidFill>
                  <a:srgbClr val="FF0000"/>
                </a:solidFill>
                <a:latin typeface="方正中雅宋简体" panose="02000000000000000000" charset="-122"/>
                <a:ea typeface="方正中雅宋简体" panose="02000000000000000000" charset="-122"/>
                <a:cs typeface="方正中雅宋简体" panose="02000000000000000000" charset="-122"/>
              </a:rPr>
              <a:t>著作权、专利权、商标权。</a:t>
            </a:r>
            <a:endParaRPr sz="2000" b="1" dirty="0">
              <a:solidFill>
                <a:srgbClr val="FF0000"/>
              </a:solidFill>
              <a:latin typeface="方正中雅宋简体" panose="02000000000000000000" charset="-122"/>
              <a:ea typeface="方正中雅宋简体" panose="02000000000000000000" charset="-122"/>
              <a:cs typeface="方正中雅宋简体" panose="02000000000000000000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59105" y="441325"/>
            <a:ext cx="3535680" cy="4603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p>
            <a:pPr algn="l"/>
            <a:r>
              <a:rPr lang="zh-CN" altLang="en-US" sz="2400" dirty="0">
                <a:solidFill>
                  <a:schemeClr val="bg1"/>
                </a:solidFill>
                <a:latin typeface="方正中雅宋简体" panose="02000000000000000000" charset="-122"/>
                <a:ea typeface="方正中雅宋简体" panose="02000000000000000000" charset="-122"/>
                <a:cs typeface="方正中雅宋简体" panose="02000000000000000000" charset="-122"/>
              </a:rPr>
              <a:t>一、知识产权概述和范围</a:t>
            </a:r>
            <a:endParaRPr lang="zh-CN" altLang="en-US" sz="2400" dirty="0">
              <a:solidFill>
                <a:schemeClr val="bg1"/>
              </a:solidFill>
              <a:latin typeface="方正中雅宋简体" panose="02000000000000000000" charset="-122"/>
              <a:ea typeface="方正中雅宋简体" panose="02000000000000000000" charset="-122"/>
              <a:cs typeface="方正中雅宋简体" panose="02000000000000000000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12"/>
          <p:cNvSpPr txBox="1"/>
          <p:nvPr/>
        </p:nvSpPr>
        <p:spPr>
          <a:xfrm>
            <a:off x="10505482" y="768950"/>
            <a:ext cx="125559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方正中雅宋简体" panose="02000000000000000000" charset="-122"/>
                <a:ea typeface="方正中雅宋简体" panose="02000000000000000000" charset="-122"/>
                <a:cs typeface="方正中雅宋简体" panose="02000000000000000000" charset="-122"/>
              </a:rPr>
              <a:t>第一节</a:t>
            </a:r>
            <a:endParaRPr lang="zh-CN" altLang="en-US" sz="2400" dirty="0">
              <a:solidFill>
                <a:schemeClr val="bg1"/>
              </a:solidFill>
              <a:latin typeface="方正中雅宋简体" panose="02000000000000000000" charset="-122"/>
              <a:ea typeface="方正中雅宋简体" panose="02000000000000000000" charset="-122"/>
              <a:cs typeface="方正中雅宋简体" panose="02000000000000000000" charset="-122"/>
            </a:endParaRPr>
          </a:p>
        </p:txBody>
      </p:sp>
      <p:sp>
        <p:nvSpPr>
          <p:cNvPr id="27" name="内容占位符 4"/>
          <p:cNvSpPr txBox="1"/>
          <p:nvPr/>
        </p:nvSpPr>
        <p:spPr>
          <a:xfrm>
            <a:off x="445135" y="1230630"/>
            <a:ext cx="11315065" cy="48609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25000"/>
              </a:lnSpc>
              <a:buNone/>
            </a:pPr>
            <a:r>
              <a:rPr sz="2000" dirty="0">
                <a:latin typeface="方正中雅宋简体" panose="02000000000000000000" charset="-122"/>
                <a:ea typeface="方正中雅宋简体" panose="02000000000000000000" charset="-122"/>
                <a:cs typeface="方正中雅宋简体" panose="02000000000000000000" charset="-122"/>
              </a:rPr>
              <a:t>（一）著作权的主体</a:t>
            </a:r>
            <a:endParaRPr sz="2000" dirty="0">
              <a:latin typeface="方正中雅宋简体" panose="02000000000000000000" charset="-122"/>
              <a:ea typeface="方正中雅宋简体" panose="02000000000000000000" charset="-122"/>
              <a:cs typeface="方正中雅宋简体" panose="02000000000000000000" charset="-122"/>
            </a:endParaRPr>
          </a:p>
          <a:p>
            <a:pPr marL="0" indent="0" fontAlgn="auto">
              <a:lnSpc>
                <a:spcPct val="125000"/>
              </a:lnSpc>
              <a:buNone/>
            </a:pPr>
            <a:r>
              <a:rPr sz="2000" dirty="0">
                <a:latin typeface="方正中雅宋简体" panose="02000000000000000000" charset="-122"/>
                <a:ea typeface="方正中雅宋简体" panose="02000000000000000000" charset="-122"/>
                <a:cs typeface="方正中雅宋简体" panose="02000000000000000000" charset="-122"/>
              </a:rPr>
              <a:t>1. 作者：</a:t>
            </a:r>
            <a:r>
              <a:rPr sz="2000" b="1" dirty="0">
                <a:solidFill>
                  <a:srgbClr val="FF0000"/>
                </a:solidFill>
                <a:latin typeface="方正中雅宋简体" panose="02000000000000000000" charset="-122"/>
                <a:ea typeface="方正中雅宋简体" panose="02000000000000000000" charset="-122"/>
                <a:cs typeface="方正中雅宋简体" panose="02000000000000000000" charset="-122"/>
              </a:rPr>
              <a:t>创作作品的公民</a:t>
            </a:r>
            <a:r>
              <a:rPr sz="2000" dirty="0">
                <a:latin typeface="方正中雅宋简体" panose="02000000000000000000" charset="-122"/>
                <a:ea typeface="方正中雅宋简体" panose="02000000000000000000" charset="-122"/>
                <a:cs typeface="方正中雅宋简体" panose="02000000000000000000" charset="-122"/>
              </a:rPr>
              <a:t>。</a:t>
            </a:r>
            <a:endParaRPr sz="2000" dirty="0">
              <a:latin typeface="方正中雅宋简体" panose="02000000000000000000" charset="-122"/>
              <a:ea typeface="方正中雅宋简体" panose="02000000000000000000" charset="-122"/>
              <a:cs typeface="方正中雅宋简体" panose="02000000000000000000" charset="-122"/>
            </a:endParaRPr>
          </a:p>
          <a:p>
            <a:pPr marL="0" indent="0" fontAlgn="auto">
              <a:lnSpc>
                <a:spcPct val="125000"/>
              </a:lnSpc>
              <a:buNone/>
            </a:pPr>
            <a:r>
              <a:rPr sz="2000" dirty="0">
                <a:latin typeface="方正中雅宋简体" panose="02000000000000000000" charset="-122"/>
                <a:ea typeface="方正中雅宋简体" panose="02000000000000000000" charset="-122"/>
                <a:cs typeface="方正中雅宋简体" panose="02000000000000000000" charset="-122"/>
              </a:rPr>
              <a:t>2. 继受人：因发生继承、赠与、遗赠或受让等法律事实而取得著作财产权的人。</a:t>
            </a:r>
            <a:endParaRPr sz="2000" dirty="0">
              <a:latin typeface="方正中雅宋简体" panose="02000000000000000000" charset="-122"/>
              <a:ea typeface="方正中雅宋简体" panose="02000000000000000000" charset="-122"/>
              <a:cs typeface="方正中雅宋简体" panose="02000000000000000000" charset="-122"/>
            </a:endParaRPr>
          </a:p>
          <a:p>
            <a:pPr marL="0" indent="0" fontAlgn="auto">
              <a:lnSpc>
                <a:spcPct val="125000"/>
              </a:lnSpc>
              <a:buNone/>
            </a:pPr>
            <a:r>
              <a:rPr sz="2000" dirty="0">
                <a:latin typeface="方正中雅宋简体" panose="02000000000000000000" charset="-122"/>
                <a:ea typeface="方正中雅宋简体" panose="02000000000000000000" charset="-122"/>
                <a:cs typeface="方正中雅宋简体" panose="02000000000000000000" charset="-122"/>
              </a:rPr>
              <a:t>（二）著作权的客体</a:t>
            </a:r>
            <a:endParaRPr sz="2000" dirty="0">
              <a:latin typeface="方正中雅宋简体" panose="02000000000000000000" charset="-122"/>
              <a:ea typeface="方正中雅宋简体" panose="02000000000000000000" charset="-122"/>
              <a:cs typeface="方正中雅宋简体" panose="02000000000000000000" charset="-122"/>
            </a:endParaRPr>
          </a:p>
          <a:p>
            <a:pPr marL="0" indent="0" fontAlgn="auto">
              <a:lnSpc>
                <a:spcPct val="125000"/>
              </a:lnSpc>
              <a:buNone/>
            </a:pPr>
            <a:r>
              <a:rPr sz="2000" dirty="0">
                <a:latin typeface="方正中雅宋简体" panose="02000000000000000000" charset="-122"/>
                <a:ea typeface="方正中雅宋简体" panose="02000000000000000000" charset="-122"/>
                <a:cs typeface="方正中雅宋简体" panose="02000000000000000000" charset="-122"/>
              </a:rPr>
              <a:t>1. 作品</a:t>
            </a:r>
            <a:endParaRPr sz="2000" dirty="0">
              <a:latin typeface="方正中雅宋简体" panose="02000000000000000000" charset="-122"/>
              <a:ea typeface="方正中雅宋简体" panose="02000000000000000000" charset="-122"/>
              <a:cs typeface="方正中雅宋简体" panose="02000000000000000000" charset="-122"/>
            </a:endParaRPr>
          </a:p>
          <a:p>
            <a:pPr marL="0" indent="0" fontAlgn="auto">
              <a:lnSpc>
                <a:spcPct val="125000"/>
              </a:lnSpc>
              <a:buNone/>
            </a:pPr>
            <a:r>
              <a:rPr sz="2000" dirty="0">
                <a:latin typeface="方正中雅宋简体" panose="02000000000000000000" charset="-122"/>
                <a:ea typeface="方正中雅宋简体" panose="02000000000000000000" charset="-122"/>
                <a:cs typeface="方正中雅宋简体" panose="02000000000000000000" charset="-122"/>
              </a:rPr>
              <a:t>2. 不予保护的对象</a:t>
            </a:r>
            <a:endParaRPr sz="2000" dirty="0">
              <a:latin typeface="方正中雅宋简体" panose="02000000000000000000" charset="-122"/>
              <a:ea typeface="方正中雅宋简体" panose="02000000000000000000" charset="-122"/>
              <a:cs typeface="方正中雅宋简体" panose="02000000000000000000" charset="-122"/>
            </a:endParaRPr>
          </a:p>
          <a:p>
            <a:pPr marL="0" indent="0" fontAlgn="auto">
              <a:lnSpc>
                <a:spcPct val="125000"/>
              </a:lnSpc>
              <a:buNone/>
            </a:pPr>
            <a:r>
              <a:rPr sz="2000" dirty="0">
                <a:latin typeface="方正中雅宋简体" panose="02000000000000000000" charset="-122"/>
                <a:ea typeface="方正中雅宋简体" panose="02000000000000000000" charset="-122"/>
                <a:cs typeface="方正中雅宋简体" panose="02000000000000000000" charset="-122"/>
              </a:rPr>
              <a:t>（1）法律、法规，国家机关的决议、决定、命令和其他具有立法、行政、司法性质的文</a:t>
            </a:r>
            <a:endParaRPr sz="2000" dirty="0">
              <a:latin typeface="方正中雅宋简体" panose="02000000000000000000" charset="-122"/>
              <a:ea typeface="方正中雅宋简体" panose="02000000000000000000" charset="-122"/>
              <a:cs typeface="方正中雅宋简体" panose="02000000000000000000" charset="-122"/>
            </a:endParaRPr>
          </a:p>
          <a:p>
            <a:pPr marL="0" indent="0" fontAlgn="auto">
              <a:lnSpc>
                <a:spcPct val="125000"/>
              </a:lnSpc>
              <a:buNone/>
            </a:pPr>
            <a:r>
              <a:rPr sz="2000" dirty="0">
                <a:latin typeface="方正中雅宋简体" panose="02000000000000000000" charset="-122"/>
                <a:ea typeface="方正中雅宋简体" panose="02000000000000000000" charset="-122"/>
                <a:cs typeface="方正中雅宋简体" panose="02000000000000000000" charset="-122"/>
              </a:rPr>
              <a:t>件，及其官方正式译文。</a:t>
            </a:r>
            <a:endParaRPr sz="2000" dirty="0">
              <a:latin typeface="方正中雅宋简体" panose="02000000000000000000" charset="-122"/>
              <a:ea typeface="方正中雅宋简体" panose="02000000000000000000" charset="-122"/>
              <a:cs typeface="方正中雅宋简体" panose="02000000000000000000" charset="-122"/>
            </a:endParaRPr>
          </a:p>
          <a:p>
            <a:pPr marL="0" indent="0" fontAlgn="auto">
              <a:lnSpc>
                <a:spcPct val="125000"/>
              </a:lnSpc>
              <a:buNone/>
            </a:pPr>
            <a:r>
              <a:rPr sz="2000" dirty="0">
                <a:latin typeface="方正中雅宋简体" panose="02000000000000000000" charset="-122"/>
                <a:ea typeface="方正中雅宋简体" panose="02000000000000000000" charset="-122"/>
                <a:cs typeface="方正中雅宋简体" panose="02000000000000000000" charset="-122"/>
              </a:rPr>
              <a:t>（2）时事新闻。</a:t>
            </a:r>
            <a:endParaRPr sz="2000" dirty="0">
              <a:latin typeface="方正中雅宋简体" panose="02000000000000000000" charset="-122"/>
              <a:ea typeface="方正中雅宋简体" panose="02000000000000000000" charset="-122"/>
              <a:cs typeface="方正中雅宋简体" panose="02000000000000000000" charset="-122"/>
            </a:endParaRPr>
          </a:p>
          <a:p>
            <a:pPr marL="0" indent="0" fontAlgn="auto">
              <a:lnSpc>
                <a:spcPct val="125000"/>
              </a:lnSpc>
              <a:buNone/>
            </a:pPr>
            <a:r>
              <a:rPr sz="2000" dirty="0">
                <a:latin typeface="方正中雅宋简体" panose="02000000000000000000" charset="-122"/>
                <a:ea typeface="方正中雅宋简体" panose="02000000000000000000" charset="-122"/>
                <a:cs typeface="方正中雅宋简体" panose="02000000000000000000" charset="-122"/>
              </a:rPr>
              <a:t>（3）历法、通用数表、通用表格和公式。</a:t>
            </a:r>
            <a:endParaRPr sz="2000" dirty="0">
              <a:latin typeface="方正中雅宋简体" panose="02000000000000000000" charset="-122"/>
              <a:ea typeface="方正中雅宋简体" panose="02000000000000000000" charset="-122"/>
              <a:cs typeface="方正中雅宋简体" panose="02000000000000000000" charset="-122"/>
            </a:endParaRPr>
          </a:p>
          <a:p>
            <a:pPr marL="0" indent="0" fontAlgn="auto">
              <a:lnSpc>
                <a:spcPct val="125000"/>
              </a:lnSpc>
              <a:buNone/>
            </a:pPr>
            <a:endParaRPr sz="2000" dirty="0">
              <a:latin typeface="方正中雅宋简体" panose="02000000000000000000" charset="-122"/>
              <a:ea typeface="方正中雅宋简体" panose="02000000000000000000" charset="-122"/>
              <a:cs typeface="方正中雅宋简体" panose="02000000000000000000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59105" y="441325"/>
            <a:ext cx="1753870" cy="4603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p>
            <a:pPr algn="l"/>
            <a:r>
              <a:rPr lang="zh-CN" altLang="en-US" sz="2400" dirty="0">
                <a:solidFill>
                  <a:schemeClr val="bg1"/>
                </a:solidFill>
                <a:latin typeface="方正中雅宋简体" panose="02000000000000000000" charset="-122"/>
                <a:ea typeface="方正中雅宋简体" panose="02000000000000000000" charset="-122"/>
                <a:cs typeface="方正中雅宋简体" panose="02000000000000000000" charset="-122"/>
              </a:rPr>
              <a:t>二、著作权</a:t>
            </a:r>
            <a:endParaRPr lang="zh-CN" altLang="en-US" sz="2400" dirty="0">
              <a:solidFill>
                <a:schemeClr val="bg1"/>
              </a:solidFill>
              <a:latin typeface="方正中雅宋简体" panose="02000000000000000000" charset="-122"/>
              <a:ea typeface="方正中雅宋简体" panose="02000000000000000000" charset="-122"/>
              <a:cs typeface="方正中雅宋简体" panose="02000000000000000000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12"/>
          <p:cNvSpPr txBox="1"/>
          <p:nvPr/>
        </p:nvSpPr>
        <p:spPr>
          <a:xfrm>
            <a:off x="10505482" y="768950"/>
            <a:ext cx="125559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方正中雅宋简体" panose="02000000000000000000" charset="-122"/>
                <a:ea typeface="方正中雅宋简体" panose="02000000000000000000" charset="-122"/>
                <a:cs typeface="方正中雅宋简体" panose="02000000000000000000" charset="-122"/>
              </a:rPr>
              <a:t>第一节</a:t>
            </a:r>
            <a:endParaRPr lang="zh-CN" altLang="en-US" sz="2400" dirty="0">
              <a:solidFill>
                <a:schemeClr val="bg1"/>
              </a:solidFill>
              <a:latin typeface="方正中雅宋简体" panose="02000000000000000000" charset="-122"/>
              <a:ea typeface="方正中雅宋简体" panose="02000000000000000000" charset="-122"/>
              <a:cs typeface="方正中雅宋简体" panose="02000000000000000000" charset="-122"/>
            </a:endParaRPr>
          </a:p>
        </p:txBody>
      </p:sp>
      <p:sp>
        <p:nvSpPr>
          <p:cNvPr id="27" name="内容占位符 4"/>
          <p:cNvSpPr txBox="1"/>
          <p:nvPr/>
        </p:nvSpPr>
        <p:spPr>
          <a:xfrm>
            <a:off x="445135" y="1230630"/>
            <a:ext cx="11315065" cy="48609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25000"/>
              </a:lnSpc>
              <a:buNone/>
            </a:pPr>
            <a:r>
              <a:rPr sz="2000" dirty="0">
                <a:latin typeface="方正中雅宋简体" panose="02000000000000000000" charset="-122"/>
                <a:ea typeface="方正中雅宋简体" panose="02000000000000000000" charset="-122"/>
                <a:cs typeface="方正中雅宋简体" panose="02000000000000000000" charset="-122"/>
              </a:rPr>
              <a:t>（三）著作权的内容</a:t>
            </a:r>
            <a:endParaRPr sz="2000" dirty="0">
              <a:latin typeface="方正中雅宋简体" panose="02000000000000000000" charset="-122"/>
              <a:ea typeface="方正中雅宋简体" panose="02000000000000000000" charset="-122"/>
              <a:cs typeface="方正中雅宋简体" panose="02000000000000000000" charset="-122"/>
            </a:endParaRPr>
          </a:p>
          <a:p>
            <a:pPr marL="0" indent="0" fontAlgn="auto">
              <a:lnSpc>
                <a:spcPct val="125000"/>
              </a:lnSpc>
              <a:buNone/>
            </a:pPr>
            <a:r>
              <a:rPr sz="2000" dirty="0">
                <a:latin typeface="方正中雅宋简体" panose="02000000000000000000" charset="-122"/>
                <a:ea typeface="方正中雅宋简体" panose="02000000000000000000" charset="-122"/>
                <a:cs typeface="方正中雅宋简体" panose="02000000000000000000" charset="-122"/>
              </a:rPr>
              <a:t>1. </a:t>
            </a:r>
            <a:r>
              <a:rPr sz="2000" b="1" dirty="0">
                <a:solidFill>
                  <a:srgbClr val="FF0000"/>
                </a:solidFill>
                <a:latin typeface="方正中雅宋简体" panose="02000000000000000000" charset="-122"/>
                <a:ea typeface="方正中雅宋简体" panose="02000000000000000000" charset="-122"/>
                <a:cs typeface="方正中雅宋简体" panose="02000000000000000000" charset="-122"/>
              </a:rPr>
              <a:t>著作人身权</a:t>
            </a:r>
            <a:endParaRPr sz="2000" dirty="0">
              <a:latin typeface="方正中雅宋简体" panose="02000000000000000000" charset="-122"/>
              <a:ea typeface="方正中雅宋简体" panose="02000000000000000000" charset="-122"/>
              <a:cs typeface="方正中雅宋简体" panose="02000000000000000000" charset="-122"/>
            </a:endParaRPr>
          </a:p>
          <a:p>
            <a:pPr marL="0" indent="0" fontAlgn="auto">
              <a:lnSpc>
                <a:spcPct val="125000"/>
              </a:lnSpc>
              <a:buNone/>
            </a:pPr>
            <a:r>
              <a:rPr sz="2000" dirty="0">
                <a:latin typeface="方正中雅宋简体" panose="02000000000000000000" charset="-122"/>
                <a:ea typeface="方正中雅宋简体" panose="02000000000000000000" charset="-122"/>
                <a:cs typeface="方正中雅宋简体" panose="02000000000000000000" charset="-122"/>
              </a:rPr>
              <a:t>发表权</a:t>
            </a:r>
            <a:r>
              <a:rPr lang="zh-CN" sz="2000" dirty="0">
                <a:latin typeface="方正中雅宋简体" panose="02000000000000000000" charset="-122"/>
                <a:ea typeface="方正中雅宋简体" panose="02000000000000000000" charset="-122"/>
                <a:cs typeface="方正中雅宋简体" panose="02000000000000000000" charset="-122"/>
              </a:rPr>
              <a:t>、</a:t>
            </a:r>
            <a:r>
              <a:rPr sz="2000" dirty="0">
                <a:latin typeface="方正中雅宋简体" panose="02000000000000000000" charset="-122"/>
                <a:ea typeface="方正中雅宋简体" panose="02000000000000000000" charset="-122"/>
                <a:cs typeface="方正中雅宋简体" panose="02000000000000000000" charset="-122"/>
              </a:rPr>
              <a:t>署名权</a:t>
            </a:r>
            <a:r>
              <a:rPr lang="zh-CN" sz="2000" dirty="0">
                <a:latin typeface="方正中雅宋简体" panose="02000000000000000000" charset="-122"/>
                <a:ea typeface="方正中雅宋简体" panose="02000000000000000000" charset="-122"/>
                <a:cs typeface="方正中雅宋简体" panose="02000000000000000000" charset="-122"/>
              </a:rPr>
              <a:t>、</a:t>
            </a:r>
            <a:r>
              <a:rPr sz="2000" dirty="0">
                <a:latin typeface="方正中雅宋简体" panose="02000000000000000000" charset="-122"/>
                <a:ea typeface="方正中雅宋简体" panose="02000000000000000000" charset="-122"/>
                <a:cs typeface="方正中雅宋简体" panose="02000000000000000000" charset="-122"/>
              </a:rPr>
              <a:t>修改权</a:t>
            </a:r>
            <a:r>
              <a:rPr lang="zh-CN" sz="2000" dirty="0">
                <a:latin typeface="方正中雅宋简体" panose="02000000000000000000" charset="-122"/>
                <a:ea typeface="方正中雅宋简体" panose="02000000000000000000" charset="-122"/>
                <a:cs typeface="方正中雅宋简体" panose="02000000000000000000" charset="-122"/>
              </a:rPr>
              <a:t>、</a:t>
            </a:r>
            <a:r>
              <a:rPr sz="2000" dirty="0">
                <a:latin typeface="方正中雅宋简体" panose="02000000000000000000" charset="-122"/>
                <a:ea typeface="方正中雅宋简体" panose="02000000000000000000" charset="-122"/>
                <a:cs typeface="方正中雅宋简体" panose="02000000000000000000" charset="-122"/>
              </a:rPr>
              <a:t>保护作品完整权。</a:t>
            </a:r>
            <a:endParaRPr sz="2000" dirty="0">
              <a:latin typeface="方正中雅宋简体" panose="02000000000000000000" charset="-122"/>
              <a:ea typeface="方正中雅宋简体" panose="02000000000000000000" charset="-122"/>
              <a:cs typeface="方正中雅宋简体" panose="02000000000000000000" charset="-122"/>
            </a:endParaRPr>
          </a:p>
          <a:p>
            <a:pPr marL="0" indent="0" fontAlgn="auto">
              <a:lnSpc>
                <a:spcPct val="125000"/>
              </a:lnSpc>
              <a:buNone/>
            </a:pPr>
            <a:r>
              <a:rPr sz="2000" dirty="0">
                <a:latin typeface="方正中雅宋简体" panose="02000000000000000000" charset="-122"/>
                <a:ea typeface="方正中雅宋简体" panose="02000000000000000000" charset="-122"/>
                <a:cs typeface="方正中雅宋简体" panose="02000000000000000000" charset="-122"/>
              </a:rPr>
              <a:t>2. </a:t>
            </a:r>
            <a:r>
              <a:rPr sz="2000" b="1" dirty="0">
                <a:solidFill>
                  <a:srgbClr val="FF0000"/>
                </a:solidFill>
                <a:latin typeface="方正中雅宋简体" panose="02000000000000000000" charset="-122"/>
                <a:ea typeface="方正中雅宋简体" panose="02000000000000000000" charset="-122"/>
                <a:cs typeface="方正中雅宋简体" panose="02000000000000000000" charset="-122"/>
              </a:rPr>
              <a:t>著作财产权</a:t>
            </a:r>
            <a:endParaRPr sz="2000" dirty="0">
              <a:latin typeface="方正中雅宋简体" panose="02000000000000000000" charset="-122"/>
              <a:ea typeface="方正中雅宋简体" panose="02000000000000000000" charset="-122"/>
              <a:cs typeface="方正中雅宋简体" panose="02000000000000000000" charset="-122"/>
            </a:endParaRPr>
          </a:p>
          <a:p>
            <a:pPr marL="0" indent="0" fontAlgn="auto">
              <a:lnSpc>
                <a:spcPct val="125000"/>
              </a:lnSpc>
              <a:buNone/>
            </a:pPr>
            <a:r>
              <a:rPr sz="2000" dirty="0">
                <a:latin typeface="方正中雅宋简体" panose="02000000000000000000" charset="-122"/>
                <a:ea typeface="方正中雅宋简体" panose="02000000000000000000" charset="-122"/>
                <a:cs typeface="方正中雅宋简体" panose="02000000000000000000" charset="-122"/>
              </a:rPr>
              <a:t>（1）使用权：包括复制权、发行权、展览权、表演权、信息网络传播权等。美术等作品</a:t>
            </a:r>
            <a:endParaRPr sz="2000" dirty="0">
              <a:latin typeface="方正中雅宋简体" panose="02000000000000000000" charset="-122"/>
              <a:ea typeface="方正中雅宋简体" panose="02000000000000000000" charset="-122"/>
              <a:cs typeface="方正中雅宋简体" panose="02000000000000000000" charset="-122"/>
            </a:endParaRPr>
          </a:p>
          <a:p>
            <a:pPr marL="0" indent="0" fontAlgn="auto">
              <a:lnSpc>
                <a:spcPct val="125000"/>
              </a:lnSpc>
              <a:buNone/>
            </a:pPr>
            <a:r>
              <a:rPr sz="2000" dirty="0">
                <a:latin typeface="方正中雅宋简体" panose="02000000000000000000" charset="-122"/>
                <a:ea typeface="方正中雅宋简体" panose="02000000000000000000" charset="-122"/>
                <a:cs typeface="方正中雅宋简体" panose="02000000000000000000" charset="-122"/>
              </a:rPr>
              <a:t>原件所有权的转移，不视为作品著作权的转移，但美术作品原件的展览权由原件所有人</a:t>
            </a:r>
            <a:endParaRPr sz="2000" dirty="0">
              <a:latin typeface="方正中雅宋简体" panose="02000000000000000000" charset="-122"/>
              <a:ea typeface="方正中雅宋简体" panose="02000000000000000000" charset="-122"/>
              <a:cs typeface="方正中雅宋简体" panose="02000000000000000000" charset="-122"/>
            </a:endParaRPr>
          </a:p>
          <a:p>
            <a:pPr marL="0" indent="0" fontAlgn="auto">
              <a:lnSpc>
                <a:spcPct val="125000"/>
              </a:lnSpc>
              <a:buNone/>
            </a:pPr>
            <a:r>
              <a:rPr sz="2000" dirty="0">
                <a:latin typeface="方正中雅宋简体" panose="02000000000000000000" charset="-122"/>
                <a:ea typeface="方正中雅宋简体" panose="02000000000000000000" charset="-122"/>
                <a:cs typeface="方正中雅宋简体" panose="02000000000000000000" charset="-122"/>
              </a:rPr>
              <a:t>（2）许可使用权。</a:t>
            </a:r>
            <a:endParaRPr sz="2000" dirty="0">
              <a:latin typeface="方正中雅宋简体" panose="02000000000000000000" charset="-122"/>
              <a:ea typeface="方正中雅宋简体" panose="02000000000000000000" charset="-122"/>
              <a:cs typeface="方正中雅宋简体" panose="02000000000000000000" charset="-122"/>
            </a:endParaRPr>
          </a:p>
          <a:p>
            <a:pPr marL="0" indent="0" fontAlgn="auto">
              <a:lnSpc>
                <a:spcPct val="125000"/>
              </a:lnSpc>
              <a:buNone/>
            </a:pPr>
            <a:r>
              <a:rPr sz="2000" dirty="0">
                <a:latin typeface="方正中雅宋简体" panose="02000000000000000000" charset="-122"/>
                <a:ea typeface="方正中雅宋简体" panose="02000000000000000000" charset="-122"/>
                <a:cs typeface="方正中雅宋简体" panose="02000000000000000000" charset="-122"/>
              </a:rPr>
              <a:t>（3）转让权。</a:t>
            </a:r>
            <a:endParaRPr sz="2000" dirty="0">
              <a:latin typeface="方正中雅宋简体" panose="02000000000000000000" charset="-122"/>
              <a:ea typeface="方正中雅宋简体" panose="02000000000000000000" charset="-122"/>
              <a:cs typeface="方正中雅宋简体" panose="02000000000000000000" charset="-122"/>
            </a:endParaRPr>
          </a:p>
          <a:p>
            <a:pPr marL="0" indent="0" fontAlgn="auto">
              <a:lnSpc>
                <a:spcPct val="125000"/>
              </a:lnSpc>
              <a:buNone/>
            </a:pPr>
            <a:r>
              <a:rPr sz="2000" dirty="0">
                <a:latin typeface="方正中雅宋简体" panose="02000000000000000000" charset="-122"/>
                <a:ea typeface="方正中雅宋简体" panose="02000000000000000000" charset="-122"/>
                <a:cs typeface="方正中雅宋简体" panose="02000000000000000000" charset="-122"/>
              </a:rPr>
              <a:t>（4）获得报酬权。</a:t>
            </a:r>
            <a:endParaRPr sz="2000" dirty="0">
              <a:latin typeface="方正中雅宋简体" panose="02000000000000000000" charset="-122"/>
              <a:ea typeface="方正中雅宋简体" panose="02000000000000000000" charset="-122"/>
              <a:cs typeface="方正中雅宋简体" panose="02000000000000000000" charset="-122"/>
            </a:endParaRPr>
          </a:p>
          <a:p>
            <a:pPr marL="0" indent="0" fontAlgn="auto">
              <a:lnSpc>
                <a:spcPct val="125000"/>
              </a:lnSpc>
              <a:buNone/>
            </a:pPr>
            <a:r>
              <a:rPr sz="2000" dirty="0">
                <a:latin typeface="方正中雅宋简体" panose="02000000000000000000" charset="-122"/>
                <a:ea typeface="方正中雅宋简体" panose="02000000000000000000" charset="-122"/>
                <a:cs typeface="方正中雅宋简体" panose="02000000000000000000" charset="-122"/>
              </a:rPr>
              <a:t>（四）著作权的保护与限制</a:t>
            </a:r>
            <a:r>
              <a:rPr lang="en-US" sz="2000" dirty="0">
                <a:latin typeface="方正中雅宋简体" panose="02000000000000000000" charset="-122"/>
                <a:ea typeface="方正中雅宋简体" panose="02000000000000000000" charset="-122"/>
                <a:cs typeface="方正中雅宋简体" panose="02000000000000000000" charset="-122"/>
              </a:rPr>
              <a:t>(</a:t>
            </a:r>
            <a:r>
              <a:rPr lang="en-US" sz="2000" dirty="0">
                <a:solidFill>
                  <a:srgbClr val="FF0000"/>
                </a:solidFill>
                <a:latin typeface="方正中雅宋简体" panose="02000000000000000000" charset="-122"/>
                <a:ea typeface="方正中雅宋简体" panose="02000000000000000000" charset="-122"/>
                <a:cs typeface="方正中雅宋简体" panose="02000000000000000000" charset="-122"/>
              </a:rPr>
              <a:t>保护期为作者终生及其死亡后五十年</a:t>
            </a:r>
            <a:r>
              <a:rPr lang="en-US" sz="2000" dirty="0">
                <a:latin typeface="方正中雅宋简体" panose="02000000000000000000" charset="-122"/>
                <a:ea typeface="方正中雅宋简体" panose="02000000000000000000" charset="-122"/>
                <a:cs typeface="方正中雅宋简体" panose="02000000000000000000" charset="-122"/>
              </a:rPr>
              <a:t>)</a:t>
            </a:r>
            <a:endParaRPr lang="en-US" sz="2000" dirty="0">
              <a:latin typeface="方正中雅宋简体" panose="02000000000000000000" charset="-122"/>
              <a:ea typeface="方正中雅宋简体" panose="02000000000000000000" charset="-122"/>
              <a:cs typeface="方正中雅宋简体" panose="02000000000000000000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59105" y="441325"/>
            <a:ext cx="1753870" cy="4603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p>
            <a:pPr algn="l"/>
            <a:r>
              <a:rPr lang="zh-CN" altLang="en-US" sz="2400" dirty="0">
                <a:solidFill>
                  <a:schemeClr val="bg1"/>
                </a:solidFill>
                <a:latin typeface="方正中雅宋简体" panose="02000000000000000000" charset="-122"/>
                <a:ea typeface="方正中雅宋简体" panose="02000000000000000000" charset="-122"/>
                <a:cs typeface="方正中雅宋简体" panose="02000000000000000000" charset="-122"/>
              </a:rPr>
              <a:t>二、著作权</a:t>
            </a:r>
            <a:endParaRPr lang="zh-CN" altLang="en-US" sz="2400" dirty="0">
              <a:solidFill>
                <a:schemeClr val="bg1"/>
              </a:solidFill>
              <a:latin typeface="方正中雅宋简体" panose="02000000000000000000" charset="-122"/>
              <a:ea typeface="方正中雅宋简体" panose="02000000000000000000" charset="-122"/>
              <a:cs typeface="方正中雅宋简体" panose="02000000000000000000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12"/>
          <p:cNvSpPr txBox="1"/>
          <p:nvPr/>
        </p:nvSpPr>
        <p:spPr>
          <a:xfrm>
            <a:off x="10505482" y="768950"/>
            <a:ext cx="125559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方正中雅宋简体" panose="02000000000000000000" charset="-122"/>
                <a:ea typeface="方正中雅宋简体" panose="02000000000000000000" charset="-122"/>
                <a:cs typeface="方正中雅宋简体" panose="02000000000000000000" charset="-122"/>
              </a:rPr>
              <a:t>第一节</a:t>
            </a:r>
            <a:endParaRPr lang="zh-CN" altLang="en-US" sz="2400" dirty="0">
              <a:solidFill>
                <a:schemeClr val="bg1"/>
              </a:solidFill>
              <a:latin typeface="方正中雅宋简体" panose="02000000000000000000" charset="-122"/>
              <a:ea typeface="方正中雅宋简体" panose="02000000000000000000" charset="-122"/>
              <a:cs typeface="方正中雅宋简体" panose="02000000000000000000" charset="-122"/>
            </a:endParaRPr>
          </a:p>
        </p:txBody>
      </p:sp>
      <p:sp>
        <p:nvSpPr>
          <p:cNvPr id="27" name="内容占位符 4"/>
          <p:cNvSpPr txBox="1"/>
          <p:nvPr/>
        </p:nvSpPr>
        <p:spPr>
          <a:xfrm>
            <a:off x="445135" y="1230630"/>
            <a:ext cx="11315065" cy="48609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25000"/>
              </a:lnSpc>
              <a:buNone/>
            </a:pPr>
            <a:r>
              <a:rPr sz="2000" dirty="0">
                <a:latin typeface="方正中雅宋简体" panose="02000000000000000000" charset="-122"/>
                <a:ea typeface="方正中雅宋简体" panose="02000000000000000000" charset="-122"/>
                <a:cs typeface="方正中雅宋简体" panose="02000000000000000000" charset="-122"/>
              </a:rPr>
              <a:t>（一）专利权的主体</a:t>
            </a:r>
            <a:endParaRPr sz="2000" dirty="0">
              <a:latin typeface="方正中雅宋简体" panose="02000000000000000000" charset="-122"/>
              <a:ea typeface="方正中雅宋简体" panose="02000000000000000000" charset="-122"/>
              <a:cs typeface="方正中雅宋简体" panose="02000000000000000000" charset="-122"/>
            </a:endParaRPr>
          </a:p>
          <a:p>
            <a:pPr marL="0" indent="0" fontAlgn="auto">
              <a:lnSpc>
                <a:spcPct val="125000"/>
              </a:lnSpc>
              <a:buNone/>
            </a:pPr>
            <a:r>
              <a:rPr sz="2000" dirty="0">
                <a:latin typeface="方正中雅宋简体" panose="02000000000000000000" charset="-122"/>
                <a:ea typeface="方正中雅宋简体" panose="02000000000000000000" charset="-122"/>
                <a:cs typeface="方正中雅宋简体" panose="02000000000000000000" charset="-122"/>
              </a:rPr>
              <a:t>1. 发明人或设计人</a:t>
            </a:r>
            <a:endParaRPr sz="2000" dirty="0">
              <a:latin typeface="方正中雅宋简体" panose="02000000000000000000" charset="-122"/>
              <a:ea typeface="方正中雅宋简体" panose="02000000000000000000" charset="-122"/>
              <a:cs typeface="方正中雅宋简体" panose="02000000000000000000" charset="-122"/>
            </a:endParaRPr>
          </a:p>
          <a:p>
            <a:pPr marL="0" indent="0" fontAlgn="auto">
              <a:lnSpc>
                <a:spcPct val="125000"/>
              </a:lnSpc>
              <a:buNone/>
            </a:pPr>
            <a:r>
              <a:rPr sz="2000" dirty="0">
                <a:latin typeface="方正中雅宋简体" panose="02000000000000000000" charset="-122"/>
                <a:ea typeface="方正中雅宋简体" panose="02000000000000000000" charset="-122"/>
                <a:cs typeface="方正中雅宋简体" panose="02000000000000000000" charset="-122"/>
              </a:rPr>
              <a:t>2. 发明人或设计人的单位</a:t>
            </a:r>
            <a:endParaRPr sz="2000" dirty="0">
              <a:latin typeface="方正中雅宋简体" panose="02000000000000000000" charset="-122"/>
              <a:ea typeface="方正中雅宋简体" panose="02000000000000000000" charset="-122"/>
              <a:cs typeface="方正中雅宋简体" panose="02000000000000000000" charset="-122"/>
            </a:endParaRPr>
          </a:p>
          <a:p>
            <a:pPr marL="0" indent="0" fontAlgn="auto">
              <a:lnSpc>
                <a:spcPct val="125000"/>
              </a:lnSpc>
              <a:buNone/>
            </a:pPr>
            <a:r>
              <a:rPr sz="2000" dirty="0">
                <a:latin typeface="方正中雅宋简体" panose="02000000000000000000" charset="-122"/>
                <a:ea typeface="方正中雅宋简体" panose="02000000000000000000" charset="-122"/>
                <a:cs typeface="方正中雅宋简体" panose="02000000000000000000" charset="-122"/>
              </a:rPr>
              <a:t>（二）专利权的客体</a:t>
            </a:r>
            <a:endParaRPr sz="2000" dirty="0">
              <a:latin typeface="方正中雅宋简体" panose="02000000000000000000" charset="-122"/>
              <a:ea typeface="方正中雅宋简体" panose="02000000000000000000" charset="-122"/>
              <a:cs typeface="方正中雅宋简体" panose="02000000000000000000" charset="-122"/>
            </a:endParaRPr>
          </a:p>
          <a:p>
            <a:pPr marL="0" indent="0" fontAlgn="auto">
              <a:lnSpc>
                <a:spcPct val="125000"/>
              </a:lnSpc>
              <a:buNone/>
            </a:pPr>
            <a:r>
              <a:rPr sz="2000" b="1" dirty="0">
                <a:solidFill>
                  <a:srgbClr val="FF0000"/>
                </a:solidFill>
                <a:latin typeface="方正中雅宋简体" panose="02000000000000000000" charset="-122"/>
                <a:ea typeface="方正中雅宋简体" panose="02000000000000000000" charset="-122"/>
                <a:cs typeface="方正中雅宋简体" panose="02000000000000000000" charset="-122"/>
              </a:rPr>
              <a:t>发明、实用新型</a:t>
            </a:r>
            <a:r>
              <a:rPr lang="zh-CN" sz="2000" b="1" dirty="0">
                <a:solidFill>
                  <a:srgbClr val="FF0000"/>
                </a:solidFill>
                <a:latin typeface="方正中雅宋简体" panose="02000000000000000000" charset="-122"/>
                <a:ea typeface="方正中雅宋简体" panose="02000000000000000000" charset="-122"/>
                <a:cs typeface="方正中雅宋简体" panose="02000000000000000000" charset="-122"/>
              </a:rPr>
              <a:t>、</a:t>
            </a:r>
            <a:r>
              <a:rPr sz="2000" b="1" dirty="0">
                <a:solidFill>
                  <a:srgbClr val="FF0000"/>
                </a:solidFill>
                <a:latin typeface="方正中雅宋简体" panose="02000000000000000000" charset="-122"/>
                <a:ea typeface="方正中雅宋简体" panose="02000000000000000000" charset="-122"/>
                <a:cs typeface="方正中雅宋简体" panose="02000000000000000000" charset="-122"/>
              </a:rPr>
              <a:t>外观设计</a:t>
            </a:r>
            <a:endParaRPr sz="2000" b="1" dirty="0">
              <a:solidFill>
                <a:srgbClr val="FF0000"/>
              </a:solidFill>
              <a:latin typeface="方正中雅宋简体" panose="02000000000000000000" charset="-122"/>
              <a:ea typeface="方正中雅宋简体" panose="02000000000000000000" charset="-122"/>
              <a:cs typeface="方正中雅宋简体" panose="02000000000000000000" charset="-122"/>
            </a:endParaRPr>
          </a:p>
          <a:p>
            <a:pPr marL="0" indent="0" fontAlgn="auto">
              <a:lnSpc>
                <a:spcPct val="125000"/>
              </a:lnSpc>
              <a:buNone/>
            </a:pPr>
            <a:endParaRPr sz="2000" b="1" dirty="0">
              <a:solidFill>
                <a:srgbClr val="FF0000"/>
              </a:solidFill>
              <a:latin typeface="方正中雅宋简体" panose="02000000000000000000" charset="-122"/>
              <a:ea typeface="方正中雅宋简体" panose="02000000000000000000" charset="-122"/>
              <a:cs typeface="方正中雅宋简体" panose="02000000000000000000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59105" y="441325"/>
            <a:ext cx="1753870" cy="4603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p>
            <a:pPr algn="l"/>
            <a:r>
              <a:rPr lang="zh-CN" altLang="en-US" sz="2400" dirty="0">
                <a:solidFill>
                  <a:schemeClr val="bg1"/>
                </a:solidFill>
                <a:latin typeface="方正中雅宋简体" panose="02000000000000000000" charset="-122"/>
                <a:ea typeface="方正中雅宋简体" panose="02000000000000000000" charset="-122"/>
                <a:cs typeface="方正中雅宋简体" panose="02000000000000000000" charset="-122"/>
              </a:rPr>
              <a:t>三、专利权</a:t>
            </a:r>
            <a:endParaRPr lang="zh-CN" altLang="en-US" sz="2400" dirty="0">
              <a:solidFill>
                <a:schemeClr val="bg1"/>
              </a:solidFill>
              <a:latin typeface="方正中雅宋简体" panose="02000000000000000000" charset="-122"/>
              <a:ea typeface="方正中雅宋简体" panose="02000000000000000000" charset="-122"/>
              <a:cs typeface="方正中雅宋简体" panose="02000000000000000000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12"/>
          <p:cNvSpPr txBox="1"/>
          <p:nvPr/>
        </p:nvSpPr>
        <p:spPr>
          <a:xfrm>
            <a:off x="10505482" y="768950"/>
            <a:ext cx="125559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方正中雅宋简体" panose="02000000000000000000" charset="-122"/>
                <a:ea typeface="方正中雅宋简体" panose="02000000000000000000" charset="-122"/>
                <a:cs typeface="方正中雅宋简体" panose="02000000000000000000" charset="-122"/>
              </a:rPr>
              <a:t>第一节</a:t>
            </a:r>
            <a:endParaRPr lang="zh-CN" altLang="en-US" sz="2400" dirty="0">
              <a:solidFill>
                <a:schemeClr val="bg1"/>
              </a:solidFill>
              <a:latin typeface="方正中雅宋简体" panose="02000000000000000000" charset="-122"/>
              <a:ea typeface="方正中雅宋简体" panose="02000000000000000000" charset="-122"/>
              <a:cs typeface="方正中雅宋简体" panose="02000000000000000000" charset="-122"/>
            </a:endParaRPr>
          </a:p>
        </p:txBody>
      </p:sp>
      <p:sp>
        <p:nvSpPr>
          <p:cNvPr id="27" name="内容占位符 4"/>
          <p:cNvSpPr txBox="1"/>
          <p:nvPr/>
        </p:nvSpPr>
        <p:spPr>
          <a:xfrm>
            <a:off x="445135" y="1230630"/>
            <a:ext cx="11315065" cy="48609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25000"/>
              </a:lnSpc>
              <a:buNone/>
            </a:pPr>
            <a:r>
              <a:rPr sz="2000" dirty="0">
                <a:latin typeface="方正中雅宋简体" panose="02000000000000000000" charset="-122"/>
                <a:ea typeface="方正中雅宋简体" panose="02000000000000000000" charset="-122"/>
                <a:cs typeface="方正中雅宋简体" panose="02000000000000000000" charset="-122"/>
              </a:rPr>
              <a:t>（三）授予专利权的条件</a:t>
            </a:r>
            <a:endParaRPr sz="2000" dirty="0">
              <a:latin typeface="方正中雅宋简体" panose="02000000000000000000" charset="-122"/>
              <a:ea typeface="方正中雅宋简体" panose="02000000000000000000" charset="-122"/>
              <a:cs typeface="方正中雅宋简体" panose="02000000000000000000" charset="-122"/>
            </a:endParaRPr>
          </a:p>
          <a:p>
            <a:pPr marL="0" indent="0" fontAlgn="auto">
              <a:lnSpc>
                <a:spcPct val="125000"/>
              </a:lnSpc>
              <a:buNone/>
            </a:pPr>
            <a:r>
              <a:rPr sz="2000" dirty="0">
                <a:latin typeface="方正中雅宋简体" panose="02000000000000000000" charset="-122"/>
                <a:ea typeface="方正中雅宋简体" panose="02000000000000000000" charset="-122"/>
                <a:cs typeface="方正中雅宋简体" panose="02000000000000000000" charset="-122"/>
              </a:rPr>
              <a:t>1. 发明、实用新型专利的授权条件</a:t>
            </a:r>
            <a:endParaRPr sz="2000" dirty="0">
              <a:latin typeface="方正中雅宋简体" panose="02000000000000000000" charset="-122"/>
              <a:ea typeface="方正中雅宋简体" panose="02000000000000000000" charset="-122"/>
              <a:cs typeface="方正中雅宋简体" panose="02000000000000000000" charset="-122"/>
            </a:endParaRPr>
          </a:p>
          <a:p>
            <a:pPr marL="0" indent="0" fontAlgn="auto">
              <a:lnSpc>
                <a:spcPct val="125000"/>
              </a:lnSpc>
              <a:buNone/>
            </a:pPr>
            <a:r>
              <a:rPr sz="2000" b="1" dirty="0">
                <a:solidFill>
                  <a:srgbClr val="FF0000"/>
                </a:solidFill>
                <a:latin typeface="方正中雅宋简体" panose="02000000000000000000" charset="-122"/>
                <a:ea typeface="方正中雅宋简体" panose="02000000000000000000" charset="-122"/>
                <a:cs typeface="方正中雅宋简体" panose="02000000000000000000" charset="-122"/>
              </a:rPr>
              <a:t>（1）新颖性。</a:t>
            </a:r>
            <a:endParaRPr sz="2000" b="1" dirty="0">
              <a:solidFill>
                <a:srgbClr val="FF0000"/>
              </a:solidFill>
              <a:latin typeface="方正中雅宋简体" panose="02000000000000000000" charset="-122"/>
              <a:ea typeface="方正中雅宋简体" panose="02000000000000000000" charset="-122"/>
              <a:cs typeface="方正中雅宋简体" panose="02000000000000000000" charset="-122"/>
            </a:endParaRPr>
          </a:p>
          <a:p>
            <a:pPr marL="0" indent="0" fontAlgn="auto">
              <a:lnSpc>
                <a:spcPct val="125000"/>
              </a:lnSpc>
              <a:buNone/>
            </a:pPr>
            <a:r>
              <a:rPr sz="2000" b="1" dirty="0">
                <a:solidFill>
                  <a:srgbClr val="FF0000"/>
                </a:solidFill>
                <a:latin typeface="方正中雅宋简体" panose="02000000000000000000" charset="-122"/>
                <a:ea typeface="方正中雅宋简体" panose="02000000000000000000" charset="-122"/>
                <a:cs typeface="方正中雅宋简体" panose="02000000000000000000" charset="-122"/>
              </a:rPr>
              <a:t>（2）创造性。</a:t>
            </a:r>
            <a:endParaRPr sz="2000" b="1" dirty="0">
              <a:solidFill>
                <a:srgbClr val="FF0000"/>
              </a:solidFill>
              <a:latin typeface="方正中雅宋简体" panose="02000000000000000000" charset="-122"/>
              <a:ea typeface="方正中雅宋简体" panose="02000000000000000000" charset="-122"/>
              <a:cs typeface="方正中雅宋简体" panose="02000000000000000000" charset="-122"/>
            </a:endParaRPr>
          </a:p>
          <a:p>
            <a:pPr marL="0" indent="0" fontAlgn="auto">
              <a:lnSpc>
                <a:spcPct val="125000"/>
              </a:lnSpc>
              <a:buNone/>
            </a:pPr>
            <a:r>
              <a:rPr sz="2000" b="1" dirty="0">
                <a:solidFill>
                  <a:srgbClr val="FF0000"/>
                </a:solidFill>
                <a:latin typeface="方正中雅宋简体" panose="02000000000000000000" charset="-122"/>
                <a:ea typeface="方正中雅宋简体" panose="02000000000000000000" charset="-122"/>
                <a:cs typeface="方正中雅宋简体" panose="02000000000000000000" charset="-122"/>
              </a:rPr>
              <a:t>（3）实用性。</a:t>
            </a:r>
            <a:endParaRPr sz="2000" b="1" dirty="0">
              <a:solidFill>
                <a:srgbClr val="FF0000"/>
              </a:solidFill>
              <a:latin typeface="方正中雅宋简体" panose="02000000000000000000" charset="-122"/>
              <a:ea typeface="方正中雅宋简体" panose="02000000000000000000" charset="-122"/>
              <a:cs typeface="方正中雅宋简体" panose="02000000000000000000" charset="-122"/>
            </a:endParaRPr>
          </a:p>
          <a:p>
            <a:pPr marL="0" indent="0" fontAlgn="auto">
              <a:lnSpc>
                <a:spcPct val="125000"/>
              </a:lnSpc>
              <a:buNone/>
            </a:pPr>
            <a:r>
              <a:rPr sz="2000" dirty="0">
                <a:latin typeface="方正中雅宋简体" panose="02000000000000000000" charset="-122"/>
                <a:ea typeface="方正中雅宋简体" panose="02000000000000000000" charset="-122"/>
                <a:cs typeface="方正中雅宋简体" panose="02000000000000000000" charset="-122"/>
              </a:rPr>
              <a:t>2. 外观设计专利的授权条件</a:t>
            </a:r>
            <a:endParaRPr sz="2000" dirty="0">
              <a:latin typeface="方正中雅宋简体" panose="02000000000000000000" charset="-122"/>
              <a:ea typeface="方正中雅宋简体" panose="02000000000000000000" charset="-122"/>
              <a:cs typeface="方正中雅宋简体" panose="02000000000000000000" charset="-122"/>
            </a:endParaRPr>
          </a:p>
          <a:p>
            <a:pPr marL="0" indent="0" fontAlgn="auto">
              <a:lnSpc>
                <a:spcPct val="125000"/>
              </a:lnSpc>
              <a:buNone/>
            </a:pPr>
            <a:r>
              <a:rPr sz="2000" dirty="0">
                <a:latin typeface="方正中雅宋简体" panose="02000000000000000000" charset="-122"/>
                <a:ea typeface="方正中雅宋简体" panose="02000000000000000000" charset="-122"/>
                <a:cs typeface="方正中雅宋简体" panose="02000000000000000000" charset="-122"/>
              </a:rPr>
              <a:t>（1）新颖性。</a:t>
            </a:r>
            <a:endParaRPr sz="2000" dirty="0">
              <a:latin typeface="方正中雅宋简体" panose="02000000000000000000" charset="-122"/>
              <a:ea typeface="方正中雅宋简体" panose="02000000000000000000" charset="-122"/>
              <a:cs typeface="方正中雅宋简体" panose="02000000000000000000" charset="-122"/>
            </a:endParaRPr>
          </a:p>
          <a:p>
            <a:pPr marL="0" indent="0" fontAlgn="auto">
              <a:lnSpc>
                <a:spcPct val="125000"/>
              </a:lnSpc>
              <a:buNone/>
            </a:pPr>
            <a:r>
              <a:rPr sz="2000" dirty="0">
                <a:latin typeface="方正中雅宋简体" panose="02000000000000000000" charset="-122"/>
                <a:ea typeface="方正中雅宋简体" panose="02000000000000000000" charset="-122"/>
                <a:cs typeface="方正中雅宋简体" panose="02000000000000000000" charset="-122"/>
              </a:rPr>
              <a:t>（2）实用性。</a:t>
            </a:r>
            <a:endParaRPr sz="2000" dirty="0">
              <a:latin typeface="方正中雅宋简体" panose="02000000000000000000" charset="-122"/>
              <a:ea typeface="方正中雅宋简体" panose="02000000000000000000" charset="-122"/>
              <a:cs typeface="方正中雅宋简体" panose="02000000000000000000" charset="-122"/>
            </a:endParaRPr>
          </a:p>
          <a:p>
            <a:pPr marL="0" indent="0" fontAlgn="auto">
              <a:lnSpc>
                <a:spcPct val="125000"/>
              </a:lnSpc>
              <a:buNone/>
            </a:pPr>
            <a:r>
              <a:rPr sz="2000" dirty="0">
                <a:latin typeface="方正中雅宋简体" panose="02000000000000000000" charset="-122"/>
                <a:ea typeface="方正中雅宋简体" panose="02000000000000000000" charset="-122"/>
                <a:cs typeface="方正中雅宋简体" panose="02000000000000000000" charset="-122"/>
              </a:rPr>
              <a:t>（3）富有美感。</a:t>
            </a:r>
            <a:endParaRPr sz="2000" dirty="0">
              <a:latin typeface="方正中雅宋简体" panose="02000000000000000000" charset="-122"/>
              <a:ea typeface="方正中雅宋简体" panose="02000000000000000000" charset="-122"/>
              <a:cs typeface="方正中雅宋简体" panose="02000000000000000000" charset="-122"/>
            </a:endParaRPr>
          </a:p>
          <a:p>
            <a:pPr marL="0" indent="0" fontAlgn="auto">
              <a:lnSpc>
                <a:spcPct val="125000"/>
              </a:lnSpc>
              <a:buNone/>
            </a:pPr>
            <a:r>
              <a:rPr sz="2000" dirty="0">
                <a:latin typeface="方正中雅宋简体" panose="02000000000000000000" charset="-122"/>
                <a:ea typeface="方正中雅宋简体" panose="02000000000000000000" charset="-122"/>
                <a:cs typeface="方正中雅宋简体" panose="02000000000000000000" charset="-122"/>
              </a:rPr>
              <a:t>（4）不得与他人在申请日以前已经取得的合法权利相冲突。</a:t>
            </a:r>
            <a:endParaRPr sz="2000" dirty="0">
              <a:latin typeface="方正中雅宋简体" panose="02000000000000000000" charset="-122"/>
              <a:ea typeface="方正中雅宋简体" panose="02000000000000000000" charset="-122"/>
              <a:cs typeface="方正中雅宋简体" panose="02000000000000000000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59105" y="441325"/>
            <a:ext cx="1753870" cy="4603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p>
            <a:pPr algn="l"/>
            <a:r>
              <a:rPr lang="zh-CN" altLang="en-US" sz="2400" dirty="0">
                <a:solidFill>
                  <a:schemeClr val="bg1"/>
                </a:solidFill>
                <a:latin typeface="方正中雅宋简体" panose="02000000000000000000" charset="-122"/>
                <a:ea typeface="方正中雅宋简体" panose="02000000000000000000" charset="-122"/>
                <a:cs typeface="方正中雅宋简体" panose="02000000000000000000" charset="-122"/>
              </a:rPr>
              <a:t>三、专利权</a:t>
            </a:r>
            <a:endParaRPr lang="zh-CN" altLang="en-US" sz="2400" dirty="0">
              <a:solidFill>
                <a:schemeClr val="bg1"/>
              </a:solidFill>
              <a:latin typeface="方正中雅宋简体" panose="02000000000000000000" charset="-122"/>
              <a:ea typeface="方正中雅宋简体" panose="02000000000000000000" charset="-122"/>
              <a:cs typeface="方正中雅宋简体" panose="02000000000000000000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12"/>
          <p:cNvSpPr txBox="1"/>
          <p:nvPr/>
        </p:nvSpPr>
        <p:spPr>
          <a:xfrm>
            <a:off x="10505482" y="768950"/>
            <a:ext cx="125559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方正中雅宋简体" panose="02000000000000000000" charset="-122"/>
                <a:ea typeface="方正中雅宋简体" panose="02000000000000000000" charset="-122"/>
                <a:cs typeface="方正中雅宋简体" panose="02000000000000000000" charset="-122"/>
              </a:rPr>
              <a:t>第一节</a:t>
            </a:r>
            <a:endParaRPr lang="zh-CN" altLang="en-US" sz="2400" dirty="0">
              <a:solidFill>
                <a:schemeClr val="bg1"/>
              </a:solidFill>
              <a:latin typeface="方正中雅宋简体" panose="02000000000000000000" charset="-122"/>
              <a:ea typeface="方正中雅宋简体" panose="02000000000000000000" charset="-122"/>
              <a:cs typeface="方正中雅宋简体" panose="02000000000000000000" charset="-122"/>
            </a:endParaRPr>
          </a:p>
        </p:txBody>
      </p:sp>
      <p:sp>
        <p:nvSpPr>
          <p:cNvPr id="27" name="内容占位符 4"/>
          <p:cNvSpPr txBox="1"/>
          <p:nvPr/>
        </p:nvSpPr>
        <p:spPr>
          <a:xfrm>
            <a:off x="445135" y="1230630"/>
            <a:ext cx="11315065" cy="48609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25000"/>
              </a:lnSpc>
              <a:buNone/>
            </a:pPr>
            <a:r>
              <a:rPr sz="2000" dirty="0">
                <a:latin typeface="方正中雅宋简体" panose="02000000000000000000" charset="-122"/>
                <a:ea typeface="方正中雅宋简体" panose="02000000000000000000" charset="-122"/>
                <a:cs typeface="方正中雅宋简体" panose="02000000000000000000" charset="-122"/>
              </a:rPr>
              <a:t>（四）授予专利权的程序</a:t>
            </a:r>
            <a:endParaRPr sz="2000" dirty="0">
              <a:latin typeface="方正中雅宋简体" panose="02000000000000000000" charset="-122"/>
              <a:ea typeface="方正中雅宋简体" panose="02000000000000000000" charset="-122"/>
              <a:cs typeface="方正中雅宋简体" panose="02000000000000000000" charset="-122"/>
            </a:endParaRPr>
          </a:p>
          <a:p>
            <a:pPr marL="0" indent="0" fontAlgn="auto">
              <a:lnSpc>
                <a:spcPct val="125000"/>
              </a:lnSpc>
              <a:buNone/>
            </a:pPr>
            <a:r>
              <a:rPr sz="2000" dirty="0">
                <a:latin typeface="方正中雅宋简体" panose="02000000000000000000" charset="-122"/>
                <a:ea typeface="方正中雅宋简体" panose="02000000000000000000" charset="-122"/>
                <a:cs typeface="方正中雅宋简体" panose="02000000000000000000" charset="-122"/>
              </a:rPr>
              <a:t>申请原则：</a:t>
            </a:r>
            <a:r>
              <a:rPr sz="2000" b="1" dirty="0">
                <a:solidFill>
                  <a:srgbClr val="FF0000"/>
                </a:solidFill>
                <a:latin typeface="方正中雅宋简体" panose="02000000000000000000" charset="-122"/>
                <a:ea typeface="方正中雅宋简体" panose="02000000000000000000" charset="-122"/>
                <a:cs typeface="方正中雅宋简体" panose="02000000000000000000" charset="-122"/>
              </a:rPr>
              <a:t>形式法定原则</a:t>
            </a:r>
            <a:r>
              <a:rPr lang="zh-CN" sz="2000" b="1" dirty="0">
                <a:solidFill>
                  <a:srgbClr val="FF0000"/>
                </a:solidFill>
                <a:latin typeface="方正中雅宋简体" panose="02000000000000000000" charset="-122"/>
                <a:ea typeface="方正中雅宋简体" panose="02000000000000000000" charset="-122"/>
                <a:cs typeface="方正中雅宋简体" panose="02000000000000000000" charset="-122"/>
              </a:rPr>
              <a:t>、</a:t>
            </a:r>
            <a:r>
              <a:rPr sz="2000" b="1" dirty="0">
                <a:solidFill>
                  <a:srgbClr val="FF0000"/>
                </a:solidFill>
                <a:latin typeface="方正中雅宋简体" panose="02000000000000000000" charset="-122"/>
                <a:ea typeface="方正中雅宋简体" panose="02000000000000000000" charset="-122"/>
                <a:cs typeface="方正中雅宋简体" panose="02000000000000000000" charset="-122"/>
              </a:rPr>
              <a:t>单一性原则</a:t>
            </a:r>
            <a:r>
              <a:rPr lang="zh-CN" sz="2000" b="1" dirty="0">
                <a:solidFill>
                  <a:srgbClr val="FF0000"/>
                </a:solidFill>
                <a:latin typeface="方正中雅宋简体" panose="02000000000000000000" charset="-122"/>
                <a:ea typeface="方正中雅宋简体" panose="02000000000000000000" charset="-122"/>
                <a:cs typeface="方正中雅宋简体" panose="02000000000000000000" charset="-122"/>
              </a:rPr>
              <a:t>、</a:t>
            </a:r>
            <a:r>
              <a:rPr sz="2000" b="1" dirty="0">
                <a:solidFill>
                  <a:srgbClr val="FF0000"/>
                </a:solidFill>
                <a:latin typeface="方正中雅宋简体" panose="02000000000000000000" charset="-122"/>
                <a:ea typeface="方正中雅宋简体" panose="02000000000000000000" charset="-122"/>
                <a:cs typeface="方正中雅宋简体" panose="02000000000000000000" charset="-122"/>
              </a:rPr>
              <a:t>先申请原则</a:t>
            </a:r>
            <a:endParaRPr sz="2000" dirty="0">
              <a:latin typeface="方正中雅宋简体" panose="02000000000000000000" charset="-122"/>
              <a:ea typeface="方正中雅宋简体" panose="02000000000000000000" charset="-122"/>
              <a:cs typeface="方正中雅宋简体" panose="02000000000000000000" charset="-122"/>
            </a:endParaRPr>
          </a:p>
          <a:p>
            <a:pPr marL="0" indent="0" fontAlgn="auto">
              <a:lnSpc>
                <a:spcPct val="125000"/>
              </a:lnSpc>
              <a:buNone/>
            </a:pPr>
            <a:r>
              <a:rPr sz="2000" dirty="0">
                <a:latin typeface="方正中雅宋简体" panose="02000000000000000000" charset="-122"/>
                <a:ea typeface="方正中雅宋简体" panose="02000000000000000000" charset="-122"/>
                <a:cs typeface="方正中雅宋简体" panose="02000000000000000000" charset="-122"/>
              </a:rPr>
              <a:t>（五）专利权的内容</a:t>
            </a:r>
            <a:endParaRPr sz="2000" dirty="0">
              <a:latin typeface="方正中雅宋简体" panose="02000000000000000000" charset="-122"/>
              <a:ea typeface="方正中雅宋简体" panose="02000000000000000000" charset="-122"/>
              <a:cs typeface="方正中雅宋简体" panose="02000000000000000000" charset="-122"/>
            </a:endParaRPr>
          </a:p>
          <a:p>
            <a:pPr marL="0" indent="0" fontAlgn="auto">
              <a:lnSpc>
                <a:spcPct val="125000"/>
              </a:lnSpc>
              <a:buNone/>
            </a:pPr>
            <a:r>
              <a:rPr sz="2000" dirty="0">
                <a:latin typeface="方正中雅宋简体" panose="02000000000000000000" charset="-122"/>
                <a:ea typeface="方正中雅宋简体" panose="02000000000000000000" charset="-122"/>
                <a:cs typeface="方正中雅宋简体" panose="02000000000000000000" charset="-122"/>
              </a:rPr>
              <a:t>1. 专利权人的权利</a:t>
            </a:r>
            <a:endParaRPr sz="2000" dirty="0">
              <a:latin typeface="方正中雅宋简体" panose="02000000000000000000" charset="-122"/>
              <a:ea typeface="方正中雅宋简体" panose="02000000000000000000" charset="-122"/>
              <a:cs typeface="方正中雅宋简体" panose="02000000000000000000" charset="-122"/>
            </a:endParaRPr>
          </a:p>
          <a:p>
            <a:pPr marL="0" indent="0" fontAlgn="auto">
              <a:lnSpc>
                <a:spcPct val="125000"/>
              </a:lnSpc>
              <a:buNone/>
            </a:pPr>
            <a:r>
              <a:rPr sz="2000" dirty="0">
                <a:latin typeface="方正中雅宋简体" panose="02000000000000000000" charset="-122"/>
                <a:ea typeface="方正中雅宋简体" panose="02000000000000000000" charset="-122"/>
                <a:cs typeface="方正中雅宋简体" panose="02000000000000000000" charset="-122"/>
              </a:rPr>
              <a:t>（1）独占实施权。（2）实施许可权。</a:t>
            </a:r>
            <a:endParaRPr sz="2000" dirty="0">
              <a:latin typeface="方正中雅宋简体" panose="02000000000000000000" charset="-122"/>
              <a:ea typeface="方正中雅宋简体" panose="02000000000000000000" charset="-122"/>
              <a:cs typeface="方正中雅宋简体" panose="02000000000000000000" charset="-122"/>
            </a:endParaRPr>
          </a:p>
          <a:p>
            <a:pPr marL="0" indent="0" fontAlgn="auto">
              <a:lnSpc>
                <a:spcPct val="125000"/>
              </a:lnSpc>
              <a:buNone/>
            </a:pPr>
            <a:r>
              <a:rPr sz="2000" dirty="0">
                <a:latin typeface="方正中雅宋简体" panose="02000000000000000000" charset="-122"/>
                <a:ea typeface="方正中雅宋简体" panose="02000000000000000000" charset="-122"/>
                <a:cs typeface="方正中雅宋简体" panose="02000000000000000000" charset="-122"/>
              </a:rPr>
              <a:t>（3）转让权。</a:t>
            </a:r>
            <a:r>
              <a:rPr lang="en-US" sz="2000" dirty="0">
                <a:latin typeface="方正中雅宋简体" panose="02000000000000000000" charset="-122"/>
                <a:ea typeface="方正中雅宋简体" panose="02000000000000000000" charset="-122"/>
                <a:cs typeface="方正中雅宋简体" panose="02000000000000000000" charset="-122"/>
              </a:rPr>
              <a:t>    </a:t>
            </a:r>
            <a:r>
              <a:rPr sz="2000" dirty="0">
                <a:latin typeface="方正中雅宋简体" panose="02000000000000000000" charset="-122"/>
                <a:ea typeface="方正中雅宋简体" panose="02000000000000000000" charset="-122"/>
                <a:cs typeface="方正中雅宋简体" panose="02000000000000000000" charset="-122"/>
              </a:rPr>
              <a:t>（4）标示权。</a:t>
            </a:r>
            <a:endParaRPr sz="2000" dirty="0">
              <a:latin typeface="方正中雅宋简体" panose="02000000000000000000" charset="-122"/>
              <a:ea typeface="方正中雅宋简体" panose="02000000000000000000" charset="-122"/>
              <a:cs typeface="方正中雅宋简体" panose="02000000000000000000" charset="-122"/>
            </a:endParaRPr>
          </a:p>
          <a:p>
            <a:pPr marL="0" indent="0" fontAlgn="auto">
              <a:lnSpc>
                <a:spcPct val="125000"/>
              </a:lnSpc>
              <a:buNone/>
            </a:pPr>
            <a:r>
              <a:rPr sz="2000" dirty="0">
                <a:latin typeface="方正中雅宋简体" panose="02000000000000000000" charset="-122"/>
                <a:ea typeface="方正中雅宋简体" panose="02000000000000000000" charset="-122"/>
                <a:cs typeface="方正中雅宋简体" panose="02000000000000000000" charset="-122"/>
              </a:rPr>
              <a:t>3. 专利权的期限</a:t>
            </a:r>
            <a:endParaRPr sz="2000" dirty="0">
              <a:latin typeface="方正中雅宋简体" panose="02000000000000000000" charset="-122"/>
              <a:ea typeface="方正中雅宋简体" panose="02000000000000000000" charset="-122"/>
              <a:cs typeface="方正中雅宋简体" panose="02000000000000000000" charset="-122"/>
            </a:endParaRPr>
          </a:p>
          <a:p>
            <a:pPr marL="0" indent="0" fontAlgn="auto">
              <a:lnSpc>
                <a:spcPct val="125000"/>
              </a:lnSpc>
              <a:buNone/>
            </a:pPr>
            <a:r>
              <a:rPr sz="2000" b="1" dirty="0">
                <a:solidFill>
                  <a:srgbClr val="FF0000"/>
                </a:solidFill>
                <a:latin typeface="方正中雅宋简体" panose="02000000000000000000" charset="-122"/>
                <a:ea typeface="方正中雅宋简体" panose="02000000000000000000" charset="-122"/>
                <a:cs typeface="方正中雅宋简体" panose="02000000000000000000" charset="-122"/>
              </a:rPr>
              <a:t>发明专利权的期限为二十年，实用新型专利权的期限为十年，外观设计专利权的期限为十五年，均自申请日起计算。</a:t>
            </a:r>
            <a:endParaRPr sz="2000" b="1" dirty="0">
              <a:solidFill>
                <a:srgbClr val="FF0000"/>
              </a:solidFill>
              <a:latin typeface="方正中雅宋简体" panose="02000000000000000000" charset="-122"/>
              <a:ea typeface="方正中雅宋简体" panose="02000000000000000000" charset="-122"/>
              <a:cs typeface="方正中雅宋简体" panose="02000000000000000000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59105" y="441325"/>
            <a:ext cx="1753870" cy="4603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p>
            <a:pPr algn="l"/>
            <a:r>
              <a:rPr lang="zh-CN" altLang="en-US" sz="2400" dirty="0">
                <a:solidFill>
                  <a:schemeClr val="bg1"/>
                </a:solidFill>
                <a:latin typeface="方正中雅宋简体" panose="02000000000000000000" charset="-122"/>
                <a:ea typeface="方正中雅宋简体" panose="02000000000000000000" charset="-122"/>
                <a:cs typeface="方正中雅宋简体" panose="02000000000000000000" charset="-122"/>
              </a:rPr>
              <a:t>三、专利权</a:t>
            </a:r>
            <a:endParaRPr lang="zh-CN" altLang="en-US" sz="2400" dirty="0">
              <a:solidFill>
                <a:schemeClr val="bg1"/>
              </a:solidFill>
              <a:latin typeface="方正中雅宋简体" panose="02000000000000000000" charset="-122"/>
              <a:ea typeface="方正中雅宋简体" panose="02000000000000000000" charset="-122"/>
              <a:cs typeface="方正中雅宋简体" panose="02000000000000000000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-610870"/>
            <a:ext cx="12192000" cy="746887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12"/>
          <p:cNvSpPr txBox="1"/>
          <p:nvPr/>
        </p:nvSpPr>
        <p:spPr>
          <a:xfrm>
            <a:off x="10505482" y="768950"/>
            <a:ext cx="125559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方正中雅宋简体" panose="02000000000000000000" charset="-122"/>
                <a:ea typeface="方正中雅宋简体" panose="02000000000000000000" charset="-122"/>
                <a:cs typeface="方正中雅宋简体" panose="02000000000000000000" charset="-122"/>
              </a:rPr>
              <a:t>第一节</a:t>
            </a:r>
            <a:endParaRPr lang="zh-CN" altLang="en-US" sz="2400" dirty="0">
              <a:solidFill>
                <a:schemeClr val="bg1"/>
              </a:solidFill>
              <a:latin typeface="方正中雅宋简体" panose="02000000000000000000" charset="-122"/>
              <a:ea typeface="方正中雅宋简体" panose="02000000000000000000" charset="-122"/>
              <a:cs typeface="方正中雅宋简体" panose="02000000000000000000" charset="-122"/>
            </a:endParaRPr>
          </a:p>
        </p:txBody>
      </p:sp>
      <p:sp>
        <p:nvSpPr>
          <p:cNvPr id="27" name="内容占位符 4"/>
          <p:cNvSpPr txBox="1"/>
          <p:nvPr/>
        </p:nvSpPr>
        <p:spPr>
          <a:xfrm>
            <a:off x="445135" y="1230630"/>
            <a:ext cx="11315065" cy="48609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25000"/>
              </a:lnSpc>
              <a:buNone/>
            </a:pPr>
            <a:r>
              <a:rPr sz="2000" dirty="0">
                <a:latin typeface="方正中雅宋简体" panose="02000000000000000000" charset="-122"/>
                <a:ea typeface="方正中雅宋简体" panose="02000000000000000000" charset="-122"/>
                <a:cs typeface="方正中雅宋简体" panose="02000000000000000000" charset="-122"/>
              </a:rPr>
              <a:t>（一）商标的概念和种类</a:t>
            </a:r>
            <a:endParaRPr sz="2000" dirty="0">
              <a:latin typeface="方正中雅宋简体" panose="02000000000000000000" charset="-122"/>
              <a:ea typeface="方正中雅宋简体" panose="02000000000000000000" charset="-122"/>
              <a:cs typeface="方正中雅宋简体" panose="02000000000000000000" charset="-122"/>
            </a:endParaRPr>
          </a:p>
          <a:p>
            <a:pPr marL="0" indent="0" fontAlgn="auto">
              <a:lnSpc>
                <a:spcPct val="125000"/>
              </a:lnSpc>
              <a:buNone/>
            </a:pPr>
            <a:r>
              <a:rPr sz="2000" dirty="0">
                <a:latin typeface="方正中雅宋简体" panose="02000000000000000000" charset="-122"/>
                <a:ea typeface="方正中雅宋简体" panose="02000000000000000000" charset="-122"/>
                <a:cs typeface="方正中雅宋简体" panose="02000000000000000000" charset="-122"/>
              </a:rPr>
              <a:t>1. 概念：商标是指将自然人、法人或者其他组织的商品与他人的商品区别开的标志。</a:t>
            </a:r>
            <a:endParaRPr sz="2000" dirty="0">
              <a:latin typeface="方正中雅宋简体" panose="02000000000000000000" charset="-122"/>
              <a:ea typeface="方正中雅宋简体" panose="02000000000000000000" charset="-122"/>
              <a:cs typeface="方正中雅宋简体" panose="02000000000000000000" charset="-122"/>
            </a:endParaRPr>
          </a:p>
          <a:p>
            <a:pPr marL="0" indent="0" fontAlgn="auto">
              <a:lnSpc>
                <a:spcPct val="125000"/>
              </a:lnSpc>
              <a:buNone/>
            </a:pPr>
            <a:r>
              <a:rPr sz="2000" dirty="0">
                <a:latin typeface="方正中雅宋简体" panose="02000000000000000000" charset="-122"/>
                <a:ea typeface="方正中雅宋简体" panose="02000000000000000000" charset="-122"/>
                <a:cs typeface="方正中雅宋简体" panose="02000000000000000000" charset="-122"/>
              </a:rPr>
              <a:t>2. 种类：文字商标、图形商标、字母商标、数字商标、三维标志商标、颜色组合商标、声音商标、组合商标等。</a:t>
            </a:r>
            <a:endParaRPr sz="2000" dirty="0">
              <a:latin typeface="方正中雅宋简体" panose="02000000000000000000" charset="-122"/>
              <a:ea typeface="方正中雅宋简体" panose="02000000000000000000" charset="-122"/>
              <a:cs typeface="方正中雅宋简体" panose="02000000000000000000" charset="-122"/>
            </a:endParaRPr>
          </a:p>
          <a:p>
            <a:pPr marL="0" indent="0" fontAlgn="auto">
              <a:lnSpc>
                <a:spcPct val="125000"/>
              </a:lnSpc>
              <a:buNone/>
            </a:pPr>
            <a:r>
              <a:rPr sz="2000" dirty="0">
                <a:latin typeface="方正中雅宋简体" panose="02000000000000000000" charset="-122"/>
                <a:ea typeface="方正中雅宋简体" panose="02000000000000000000" charset="-122"/>
                <a:cs typeface="方正中雅宋简体" panose="02000000000000000000" charset="-122"/>
              </a:rPr>
              <a:t>（二）商标权的取得</a:t>
            </a:r>
            <a:endParaRPr sz="2000" dirty="0">
              <a:latin typeface="方正中雅宋简体" panose="02000000000000000000" charset="-122"/>
              <a:ea typeface="方正中雅宋简体" panose="02000000000000000000" charset="-122"/>
              <a:cs typeface="方正中雅宋简体" panose="02000000000000000000" charset="-122"/>
            </a:endParaRPr>
          </a:p>
          <a:p>
            <a:pPr marL="0" indent="0" fontAlgn="auto">
              <a:lnSpc>
                <a:spcPct val="125000"/>
              </a:lnSpc>
              <a:buNone/>
            </a:pPr>
            <a:r>
              <a:rPr sz="2000" dirty="0">
                <a:latin typeface="方正中雅宋简体" panose="02000000000000000000" charset="-122"/>
                <a:ea typeface="方正中雅宋简体" panose="02000000000000000000" charset="-122"/>
                <a:cs typeface="方正中雅宋简体" panose="02000000000000000000" charset="-122"/>
              </a:rPr>
              <a:t>商标注册的原则</a:t>
            </a:r>
            <a:r>
              <a:rPr lang="zh-CN" sz="2000" dirty="0">
                <a:latin typeface="方正中雅宋简体" panose="02000000000000000000" charset="-122"/>
                <a:ea typeface="方正中雅宋简体" panose="02000000000000000000" charset="-122"/>
                <a:cs typeface="方正中雅宋简体" panose="02000000000000000000" charset="-122"/>
              </a:rPr>
              <a:t>：</a:t>
            </a:r>
            <a:endParaRPr sz="2000" dirty="0">
              <a:latin typeface="方正中雅宋简体" panose="02000000000000000000" charset="-122"/>
              <a:ea typeface="方正中雅宋简体" panose="02000000000000000000" charset="-122"/>
              <a:cs typeface="方正中雅宋简体" panose="02000000000000000000" charset="-122"/>
            </a:endParaRPr>
          </a:p>
          <a:p>
            <a:pPr marL="0" indent="0" fontAlgn="auto">
              <a:lnSpc>
                <a:spcPct val="125000"/>
              </a:lnSpc>
              <a:buNone/>
            </a:pPr>
            <a:r>
              <a:rPr sz="2000" b="1" dirty="0">
                <a:solidFill>
                  <a:srgbClr val="FF0000"/>
                </a:solidFill>
                <a:latin typeface="方正中雅宋简体" panose="02000000000000000000" charset="-122"/>
                <a:ea typeface="方正中雅宋简体" panose="02000000000000000000" charset="-122"/>
                <a:cs typeface="方正中雅宋简体" panose="02000000000000000000" charset="-122"/>
              </a:rPr>
              <a:t>（1）申请在先原则</a:t>
            </a:r>
            <a:endParaRPr sz="2000" b="1" dirty="0">
              <a:solidFill>
                <a:srgbClr val="FF0000"/>
              </a:solidFill>
              <a:latin typeface="方正中雅宋简体" panose="02000000000000000000" charset="-122"/>
              <a:ea typeface="方正中雅宋简体" panose="02000000000000000000" charset="-122"/>
              <a:cs typeface="方正中雅宋简体" panose="02000000000000000000" charset="-122"/>
            </a:endParaRPr>
          </a:p>
          <a:p>
            <a:pPr marL="0" indent="0" fontAlgn="auto">
              <a:lnSpc>
                <a:spcPct val="125000"/>
              </a:lnSpc>
              <a:buNone/>
            </a:pPr>
            <a:r>
              <a:rPr sz="2000" b="1" dirty="0">
                <a:solidFill>
                  <a:srgbClr val="FF0000"/>
                </a:solidFill>
                <a:latin typeface="方正中雅宋简体" panose="02000000000000000000" charset="-122"/>
                <a:ea typeface="方正中雅宋简体" panose="02000000000000000000" charset="-122"/>
                <a:cs typeface="方正中雅宋简体" panose="02000000000000000000" charset="-122"/>
              </a:rPr>
              <a:t>（2）自愿注册原则</a:t>
            </a:r>
            <a:endParaRPr sz="2000" b="1" dirty="0">
              <a:solidFill>
                <a:srgbClr val="FF0000"/>
              </a:solidFill>
              <a:latin typeface="方正中雅宋简体" panose="02000000000000000000" charset="-122"/>
              <a:ea typeface="方正中雅宋简体" panose="02000000000000000000" charset="-122"/>
              <a:cs typeface="方正中雅宋简体" panose="02000000000000000000" charset="-122"/>
            </a:endParaRPr>
          </a:p>
          <a:p>
            <a:pPr marL="0" indent="0" fontAlgn="auto">
              <a:lnSpc>
                <a:spcPct val="125000"/>
              </a:lnSpc>
              <a:buNone/>
            </a:pPr>
            <a:endParaRPr sz="2000" b="1" dirty="0">
              <a:solidFill>
                <a:srgbClr val="FF0000"/>
              </a:solidFill>
              <a:latin typeface="方正中雅宋简体" panose="02000000000000000000" charset="-122"/>
              <a:ea typeface="方正中雅宋简体" panose="02000000000000000000" charset="-122"/>
              <a:cs typeface="方正中雅宋简体" panose="02000000000000000000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59105" y="441325"/>
            <a:ext cx="1753870" cy="4603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p>
            <a:pPr algn="l"/>
            <a:r>
              <a:rPr lang="zh-CN" altLang="en-US" sz="2400" dirty="0">
                <a:solidFill>
                  <a:schemeClr val="bg1"/>
                </a:solidFill>
                <a:latin typeface="方正中雅宋简体" panose="02000000000000000000" charset="-122"/>
                <a:ea typeface="方正中雅宋简体" panose="02000000000000000000" charset="-122"/>
                <a:cs typeface="方正中雅宋简体" panose="02000000000000000000" charset="-122"/>
              </a:rPr>
              <a:t>四、商标权</a:t>
            </a:r>
            <a:endParaRPr lang="zh-CN" altLang="en-US" sz="2400" dirty="0">
              <a:solidFill>
                <a:schemeClr val="bg1"/>
              </a:solidFill>
              <a:latin typeface="方正中雅宋简体" panose="02000000000000000000" charset="-122"/>
              <a:ea typeface="方正中雅宋简体" panose="02000000000000000000" charset="-122"/>
              <a:cs typeface="方正中雅宋简体" panose="02000000000000000000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12"/>
          <p:cNvSpPr txBox="1"/>
          <p:nvPr/>
        </p:nvSpPr>
        <p:spPr>
          <a:xfrm>
            <a:off x="10505482" y="768950"/>
            <a:ext cx="125559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方正中雅宋简体" panose="02000000000000000000" charset="-122"/>
                <a:ea typeface="方正中雅宋简体" panose="02000000000000000000" charset="-122"/>
                <a:cs typeface="方正中雅宋简体" panose="02000000000000000000" charset="-122"/>
              </a:rPr>
              <a:t>第一节</a:t>
            </a:r>
            <a:endParaRPr lang="zh-CN" altLang="en-US" sz="2400" dirty="0">
              <a:solidFill>
                <a:schemeClr val="bg1"/>
              </a:solidFill>
              <a:latin typeface="方正中雅宋简体" panose="02000000000000000000" charset="-122"/>
              <a:ea typeface="方正中雅宋简体" panose="02000000000000000000" charset="-122"/>
              <a:cs typeface="方正中雅宋简体" panose="02000000000000000000" charset="-122"/>
            </a:endParaRPr>
          </a:p>
        </p:txBody>
      </p:sp>
      <p:sp>
        <p:nvSpPr>
          <p:cNvPr id="27" name="内容占位符 4"/>
          <p:cNvSpPr txBox="1"/>
          <p:nvPr/>
        </p:nvSpPr>
        <p:spPr>
          <a:xfrm>
            <a:off x="445135" y="1230630"/>
            <a:ext cx="11315065" cy="48609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25000"/>
              </a:lnSpc>
              <a:buNone/>
            </a:pPr>
            <a:r>
              <a:rPr sz="2000" dirty="0">
                <a:latin typeface="方正中雅宋简体" panose="02000000000000000000" charset="-122"/>
                <a:ea typeface="方正中雅宋简体" panose="02000000000000000000" charset="-122"/>
                <a:cs typeface="方正中雅宋简体" panose="02000000000000000000" charset="-122"/>
              </a:rPr>
              <a:t>（三）商标权的内容</a:t>
            </a:r>
            <a:endParaRPr sz="2000" dirty="0">
              <a:latin typeface="方正中雅宋简体" panose="02000000000000000000" charset="-122"/>
              <a:ea typeface="方正中雅宋简体" panose="02000000000000000000" charset="-122"/>
              <a:cs typeface="方正中雅宋简体" panose="02000000000000000000" charset="-122"/>
            </a:endParaRPr>
          </a:p>
          <a:p>
            <a:pPr marL="0" indent="0" fontAlgn="auto">
              <a:lnSpc>
                <a:spcPct val="125000"/>
              </a:lnSpc>
              <a:buNone/>
            </a:pPr>
            <a:r>
              <a:rPr sz="2000" dirty="0">
                <a:latin typeface="方正中雅宋简体" panose="02000000000000000000" charset="-122"/>
                <a:ea typeface="方正中雅宋简体" panose="02000000000000000000" charset="-122"/>
                <a:cs typeface="方正中雅宋简体" panose="02000000000000000000" charset="-122"/>
              </a:rPr>
              <a:t>1. 专用权。</a:t>
            </a:r>
            <a:endParaRPr sz="2000" dirty="0">
              <a:latin typeface="方正中雅宋简体" panose="02000000000000000000" charset="-122"/>
              <a:ea typeface="方正中雅宋简体" panose="02000000000000000000" charset="-122"/>
              <a:cs typeface="方正中雅宋简体" panose="02000000000000000000" charset="-122"/>
            </a:endParaRPr>
          </a:p>
          <a:p>
            <a:pPr marL="0" indent="0" fontAlgn="auto">
              <a:lnSpc>
                <a:spcPct val="125000"/>
              </a:lnSpc>
              <a:buNone/>
            </a:pPr>
            <a:r>
              <a:rPr sz="2000" dirty="0">
                <a:latin typeface="方正中雅宋简体" panose="02000000000000000000" charset="-122"/>
                <a:ea typeface="方正中雅宋简体" panose="02000000000000000000" charset="-122"/>
                <a:cs typeface="方正中雅宋简体" panose="02000000000000000000" charset="-122"/>
              </a:rPr>
              <a:t>2. 许可权。</a:t>
            </a:r>
            <a:endParaRPr sz="2000" dirty="0">
              <a:latin typeface="方正中雅宋简体" panose="02000000000000000000" charset="-122"/>
              <a:ea typeface="方正中雅宋简体" panose="02000000000000000000" charset="-122"/>
              <a:cs typeface="方正中雅宋简体" panose="02000000000000000000" charset="-122"/>
            </a:endParaRPr>
          </a:p>
          <a:p>
            <a:pPr marL="0" indent="0" fontAlgn="auto">
              <a:lnSpc>
                <a:spcPct val="125000"/>
              </a:lnSpc>
              <a:buNone/>
            </a:pPr>
            <a:r>
              <a:rPr sz="2000" dirty="0">
                <a:latin typeface="方正中雅宋简体" panose="02000000000000000000" charset="-122"/>
                <a:ea typeface="方正中雅宋简体" panose="02000000000000000000" charset="-122"/>
                <a:cs typeface="方正中雅宋简体" panose="02000000000000000000" charset="-122"/>
              </a:rPr>
              <a:t>3. 转让权。</a:t>
            </a:r>
            <a:endParaRPr sz="2000" dirty="0">
              <a:latin typeface="方正中雅宋简体" panose="02000000000000000000" charset="-122"/>
              <a:ea typeface="方正中雅宋简体" panose="02000000000000000000" charset="-122"/>
              <a:cs typeface="方正中雅宋简体" panose="02000000000000000000" charset="-122"/>
            </a:endParaRPr>
          </a:p>
          <a:p>
            <a:pPr marL="0" indent="0" fontAlgn="auto">
              <a:lnSpc>
                <a:spcPct val="125000"/>
              </a:lnSpc>
              <a:buNone/>
            </a:pPr>
            <a:r>
              <a:rPr sz="2000" dirty="0">
                <a:latin typeface="方正中雅宋简体" panose="02000000000000000000" charset="-122"/>
                <a:ea typeface="方正中雅宋简体" panose="02000000000000000000" charset="-122"/>
                <a:cs typeface="方正中雅宋简体" panose="02000000000000000000" charset="-122"/>
              </a:rPr>
              <a:t>4. 续展权。</a:t>
            </a:r>
            <a:endParaRPr sz="2000" dirty="0">
              <a:latin typeface="方正中雅宋简体" panose="02000000000000000000" charset="-122"/>
              <a:ea typeface="方正中雅宋简体" panose="02000000000000000000" charset="-122"/>
              <a:cs typeface="方正中雅宋简体" panose="02000000000000000000" charset="-122"/>
            </a:endParaRPr>
          </a:p>
          <a:p>
            <a:pPr marL="0" indent="0" fontAlgn="auto">
              <a:lnSpc>
                <a:spcPct val="125000"/>
              </a:lnSpc>
              <a:buNone/>
            </a:pPr>
            <a:r>
              <a:rPr sz="2000" dirty="0">
                <a:latin typeface="方正中雅宋简体" panose="02000000000000000000" charset="-122"/>
                <a:ea typeface="方正中雅宋简体" panose="02000000000000000000" charset="-122"/>
                <a:cs typeface="方正中雅宋简体" panose="02000000000000000000" charset="-122"/>
              </a:rPr>
              <a:t>注册商标的有效期为 </a:t>
            </a:r>
            <a:r>
              <a:rPr sz="2000" b="1" dirty="0">
                <a:solidFill>
                  <a:srgbClr val="FF0000"/>
                </a:solidFill>
                <a:latin typeface="方正中雅宋简体" panose="02000000000000000000" charset="-122"/>
                <a:ea typeface="方正中雅宋简体" panose="02000000000000000000" charset="-122"/>
                <a:cs typeface="方正中雅宋简体" panose="02000000000000000000" charset="-122"/>
              </a:rPr>
              <a:t>10 年</a:t>
            </a:r>
            <a:r>
              <a:rPr sz="2000" dirty="0">
                <a:latin typeface="方正中雅宋简体" panose="02000000000000000000" charset="-122"/>
                <a:ea typeface="方正中雅宋简体" panose="02000000000000000000" charset="-122"/>
                <a:cs typeface="方正中雅宋简体" panose="02000000000000000000" charset="-122"/>
              </a:rPr>
              <a:t>，自核准注册之日起计算。注册商标有效期满，需要继续使用的，商标注册人应当在期满前 12 个月内按照规定办理续展手续；在此期间未能办理的，可以给予 6 个月的宽展期。每次续展注册的有效期为 10 年，自该商标上一届有效期满次日起计算。</a:t>
            </a:r>
            <a:endParaRPr sz="2000" dirty="0">
              <a:latin typeface="方正中雅宋简体" panose="02000000000000000000" charset="-122"/>
              <a:ea typeface="方正中雅宋简体" panose="02000000000000000000" charset="-122"/>
              <a:cs typeface="方正中雅宋简体" panose="02000000000000000000" charset="-122"/>
            </a:endParaRPr>
          </a:p>
          <a:p>
            <a:pPr marL="0" indent="0" fontAlgn="auto">
              <a:lnSpc>
                <a:spcPct val="125000"/>
              </a:lnSpc>
              <a:buNone/>
            </a:pPr>
            <a:r>
              <a:rPr sz="2000" dirty="0">
                <a:latin typeface="方正中雅宋简体" panose="02000000000000000000" charset="-122"/>
                <a:ea typeface="方正中雅宋简体" panose="02000000000000000000" charset="-122"/>
                <a:cs typeface="方正中雅宋简体" panose="02000000000000000000" charset="-122"/>
              </a:rPr>
              <a:t>5. 标示权。</a:t>
            </a:r>
            <a:endParaRPr sz="2000" dirty="0">
              <a:latin typeface="方正中雅宋简体" panose="02000000000000000000" charset="-122"/>
              <a:ea typeface="方正中雅宋简体" panose="02000000000000000000" charset="-122"/>
              <a:cs typeface="方正中雅宋简体" panose="02000000000000000000" charset="-122"/>
            </a:endParaRPr>
          </a:p>
          <a:p>
            <a:pPr marL="0" indent="0" fontAlgn="auto">
              <a:lnSpc>
                <a:spcPct val="125000"/>
              </a:lnSpc>
              <a:buNone/>
            </a:pPr>
            <a:r>
              <a:rPr sz="2000" dirty="0">
                <a:latin typeface="方正中雅宋简体" panose="02000000000000000000" charset="-122"/>
                <a:ea typeface="方正中雅宋简体" panose="02000000000000000000" charset="-122"/>
                <a:cs typeface="方正中雅宋简体" panose="02000000000000000000" charset="-122"/>
              </a:rPr>
              <a:t>6. 禁止权。</a:t>
            </a:r>
            <a:endParaRPr sz="2000" dirty="0">
              <a:latin typeface="方正中雅宋简体" panose="02000000000000000000" charset="-122"/>
              <a:ea typeface="方正中雅宋简体" panose="02000000000000000000" charset="-122"/>
              <a:cs typeface="方正中雅宋简体" panose="02000000000000000000" charset="-122"/>
            </a:endParaRPr>
          </a:p>
          <a:p>
            <a:pPr marL="0" indent="0" fontAlgn="auto">
              <a:lnSpc>
                <a:spcPct val="125000"/>
              </a:lnSpc>
              <a:buNone/>
            </a:pPr>
            <a:endParaRPr sz="2000" dirty="0">
              <a:latin typeface="方正中雅宋简体" panose="02000000000000000000" charset="-122"/>
              <a:ea typeface="方正中雅宋简体" panose="02000000000000000000" charset="-122"/>
              <a:cs typeface="方正中雅宋简体" panose="02000000000000000000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59105" y="441325"/>
            <a:ext cx="1753870" cy="4603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p>
            <a:pPr algn="l"/>
            <a:r>
              <a:rPr lang="zh-CN" altLang="en-US" sz="2400" dirty="0">
                <a:solidFill>
                  <a:schemeClr val="bg1"/>
                </a:solidFill>
                <a:latin typeface="方正中雅宋简体" panose="02000000000000000000" charset="-122"/>
                <a:ea typeface="方正中雅宋简体" panose="02000000000000000000" charset="-122"/>
                <a:cs typeface="方正中雅宋简体" panose="02000000000000000000" charset="-122"/>
              </a:rPr>
              <a:t>四、商标权</a:t>
            </a:r>
            <a:endParaRPr lang="zh-CN" altLang="en-US" sz="2400" dirty="0">
              <a:solidFill>
                <a:schemeClr val="bg1"/>
              </a:solidFill>
              <a:latin typeface="方正中雅宋简体" panose="02000000000000000000" charset="-122"/>
              <a:ea typeface="方正中雅宋简体" panose="02000000000000000000" charset="-122"/>
              <a:cs typeface="方正中雅宋简体" panose="02000000000000000000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0" name="组合 9"/>
          <p:cNvGrpSpPr/>
          <p:nvPr/>
        </p:nvGrpSpPr>
        <p:grpSpPr>
          <a:xfrm>
            <a:off x="2211705" y="142875"/>
            <a:ext cx="7497445" cy="2413000"/>
            <a:chOff x="3733" y="3479"/>
            <a:chExt cx="11807" cy="3800"/>
          </a:xfrm>
        </p:grpSpPr>
        <p:sp>
          <p:nvSpPr>
            <p:cNvPr id="194" name=" 194"/>
            <p:cNvSpPr/>
            <p:nvPr/>
          </p:nvSpPr>
          <p:spPr>
            <a:xfrm>
              <a:off x="3733" y="3479"/>
              <a:ext cx="1184" cy="980"/>
            </a:xfrm>
            <a:prstGeom prst="octagon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3200" b="1">
                  <a:solidFill>
                    <a:srgbClr val="FFFFFF"/>
                  </a:solidFill>
                  <a:cs typeface="方正中雅宋简体" panose="02000000000000000000" charset="-122"/>
                </a:rPr>
                <a:t>一</a:t>
              </a:r>
              <a:endParaRPr lang="zh-CN" altLang="en-US" sz="3200" b="1">
                <a:solidFill>
                  <a:srgbClr val="FFFFFF"/>
                </a:solidFill>
                <a:cs typeface="方正中雅宋简体" panose="02000000000000000000" charset="-122"/>
              </a:endParaRPr>
            </a:p>
          </p:txBody>
        </p:sp>
        <p:sp>
          <p:nvSpPr>
            <p:cNvPr id="6" name=" 194"/>
            <p:cNvSpPr/>
            <p:nvPr/>
          </p:nvSpPr>
          <p:spPr>
            <a:xfrm>
              <a:off x="3733" y="4917"/>
              <a:ext cx="1184" cy="980"/>
            </a:xfrm>
            <a:prstGeom prst="octagon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3200" b="1">
                  <a:solidFill>
                    <a:srgbClr val="FFFFFF"/>
                  </a:solidFill>
                  <a:cs typeface="方正中雅宋简体" panose="02000000000000000000" charset="-122"/>
                </a:rPr>
                <a:t>二</a:t>
              </a:r>
              <a:endParaRPr lang="zh-CN" altLang="en-US" sz="3200" b="1">
                <a:solidFill>
                  <a:srgbClr val="FFFFFF"/>
                </a:solidFill>
                <a:cs typeface="方正中雅宋简体" panose="02000000000000000000" charset="-122"/>
              </a:endParaRPr>
            </a:p>
          </p:txBody>
        </p:sp>
        <p:sp>
          <p:nvSpPr>
            <p:cNvPr id="220" name=" 220"/>
            <p:cNvSpPr/>
            <p:nvPr/>
          </p:nvSpPr>
          <p:spPr>
            <a:xfrm>
              <a:off x="5724" y="3479"/>
              <a:ext cx="9816" cy="966"/>
            </a:xfrm>
            <a:prstGeom prst="homePlate">
              <a:avLst/>
            </a:prstGeom>
            <a:solidFill>
              <a:srgbClr val="E7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800" b="1" dirty="0">
                  <a:solidFill>
                    <a:schemeClr val="tx1"/>
                  </a:solidFill>
                  <a:latin typeface="方正中雅宋简体" panose="02000000000000000000" charset="-122"/>
                  <a:ea typeface="方正中雅宋简体" panose="02000000000000000000" charset="-122"/>
                  <a:cs typeface="方正中雅宋简体" panose="02000000000000000000" charset="-122"/>
                  <a:sym typeface="+mn-ea"/>
                </a:rPr>
                <a:t>法学理论</a:t>
              </a:r>
              <a:endParaRPr lang="zh-CN" altLang="en-US" sz="2800" b="1" dirty="0">
                <a:solidFill>
                  <a:schemeClr val="tx1"/>
                </a:solidFill>
                <a:latin typeface="方正中雅宋简体" panose="02000000000000000000" charset="-122"/>
                <a:ea typeface="方正中雅宋简体" panose="02000000000000000000" charset="-122"/>
                <a:cs typeface="方正中雅宋简体" panose="02000000000000000000" charset="-122"/>
                <a:sym typeface="+mn-ea"/>
              </a:endParaRPr>
            </a:p>
          </p:txBody>
        </p:sp>
        <p:sp>
          <p:nvSpPr>
            <p:cNvPr id="11" name=" 220"/>
            <p:cNvSpPr/>
            <p:nvPr/>
          </p:nvSpPr>
          <p:spPr>
            <a:xfrm>
              <a:off x="5690" y="4917"/>
              <a:ext cx="9816" cy="966"/>
            </a:xfrm>
            <a:prstGeom prst="homePlate">
              <a:avLst/>
            </a:prstGeom>
            <a:solidFill>
              <a:srgbClr val="E7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800" b="1" dirty="0" smtClean="0">
                  <a:solidFill>
                    <a:schemeClr val="tx1"/>
                  </a:solidFill>
                  <a:latin typeface="方正中雅宋简体" panose="02000000000000000000" charset="-122"/>
                  <a:ea typeface="方正中雅宋简体" panose="02000000000000000000" charset="-122"/>
                  <a:cs typeface="方正中雅宋简体" panose="02000000000000000000" charset="-122"/>
                  <a:sym typeface="+mn-ea"/>
                </a:rPr>
                <a:t>宪法</a:t>
              </a:r>
              <a:endParaRPr lang="zh-CN" altLang="en-US" sz="2800" b="1" dirty="0" smtClean="0">
                <a:solidFill>
                  <a:schemeClr val="tx1"/>
                </a:solidFill>
                <a:latin typeface="方正中雅宋简体" panose="02000000000000000000" charset="-122"/>
                <a:ea typeface="方正中雅宋简体" panose="02000000000000000000" charset="-122"/>
                <a:cs typeface="方正中雅宋简体" panose="02000000000000000000" charset="-122"/>
                <a:sym typeface="+mn-ea"/>
              </a:endParaRPr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3733" y="6299"/>
              <a:ext cx="11773" cy="980"/>
              <a:chOff x="3733" y="6299"/>
              <a:chExt cx="11773" cy="980"/>
            </a:xfrm>
          </p:grpSpPr>
          <p:sp>
            <p:nvSpPr>
              <p:cNvPr id="7" name=" 194"/>
              <p:cNvSpPr/>
              <p:nvPr/>
            </p:nvSpPr>
            <p:spPr>
              <a:xfrm>
                <a:off x="3733" y="6299"/>
                <a:ext cx="1184" cy="980"/>
              </a:xfrm>
              <a:prstGeom prst="octagon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scene3d>
                  <a:camera prst="orthographicFront"/>
                  <a:lightRig rig="threePt" dir="t"/>
                </a:scene3d>
                <a:sp3d>
                  <a:contourClr>
                    <a:srgbClr val="FFFFFF"/>
                  </a:contourClr>
                </a:sp3d>
              </a:bodyPr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3200" b="1">
                    <a:solidFill>
                      <a:srgbClr val="FFFFFF"/>
                    </a:solidFill>
                    <a:cs typeface="方正中雅宋简体" panose="02000000000000000000" charset="-122"/>
                  </a:rPr>
                  <a:t>三</a:t>
                </a:r>
                <a:endParaRPr lang="zh-CN" altLang="en-US" sz="3200" b="1">
                  <a:solidFill>
                    <a:srgbClr val="FFFFFF"/>
                  </a:solidFill>
                  <a:cs typeface="方正中雅宋简体" panose="02000000000000000000" charset="-122"/>
                </a:endParaRPr>
              </a:p>
            </p:txBody>
          </p:sp>
          <p:sp>
            <p:nvSpPr>
              <p:cNvPr id="12" name=" 220"/>
              <p:cNvSpPr/>
              <p:nvPr/>
            </p:nvSpPr>
            <p:spPr>
              <a:xfrm>
                <a:off x="5690" y="6313"/>
                <a:ext cx="9816" cy="966"/>
              </a:xfrm>
              <a:prstGeom prst="homePlate">
                <a:avLst/>
              </a:prstGeom>
              <a:solidFill>
                <a:srgbClr val="E7E6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2800" b="1" dirty="0" smtClean="0">
                    <a:solidFill>
                      <a:schemeClr val="tx1"/>
                    </a:solidFill>
                    <a:latin typeface="方正中雅宋简体" panose="02000000000000000000" charset="-122"/>
                    <a:ea typeface="方正中雅宋简体" panose="02000000000000000000" charset="-122"/>
                    <a:cs typeface="方正中雅宋简体" panose="02000000000000000000" charset="-122"/>
                    <a:sym typeface="+mn-ea"/>
                  </a:rPr>
                  <a:t>民法</a:t>
                </a:r>
                <a:endParaRPr lang="zh-CN" altLang="en-US" sz="2800" b="1" dirty="0" smtClean="0">
                  <a:solidFill>
                    <a:schemeClr val="tx1"/>
                  </a:solidFill>
                  <a:latin typeface="方正中雅宋简体" panose="02000000000000000000" charset="-122"/>
                  <a:ea typeface="方正中雅宋简体" panose="02000000000000000000" charset="-122"/>
                  <a:cs typeface="方正中雅宋简体" panose="02000000000000000000" charset="-122"/>
                  <a:sym typeface="+mn-ea"/>
                </a:endParaRPr>
              </a:p>
            </p:txBody>
          </p:sp>
        </p:grpSp>
      </p:grpSp>
      <p:grpSp>
        <p:nvGrpSpPr>
          <p:cNvPr id="2" name="组合 1"/>
          <p:cNvGrpSpPr/>
          <p:nvPr/>
        </p:nvGrpSpPr>
        <p:grpSpPr>
          <a:xfrm>
            <a:off x="2211705" y="2769870"/>
            <a:ext cx="7497445" cy="2413000"/>
            <a:chOff x="3733" y="3479"/>
            <a:chExt cx="11807" cy="3800"/>
          </a:xfrm>
        </p:grpSpPr>
        <p:sp>
          <p:nvSpPr>
            <p:cNvPr id="4" name=" 194"/>
            <p:cNvSpPr/>
            <p:nvPr>
              <p:custDataLst>
                <p:tags r:id="rId1"/>
              </p:custDataLst>
            </p:nvPr>
          </p:nvSpPr>
          <p:spPr>
            <a:xfrm>
              <a:off x="3733" y="3479"/>
              <a:ext cx="1184" cy="980"/>
            </a:xfrm>
            <a:prstGeom prst="octagon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3200" b="1">
                  <a:solidFill>
                    <a:srgbClr val="FFFFFF"/>
                  </a:solidFill>
                  <a:cs typeface="方正中雅宋简体" panose="02000000000000000000" charset="-122"/>
                </a:rPr>
                <a:t>四</a:t>
              </a:r>
              <a:endParaRPr lang="zh-CN" altLang="en-US" sz="3200" b="1">
                <a:solidFill>
                  <a:srgbClr val="FFFFFF"/>
                </a:solidFill>
                <a:cs typeface="方正中雅宋简体" panose="02000000000000000000" charset="-122"/>
              </a:endParaRPr>
            </a:p>
          </p:txBody>
        </p:sp>
        <p:sp>
          <p:nvSpPr>
            <p:cNvPr id="5" name=" 194"/>
            <p:cNvSpPr/>
            <p:nvPr>
              <p:custDataLst>
                <p:tags r:id="rId2"/>
              </p:custDataLst>
            </p:nvPr>
          </p:nvSpPr>
          <p:spPr>
            <a:xfrm>
              <a:off x="3733" y="4917"/>
              <a:ext cx="1184" cy="980"/>
            </a:xfrm>
            <a:prstGeom prst="octagon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3200" b="1">
                  <a:solidFill>
                    <a:srgbClr val="FFFFFF"/>
                  </a:solidFill>
                  <a:cs typeface="方正中雅宋简体" panose="02000000000000000000" charset="-122"/>
                </a:rPr>
                <a:t>五</a:t>
              </a:r>
              <a:endParaRPr lang="zh-CN" altLang="en-US" sz="3200" b="1">
                <a:solidFill>
                  <a:srgbClr val="FFFFFF"/>
                </a:solidFill>
                <a:cs typeface="方正中雅宋简体" panose="02000000000000000000" charset="-122"/>
              </a:endParaRPr>
            </a:p>
          </p:txBody>
        </p:sp>
        <p:sp>
          <p:nvSpPr>
            <p:cNvPr id="8" name=" 220"/>
            <p:cNvSpPr/>
            <p:nvPr>
              <p:custDataLst>
                <p:tags r:id="rId3"/>
              </p:custDataLst>
            </p:nvPr>
          </p:nvSpPr>
          <p:spPr>
            <a:xfrm>
              <a:off x="5724" y="3479"/>
              <a:ext cx="9816" cy="966"/>
            </a:xfrm>
            <a:prstGeom prst="homePlate">
              <a:avLst/>
            </a:prstGeom>
            <a:solidFill>
              <a:srgbClr val="E7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>
                  <a:solidFill>
                    <a:schemeClr val="tx1"/>
                  </a:solidFill>
                  <a:latin typeface="方正中雅宋简体" panose="02000000000000000000" charset="-122"/>
                  <a:ea typeface="方正中雅宋简体" panose="02000000000000000000" charset="-122"/>
                  <a:cs typeface="方正中雅宋简体" panose="02000000000000000000" charset="-122"/>
                  <a:sym typeface="+mn-ea"/>
                </a:rPr>
                <a:t>劳动合同法与劳动争议、人事争议的解决</a:t>
              </a:r>
              <a:endParaRPr lang="zh-CN" altLang="en-US" sz="2400" b="1" dirty="0">
                <a:solidFill>
                  <a:schemeClr val="tx1"/>
                </a:solidFill>
                <a:latin typeface="方正中雅宋简体" panose="02000000000000000000" charset="-122"/>
                <a:ea typeface="方正中雅宋简体" panose="02000000000000000000" charset="-122"/>
                <a:cs typeface="方正中雅宋简体" panose="02000000000000000000" charset="-122"/>
                <a:sym typeface="+mn-ea"/>
              </a:endParaRPr>
            </a:p>
          </p:txBody>
        </p:sp>
        <p:sp>
          <p:nvSpPr>
            <p:cNvPr id="9" name=" 220"/>
            <p:cNvSpPr/>
            <p:nvPr>
              <p:custDataLst>
                <p:tags r:id="rId4"/>
              </p:custDataLst>
            </p:nvPr>
          </p:nvSpPr>
          <p:spPr>
            <a:xfrm>
              <a:off x="5690" y="4917"/>
              <a:ext cx="9816" cy="966"/>
            </a:xfrm>
            <a:prstGeom prst="homePlat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800" b="1" dirty="0" smtClean="0">
                  <a:solidFill>
                    <a:schemeClr val="tx1"/>
                  </a:solidFill>
                  <a:latin typeface="方正中雅宋简体" panose="02000000000000000000" charset="-122"/>
                  <a:ea typeface="方正中雅宋简体" panose="02000000000000000000" charset="-122"/>
                  <a:cs typeface="方正中雅宋简体" panose="02000000000000000000" charset="-122"/>
                  <a:sym typeface="+mn-ea"/>
                </a:rPr>
                <a:t>知识产权法</a:t>
              </a:r>
              <a:endParaRPr lang="zh-CN" altLang="en-US" sz="2800" b="1" dirty="0" smtClean="0">
                <a:solidFill>
                  <a:schemeClr val="tx1"/>
                </a:solidFill>
                <a:latin typeface="方正中雅宋简体" panose="02000000000000000000" charset="-122"/>
                <a:ea typeface="方正中雅宋简体" panose="02000000000000000000" charset="-122"/>
                <a:cs typeface="方正中雅宋简体" panose="02000000000000000000" charset="-122"/>
                <a:sym typeface="+mn-ea"/>
              </a:endParaRPr>
            </a:p>
          </p:txBody>
        </p:sp>
        <p:grpSp>
          <p:nvGrpSpPr>
            <p:cNvPr id="13" name="组合 12"/>
            <p:cNvGrpSpPr/>
            <p:nvPr/>
          </p:nvGrpSpPr>
          <p:grpSpPr>
            <a:xfrm>
              <a:off x="3733" y="6299"/>
              <a:ext cx="11773" cy="980"/>
              <a:chOff x="3733" y="6299"/>
              <a:chExt cx="11773" cy="980"/>
            </a:xfrm>
          </p:grpSpPr>
          <p:sp>
            <p:nvSpPr>
              <p:cNvPr id="14" name=" 194"/>
              <p:cNvSpPr/>
              <p:nvPr>
                <p:custDataLst>
                  <p:tags r:id="rId5"/>
                </p:custDataLst>
              </p:nvPr>
            </p:nvSpPr>
            <p:spPr>
              <a:xfrm>
                <a:off x="3733" y="6299"/>
                <a:ext cx="1184" cy="980"/>
              </a:xfrm>
              <a:prstGeom prst="octagon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scene3d>
                  <a:camera prst="orthographicFront"/>
                  <a:lightRig rig="threePt" dir="t"/>
                </a:scene3d>
                <a:sp3d>
                  <a:contourClr>
                    <a:srgbClr val="FFFFFF"/>
                  </a:contourClr>
                </a:sp3d>
              </a:bodyPr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3200" b="1">
                    <a:solidFill>
                      <a:srgbClr val="FFFFFF"/>
                    </a:solidFill>
                    <a:cs typeface="方正中雅宋简体" panose="02000000000000000000" charset="-122"/>
                  </a:rPr>
                  <a:t>六</a:t>
                </a:r>
                <a:endParaRPr lang="zh-CN" altLang="en-US" sz="3200" b="1">
                  <a:solidFill>
                    <a:srgbClr val="FFFFFF"/>
                  </a:solidFill>
                  <a:cs typeface="方正中雅宋简体" panose="02000000000000000000" charset="-122"/>
                </a:endParaRPr>
              </a:p>
            </p:txBody>
          </p:sp>
          <p:sp>
            <p:nvSpPr>
              <p:cNvPr id="15" name=" 220"/>
              <p:cNvSpPr/>
              <p:nvPr>
                <p:custDataLst>
                  <p:tags r:id="rId6"/>
                </p:custDataLst>
              </p:nvPr>
            </p:nvSpPr>
            <p:spPr>
              <a:xfrm>
                <a:off x="5690" y="6313"/>
                <a:ext cx="9816" cy="966"/>
              </a:xfrm>
              <a:prstGeom prst="homePlat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2800" b="1" dirty="0" smtClean="0">
                    <a:solidFill>
                      <a:schemeClr val="bg1"/>
                    </a:solidFill>
                    <a:latin typeface="方正中雅宋简体" panose="02000000000000000000" charset="-122"/>
                    <a:ea typeface="方正中雅宋简体" panose="02000000000000000000" charset="-122"/>
                    <a:cs typeface="方正中雅宋简体" panose="02000000000000000000" charset="-122"/>
                    <a:sym typeface="+mn-ea"/>
                  </a:rPr>
                  <a:t>刑法</a:t>
                </a:r>
                <a:endParaRPr lang="zh-CN" altLang="en-US" sz="2800" b="1" dirty="0" smtClean="0">
                  <a:solidFill>
                    <a:schemeClr val="bg1"/>
                  </a:solidFill>
                  <a:latin typeface="方正中雅宋简体" panose="02000000000000000000" charset="-122"/>
                  <a:ea typeface="方正中雅宋简体" panose="02000000000000000000" charset="-122"/>
                  <a:cs typeface="方正中雅宋简体" panose="02000000000000000000" charset="-122"/>
                  <a:sym typeface="+mn-ea"/>
                </a:endParaRPr>
              </a:p>
            </p:txBody>
          </p:sp>
        </p:grpSp>
      </p:grpSp>
      <p:sp>
        <p:nvSpPr>
          <p:cNvPr id="16" name=" 194"/>
          <p:cNvSpPr/>
          <p:nvPr>
            <p:custDataLst>
              <p:tags r:id="rId7"/>
            </p:custDataLst>
          </p:nvPr>
        </p:nvSpPr>
        <p:spPr>
          <a:xfrm>
            <a:off x="2233295" y="5434330"/>
            <a:ext cx="751840" cy="622300"/>
          </a:xfrm>
          <a:prstGeom prst="octagon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>
                <a:solidFill>
                  <a:srgbClr val="FFFFFF"/>
                </a:solidFill>
                <a:cs typeface="方正中雅宋简体" panose="02000000000000000000" charset="-122"/>
              </a:rPr>
              <a:t>七</a:t>
            </a:r>
            <a:endParaRPr lang="zh-CN" altLang="en-US" sz="3200" b="1">
              <a:solidFill>
                <a:srgbClr val="FFFFFF"/>
              </a:solidFill>
              <a:cs typeface="方正中雅宋简体" panose="02000000000000000000" charset="-122"/>
            </a:endParaRPr>
          </a:p>
        </p:txBody>
      </p:sp>
      <p:sp>
        <p:nvSpPr>
          <p:cNvPr id="17" name=" 220"/>
          <p:cNvSpPr/>
          <p:nvPr>
            <p:custDataLst>
              <p:tags r:id="rId8"/>
            </p:custDataLst>
          </p:nvPr>
        </p:nvSpPr>
        <p:spPr>
          <a:xfrm>
            <a:off x="3475990" y="5443220"/>
            <a:ext cx="6233160" cy="613410"/>
          </a:xfrm>
          <a:prstGeom prst="homePlat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solidFill>
                  <a:schemeClr val="tx1"/>
                </a:solidFill>
                <a:latin typeface="方正中雅宋简体" panose="02000000000000000000" charset="-122"/>
                <a:ea typeface="方正中雅宋简体" panose="02000000000000000000" charset="-122"/>
                <a:cs typeface="方正中雅宋简体" panose="02000000000000000000" charset="-122"/>
                <a:sym typeface="+mn-ea"/>
              </a:rPr>
              <a:t>国防法</a:t>
            </a:r>
            <a:endParaRPr lang="zh-CN" altLang="en-US" sz="2800" b="1" dirty="0" smtClean="0">
              <a:solidFill>
                <a:schemeClr val="tx1"/>
              </a:solidFill>
              <a:latin typeface="方正中雅宋简体" panose="02000000000000000000" charset="-122"/>
              <a:ea typeface="方正中雅宋简体" panose="02000000000000000000" charset="-122"/>
              <a:cs typeface="方正中雅宋简体" panose="02000000000000000000" charset="-122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0" name="组合 9"/>
          <p:cNvGrpSpPr/>
          <p:nvPr/>
        </p:nvGrpSpPr>
        <p:grpSpPr>
          <a:xfrm>
            <a:off x="2211705" y="142875"/>
            <a:ext cx="7497445" cy="2413000"/>
            <a:chOff x="3733" y="3479"/>
            <a:chExt cx="11807" cy="3800"/>
          </a:xfrm>
        </p:grpSpPr>
        <p:sp>
          <p:nvSpPr>
            <p:cNvPr id="194" name=" 194"/>
            <p:cNvSpPr/>
            <p:nvPr/>
          </p:nvSpPr>
          <p:spPr>
            <a:xfrm>
              <a:off x="3733" y="3479"/>
              <a:ext cx="1184" cy="980"/>
            </a:xfrm>
            <a:prstGeom prst="octagon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3200" b="1">
                  <a:solidFill>
                    <a:srgbClr val="FFFFFF"/>
                  </a:solidFill>
                  <a:cs typeface="方正中雅宋简体" panose="02000000000000000000" charset="-122"/>
                </a:rPr>
                <a:t>一</a:t>
              </a:r>
              <a:endParaRPr lang="zh-CN" altLang="en-US" sz="3200" b="1">
                <a:solidFill>
                  <a:srgbClr val="FFFFFF"/>
                </a:solidFill>
                <a:cs typeface="方正中雅宋简体" panose="02000000000000000000" charset="-122"/>
              </a:endParaRPr>
            </a:p>
          </p:txBody>
        </p:sp>
        <p:sp>
          <p:nvSpPr>
            <p:cNvPr id="6" name=" 194"/>
            <p:cNvSpPr/>
            <p:nvPr/>
          </p:nvSpPr>
          <p:spPr>
            <a:xfrm>
              <a:off x="3733" y="4917"/>
              <a:ext cx="1184" cy="980"/>
            </a:xfrm>
            <a:prstGeom prst="octagon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3200" b="1">
                  <a:solidFill>
                    <a:srgbClr val="FFFFFF"/>
                  </a:solidFill>
                  <a:cs typeface="方正中雅宋简体" panose="02000000000000000000" charset="-122"/>
                </a:rPr>
                <a:t>二</a:t>
              </a:r>
              <a:endParaRPr lang="zh-CN" altLang="en-US" sz="3200" b="1">
                <a:solidFill>
                  <a:srgbClr val="FFFFFF"/>
                </a:solidFill>
                <a:cs typeface="方正中雅宋简体" panose="02000000000000000000" charset="-122"/>
              </a:endParaRPr>
            </a:p>
          </p:txBody>
        </p:sp>
        <p:sp>
          <p:nvSpPr>
            <p:cNvPr id="220" name=" 220"/>
            <p:cNvSpPr/>
            <p:nvPr/>
          </p:nvSpPr>
          <p:spPr>
            <a:xfrm>
              <a:off x="5724" y="3479"/>
              <a:ext cx="9816" cy="966"/>
            </a:xfrm>
            <a:prstGeom prst="homePlate">
              <a:avLst/>
            </a:prstGeom>
            <a:solidFill>
              <a:srgbClr val="E7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800" b="1" dirty="0">
                  <a:solidFill>
                    <a:schemeClr val="tx1"/>
                  </a:solidFill>
                  <a:latin typeface="方正中雅宋简体" panose="02000000000000000000" charset="-122"/>
                  <a:ea typeface="方正中雅宋简体" panose="02000000000000000000" charset="-122"/>
                  <a:cs typeface="方正中雅宋简体" panose="02000000000000000000" charset="-122"/>
                  <a:sym typeface="+mn-ea"/>
                </a:rPr>
                <a:t>法学理论</a:t>
              </a:r>
              <a:endParaRPr lang="zh-CN" altLang="en-US" sz="2800" b="1" dirty="0">
                <a:solidFill>
                  <a:schemeClr val="tx1"/>
                </a:solidFill>
                <a:latin typeface="方正中雅宋简体" panose="02000000000000000000" charset="-122"/>
                <a:ea typeface="方正中雅宋简体" panose="02000000000000000000" charset="-122"/>
                <a:cs typeface="方正中雅宋简体" panose="02000000000000000000" charset="-122"/>
                <a:sym typeface="+mn-ea"/>
              </a:endParaRPr>
            </a:p>
          </p:txBody>
        </p:sp>
        <p:sp>
          <p:nvSpPr>
            <p:cNvPr id="11" name=" 220"/>
            <p:cNvSpPr/>
            <p:nvPr/>
          </p:nvSpPr>
          <p:spPr>
            <a:xfrm>
              <a:off x="5690" y="4917"/>
              <a:ext cx="9816" cy="966"/>
            </a:xfrm>
            <a:prstGeom prst="homePlate">
              <a:avLst/>
            </a:prstGeom>
            <a:solidFill>
              <a:srgbClr val="E7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800" b="1" dirty="0" smtClean="0">
                  <a:solidFill>
                    <a:schemeClr val="tx1"/>
                  </a:solidFill>
                  <a:latin typeface="方正中雅宋简体" panose="02000000000000000000" charset="-122"/>
                  <a:ea typeface="方正中雅宋简体" panose="02000000000000000000" charset="-122"/>
                  <a:cs typeface="方正中雅宋简体" panose="02000000000000000000" charset="-122"/>
                  <a:sym typeface="+mn-ea"/>
                </a:rPr>
                <a:t>宪法</a:t>
              </a:r>
              <a:endParaRPr lang="zh-CN" altLang="en-US" sz="2800" b="1" dirty="0" smtClean="0">
                <a:solidFill>
                  <a:schemeClr val="tx1"/>
                </a:solidFill>
                <a:latin typeface="方正中雅宋简体" panose="02000000000000000000" charset="-122"/>
                <a:ea typeface="方正中雅宋简体" panose="02000000000000000000" charset="-122"/>
                <a:cs typeface="方正中雅宋简体" panose="02000000000000000000" charset="-122"/>
                <a:sym typeface="+mn-ea"/>
              </a:endParaRPr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3733" y="6299"/>
              <a:ext cx="11773" cy="980"/>
              <a:chOff x="3733" y="6299"/>
              <a:chExt cx="11773" cy="980"/>
            </a:xfrm>
          </p:grpSpPr>
          <p:sp>
            <p:nvSpPr>
              <p:cNvPr id="7" name=" 194"/>
              <p:cNvSpPr/>
              <p:nvPr/>
            </p:nvSpPr>
            <p:spPr>
              <a:xfrm>
                <a:off x="3733" y="6299"/>
                <a:ext cx="1184" cy="980"/>
              </a:xfrm>
              <a:prstGeom prst="octagon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scene3d>
                  <a:camera prst="orthographicFront"/>
                  <a:lightRig rig="threePt" dir="t"/>
                </a:scene3d>
                <a:sp3d>
                  <a:contourClr>
                    <a:srgbClr val="FFFFFF"/>
                  </a:contourClr>
                </a:sp3d>
              </a:bodyPr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3200" b="1">
                    <a:solidFill>
                      <a:srgbClr val="FFFFFF"/>
                    </a:solidFill>
                    <a:cs typeface="方正中雅宋简体" panose="02000000000000000000" charset="-122"/>
                  </a:rPr>
                  <a:t>三</a:t>
                </a:r>
                <a:endParaRPr lang="zh-CN" altLang="en-US" sz="3200" b="1">
                  <a:solidFill>
                    <a:srgbClr val="FFFFFF"/>
                  </a:solidFill>
                  <a:cs typeface="方正中雅宋简体" panose="02000000000000000000" charset="-122"/>
                </a:endParaRPr>
              </a:p>
            </p:txBody>
          </p:sp>
          <p:sp>
            <p:nvSpPr>
              <p:cNvPr id="12" name=" 220"/>
              <p:cNvSpPr/>
              <p:nvPr/>
            </p:nvSpPr>
            <p:spPr>
              <a:xfrm>
                <a:off x="5690" y="6313"/>
                <a:ext cx="9816" cy="966"/>
              </a:xfrm>
              <a:prstGeom prst="homePlate">
                <a:avLst/>
              </a:prstGeom>
              <a:solidFill>
                <a:srgbClr val="E7E6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2800" b="1" dirty="0" smtClean="0">
                    <a:solidFill>
                      <a:schemeClr val="tx1"/>
                    </a:solidFill>
                    <a:latin typeface="方正中雅宋简体" panose="02000000000000000000" charset="-122"/>
                    <a:ea typeface="方正中雅宋简体" panose="02000000000000000000" charset="-122"/>
                    <a:cs typeface="方正中雅宋简体" panose="02000000000000000000" charset="-122"/>
                    <a:sym typeface="+mn-ea"/>
                  </a:rPr>
                  <a:t>民法</a:t>
                </a:r>
                <a:endParaRPr lang="zh-CN" altLang="en-US" sz="2800" b="1" dirty="0" smtClean="0">
                  <a:solidFill>
                    <a:schemeClr val="tx1"/>
                  </a:solidFill>
                  <a:latin typeface="方正中雅宋简体" panose="02000000000000000000" charset="-122"/>
                  <a:ea typeface="方正中雅宋简体" panose="02000000000000000000" charset="-122"/>
                  <a:cs typeface="方正中雅宋简体" panose="02000000000000000000" charset="-122"/>
                  <a:sym typeface="+mn-ea"/>
                </a:endParaRPr>
              </a:p>
            </p:txBody>
          </p:sp>
        </p:grpSp>
      </p:grpSp>
      <p:grpSp>
        <p:nvGrpSpPr>
          <p:cNvPr id="2" name="组合 1"/>
          <p:cNvGrpSpPr/>
          <p:nvPr/>
        </p:nvGrpSpPr>
        <p:grpSpPr>
          <a:xfrm>
            <a:off x="2211705" y="2769870"/>
            <a:ext cx="7497445" cy="2413000"/>
            <a:chOff x="3733" y="3479"/>
            <a:chExt cx="11807" cy="3800"/>
          </a:xfrm>
        </p:grpSpPr>
        <p:sp>
          <p:nvSpPr>
            <p:cNvPr id="4" name=" 194"/>
            <p:cNvSpPr/>
            <p:nvPr>
              <p:custDataLst>
                <p:tags r:id="rId1"/>
              </p:custDataLst>
            </p:nvPr>
          </p:nvSpPr>
          <p:spPr>
            <a:xfrm>
              <a:off x="3733" y="3479"/>
              <a:ext cx="1184" cy="980"/>
            </a:xfrm>
            <a:prstGeom prst="octagon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3200" b="1">
                  <a:solidFill>
                    <a:srgbClr val="FFFFFF"/>
                  </a:solidFill>
                  <a:cs typeface="方正中雅宋简体" panose="02000000000000000000" charset="-122"/>
                </a:rPr>
                <a:t>四</a:t>
              </a:r>
              <a:endParaRPr lang="zh-CN" altLang="en-US" sz="3200" b="1">
                <a:solidFill>
                  <a:srgbClr val="FFFFFF"/>
                </a:solidFill>
                <a:cs typeface="方正中雅宋简体" panose="02000000000000000000" charset="-122"/>
              </a:endParaRPr>
            </a:p>
          </p:txBody>
        </p:sp>
        <p:sp>
          <p:nvSpPr>
            <p:cNvPr id="5" name=" 194"/>
            <p:cNvSpPr/>
            <p:nvPr>
              <p:custDataLst>
                <p:tags r:id="rId2"/>
              </p:custDataLst>
            </p:nvPr>
          </p:nvSpPr>
          <p:spPr>
            <a:xfrm>
              <a:off x="3733" y="4917"/>
              <a:ext cx="1184" cy="980"/>
            </a:xfrm>
            <a:prstGeom prst="octagon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3200" b="1">
                  <a:solidFill>
                    <a:srgbClr val="FFFFFF"/>
                  </a:solidFill>
                  <a:cs typeface="方正中雅宋简体" panose="02000000000000000000" charset="-122"/>
                </a:rPr>
                <a:t>五</a:t>
              </a:r>
              <a:endParaRPr lang="zh-CN" altLang="en-US" sz="3200" b="1">
                <a:solidFill>
                  <a:srgbClr val="FFFFFF"/>
                </a:solidFill>
                <a:cs typeface="方正中雅宋简体" panose="02000000000000000000" charset="-122"/>
              </a:endParaRPr>
            </a:p>
          </p:txBody>
        </p:sp>
        <p:sp>
          <p:nvSpPr>
            <p:cNvPr id="8" name=" 220"/>
            <p:cNvSpPr/>
            <p:nvPr>
              <p:custDataLst>
                <p:tags r:id="rId3"/>
              </p:custDataLst>
            </p:nvPr>
          </p:nvSpPr>
          <p:spPr>
            <a:xfrm>
              <a:off x="5724" y="3479"/>
              <a:ext cx="9816" cy="966"/>
            </a:xfrm>
            <a:prstGeom prst="homePlat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>
                  <a:solidFill>
                    <a:schemeClr val="bg1"/>
                  </a:solidFill>
                  <a:latin typeface="方正中雅宋简体" panose="02000000000000000000" charset="-122"/>
                  <a:ea typeface="方正中雅宋简体" panose="02000000000000000000" charset="-122"/>
                  <a:cs typeface="方正中雅宋简体" panose="02000000000000000000" charset="-122"/>
                  <a:sym typeface="+mn-ea"/>
                </a:rPr>
                <a:t>劳动合同法与劳动争议、人事争议的解决</a:t>
              </a:r>
              <a:endParaRPr lang="zh-CN" altLang="en-US" sz="2400" b="1" dirty="0">
                <a:solidFill>
                  <a:schemeClr val="bg1"/>
                </a:solidFill>
                <a:latin typeface="方正中雅宋简体" panose="02000000000000000000" charset="-122"/>
                <a:ea typeface="方正中雅宋简体" panose="02000000000000000000" charset="-122"/>
                <a:cs typeface="方正中雅宋简体" panose="02000000000000000000" charset="-122"/>
                <a:sym typeface="+mn-ea"/>
              </a:endParaRPr>
            </a:p>
          </p:txBody>
        </p:sp>
        <p:sp>
          <p:nvSpPr>
            <p:cNvPr id="9" name=" 220"/>
            <p:cNvSpPr/>
            <p:nvPr>
              <p:custDataLst>
                <p:tags r:id="rId4"/>
              </p:custDataLst>
            </p:nvPr>
          </p:nvSpPr>
          <p:spPr>
            <a:xfrm>
              <a:off x="5690" y="4917"/>
              <a:ext cx="9816" cy="966"/>
            </a:xfrm>
            <a:prstGeom prst="homePlat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800" b="1" dirty="0" smtClean="0">
                  <a:solidFill>
                    <a:schemeClr val="tx1"/>
                  </a:solidFill>
                  <a:latin typeface="方正中雅宋简体" panose="02000000000000000000" charset="-122"/>
                  <a:ea typeface="方正中雅宋简体" panose="02000000000000000000" charset="-122"/>
                  <a:cs typeface="方正中雅宋简体" panose="02000000000000000000" charset="-122"/>
                  <a:sym typeface="+mn-ea"/>
                </a:rPr>
                <a:t>知识产权法</a:t>
              </a:r>
              <a:endParaRPr lang="zh-CN" altLang="en-US" sz="2800" b="1" dirty="0" smtClean="0">
                <a:solidFill>
                  <a:schemeClr val="tx1"/>
                </a:solidFill>
                <a:latin typeface="方正中雅宋简体" panose="02000000000000000000" charset="-122"/>
                <a:ea typeface="方正中雅宋简体" panose="02000000000000000000" charset="-122"/>
                <a:cs typeface="方正中雅宋简体" panose="02000000000000000000" charset="-122"/>
                <a:sym typeface="+mn-ea"/>
              </a:endParaRPr>
            </a:p>
          </p:txBody>
        </p:sp>
        <p:grpSp>
          <p:nvGrpSpPr>
            <p:cNvPr id="13" name="组合 12"/>
            <p:cNvGrpSpPr/>
            <p:nvPr/>
          </p:nvGrpSpPr>
          <p:grpSpPr>
            <a:xfrm>
              <a:off x="3733" y="6299"/>
              <a:ext cx="11773" cy="980"/>
              <a:chOff x="3733" y="6299"/>
              <a:chExt cx="11773" cy="980"/>
            </a:xfrm>
          </p:grpSpPr>
          <p:sp>
            <p:nvSpPr>
              <p:cNvPr id="14" name=" 194"/>
              <p:cNvSpPr/>
              <p:nvPr>
                <p:custDataLst>
                  <p:tags r:id="rId5"/>
                </p:custDataLst>
              </p:nvPr>
            </p:nvSpPr>
            <p:spPr>
              <a:xfrm>
                <a:off x="3733" y="6299"/>
                <a:ext cx="1184" cy="980"/>
              </a:xfrm>
              <a:prstGeom prst="octagon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scene3d>
                  <a:camera prst="orthographicFront"/>
                  <a:lightRig rig="threePt" dir="t"/>
                </a:scene3d>
                <a:sp3d>
                  <a:contourClr>
                    <a:srgbClr val="FFFFFF"/>
                  </a:contourClr>
                </a:sp3d>
              </a:bodyPr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3200" b="1">
                    <a:solidFill>
                      <a:srgbClr val="FFFFFF"/>
                    </a:solidFill>
                    <a:cs typeface="方正中雅宋简体" panose="02000000000000000000" charset="-122"/>
                  </a:rPr>
                  <a:t>六</a:t>
                </a:r>
                <a:endParaRPr lang="zh-CN" altLang="en-US" sz="3200" b="1">
                  <a:solidFill>
                    <a:srgbClr val="FFFFFF"/>
                  </a:solidFill>
                  <a:cs typeface="方正中雅宋简体" panose="02000000000000000000" charset="-122"/>
                </a:endParaRPr>
              </a:p>
            </p:txBody>
          </p:sp>
          <p:sp>
            <p:nvSpPr>
              <p:cNvPr id="15" name=" 220"/>
              <p:cNvSpPr/>
              <p:nvPr>
                <p:custDataLst>
                  <p:tags r:id="rId6"/>
                </p:custDataLst>
              </p:nvPr>
            </p:nvSpPr>
            <p:spPr>
              <a:xfrm>
                <a:off x="5690" y="6313"/>
                <a:ext cx="9816" cy="966"/>
              </a:xfrm>
              <a:prstGeom prst="homePlat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2800" b="1" dirty="0" smtClean="0">
                    <a:solidFill>
                      <a:schemeClr val="tx1"/>
                    </a:solidFill>
                    <a:latin typeface="方正中雅宋简体" panose="02000000000000000000" charset="-122"/>
                    <a:ea typeface="方正中雅宋简体" panose="02000000000000000000" charset="-122"/>
                    <a:cs typeface="方正中雅宋简体" panose="02000000000000000000" charset="-122"/>
                    <a:sym typeface="+mn-ea"/>
                  </a:rPr>
                  <a:t>刑法</a:t>
                </a:r>
                <a:endParaRPr lang="zh-CN" altLang="en-US" sz="2800" b="1" dirty="0" smtClean="0">
                  <a:solidFill>
                    <a:schemeClr val="tx1"/>
                  </a:solidFill>
                  <a:latin typeface="方正中雅宋简体" panose="02000000000000000000" charset="-122"/>
                  <a:ea typeface="方正中雅宋简体" panose="02000000000000000000" charset="-122"/>
                  <a:cs typeface="方正中雅宋简体" panose="02000000000000000000" charset="-122"/>
                  <a:sym typeface="+mn-ea"/>
                </a:endParaRPr>
              </a:p>
            </p:txBody>
          </p:sp>
        </p:grpSp>
      </p:grpSp>
      <p:sp>
        <p:nvSpPr>
          <p:cNvPr id="16" name=" 194"/>
          <p:cNvSpPr/>
          <p:nvPr>
            <p:custDataLst>
              <p:tags r:id="rId7"/>
            </p:custDataLst>
          </p:nvPr>
        </p:nvSpPr>
        <p:spPr>
          <a:xfrm>
            <a:off x="2233295" y="5434330"/>
            <a:ext cx="751840" cy="622300"/>
          </a:xfrm>
          <a:prstGeom prst="octagon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>
                <a:solidFill>
                  <a:srgbClr val="FFFFFF"/>
                </a:solidFill>
                <a:cs typeface="方正中雅宋简体" panose="02000000000000000000" charset="-122"/>
              </a:rPr>
              <a:t>七</a:t>
            </a:r>
            <a:endParaRPr lang="zh-CN" altLang="en-US" sz="3200" b="1">
              <a:solidFill>
                <a:srgbClr val="FFFFFF"/>
              </a:solidFill>
              <a:cs typeface="方正中雅宋简体" panose="02000000000000000000" charset="-122"/>
            </a:endParaRPr>
          </a:p>
        </p:txBody>
      </p:sp>
      <p:sp>
        <p:nvSpPr>
          <p:cNvPr id="17" name=" 220"/>
          <p:cNvSpPr/>
          <p:nvPr>
            <p:custDataLst>
              <p:tags r:id="rId8"/>
            </p:custDataLst>
          </p:nvPr>
        </p:nvSpPr>
        <p:spPr>
          <a:xfrm>
            <a:off x="3475990" y="5443220"/>
            <a:ext cx="6233160" cy="613410"/>
          </a:xfrm>
          <a:prstGeom prst="homePlat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solidFill>
                  <a:schemeClr val="tx1"/>
                </a:solidFill>
                <a:latin typeface="方正中雅宋简体" panose="02000000000000000000" charset="-122"/>
                <a:ea typeface="方正中雅宋简体" panose="02000000000000000000" charset="-122"/>
                <a:cs typeface="方正中雅宋简体" panose="02000000000000000000" charset="-122"/>
                <a:sym typeface="+mn-ea"/>
              </a:rPr>
              <a:t>国防法</a:t>
            </a:r>
            <a:endParaRPr lang="zh-CN" altLang="en-US" sz="2800" b="1" dirty="0" smtClean="0">
              <a:solidFill>
                <a:schemeClr val="tx1"/>
              </a:solidFill>
              <a:latin typeface="方正中雅宋简体" panose="02000000000000000000" charset="-122"/>
              <a:ea typeface="方正中雅宋简体" panose="02000000000000000000" charset="-122"/>
              <a:cs typeface="方正中雅宋简体" panose="02000000000000000000" charset="-122"/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0" name="组合 9"/>
          <p:cNvGrpSpPr/>
          <p:nvPr/>
        </p:nvGrpSpPr>
        <p:grpSpPr>
          <a:xfrm>
            <a:off x="2211705" y="772795"/>
            <a:ext cx="7497445" cy="2413000"/>
            <a:chOff x="3733" y="3479"/>
            <a:chExt cx="11807" cy="3800"/>
          </a:xfrm>
        </p:grpSpPr>
        <p:sp>
          <p:nvSpPr>
            <p:cNvPr id="194" name=" 194"/>
            <p:cNvSpPr/>
            <p:nvPr/>
          </p:nvSpPr>
          <p:spPr>
            <a:xfrm>
              <a:off x="3733" y="3479"/>
              <a:ext cx="1184" cy="980"/>
            </a:xfrm>
            <a:prstGeom prst="octagon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b="1">
                  <a:solidFill>
                    <a:srgbClr val="FFFFFF"/>
                  </a:solidFill>
                  <a:cs typeface="方正中雅宋简体" panose="02000000000000000000" charset="-122"/>
                </a:rPr>
                <a:t>1</a:t>
              </a:r>
              <a:endParaRPr lang="en-US" altLang="zh-CN" sz="3200" b="1">
                <a:solidFill>
                  <a:srgbClr val="FFFFFF"/>
                </a:solidFill>
                <a:cs typeface="方正中雅宋简体" panose="02000000000000000000" charset="-122"/>
              </a:endParaRPr>
            </a:p>
          </p:txBody>
        </p:sp>
        <p:sp>
          <p:nvSpPr>
            <p:cNvPr id="6" name=" 194"/>
            <p:cNvSpPr/>
            <p:nvPr/>
          </p:nvSpPr>
          <p:spPr>
            <a:xfrm>
              <a:off x="3733" y="4917"/>
              <a:ext cx="1184" cy="980"/>
            </a:xfrm>
            <a:prstGeom prst="octagon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b="1">
                  <a:solidFill>
                    <a:srgbClr val="FFFFFF"/>
                  </a:solidFill>
                  <a:cs typeface="方正中雅宋简体" panose="02000000000000000000" charset="-122"/>
                </a:rPr>
                <a:t>2</a:t>
              </a:r>
              <a:endParaRPr lang="en-US" altLang="zh-CN" sz="3200" b="1">
                <a:solidFill>
                  <a:srgbClr val="FFFFFF"/>
                </a:solidFill>
                <a:cs typeface="方正中雅宋简体" panose="02000000000000000000" charset="-122"/>
              </a:endParaRPr>
            </a:p>
          </p:txBody>
        </p:sp>
        <p:sp>
          <p:nvSpPr>
            <p:cNvPr id="220" name=" 220"/>
            <p:cNvSpPr/>
            <p:nvPr/>
          </p:nvSpPr>
          <p:spPr>
            <a:xfrm>
              <a:off x="5724" y="3479"/>
              <a:ext cx="9816" cy="966"/>
            </a:xfrm>
            <a:prstGeom prst="homePlate">
              <a:avLst/>
            </a:prstGeom>
            <a:solidFill>
              <a:srgbClr val="E7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800" b="1" dirty="0">
                  <a:solidFill>
                    <a:schemeClr val="tx1"/>
                  </a:solidFill>
                  <a:latin typeface="方正中雅宋简体" panose="02000000000000000000" charset="-122"/>
                  <a:ea typeface="方正中雅宋简体" panose="02000000000000000000" charset="-122"/>
                  <a:cs typeface="方正中雅宋简体" panose="02000000000000000000" charset="-122"/>
                  <a:sym typeface="+mn-ea"/>
                </a:rPr>
                <a:t>劳动合同的概念和种类</a:t>
              </a:r>
              <a:endParaRPr lang="zh-CN" altLang="en-US" sz="2800" b="1" dirty="0">
                <a:solidFill>
                  <a:schemeClr val="tx1"/>
                </a:solidFill>
                <a:latin typeface="方正中雅宋简体" panose="02000000000000000000" charset="-122"/>
                <a:ea typeface="方正中雅宋简体" panose="02000000000000000000" charset="-122"/>
                <a:cs typeface="方正中雅宋简体" panose="02000000000000000000" charset="-122"/>
                <a:sym typeface="+mn-ea"/>
              </a:endParaRPr>
            </a:p>
          </p:txBody>
        </p:sp>
        <p:sp>
          <p:nvSpPr>
            <p:cNvPr id="11" name=" 220"/>
            <p:cNvSpPr/>
            <p:nvPr/>
          </p:nvSpPr>
          <p:spPr>
            <a:xfrm>
              <a:off x="5690" y="4917"/>
              <a:ext cx="9816" cy="966"/>
            </a:xfrm>
            <a:prstGeom prst="homePlate">
              <a:avLst/>
            </a:prstGeom>
            <a:solidFill>
              <a:srgbClr val="E7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800" b="1" dirty="0" smtClean="0">
                  <a:solidFill>
                    <a:schemeClr val="tx1"/>
                  </a:solidFill>
                  <a:latin typeface="方正中雅宋简体" panose="02000000000000000000" charset="-122"/>
                  <a:ea typeface="方正中雅宋简体" panose="02000000000000000000" charset="-122"/>
                  <a:cs typeface="方正中雅宋简体" panose="02000000000000000000" charset="-122"/>
                  <a:sym typeface="+mn-ea"/>
                </a:rPr>
                <a:t>劳动合同的订立和效力</a:t>
              </a:r>
              <a:endParaRPr lang="zh-CN" altLang="en-US" sz="2800" b="1" dirty="0" smtClean="0">
                <a:solidFill>
                  <a:schemeClr val="tx1"/>
                </a:solidFill>
                <a:latin typeface="方正中雅宋简体" panose="02000000000000000000" charset="-122"/>
                <a:ea typeface="方正中雅宋简体" panose="02000000000000000000" charset="-122"/>
                <a:cs typeface="方正中雅宋简体" panose="02000000000000000000" charset="-122"/>
                <a:sym typeface="+mn-ea"/>
              </a:endParaRPr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3733" y="6299"/>
              <a:ext cx="11773" cy="980"/>
              <a:chOff x="3733" y="6299"/>
              <a:chExt cx="11773" cy="980"/>
            </a:xfrm>
          </p:grpSpPr>
          <p:sp>
            <p:nvSpPr>
              <p:cNvPr id="7" name=" 194"/>
              <p:cNvSpPr/>
              <p:nvPr/>
            </p:nvSpPr>
            <p:spPr>
              <a:xfrm>
                <a:off x="3733" y="6299"/>
                <a:ext cx="1184" cy="980"/>
              </a:xfrm>
              <a:prstGeom prst="octagon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scene3d>
                  <a:camera prst="orthographicFront"/>
                  <a:lightRig rig="threePt" dir="t"/>
                </a:scene3d>
                <a:sp3d>
                  <a:contourClr>
                    <a:srgbClr val="FFFFFF"/>
                  </a:contourClr>
                </a:sp3d>
              </a:bodyPr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3200" b="1">
                    <a:solidFill>
                      <a:srgbClr val="FFFFFF"/>
                    </a:solidFill>
                    <a:cs typeface="方正中雅宋简体" panose="02000000000000000000" charset="-122"/>
                  </a:rPr>
                  <a:t>3</a:t>
                </a:r>
                <a:endParaRPr lang="en-US" altLang="zh-CN" sz="3200" b="1">
                  <a:solidFill>
                    <a:srgbClr val="FFFFFF"/>
                  </a:solidFill>
                  <a:cs typeface="方正中雅宋简体" panose="02000000000000000000" charset="-122"/>
                </a:endParaRPr>
              </a:p>
            </p:txBody>
          </p:sp>
          <p:sp>
            <p:nvSpPr>
              <p:cNvPr id="12" name=" 220"/>
              <p:cNvSpPr/>
              <p:nvPr/>
            </p:nvSpPr>
            <p:spPr>
              <a:xfrm>
                <a:off x="5690" y="6313"/>
                <a:ext cx="9816" cy="966"/>
              </a:xfrm>
              <a:prstGeom prst="homePlat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2800" b="1" dirty="0" smtClean="0">
                    <a:solidFill>
                      <a:schemeClr val="bg1"/>
                    </a:solidFill>
                    <a:latin typeface="方正中雅宋简体" panose="02000000000000000000" charset="-122"/>
                    <a:ea typeface="方正中雅宋简体" panose="02000000000000000000" charset="-122"/>
                    <a:cs typeface="方正中雅宋简体" panose="02000000000000000000" charset="-122"/>
                    <a:sym typeface="+mn-ea"/>
                  </a:rPr>
                  <a:t>劳动合同的履行和变更</a:t>
                </a:r>
                <a:endParaRPr lang="zh-CN" altLang="en-US" sz="2800" b="1" dirty="0" smtClean="0">
                  <a:solidFill>
                    <a:schemeClr val="bg1"/>
                  </a:solidFill>
                  <a:latin typeface="方正中雅宋简体" panose="02000000000000000000" charset="-122"/>
                  <a:ea typeface="方正中雅宋简体" panose="02000000000000000000" charset="-122"/>
                  <a:cs typeface="方正中雅宋简体" panose="02000000000000000000" charset="-122"/>
                  <a:sym typeface="+mn-ea"/>
                </a:endParaRPr>
              </a:p>
            </p:txBody>
          </p:sp>
        </p:grpSp>
      </p:grpSp>
      <p:grpSp>
        <p:nvGrpSpPr>
          <p:cNvPr id="2" name="组合 1"/>
          <p:cNvGrpSpPr/>
          <p:nvPr/>
        </p:nvGrpSpPr>
        <p:grpSpPr>
          <a:xfrm>
            <a:off x="2211705" y="3399790"/>
            <a:ext cx="7497445" cy="622300"/>
            <a:chOff x="3733" y="3479"/>
            <a:chExt cx="11807" cy="980"/>
          </a:xfrm>
        </p:grpSpPr>
        <p:sp>
          <p:nvSpPr>
            <p:cNvPr id="4" name=" 194"/>
            <p:cNvSpPr/>
            <p:nvPr>
              <p:custDataLst>
                <p:tags r:id="rId1"/>
              </p:custDataLst>
            </p:nvPr>
          </p:nvSpPr>
          <p:spPr>
            <a:xfrm>
              <a:off x="3733" y="3479"/>
              <a:ext cx="1184" cy="980"/>
            </a:xfrm>
            <a:prstGeom prst="octagon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b="1">
                  <a:solidFill>
                    <a:srgbClr val="FFFFFF"/>
                  </a:solidFill>
                  <a:cs typeface="方正中雅宋简体" panose="02000000000000000000" charset="-122"/>
                </a:rPr>
                <a:t>4</a:t>
              </a:r>
              <a:endParaRPr lang="en-US" altLang="zh-CN" sz="3200" b="1">
                <a:solidFill>
                  <a:srgbClr val="FFFFFF"/>
                </a:solidFill>
                <a:cs typeface="方正中雅宋简体" panose="02000000000000000000" charset="-122"/>
              </a:endParaRPr>
            </a:p>
          </p:txBody>
        </p:sp>
        <p:sp>
          <p:nvSpPr>
            <p:cNvPr id="8" name=" 220"/>
            <p:cNvSpPr/>
            <p:nvPr>
              <p:custDataLst>
                <p:tags r:id="rId2"/>
              </p:custDataLst>
            </p:nvPr>
          </p:nvSpPr>
          <p:spPr>
            <a:xfrm>
              <a:off x="5724" y="3479"/>
              <a:ext cx="9816" cy="966"/>
            </a:xfrm>
            <a:prstGeom prst="homePlate">
              <a:avLst/>
            </a:prstGeom>
            <a:solidFill>
              <a:srgbClr val="E7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800" b="1" dirty="0">
                  <a:solidFill>
                    <a:schemeClr val="tx1"/>
                  </a:solidFill>
                  <a:latin typeface="方正中雅宋简体" panose="02000000000000000000" charset="-122"/>
                  <a:ea typeface="方正中雅宋简体" panose="02000000000000000000" charset="-122"/>
                  <a:cs typeface="方正中雅宋简体" panose="02000000000000000000" charset="-122"/>
                  <a:sym typeface="+mn-ea"/>
                </a:rPr>
                <a:t>劳动合同的解除和终止</a:t>
              </a:r>
              <a:endParaRPr lang="zh-CN" altLang="en-US" sz="2800" b="1" dirty="0">
                <a:solidFill>
                  <a:schemeClr val="tx1"/>
                </a:solidFill>
                <a:latin typeface="方正中雅宋简体" panose="02000000000000000000" charset="-122"/>
                <a:ea typeface="方正中雅宋简体" panose="02000000000000000000" charset="-122"/>
                <a:cs typeface="方正中雅宋简体" panose="02000000000000000000" charset="-122"/>
                <a:sym typeface="+mn-ea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2211705" y="4227195"/>
            <a:ext cx="7497445" cy="622300"/>
            <a:chOff x="3733" y="3479"/>
            <a:chExt cx="11807" cy="980"/>
          </a:xfrm>
        </p:grpSpPr>
        <p:sp>
          <p:nvSpPr>
            <p:cNvPr id="9" name=" 194"/>
            <p:cNvSpPr/>
            <p:nvPr>
              <p:custDataLst>
                <p:tags r:id="rId3"/>
              </p:custDataLst>
            </p:nvPr>
          </p:nvSpPr>
          <p:spPr>
            <a:xfrm>
              <a:off x="3733" y="3479"/>
              <a:ext cx="1184" cy="980"/>
            </a:xfrm>
            <a:prstGeom prst="octagon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b="1">
                  <a:solidFill>
                    <a:srgbClr val="FFFFFF"/>
                  </a:solidFill>
                  <a:cs typeface="方正中雅宋简体" panose="02000000000000000000" charset="-122"/>
                </a:rPr>
                <a:t>5</a:t>
              </a:r>
              <a:endParaRPr lang="en-US" altLang="zh-CN" sz="3200" b="1">
                <a:solidFill>
                  <a:srgbClr val="FFFFFF"/>
                </a:solidFill>
                <a:cs typeface="方正中雅宋简体" panose="02000000000000000000" charset="-122"/>
              </a:endParaRPr>
            </a:p>
          </p:txBody>
        </p:sp>
        <p:sp>
          <p:nvSpPr>
            <p:cNvPr id="13" name=" 220"/>
            <p:cNvSpPr/>
            <p:nvPr>
              <p:custDataLst>
                <p:tags r:id="rId4"/>
              </p:custDataLst>
            </p:nvPr>
          </p:nvSpPr>
          <p:spPr>
            <a:xfrm>
              <a:off x="5724" y="3479"/>
              <a:ext cx="9816" cy="966"/>
            </a:xfrm>
            <a:prstGeom prst="homePlate">
              <a:avLst/>
            </a:prstGeom>
            <a:solidFill>
              <a:srgbClr val="E7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800" b="1" dirty="0">
                  <a:solidFill>
                    <a:schemeClr val="tx1"/>
                  </a:solidFill>
                  <a:latin typeface="方正中雅宋简体" panose="02000000000000000000" charset="-122"/>
                  <a:ea typeface="方正中雅宋简体" panose="02000000000000000000" charset="-122"/>
                  <a:cs typeface="方正中雅宋简体" panose="02000000000000000000" charset="-122"/>
                  <a:sym typeface="+mn-ea"/>
                </a:rPr>
                <a:t>集体合同和劳务派遣</a:t>
              </a:r>
              <a:endParaRPr lang="zh-CN" altLang="en-US" sz="2800" b="1" dirty="0">
                <a:solidFill>
                  <a:schemeClr val="tx1"/>
                </a:solidFill>
                <a:latin typeface="方正中雅宋简体" panose="02000000000000000000" charset="-122"/>
                <a:ea typeface="方正中雅宋简体" panose="02000000000000000000" charset="-122"/>
                <a:cs typeface="方正中雅宋简体" panose="02000000000000000000" charset="-122"/>
                <a:sym typeface="+mn-ea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2211705" y="5054600"/>
            <a:ext cx="7497445" cy="622300"/>
            <a:chOff x="3733" y="3479"/>
            <a:chExt cx="11807" cy="980"/>
          </a:xfrm>
        </p:grpSpPr>
        <p:sp>
          <p:nvSpPr>
            <p:cNvPr id="15" name=" 194"/>
            <p:cNvSpPr/>
            <p:nvPr>
              <p:custDataLst>
                <p:tags r:id="rId5"/>
              </p:custDataLst>
            </p:nvPr>
          </p:nvSpPr>
          <p:spPr>
            <a:xfrm>
              <a:off x="3733" y="3479"/>
              <a:ext cx="1184" cy="980"/>
            </a:xfrm>
            <a:prstGeom prst="octagon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b="1">
                  <a:solidFill>
                    <a:srgbClr val="FFFFFF"/>
                  </a:solidFill>
                  <a:cs typeface="方正中雅宋简体" panose="02000000000000000000" charset="-122"/>
                </a:rPr>
                <a:t>6</a:t>
              </a:r>
              <a:endParaRPr lang="en-US" altLang="zh-CN" sz="3200" b="1">
                <a:solidFill>
                  <a:srgbClr val="FFFFFF"/>
                </a:solidFill>
                <a:cs typeface="方正中雅宋简体" panose="02000000000000000000" charset="-122"/>
              </a:endParaRPr>
            </a:p>
          </p:txBody>
        </p:sp>
        <p:sp>
          <p:nvSpPr>
            <p:cNvPr id="16" name=" 220"/>
            <p:cNvSpPr/>
            <p:nvPr>
              <p:custDataLst>
                <p:tags r:id="rId6"/>
              </p:custDataLst>
            </p:nvPr>
          </p:nvSpPr>
          <p:spPr>
            <a:xfrm>
              <a:off x="5724" y="3479"/>
              <a:ext cx="9816" cy="966"/>
            </a:xfrm>
            <a:prstGeom prst="homePlate">
              <a:avLst/>
            </a:prstGeom>
            <a:solidFill>
              <a:srgbClr val="E7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b="1" dirty="0">
                  <a:solidFill>
                    <a:schemeClr val="tx1"/>
                  </a:solidFill>
                  <a:latin typeface="方正中雅宋简体" panose="02000000000000000000" charset="-122"/>
                  <a:ea typeface="方正中雅宋简体" panose="02000000000000000000" charset="-122"/>
                  <a:cs typeface="方正中雅宋简体" panose="02000000000000000000" charset="-122"/>
                  <a:sym typeface="+mn-ea"/>
                </a:rPr>
                <a:t>劳动争议、人事争议和违反劳动合同的法律责任</a:t>
              </a:r>
              <a:endParaRPr lang="zh-CN" altLang="en-US" sz="2000" b="1" dirty="0">
                <a:solidFill>
                  <a:schemeClr val="tx1"/>
                </a:solidFill>
                <a:latin typeface="方正中雅宋简体" panose="02000000000000000000" charset="-122"/>
                <a:ea typeface="方正中雅宋简体" panose="02000000000000000000" charset="-122"/>
                <a:cs typeface="方正中雅宋简体" panose="02000000000000000000" charset="-122"/>
                <a:sym typeface="+mn-ea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12"/>
          <p:cNvSpPr txBox="1"/>
          <p:nvPr/>
        </p:nvSpPr>
        <p:spPr>
          <a:xfrm>
            <a:off x="10505482" y="768950"/>
            <a:ext cx="125559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方正中雅宋简体" panose="02000000000000000000" charset="-122"/>
                <a:ea typeface="方正中雅宋简体" panose="02000000000000000000" charset="-122"/>
                <a:cs typeface="方正中雅宋简体" panose="02000000000000000000" charset="-122"/>
              </a:rPr>
              <a:t>第一节</a:t>
            </a:r>
            <a:endParaRPr lang="zh-CN" altLang="en-US" sz="2400" dirty="0">
              <a:solidFill>
                <a:schemeClr val="bg1"/>
              </a:solidFill>
              <a:latin typeface="方正中雅宋简体" panose="02000000000000000000" charset="-122"/>
              <a:ea typeface="方正中雅宋简体" panose="02000000000000000000" charset="-122"/>
              <a:cs typeface="方正中雅宋简体" panose="02000000000000000000" charset="-122"/>
            </a:endParaRPr>
          </a:p>
        </p:txBody>
      </p:sp>
      <p:sp>
        <p:nvSpPr>
          <p:cNvPr id="27" name="内容占位符 4"/>
          <p:cNvSpPr txBox="1"/>
          <p:nvPr/>
        </p:nvSpPr>
        <p:spPr>
          <a:xfrm>
            <a:off x="445135" y="1230630"/>
            <a:ext cx="11302365" cy="48609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25000"/>
              </a:lnSpc>
              <a:buNone/>
            </a:pPr>
            <a:r>
              <a:rPr sz="2000" dirty="0">
                <a:latin typeface="方正中雅宋简体" panose="02000000000000000000" charset="-122"/>
                <a:ea typeface="方正中雅宋简体" panose="02000000000000000000" charset="-122"/>
                <a:cs typeface="方正中雅宋简体" panose="02000000000000000000" charset="-122"/>
              </a:rPr>
              <a:t>用人单位与劳动者应当按照劳动合同的约定，全面履行各自的义务。</a:t>
            </a:r>
            <a:endParaRPr sz="2000" dirty="0">
              <a:latin typeface="方正中雅宋简体" panose="02000000000000000000" charset="-122"/>
              <a:ea typeface="方正中雅宋简体" panose="02000000000000000000" charset="-122"/>
              <a:cs typeface="方正中雅宋简体" panose="02000000000000000000" charset="-122"/>
            </a:endParaRPr>
          </a:p>
          <a:p>
            <a:pPr marL="0" indent="0" fontAlgn="auto">
              <a:lnSpc>
                <a:spcPct val="125000"/>
              </a:lnSpc>
              <a:buNone/>
            </a:pPr>
            <a:r>
              <a:rPr sz="2000" dirty="0">
                <a:latin typeface="方正中雅宋简体" panose="02000000000000000000" charset="-122"/>
                <a:ea typeface="方正中雅宋简体" panose="02000000000000000000" charset="-122"/>
                <a:cs typeface="方正中雅宋简体" panose="02000000000000000000" charset="-122"/>
              </a:rPr>
              <a:t>用人单位与劳动者</a:t>
            </a:r>
            <a:r>
              <a:rPr sz="2000" b="1" dirty="0">
                <a:solidFill>
                  <a:srgbClr val="FF0000"/>
                </a:solidFill>
                <a:latin typeface="方正中雅宋简体" panose="02000000000000000000" charset="-122"/>
                <a:ea typeface="方正中雅宋简体" panose="02000000000000000000" charset="-122"/>
                <a:cs typeface="方正中雅宋简体" panose="02000000000000000000" charset="-122"/>
              </a:rPr>
              <a:t>协商一致</a:t>
            </a:r>
            <a:r>
              <a:rPr sz="2000" dirty="0">
                <a:latin typeface="方正中雅宋简体" panose="02000000000000000000" charset="-122"/>
                <a:ea typeface="方正中雅宋简体" panose="02000000000000000000" charset="-122"/>
                <a:cs typeface="方正中雅宋简体" panose="02000000000000000000" charset="-122"/>
              </a:rPr>
              <a:t>，可以变更劳动合同约定的内容。变更劳动合同，应当采用</a:t>
            </a:r>
            <a:r>
              <a:rPr sz="2000" b="1" dirty="0">
                <a:solidFill>
                  <a:srgbClr val="FF0000"/>
                </a:solidFill>
                <a:latin typeface="方正中雅宋简体" panose="02000000000000000000" charset="-122"/>
                <a:ea typeface="方正中雅宋简体" panose="02000000000000000000" charset="-122"/>
                <a:cs typeface="方正中雅宋简体" panose="02000000000000000000" charset="-122"/>
              </a:rPr>
              <a:t>书面形式</a:t>
            </a:r>
            <a:r>
              <a:rPr sz="2000" dirty="0">
                <a:latin typeface="方正中雅宋简体" panose="02000000000000000000" charset="-122"/>
                <a:ea typeface="方正中雅宋简体" panose="02000000000000000000" charset="-122"/>
                <a:cs typeface="方正中雅宋简体" panose="02000000000000000000" charset="-122"/>
              </a:rPr>
              <a:t>。</a:t>
            </a:r>
            <a:endParaRPr sz="2000" dirty="0">
              <a:latin typeface="方正中雅宋简体" panose="02000000000000000000" charset="-122"/>
              <a:ea typeface="方正中雅宋简体" panose="02000000000000000000" charset="-122"/>
              <a:cs typeface="方正中雅宋简体" panose="02000000000000000000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59105" y="441325"/>
            <a:ext cx="3357880" cy="4603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p>
            <a:pPr algn="l"/>
            <a:r>
              <a:rPr lang="zh-CN" altLang="en-US" sz="2400" dirty="0">
                <a:solidFill>
                  <a:schemeClr val="bg1"/>
                </a:solidFill>
                <a:latin typeface="方正中雅宋简体" panose="02000000000000000000" charset="-122"/>
                <a:ea typeface="方正中雅宋简体" panose="02000000000000000000" charset="-122"/>
                <a:cs typeface="方正中雅宋简体" panose="02000000000000000000" charset="-122"/>
              </a:rPr>
              <a:t>劳动合同的履行和变更</a:t>
            </a:r>
            <a:endParaRPr lang="zh-CN" altLang="en-US" sz="2400" dirty="0">
              <a:solidFill>
                <a:schemeClr val="bg1"/>
              </a:solidFill>
              <a:latin typeface="方正中雅宋简体" panose="02000000000000000000" charset="-122"/>
              <a:ea typeface="方正中雅宋简体" panose="02000000000000000000" charset="-122"/>
              <a:cs typeface="方正中雅宋简体" panose="02000000000000000000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0" name="组合 9"/>
          <p:cNvGrpSpPr/>
          <p:nvPr/>
        </p:nvGrpSpPr>
        <p:grpSpPr>
          <a:xfrm>
            <a:off x="2211705" y="772795"/>
            <a:ext cx="7497445" cy="2413000"/>
            <a:chOff x="3733" y="3479"/>
            <a:chExt cx="11807" cy="3800"/>
          </a:xfrm>
        </p:grpSpPr>
        <p:sp>
          <p:nvSpPr>
            <p:cNvPr id="194" name=" 194"/>
            <p:cNvSpPr/>
            <p:nvPr/>
          </p:nvSpPr>
          <p:spPr>
            <a:xfrm>
              <a:off x="3733" y="3479"/>
              <a:ext cx="1184" cy="980"/>
            </a:xfrm>
            <a:prstGeom prst="octagon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b="1">
                  <a:solidFill>
                    <a:srgbClr val="FFFFFF"/>
                  </a:solidFill>
                  <a:cs typeface="方正中雅宋简体" panose="02000000000000000000" charset="-122"/>
                </a:rPr>
                <a:t>1</a:t>
              </a:r>
              <a:endParaRPr lang="en-US" altLang="zh-CN" sz="3200" b="1">
                <a:solidFill>
                  <a:srgbClr val="FFFFFF"/>
                </a:solidFill>
                <a:cs typeface="方正中雅宋简体" panose="02000000000000000000" charset="-122"/>
              </a:endParaRPr>
            </a:p>
          </p:txBody>
        </p:sp>
        <p:sp>
          <p:nvSpPr>
            <p:cNvPr id="6" name=" 194"/>
            <p:cNvSpPr/>
            <p:nvPr/>
          </p:nvSpPr>
          <p:spPr>
            <a:xfrm>
              <a:off x="3733" y="4917"/>
              <a:ext cx="1184" cy="980"/>
            </a:xfrm>
            <a:prstGeom prst="octagon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b="1">
                  <a:solidFill>
                    <a:srgbClr val="FFFFFF"/>
                  </a:solidFill>
                  <a:cs typeface="方正中雅宋简体" panose="02000000000000000000" charset="-122"/>
                </a:rPr>
                <a:t>2</a:t>
              </a:r>
              <a:endParaRPr lang="en-US" altLang="zh-CN" sz="3200" b="1">
                <a:solidFill>
                  <a:srgbClr val="FFFFFF"/>
                </a:solidFill>
                <a:cs typeface="方正中雅宋简体" panose="02000000000000000000" charset="-122"/>
              </a:endParaRPr>
            </a:p>
          </p:txBody>
        </p:sp>
        <p:sp>
          <p:nvSpPr>
            <p:cNvPr id="220" name=" 220"/>
            <p:cNvSpPr/>
            <p:nvPr/>
          </p:nvSpPr>
          <p:spPr>
            <a:xfrm>
              <a:off x="5724" y="3479"/>
              <a:ext cx="9816" cy="966"/>
            </a:xfrm>
            <a:prstGeom prst="homePlate">
              <a:avLst/>
            </a:prstGeom>
            <a:solidFill>
              <a:srgbClr val="E7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800" b="1" dirty="0">
                  <a:solidFill>
                    <a:schemeClr val="tx1"/>
                  </a:solidFill>
                  <a:latin typeface="方正中雅宋简体" panose="02000000000000000000" charset="-122"/>
                  <a:ea typeface="方正中雅宋简体" panose="02000000000000000000" charset="-122"/>
                  <a:cs typeface="方正中雅宋简体" panose="02000000000000000000" charset="-122"/>
                  <a:sym typeface="+mn-ea"/>
                </a:rPr>
                <a:t>劳动合同的概念和种类</a:t>
              </a:r>
              <a:endParaRPr lang="zh-CN" altLang="en-US" sz="2800" b="1" dirty="0">
                <a:solidFill>
                  <a:schemeClr val="tx1"/>
                </a:solidFill>
                <a:latin typeface="方正中雅宋简体" panose="02000000000000000000" charset="-122"/>
                <a:ea typeface="方正中雅宋简体" panose="02000000000000000000" charset="-122"/>
                <a:cs typeface="方正中雅宋简体" panose="02000000000000000000" charset="-122"/>
                <a:sym typeface="+mn-ea"/>
              </a:endParaRPr>
            </a:p>
          </p:txBody>
        </p:sp>
        <p:sp>
          <p:nvSpPr>
            <p:cNvPr id="11" name=" 220"/>
            <p:cNvSpPr/>
            <p:nvPr/>
          </p:nvSpPr>
          <p:spPr>
            <a:xfrm>
              <a:off x="5690" y="4917"/>
              <a:ext cx="9816" cy="966"/>
            </a:xfrm>
            <a:prstGeom prst="homePlate">
              <a:avLst/>
            </a:prstGeom>
            <a:solidFill>
              <a:srgbClr val="E7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800" b="1" dirty="0" smtClean="0">
                  <a:solidFill>
                    <a:schemeClr val="tx1"/>
                  </a:solidFill>
                  <a:latin typeface="方正中雅宋简体" panose="02000000000000000000" charset="-122"/>
                  <a:ea typeface="方正中雅宋简体" panose="02000000000000000000" charset="-122"/>
                  <a:cs typeface="方正中雅宋简体" panose="02000000000000000000" charset="-122"/>
                  <a:sym typeface="+mn-ea"/>
                </a:rPr>
                <a:t>劳动合同的订立和效力</a:t>
              </a:r>
              <a:endParaRPr lang="zh-CN" altLang="en-US" sz="2800" b="1" dirty="0" smtClean="0">
                <a:solidFill>
                  <a:schemeClr val="tx1"/>
                </a:solidFill>
                <a:latin typeface="方正中雅宋简体" panose="02000000000000000000" charset="-122"/>
                <a:ea typeface="方正中雅宋简体" panose="02000000000000000000" charset="-122"/>
                <a:cs typeface="方正中雅宋简体" panose="02000000000000000000" charset="-122"/>
                <a:sym typeface="+mn-ea"/>
              </a:endParaRPr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3733" y="6299"/>
              <a:ext cx="11773" cy="980"/>
              <a:chOff x="3733" y="6299"/>
              <a:chExt cx="11773" cy="980"/>
            </a:xfrm>
          </p:grpSpPr>
          <p:sp>
            <p:nvSpPr>
              <p:cNvPr id="7" name=" 194"/>
              <p:cNvSpPr/>
              <p:nvPr/>
            </p:nvSpPr>
            <p:spPr>
              <a:xfrm>
                <a:off x="3733" y="6299"/>
                <a:ext cx="1184" cy="980"/>
              </a:xfrm>
              <a:prstGeom prst="octagon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scene3d>
                  <a:camera prst="orthographicFront"/>
                  <a:lightRig rig="threePt" dir="t"/>
                </a:scene3d>
                <a:sp3d>
                  <a:contourClr>
                    <a:srgbClr val="FFFFFF"/>
                  </a:contourClr>
                </a:sp3d>
              </a:bodyPr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3200" b="1">
                    <a:solidFill>
                      <a:srgbClr val="FFFFFF"/>
                    </a:solidFill>
                    <a:cs typeface="方正中雅宋简体" panose="02000000000000000000" charset="-122"/>
                  </a:rPr>
                  <a:t>3</a:t>
                </a:r>
                <a:endParaRPr lang="en-US" altLang="zh-CN" sz="3200" b="1">
                  <a:solidFill>
                    <a:srgbClr val="FFFFFF"/>
                  </a:solidFill>
                  <a:cs typeface="方正中雅宋简体" panose="02000000000000000000" charset="-122"/>
                </a:endParaRPr>
              </a:p>
            </p:txBody>
          </p:sp>
          <p:sp>
            <p:nvSpPr>
              <p:cNvPr id="12" name=" 220"/>
              <p:cNvSpPr/>
              <p:nvPr/>
            </p:nvSpPr>
            <p:spPr>
              <a:xfrm>
                <a:off x="5690" y="6313"/>
                <a:ext cx="9816" cy="966"/>
              </a:xfrm>
              <a:prstGeom prst="homePlate">
                <a:avLst/>
              </a:prstGeom>
              <a:solidFill>
                <a:srgbClr val="E7E6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2800" b="1" dirty="0" smtClean="0">
                    <a:solidFill>
                      <a:schemeClr val="tx1"/>
                    </a:solidFill>
                    <a:latin typeface="方正中雅宋简体" panose="02000000000000000000" charset="-122"/>
                    <a:ea typeface="方正中雅宋简体" panose="02000000000000000000" charset="-122"/>
                    <a:cs typeface="方正中雅宋简体" panose="02000000000000000000" charset="-122"/>
                    <a:sym typeface="+mn-ea"/>
                  </a:rPr>
                  <a:t>劳动合同的履行和变更</a:t>
                </a:r>
                <a:endParaRPr lang="zh-CN" altLang="en-US" sz="2800" b="1" dirty="0" smtClean="0">
                  <a:solidFill>
                    <a:schemeClr val="tx1"/>
                  </a:solidFill>
                  <a:latin typeface="方正中雅宋简体" panose="02000000000000000000" charset="-122"/>
                  <a:ea typeface="方正中雅宋简体" panose="02000000000000000000" charset="-122"/>
                  <a:cs typeface="方正中雅宋简体" panose="02000000000000000000" charset="-122"/>
                  <a:sym typeface="+mn-ea"/>
                </a:endParaRPr>
              </a:p>
            </p:txBody>
          </p:sp>
        </p:grpSp>
      </p:grpSp>
      <p:grpSp>
        <p:nvGrpSpPr>
          <p:cNvPr id="2" name="组合 1"/>
          <p:cNvGrpSpPr/>
          <p:nvPr/>
        </p:nvGrpSpPr>
        <p:grpSpPr>
          <a:xfrm>
            <a:off x="2211705" y="3399790"/>
            <a:ext cx="7497445" cy="622300"/>
            <a:chOff x="3733" y="3479"/>
            <a:chExt cx="11807" cy="980"/>
          </a:xfrm>
          <a:solidFill>
            <a:srgbClr val="C00000"/>
          </a:solidFill>
        </p:grpSpPr>
        <p:sp>
          <p:nvSpPr>
            <p:cNvPr id="4" name=" 194"/>
            <p:cNvSpPr/>
            <p:nvPr>
              <p:custDataLst>
                <p:tags r:id="rId1"/>
              </p:custDataLst>
            </p:nvPr>
          </p:nvSpPr>
          <p:spPr>
            <a:xfrm>
              <a:off x="3733" y="3479"/>
              <a:ext cx="1184" cy="980"/>
            </a:xfrm>
            <a:prstGeom prst="oct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b="1">
                  <a:solidFill>
                    <a:srgbClr val="FFFFFF"/>
                  </a:solidFill>
                  <a:cs typeface="方正中雅宋简体" panose="02000000000000000000" charset="-122"/>
                </a:rPr>
                <a:t>4</a:t>
              </a:r>
              <a:endParaRPr lang="en-US" altLang="zh-CN" sz="3200" b="1">
                <a:solidFill>
                  <a:srgbClr val="FFFFFF"/>
                </a:solidFill>
                <a:cs typeface="方正中雅宋简体" panose="02000000000000000000" charset="-122"/>
              </a:endParaRPr>
            </a:p>
          </p:txBody>
        </p:sp>
        <p:sp>
          <p:nvSpPr>
            <p:cNvPr id="8" name=" 220"/>
            <p:cNvSpPr/>
            <p:nvPr>
              <p:custDataLst>
                <p:tags r:id="rId2"/>
              </p:custDataLst>
            </p:nvPr>
          </p:nvSpPr>
          <p:spPr>
            <a:xfrm>
              <a:off x="5724" y="3479"/>
              <a:ext cx="9816" cy="966"/>
            </a:xfrm>
            <a:prstGeom prst="homePlat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800" b="1" dirty="0">
                  <a:solidFill>
                    <a:schemeClr val="bg1"/>
                  </a:solidFill>
                  <a:latin typeface="方正中雅宋简体" panose="02000000000000000000" charset="-122"/>
                  <a:ea typeface="方正中雅宋简体" panose="02000000000000000000" charset="-122"/>
                  <a:cs typeface="方正中雅宋简体" panose="02000000000000000000" charset="-122"/>
                  <a:sym typeface="+mn-ea"/>
                </a:rPr>
                <a:t>劳动合同的解除和终止</a:t>
              </a:r>
              <a:endParaRPr lang="zh-CN" altLang="en-US" sz="2800" b="1" dirty="0">
                <a:solidFill>
                  <a:schemeClr val="bg1"/>
                </a:solidFill>
                <a:latin typeface="方正中雅宋简体" panose="02000000000000000000" charset="-122"/>
                <a:ea typeface="方正中雅宋简体" panose="02000000000000000000" charset="-122"/>
                <a:cs typeface="方正中雅宋简体" panose="02000000000000000000" charset="-122"/>
                <a:sym typeface="+mn-ea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2211705" y="4227195"/>
            <a:ext cx="7497445" cy="622300"/>
            <a:chOff x="3733" y="3479"/>
            <a:chExt cx="11807" cy="980"/>
          </a:xfrm>
        </p:grpSpPr>
        <p:sp>
          <p:nvSpPr>
            <p:cNvPr id="9" name=" 194"/>
            <p:cNvSpPr/>
            <p:nvPr>
              <p:custDataLst>
                <p:tags r:id="rId3"/>
              </p:custDataLst>
            </p:nvPr>
          </p:nvSpPr>
          <p:spPr>
            <a:xfrm>
              <a:off x="3733" y="3479"/>
              <a:ext cx="1184" cy="980"/>
            </a:xfrm>
            <a:prstGeom prst="octagon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b="1">
                  <a:solidFill>
                    <a:srgbClr val="FFFFFF"/>
                  </a:solidFill>
                  <a:cs typeface="方正中雅宋简体" panose="02000000000000000000" charset="-122"/>
                </a:rPr>
                <a:t>5</a:t>
              </a:r>
              <a:endParaRPr lang="en-US" altLang="zh-CN" sz="3200" b="1">
                <a:solidFill>
                  <a:srgbClr val="FFFFFF"/>
                </a:solidFill>
                <a:cs typeface="方正中雅宋简体" panose="02000000000000000000" charset="-122"/>
              </a:endParaRPr>
            </a:p>
          </p:txBody>
        </p:sp>
        <p:sp>
          <p:nvSpPr>
            <p:cNvPr id="13" name=" 220"/>
            <p:cNvSpPr/>
            <p:nvPr>
              <p:custDataLst>
                <p:tags r:id="rId4"/>
              </p:custDataLst>
            </p:nvPr>
          </p:nvSpPr>
          <p:spPr>
            <a:xfrm>
              <a:off x="5724" y="3479"/>
              <a:ext cx="9816" cy="966"/>
            </a:xfrm>
            <a:prstGeom prst="homePlate">
              <a:avLst/>
            </a:prstGeom>
            <a:solidFill>
              <a:srgbClr val="E7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800" b="1" dirty="0">
                  <a:solidFill>
                    <a:schemeClr val="tx1"/>
                  </a:solidFill>
                  <a:latin typeface="方正中雅宋简体" panose="02000000000000000000" charset="-122"/>
                  <a:ea typeface="方正中雅宋简体" panose="02000000000000000000" charset="-122"/>
                  <a:cs typeface="方正中雅宋简体" panose="02000000000000000000" charset="-122"/>
                  <a:sym typeface="+mn-ea"/>
                </a:rPr>
                <a:t>集体合同和劳务派遣</a:t>
              </a:r>
              <a:endParaRPr lang="zh-CN" altLang="en-US" sz="2800" b="1" dirty="0">
                <a:solidFill>
                  <a:schemeClr val="tx1"/>
                </a:solidFill>
                <a:latin typeface="方正中雅宋简体" panose="02000000000000000000" charset="-122"/>
                <a:ea typeface="方正中雅宋简体" panose="02000000000000000000" charset="-122"/>
                <a:cs typeface="方正中雅宋简体" panose="02000000000000000000" charset="-122"/>
                <a:sym typeface="+mn-ea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2211705" y="5054600"/>
            <a:ext cx="7497445" cy="622300"/>
            <a:chOff x="3733" y="3479"/>
            <a:chExt cx="11807" cy="980"/>
          </a:xfrm>
        </p:grpSpPr>
        <p:sp>
          <p:nvSpPr>
            <p:cNvPr id="15" name=" 194"/>
            <p:cNvSpPr/>
            <p:nvPr>
              <p:custDataLst>
                <p:tags r:id="rId5"/>
              </p:custDataLst>
            </p:nvPr>
          </p:nvSpPr>
          <p:spPr>
            <a:xfrm>
              <a:off x="3733" y="3479"/>
              <a:ext cx="1184" cy="980"/>
            </a:xfrm>
            <a:prstGeom prst="octagon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b="1">
                  <a:solidFill>
                    <a:srgbClr val="FFFFFF"/>
                  </a:solidFill>
                  <a:cs typeface="方正中雅宋简体" panose="02000000000000000000" charset="-122"/>
                </a:rPr>
                <a:t>6</a:t>
              </a:r>
              <a:endParaRPr lang="en-US" altLang="zh-CN" sz="3200" b="1">
                <a:solidFill>
                  <a:srgbClr val="FFFFFF"/>
                </a:solidFill>
                <a:cs typeface="方正中雅宋简体" panose="02000000000000000000" charset="-122"/>
              </a:endParaRPr>
            </a:p>
          </p:txBody>
        </p:sp>
        <p:sp>
          <p:nvSpPr>
            <p:cNvPr id="16" name=" 220"/>
            <p:cNvSpPr/>
            <p:nvPr>
              <p:custDataLst>
                <p:tags r:id="rId6"/>
              </p:custDataLst>
            </p:nvPr>
          </p:nvSpPr>
          <p:spPr>
            <a:xfrm>
              <a:off x="5724" y="3479"/>
              <a:ext cx="9816" cy="966"/>
            </a:xfrm>
            <a:prstGeom prst="homePlate">
              <a:avLst/>
            </a:prstGeom>
            <a:solidFill>
              <a:srgbClr val="E7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b="1" dirty="0">
                  <a:solidFill>
                    <a:schemeClr val="tx1"/>
                  </a:solidFill>
                  <a:latin typeface="方正中雅宋简体" panose="02000000000000000000" charset="-122"/>
                  <a:ea typeface="方正中雅宋简体" panose="02000000000000000000" charset="-122"/>
                  <a:cs typeface="方正中雅宋简体" panose="02000000000000000000" charset="-122"/>
                  <a:sym typeface="+mn-ea"/>
                </a:rPr>
                <a:t>劳动争议、人事争议和违反劳动合同的法律责任</a:t>
              </a:r>
              <a:endParaRPr lang="zh-CN" altLang="en-US" sz="2000" b="1" dirty="0">
                <a:solidFill>
                  <a:schemeClr val="tx1"/>
                </a:solidFill>
                <a:latin typeface="方正中雅宋简体" panose="02000000000000000000" charset="-122"/>
                <a:ea typeface="方正中雅宋简体" panose="02000000000000000000" charset="-122"/>
                <a:cs typeface="方正中雅宋简体" panose="02000000000000000000" charset="-122"/>
                <a:sym typeface="+mn-ea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12"/>
          <p:cNvSpPr txBox="1"/>
          <p:nvPr/>
        </p:nvSpPr>
        <p:spPr>
          <a:xfrm>
            <a:off x="10505482" y="768950"/>
            <a:ext cx="125559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方正中雅宋简体" panose="02000000000000000000" charset="-122"/>
                <a:ea typeface="方正中雅宋简体" panose="02000000000000000000" charset="-122"/>
                <a:cs typeface="方正中雅宋简体" panose="02000000000000000000" charset="-122"/>
              </a:rPr>
              <a:t>第一节</a:t>
            </a:r>
            <a:endParaRPr lang="zh-CN" altLang="en-US" sz="2400" dirty="0">
              <a:solidFill>
                <a:schemeClr val="bg1"/>
              </a:solidFill>
              <a:latin typeface="方正中雅宋简体" panose="02000000000000000000" charset="-122"/>
              <a:ea typeface="方正中雅宋简体" panose="02000000000000000000" charset="-122"/>
              <a:cs typeface="方正中雅宋简体" panose="02000000000000000000" charset="-122"/>
            </a:endParaRPr>
          </a:p>
        </p:txBody>
      </p:sp>
      <p:sp>
        <p:nvSpPr>
          <p:cNvPr id="27" name="内容占位符 4"/>
          <p:cNvSpPr txBox="1"/>
          <p:nvPr/>
        </p:nvSpPr>
        <p:spPr>
          <a:xfrm>
            <a:off x="445135" y="1230630"/>
            <a:ext cx="5799455" cy="48609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25000"/>
              </a:lnSpc>
              <a:buNone/>
            </a:pPr>
            <a:r>
              <a:rPr sz="2000" dirty="0">
                <a:latin typeface="方正中雅宋简体" panose="02000000000000000000" charset="-122"/>
                <a:ea typeface="方正中雅宋简体" panose="02000000000000000000" charset="-122"/>
                <a:cs typeface="方正中雅宋简体" panose="02000000000000000000" charset="-122"/>
              </a:rPr>
              <a:t>（一）协商解除</a:t>
            </a:r>
            <a:endParaRPr sz="2000" dirty="0">
              <a:latin typeface="方正中雅宋简体" panose="02000000000000000000" charset="-122"/>
              <a:ea typeface="方正中雅宋简体" panose="02000000000000000000" charset="-122"/>
              <a:cs typeface="方正中雅宋简体" panose="02000000000000000000" charset="-122"/>
            </a:endParaRPr>
          </a:p>
          <a:p>
            <a:pPr marL="0" indent="0" fontAlgn="auto">
              <a:lnSpc>
                <a:spcPct val="125000"/>
              </a:lnSpc>
              <a:buNone/>
            </a:pPr>
            <a:r>
              <a:rPr sz="2000" dirty="0">
                <a:latin typeface="方正中雅宋简体" panose="02000000000000000000" charset="-122"/>
                <a:ea typeface="方正中雅宋简体" panose="02000000000000000000" charset="-122"/>
                <a:cs typeface="方正中雅宋简体" panose="02000000000000000000" charset="-122"/>
              </a:rPr>
              <a:t>用人单位与劳动者协商一致，可以解除劳动合同。</a:t>
            </a:r>
            <a:endParaRPr sz="2000" dirty="0">
              <a:latin typeface="方正中雅宋简体" panose="02000000000000000000" charset="-122"/>
              <a:ea typeface="方正中雅宋简体" panose="02000000000000000000" charset="-122"/>
              <a:cs typeface="方正中雅宋简体" panose="02000000000000000000" charset="-122"/>
            </a:endParaRPr>
          </a:p>
          <a:p>
            <a:pPr marL="0" indent="0" fontAlgn="auto">
              <a:lnSpc>
                <a:spcPct val="125000"/>
              </a:lnSpc>
              <a:buNone/>
            </a:pPr>
            <a:r>
              <a:rPr sz="2000" dirty="0">
                <a:latin typeface="方正中雅宋简体" panose="02000000000000000000" charset="-122"/>
                <a:ea typeface="方正中雅宋简体" panose="02000000000000000000" charset="-122"/>
                <a:cs typeface="方正中雅宋简体" panose="02000000000000000000" charset="-122"/>
              </a:rPr>
              <a:t>（二）劳动者单方解除</a:t>
            </a:r>
            <a:endParaRPr sz="2000" dirty="0">
              <a:latin typeface="方正中雅宋简体" panose="02000000000000000000" charset="-122"/>
              <a:ea typeface="方正中雅宋简体" panose="02000000000000000000" charset="-122"/>
              <a:cs typeface="方正中雅宋简体" panose="02000000000000000000" charset="-122"/>
            </a:endParaRPr>
          </a:p>
          <a:p>
            <a:pPr marL="0" indent="0" fontAlgn="auto">
              <a:lnSpc>
                <a:spcPct val="125000"/>
              </a:lnSpc>
              <a:buNone/>
            </a:pPr>
            <a:r>
              <a:rPr sz="2000" dirty="0">
                <a:latin typeface="方正中雅宋简体" panose="02000000000000000000" charset="-122"/>
                <a:ea typeface="方正中雅宋简体" panose="02000000000000000000" charset="-122"/>
                <a:cs typeface="方正中雅宋简体" panose="02000000000000000000" charset="-122"/>
              </a:rPr>
              <a:t>1.预告解除</a:t>
            </a:r>
            <a:r>
              <a:rPr lang="zh-CN" sz="2000" b="1" dirty="0">
                <a:solidFill>
                  <a:srgbClr val="FF0000"/>
                </a:solidFill>
                <a:latin typeface="方正中雅宋简体" panose="02000000000000000000" charset="-122"/>
                <a:ea typeface="方正中雅宋简体" panose="02000000000000000000" charset="-122"/>
                <a:cs typeface="方正中雅宋简体" panose="02000000000000000000" charset="-122"/>
              </a:rPr>
              <a:t>（一般30日，试用期3日）</a:t>
            </a:r>
            <a:endParaRPr lang="zh-CN" sz="2000" dirty="0">
              <a:latin typeface="方正中雅宋简体" panose="02000000000000000000" charset="-122"/>
              <a:ea typeface="方正中雅宋简体" panose="02000000000000000000" charset="-122"/>
              <a:cs typeface="方正中雅宋简体" panose="02000000000000000000" charset="-122"/>
            </a:endParaRPr>
          </a:p>
          <a:p>
            <a:pPr marL="0" indent="0" fontAlgn="auto">
              <a:lnSpc>
                <a:spcPct val="125000"/>
              </a:lnSpc>
              <a:buNone/>
            </a:pPr>
            <a:r>
              <a:rPr lang="en-US" altLang="zh-CN" sz="2000" dirty="0">
                <a:latin typeface="方正中雅宋简体" panose="02000000000000000000" charset="-122"/>
                <a:ea typeface="方正中雅宋简体" panose="02000000000000000000" charset="-122"/>
                <a:cs typeface="方正中雅宋简体" panose="02000000000000000000" charset="-122"/>
              </a:rPr>
              <a:t>2.</a:t>
            </a:r>
            <a:r>
              <a:rPr lang="zh-CN" sz="2000" dirty="0">
                <a:latin typeface="方正中雅宋简体" panose="02000000000000000000" charset="-122"/>
                <a:ea typeface="方正中雅宋简体" panose="02000000000000000000" charset="-122"/>
                <a:cs typeface="方正中雅宋简体" panose="02000000000000000000" charset="-122"/>
              </a:rPr>
              <a:t>立即通知解除</a:t>
            </a:r>
            <a:endParaRPr lang="zh-CN" sz="2000" dirty="0">
              <a:latin typeface="方正中雅宋简体" panose="02000000000000000000" charset="-122"/>
              <a:ea typeface="方正中雅宋简体" panose="02000000000000000000" charset="-122"/>
              <a:cs typeface="方正中雅宋简体" panose="02000000000000000000" charset="-122"/>
            </a:endParaRPr>
          </a:p>
          <a:p>
            <a:pPr marL="0" indent="0" fontAlgn="auto">
              <a:lnSpc>
                <a:spcPct val="125000"/>
              </a:lnSpc>
              <a:buNone/>
            </a:pPr>
            <a:r>
              <a:rPr lang="zh-CN" sz="2000" dirty="0">
                <a:latin typeface="方正中雅宋简体" panose="02000000000000000000" charset="-122"/>
                <a:ea typeface="方正中雅宋简体" panose="02000000000000000000" charset="-122"/>
                <a:cs typeface="方正中雅宋简体" panose="02000000000000000000" charset="-122"/>
              </a:rPr>
              <a:t>3.立即解除（暴力、威胁、非法）</a:t>
            </a:r>
            <a:endParaRPr lang="zh-CN" sz="2000" dirty="0">
              <a:latin typeface="方正中雅宋简体" panose="02000000000000000000" charset="-122"/>
              <a:ea typeface="方正中雅宋简体" panose="02000000000000000000" charset="-122"/>
              <a:cs typeface="方正中雅宋简体" panose="02000000000000000000" charset="-122"/>
            </a:endParaRPr>
          </a:p>
          <a:p>
            <a:pPr marL="0" indent="0" fontAlgn="auto">
              <a:lnSpc>
                <a:spcPct val="125000"/>
              </a:lnSpc>
              <a:buNone/>
            </a:pPr>
            <a:r>
              <a:rPr lang="zh-CN" sz="2000" dirty="0">
                <a:latin typeface="方正中雅宋简体" panose="02000000000000000000" charset="-122"/>
                <a:ea typeface="方正中雅宋简体" panose="02000000000000000000" charset="-122"/>
                <a:cs typeface="方正中雅宋简体" panose="02000000000000000000" charset="-122"/>
              </a:rPr>
              <a:t>（三）用人单位单方解除</a:t>
            </a:r>
            <a:endParaRPr lang="zh-CN" sz="2000" dirty="0">
              <a:latin typeface="方正中雅宋简体" panose="02000000000000000000" charset="-122"/>
              <a:ea typeface="方正中雅宋简体" panose="02000000000000000000" charset="-122"/>
              <a:cs typeface="方正中雅宋简体" panose="02000000000000000000" charset="-122"/>
            </a:endParaRPr>
          </a:p>
          <a:p>
            <a:pPr marL="0" indent="0" fontAlgn="auto">
              <a:lnSpc>
                <a:spcPct val="125000"/>
              </a:lnSpc>
              <a:buNone/>
            </a:pPr>
            <a:r>
              <a:rPr lang="zh-CN" sz="2000" dirty="0">
                <a:latin typeface="方正中雅宋简体" panose="02000000000000000000" charset="-122"/>
                <a:ea typeface="方正中雅宋简体" panose="02000000000000000000" charset="-122"/>
                <a:cs typeface="方正中雅宋简体" panose="02000000000000000000" charset="-122"/>
              </a:rPr>
              <a:t>1.过错性解除</a:t>
            </a:r>
            <a:endParaRPr lang="zh-CN" sz="2000" dirty="0">
              <a:latin typeface="方正中雅宋简体" panose="02000000000000000000" charset="-122"/>
              <a:ea typeface="方正中雅宋简体" panose="02000000000000000000" charset="-122"/>
              <a:cs typeface="方正中雅宋简体" panose="02000000000000000000" charset="-122"/>
            </a:endParaRPr>
          </a:p>
          <a:p>
            <a:pPr marL="0" indent="0" fontAlgn="auto">
              <a:lnSpc>
                <a:spcPct val="125000"/>
              </a:lnSpc>
              <a:buNone/>
            </a:pPr>
            <a:r>
              <a:rPr lang="zh-CN" sz="2000" dirty="0">
                <a:latin typeface="方正中雅宋简体" panose="02000000000000000000" charset="-122"/>
                <a:ea typeface="方正中雅宋简体" panose="02000000000000000000" charset="-122"/>
                <a:cs typeface="方正中雅宋简体" panose="02000000000000000000" charset="-122"/>
              </a:rPr>
              <a:t>2.非过错性解除</a:t>
            </a:r>
            <a:r>
              <a:rPr lang="zh-CN" sz="2000" b="1" dirty="0">
                <a:solidFill>
                  <a:srgbClr val="FF0000"/>
                </a:solidFill>
                <a:latin typeface="方正中雅宋简体" panose="02000000000000000000" charset="-122"/>
                <a:ea typeface="方正中雅宋简体" panose="02000000000000000000" charset="-122"/>
                <a:cs typeface="方正中雅宋简体" panose="02000000000000000000" charset="-122"/>
              </a:rPr>
              <a:t>（提前30日或者多发1个月工资）</a:t>
            </a:r>
            <a:endParaRPr lang="zh-CN" sz="2000" b="1" dirty="0">
              <a:solidFill>
                <a:srgbClr val="FF0000"/>
              </a:solidFill>
              <a:latin typeface="方正中雅宋简体" panose="02000000000000000000" charset="-122"/>
              <a:ea typeface="方正中雅宋简体" panose="02000000000000000000" charset="-122"/>
              <a:cs typeface="方正中雅宋简体" panose="02000000000000000000" charset="-122"/>
            </a:endParaRPr>
          </a:p>
          <a:p>
            <a:pPr marL="0" indent="0" fontAlgn="auto">
              <a:lnSpc>
                <a:spcPct val="125000"/>
              </a:lnSpc>
              <a:buNone/>
            </a:pPr>
            <a:r>
              <a:rPr lang="zh-CN" sz="2000" b="1" dirty="0">
                <a:solidFill>
                  <a:srgbClr val="FF0000"/>
                </a:solidFill>
                <a:latin typeface="方正中雅宋简体" panose="02000000000000000000" charset="-122"/>
                <a:ea typeface="方正中雅宋简体" panose="02000000000000000000" charset="-122"/>
                <a:cs typeface="方正中雅宋简体" panose="02000000000000000000" charset="-122"/>
              </a:rPr>
              <a:t>3.裁员（裁减20人以上、10%以上）</a:t>
            </a:r>
            <a:endParaRPr lang="zh-CN" sz="2000" b="1" dirty="0">
              <a:solidFill>
                <a:srgbClr val="FF0000"/>
              </a:solidFill>
              <a:latin typeface="方正中雅宋简体" panose="02000000000000000000" charset="-122"/>
              <a:ea typeface="方正中雅宋简体" panose="02000000000000000000" charset="-122"/>
              <a:cs typeface="方正中雅宋简体" panose="02000000000000000000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59105" y="441325"/>
            <a:ext cx="3061970" cy="4603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p>
            <a:pPr algn="l"/>
            <a:r>
              <a:rPr lang="zh-CN" altLang="en-US" sz="2400" dirty="0">
                <a:solidFill>
                  <a:schemeClr val="bg1"/>
                </a:solidFill>
                <a:latin typeface="方正中雅宋简体" panose="02000000000000000000" charset="-122"/>
                <a:ea typeface="方正中雅宋简体" panose="02000000000000000000" charset="-122"/>
                <a:cs typeface="方正中雅宋简体" panose="02000000000000000000" charset="-122"/>
              </a:rPr>
              <a:t>一、劳动合同的解除</a:t>
            </a:r>
            <a:endParaRPr lang="zh-CN" altLang="en-US" sz="2400" dirty="0">
              <a:solidFill>
                <a:schemeClr val="bg1"/>
              </a:solidFill>
              <a:latin typeface="方正中雅宋简体" panose="02000000000000000000" charset="-122"/>
              <a:ea typeface="方正中雅宋简体" panose="02000000000000000000" charset="-122"/>
              <a:cs typeface="方正中雅宋简体" panose="02000000000000000000" charset="-122"/>
            </a:endParaRPr>
          </a:p>
        </p:txBody>
      </p:sp>
      <p:sp>
        <p:nvSpPr>
          <p:cNvPr id="3" name="内容占位符 4"/>
          <p:cNvSpPr txBox="1"/>
          <p:nvPr>
            <p:custDataLst>
              <p:tags r:id="rId1"/>
            </p:custDataLst>
          </p:nvPr>
        </p:nvSpPr>
        <p:spPr>
          <a:xfrm>
            <a:off x="6371590" y="1229360"/>
            <a:ext cx="5799455" cy="48609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25000"/>
              </a:lnSpc>
              <a:buNone/>
            </a:pPr>
            <a:r>
              <a:rPr sz="2000" dirty="0">
                <a:latin typeface="方正中雅宋简体" panose="02000000000000000000" charset="-122"/>
                <a:ea typeface="方正中雅宋简体" panose="02000000000000000000" charset="-122"/>
                <a:cs typeface="方正中雅宋简体" panose="02000000000000000000" charset="-122"/>
              </a:rPr>
              <a:t>（四）不得解除的情形</a:t>
            </a:r>
            <a:endParaRPr sz="2000" dirty="0">
              <a:latin typeface="方正中雅宋简体" panose="02000000000000000000" charset="-122"/>
              <a:ea typeface="方正中雅宋简体" panose="02000000000000000000" charset="-122"/>
              <a:cs typeface="方正中雅宋简体" panose="02000000000000000000" charset="-122"/>
            </a:endParaRPr>
          </a:p>
          <a:p>
            <a:pPr marL="0" indent="0" fontAlgn="auto">
              <a:lnSpc>
                <a:spcPct val="125000"/>
              </a:lnSpc>
              <a:buNone/>
            </a:pPr>
            <a:r>
              <a:rPr lang="zh-CN" sz="2000" dirty="0">
                <a:latin typeface="方正中雅宋简体" panose="02000000000000000000" charset="-122"/>
                <a:ea typeface="方正中雅宋简体" panose="02000000000000000000" charset="-122"/>
                <a:cs typeface="方正中雅宋简体" panose="02000000000000000000" charset="-122"/>
              </a:rPr>
              <a:t>（工伤、孕妇、</a:t>
            </a:r>
            <a:r>
              <a:rPr lang="en-US" altLang="zh-CN" sz="2000" dirty="0">
                <a:latin typeface="方正中雅宋简体" panose="02000000000000000000" charset="-122"/>
                <a:ea typeface="方正中雅宋简体" panose="02000000000000000000" charset="-122"/>
                <a:cs typeface="方正中雅宋简体" panose="02000000000000000000" charset="-122"/>
              </a:rPr>
              <a:t>15</a:t>
            </a:r>
            <a:r>
              <a:rPr lang="zh-CN" altLang="en-US" sz="2000" dirty="0">
                <a:latin typeface="方正中雅宋简体" panose="02000000000000000000" charset="-122"/>
                <a:ea typeface="方正中雅宋简体" panose="02000000000000000000" charset="-122"/>
                <a:cs typeface="方正中雅宋简体" panose="02000000000000000000" charset="-122"/>
              </a:rPr>
              <a:t>年</a:t>
            </a:r>
            <a:r>
              <a:rPr lang="zh-CN" sz="2000" dirty="0">
                <a:latin typeface="方正中雅宋简体" panose="02000000000000000000" charset="-122"/>
                <a:ea typeface="方正中雅宋简体" panose="02000000000000000000" charset="-122"/>
                <a:cs typeface="方正中雅宋简体" panose="02000000000000000000" charset="-122"/>
              </a:rPr>
              <a:t>）</a:t>
            </a:r>
            <a:endParaRPr lang="zh-CN" sz="2000" dirty="0">
              <a:latin typeface="方正中雅宋简体" panose="02000000000000000000" charset="-122"/>
              <a:ea typeface="方正中雅宋简体" panose="02000000000000000000" charset="-122"/>
              <a:cs typeface="方正中雅宋简体" panose="02000000000000000000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12"/>
          <p:cNvSpPr txBox="1"/>
          <p:nvPr/>
        </p:nvSpPr>
        <p:spPr>
          <a:xfrm>
            <a:off x="10505482" y="768950"/>
            <a:ext cx="125559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方正中雅宋简体" panose="02000000000000000000" charset="-122"/>
                <a:ea typeface="方正中雅宋简体" panose="02000000000000000000" charset="-122"/>
                <a:cs typeface="方正中雅宋简体" panose="02000000000000000000" charset="-122"/>
              </a:rPr>
              <a:t>第一节</a:t>
            </a:r>
            <a:endParaRPr lang="zh-CN" altLang="en-US" sz="2400" dirty="0">
              <a:solidFill>
                <a:schemeClr val="bg1"/>
              </a:solidFill>
              <a:latin typeface="方正中雅宋简体" panose="02000000000000000000" charset="-122"/>
              <a:ea typeface="方正中雅宋简体" panose="02000000000000000000" charset="-122"/>
              <a:cs typeface="方正中雅宋简体" panose="02000000000000000000" charset="-122"/>
            </a:endParaRPr>
          </a:p>
        </p:txBody>
      </p:sp>
      <p:sp>
        <p:nvSpPr>
          <p:cNvPr id="27" name="内容占位符 4"/>
          <p:cNvSpPr txBox="1"/>
          <p:nvPr/>
        </p:nvSpPr>
        <p:spPr>
          <a:xfrm>
            <a:off x="445135" y="1230630"/>
            <a:ext cx="11315065" cy="48609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25000"/>
              </a:lnSpc>
              <a:buNone/>
            </a:pPr>
            <a:r>
              <a:rPr lang="zh-CN" sz="2000" dirty="0">
                <a:latin typeface="方正中雅宋简体" panose="02000000000000000000" charset="-122"/>
                <a:ea typeface="方正中雅宋简体" panose="02000000000000000000" charset="-122"/>
                <a:cs typeface="方正中雅宋简体" panose="02000000000000000000" charset="-122"/>
              </a:rPr>
              <a:t>（一）</a:t>
            </a:r>
            <a:r>
              <a:rPr sz="2000" dirty="0">
                <a:latin typeface="方正中雅宋简体" panose="02000000000000000000" charset="-122"/>
                <a:ea typeface="方正中雅宋简体" panose="02000000000000000000" charset="-122"/>
                <a:cs typeface="方正中雅宋简体" panose="02000000000000000000" charset="-122"/>
              </a:rPr>
              <a:t>有下列情形之一的，劳动合同终止：</a:t>
            </a:r>
            <a:endParaRPr sz="2000" dirty="0">
              <a:latin typeface="方正中雅宋简体" panose="02000000000000000000" charset="-122"/>
              <a:ea typeface="方正中雅宋简体" panose="02000000000000000000" charset="-122"/>
              <a:cs typeface="方正中雅宋简体" panose="02000000000000000000" charset="-122"/>
            </a:endParaRPr>
          </a:p>
          <a:p>
            <a:pPr marL="0" indent="0" fontAlgn="auto">
              <a:lnSpc>
                <a:spcPct val="125000"/>
              </a:lnSpc>
              <a:buNone/>
            </a:pPr>
            <a:r>
              <a:rPr sz="2000" dirty="0">
                <a:latin typeface="方正中雅宋简体" panose="02000000000000000000" charset="-122"/>
                <a:ea typeface="方正中雅宋简体" panose="02000000000000000000" charset="-122"/>
                <a:cs typeface="方正中雅宋简体" panose="02000000000000000000" charset="-122"/>
              </a:rPr>
              <a:t>1. 劳动合同期满的。</a:t>
            </a:r>
            <a:endParaRPr sz="2000" dirty="0">
              <a:latin typeface="方正中雅宋简体" panose="02000000000000000000" charset="-122"/>
              <a:ea typeface="方正中雅宋简体" panose="02000000000000000000" charset="-122"/>
              <a:cs typeface="方正中雅宋简体" panose="02000000000000000000" charset="-122"/>
            </a:endParaRPr>
          </a:p>
          <a:p>
            <a:pPr marL="0" indent="0" fontAlgn="auto">
              <a:lnSpc>
                <a:spcPct val="125000"/>
              </a:lnSpc>
              <a:buNone/>
            </a:pPr>
            <a:r>
              <a:rPr sz="2000" dirty="0">
                <a:latin typeface="方正中雅宋简体" panose="02000000000000000000" charset="-122"/>
                <a:ea typeface="方正中雅宋简体" panose="02000000000000000000" charset="-122"/>
                <a:cs typeface="方正中雅宋简体" panose="02000000000000000000" charset="-122"/>
              </a:rPr>
              <a:t>2. 劳动者开始依法享受基本养老保险待遇的。</a:t>
            </a:r>
            <a:endParaRPr sz="2000" dirty="0">
              <a:latin typeface="方正中雅宋简体" panose="02000000000000000000" charset="-122"/>
              <a:ea typeface="方正中雅宋简体" panose="02000000000000000000" charset="-122"/>
              <a:cs typeface="方正中雅宋简体" panose="02000000000000000000" charset="-122"/>
            </a:endParaRPr>
          </a:p>
          <a:p>
            <a:pPr marL="0" indent="0" fontAlgn="auto">
              <a:lnSpc>
                <a:spcPct val="125000"/>
              </a:lnSpc>
              <a:buNone/>
            </a:pPr>
            <a:r>
              <a:rPr sz="2000" dirty="0">
                <a:latin typeface="方正中雅宋简体" panose="02000000000000000000" charset="-122"/>
                <a:ea typeface="方正中雅宋简体" panose="02000000000000000000" charset="-122"/>
                <a:cs typeface="方正中雅宋简体" panose="02000000000000000000" charset="-122"/>
              </a:rPr>
              <a:t>3. 劳动者死亡，或者被人民法院宣告死亡或者宣告失踪的。</a:t>
            </a:r>
            <a:endParaRPr sz="2000" dirty="0">
              <a:latin typeface="方正中雅宋简体" panose="02000000000000000000" charset="-122"/>
              <a:ea typeface="方正中雅宋简体" panose="02000000000000000000" charset="-122"/>
              <a:cs typeface="方正中雅宋简体" panose="02000000000000000000" charset="-122"/>
            </a:endParaRPr>
          </a:p>
          <a:p>
            <a:pPr marL="0" indent="0" fontAlgn="auto">
              <a:lnSpc>
                <a:spcPct val="125000"/>
              </a:lnSpc>
              <a:buNone/>
            </a:pPr>
            <a:r>
              <a:rPr sz="2000" dirty="0">
                <a:latin typeface="方正中雅宋简体" panose="02000000000000000000" charset="-122"/>
                <a:ea typeface="方正中雅宋简体" panose="02000000000000000000" charset="-122"/>
                <a:cs typeface="方正中雅宋简体" panose="02000000000000000000" charset="-122"/>
              </a:rPr>
              <a:t>4. 用人单位被依法宣告破产的。</a:t>
            </a:r>
            <a:endParaRPr sz="2000" dirty="0">
              <a:latin typeface="方正中雅宋简体" panose="02000000000000000000" charset="-122"/>
              <a:ea typeface="方正中雅宋简体" panose="02000000000000000000" charset="-122"/>
              <a:cs typeface="方正中雅宋简体" panose="02000000000000000000" charset="-122"/>
            </a:endParaRPr>
          </a:p>
          <a:p>
            <a:pPr marL="0" indent="0" fontAlgn="auto">
              <a:lnSpc>
                <a:spcPct val="125000"/>
              </a:lnSpc>
              <a:buNone/>
            </a:pPr>
            <a:r>
              <a:rPr sz="2000" dirty="0">
                <a:latin typeface="方正中雅宋简体" panose="02000000000000000000" charset="-122"/>
                <a:ea typeface="方正中雅宋简体" panose="02000000000000000000" charset="-122"/>
                <a:cs typeface="方正中雅宋简体" panose="02000000000000000000" charset="-122"/>
              </a:rPr>
              <a:t>5. 用人单位被吊销营业执照、责令关闭、撤销或者用人单位决定提前解散的。</a:t>
            </a:r>
            <a:endParaRPr sz="2000" dirty="0">
              <a:latin typeface="方正中雅宋简体" panose="02000000000000000000" charset="-122"/>
              <a:ea typeface="方正中雅宋简体" panose="02000000000000000000" charset="-122"/>
              <a:cs typeface="方正中雅宋简体" panose="02000000000000000000" charset="-122"/>
            </a:endParaRPr>
          </a:p>
          <a:p>
            <a:pPr marL="0" indent="0" fontAlgn="auto">
              <a:lnSpc>
                <a:spcPct val="125000"/>
              </a:lnSpc>
              <a:buNone/>
            </a:pPr>
            <a:r>
              <a:rPr sz="2000" dirty="0">
                <a:latin typeface="方正中雅宋简体" panose="02000000000000000000" charset="-122"/>
                <a:ea typeface="方正中雅宋简体" panose="02000000000000000000" charset="-122"/>
                <a:cs typeface="方正中雅宋简体" panose="02000000000000000000" charset="-122"/>
              </a:rPr>
              <a:t>6. 法律、行政法规规定的其他情形</a:t>
            </a:r>
            <a:endParaRPr sz="2000" dirty="0">
              <a:latin typeface="方正中雅宋简体" panose="02000000000000000000" charset="-122"/>
              <a:ea typeface="方正中雅宋简体" panose="02000000000000000000" charset="-122"/>
              <a:cs typeface="方正中雅宋简体" panose="02000000000000000000" charset="-122"/>
            </a:endParaRPr>
          </a:p>
          <a:p>
            <a:pPr marL="0" indent="0" fontAlgn="auto">
              <a:lnSpc>
                <a:spcPct val="125000"/>
              </a:lnSpc>
              <a:buNone/>
            </a:pPr>
            <a:r>
              <a:rPr lang="zh-CN" sz="2000" dirty="0">
                <a:latin typeface="方正中雅宋简体" panose="02000000000000000000" charset="-122"/>
                <a:ea typeface="方正中雅宋简体" panose="02000000000000000000" charset="-122"/>
                <a:cs typeface="方正中雅宋简体" panose="02000000000000000000" charset="-122"/>
              </a:rPr>
              <a:t>（二）</a:t>
            </a:r>
            <a:r>
              <a:rPr lang="zh-CN" altLang="en-US" sz="2000" dirty="0">
                <a:solidFill>
                  <a:schemeClr val="tx1"/>
                </a:solidFill>
                <a:latin typeface="方正中雅宋简体" panose="02000000000000000000" charset="-122"/>
                <a:ea typeface="方正中雅宋简体" panose="02000000000000000000" charset="-122"/>
                <a:cs typeface="方正中雅宋简体" panose="02000000000000000000" charset="-122"/>
                <a:sym typeface="+mn-ea"/>
              </a:rPr>
              <a:t>经济补偿金（</a:t>
            </a:r>
            <a:r>
              <a:rPr lang="en-US" altLang="zh-CN" sz="2000" dirty="0">
                <a:solidFill>
                  <a:schemeClr val="tx1"/>
                </a:solidFill>
                <a:latin typeface="方正中雅宋简体" panose="02000000000000000000" charset="-122"/>
                <a:ea typeface="方正中雅宋简体" panose="02000000000000000000" charset="-122"/>
                <a:cs typeface="方正中雅宋简体" panose="02000000000000000000" charset="-122"/>
                <a:sym typeface="+mn-ea"/>
              </a:rPr>
              <a:t>N+1</a:t>
            </a:r>
            <a:r>
              <a:rPr lang="zh-CN" altLang="en-US" sz="2000" dirty="0">
                <a:solidFill>
                  <a:schemeClr val="tx1"/>
                </a:solidFill>
                <a:latin typeface="方正中雅宋简体" panose="02000000000000000000" charset="-122"/>
                <a:ea typeface="方正中雅宋简体" panose="02000000000000000000" charset="-122"/>
                <a:cs typeface="方正中雅宋简体" panose="02000000000000000000" charset="-122"/>
                <a:sym typeface="+mn-ea"/>
              </a:rPr>
              <a:t>）</a:t>
            </a:r>
            <a:endParaRPr lang="zh-CN" altLang="en-US" sz="2000" dirty="0">
              <a:solidFill>
                <a:schemeClr val="tx1"/>
              </a:solidFill>
              <a:latin typeface="方正中雅宋简体" panose="02000000000000000000" charset="-122"/>
              <a:ea typeface="方正中雅宋简体" panose="02000000000000000000" charset="-122"/>
              <a:cs typeface="方正中雅宋简体" panose="02000000000000000000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59105" y="441325"/>
            <a:ext cx="5062220" cy="4603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p>
            <a:pPr algn="l"/>
            <a:r>
              <a:rPr lang="zh-CN" altLang="en-US" sz="2400" dirty="0">
                <a:solidFill>
                  <a:schemeClr val="bg1"/>
                </a:solidFill>
                <a:latin typeface="方正中雅宋简体" panose="02000000000000000000" charset="-122"/>
                <a:ea typeface="方正中雅宋简体" panose="02000000000000000000" charset="-122"/>
                <a:cs typeface="方正中雅宋简体" panose="02000000000000000000" charset="-122"/>
              </a:rPr>
              <a:t>二、劳动合同的终止与经济补偿金</a:t>
            </a:r>
            <a:endParaRPr lang="zh-CN" altLang="en-US" sz="2400" dirty="0">
              <a:solidFill>
                <a:schemeClr val="bg1"/>
              </a:solidFill>
              <a:latin typeface="方正中雅宋简体" panose="02000000000000000000" charset="-122"/>
              <a:ea typeface="方正中雅宋简体" panose="02000000000000000000" charset="-122"/>
              <a:cs typeface="方正中雅宋简体" panose="02000000000000000000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0" name="组合 9"/>
          <p:cNvGrpSpPr/>
          <p:nvPr/>
        </p:nvGrpSpPr>
        <p:grpSpPr>
          <a:xfrm>
            <a:off x="2211705" y="772795"/>
            <a:ext cx="7497445" cy="2413000"/>
            <a:chOff x="3733" y="3479"/>
            <a:chExt cx="11807" cy="3800"/>
          </a:xfrm>
        </p:grpSpPr>
        <p:sp>
          <p:nvSpPr>
            <p:cNvPr id="194" name=" 194"/>
            <p:cNvSpPr/>
            <p:nvPr/>
          </p:nvSpPr>
          <p:spPr>
            <a:xfrm>
              <a:off x="3733" y="3479"/>
              <a:ext cx="1184" cy="980"/>
            </a:xfrm>
            <a:prstGeom prst="octagon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b="1">
                  <a:solidFill>
                    <a:srgbClr val="FFFFFF"/>
                  </a:solidFill>
                  <a:cs typeface="方正中雅宋简体" panose="02000000000000000000" charset="-122"/>
                </a:rPr>
                <a:t>1</a:t>
              </a:r>
              <a:endParaRPr lang="en-US" altLang="zh-CN" sz="3200" b="1">
                <a:solidFill>
                  <a:srgbClr val="FFFFFF"/>
                </a:solidFill>
                <a:cs typeface="方正中雅宋简体" panose="02000000000000000000" charset="-122"/>
              </a:endParaRPr>
            </a:p>
          </p:txBody>
        </p:sp>
        <p:sp>
          <p:nvSpPr>
            <p:cNvPr id="6" name=" 194"/>
            <p:cNvSpPr/>
            <p:nvPr/>
          </p:nvSpPr>
          <p:spPr>
            <a:xfrm>
              <a:off x="3733" y="4917"/>
              <a:ext cx="1184" cy="980"/>
            </a:xfrm>
            <a:prstGeom prst="octagon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b="1">
                  <a:solidFill>
                    <a:srgbClr val="FFFFFF"/>
                  </a:solidFill>
                  <a:cs typeface="方正中雅宋简体" panose="02000000000000000000" charset="-122"/>
                </a:rPr>
                <a:t>2</a:t>
              </a:r>
              <a:endParaRPr lang="en-US" altLang="zh-CN" sz="3200" b="1">
                <a:solidFill>
                  <a:srgbClr val="FFFFFF"/>
                </a:solidFill>
                <a:cs typeface="方正中雅宋简体" panose="02000000000000000000" charset="-122"/>
              </a:endParaRPr>
            </a:p>
          </p:txBody>
        </p:sp>
        <p:sp>
          <p:nvSpPr>
            <p:cNvPr id="220" name=" 220"/>
            <p:cNvSpPr/>
            <p:nvPr/>
          </p:nvSpPr>
          <p:spPr>
            <a:xfrm>
              <a:off x="5724" y="3479"/>
              <a:ext cx="9816" cy="966"/>
            </a:xfrm>
            <a:prstGeom prst="homePlate">
              <a:avLst/>
            </a:prstGeom>
            <a:solidFill>
              <a:srgbClr val="E7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800" b="1" dirty="0">
                  <a:solidFill>
                    <a:schemeClr val="tx1"/>
                  </a:solidFill>
                  <a:latin typeface="方正中雅宋简体" panose="02000000000000000000" charset="-122"/>
                  <a:ea typeface="方正中雅宋简体" panose="02000000000000000000" charset="-122"/>
                  <a:cs typeface="方正中雅宋简体" panose="02000000000000000000" charset="-122"/>
                  <a:sym typeface="+mn-ea"/>
                </a:rPr>
                <a:t>劳动合同的概念和种类</a:t>
              </a:r>
              <a:endParaRPr lang="zh-CN" altLang="en-US" sz="2800" b="1" dirty="0">
                <a:solidFill>
                  <a:schemeClr val="tx1"/>
                </a:solidFill>
                <a:latin typeface="方正中雅宋简体" panose="02000000000000000000" charset="-122"/>
                <a:ea typeface="方正中雅宋简体" panose="02000000000000000000" charset="-122"/>
                <a:cs typeface="方正中雅宋简体" panose="02000000000000000000" charset="-122"/>
                <a:sym typeface="+mn-ea"/>
              </a:endParaRPr>
            </a:p>
          </p:txBody>
        </p:sp>
        <p:sp>
          <p:nvSpPr>
            <p:cNvPr id="11" name=" 220"/>
            <p:cNvSpPr/>
            <p:nvPr/>
          </p:nvSpPr>
          <p:spPr>
            <a:xfrm>
              <a:off x="5690" y="4917"/>
              <a:ext cx="9816" cy="966"/>
            </a:xfrm>
            <a:prstGeom prst="homePlate">
              <a:avLst/>
            </a:prstGeom>
            <a:solidFill>
              <a:srgbClr val="E7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800" b="1" dirty="0" smtClean="0">
                  <a:solidFill>
                    <a:schemeClr val="tx1"/>
                  </a:solidFill>
                  <a:latin typeface="方正中雅宋简体" panose="02000000000000000000" charset="-122"/>
                  <a:ea typeface="方正中雅宋简体" panose="02000000000000000000" charset="-122"/>
                  <a:cs typeface="方正中雅宋简体" panose="02000000000000000000" charset="-122"/>
                  <a:sym typeface="+mn-ea"/>
                </a:rPr>
                <a:t>劳动合同的订立和效力</a:t>
              </a:r>
              <a:endParaRPr lang="zh-CN" altLang="en-US" sz="2800" b="1" dirty="0" smtClean="0">
                <a:solidFill>
                  <a:schemeClr val="tx1"/>
                </a:solidFill>
                <a:latin typeface="方正中雅宋简体" panose="02000000000000000000" charset="-122"/>
                <a:ea typeface="方正中雅宋简体" panose="02000000000000000000" charset="-122"/>
                <a:cs typeface="方正中雅宋简体" panose="02000000000000000000" charset="-122"/>
                <a:sym typeface="+mn-ea"/>
              </a:endParaRPr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3733" y="6299"/>
              <a:ext cx="11773" cy="980"/>
              <a:chOff x="3733" y="6299"/>
              <a:chExt cx="11773" cy="980"/>
            </a:xfrm>
          </p:grpSpPr>
          <p:sp>
            <p:nvSpPr>
              <p:cNvPr id="7" name=" 194"/>
              <p:cNvSpPr/>
              <p:nvPr/>
            </p:nvSpPr>
            <p:spPr>
              <a:xfrm>
                <a:off x="3733" y="6299"/>
                <a:ext cx="1184" cy="980"/>
              </a:xfrm>
              <a:prstGeom prst="octagon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scene3d>
                  <a:camera prst="orthographicFront"/>
                  <a:lightRig rig="threePt" dir="t"/>
                </a:scene3d>
                <a:sp3d>
                  <a:contourClr>
                    <a:srgbClr val="FFFFFF"/>
                  </a:contourClr>
                </a:sp3d>
              </a:bodyPr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3200" b="1">
                    <a:solidFill>
                      <a:srgbClr val="FFFFFF"/>
                    </a:solidFill>
                    <a:cs typeface="方正中雅宋简体" panose="02000000000000000000" charset="-122"/>
                  </a:rPr>
                  <a:t>3</a:t>
                </a:r>
                <a:endParaRPr lang="en-US" altLang="zh-CN" sz="3200" b="1">
                  <a:solidFill>
                    <a:srgbClr val="FFFFFF"/>
                  </a:solidFill>
                  <a:cs typeface="方正中雅宋简体" panose="02000000000000000000" charset="-122"/>
                </a:endParaRPr>
              </a:p>
            </p:txBody>
          </p:sp>
          <p:sp>
            <p:nvSpPr>
              <p:cNvPr id="12" name=" 220"/>
              <p:cNvSpPr/>
              <p:nvPr/>
            </p:nvSpPr>
            <p:spPr>
              <a:xfrm>
                <a:off x="5690" y="6313"/>
                <a:ext cx="9816" cy="966"/>
              </a:xfrm>
              <a:prstGeom prst="homePlate">
                <a:avLst/>
              </a:prstGeom>
              <a:solidFill>
                <a:srgbClr val="E7E6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2800" b="1" dirty="0" smtClean="0">
                    <a:solidFill>
                      <a:schemeClr val="tx1"/>
                    </a:solidFill>
                    <a:latin typeface="方正中雅宋简体" panose="02000000000000000000" charset="-122"/>
                    <a:ea typeface="方正中雅宋简体" panose="02000000000000000000" charset="-122"/>
                    <a:cs typeface="方正中雅宋简体" panose="02000000000000000000" charset="-122"/>
                    <a:sym typeface="+mn-ea"/>
                  </a:rPr>
                  <a:t>劳动合同的履行和变更</a:t>
                </a:r>
                <a:endParaRPr lang="zh-CN" altLang="en-US" sz="2800" b="1" dirty="0" smtClean="0">
                  <a:solidFill>
                    <a:schemeClr val="tx1"/>
                  </a:solidFill>
                  <a:latin typeface="方正中雅宋简体" panose="02000000000000000000" charset="-122"/>
                  <a:ea typeface="方正中雅宋简体" panose="02000000000000000000" charset="-122"/>
                  <a:cs typeface="方正中雅宋简体" panose="02000000000000000000" charset="-122"/>
                  <a:sym typeface="+mn-ea"/>
                </a:endParaRPr>
              </a:p>
            </p:txBody>
          </p:sp>
        </p:grpSp>
      </p:grpSp>
      <p:grpSp>
        <p:nvGrpSpPr>
          <p:cNvPr id="2" name="组合 1"/>
          <p:cNvGrpSpPr/>
          <p:nvPr/>
        </p:nvGrpSpPr>
        <p:grpSpPr>
          <a:xfrm>
            <a:off x="2211705" y="3399790"/>
            <a:ext cx="7497445" cy="622300"/>
            <a:chOff x="3733" y="3479"/>
            <a:chExt cx="11807" cy="980"/>
          </a:xfrm>
          <a:solidFill>
            <a:srgbClr val="C00000"/>
          </a:solidFill>
        </p:grpSpPr>
        <p:sp>
          <p:nvSpPr>
            <p:cNvPr id="4" name=" 194"/>
            <p:cNvSpPr/>
            <p:nvPr>
              <p:custDataLst>
                <p:tags r:id="rId1"/>
              </p:custDataLst>
            </p:nvPr>
          </p:nvSpPr>
          <p:spPr>
            <a:xfrm>
              <a:off x="3733" y="3479"/>
              <a:ext cx="1184" cy="980"/>
            </a:xfrm>
            <a:prstGeom prst="oct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b="1">
                  <a:solidFill>
                    <a:srgbClr val="FFFFFF"/>
                  </a:solidFill>
                  <a:cs typeface="方正中雅宋简体" panose="02000000000000000000" charset="-122"/>
                </a:rPr>
                <a:t>4</a:t>
              </a:r>
              <a:endParaRPr lang="en-US" altLang="zh-CN" sz="3200" b="1">
                <a:solidFill>
                  <a:srgbClr val="FFFFFF"/>
                </a:solidFill>
                <a:cs typeface="方正中雅宋简体" panose="02000000000000000000" charset="-122"/>
              </a:endParaRPr>
            </a:p>
          </p:txBody>
        </p:sp>
        <p:sp>
          <p:nvSpPr>
            <p:cNvPr id="8" name=" 220"/>
            <p:cNvSpPr/>
            <p:nvPr>
              <p:custDataLst>
                <p:tags r:id="rId2"/>
              </p:custDataLst>
            </p:nvPr>
          </p:nvSpPr>
          <p:spPr>
            <a:xfrm>
              <a:off x="5724" y="3479"/>
              <a:ext cx="9816" cy="966"/>
            </a:xfrm>
            <a:prstGeom prst="homePlate">
              <a:avLst/>
            </a:prstGeom>
            <a:solidFill>
              <a:srgbClr val="E7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800" b="1" dirty="0">
                  <a:solidFill>
                    <a:schemeClr val="tx1"/>
                  </a:solidFill>
                  <a:latin typeface="方正中雅宋简体" panose="02000000000000000000" charset="-122"/>
                  <a:ea typeface="方正中雅宋简体" panose="02000000000000000000" charset="-122"/>
                  <a:cs typeface="方正中雅宋简体" panose="02000000000000000000" charset="-122"/>
                  <a:sym typeface="+mn-ea"/>
                </a:rPr>
                <a:t>劳动合同的解除和终止</a:t>
              </a:r>
              <a:endParaRPr lang="zh-CN" altLang="en-US" sz="2800" b="1" dirty="0">
                <a:solidFill>
                  <a:schemeClr val="tx1"/>
                </a:solidFill>
                <a:latin typeface="方正中雅宋简体" panose="02000000000000000000" charset="-122"/>
                <a:ea typeface="方正中雅宋简体" panose="02000000000000000000" charset="-122"/>
                <a:cs typeface="方正中雅宋简体" panose="02000000000000000000" charset="-122"/>
                <a:sym typeface="+mn-ea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2211705" y="4227195"/>
            <a:ext cx="7497445" cy="622300"/>
            <a:chOff x="3733" y="3479"/>
            <a:chExt cx="11807" cy="980"/>
          </a:xfrm>
        </p:grpSpPr>
        <p:sp>
          <p:nvSpPr>
            <p:cNvPr id="9" name=" 194"/>
            <p:cNvSpPr/>
            <p:nvPr>
              <p:custDataLst>
                <p:tags r:id="rId3"/>
              </p:custDataLst>
            </p:nvPr>
          </p:nvSpPr>
          <p:spPr>
            <a:xfrm>
              <a:off x="3733" y="3479"/>
              <a:ext cx="1184" cy="980"/>
            </a:xfrm>
            <a:prstGeom prst="octagon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b="1">
                  <a:solidFill>
                    <a:srgbClr val="FFFFFF"/>
                  </a:solidFill>
                  <a:cs typeface="方正中雅宋简体" panose="02000000000000000000" charset="-122"/>
                </a:rPr>
                <a:t>5</a:t>
              </a:r>
              <a:endParaRPr lang="en-US" altLang="zh-CN" sz="3200" b="1">
                <a:solidFill>
                  <a:srgbClr val="FFFFFF"/>
                </a:solidFill>
                <a:cs typeface="方正中雅宋简体" panose="02000000000000000000" charset="-122"/>
              </a:endParaRPr>
            </a:p>
          </p:txBody>
        </p:sp>
        <p:sp>
          <p:nvSpPr>
            <p:cNvPr id="13" name=" 220"/>
            <p:cNvSpPr/>
            <p:nvPr>
              <p:custDataLst>
                <p:tags r:id="rId4"/>
              </p:custDataLst>
            </p:nvPr>
          </p:nvSpPr>
          <p:spPr>
            <a:xfrm>
              <a:off x="5724" y="3479"/>
              <a:ext cx="9816" cy="966"/>
            </a:xfrm>
            <a:prstGeom prst="homePlat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800" b="1" dirty="0">
                  <a:solidFill>
                    <a:schemeClr val="bg1"/>
                  </a:solidFill>
                  <a:latin typeface="方正中雅宋简体" panose="02000000000000000000" charset="-122"/>
                  <a:ea typeface="方正中雅宋简体" panose="02000000000000000000" charset="-122"/>
                  <a:cs typeface="方正中雅宋简体" panose="02000000000000000000" charset="-122"/>
                  <a:sym typeface="+mn-ea"/>
                </a:rPr>
                <a:t>集体合同和劳务派遣</a:t>
              </a:r>
              <a:endParaRPr lang="zh-CN" altLang="en-US" sz="2800" b="1" dirty="0">
                <a:solidFill>
                  <a:schemeClr val="bg1"/>
                </a:solidFill>
                <a:latin typeface="方正中雅宋简体" panose="02000000000000000000" charset="-122"/>
                <a:ea typeface="方正中雅宋简体" panose="02000000000000000000" charset="-122"/>
                <a:cs typeface="方正中雅宋简体" panose="02000000000000000000" charset="-122"/>
                <a:sym typeface="+mn-ea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2211705" y="5054600"/>
            <a:ext cx="7497445" cy="622300"/>
            <a:chOff x="3733" y="3479"/>
            <a:chExt cx="11807" cy="980"/>
          </a:xfrm>
        </p:grpSpPr>
        <p:sp>
          <p:nvSpPr>
            <p:cNvPr id="15" name=" 194"/>
            <p:cNvSpPr/>
            <p:nvPr>
              <p:custDataLst>
                <p:tags r:id="rId5"/>
              </p:custDataLst>
            </p:nvPr>
          </p:nvSpPr>
          <p:spPr>
            <a:xfrm>
              <a:off x="3733" y="3479"/>
              <a:ext cx="1184" cy="980"/>
            </a:xfrm>
            <a:prstGeom prst="octagon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b="1">
                  <a:solidFill>
                    <a:srgbClr val="FFFFFF"/>
                  </a:solidFill>
                  <a:cs typeface="方正中雅宋简体" panose="02000000000000000000" charset="-122"/>
                </a:rPr>
                <a:t>6</a:t>
              </a:r>
              <a:endParaRPr lang="en-US" altLang="zh-CN" sz="3200" b="1">
                <a:solidFill>
                  <a:srgbClr val="FFFFFF"/>
                </a:solidFill>
                <a:cs typeface="方正中雅宋简体" panose="02000000000000000000" charset="-122"/>
              </a:endParaRPr>
            </a:p>
          </p:txBody>
        </p:sp>
        <p:sp>
          <p:nvSpPr>
            <p:cNvPr id="16" name=" 220"/>
            <p:cNvSpPr/>
            <p:nvPr>
              <p:custDataLst>
                <p:tags r:id="rId6"/>
              </p:custDataLst>
            </p:nvPr>
          </p:nvSpPr>
          <p:spPr>
            <a:xfrm>
              <a:off x="5724" y="3479"/>
              <a:ext cx="9816" cy="966"/>
            </a:xfrm>
            <a:prstGeom prst="homePlate">
              <a:avLst/>
            </a:prstGeom>
            <a:solidFill>
              <a:srgbClr val="E7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b="1" dirty="0">
                  <a:solidFill>
                    <a:schemeClr val="tx1"/>
                  </a:solidFill>
                  <a:latin typeface="方正中雅宋简体" panose="02000000000000000000" charset="-122"/>
                  <a:ea typeface="方正中雅宋简体" panose="02000000000000000000" charset="-122"/>
                  <a:cs typeface="方正中雅宋简体" panose="02000000000000000000" charset="-122"/>
                  <a:sym typeface="+mn-ea"/>
                </a:rPr>
                <a:t>劳动争议、人事争议和违反劳动合同的法律责任</a:t>
              </a:r>
              <a:endParaRPr lang="zh-CN" altLang="en-US" sz="2000" b="1" dirty="0">
                <a:solidFill>
                  <a:schemeClr val="tx1"/>
                </a:solidFill>
                <a:latin typeface="方正中雅宋简体" panose="02000000000000000000" charset="-122"/>
                <a:ea typeface="方正中雅宋简体" panose="02000000000000000000" charset="-122"/>
                <a:cs typeface="方正中雅宋简体" panose="02000000000000000000" charset="-122"/>
                <a:sym typeface="+mn-ea"/>
              </a:endParaRPr>
            </a:p>
          </p:txBody>
        </p:sp>
      </p:grp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6860,&quot;width&quot;:12020}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PP_MARK_KEY" val="037825de-f13a-461e-ad02-6e4e74c53301"/>
  <p:tag name="COMMONDATA" val="eyJoZGlkIjoiNTRhYjMxOWM1YTY3NTg1NTNmNTM4NGM3NWI5ZDdiMGEifQ==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方正中雅宋简体"/>
        <a:ea typeface=""/>
        <a:cs typeface=""/>
        <a:font script="Jpan" typeface="ＭＳ Ｐゴシック"/>
        <a:font script="Hang" typeface="맑은 고딕"/>
        <a:font script="Hans" typeface="方正中雅宋简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方正中雅宋简体"/>
        <a:ea typeface=""/>
        <a:cs typeface=""/>
        <a:font script="Jpan" typeface="ＭＳ Ｐゴシック"/>
        <a:font script="Hang" typeface="맑은 고딕"/>
        <a:font script="Hans" typeface="方正中雅宋简体"/>
        <a:font script="Hant" typeface="新細明體"/>
        <a:font script="Arab" typeface="方正中雅宋简体"/>
        <a:font script="Hebr" typeface="方正中雅宋简体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方正中雅宋简体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方正中雅宋简体"/>
        <a:ea typeface=""/>
        <a:cs typeface=""/>
        <a:font script="Jpan" typeface="ＭＳ Ｐゴシック"/>
        <a:font script="Hang" typeface="맑은 고딕"/>
        <a:font script="Hans" typeface="方正中雅宋简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方正中雅宋简体"/>
        <a:ea typeface=""/>
        <a:cs typeface=""/>
        <a:font script="Jpan" typeface="ＭＳ Ｐゴシック"/>
        <a:font script="Hang" typeface="맑은 고딕"/>
        <a:font script="Hans" typeface="方正中雅宋简体"/>
        <a:font script="Hant" typeface="新細明體"/>
        <a:font script="Arab" typeface="方正中雅宋简体"/>
        <a:font script="Hebr" typeface="方正中雅宋简体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方正中雅宋简体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方正中雅宋简体"/>
        <a:ea typeface=""/>
        <a:cs typeface=""/>
        <a:font script="Jpan" typeface="ＭＳ Ｐゴシック"/>
        <a:font script="Hang" typeface="맑은 고딕"/>
        <a:font script="Hans" typeface="方正中雅宋简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方正中雅宋简体"/>
        <a:ea typeface=""/>
        <a:cs typeface=""/>
        <a:font script="Jpan" typeface="ＭＳ Ｐゴシック"/>
        <a:font script="Hang" typeface="맑은 고딕"/>
        <a:font script="Hans" typeface="方正中雅宋简体"/>
        <a:font script="Hant" typeface="新細明體"/>
        <a:font script="Arab" typeface="方正中雅宋简体"/>
        <a:font script="Hebr" typeface="方正中雅宋简体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方正中雅宋简体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2225</Words>
  <Application>WPS 演示</Application>
  <PresentationFormat>宽屏</PresentationFormat>
  <Paragraphs>344</Paragraphs>
  <Slides>22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9" baseType="lpstr">
      <vt:lpstr>Arial</vt:lpstr>
      <vt:lpstr>宋体</vt:lpstr>
      <vt:lpstr>Wingdings</vt:lpstr>
      <vt:lpstr>方正中雅宋简体</vt:lpstr>
      <vt:lpstr>微软雅黑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阿占</cp:lastModifiedBy>
  <cp:revision>172</cp:revision>
  <dcterms:created xsi:type="dcterms:W3CDTF">2019-06-19T02:08:00Z</dcterms:created>
  <dcterms:modified xsi:type="dcterms:W3CDTF">2023-06-13T08:02:24Z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ICV">
    <vt:lpwstr>26DCED47097B455AA9C285C3B3DBA771</vt:lpwstr>
  </property>
</Properties>
</file>