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67"/>
  </p:handoutMasterIdLst>
  <p:sldIdLst>
    <p:sldId id="573" r:id="rId3"/>
    <p:sldId id="574" r:id="rId4"/>
    <p:sldId id="757" r:id="rId5"/>
    <p:sldId id="758" r:id="rId7"/>
    <p:sldId id="759" r:id="rId8"/>
    <p:sldId id="756" r:id="rId9"/>
    <p:sldId id="761" r:id="rId10"/>
    <p:sldId id="760" r:id="rId11"/>
    <p:sldId id="762" r:id="rId12"/>
    <p:sldId id="764" r:id="rId13"/>
    <p:sldId id="763" r:id="rId14"/>
    <p:sldId id="765" r:id="rId15"/>
    <p:sldId id="766" r:id="rId16"/>
    <p:sldId id="767" r:id="rId17"/>
    <p:sldId id="768" r:id="rId18"/>
    <p:sldId id="769" r:id="rId19"/>
    <p:sldId id="770" r:id="rId20"/>
    <p:sldId id="771" r:id="rId21"/>
    <p:sldId id="772" r:id="rId22"/>
    <p:sldId id="773" r:id="rId23"/>
    <p:sldId id="774" r:id="rId24"/>
    <p:sldId id="775" r:id="rId25"/>
    <p:sldId id="776" r:id="rId26"/>
    <p:sldId id="777" r:id="rId27"/>
    <p:sldId id="778" r:id="rId28"/>
    <p:sldId id="779" r:id="rId29"/>
    <p:sldId id="780" r:id="rId30"/>
    <p:sldId id="781" r:id="rId31"/>
    <p:sldId id="782" r:id="rId32"/>
    <p:sldId id="783" r:id="rId33"/>
    <p:sldId id="784" r:id="rId34"/>
    <p:sldId id="785" r:id="rId35"/>
    <p:sldId id="792" r:id="rId36"/>
    <p:sldId id="793" r:id="rId37"/>
    <p:sldId id="794" r:id="rId38"/>
    <p:sldId id="795" r:id="rId39"/>
    <p:sldId id="796" r:id="rId40"/>
    <p:sldId id="797" r:id="rId41"/>
    <p:sldId id="798" r:id="rId42"/>
    <p:sldId id="799" r:id="rId43"/>
    <p:sldId id="800" r:id="rId44"/>
    <p:sldId id="801" r:id="rId45"/>
    <p:sldId id="802" r:id="rId46"/>
    <p:sldId id="803" r:id="rId47"/>
    <p:sldId id="807" r:id="rId48"/>
    <p:sldId id="808" r:id="rId49"/>
    <p:sldId id="810" r:id="rId50"/>
    <p:sldId id="811" r:id="rId51"/>
    <p:sldId id="812" r:id="rId52"/>
    <p:sldId id="813" r:id="rId53"/>
    <p:sldId id="814" r:id="rId54"/>
    <p:sldId id="815" r:id="rId55"/>
    <p:sldId id="816" r:id="rId56"/>
    <p:sldId id="817" r:id="rId57"/>
    <p:sldId id="818" r:id="rId58"/>
    <p:sldId id="819" r:id="rId59"/>
    <p:sldId id="820" r:id="rId60"/>
    <p:sldId id="821" r:id="rId61"/>
    <p:sldId id="786" r:id="rId62"/>
    <p:sldId id="788" r:id="rId63"/>
    <p:sldId id="787" r:id="rId64"/>
    <p:sldId id="789" r:id="rId65"/>
    <p:sldId id="790" r:id="rId66"/>
  </p:sldIdLst>
  <p:sldSz cx="12192000" cy="6858000"/>
  <p:notesSz cx="6858000" cy="9144000"/>
  <p:custDataLst>
    <p:tags r:id="rId7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2" userDrawn="1">
          <p15:clr>
            <a:srgbClr val="A4A3A4"/>
          </p15:clr>
        </p15:guide>
        <p15:guide id="2" pos="38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0000"/>
    <a:srgbClr val="E7E6E6"/>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42"/>
        <p:guide pos="384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gs" Target="tags/tag18.xml"/><Relationship Id="rId71" Type="http://schemas.openxmlformats.org/officeDocument/2006/relationships/commentAuthors" Target="commentAuthors.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方正中雅宋简体" panose="02000000000000000000" charset="-122"/>
              <a:ea typeface="方正中雅宋简体" panose="02000000000000000000" charset="-122"/>
              <a:cs typeface="方正中雅宋简体" panose="020000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方正中雅宋简体" panose="02000000000000000000" charset="-122"/>
              </a:rPr>
            </a:fld>
            <a:endParaRPr lang="zh-CN" altLang="en-US">
              <a:cs typeface="方正中雅宋简体" panose="020000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方正中雅宋简体" panose="02000000000000000000" charset="-122"/>
              <a:ea typeface="方正中雅宋简体" panose="02000000000000000000" charset="-122"/>
              <a:cs typeface="方正中雅宋简体" panose="020000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方正中雅宋简体" panose="02000000000000000000" charset="-122"/>
              </a:rPr>
            </a:fld>
            <a:endParaRPr lang="zh-CN" altLang="en-US">
              <a:cs typeface="方正中雅宋简体" panose="020000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方正中雅宋简体" panose="02000000000000000000" charset="-122"/>
                <a:ea typeface="方正中雅宋简体" panose="02000000000000000000" charset="-122"/>
                <a:cs typeface="方正中雅宋简体" panose="020000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方正中雅宋简体" panose="02000000000000000000" charset="-122"/>
                <a:ea typeface="方正中雅宋简体" panose="02000000000000000000" charset="-122"/>
                <a:cs typeface="方正中雅宋简体" panose="020000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a:lvl2pPr marL="4572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2pPr>
    <a:lvl3pPr marL="9144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3pPr>
    <a:lvl4pPr marL="13716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4pPr>
    <a:lvl5pPr marL="18288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0730" cy="6857365"/>
          </a:xfrm>
          <a:prstGeom prst="rect">
            <a:avLst/>
          </a:prstGeom>
        </p:spPr>
      </p:pic>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208791" y="6285976"/>
            <a:ext cx="2482850" cy="460375"/>
          </a:xfrm>
          <a:prstGeom prst="rect">
            <a:avLst/>
          </a:prstGeom>
        </p:spPr>
        <p:txBody>
          <a:bodyPr wrap="none">
            <a:spAutoFit/>
          </a:bodyPr>
          <a:lstStyle/>
          <a:p>
            <a:r>
              <a:rPr lang="zh-CN" sz="2400" b="1" dirty="0">
                <a:solidFill>
                  <a:srgbClr val="00B050"/>
                </a:solidFill>
                <a:cs typeface="方正中雅宋简体" panose="02000000000000000000" charset="-122"/>
              </a:rPr>
              <a:t>信佳哥，不挂科</a:t>
            </a:r>
            <a:r>
              <a:rPr lang="en-US" altLang="zh-CN" sz="2400" b="1" dirty="0">
                <a:solidFill>
                  <a:srgbClr val="00B050"/>
                </a:solidFill>
                <a:cs typeface="方正中雅宋简体" panose="02000000000000000000" charset="-122"/>
              </a:rPr>
              <a:t>~</a:t>
            </a:r>
            <a:endParaRPr lang="en-US" altLang="zh-CN" sz="2400" b="1" dirty="0">
              <a:solidFill>
                <a:srgbClr val="00B050"/>
              </a:solidFill>
              <a:cs typeface="方正中雅宋简体" panose="02000000000000000000" charset="-122"/>
            </a:endParaRPr>
          </a:p>
        </p:txBody>
      </p:sp>
      <p:cxnSp>
        <p:nvCxnSpPr>
          <p:cNvPr id="7" name="直接连接符 6"/>
          <p:cNvCxnSpPr/>
          <p:nvPr userDrawn="1"/>
        </p:nvCxnSpPr>
        <p:spPr>
          <a:xfrm>
            <a:off x="0" y="622737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fld id="{D28957D5-3A18-43AF-85F8-599734A5AE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fld id="{41546519-C9A7-4E7B-9B67-262F493AB16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tags" Target="../tags/tag1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0" Type="http://schemas.openxmlformats.org/officeDocument/2006/relationships/notesSlide" Target="../notesSlides/notesSlide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tags" Target="../tags/tag11.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8.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1" y="188"/>
            <a:ext cx="12191331" cy="685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副标题 2"/>
          <p:cNvSpPr txBox="1"/>
          <p:nvPr/>
        </p:nvSpPr>
        <p:spPr bwMode="auto">
          <a:xfrm>
            <a:off x="926309" y="5442828"/>
            <a:ext cx="2751384" cy="201000"/>
          </a:xfrm>
          <a:prstGeom prst="rect">
            <a:avLst/>
          </a:prstGeom>
          <a:noFill/>
          <a:ln w="9525">
            <a:noFill/>
            <a:miter lim="800000"/>
          </a:ln>
        </p:spPr>
        <p:txBody>
          <a:bodyPr lIns="51432" tIns="25716" rIns="51432" bIns="25716"/>
          <a:lstStyle/>
          <a:p>
            <a:pPr>
              <a:lnSpc>
                <a:spcPct val="90000"/>
              </a:lnSpc>
              <a:spcBef>
                <a:spcPts val="595"/>
              </a:spcBef>
            </a:pPr>
            <a:r>
              <a:rPr kumimoji="1" lang="zh-CN" altLang="en-US" sz="2400" b="1" dirty="0">
                <a:latin typeface="+mn-ea"/>
                <a:cs typeface="方正中雅宋简体" panose="02000000000000000000" charset="-122"/>
              </a:rPr>
              <a:t>主讲人：黄正佳</a:t>
            </a:r>
            <a:endParaRPr kumimoji="1" lang="zh-CN" altLang="en-US" sz="2400" b="1" dirty="0">
              <a:latin typeface="+mn-ea"/>
              <a:cs typeface="方正中雅宋简体" panose="02000000000000000000" charset="-122"/>
            </a:endParaRPr>
          </a:p>
        </p:txBody>
      </p:sp>
      <p:sp>
        <p:nvSpPr>
          <p:cNvPr id="9" name="文本框 8"/>
          <p:cNvSpPr txBox="1"/>
          <p:nvPr/>
        </p:nvSpPr>
        <p:spPr>
          <a:xfrm>
            <a:off x="4990783" y="5218192"/>
            <a:ext cx="7200437" cy="829945"/>
          </a:xfrm>
          <a:prstGeom prst="rect">
            <a:avLst/>
          </a:prstGeom>
          <a:noFill/>
        </p:spPr>
        <p:txBody>
          <a:bodyPr wrap="square" rtlCol="0">
            <a:spAutoFit/>
          </a:bodyPr>
          <a:lstStyle/>
          <a:p>
            <a:r>
              <a:rPr lang="en-US" altLang="zh-CN" sz="48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a:t>
            </a:r>
            <a:r>
              <a:rPr lang="zh-CN" altLang="en-US" sz="48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信佳哥 不挂科</a:t>
            </a:r>
            <a:endParaRPr lang="zh-CN" altLang="en-US" sz="48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10" name="标题 1"/>
          <p:cNvSpPr txBox="1"/>
          <p:nvPr/>
        </p:nvSpPr>
        <p:spPr>
          <a:xfrm>
            <a:off x="789313" y="4429842"/>
            <a:ext cx="6543792" cy="579088"/>
          </a:xfrm>
          <a:prstGeom prst="rect">
            <a:avLst/>
          </a:prstGeom>
          <a:noFill/>
          <a:ln w="9525">
            <a:noFill/>
          </a:ln>
        </p:spPr>
        <p:txBody>
          <a:bodyPr anchor="b"/>
          <a:lstStyle/>
          <a:p>
            <a:pPr lvl="0">
              <a:lnSpc>
                <a:spcPct val="90000"/>
              </a:lnSpc>
            </a:pPr>
            <a:r>
              <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第三篇</a:t>
            </a:r>
            <a:r>
              <a:rPr lang="en-US" altLang="zh-CN"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  </a:t>
            </a:r>
            <a:r>
              <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法律</a:t>
            </a:r>
            <a:endPar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自然人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（1）完全刑事责任能力</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①年满 16 周岁</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②间歇性精神病人精神正常时</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③醉酒的人。</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（2）完全无刑事责任能力</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①不满 12 周岁的人</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②精神病人</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algn="l" fontAlgn="auto">
              <a:lnSpc>
                <a:spcPct val="125000"/>
              </a:lnSpc>
              <a:buClrTx/>
              <a:buSzTx/>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3</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相对无刑事责任能力：①已满 12 周岁不满 14 周岁的人，犯故意杀人、故意伤害罪，致人死亡或者以特别残忍手段致人重伤造成严重残疾，情节恶劣，经最高人民检察院核准追诉的，应当负刑事责任。②已满 14 周岁不满 16 周岁的人，犯故意杀人、故意伤害致人重伤或者死亡、强奸、抢劫、贩卖毒品、放火、爆炸、投放危险物质罪的，应当负刑事责任。</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4</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减轻刑事责任能力</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依法应追究刑事责任的未成年人、已满 75 周岁的人、又聋又哑的人、盲人、尚未完全丧失辨认或者控制自己行为能力的精神病人，为减轻刑事责任能力的人。</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algn="l" fontAlgn="auto">
              <a:lnSpc>
                <a:spcPct val="125000"/>
              </a:lnSpc>
              <a:buClrTx/>
              <a:buSzTx/>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2. 单位</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a:p>
            <a:pPr marL="0" algn="l" fontAlgn="auto">
              <a:lnSpc>
                <a:spcPct val="125000"/>
              </a:lnSpc>
              <a:buClrTx/>
              <a:buSzTx/>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单位犯罪，一般是指公司、企业、事业单位、机关、团体</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1380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二、犯罪构成</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犯罪构成包括犯罪主体、犯罪主观方面、犯罪客体、犯罪客观方面</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（二）犯罪主观方面</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犯罪主观方面是指犯罪主体对自己危害社会的行为及危害社会的结果所抱的心理态度，包括</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犯罪故意和犯罪过失</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1380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二、犯罪构成</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犯罪故意</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直接故意</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直接故意是指行为人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明知</a:t>
            </a:r>
            <a:r>
              <a:rPr sz="2000" dirty="0">
                <a:latin typeface="方正中雅宋简体" panose="02000000000000000000" charset="-122"/>
                <a:ea typeface="方正中雅宋简体" panose="02000000000000000000" charset="-122"/>
                <a:cs typeface="方正中雅宋简体" panose="02000000000000000000" charset="-122"/>
                <a:sym typeface="+mn-ea"/>
              </a:rPr>
              <a:t>自己的行为会发生危害社会的结果，并且</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希望</a:t>
            </a:r>
            <a:r>
              <a:rPr sz="2000" dirty="0">
                <a:latin typeface="方正中雅宋简体" panose="02000000000000000000" charset="-122"/>
                <a:ea typeface="方正中雅宋简体" panose="02000000000000000000" charset="-122"/>
                <a:cs typeface="方正中雅宋简体" panose="02000000000000000000" charset="-122"/>
                <a:sym typeface="+mn-ea"/>
              </a:rPr>
              <a:t>这种结果发生的心理态度。</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间接故意</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间接故意是指行为人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明知</a:t>
            </a:r>
            <a:r>
              <a:rPr sz="2000" dirty="0">
                <a:latin typeface="方正中雅宋简体" panose="02000000000000000000" charset="-122"/>
                <a:ea typeface="方正中雅宋简体" panose="02000000000000000000" charset="-122"/>
                <a:cs typeface="方正中雅宋简体" panose="02000000000000000000" charset="-122"/>
                <a:sym typeface="+mn-ea"/>
              </a:rPr>
              <a:t>自己的行为可能发生危害社会的结果，并且有意</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放任</a:t>
            </a:r>
            <a:r>
              <a:rPr sz="2000" dirty="0">
                <a:latin typeface="方正中雅宋简体" panose="02000000000000000000" charset="-122"/>
                <a:ea typeface="方正中雅宋简体" panose="02000000000000000000" charset="-122"/>
                <a:cs typeface="方正中雅宋简体" panose="02000000000000000000" charset="-122"/>
                <a:sym typeface="+mn-ea"/>
              </a:rPr>
              <a:t>，以致发生这种结果的心理态度。</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犯罪过失</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疏忽大意的过失</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疏忽大意的过失是指应当预见自己的行为可能发生危害社会的结果，因为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疏忽大意</a:t>
            </a:r>
            <a:r>
              <a:rPr sz="2000" dirty="0">
                <a:latin typeface="方正中雅宋简体" panose="02000000000000000000" charset="-122"/>
                <a:ea typeface="方正中雅宋简体" panose="02000000000000000000" charset="-122"/>
                <a:cs typeface="方正中雅宋简体" panose="02000000000000000000" charset="-122"/>
                <a:sym typeface="+mn-ea"/>
              </a:rPr>
              <a:t>而没有预见，以致发生这种结果的心理态度。</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过于自信的过失</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过于自信的过失是指已经预见自己的行为可能发生危害社会的结果，但</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轻信能够避免</a:t>
            </a:r>
            <a:r>
              <a:rPr sz="2000" dirty="0">
                <a:latin typeface="方正中雅宋简体" panose="02000000000000000000" charset="-122"/>
                <a:ea typeface="方正中雅宋简体" panose="02000000000000000000" charset="-122"/>
                <a:cs typeface="方正中雅宋简体" panose="02000000000000000000" charset="-122"/>
                <a:sym typeface="+mn-ea"/>
              </a:rPr>
              <a:t>，以致发生这种结果的心理态度。</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1380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二、犯罪构成</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犯罪构成包括犯罪主体、犯罪主观方面、犯罪客体、犯罪客观方面</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（三）犯罪客体</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犯罪客体是指我国刑法所保护而为犯罪行为所侵犯的社会关系。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（四）犯罪客观方面</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犯罪客观方面是指刑法规定的构成犯罪在客观上</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必须具备的条件</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1380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二、犯罪构成</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危害行为</a:t>
            </a:r>
            <a:r>
              <a:rPr sz="2000" dirty="0">
                <a:latin typeface="方正中雅宋简体" panose="02000000000000000000" charset="-122"/>
                <a:ea typeface="方正中雅宋简体" panose="02000000000000000000" charset="-122"/>
                <a:cs typeface="方正中雅宋简体" panose="02000000000000000000" charset="-122"/>
                <a:sym typeface="+mn-ea"/>
              </a:rPr>
              <a:t>：专指犯罪构成的客观方面的行为，即由行为人的意识、意志支配的违反刑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法规定的危害社会的行为。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作为</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即积极的行为，是指以积极的身体举动实施刑法所禁止的行为。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不作为</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是指行为人在能够履行自己应尽义务的情况下不履行该义务。</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危害结果</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危害结果是指危害行为作用于犯罪对象而对犯罪直接客体造成的法定的实际损害或现实的危险状态。</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 </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因果关系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因果关系是指犯罪客观方面中的危害行为同危害结果之间存在的引起与被引起的关系。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1380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二、犯罪构成</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1.正当防卫</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为了使国家、公共利益、本人或者他人的人身、财产和其他权利免受正在进行的不法侵害，而采取的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制止不法侵害</a:t>
            </a:r>
            <a:r>
              <a:rPr sz="2000" dirty="0">
                <a:latin typeface="方正中雅宋简体" panose="02000000000000000000" charset="-122"/>
                <a:ea typeface="方正中雅宋简体" panose="02000000000000000000" charset="-122"/>
                <a:cs typeface="方正中雅宋简体" panose="02000000000000000000" charset="-122"/>
                <a:sym typeface="+mn-ea"/>
              </a:rPr>
              <a:t>的行为，对不法侵害人造成损害的，属于正当防卫，不负刑事责任。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1</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防卫过当</a:t>
            </a:r>
            <a:r>
              <a:rPr sz="2000" dirty="0">
                <a:latin typeface="方正中雅宋简体" panose="02000000000000000000" charset="-122"/>
                <a:ea typeface="方正中雅宋简体" panose="02000000000000000000" charset="-122"/>
                <a:cs typeface="方正中雅宋简体" panose="02000000000000000000" charset="-122"/>
                <a:sym typeface="+mn-ea"/>
              </a:rPr>
              <a:t>是指正当防卫</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明显超过必要限度造成重大损害</a:t>
            </a:r>
            <a:r>
              <a:rPr sz="2000" dirty="0">
                <a:latin typeface="方正中雅宋简体" panose="02000000000000000000" charset="-122"/>
                <a:ea typeface="方正中雅宋简体" panose="02000000000000000000" charset="-122"/>
                <a:cs typeface="方正中雅宋简体" panose="02000000000000000000" charset="-122"/>
                <a:sym typeface="+mn-ea"/>
              </a:rPr>
              <a:t>的行为。对于防卫过当的，应当减轻或者免除处罚。</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2</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无过当防卫（又称特殊防卫）</a:t>
            </a:r>
            <a:r>
              <a:rPr sz="2000" dirty="0">
                <a:latin typeface="方正中雅宋简体" panose="02000000000000000000" charset="-122"/>
                <a:ea typeface="方正中雅宋简体" panose="02000000000000000000" charset="-122"/>
                <a:cs typeface="方正中雅宋简体" panose="02000000000000000000" charset="-122"/>
                <a:sym typeface="+mn-ea"/>
              </a:rPr>
              <a:t>是指对</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正在进行</a:t>
            </a:r>
            <a:r>
              <a:rPr sz="2000" dirty="0">
                <a:latin typeface="方正中雅宋简体" panose="02000000000000000000" charset="-122"/>
                <a:ea typeface="方正中雅宋简体" panose="02000000000000000000" charset="-122"/>
                <a:cs typeface="方正中雅宋简体" panose="02000000000000000000" charset="-122"/>
                <a:sym typeface="+mn-ea"/>
              </a:rPr>
              <a:t>行凶、杀人、抢劫、强奸、绑架以及其他严重危及人身安全的暴力犯罪，采取防卫行为，造成不法侵害人伤亡的，不属于防卫过当，不负刑事责任。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5661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三、正当防卫和紧急避险</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2.紧急避险</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紧急避险是指在法律所保护的权益</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遇到危险</a:t>
            </a:r>
            <a:r>
              <a:rPr sz="2000" dirty="0">
                <a:latin typeface="方正中雅宋简体" panose="02000000000000000000" charset="-122"/>
                <a:ea typeface="方正中雅宋简体" panose="02000000000000000000" charset="-122"/>
                <a:cs typeface="方正中雅宋简体" panose="02000000000000000000" charset="-122"/>
                <a:sym typeface="+mn-ea"/>
              </a:rPr>
              <a:t>而不可能采用其他措施加以避免时，</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不得已</a:t>
            </a:r>
            <a:r>
              <a:rPr sz="2000" dirty="0">
                <a:latin typeface="方正中雅宋简体" panose="02000000000000000000" charset="-122"/>
                <a:ea typeface="方正中雅宋简体" panose="02000000000000000000" charset="-122"/>
                <a:cs typeface="方正中雅宋简体" panose="02000000000000000000" charset="-122"/>
                <a:sym typeface="+mn-ea"/>
              </a:rPr>
              <a:t>而采用的损害另一个较小的权益以保护较大的权益免遭损害的行为。紧急避险行为不负刑事责任。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1</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紧急避险不适用于职务上、业务上负有特定责任的人。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2</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紧急避险超过必要限度造成不应有的损害的，应当负刑事责任，但是应当减轻或者免除处罚。</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5661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三、正当防卫和紧急避险</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.犯罪预备</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是指为了犯罪，准备工具、制造条件，但由于行为人意志以外的原因而</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未能着手实行</a:t>
            </a:r>
            <a:r>
              <a:rPr sz="2000" dirty="0">
                <a:latin typeface="方正中雅宋简体" panose="02000000000000000000" charset="-122"/>
                <a:ea typeface="方正中雅宋简体" panose="02000000000000000000" charset="-122"/>
                <a:cs typeface="方正中雅宋简体" panose="02000000000000000000" charset="-122"/>
                <a:sym typeface="+mn-ea"/>
              </a:rPr>
              <a:t>犯罪的情形。</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犯罪未遂</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是指已经着手实行犯罪，由于犯罪分子</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意志以外的原因而未得逞</a:t>
            </a:r>
            <a:r>
              <a:rPr sz="2000" dirty="0">
                <a:latin typeface="方正中雅宋简体" panose="02000000000000000000" charset="-122"/>
                <a:ea typeface="方正中雅宋简体" panose="02000000000000000000" charset="-122"/>
                <a:cs typeface="方正中雅宋简体" panose="02000000000000000000" charset="-122"/>
                <a:sym typeface="+mn-ea"/>
              </a:rPr>
              <a:t>的。对于未遂犯，可以比照既遂犯从轻或者减轻处罚。</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犯罪中止</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是指犯罪分子在实施犯罪过程中，自动放弃犯罪或者</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自动有效</a:t>
            </a:r>
            <a:r>
              <a:rPr sz="2000" dirty="0">
                <a:latin typeface="方正中雅宋简体" panose="02000000000000000000" charset="-122"/>
                <a:ea typeface="方正中雅宋简体" panose="02000000000000000000" charset="-122"/>
                <a:cs typeface="方正中雅宋简体" panose="02000000000000000000" charset="-122"/>
                <a:sym typeface="+mn-ea"/>
              </a:rPr>
              <a:t>地防止犯罪结果发生的行为。对于中止犯罪，没有造成损害的，应当免除处罚；造成损害的，应当减轻处罚。</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95097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四、犯罪预备、未遂和中止</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1.共同犯罪的概念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共同犯罪是指二人以上共同故意犯罪。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2.共同犯罪的成立条件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必须</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二人以上</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必须有</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共同故意</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 必须有</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共同行为</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18821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五、共同犯罪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刑法概述</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犯罪</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刑罚制度</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刑法分则</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0" y="-610870"/>
            <a:ext cx="12192000" cy="74688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1.刑罚的概念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刑罚是指《刑法》明文规定的，由国家审判机关依法对犯罪人适用的限制或剥夺其某种权益的，最严厉的强制性法律</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制裁</a:t>
            </a:r>
            <a:r>
              <a:rPr sz="2000" dirty="0">
                <a:latin typeface="方正中雅宋简体" panose="02000000000000000000" charset="-122"/>
                <a:ea typeface="方正中雅宋简体" panose="02000000000000000000" charset="-122"/>
                <a:cs typeface="方正中雅宋简体" panose="02000000000000000000" charset="-122"/>
                <a:sym typeface="+mn-ea"/>
              </a:rPr>
              <a:t>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2.刑罚的特征</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严厉性</a:t>
            </a:r>
            <a:r>
              <a:rPr sz="2000" dirty="0">
                <a:latin typeface="方正中雅宋简体" panose="02000000000000000000" charset="-122"/>
                <a:ea typeface="方正中雅宋简体" panose="02000000000000000000" charset="-122"/>
                <a:cs typeface="方正中雅宋简体" panose="02000000000000000000" charset="-122"/>
                <a:sym typeface="+mn-ea"/>
              </a:rPr>
              <a:t>。刑罚是最严厉的一种强制方法，这在它所剥夺的权利与利益上得到充分体现。刑罚可以剥夺犯罪人的权利、财产、人身自由乃至生命。</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特定性</a:t>
            </a:r>
            <a:r>
              <a:rPr sz="2000" dirty="0">
                <a:latin typeface="方正中雅宋简体" panose="02000000000000000000" charset="-122"/>
                <a:ea typeface="方正中雅宋简体" panose="02000000000000000000" charset="-122"/>
                <a:cs typeface="方正中雅宋简体" panose="02000000000000000000" charset="-122"/>
                <a:sym typeface="+mn-ea"/>
              </a:rPr>
              <a:t>。刑罚只能对触犯刑律构成犯罪的人适用，无罪的人绝对不受刑事追究。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权威性</a:t>
            </a:r>
            <a:r>
              <a:rPr sz="2000" dirty="0">
                <a:latin typeface="方正中雅宋简体" panose="02000000000000000000" charset="-122"/>
                <a:ea typeface="方正中雅宋简体" panose="02000000000000000000" charset="-122"/>
                <a:cs typeface="方正中雅宋简体" panose="02000000000000000000" charset="-122"/>
                <a:sym typeface="+mn-ea"/>
              </a:rPr>
              <a:t>。刑罚只能由人民法院代表国家依照专门的法律程序适用。</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331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一、刑罚的概念和特征</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我国刑罚分为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主刑和附加刑</a:t>
            </a:r>
            <a:r>
              <a:rPr sz="2000" dirty="0">
                <a:latin typeface="方正中雅宋简体" panose="02000000000000000000" charset="-122"/>
                <a:ea typeface="方正中雅宋简体" panose="02000000000000000000" charset="-122"/>
                <a:cs typeface="方正中雅宋简体" panose="02000000000000000000" charset="-122"/>
                <a:sym typeface="+mn-ea"/>
              </a:rPr>
              <a:t>两类，主刑和附加刑又各有多种。属于主刑的各个刑种只能独立适用；属于附加刑的各个刑种既可以独立适用，也可以作为主刑的附加刑适用。</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331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二、刑罚的体系和种类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（一）主刑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管制</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管制是指对犯罪分子不实行关押，依法实行社区矫正，限制一定自由的刑罚方法。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拘役</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拘役是短期剥夺犯罪分子人身自由，就近实行劳动改造的刑罚方法。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有期徒刑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有期徒刑是在一定期限内剥夺犯罪分子的人身自由，实行强制劳动改造的刑罚方法。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无期徒刑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无期徒刑是剥夺犯罪分子终身自由，并强制劳动改造的刑罚方法。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331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二、刑罚的体系和种类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（一）主刑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5.死刑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（1）死刑是行刑者基于法律所赋予的权力，剥夺犯罪分子生命的刑罚方法。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（2）适用对象的限制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犯罪的时候</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不满 18 周岁</a:t>
            </a:r>
            <a:r>
              <a:rPr sz="2000" dirty="0">
                <a:latin typeface="方正中雅宋简体" panose="02000000000000000000" charset="-122"/>
                <a:ea typeface="方正中雅宋简体" panose="02000000000000000000" charset="-122"/>
                <a:cs typeface="方正中雅宋简体" panose="02000000000000000000" charset="-122"/>
                <a:sym typeface="+mn-ea"/>
              </a:rPr>
              <a:t>的人和审判的时候</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怀孕的妇女</a:t>
            </a:r>
            <a:r>
              <a:rPr sz="2000" dirty="0">
                <a:latin typeface="方正中雅宋简体" panose="02000000000000000000" charset="-122"/>
                <a:ea typeface="方正中雅宋简体" panose="02000000000000000000" charset="-122"/>
                <a:cs typeface="方正中雅宋简体" panose="02000000000000000000" charset="-122"/>
                <a:sym typeface="+mn-ea"/>
              </a:rPr>
              <a:t>不适用死刑；审判的时候</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已满 75周岁</a:t>
            </a:r>
            <a:r>
              <a:rPr sz="2000" dirty="0">
                <a:latin typeface="方正中雅宋简体" panose="02000000000000000000" charset="-122"/>
                <a:ea typeface="方正中雅宋简体" panose="02000000000000000000" charset="-122"/>
                <a:cs typeface="方正中雅宋简体" panose="02000000000000000000" charset="-122"/>
                <a:sym typeface="+mn-ea"/>
              </a:rPr>
              <a:t>的人，不适用死刑，但以特别残忍手段致人死亡的除外。</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（3）执行制度的限制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如果不是必须立即执行的，可以判处死刑缓期执行（2 年）。判处死刑缓期执行的，在死刑缓期执行期间，如果</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没有故意犯罪</a:t>
            </a:r>
            <a:r>
              <a:rPr sz="2000" dirty="0">
                <a:latin typeface="方正中雅宋简体" panose="02000000000000000000" charset="-122"/>
                <a:ea typeface="方正中雅宋简体" panose="02000000000000000000" charset="-122"/>
                <a:cs typeface="方正中雅宋简体" panose="02000000000000000000" charset="-122"/>
                <a:sym typeface="+mn-ea"/>
              </a:rPr>
              <a:t>，2 年期满以后，减为无期徒刑；如果确有</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重大立功表现</a:t>
            </a:r>
            <a:r>
              <a:rPr sz="2000" dirty="0">
                <a:latin typeface="方正中雅宋简体" panose="02000000000000000000" charset="-122"/>
                <a:ea typeface="方正中雅宋简体" panose="02000000000000000000" charset="-122"/>
                <a:cs typeface="方正中雅宋简体" panose="02000000000000000000" charset="-122"/>
                <a:sym typeface="+mn-ea"/>
              </a:rPr>
              <a:t>，2 年期满以后，减为 25 年有期徒刑；如果</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故意犯罪</a:t>
            </a:r>
            <a:r>
              <a:rPr sz="2000" dirty="0">
                <a:latin typeface="方正中雅宋简体" panose="02000000000000000000" charset="-122"/>
                <a:ea typeface="方正中雅宋简体" panose="02000000000000000000" charset="-122"/>
                <a:cs typeface="方正中雅宋简体" panose="02000000000000000000" charset="-122"/>
                <a:sym typeface="+mn-ea"/>
              </a:rPr>
              <a:t>，情节恶劣的，报请最高人民法院核准后执行死刑；对于</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故意犯罪未执行死刑</a:t>
            </a:r>
            <a:r>
              <a:rPr sz="2000" dirty="0">
                <a:latin typeface="方正中雅宋简体" panose="02000000000000000000" charset="-122"/>
                <a:ea typeface="方正中雅宋简体" panose="02000000000000000000" charset="-122"/>
                <a:cs typeface="方正中雅宋简体" panose="02000000000000000000" charset="-122"/>
                <a:sym typeface="+mn-ea"/>
              </a:rPr>
              <a:t>的，死刑缓期执行的期间重新计算，并报最高人民法院备案。</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331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二、刑罚的体系和种类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（二）附加刑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1.罚金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2.剥夺政治权利</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选举权和被选举权。言论、出版、集会、结社、游行、示威自由的权利。担任国家机关职务的权利。担任国有公司、企业、事业单位和人民团体领导职务的权利。</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3.没收财产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4.驱逐出境</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驱逐出境，是强迫犯罪的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外国人</a:t>
            </a:r>
            <a:r>
              <a:rPr sz="2000" dirty="0">
                <a:latin typeface="方正中雅宋简体" panose="02000000000000000000" charset="-122"/>
                <a:ea typeface="方正中雅宋简体" panose="02000000000000000000" charset="-122"/>
                <a:cs typeface="方正中雅宋简体" panose="02000000000000000000" charset="-122"/>
                <a:sym typeface="+mn-ea"/>
              </a:rPr>
              <a:t>离开中国国（边）境的刑罚方法。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331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二、刑罚的体系和种类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（一）刑罚裁量的概念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刑罚裁量，简称量刑，是指法院对于犯罪分子依法裁量决定刑罚的一种刑事审判活动。法院的刑事审判活动有两个基本环节：一是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定罪</a:t>
            </a:r>
            <a:r>
              <a:rPr sz="2000" dirty="0">
                <a:latin typeface="方正中雅宋简体" panose="02000000000000000000" charset="-122"/>
                <a:ea typeface="方正中雅宋简体" panose="02000000000000000000" charset="-122"/>
                <a:cs typeface="方正中雅宋简体" panose="02000000000000000000" charset="-122"/>
                <a:sym typeface="+mn-ea"/>
              </a:rPr>
              <a:t>；二是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量刑</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（二）刑罚裁量的原则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以犯罪事实为根据的原则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（1）查清犯罪事实；</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（2）确定犯罪性质；</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（3）分析犯罪情节；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（4）判断犯罪的社会危害程度。</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以刑事法律为准绳的原则</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（一）刑罚裁量的概念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刑罚裁量，简称量刑，是指法院对于犯罪分子依法裁量决定刑罚的一种刑事审判活动。法院的刑事审判活动有两个基本环节：一是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定罪</a:t>
            </a:r>
            <a:r>
              <a:rPr sz="2000" dirty="0">
                <a:latin typeface="方正中雅宋简体" panose="02000000000000000000" charset="-122"/>
                <a:ea typeface="方正中雅宋简体" panose="02000000000000000000" charset="-122"/>
                <a:cs typeface="方正中雅宋简体" panose="02000000000000000000" charset="-122"/>
                <a:sym typeface="+mn-ea"/>
              </a:rPr>
              <a:t>；二是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量刑</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（二）刑罚裁量的原则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以犯罪事实为根据的原则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以刑事法律为准绳的原则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（1）依照刑法分则对具体犯罪规定的量刑幅度，选择与犯罪分子的罪行相适应的刑种和刑期。</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（2）依照刑法总则关于承担刑事责任的原则的规定，作出对犯罪分子是否从重、从轻、减轻或者免除处罚的决定。</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（三）刑罚裁量情节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刑罚裁量情节，简称量刑情节，是指法院对犯罪分子裁量刑罚时，作为决定刑罚轻重或者免除处罚根据的各种事实情况。刑罚裁量情节分为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法定情节和酌定情节</a:t>
            </a:r>
            <a:r>
              <a:rPr sz="2000" dirty="0">
                <a:latin typeface="方正中雅宋简体" panose="02000000000000000000" charset="-122"/>
                <a:ea typeface="方正中雅宋简体" panose="02000000000000000000" charset="-122"/>
                <a:cs typeface="方正中雅宋简体" panose="02000000000000000000" charset="-122"/>
                <a:sym typeface="+mn-ea"/>
              </a:rPr>
              <a:t>两类。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1.法定情节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法定情节，是指刑法明文规定的，在量刑时必须予以考虑的情节。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2.酌定情节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酌定情节，是指刑法虽然没有明文规定，但根据立法精神和审判实践经验，在量刑时也需要酌情考虑的情节。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常见的酌定情节，主要有以下几种：（1）犯罪动机；（2）犯罪手段；（3）犯罪的时间、</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地点；（4）犯罪对象；（5）犯罪分子的一贯表现；（6）犯罪后的态度。</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（四）累犯</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1.一般累犯</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（1）犯罪分子年满 18 周岁，这是构成累犯的主体条件。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（2）前罪与后罪都是故意犯罪，这是构成累犯的主观条件。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（3）前罪被判处的刑罚与后罪应当判处的刑罚都是有期徒刑以上，这是构成累犯的刑度条件。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（4）后罪发生在前罪的刑罚执行完毕或者赦免以后 5 年以内，这是构成累犯的时间条件。</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2.特别累犯</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（四）累犯</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1.一般累犯</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2.特别累犯</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（1）前罪和后罪必须都是危害国家安全犯罪、恐怖活动犯罪、黑社会性质的组织犯罪。</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（2）前罪必须被判处刑罚。</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（3）后罪必须发生在前罪的刑罚执行完毕或者赦免以后。</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287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一</a:t>
              </a:r>
              <a:endParaRPr lang="zh-CN" altLang="en-US"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二</a:t>
              </a:r>
              <a:endParaRPr lang="zh-CN" altLang="en-US"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法学理论</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宪法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三</a:t>
                </a:r>
                <a:endParaRPr lang="zh-CN" altLang="en-US"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2769870"/>
            <a:ext cx="7497445" cy="2413000"/>
            <a:chOff x="3733" y="3479"/>
            <a:chExt cx="11807" cy="380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四</a:t>
              </a:r>
              <a:endParaRPr lang="zh-CN" altLang="en-US" sz="3200" b="1">
                <a:solidFill>
                  <a:srgbClr val="FFFFFF"/>
                </a:solidFill>
                <a:cs typeface="方正中雅宋简体" panose="02000000000000000000" charset="-122"/>
              </a:endParaRPr>
            </a:p>
          </p:txBody>
        </p:sp>
        <p:sp>
          <p:nvSpPr>
            <p:cNvPr id="5" name=" 194"/>
            <p:cNvSpPr/>
            <p:nvPr>
              <p:custDataLst>
                <p:tags r:id="rId2"/>
              </p:custDataLst>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五</a:t>
              </a:r>
              <a:endParaRPr lang="zh-CN" altLang="en-US" sz="3200" b="1">
                <a:solidFill>
                  <a:srgbClr val="FFFFFF"/>
                </a:solidFill>
                <a:cs typeface="方正中雅宋简体" panose="02000000000000000000" charset="-122"/>
              </a:endParaRPr>
            </a:p>
          </p:txBody>
        </p:sp>
        <p:sp>
          <p:nvSpPr>
            <p:cNvPr id="8" name=" 220"/>
            <p:cNvSpPr/>
            <p:nvPr>
              <p:custDataLst>
                <p:tags r:id="rId3"/>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劳动合同法与劳动争议、人事争议的解决</a:t>
              </a:r>
              <a:endPar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9" name=" 220"/>
            <p:cNvSpPr/>
            <p:nvPr>
              <p:custDataLst>
                <p:tags r:id="rId4"/>
              </p:custDataLst>
            </p:nvPr>
          </p:nvSpPr>
          <p:spPr>
            <a:xfrm>
              <a:off x="5690" y="4917"/>
              <a:ext cx="9816" cy="96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知识产权法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13" name="组合 12"/>
            <p:cNvGrpSpPr/>
            <p:nvPr/>
          </p:nvGrpSpPr>
          <p:grpSpPr>
            <a:xfrm>
              <a:off x="3733" y="6299"/>
              <a:ext cx="11773" cy="980"/>
              <a:chOff x="3733" y="6299"/>
              <a:chExt cx="11773" cy="980"/>
            </a:xfrm>
          </p:grpSpPr>
          <p:sp>
            <p:nvSpPr>
              <p:cNvPr id="14" name=" 194"/>
              <p:cNvSpPr/>
              <p:nvPr>
                <p:custDataLst>
                  <p:tags r:id="rId5"/>
                </p:custDataLst>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六</a:t>
                </a:r>
                <a:endParaRPr lang="zh-CN" altLang="en-US" sz="3200" b="1">
                  <a:solidFill>
                    <a:srgbClr val="FFFFFF"/>
                  </a:solidFill>
                  <a:cs typeface="方正中雅宋简体" panose="02000000000000000000" charset="-122"/>
                </a:endParaRPr>
              </a:p>
            </p:txBody>
          </p:sp>
          <p:sp>
            <p:nvSpPr>
              <p:cNvPr id="15" name=" 220"/>
              <p:cNvSpPr/>
              <p:nvPr>
                <p:custDataLst>
                  <p:tags r:id="rId6"/>
                </p:custDataLst>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刑法</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sp>
        <p:nvSpPr>
          <p:cNvPr id="16" name=" 194"/>
          <p:cNvSpPr/>
          <p:nvPr>
            <p:custDataLst>
              <p:tags r:id="rId7"/>
            </p:custDataLst>
          </p:nvPr>
        </p:nvSpPr>
        <p:spPr>
          <a:xfrm>
            <a:off x="2233295" y="5434330"/>
            <a:ext cx="751840" cy="62230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七</a:t>
            </a:r>
            <a:endParaRPr lang="zh-CN" altLang="en-US" sz="3200" b="1">
              <a:solidFill>
                <a:srgbClr val="FFFFFF"/>
              </a:solidFill>
              <a:cs typeface="方正中雅宋简体" panose="02000000000000000000" charset="-122"/>
            </a:endParaRPr>
          </a:p>
        </p:txBody>
      </p:sp>
      <p:sp>
        <p:nvSpPr>
          <p:cNvPr id="17" name=" 220"/>
          <p:cNvSpPr/>
          <p:nvPr>
            <p:custDataLst>
              <p:tags r:id="rId8"/>
            </p:custDataLst>
          </p:nvPr>
        </p:nvSpPr>
        <p:spPr>
          <a:xfrm>
            <a:off x="3475990" y="5443220"/>
            <a:ext cx="6233160" cy="613410"/>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（五）自首</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根据我国《刑法》第 67 条的规定，自首分为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一般自首和特别自首</a:t>
            </a:r>
            <a:r>
              <a:rPr sz="2000" dirty="0">
                <a:latin typeface="方正中雅宋简体" panose="02000000000000000000" charset="-122"/>
                <a:ea typeface="方正中雅宋简体" panose="02000000000000000000" charset="-122"/>
                <a:cs typeface="方正中雅宋简体" panose="02000000000000000000" charset="-122"/>
                <a:sym typeface="+mn-ea"/>
              </a:rPr>
              <a:t>。一般自首是指犯罪分子犯罪以后自动投案，如实供述自己的罪行的行为。特别自首是指被采取强制措施的犯罪嫌疑人、被告人和正在服刑的罪犯，如实供述司法机关还未掌握的本人其他罪行的行为。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1.一般自首的成立条件</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自动投案、如实供述自己的罪行</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2.特别自首的成立条件：</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（1）特别自首的主体必须是被采取强制措施的犯罪嫌疑人、被告人和正在服刑的罪犯。</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（2）必须如实供述司法机关还未掌握的本人其他罪行。</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（五）自首</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根据我国《刑法》第 67 条的规定，自首分为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一般自首和特别自首</a:t>
            </a:r>
            <a:r>
              <a:rPr sz="2000" dirty="0">
                <a:latin typeface="方正中雅宋简体" panose="02000000000000000000" charset="-122"/>
                <a:ea typeface="方正中雅宋简体" panose="02000000000000000000" charset="-122"/>
                <a:cs typeface="方正中雅宋简体" panose="02000000000000000000" charset="-122"/>
                <a:sym typeface="+mn-ea"/>
              </a:rPr>
              <a:t>。一般自首是指犯罪分子犯罪以后自动投案，如实供述自己的罪行的行为。特别自首是指被采取强制措施的犯罪嫌疑人、被告人和正在服刑的罪犯，如实供述司法机关还未掌握的本人其他罪行的行为。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3.自首与坦白的区别</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（1）自首是犯罪分子</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自动投案</a:t>
            </a:r>
            <a:r>
              <a:rPr sz="2000" dirty="0">
                <a:latin typeface="方正中雅宋简体" panose="02000000000000000000" charset="-122"/>
                <a:ea typeface="方正中雅宋简体" panose="02000000000000000000" charset="-122"/>
                <a:cs typeface="方正中雅宋简体" panose="02000000000000000000" charset="-122"/>
                <a:sym typeface="+mn-ea"/>
              </a:rPr>
              <a:t>之后，主动如实供述自己的犯罪事实的行为；而坦白则是犯罪分子</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被动归案</a:t>
            </a:r>
            <a:r>
              <a:rPr sz="2000" dirty="0">
                <a:latin typeface="方正中雅宋简体" panose="02000000000000000000" charset="-122"/>
                <a:ea typeface="方正中雅宋简体" panose="02000000000000000000" charset="-122"/>
                <a:cs typeface="方正中雅宋简体" panose="02000000000000000000" charset="-122"/>
                <a:sym typeface="+mn-ea"/>
              </a:rPr>
              <a:t>之后，如实供认自己被指控的犯罪事实的行为。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（2）自首的犯罪分子</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悔罪表现较好</a:t>
            </a:r>
            <a:r>
              <a:rPr sz="2000" dirty="0">
                <a:latin typeface="方正中雅宋简体" panose="02000000000000000000" charset="-122"/>
                <a:ea typeface="方正中雅宋简体" panose="02000000000000000000" charset="-122"/>
                <a:cs typeface="方正中雅宋简体" panose="02000000000000000000" charset="-122"/>
                <a:sym typeface="+mn-ea"/>
              </a:rPr>
              <a:t>，其人身危险性相对较小；坦白的犯罪分子往往是在一定条件下</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被迫认罪</a:t>
            </a:r>
            <a:r>
              <a:rPr sz="2000" dirty="0">
                <a:latin typeface="方正中雅宋简体" panose="02000000000000000000" charset="-122"/>
                <a:ea typeface="方正中雅宋简体" panose="02000000000000000000" charset="-122"/>
                <a:cs typeface="方正中雅宋简体" panose="02000000000000000000" charset="-122"/>
                <a:sym typeface="+mn-ea"/>
              </a:rPr>
              <a:t>的，其人身危险性相对较大。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（3）自首是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法定</a:t>
            </a:r>
            <a:r>
              <a:rPr sz="2000" dirty="0">
                <a:latin typeface="方正中雅宋简体" panose="02000000000000000000" charset="-122"/>
                <a:ea typeface="方正中雅宋简体" panose="02000000000000000000" charset="-122"/>
                <a:cs typeface="方正中雅宋简体" panose="02000000000000000000" charset="-122"/>
                <a:sym typeface="+mn-ea"/>
              </a:rPr>
              <a:t>的从宽处罚情节；坦白是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酌定</a:t>
            </a:r>
            <a:r>
              <a:rPr sz="2000" dirty="0">
                <a:latin typeface="方正中雅宋简体" panose="02000000000000000000" charset="-122"/>
                <a:ea typeface="方正中雅宋简体" panose="02000000000000000000" charset="-122"/>
                <a:cs typeface="方正中雅宋简体" panose="02000000000000000000" charset="-122"/>
                <a:sym typeface="+mn-ea"/>
              </a:rPr>
              <a:t>的从宽处罚情节。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（六）立功</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根据《刑法》第 68 条的规定，立功分为一般立功和重大立功。</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根据《刑法》第 68 条的规定，对于有立功表现的犯罪分子应分不同情况予以从宽处罚：对于有一般立功表现的，可以从轻或者减轻处罚；对于有重大立功表现的，可以减轻或者免除处罚。</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三、刑罚的具体适用</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狭义的刑法，一般而言仅指（）</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、刑法典</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、单行刑法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、附属刑法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、双行刑法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狭义的刑法，一般而言仅指（）</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、刑法典</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、单行刑法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、附属刑法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、双行刑法</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我国刑法的基本原则除法律面前人人平等原则和罪刑相当原则外，还包括（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、有罪推定原则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、无罪推定原则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、辩控交换原则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、罪刑法定原则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我国刑法的基本原则除法律面前人人平等原则和罪刑相当原则外，还包括（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、有罪推定原则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、无罪推定原则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、辩控交换原则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D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、罪刑法定原则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我国《刑法》第五条规定：刑罚的轻重，应当与犯罪分子所犯罪行和承担的（）相适应。</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、刑事权益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、刑事义务</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、刑事责任</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、形势效力</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我国《刑法》第五条规定：刑罚的轻重，应当与犯罪分子所犯罪行和承担的（）相适应。</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、刑事权益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、刑事义务</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C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、刑事责任</a:t>
            </a:r>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、形势效力</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我国《刑法》第4条规定：对任何人犯罪，在适用法律上（）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、罪行相当</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、一律平等</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、保障人权</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、严格执行</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刑法概述</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犯罪</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刑罚制度</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刑法分则</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我国《刑法》第4条规定：对任何人犯罪，在适用法律上（）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、罪行相当</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、一律平等</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、保障人权</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、严格执行</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我国刑法的基本原则包括（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、类推原则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、罪刑法定原则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、法律面前人人平等原则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、权力制约原则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sym typeface="+mn-ea"/>
              </a:rPr>
              <a:t>E</a:t>
            </a:r>
            <a:r>
              <a:rPr lang="zh-CN" altLang="en-US" sz="2400" dirty="0">
                <a:latin typeface="方正中雅宋简体" panose="02000000000000000000" charset="-122"/>
                <a:ea typeface="方正中雅宋简体" panose="02000000000000000000" charset="-122"/>
                <a:cs typeface="方正中雅宋简体" panose="02000000000000000000" charset="-122"/>
                <a:sym typeface="+mn-ea"/>
              </a:rPr>
              <a:t>、  罪刑相当原则</a:t>
            </a:r>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0920" y="1477645"/>
            <a:ext cx="10519410" cy="452310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我国刑法的基本原则包括（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、类推原则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、罪刑法定原则</a:t>
            </a:r>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C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、法律面前人人平等原则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、权力制约原则</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E</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  罪刑相当原则</a:t>
            </a:r>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
        <p:nvSpPr>
          <p:cNvPr id="6" name="文本框 5"/>
          <p:cNvSpPr txBox="1"/>
          <p:nvPr/>
        </p:nvSpPr>
        <p:spPr>
          <a:xfrm>
            <a:off x="108585" y="57785"/>
            <a:ext cx="1948180" cy="306705"/>
          </a:xfrm>
          <a:prstGeom prst="rect">
            <a:avLst/>
          </a:prstGeom>
          <a:noFill/>
        </p:spPr>
        <p:txBody>
          <a:bodyPr wrap="none" rtlCol="0">
            <a:spAutoFit/>
          </a:bodyPr>
          <a:p>
            <a:pPr algn="l"/>
            <a:r>
              <a:rPr lang="zh-CN" altLang="en-US" sz="1400">
                <a:solidFill>
                  <a:schemeClr val="bg1">
                    <a:lumMod val="95000"/>
                  </a:schemeClr>
                </a:solidFill>
                <a:cs typeface="方正中雅宋简体" panose="02000000000000000000" charset="-122"/>
              </a:rPr>
              <a:t>4.1.3刑法的基本原则</a:t>
            </a:r>
            <a:endParaRPr lang="zh-CN" altLang="en-US" sz="1400">
              <a:solidFill>
                <a:schemeClr val="bg1">
                  <a:lumMod val="95000"/>
                </a:schemeClr>
              </a:solidFill>
              <a:cs typeface="方正中雅宋简体" panose="02000000000000000000"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41503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只能由不作为构成的犯罪是（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、遗弃罪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、故意杀人罪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、盗窃罪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、放火罪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41503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只能由不作为构成的犯罪是（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、遗弃罪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、故意杀人罪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、盗窃罪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、放火罪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2150" y="982980"/>
            <a:ext cx="10986770" cy="4892675"/>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甲盗窃，想要纵火烧迹。明知楼里有人，纵火可能会把人烧死，却仍纵火。对于烧死人，甲属于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、直接故意</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、间接故意</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、疏忽大意的过失</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、过于自信的过失</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2150" y="982980"/>
            <a:ext cx="10986770" cy="415417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甲盗窃，想要纵火烧迹。明知楼里有人，纵火可能会把人烧死，却仍纵火。对于烧死人，甲属于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、直接故意</a:t>
            </a:r>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、间接故意（主观上想要纵火灭迹，放任了烧死人结果的发生）</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、疏忽大意的过失</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、过于自信的过失</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zh-CN" altLang="en-US" sz="2400" dirty="0">
                <a:latin typeface="方正中雅宋简体" panose="02000000000000000000" charset="-122"/>
                <a:ea typeface="方正中雅宋简体" panose="02000000000000000000" charset="-122"/>
                <a:cs typeface="方正中雅宋简体" panose="02000000000000000000" charset="-122"/>
                <a:sym typeface="+mn-ea"/>
              </a:rPr>
              <a:t>若乙发现甲盗窃，甲想防火烧死甲，则对于烧死人，属于</a:t>
            </a:r>
            <a:r>
              <a:rPr lang="zh-CN" altLang="en-US" sz="24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直接故意。</a:t>
            </a:r>
            <a:endParaRPr lang="zh-CN" altLang="en-US" sz="2400" dirty="0">
              <a:latin typeface="方正中雅宋简体" panose="02000000000000000000" charset="-122"/>
              <a:ea typeface="方正中雅宋简体" panose="02000000000000000000" charset="-122"/>
              <a:cs typeface="方正中雅宋简体" panose="02000000000000000000" charset="-122"/>
              <a:sym typeface="+mn-ea"/>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下列关于我国犯罪预备的构成要件说法错误的是（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、行为人已经进行犯罪预备，即为了犯罪而准备工具或者制造条件</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、行为人在犯罪预备阶段停顿下来，尚未着手实施犯罪</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、在犯罪预备阶段停顿下来而未着手实施犯罪，是出于行为人意志以外的原因</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、行为人在犯罪预备未停顿下来，着手实施犯罪</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下列关于我国犯罪预备的构成要件说法错误的是（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、行为人已经进行犯罪预备，即为了犯罪而准备工具或者制造条件</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、行为人在犯罪预备阶段停顿下来，尚未着手实施犯罪</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、在犯罪预备阶段停顿下来而未着手实施犯罪，是出于行为人意志以外的原因</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D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、行为人在犯罪预备未停顿下来，着手实施犯罪</a:t>
            </a:r>
            <a:endPar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某甲因邻居某乙多次调戏其妻，遂欲行报复，并自制土炸弹一枚，准备伺机投入乙的住室，但因无机可乘而未能实施。某甲的行为属于（）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、犯意表示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、犯罪预备</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、犯罪中止</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1.概念：刑法是指以国家名义规定何种行为是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犯罪</a:t>
            </a:r>
            <a:r>
              <a:rPr sz="2000" dirty="0">
                <a:latin typeface="方正中雅宋简体" panose="02000000000000000000" charset="-122"/>
                <a:ea typeface="方正中雅宋简体" panose="02000000000000000000" charset="-122"/>
                <a:cs typeface="方正中雅宋简体" panose="02000000000000000000" charset="-122"/>
              </a:rPr>
              <a:t>和应给犯罪分子以何种刑罚</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处罚</a:t>
            </a:r>
            <a:r>
              <a:rPr sz="2000" dirty="0">
                <a:latin typeface="方正中雅宋简体" panose="02000000000000000000" charset="-122"/>
                <a:ea typeface="方正中雅宋简体" panose="02000000000000000000" charset="-122"/>
                <a:cs typeface="方正中雅宋简体" panose="02000000000000000000" charset="-122"/>
              </a:rPr>
              <a:t>，以有效对付犯罪和积极</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预防犯罪</a:t>
            </a:r>
            <a:r>
              <a:rPr sz="2000" dirty="0">
                <a:latin typeface="方正中雅宋简体" panose="02000000000000000000" charset="-122"/>
                <a:ea typeface="方正中雅宋简体" panose="02000000000000000000" charset="-122"/>
                <a:cs typeface="方正中雅宋简体" panose="02000000000000000000" charset="-122"/>
              </a:rPr>
              <a:t>的法律。</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2.分类</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广义刑法：包括刑法典、单行刑法、附属刑法</a:t>
            </a:r>
            <a:r>
              <a:rPr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rPr>
              <a:t>     </a:t>
            </a:r>
            <a:r>
              <a:rPr sz="2000" dirty="0">
                <a:latin typeface="方正中雅宋简体" panose="02000000000000000000" charset="-122"/>
                <a:ea typeface="方正中雅宋简体" panose="02000000000000000000" charset="-122"/>
                <a:cs typeface="方正中雅宋简体" panose="02000000000000000000" charset="-122"/>
              </a:rPr>
              <a:t>狭义刑法，即刑法典。</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a:t>
            </a:r>
            <a:r>
              <a:rPr lang="en-US" sz="2000" dirty="0">
                <a:latin typeface="方正中雅宋简体" panose="02000000000000000000" charset="-122"/>
                <a:ea typeface="方正中雅宋简体" panose="02000000000000000000" charset="-122"/>
                <a:cs typeface="方正中雅宋简体" panose="02000000000000000000" charset="-122"/>
              </a:rPr>
              <a:t>2</a:t>
            </a:r>
            <a:r>
              <a:rPr sz="2000" dirty="0">
                <a:latin typeface="方正中雅宋简体" panose="02000000000000000000" charset="-122"/>
                <a:ea typeface="方正中雅宋简体" panose="02000000000000000000" charset="-122"/>
                <a:cs typeface="方正中雅宋简体" panose="02000000000000000000" charset="-122"/>
              </a:rPr>
              <a:t>）普通刑法，特别刑法</a:t>
            </a:r>
            <a:r>
              <a:rPr lang="zh-CN"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a:t>
            </a:r>
            <a:r>
              <a:rPr lang="en-US" sz="2000" dirty="0">
                <a:latin typeface="方正中雅宋简体" panose="02000000000000000000" charset="-122"/>
                <a:ea typeface="方正中雅宋简体" panose="02000000000000000000" charset="-122"/>
                <a:cs typeface="方正中雅宋简体" panose="02000000000000000000" charset="-122"/>
              </a:rPr>
              <a:t>3</a:t>
            </a:r>
            <a:r>
              <a:rPr sz="2000" dirty="0">
                <a:latin typeface="方正中雅宋简体" panose="02000000000000000000" charset="-122"/>
                <a:ea typeface="方正中雅宋简体" panose="02000000000000000000" charset="-122"/>
                <a:cs typeface="方正中雅宋简体" panose="02000000000000000000" charset="-122"/>
              </a:rPr>
              <a:t>）形式刑法，实质刑法。</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a:t>
            </a:r>
            <a:r>
              <a:rPr lang="en-US" sz="2000" dirty="0">
                <a:latin typeface="方正中雅宋简体" panose="02000000000000000000" charset="-122"/>
                <a:ea typeface="方正中雅宋简体" panose="02000000000000000000" charset="-122"/>
                <a:cs typeface="方正中雅宋简体" panose="02000000000000000000" charset="-122"/>
              </a:rPr>
              <a:t>4</a:t>
            </a:r>
            <a:r>
              <a:rPr sz="2000" dirty="0">
                <a:latin typeface="方正中雅宋简体" panose="02000000000000000000" charset="-122"/>
                <a:ea typeface="方正中雅宋简体" panose="02000000000000000000" charset="-122"/>
                <a:cs typeface="方正中雅宋简体" panose="02000000000000000000" charset="-122"/>
              </a:rPr>
              <a:t>）国内刑法，国际刑法</a:t>
            </a:r>
            <a:r>
              <a:rPr lang="zh-CN" sz="2000" dirty="0">
                <a:latin typeface="方正中雅宋简体" panose="02000000000000000000" charset="-122"/>
                <a:ea typeface="方正中雅宋简体" panose="02000000000000000000" charset="-122"/>
                <a:cs typeface="方正中雅宋简体" panose="02000000000000000000" charset="-122"/>
              </a:rPr>
              <a:t>，</a:t>
            </a:r>
            <a:r>
              <a:rPr sz="2000" dirty="0">
                <a:latin typeface="方正中雅宋简体" panose="02000000000000000000" charset="-122"/>
                <a:ea typeface="方正中雅宋简体" panose="02000000000000000000" charset="-122"/>
                <a:cs typeface="方正中雅宋简体" panose="02000000000000000000" charset="-122"/>
              </a:rPr>
              <a:t>如</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《防止及惩治灭绝种族罪公约》</a:t>
            </a:r>
            <a:r>
              <a:rPr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3134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一、刑法的概念和分类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某甲因邻居某乙多次调戏其妻，遂欲行报复，并自制土炸弹一枚，准备伺机投入乙的住室，但因无机可乘而未能实施。某甲的行为属于（）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、犯意表示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、犯罪预备</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、犯罪中止</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张三晚上去偷东西，偷偷进去后发觉是高中同学李四家</a:t>
            </a:r>
            <a:r>
              <a:rPr lang="en-US" altLang="zh-CN" sz="2400" dirty="0">
                <a:latin typeface="方正中雅宋简体" panose="02000000000000000000" charset="-122"/>
                <a:ea typeface="方正中雅宋简体" panose="02000000000000000000" charset="-122"/>
                <a:cs typeface="方正中雅宋简体" panose="02000000000000000000" charset="-122"/>
              </a:rPr>
              <a:t>,</a:t>
            </a:r>
            <a:r>
              <a:rPr lang="zh-CN" altLang="en-US" sz="2400" dirty="0">
                <a:latin typeface="方正中雅宋简体" panose="02000000000000000000" charset="-122"/>
                <a:ea typeface="方正中雅宋简体" panose="02000000000000000000" charset="-122"/>
                <a:cs typeface="方正中雅宋简体" panose="02000000000000000000" charset="-122"/>
              </a:rPr>
              <a:t>于是又偷偷出来。张三的行为属于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、犯罪预备</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、犯罪中止</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、犯罪完成</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张三晚上去偷东西，偷偷进去后发觉是高中同学李四家</a:t>
            </a:r>
            <a:r>
              <a:rPr lang="en-US" altLang="zh-CN" sz="2400" dirty="0">
                <a:latin typeface="方正中雅宋简体" panose="02000000000000000000" charset="-122"/>
                <a:ea typeface="方正中雅宋简体" panose="02000000000000000000" charset="-122"/>
                <a:cs typeface="方正中雅宋简体" panose="02000000000000000000" charset="-122"/>
              </a:rPr>
              <a:t>,</a:t>
            </a:r>
            <a:r>
              <a:rPr lang="zh-CN" altLang="en-US" sz="2400" dirty="0">
                <a:latin typeface="方正中雅宋简体" panose="02000000000000000000" charset="-122"/>
                <a:ea typeface="方正中雅宋简体" panose="02000000000000000000" charset="-122"/>
                <a:cs typeface="方正中雅宋简体" panose="02000000000000000000" charset="-122"/>
              </a:rPr>
              <a:t>于是又偷偷出来。张三的行为属于</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、犯罪预备</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C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、犯罪中止</a:t>
            </a:r>
            <a:endPar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、犯罪完成</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sz="2400" dirty="0">
                <a:latin typeface="方正中雅宋简体" panose="02000000000000000000" charset="-122"/>
                <a:ea typeface="方正中雅宋简体" panose="02000000000000000000" charset="-122"/>
                <a:cs typeface="方正中雅宋简体" panose="02000000000000000000" charset="-122"/>
              </a:rPr>
              <a:t>甲欲毒杀乙5岁的儿子来报复乙，甲买来毒药，并带着毒药来到乙家中，不巧，乙的儿子到外婆家去了。甲的行为属于（ ）</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、犯罪预备</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、犯罪中止</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、犯罪完成</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1198" y="1477835"/>
            <a:ext cx="9778722" cy="3784600"/>
          </a:xfrm>
          <a:prstGeom prst="rect">
            <a:avLst/>
          </a:prstGeom>
        </p:spPr>
        <p:txBody>
          <a:bodyPr wrap="square">
            <a:spAutoFit/>
          </a:bodyPr>
          <a:lstStyle/>
          <a:p>
            <a:r>
              <a:rPr sz="2400" dirty="0">
                <a:latin typeface="方正中雅宋简体" panose="02000000000000000000" charset="-122"/>
                <a:ea typeface="方正中雅宋简体" panose="02000000000000000000" charset="-122"/>
                <a:cs typeface="方正中雅宋简体" panose="02000000000000000000" charset="-122"/>
              </a:rPr>
              <a:t>甲欲毒杀乙5岁的儿子来报复乙，甲买来毒药，并带着毒药来到乙家中，不巧，乙的儿子到外婆家去了。甲的行为属于（ ）</a:t>
            </a:r>
            <a:endParaRPr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A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、犯罪预备</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、犯罪未遂</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、犯罪中止</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、犯罪完成</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6255" y="1477645"/>
            <a:ext cx="11481435"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下列对共同犯罪的成立条件说法错误的是（）</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二人以上</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B </a:t>
            </a:r>
            <a:r>
              <a:rPr lang="zh-CN" altLang="en-US" sz="2400" dirty="0">
                <a:latin typeface="方正中雅宋简体" panose="02000000000000000000" charset="-122"/>
                <a:ea typeface="方正中雅宋简体" panose="02000000000000000000" charset="-122"/>
                <a:cs typeface="方正中雅宋简体" panose="02000000000000000000" charset="-122"/>
              </a:rPr>
              <a:t>、三人以上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、共同故意</a:t>
            </a:r>
            <a:r>
              <a:rPr lang="en-US" altLang="zh-CN" sz="2400" dirty="0">
                <a:latin typeface="方正中雅宋简体" panose="02000000000000000000" charset="-122"/>
                <a:ea typeface="方正中雅宋简体" panose="02000000000000000000" charset="-122"/>
                <a:cs typeface="方正中雅宋简体" panose="02000000000000000000" charset="-122"/>
              </a:rPr>
              <a:t>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、共同行为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6255" y="1477645"/>
            <a:ext cx="11481435" cy="3784600"/>
          </a:xfrm>
          <a:prstGeom prst="rect">
            <a:avLst/>
          </a:prstGeom>
        </p:spPr>
        <p:txBody>
          <a:bodyPr wrap="square">
            <a:spAutoFit/>
          </a:bodyPr>
          <a:lstStyle/>
          <a:p>
            <a:r>
              <a:rPr lang="zh-CN" altLang="en-US" sz="2400" dirty="0">
                <a:latin typeface="方正中雅宋简体" panose="02000000000000000000" charset="-122"/>
                <a:ea typeface="方正中雅宋简体" panose="02000000000000000000" charset="-122"/>
                <a:cs typeface="方正中雅宋简体" panose="02000000000000000000" charset="-122"/>
              </a:rPr>
              <a:t>下列对共同犯罪的成立条件说法错误的是（）</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A </a:t>
            </a:r>
            <a:r>
              <a:rPr lang="zh-CN" altLang="en-US" sz="2400" dirty="0">
                <a:latin typeface="方正中雅宋简体" panose="02000000000000000000" charset="-122"/>
                <a:ea typeface="方正中雅宋简体" panose="02000000000000000000" charset="-122"/>
                <a:cs typeface="方正中雅宋简体" panose="02000000000000000000" charset="-122"/>
              </a:rPr>
              <a:t>、</a:t>
            </a:r>
            <a:r>
              <a:rPr lang="en-US" altLang="zh-CN" sz="2400" dirty="0">
                <a:latin typeface="方正中雅宋简体" panose="02000000000000000000" charset="-122"/>
                <a:ea typeface="方正中雅宋简体" panose="02000000000000000000" charset="-122"/>
                <a:cs typeface="方正中雅宋简体" panose="02000000000000000000" charset="-122"/>
              </a:rPr>
              <a:t>二人以上</a:t>
            </a:r>
            <a:endParaRPr lang="en-US" altLang="zh-CN"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B </a:t>
            </a:r>
            <a:r>
              <a:rPr lang="zh-CN" altLang="en-US" sz="2400" dirty="0">
                <a:solidFill>
                  <a:srgbClr val="FF0000"/>
                </a:solidFill>
                <a:latin typeface="方正中雅宋简体" panose="02000000000000000000" charset="-122"/>
                <a:ea typeface="方正中雅宋简体" panose="02000000000000000000" charset="-122"/>
                <a:cs typeface="方正中雅宋简体" panose="02000000000000000000" charset="-122"/>
              </a:rPr>
              <a:t>、三人以上</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C </a:t>
            </a:r>
            <a:r>
              <a:rPr lang="zh-CN" altLang="en-US" sz="2400" dirty="0">
                <a:latin typeface="方正中雅宋简体" panose="02000000000000000000" charset="-122"/>
                <a:ea typeface="方正中雅宋简体" panose="02000000000000000000" charset="-122"/>
                <a:cs typeface="方正中雅宋简体" panose="02000000000000000000" charset="-122"/>
              </a:rPr>
              <a:t>、共同故意</a:t>
            </a:r>
            <a:r>
              <a:rPr lang="en-US" altLang="zh-CN" sz="2400" dirty="0">
                <a:latin typeface="方正中雅宋简体" panose="02000000000000000000" charset="-122"/>
                <a:ea typeface="方正中雅宋简体" panose="02000000000000000000" charset="-122"/>
                <a:cs typeface="方正中雅宋简体" panose="02000000000000000000" charset="-122"/>
              </a:rPr>
              <a:t>	</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r>
              <a:rPr lang="en-US" altLang="zh-CN" sz="2400" dirty="0">
                <a:latin typeface="方正中雅宋简体" panose="02000000000000000000" charset="-122"/>
                <a:ea typeface="方正中雅宋简体" panose="02000000000000000000" charset="-122"/>
                <a:cs typeface="方正中雅宋简体" panose="02000000000000000000" charset="-122"/>
              </a:rPr>
              <a:t>D </a:t>
            </a:r>
            <a:r>
              <a:rPr lang="zh-CN" altLang="en-US" sz="2400" dirty="0">
                <a:latin typeface="方正中雅宋简体" panose="02000000000000000000" charset="-122"/>
                <a:ea typeface="方正中雅宋简体" panose="02000000000000000000" charset="-122"/>
                <a:cs typeface="方正中雅宋简体" panose="02000000000000000000" charset="-122"/>
              </a:rPr>
              <a:t>、共同行为</a:t>
            </a:r>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a:p>
            <a:endParaRPr lang="zh-CN" altLang="en-US" sz="24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1344" y="692696"/>
            <a:ext cx="11809312" cy="5262245"/>
          </a:xfrm>
          <a:prstGeom prst="rect">
            <a:avLst/>
          </a:prstGeom>
        </p:spPr>
        <p:txBody>
          <a:bodyPr wrap="square">
            <a:spAutoFit/>
          </a:bodyPr>
          <a:lstStyle/>
          <a:p>
            <a:pPr marL="266700" indent="-266700">
              <a:lnSpc>
                <a:spcPct val="200000"/>
              </a:lnSpc>
              <a:spcAft>
                <a:spcPts val="0"/>
              </a:spcAft>
              <a:tabLst>
                <a:tab pos="2400300" algn="l"/>
              </a:tabLst>
            </a:pPr>
            <a:r>
              <a:rPr lang="en-US" altLang="zh-CN" sz="2400" kern="100" dirty="0">
                <a:latin typeface="方正中雅宋简体" panose="02000000000000000000" charset="-122"/>
                <a:ea typeface="方正中雅宋简体" panose="02000000000000000000" charset="-122"/>
                <a:cs typeface="方正中雅宋简体" panose="02000000000000000000" charset="-122"/>
              </a:rPr>
              <a:t>   </a:t>
            </a:r>
            <a:r>
              <a:rPr sz="2400" kern="100" dirty="0">
                <a:latin typeface="方正中雅宋简体" panose="02000000000000000000" charset="-122"/>
                <a:ea typeface="方正中雅宋简体" panose="02000000000000000000" charset="-122"/>
                <a:cs typeface="方正中雅宋简体" panose="02000000000000000000" charset="-122"/>
              </a:rPr>
              <a:t>张某急需钱用，遂前往银行自动取款机取钱5万元，出银行门时将钱装入信封中欲离开，被正在银行门口闲逛的李某（19岁）和王某（15岁）盯上。王某突然跑至张某身边夺走了信封，随后坐上了李某发动的摩托车逃跑。张某急呼抢劫，行人刘某见闻李某的摩托车经过身旁，急中生智一把拽住王某衣服，王某倒地与刘某滚打在一起，王某掏出匕首将刘某刺伤。最终，李某与王某被银行保安及群众制服。</a:t>
            </a:r>
            <a:endParaRPr sz="2400" kern="100" dirty="0">
              <a:latin typeface="方正中雅宋简体" panose="02000000000000000000" charset="-122"/>
              <a:ea typeface="方正中雅宋简体" panose="02000000000000000000" charset="-122"/>
              <a:cs typeface="方正中雅宋简体" panose="02000000000000000000" charset="-122"/>
            </a:endParaRPr>
          </a:p>
          <a:p>
            <a:pPr marL="266700" indent="-266700">
              <a:lnSpc>
                <a:spcPct val="200000"/>
              </a:lnSpc>
              <a:spcAft>
                <a:spcPts val="0"/>
              </a:spcAft>
              <a:tabLst>
                <a:tab pos="2400300" algn="l"/>
              </a:tabLst>
            </a:pPr>
            <a:r>
              <a:rPr lang="zh-CN" altLang="en-US" sz="2400" kern="100" dirty="0">
                <a:latin typeface="方正中雅宋简体" panose="02000000000000000000" charset="-122"/>
                <a:ea typeface="方正中雅宋简体" panose="02000000000000000000" charset="-122"/>
                <a:cs typeface="方正中雅宋简体" panose="02000000000000000000" charset="-122"/>
              </a:rPr>
              <a:t>（</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1</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a:t>
            </a:r>
            <a:r>
              <a:rPr sz="2400" kern="100" dirty="0">
                <a:latin typeface="方正中雅宋简体" panose="02000000000000000000" charset="-122"/>
                <a:ea typeface="方正中雅宋简体" panose="02000000000000000000" charset="-122"/>
                <a:cs typeface="方正中雅宋简体" panose="02000000000000000000" charset="-122"/>
              </a:rPr>
              <a:t>王某是否应承担刑事责任？为什么？</a:t>
            </a:r>
            <a:endParaRPr sz="2400" kern="100" dirty="0">
              <a:latin typeface="方正中雅宋简体" panose="02000000000000000000" charset="-122"/>
              <a:ea typeface="方正中雅宋简体" panose="02000000000000000000" charset="-122"/>
              <a:cs typeface="方正中雅宋简体" panose="02000000000000000000" charset="-122"/>
            </a:endParaRPr>
          </a:p>
          <a:p>
            <a:pPr marL="266700" indent="-266700">
              <a:lnSpc>
                <a:spcPct val="200000"/>
              </a:lnSpc>
              <a:spcAft>
                <a:spcPts val="0"/>
              </a:spcAft>
              <a:tabLst>
                <a:tab pos="2400300" algn="l"/>
              </a:tabLst>
            </a:pPr>
            <a:r>
              <a:rPr lang="zh-CN" altLang="en-US" sz="2400" kern="100" dirty="0">
                <a:latin typeface="方正中雅宋简体" panose="02000000000000000000" charset="-122"/>
                <a:ea typeface="方正中雅宋简体" panose="02000000000000000000" charset="-122"/>
                <a:cs typeface="方正中雅宋简体" panose="02000000000000000000" charset="-122"/>
              </a:rPr>
              <a:t>（</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2</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）李某、王某的行为应如何定罪？应如何对其进行处罚？</a:t>
            </a:r>
            <a:endParaRPr lang="zh-CN" altLang="en-US" sz="2400" kern="1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1344" y="692696"/>
            <a:ext cx="11809312" cy="3784600"/>
          </a:xfrm>
          <a:prstGeom prst="rect">
            <a:avLst/>
          </a:prstGeom>
        </p:spPr>
        <p:txBody>
          <a:bodyPr wrap="square">
            <a:spAutoFit/>
          </a:bodyPr>
          <a:lstStyle/>
          <a:p>
            <a:pPr marL="266700" indent="-266700">
              <a:lnSpc>
                <a:spcPct val="200000"/>
              </a:lnSpc>
              <a:spcAft>
                <a:spcPts val="0"/>
              </a:spcAft>
              <a:tabLst>
                <a:tab pos="2400300" algn="l"/>
              </a:tabLst>
            </a:pPr>
            <a:r>
              <a:rPr lang="en-US" altLang="zh-CN" sz="2400" kern="100" dirty="0">
                <a:latin typeface="方正中雅宋简体" panose="02000000000000000000" charset="-122"/>
                <a:ea typeface="方正中雅宋简体" panose="02000000000000000000" charset="-122"/>
                <a:cs typeface="方正中雅宋简体" panose="02000000000000000000" charset="-122"/>
              </a:rPr>
              <a:t>   </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甲、乙夫妇因</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8</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岁的儿子严重残疾，生活完全不能自理而非常痛苦。一天，甲往儿子要喝的牛奶里放入毒鼠强时被乙看到，乙说：“这是毒药吧，你给他喝呀</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见甲不说话，乙叹了口气后就走开了。毒死儿子后，甲、乙二人一起掩埋尸体并对外人说儿子因病而死。  </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 </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请问：乙的行为是否构成故意杀人罪</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a:t>
            </a:r>
            <a:r>
              <a:rPr lang="zh-CN" altLang="en-US" sz="2400" kern="100" dirty="0">
                <a:latin typeface="方正中雅宋简体" panose="02000000000000000000" charset="-122"/>
                <a:ea typeface="方正中雅宋简体" panose="02000000000000000000" charset="-122"/>
                <a:cs typeface="方正中雅宋简体" panose="02000000000000000000" charset="-122"/>
              </a:rPr>
              <a:t>为什么</a:t>
            </a:r>
            <a:r>
              <a:rPr lang="en-US" altLang="zh-CN" sz="2400" kern="100" dirty="0">
                <a:latin typeface="方正中雅宋简体" panose="02000000000000000000" charset="-122"/>
                <a:ea typeface="方正中雅宋简体" panose="02000000000000000000" charset="-122"/>
                <a:cs typeface="方正中雅宋简体" panose="02000000000000000000" charset="-122"/>
              </a:rPr>
              <a:t>?</a:t>
            </a:r>
            <a:endParaRPr lang="en-US" altLang="zh-CN" sz="2400" kern="100" dirty="0">
              <a:latin typeface="方正中雅宋简体" panose="02000000000000000000" charset="-122"/>
              <a:ea typeface="方正中雅宋简体" panose="02000000000000000000" charset="-122"/>
              <a:cs typeface="方正中雅宋简体" panose="02000000000000000000" charset="-122"/>
            </a:endParaRPr>
          </a:p>
          <a:p>
            <a:pPr marL="266700" indent="-266700">
              <a:lnSpc>
                <a:spcPct val="200000"/>
              </a:lnSpc>
              <a:spcAft>
                <a:spcPts val="0"/>
              </a:spcAft>
              <a:tabLst>
                <a:tab pos="2400300" algn="l"/>
              </a:tabLst>
            </a:pPr>
            <a:endParaRPr lang="zh-CN" altLang="en-US" sz="2400" kern="1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刑法概述</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犯罪</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刑罚制度</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刑法分则</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sym typeface="+mn-ea"/>
              </a:rPr>
              <a:t>1</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刑法的</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体系</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刑法的体系指刑法的组成结构。我国现行刑法分为“总则”和“分则”两编，此外还有一条附则。</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rPr>
              <a:t>2</a:t>
            </a:r>
            <a:r>
              <a:rPr lang="zh-CN" altLang="en-US" sz="2000" dirty="0">
                <a:latin typeface="方正中雅宋简体" panose="02000000000000000000" charset="-122"/>
                <a:ea typeface="方正中雅宋简体" panose="02000000000000000000" charset="-122"/>
                <a:cs typeface="方正中雅宋简体" panose="02000000000000000000" charset="-122"/>
              </a:rPr>
              <a:t>、</a:t>
            </a:r>
            <a:r>
              <a:rPr sz="2000" dirty="0">
                <a:latin typeface="方正中雅宋简体" panose="02000000000000000000" charset="-122"/>
                <a:ea typeface="方正中雅宋简体" panose="02000000000000000000" charset="-122"/>
                <a:cs typeface="方正中雅宋简体" panose="02000000000000000000" charset="-122"/>
              </a:rPr>
              <a:t>刑法的解释</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a:t>
            </a:r>
            <a:r>
              <a:rPr lang="en-US" altLang="zh-CN" sz="2000" dirty="0">
                <a:latin typeface="方正中雅宋简体" panose="02000000000000000000" charset="-122"/>
                <a:ea typeface="方正中雅宋简体" panose="02000000000000000000" charset="-122"/>
                <a:cs typeface="方正中雅宋简体" panose="02000000000000000000" charset="-122"/>
              </a:rPr>
              <a:t>1</a:t>
            </a:r>
            <a:r>
              <a:rPr lang="zh-CN" sz="2000" dirty="0">
                <a:latin typeface="方正中雅宋简体" panose="02000000000000000000" charset="-122"/>
                <a:ea typeface="方正中雅宋简体" panose="02000000000000000000" charset="-122"/>
                <a:cs typeface="方正中雅宋简体" panose="02000000000000000000" charset="-122"/>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立法解释</a:t>
            </a:r>
            <a:r>
              <a:rPr sz="2000" dirty="0">
                <a:latin typeface="方正中雅宋简体" panose="02000000000000000000" charset="-122"/>
                <a:ea typeface="方正中雅宋简体" panose="02000000000000000000" charset="-122"/>
                <a:cs typeface="方正中雅宋简体" panose="02000000000000000000" charset="-122"/>
              </a:rPr>
              <a:t>：全国人民代表大会常委会所作的解释。</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a:t>
            </a:r>
            <a:r>
              <a:rPr lang="en-US" altLang="zh-CN" sz="2000" dirty="0">
                <a:latin typeface="方正中雅宋简体" panose="02000000000000000000" charset="-122"/>
                <a:ea typeface="方正中雅宋简体" panose="02000000000000000000" charset="-122"/>
                <a:cs typeface="方正中雅宋简体" panose="02000000000000000000" charset="-122"/>
              </a:rPr>
              <a:t>2</a:t>
            </a:r>
            <a:r>
              <a:rPr lang="zh-CN" sz="2000" dirty="0">
                <a:latin typeface="方正中雅宋简体" panose="02000000000000000000" charset="-122"/>
                <a:ea typeface="方正中雅宋简体" panose="02000000000000000000" charset="-122"/>
                <a:cs typeface="方正中雅宋简体" panose="02000000000000000000" charset="-122"/>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司法解释</a:t>
            </a:r>
            <a:r>
              <a:rPr sz="2000" dirty="0">
                <a:latin typeface="方正中雅宋简体" panose="02000000000000000000" charset="-122"/>
                <a:ea typeface="方正中雅宋简体" panose="02000000000000000000" charset="-122"/>
                <a:cs typeface="方正中雅宋简体" panose="02000000000000000000" charset="-122"/>
              </a:rPr>
              <a:t>：最高人民法院、最高人民检察院所作的解释。</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a:t>
            </a:r>
            <a:r>
              <a:rPr lang="en-US" altLang="zh-CN" sz="2000" dirty="0">
                <a:latin typeface="方正中雅宋简体" panose="02000000000000000000" charset="-122"/>
                <a:ea typeface="方正中雅宋简体" panose="02000000000000000000" charset="-122"/>
                <a:cs typeface="方正中雅宋简体" panose="02000000000000000000" charset="-122"/>
              </a:rPr>
              <a:t>3</a:t>
            </a:r>
            <a:r>
              <a:rPr lang="zh-CN" sz="2000" dirty="0">
                <a:latin typeface="方正中雅宋简体" panose="02000000000000000000" charset="-122"/>
                <a:ea typeface="方正中雅宋简体" panose="02000000000000000000" charset="-122"/>
                <a:cs typeface="方正中雅宋简体" panose="02000000000000000000" charset="-122"/>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学理解释</a:t>
            </a:r>
            <a:r>
              <a:rPr sz="2000" dirty="0">
                <a:latin typeface="方正中雅宋简体" panose="02000000000000000000" charset="-122"/>
                <a:ea typeface="方正中雅宋简体" panose="02000000000000000000" charset="-122"/>
                <a:cs typeface="方正中雅宋简体" panose="02000000000000000000" charset="-122"/>
              </a:rPr>
              <a:t>：学术机构或学者个人所作的解释。</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rPr>
              <a:t>3</a:t>
            </a:r>
            <a:r>
              <a:rPr lang="zh-CN" altLang="en-US" sz="2000" dirty="0">
                <a:latin typeface="方正中雅宋简体" panose="02000000000000000000" charset="-122"/>
                <a:ea typeface="方正中雅宋简体" panose="02000000000000000000" charset="-122"/>
                <a:cs typeface="方正中雅宋简体" panose="02000000000000000000" charset="-122"/>
              </a:rPr>
              <a:t>、</a:t>
            </a:r>
            <a:r>
              <a:rPr sz="2000" dirty="0">
                <a:latin typeface="方正中雅宋简体" panose="02000000000000000000" charset="-122"/>
                <a:ea typeface="方正中雅宋简体" panose="02000000000000000000" charset="-122"/>
                <a:cs typeface="方正中雅宋简体" panose="02000000000000000000" charset="-122"/>
              </a:rPr>
              <a:t>刑法的基本原则</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a:t>
            </a:r>
            <a:r>
              <a:rPr lang="en-US" sz="2000" dirty="0">
                <a:latin typeface="方正中雅宋简体" panose="02000000000000000000" charset="-122"/>
                <a:ea typeface="方正中雅宋简体" panose="02000000000000000000" charset="-122"/>
                <a:cs typeface="方正中雅宋简体" panose="02000000000000000000" charset="-122"/>
              </a:rPr>
              <a:t>1</a:t>
            </a:r>
            <a:r>
              <a:rPr sz="2000" dirty="0">
                <a:latin typeface="方正中雅宋简体" panose="02000000000000000000" charset="-122"/>
                <a:ea typeface="方正中雅宋简体" panose="02000000000000000000" charset="-122"/>
                <a:cs typeface="方正中雅宋简体" panose="02000000000000000000" charset="-122"/>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罪刑法定原则</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a:t>
            </a:r>
            <a:r>
              <a:rPr lang="en-US" sz="2000" dirty="0">
                <a:latin typeface="方正中雅宋简体" panose="02000000000000000000" charset="-122"/>
                <a:ea typeface="方正中雅宋简体" panose="02000000000000000000" charset="-122"/>
                <a:cs typeface="方正中雅宋简体" panose="02000000000000000000" charset="-122"/>
              </a:rPr>
              <a:t>2</a:t>
            </a:r>
            <a:r>
              <a:rPr sz="2000" dirty="0">
                <a:latin typeface="方正中雅宋简体" panose="02000000000000000000" charset="-122"/>
                <a:ea typeface="方正中雅宋简体" panose="02000000000000000000" charset="-122"/>
                <a:cs typeface="方正中雅宋简体" panose="02000000000000000000" charset="-122"/>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平等适用刑法原则</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a:t>
            </a:r>
            <a:r>
              <a:rPr lang="en-US" sz="2000" dirty="0">
                <a:latin typeface="方正中雅宋简体" panose="02000000000000000000" charset="-122"/>
                <a:ea typeface="方正中雅宋简体" panose="02000000000000000000" charset="-122"/>
                <a:cs typeface="方正中雅宋简体" panose="02000000000000000000" charset="-122"/>
              </a:rPr>
              <a:t>3</a:t>
            </a:r>
            <a:r>
              <a:rPr sz="2000" dirty="0">
                <a:latin typeface="方正中雅宋简体" panose="02000000000000000000" charset="-122"/>
                <a:ea typeface="方正中雅宋简体" panose="02000000000000000000" charset="-122"/>
                <a:cs typeface="方正中雅宋简体" panose="02000000000000000000" charset="-122"/>
              </a:rPr>
              <a:t>）</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罪责刑相适应原则（罪刑相适应、罪刑相当）</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3134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二、刑法的体系和解释</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危害国家安全罪是指危害国家主权、领土完整和安全，分裂国家、颠覆人民民主专政的政权和推翻社会主义制度的行为。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2.分类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危害国家主权、领土完整和安全、国家政权和社会主义制度罪：包括背叛国家罪、分裂国家罪、煽动分裂国家罪、武装叛乱、暴乱罪、颠覆国家政权罪、煽动颠覆国家政权罪、资助危害国家安全犯罪活动罪。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叛变、叛逃罪：包括投敌叛变罪、叛逃罪 2 个罪名。</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间谍、资敌罪：包括间谍罪，为境外窃取、刺探、收买、非法提供国家秘密、情报罪，资敌罪 3 个罪名。</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一、危害国家安全罪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11887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危害公共安全罪是一个概括性的罪名，这类犯罪侵犯的客体是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公共安全</a:t>
            </a:r>
            <a:r>
              <a:rPr sz="2000" dirty="0">
                <a:latin typeface="方正中雅宋简体" panose="02000000000000000000" charset="-122"/>
                <a:ea typeface="方正中雅宋简体" panose="02000000000000000000" charset="-122"/>
                <a:cs typeface="方正中雅宋简体" panose="02000000000000000000" charset="-122"/>
                <a:sym typeface="+mn-ea"/>
              </a:rPr>
              <a:t>，客观表现为实施了各种危害公共安全的行为，危害公共安全罪包含着造成</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不特定的多数人</a:t>
            </a:r>
            <a:r>
              <a:rPr sz="2000" dirty="0">
                <a:latin typeface="方正中雅宋简体" panose="02000000000000000000" charset="-122"/>
                <a:ea typeface="方正中雅宋简体" panose="02000000000000000000" charset="-122"/>
                <a:cs typeface="方正中雅宋简体" panose="02000000000000000000" charset="-122"/>
                <a:sym typeface="+mn-ea"/>
              </a:rPr>
              <a:t>伤亡或者使公私财产遭受重大损失的危险，其伤亡、损失的范围和程度往往是难以预料的，因此它是普通刑事犯罪中危害性极大的一类犯罪。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2.种类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以危险方法危害公共安全的犯罪（10 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破坏特定设施、设备的犯罪（10 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实施暴力、恐怖活动的犯罪（10 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以枪支、弹药、爆炸物、危险物质为对象的犯罪（9 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过失造成重大责任事故的犯罪（13 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086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二、危害公共安全罪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11887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破坏社会主义市场经济秩序罪，是指违反国家经济管理法规，破坏社会主义市场经济秩序，严重危害国民经济的行为。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2.种类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（1）生产、销售伪劣商品罪；（2）走私罪；（3）妨害对公司、企业的管理秩序罪；（4）</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破坏金融管理秩序罪；（5）金融诈骗罪；（6）危害税收征管罪；（7）侵犯知识产权罪；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（8）扰乱市场秩序罪。</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488315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三、破坏社会主义巿场经济秩序罪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11887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侵犯公民人身权利、民主权利罪，指非法侵犯公民的人身权利和民主权利的行为。这类犯罪侵犯的客体，是公民的人身权利和民主权利，具体表现为公民的生命、健康、人身自由、名誉、人格以及选举权、被选举权等不受非法侵犯的权利。</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532892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四、侵犯公民人身权利、民主权利罪</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刑法概述</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犯罪</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刑罚制度</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刑法分则</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犯罪是指具有严重的社会危害性、</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违反刑事法律规范</a:t>
            </a:r>
            <a:r>
              <a:rPr sz="2000" dirty="0">
                <a:latin typeface="方正中雅宋简体" panose="02000000000000000000" charset="-122"/>
                <a:ea typeface="方正中雅宋简体" panose="02000000000000000000" charset="-122"/>
                <a:cs typeface="方正中雅宋简体" panose="02000000000000000000" charset="-122"/>
                <a:sym typeface="+mn-ea"/>
              </a:rPr>
              <a:t>、依法应当受刑罚处罚的行为。</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2.特征：</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严重的社会危害性，</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刑事违法性</a:t>
            </a:r>
            <a:r>
              <a:rPr sz="2000" dirty="0">
                <a:latin typeface="方正中雅宋简体" panose="02000000000000000000" charset="-122"/>
                <a:ea typeface="方正中雅宋简体" panose="02000000000000000000" charset="-122"/>
                <a:cs typeface="方正中雅宋简体" panose="02000000000000000000" charset="-122"/>
                <a:sym typeface="+mn-ea"/>
              </a:rPr>
              <a:t>，应受刑罚处罚性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1343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一、犯罪的概念和特征</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犯罪构成包括犯罪主体、犯罪主观方面、犯罪客体、犯罪客观方面</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（一）犯罪主体</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犯罪主体是指实施危害社会的行为、依法应当负刑事责任的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自然人和单位</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1380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二、犯罪构成</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6860,&quot;width&quot;:1202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PP_MARK_KEY" val="037825de-f13a-461e-ad02-6e4e74c53301"/>
  <p:tag name="COMMONDATA" val="eyJoZGlkIjoiNzkzYmFkNzQ0ZjIyOTBkMTE4NjkwMTU4NDQyZWU3Y2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7977</Words>
  <Application>WPS 演示</Application>
  <PresentationFormat>宽屏</PresentationFormat>
  <Paragraphs>726</Paragraphs>
  <Slides>63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63</vt:i4>
      </vt:variant>
    </vt:vector>
  </HeadingPairs>
  <TitlesOfParts>
    <vt:vector size="70" baseType="lpstr">
      <vt:lpstr>Arial</vt:lpstr>
      <vt:lpstr>宋体</vt:lpstr>
      <vt:lpstr>Wingdings</vt:lpstr>
      <vt:lpstr>方正中雅宋简体</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少帅</cp:lastModifiedBy>
  <cp:revision>173</cp:revision>
  <dcterms:created xsi:type="dcterms:W3CDTF">2019-06-19T02:08:00Z</dcterms:created>
  <dcterms:modified xsi:type="dcterms:W3CDTF">2023-06-14T12:12:04Z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26DCED47097B455AA9C285C3B3DBA771</vt:lpwstr>
  </property>
</Properties>
</file>