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63"/>
  </p:handoutMasterIdLst>
  <p:sldIdLst>
    <p:sldId id="573" r:id="rId3"/>
    <p:sldId id="574" r:id="rId4"/>
    <p:sldId id="757" r:id="rId5"/>
    <p:sldId id="770" r:id="rId7"/>
    <p:sldId id="771" r:id="rId8"/>
    <p:sldId id="772" r:id="rId9"/>
    <p:sldId id="773" r:id="rId10"/>
    <p:sldId id="774" r:id="rId11"/>
    <p:sldId id="775" r:id="rId12"/>
    <p:sldId id="776" r:id="rId13"/>
    <p:sldId id="777" r:id="rId14"/>
    <p:sldId id="778" r:id="rId15"/>
    <p:sldId id="779" r:id="rId16"/>
    <p:sldId id="780" r:id="rId17"/>
    <p:sldId id="781" r:id="rId18"/>
    <p:sldId id="782" r:id="rId19"/>
    <p:sldId id="783" r:id="rId20"/>
    <p:sldId id="784" r:id="rId21"/>
    <p:sldId id="785" r:id="rId22"/>
    <p:sldId id="792" r:id="rId23"/>
    <p:sldId id="793" r:id="rId24"/>
    <p:sldId id="794" r:id="rId25"/>
    <p:sldId id="795" r:id="rId26"/>
    <p:sldId id="796" r:id="rId27"/>
    <p:sldId id="797" r:id="rId28"/>
    <p:sldId id="798" r:id="rId29"/>
    <p:sldId id="799" r:id="rId30"/>
    <p:sldId id="800" r:id="rId31"/>
    <p:sldId id="801" r:id="rId32"/>
    <p:sldId id="802" r:id="rId33"/>
    <p:sldId id="803" r:id="rId34"/>
    <p:sldId id="807" r:id="rId35"/>
    <p:sldId id="808" r:id="rId36"/>
    <p:sldId id="810" r:id="rId37"/>
    <p:sldId id="811" r:id="rId38"/>
    <p:sldId id="812" r:id="rId39"/>
    <p:sldId id="813" r:id="rId40"/>
    <p:sldId id="814" r:id="rId41"/>
    <p:sldId id="815" r:id="rId42"/>
    <p:sldId id="816" r:id="rId43"/>
    <p:sldId id="817" r:id="rId44"/>
    <p:sldId id="818" r:id="rId45"/>
    <p:sldId id="819" r:id="rId46"/>
    <p:sldId id="820" r:id="rId47"/>
    <p:sldId id="821" r:id="rId48"/>
    <p:sldId id="786" r:id="rId49"/>
    <p:sldId id="788" r:id="rId50"/>
    <p:sldId id="787" r:id="rId51"/>
    <p:sldId id="789" r:id="rId52"/>
    <p:sldId id="790" r:id="rId53"/>
    <p:sldId id="827" r:id="rId54"/>
    <p:sldId id="828" r:id="rId55"/>
    <p:sldId id="829" r:id="rId56"/>
    <p:sldId id="830" r:id="rId57"/>
    <p:sldId id="831" r:id="rId58"/>
    <p:sldId id="832" r:id="rId59"/>
    <p:sldId id="834" r:id="rId60"/>
    <p:sldId id="833" r:id="rId61"/>
    <p:sldId id="835" r:id="rId62"/>
  </p:sldIdLst>
  <p:sldSz cx="12192000" cy="6858000"/>
  <p:notesSz cx="6858000" cy="9144000"/>
  <p:custDataLst>
    <p:tags r:id="rId6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2" userDrawn="1">
          <p15:clr>
            <a:srgbClr val="A4A3A4"/>
          </p15:clr>
        </p15:guide>
        <p15:guide id="2" pos="384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2"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00000"/>
    <a:srgbClr val="E7E6E6"/>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42"/>
        <p:guide pos="3844"/>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8" Type="http://schemas.openxmlformats.org/officeDocument/2006/relationships/tags" Target="tags/tag14.xml"/><Relationship Id="rId67" Type="http://schemas.openxmlformats.org/officeDocument/2006/relationships/commentAuthors" Target="commentAuthors.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handoutMaster" Target="handoutMasters/handoutMaster1.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方正中雅宋简体" panose="02000000000000000000" charset="-122"/>
              <a:ea typeface="方正中雅宋简体" panose="02000000000000000000" charset="-122"/>
              <a:cs typeface="方正中雅宋简体" panose="02000000000000000000"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cs typeface="方正中雅宋简体" panose="02000000000000000000" charset="-122"/>
              </a:rPr>
            </a:fld>
            <a:endParaRPr lang="zh-CN" altLang="en-US">
              <a:cs typeface="方正中雅宋简体" panose="02000000000000000000"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方正中雅宋简体" panose="02000000000000000000" charset="-122"/>
              <a:ea typeface="方正中雅宋简体" panose="02000000000000000000" charset="-122"/>
              <a:cs typeface="方正中雅宋简体" panose="02000000000000000000"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cs typeface="方正中雅宋简体" panose="02000000000000000000" charset="-122"/>
              </a:rPr>
            </a:fld>
            <a:endParaRPr lang="zh-CN" altLang="en-US">
              <a:cs typeface="方正中雅宋简体" panose="02000000000000000000"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方正中雅宋简体" panose="02000000000000000000" charset="-122"/>
                <a:ea typeface="方正中雅宋简体" panose="02000000000000000000" charset="-122"/>
                <a:cs typeface="方正中雅宋简体" panose="02000000000000000000"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方正中雅宋简体" panose="02000000000000000000" charset="-122"/>
                <a:ea typeface="方正中雅宋简体" panose="02000000000000000000" charset="-122"/>
                <a:cs typeface="方正中雅宋简体" panose="02000000000000000000" charset="-122"/>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方正中雅宋简体" panose="02000000000000000000" charset="-122"/>
                <a:ea typeface="方正中雅宋简体" panose="02000000000000000000" charset="-122"/>
                <a:cs typeface="方正中雅宋简体" panose="02000000000000000000"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方正中雅宋简体" panose="02000000000000000000" charset="-122"/>
                <a:ea typeface="方正中雅宋简体" panose="02000000000000000000" charset="-122"/>
                <a:cs typeface="方正中雅宋简体" panose="02000000000000000000" charset="-122"/>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方正中雅宋简体" panose="02000000000000000000" charset="-122"/>
        <a:ea typeface="方正中雅宋简体" panose="02000000000000000000" charset="-122"/>
        <a:cs typeface="方正中雅宋简体" panose="02000000000000000000" charset="-122"/>
      </a:defRPr>
    </a:lvl1pPr>
    <a:lvl2pPr marL="457200" algn="l" defTabSz="914400" rtl="0" eaLnBrk="1" latinLnBrk="0" hangingPunct="1">
      <a:defRPr sz="1200" kern="1200">
        <a:solidFill>
          <a:schemeClr val="tx1"/>
        </a:solidFill>
        <a:latin typeface="方正中雅宋简体" panose="02000000000000000000" charset="-122"/>
        <a:ea typeface="方正中雅宋简体" panose="02000000000000000000" charset="-122"/>
        <a:cs typeface="方正中雅宋简体" panose="02000000000000000000" charset="-122"/>
      </a:defRPr>
    </a:lvl2pPr>
    <a:lvl3pPr marL="914400" algn="l" defTabSz="914400" rtl="0" eaLnBrk="1" latinLnBrk="0" hangingPunct="1">
      <a:defRPr sz="1200" kern="1200">
        <a:solidFill>
          <a:schemeClr val="tx1"/>
        </a:solidFill>
        <a:latin typeface="方正中雅宋简体" panose="02000000000000000000" charset="-122"/>
        <a:ea typeface="方正中雅宋简体" panose="02000000000000000000" charset="-122"/>
        <a:cs typeface="方正中雅宋简体" panose="02000000000000000000" charset="-122"/>
      </a:defRPr>
    </a:lvl3pPr>
    <a:lvl4pPr marL="1371600" algn="l" defTabSz="914400" rtl="0" eaLnBrk="1" latinLnBrk="0" hangingPunct="1">
      <a:defRPr sz="1200" kern="1200">
        <a:solidFill>
          <a:schemeClr val="tx1"/>
        </a:solidFill>
        <a:latin typeface="方正中雅宋简体" panose="02000000000000000000" charset="-122"/>
        <a:ea typeface="方正中雅宋简体" panose="02000000000000000000" charset="-122"/>
        <a:cs typeface="方正中雅宋简体" panose="02000000000000000000" charset="-122"/>
      </a:defRPr>
    </a:lvl4pPr>
    <a:lvl5pPr marL="1828800" algn="l" defTabSz="914400" rtl="0" eaLnBrk="1" latinLnBrk="0" hangingPunct="1">
      <a:defRPr sz="1200" kern="1200">
        <a:solidFill>
          <a:schemeClr val="tx1"/>
        </a:solidFill>
        <a:latin typeface="方正中雅宋简体" panose="02000000000000000000" charset="-122"/>
        <a:ea typeface="方正中雅宋简体" panose="02000000000000000000" charset="-122"/>
        <a:cs typeface="方正中雅宋简体" panose="02000000000000000000"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28957D5-3A18-43AF-85F8-599734A5AE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546519-C9A7-4E7B-9B67-262F493AB16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28957D5-3A18-43AF-85F8-599734A5AE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1546519-C9A7-4E7B-9B67-262F493AB16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28957D5-3A18-43AF-85F8-599734A5AE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546519-C9A7-4E7B-9B67-262F493AB16D}"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28957D5-3A18-43AF-85F8-599734A5AE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546519-C9A7-4E7B-9B67-262F493AB16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stretch>
            <a:fillRect/>
          </a:stretch>
        </p:blipFill>
        <p:spPr>
          <a:xfrm>
            <a:off x="0" y="0"/>
            <a:ext cx="12190730" cy="6857365"/>
          </a:xfrm>
          <a:prstGeom prst="rect">
            <a:avLst/>
          </a:prstGeom>
        </p:spPr>
      </p:pic>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28957D5-3A18-43AF-85F8-599734A5AE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546519-C9A7-4E7B-9B67-262F493AB16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28957D5-3A18-43AF-85F8-599734A5AE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546519-C9A7-4E7B-9B67-262F493AB16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28957D5-3A18-43AF-85F8-599734A5AE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1546519-C9A7-4E7B-9B67-262F493AB16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28957D5-3A18-43AF-85F8-599734A5AEB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1546519-C9A7-4E7B-9B67-262F493AB16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28957D5-3A18-43AF-85F8-599734A5AEB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1546519-C9A7-4E7B-9B67-262F493AB16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userDrawn="1"/>
        </p:nvSpPr>
        <p:spPr>
          <a:xfrm>
            <a:off x="208791" y="6285976"/>
            <a:ext cx="2482850" cy="460375"/>
          </a:xfrm>
          <a:prstGeom prst="rect">
            <a:avLst/>
          </a:prstGeom>
        </p:spPr>
        <p:txBody>
          <a:bodyPr wrap="none">
            <a:spAutoFit/>
          </a:bodyPr>
          <a:lstStyle/>
          <a:p>
            <a:r>
              <a:rPr lang="zh-CN" sz="2400" b="1" dirty="0">
                <a:solidFill>
                  <a:srgbClr val="00B050"/>
                </a:solidFill>
                <a:cs typeface="方正中雅宋简体" panose="02000000000000000000" charset="-122"/>
              </a:rPr>
              <a:t>信佳哥，不挂科</a:t>
            </a:r>
            <a:r>
              <a:rPr lang="en-US" altLang="zh-CN" sz="2400" b="1" dirty="0">
                <a:solidFill>
                  <a:srgbClr val="00B050"/>
                </a:solidFill>
                <a:cs typeface="方正中雅宋简体" panose="02000000000000000000" charset="-122"/>
              </a:rPr>
              <a:t>~</a:t>
            </a:r>
            <a:endParaRPr lang="en-US" altLang="zh-CN" sz="2400" b="1" dirty="0">
              <a:solidFill>
                <a:srgbClr val="00B050"/>
              </a:solidFill>
              <a:cs typeface="方正中雅宋简体" panose="02000000000000000000" charset="-122"/>
            </a:endParaRPr>
          </a:p>
        </p:txBody>
      </p:sp>
      <p:cxnSp>
        <p:nvCxnSpPr>
          <p:cNvPr id="7" name="直接连接符 6"/>
          <p:cNvCxnSpPr/>
          <p:nvPr userDrawn="1"/>
        </p:nvCxnSpPr>
        <p:spPr>
          <a:xfrm>
            <a:off x="0" y="6227379"/>
            <a:ext cx="12192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28957D5-3A18-43AF-85F8-599734A5AE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1546519-C9A7-4E7B-9B67-262F493AB16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方正中雅宋简体" panose="02000000000000000000" charset="-122"/>
                <a:ea typeface="方正中雅宋简体" panose="02000000000000000000" charset="-122"/>
                <a:cs typeface="方正中雅宋简体" panose="02000000000000000000" charset="-122"/>
              </a:defRPr>
            </a:lvl1pPr>
          </a:lstStyle>
          <a:p>
            <a:fld id="{D28957D5-3A18-43AF-85F8-599734A5AEB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方正中雅宋简体" panose="02000000000000000000" charset="-122"/>
                <a:ea typeface="方正中雅宋简体" panose="02000000000000000000" charset="-122"/>
                <a:cs typeface="方正中雅宋简体" panose="02000000000000000000"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方正中雅宋简体" panose="02000000000000000000" charset="-122"/>
                <a:ea typeface="方正中雅宋简体" panose="02000000000000000000" charset="-122"/>
                <a:cs typeface="方正中雅宋简体" panose="02000000000000000000" charset="-122"/>
              </a:defRPr>
            </a:lvl1pPr>
          </a:lstStyle>
          <a:p>
            <a:fld id="{41546519-C9A7-4E7B-9B67-262F493AB16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方正中雅宋简体" panose="02000000000000000000" charset="-122"/>
          <a:ea typeface="方正中雅宋简体" panose="02000000000000000000" charset="-122"/>
          <a:cs typeface="方正中雅宋简体" panose="02000000000000000000"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方正中雅宋简体" panose="02000000000000000000" charset="-122"/>
          <a:ea typeface="方正中雅宋简体" panose="02000000000000000000" charset="-122"/>
          <a:cs typeface="方正中雅宋简体" panose="02000000000000000000"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方正中雅宋简体" panose="02000000000000000000" charset="-122"/>
          <a:ea typeface="方正中雅宋简体" panose="02000000000000000000" charset="-122"/>
          <a:cs typeface="方正中雅宋简体" panose="02000000000000000000" charset="-122"/>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方正中雅宋简体" panose="02000000000000000000" charset="-122"/>
          <a:ea typeface="方正中雅宋简体" panose="02000000000000000000" charset="-122"/>
          <a:cs typeface="方正中雅宋简体" panose="02000000000000000000" charset="-122"/>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中雅宋简体" panose="02000000000000000000" charset="-122"/>
          <a:ea typeface="方正中雅宋简体" panose="02000000000000000000" charset="-122"/>
          <a:cs typeface="方正中雅宋简体" panose="02000000000000000000" charset="-122"/>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中雅宋简体" panose="02000000000000000000" charset="-122"/>
          <a:ea typeface="方正中雅宋简体" panose="02000000000000000000" charset="-122"/>
          <a:cs typeface="方正中雅宋简体" panose="020000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3.png"/><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8.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0" Type="http://schemas.openxmlformats.org/officeDocument/2006/relationships/notesSlide" Target="../notesSlides/notesSlide1.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8.xml"/><Relationship Id="rId2" Type="http://schemas.openxmlformats.org/officeDocument/2006/relationships/tags" Target="../tags/tag13.xml"/><Relationship Id="rId1" Type="http://schemas.openxmlformats.org/officeDocument/2006/relationships/tags" Target="../tags/tag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8.xml"/><Relationship Id="rId2" Type="http://schemas.openxmlformats.org/officeDocument/2006/relationships/tags" Target="../tags/tag11.xml"/><Relationship Id="rId1" Type="http://schemas.openxmlformats.org/officeDocument/2006/relationships/tags" Target="../tags/tag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41" y="188"/>
            <a:ext cx="12191331" cy="6857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副标题 2"/>
          <p:cNvSpPr txBox="1"/>
          <p:nvPr/>
        </p:nvSpPr>
        <p:spPr bwMode="auto">
          <a:xfrm>
            <a:off x="926309" y="5442828"/>
            <a:ext cx="2751384" cy="201000"/>
          </a:xfrm>
          <a:prstGeom prst="rect">
            <a:avLst/>
          </a:prstGeom>
          <a:noFill/>
          <a:ln w="9525">
            <a:noFill/>
            <a:miter lim="800000"/>
          </a:ln>
        </p:spPr>
        <p:txBody>
          <a:bodyPr lIns="51432" tIns="25716" rIns="51432" bIns="25716"/>
          <a:lstStyle/>
          <a:p>
            <a:pPr>
              <a:lnSpc>
                <a:spcPct val="90000"/>
              </a:lnSpc>
              <a:spcBef>
                <a:spcPts val="595"/>
              </a:spcBef>
            </a:pPr>
            <a:r>
              <a:rPr kumimoji="1" lang="zh-CN" altLang="en-US" sz="2400" b="1" dirty="0">
                <a:latin typeface="+mn-ea"/>
                <a:cs typeface="方正中雅宋简体" panose="02000000000000000000" charset="-122"/>
              </a:rPr>
              <a:t>主讲人：黄正佳</a:t>
            </a:r>
            <a:endParaRPr kumimoji="1" lang="zh-CN" altLang="en-US" sz="2400" b="1" dirty="0">
              <a:latin typeface="+mn-ea"/>
              <a:cs typeface="方正中雅宋简体" panose="02000000000000000000" charset="-122"/>
            </a:endParaRPr>
          </a:p>
        </p:txBody>
      </p:sp>
      <p:sp>
        <p:nvSpPr>
          <p:cNvPr id="9" name="文本框 8"/>
          <p:cNvSpPr txBox="1"/>
          <p:nvPr/>
        </p:nvSpPr>
        <p:spPr>
          <a:xfrm>
            <a:off x="4990783" y="5218192"/>
            <a:ext cx="7200437" cy="829945"/>
          </a:xfrm>
          <a:prstGeom prst="rect">
            <a:avLst/>
          </a:prstGeom>
          <a:noFill/>
        </p:spPr>
        <p:txBody>
          <a:bodyPr wrap="square" rtlCol="0">
            <a:spAutoFit/>
          </a:bodyPr>
          <a:lstStyle/>
          <a:p>
            <a:r>
              <a:rPr lang="en-US" altLang="zh-CN" sz="48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a:t>
            </a:r>
            <a:r>
              <a:rPr lang="zh-CN" altLang="en-US" sz="48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信佳哥 不挂科</a:t>
            </a:r>
            <a:endParaRPr lang="zh-CN" altLang="en-US" sz="4800" b="1" dirty="0">
              <a:solidFill>
                <a:srgbClr val="FF0000"/>
              </a:solidFill>
              <a:latin typeface="方正中雅宋简体" panose="02000000000000000000" charset="-122"/>
              <a:ea typeface="方正中雅宋简体" panose="02000000000000000000" charset="-122"/>
              <a:cs typeface="方正中雅宋简体" panose="02000000000000000000" charset="-122"/>
            </a:endParaRPr>
          </a:p>
        </p:txBody>
      </p:sp>
      <p:sp>
        <p:nvSpPr>
          <p:cNvPr id="10" name="标题 1"/>
          <p:cNvSpPr txBox="1"/>
          <p:nvPr/>
        </p:nvSpPr>
        <p:spPr>
          <a:xfrm>
            <a:off x="789313" y="4429842"/>
            <a:ext cx="6543792" cy="579088"/>
          </a:xfrm>
          <a:prstGeom prst="rect">
            <a:avLst/>
          </a:prstGeom>
          <a:noFill/>
          <a:ln w="9525">
            <a:noFill/>
          </a:ln>
        </p:spPr>
        <p:txBody>
          <a:bodyPr anchor="b"/>
          <a:lstStyle/>
          <a:p>
            <a:pPr lvl="0">
              <a:lnSpc>
                <a:spcPct val="90000"/>
              </a:lnSpc>
            </a:pPr>
            <a:r>
              <a:rPr lang="zh-CN" altLang="en-US" sz="5690" b="1" dirty="0">
                <a:solidFill>
                  <a:srgbClr val="CE1F03"/>
                </a:solidFill>
                <a:latin typeface="方正中雅宋简体" panose="02000000000000000000" charset="-122"/>
                <a:ea typeface="方正中雅宋简体" panose="02000000000000000000" charset="-122"/>
                <a:cs typeface="方正中雅宋简体" panose="02000000000000000000" charset="-122"/>
              </a:rPr>
              <a:t>第三篇</a:t>
            </a:r>
            <a:r>
              <a:rPr lang="en-US" altLang="zh-CN" sz="5690" b="1" dirty="0">
                <a:solidFill>
                  <a:srgbClr val="CE1F03"/>
                </a:solidFill>
                <a:latin typeface="方正中雅宋简体" panose="02000000000000000000" charset="-122"/>
                <a:ea typeface="方正中雅宋简体" panose="02000000000000000000" charset="-122"/>
                <a:cs typeface="方正中雅宋简体" panose="02000000000000000000" charset="-122"/>
              </a:rPr>
              <a:t>  </a:t>
            </a:r>
            <a:r>
              <a:rPr lang="zh-CN" altLang="en-US" sz="5690" b="1" dirty="0">
                <a:solidFill>
                  <a:srgbClr val="CE1F03"/>
                </a:solidFill>
                <a:latin typeface="方正中雅宋简体" panose="02000000000000000000" charset="-122"/>
                <a:ea typeface="方正中雅宋简体" panose="02000000000000000000" charset="-122"/>
                <a:cs typeface="方正中雅宋简体" panose="02000000000000000000" charset="-122"/>
              </a:rPr>
              <a:t>法律</a:t>
            </a:r>
            <a:endParaRPr lang="zh-CN" altLang="en-US" sz="5690" b="1" dirty="0">
              <a:solidFill>
                <a:srgbClr val="CE1F03"/>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（一）主刑</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5.死刑</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（1）死刑是行刑者基于法律所赋予的权力，剥夺犯罪分子生命的刑罚方法。</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（2）适用对象的限制</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犯罪的时候</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不满 18 周岁</a:t>
            </a:r>
            <a:r>
              <a:rPr sz="2000" dirty="0">
                <a:latin typeface="方正中雅宋简体" panose="02000000000000000000" charset="-122"/>
                <a:ea typeface="方正中雅宋简体" panose="02000000000000000000" charset="-122"/>
                <a:cs typeface="方正中雅宋简体" panose="02000000000000000000" charset="-122"/>
                <a:sym typeface="+mn-ea"/>
              </a:rPr>
              <a:t>的人和审判的时候</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怀孕的妇女</a:t>
            </a:r>
            <a:r>
              <a:rPr sz="2000" dirty="0">
                <a:latin typeface="方正中雅宋简体" panose="02000000000000000000" charset="-122"/>
                <a:ea typeface="方正中雅宋简体" panose="02000000000000000000" charset="-122"/>
                <a:cs typeface="方正中雅宋简体" panose="02000000000000000000" charset="-122"/>
                <a:sym typeface="+mn-ea"/>
              </a:rPr>
              <a:t>不适用死刑；审判的时候</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已满 75周岁</a:t>
            </a:r>
            <a:r>
              <a:rPr sz="2000" dirty="0">
                <a:latin typeface="方正中雅宋简体" panose="02000000000000000000" charset="-122"/>
                <a:ea typeface="方正中雅宋简体" panose="02000000000000000000" charset="-122"/>
                <a:cs typeface="方正中雅宋简体" panose="02000000000000000000" charset="-122"/>
                <a:sym typeface="+mn-ea"/>
              </a:rPr>
              <a:t>的人，不适用死刑，但以特别残忍手段致人死亡的除外。</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（3）执行制度的限制</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如果不是必须立即执行的，可以判处死刑缓期执行（2 年）。判处死刑缓期执行的，在死刑缓期执行期间，如果</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没有故意犯罪</a:t>
            </a:r>
            <a:r>
              <a:rPr sz="2000" dirty="0">
                <a:latin typeface="方正中雅宋简体" panose="02000000000000000000" charset="-122"/>
                <a:ea typeface="方正中雅宋简体" panose="02000000000000000000" charset="-122"/>
                <a:cs typeface="方正中雅宋简体" panose="02000000000000000000" charset="-122"/>
                <a:sym typeface="+mn-ea"/>
              </a:rPr>
              <a:t>，2 年期满以后，减为无期徒刑；如果确有</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重大立功表现</a:t>
            </a:r>
            <a:r>
              <a:rPr sz="2000" dirty="0">
                <a:latin typeface="方正中雅宋简体" panose="02000000000000000000" charset="-122"/>
                <a:ea typeface="方正中雅宋简体" panose="02000000000000000000" charset="-122"/>
                <a:cs typeface="方正中雅宋简体" panose="02000000000000000000" charset="-122"/>
                <a:sym typeface="+mn-ea"/>
              </a:rPr>
              <a:t>，2 年期满以后，减为 25 年有期徒刑；如果</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故意犯罪</a:t>
            </a:r>
            <a:r>
              <a:rPr sz="2000" dirty="0">
                <a:latin typeface="方正中雅宋简体" panose="02000000000000000000" charset="-122"/>
                <a:ea typeface="方正中雅宋简体" panose="02000000000000000000" charset="-122"/>
                <a:cs typeface="方正中雅宋简体" panose="02000000000000000000" charset="-122"/>
                <a:sym typeface="+mn-ea"/>
              </a:rPr>
              <a:t>，情节恶劣的，报请最高人民法院核准后执行死刑；对于</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故意犯罪未执行死刑</a:t>
            </a:r>
            <a:r>
              <a:rPr sz="2000" dirty="0">
                <a:latin typeface="方正中雅宋简体" panose="02000000000000000000" charset="-122"/>
                <a:ea typeface="方正中雅宋简体" panose="02000000000000000000" charset="-122"/>
                <a:cs typeface="方正中雅宋简体" panose="02000000000000000000" charset="-122"/>
                <a:sym typeface="+mn-ea"/>
              </a:rPr>
              <a:t>的，死刑缓期执行的期间重新计算，并报最高人民法院备案。</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3333115"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二、刑罚的体系和种类</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（二）附加刑</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1.罚金</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2.剥夺政治权利</a:t>
            </a:r>
            <a:r>
              <a:rPr lang="zh-CN" sz="2000" dirty="0">
                <a:latin typeface="方正中雅宋简体" panose="02000000000000000000" charset="-122"/>
                <a:ea typeface="方正中雅宋简体" panose="02000000000000000000" charset="-122"/>
                <a:cs typeface="方正中雅宋简体" panose="02000000000000000000" charset="-122"/>
                <a:sym typeface="+mn-ea"/>
              </a:rPr>
              <a:t>：</a:t>
            </a:r>
            <a:r>
              <a:rPr sz="2000" dirty="0">
                <a:latin typeface="方正中雅宋简体" panose="02000000000000000000" charset="-122"/>
                <a:ea typeface="方正中雅宋简体" panose="02000000000000000000" charset="-122"/>
                <a:cs typeface="方正中雅宋简体" panose="02000000000000000000" charset="-122"/>
                <a:sym typeface="+mn-ea"/>
              </a:rPr>
              <a:t>选举权和被选举权。言论、出版、集会、结社、游行、示威自由的权利。担任国家机关职务的权利。担任国有公司、企业、事业单位和人民团体领导职务的权利。</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3.没收财产</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4.驱逐出境</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驱逐出境，是强迫犯罪的</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外国人</a:t>
            </a:r>
            <a:r>
              <a:rPr sz="2000" dirty="0">
                <a:latin typeface="方正中雅宋简体" panose="02000000000000000000" charset="-122"/>
                <a:ea typeface="方正中雅宋简体" panose="02000000000000000000" charset="-122"/>
                <a:cs typeface="方正中雅宋简体" panose="02000000000000000000" charset="-122"/>
                <a:sym typeface="+mn-ea"/>
              </a:rPr>
              <a:t>离开中国国（边）境的刑罚方法。</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3333115"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二、刑罚的体系和种类</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（一）刑罚裁量的概念</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刑罚裁量，简称量刑，是指法院对于犯罪分子依法裁量决定刑罚的一种刑事审判活动。法院的刑事审判活动有两个基本环节：一是</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定罪</a:t>
            </a:r>
            <a:r>
              <a:rPr sz="2000" dirty="0">
                <a:latin typeface="方正中雅宋简体" panose="02000000000000000000" charset="-122"/>
                <a:ea typeface="方正中雅宋简体" panose="02000000000000000000" charset="-122"/>
                <a:cs typeface="方正中雅宋简体" panose="02000000000000000000" charset="-122"/>
                <a:sym typeface="+mn-ea"/>
              </a:rPr>
              <a:t>；二是</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量刑</a:t>
            </a:r>
            <a:r>
              <a:rPr sz="2000" dirty="0">
                <a:latin typeface="方正中雅宋简体" panose="02000000000000000000" charset="-122"/>
                <a:ea typeface="方正中雅宋简体" panose="02000000000000000000" charset="-122"/>
                <a:cs typeface="方正中雅宋简体" panose="02000000000000000000" charset="-122"/>
                <a:sym typeface="+mn-ea"/>
              </a:rPr>
              <a:t>。</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（二）刑罚裁量的原则</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以犯罪事实为根据的原则</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（1）查清犯罪事实；</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（2）确定犯罪性质；</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（3）分析犯罪情节；</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（4）判断犯罪的社会危害程度。</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2.</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以刑事法律为准绳的原则</a:t>
            </a:r>
            <a:endPar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endPar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300863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三、刑罚的具体适用</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（一）刑罚裁量的概念</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刑罚裁量，简称量刑，是指法院对于犯罪分子依法裁量决定刑罚的一种刑事审判活动。法院的刑事审判活动有两个基本环节：一是</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定罪</a:t>
            </a:r>
            <a:r>
              <a:rPr sz="2000" dirty="0">
                <a:latin typeface="方正中雅宋简体" panose="02000000000000000000" charset="-122"/>
                <a:ea typeface="方正中雅宋简体" panose="02000000000000000000" charset="-122"/>
                <a:cs typeface="方正中雅宋简体" panose="02000000000000000000" charset="-122"/>
                <a:sym typeface="+mn-ea"/>
              </a:rPr>
              <a:t>；二是</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量刑</a:t>
            </a:r>
            <a:r>
              <a:rPr sz="2000" dirty="0">
                <a:latin typeface="方正中雅宋简体" panose="02000000000000000000" charset="-122"/>
                <a:ea typeface="方正中雅宋简体" panose="02000000000000000000" charset="-122"/>
                <a:cs typeface="方正中雅宋简体" panose="02000000000000000000" charset="-122"/>
                <a:sym typeface="+mn-ea"/>
              </a:rPr>
              <a:t>。</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（二）刑罚裁量的原则</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以犯罪事实为根据的原则</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2.</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以刑事法律为准绳的原则</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（1）依照刑法分则对具体犯罪规定的量刑幅度，选择与犯罪分子的罪行相适应的刑种和刑期。</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（2）依照刑法总则关于承担刑事责任的原则的规定，作出对犯罪分子是否从重、从轻、减轻或者免除处罚的决定。</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300863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三、刑罚的具体适用</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（三）刑罚裁量情节</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刑罚裁量情节，简称量刑情节，是指法院对犯罪分子裁量刑罚时，作为决定刑罚轻重或者免除处罚根据的各种事实情况。刑罚裁量情节分为</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法定情节和酌定情节</a:t>
            </a:r>
            <a:r>
              <a:rPr sz="2000" dirty="0">
                <a:latin typeface="方正中雅宋简体" panose="02000000000000000000" charset="-122"/>
                <a:ea typeface="方正中雅宋简体" panose="02000000000000000000" charset="-122"/>
                <a:cs typeface="方正中雅宋简体" panose="02000000000000000000" charset="-122"/>
                <a:sym typeface="+mn-ea"/>
              </a:rPr>
              <a:t>两类。</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1.法定情节</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法定情节，是指刑法明文规定的，在量刑时必须予以考虑的情节。</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2.酌定情节</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酌定情节，是指刑法虽然没有明文规定，但根据立法精神和审判实践经验，在量刑时也需要酌情考虑的情节。</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常见的酌定情节，主要有以下几种：（1）犯罪动机；（2）犯罪手段；（3）犯罪的时间、</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地点；（4）犯罪对象；（5）犯罪分子的一贯表现；（6）犯罪后的态度。</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300863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三、刑罚的具体适用</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（四）累犯</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1.一般累犯</a:t>
            </a:r>
            <a:endPar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（1）犯罪分子年满 18 周岁，这是构成累犯的主体条件。</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（2）前罪与后罪都是故意犯罪，这是构成累犯的主观条件。</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（3）前罪被判处的刑罚与后罪应当判处的刑罚都是有期徒刑以上，这是构成累犯的刑度条件。</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（4）后罪发生在前罪的刑罚执行完毕或者赦免以后 5 年以内，这是构成累犯的时间条件。</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2.特别累犯</a:t>
            </a:r>
            <a:endPar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endPar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300863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三、刑罚的具体适用</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（四）累犯</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1.一般累犯</a:t>
            </a:r>
            <a:endPar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2.特别累犯</a:t>
            </a:r>
            <a:endPar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（1）前罪和后罪必须都是危害国家安全犯罪、恐怖活动犯罪、黑社会性质的组织犯罪。</a:t>
            </a:r>
            <a:endParaRPr sz="2000"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（2）前罪必须被判处刑罚。</a:t>
            </a:r>
            <a:endParaRPr sz="2000"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（3）后罪必须发生在前罪的刑罚执行完毕或者赦免以后。</a:t>
            </a:r>
            <a:endParaRPr sz="2000"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endParaRPr sz="2000"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300863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三、刑罚的具体适用</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（五）自首</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根据我国《刑法》第 67 条的规定，自首分为</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一般自首和特别自首</a:t>
            </a:r>
            <a:r>
              <a:rPr sz="2000" dirty="0">
                <a:latin typeface="方正中雅宋简体" panose="02000000000000000000" charset="-122"/>
                <a:ea typeface="方正中雅宋简体" panose="02000000000000000000" charset="-122"/>
                <a:cs typeface="方正中雅宋简体" panose="02000000000000000000" charset="-122"/>
                <a:sym typeface="+mn-ea"/>
              </a:rPr>
              <a:t>。一般自首是指犯罪分子犯罪以后自动投案，如实供述自己的罪行的行为。特别自首是指被采取强制措施的犯罪嫌疑人、被告人和正在服刑的罪犯，如实供述司法机关还未掌握的本人其他罪行的行为。</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1.一般自首的成立条件</a:t>
            </a:r>
            <a:r>
              <a:rPr lang="zh-CN" sz="2000" dirty="0">
                <a:latin typeface="方正中雅宋简体" panose="02000000000000000000" charset="-122"/>
                <a:ea typeface="方正中雅宋简体" panose="02000000000000000000" charset="-122"/>
                <a:cs typeface="方正中雅宋简体" panose="02000000000000000000" charset="-122"/>
                <a:sym typeface="+mn-ea"/>
              </a:rPr>
              <a:t>：</a:t>
            </a:r>
            <a:r>
              <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自动投案、如实供述自己的罪行</a:t>
            </a:r>
            <a:endParaRPr lang="zh-CN"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sym typeface="+mn-ea"/>
              </a:rPr>
              <a:t>2.特别自首的成立条件：</a:t>
            </a:r>
            <a:endParaRPr lang="zh-CN"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sym typeface="+mn-ea"/>
              </a:rPr>
              <a:t>（1）特别自首的主体必须是被采取强制措施的犯罪嫌疑人、被告人和正在服刑的罪犯。</a:t>
            </a:r>
            <a:endParaRPr lang="zh-CN"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sym typeface="+mn-ea"/>
              </a:rPr>
              <a:t>（2）必须如实供述司法机关还未掌握的本人其他罪行。</a:t>
            </a:r>
            <a:endParaRPr lang="zh-CN"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300863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三、刑罚的具体适用</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（五）自首</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根据我国《刑法》第 67 条的规定，自首分为</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一般自首和特别自首</a:t>
            </a:r>
            <a:r>
              <a:rPr sz="2000" dirty="0">
                <a:latin typeface="方正中雅宋简体" panose="02000000000000000000" charset="-122"/>
                <a:ea typeface="方正中雅宋简体" panose="02000000000000000000" charset="-122"/>
                <a:cs typeface="方正中雅宋简体" panose="02000000000000000000" charset="-122"/>
                <a:sym typeface="+mn-ea"/>
              </a:rPr>
              <a:t>。一般自首是指犯罪分子犯罪以后自动投案，如实供述自己的罪行的行为。特别自首是指被采取强制措施的犯罪嫌疑人、被告人和正在服刑的罪犯，如实供述司法机关还未掌握的本人其他罪行的行为。</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3.自首与坦白的区别</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（1）自首是犯罪分子</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自动投案</a:t>
            </a:r>
            <a:r>
              <a:rPr sz="2000" dirty="0">
                <a:latin typeface="方正中雅宋简体" panose="02000000000000000000" charset="-122"/>
                <a:ea typeface="方正中雅宋简体" panose="02000000000000000000" charset="-122"/>
                <a:cs typeface="方正中雅宋简体" panose="02000000000000000000" charset="-122"/>
                <a:sym typeface="+mn-ea"/>
              </a:rPr>
              <a:t>之后，主动如实供述自己的犯罪事实的行为；而坦白则是犯罪分子</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被动归案</a:t>
            </a:r>
            <a:r>
              <a:rPr sz="2000" dirty="0">
                <a:latin typeface="方正中雅宋简体" panose="02000000000000000000" charset="-122"/>
                <a:ea typeface="方正中雅宋简体" panose="02000000000000000000" charset="-122"/>
                <a:cs typeface="方正中雅宋简体" panose="02000000000000000000" charset="-122"/>
                <a:sym typeface="+mn-ea"/>
              </a:rPr>
              <a:t>之后，如实供认自己被指控的犯罪事实的行为。</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（2）自首的犯罪分子</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悔罪表现较好</a:t>
            </a:r>
            <a:r>
              <a:rPr sz="2000" dirty="0">
                <a:latin typeface="方正中雅宋简体" panose="02000000000000000000" charset="-122"/>
                <a:ea typeface="方正中雅宋简体" panose="02000000000000000000" charset="-122"/>
                <a:cs typeface="方正中雅宋简体" panose="02000000000000000000" charset="-122"/>
                <a:sym typeface="+mn-ea"/>
              </a:rPr>
              <a:t>，其人身危险性相对较小；坦白的犯罪分子往往是在一定条件下</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被迫认罪</a:t>
            </a:r>
            <a:r>
              <a:rPr sz="2000" dirty="0">
                <a:latin typeface="方正中雅宋简体" panose="02000000000000000000" charset="-122"/>
                <a:ea typeface="方正中雅宋简体" panose="02000000000000000000" charset="-122"/>
                <a:cs typeface="方正中雅宋简体" panose="02000000000000000000" charset="-122"/>
                <a:sym typeface="+mn-ea"/>
              </a:rPr>
              <a:t>的，其人身危险性相对较大。</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（3）自首是</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法定</a:t>
            </a:r>
            <a:r>
              <a:rPr sz="2000" dirty="0">
                <a:latin typeface="方正中雅宋简体" panose="02000000000000000000" charset="-122"/>
                <a:ea typeface="方正中雅宋简体" panose="02000000000000000000" charset="-122"/>
                <a:cs typeface="方正中雅宋简体" panose="02000000000000000000" charset="-122"/>
                <a:sym typeface="+mn-ea"/>
              </a:rPr>
              <a:t>的从宽处罚情节；坦白是</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酌定</a:t>
            </a:r>
            <a:r>
              <a:rPr sz="2000" dirty="0">
                <a:latin typeface="方正中雅宋简体" panose="02000000000000000000" charset="-122"/>
                <a:ea typeface="方正中雅宋简体" panose="02000000000000000000" charset="-122"/>
                <a:cs typeface="方正中雅宋简体" panose="02000000000000000000" charset="-122"/>
                <a:sym typeface="+mn-ea"/>
              </a:rPr>
              <a:t>的从宽处罚情节。</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300863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三、刑罚的具体适用</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（六）立功</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根据《刑法》第 68 条的规定，立功分为一般立功和重大立功。</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根据《刑法》第 68 条的规定，对于有立功表现的犯罪分子应分不同情况予以从宽处罚：对于有一般立功表现的，可以从轻或者减轻处罚；对于有重大立功表现的，可以减轻或者免除处罚。</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300863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三、刑罚的具体适用</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a:stretch>
            <a:fillRect/>
          </a:stretch>
        </p:blipFill>
        <p:spPr>
          <a:xfrm>
            <a:off x="0" y="-610870"/>
            <a:ext cx="12192000" cy="746887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0920" y="1477645"/>
            <a:ext cx="10519410" cy="3784600"/>
          </a:xfrm>
          <a:prstGeom prst="rect">
            <a:avLst/>
          </a:prstGeom>
        </p:spPr>
        <p:txBody>
          <a:bodyPr wrap="square">
            <a:spAutoFit/>
          </a:bodyPr>
          <a:lstStyle/>
          <a:p>
            <a:r>
              <a:rPr lang="zh-CN" altLang="en-US" sz="2400" dirty="0">
                <a:latin typeface="方正中雅宋简体" panose="02000000000000000000" charset="-122"/>
                <a:ea typeface="方正中雅宋简体" panose="02000000000000000000" charset="-122"/>
                <a:cs typeface="方正中雅宋简体" panose="02000000000000000000" charset="-122"/>
              </a:rPr>
              <a:t>狭义的刑法，一般而言仅指（）</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A </a:t>
            </a:r>
            <a:r>
              <a:rPr lang="zh-CN" altLang="en-US" sz="2400" dirty="0">
                <a:latin typeface="方正中雅宋简体" panose="02000000000000000000" charset="-122"/>
                <a:ea typeface="方正中雅宋简体" panose="02000000000000000000" charset="-122"/>
                <a:cs typeface="方正中雅宋简体" panose="02000000000000000000" charset="-122"/>
              </a:rPr>
              <a:t>、刑法典</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B </a:t>
            </a:r>
            <a:r>
              <a:rPr lang="zh-CN" altLang="en-US" sz="2400" dirty="0">
                <a:latin typeface="方正中雅宋简体" panose="02000000000000000000" charset="-122"/>
                <a:ea typeface="方正中雅宋简体" panose="02000000000000000000" charset="-122"/>
                <a:cs typeface="方正中雅宋简体" panose="02000000000000000000" charset="-122"/>
              </a:rPr>
              <a:t>、单行刑法</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C </a:t>
            </a:r>
            <a:r>
              <a:rPr lang="zh-CN" altLang="en-US" sz="2400" dirty="0">
                <a:latin typeface="方正中雅宋简体" panose="02000000000000000000" charset="-122"/>
                <a:ea typeface="方正中雅宋简体" panose="02000000000000000000" charset="-122"/>
                <a:cs typeface="方正中雅宋简体" panose="02000000000000000000" charset="-122"/>
              </a:rPr>
              <a:t>、附属刑法</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D </a:t>
            </a:r>
            <a:r>
              <a:rPr lang="zh-CN" altLang="en-US" sz="2400" dirty="0">
                <a:latin typeface="方正中雅宋简体" panose="02000000000000000000" charset="-122"/>
                <a:ea typeface="方正中雅宋简体" panose="02000000000000000000" charset="-122"/>
                <a:cs typeface="方正中雅宋简体" panose="02000000000000000000" charset="-122"/>
              </a:rPr>
              <a:t>、双行刑法</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p:txBody>
      </p:sp>
      <p:sp>
        <p:nvSpPr>
          <p:cNvPr id="6" name="文本框 5"/>
          <p:cNvSpPr txBox="1"/>
          <p:nvPr/>
        </p:nvSpPr>
        <p:spPr>
          <a:xfrm>
            <a:off x="108585" y="57785"/>
            <a:ext cx="1948180" cy="306705"/>
          </a:xfrm>
          <a:prstGeom prst="rect">
            <a:avLst/>
          </a:prstGeom>
          <a:noFill/>
        </p:spPr>
        <p:txBody>
          <a:bodyPr wrap="none" rtlCol="0">
            <a:spAutoFit/>
          </a:bodyPr>
          <a:p>
            <a:pPr algn="l"/>
            <a:r>
              <a:rPr lang="zh-CN" altLang="en-US" sz="1400">
                <a:solidFill>
                  <a:schemeClr val="bg1">
                    <a:lumMod val="95000"/>
                  </a:schemeClr>
                </a:solidFill>
                <a:cs typeface="方正中雅宋简体" panose="02000000000000000000" charset="-122"/>
              </a:rPr>
              <a:t>4.1.3刑法的基本原则</a:t>
            </a:r>
            <a:endParaRPr lang="zh-CN" altLang="en-US" sz="1400">
              <a:solidFill>
                <a:schemeClr val="bg1">
                  <a:lumMod val="95000"/>
                </a:schemeClr>
              </a:solidFill>
              <a:cs typeface="方正中雅宋简体" panose="02000000000000000000"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0920" y="1477645"/>
            <a:ext cx="10519410" cy="3784600"/>
          </a:xfrm>
          <a:prstGeom prst="rect">
            <a:avLst/>
          </a:prstGeom>
        </p:spPr>
        <p:txBody>
          <a:bodyPr wrap="square">
            <a:spAutoFit/>
          </a:bodyPr>
          <a:lstStyle/>
          <a:p>
            <a:r>
              <a:rPr lang="zh-CN" altLang="en-US" sz="2400" dirty="0">
                <a:latin typeface="方正中雅宋简体" panose="02000000000000000000" charset="-122"/>
                <a:ea typeface="方正中雅宋简体" panose="02000000000000000000" charset="-122"/>
                <a:cs typeface="方正中雅宋简体" panose="02000000000000000000" charset="-122"/>
              </a:rPr>
              <a:t>狭义的刑法，一般而言仅指（）</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solidFill>
                <a:srgbClr val="FF0000"/>
              </a:solidFill>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A </a:t>
            </a:r>
            <a:r>
              <a:rPr lang="zh-CN" altLang="en-US"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、刑法典</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B </a:t>
            </a:r>
            <a:r>
              <a:rPr lang="zh-CN" altLang="en-US" sz="2400" dirty="0">
                <a:latin typeface="方正中雅宋简体" panose="02000000000000000000" charset="-122"/>
                <a:ea typeface="方正中雅宋简体" panose="02000000000000000000" charset="-122"/>
                <a:cs typeface="方正中雅宋简体" panose="02000000000000000000" charset="-122"/>
              </a:rPr>
              <a:t>、单行刑法</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C </a:t>
            </a:r>
            <a:r>
              <a:rPr lang="zh-CN" altLang="en-US" sz="2400" dirty="0">
                <a:latin typeface="方正中雅宋简体" panose="02000000000000000000" charset="-122"/>
                <a:ea typeface="方正中雅宋简体" panose="02000000000000000000" charset="-122"/>
                <a:cs typeface="方正中雅宋简体" panose="02000000000000000000" charset="-122"/>
              </a:rPr>
              <a:t>、附属刑法</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D </a:t>
            </a:r>
            <a:r>
              <a:rPr lang="zh-CN" altLang="en-US" sz="2400" dirty="0">
                <a:latin typeface="方正中雅宋简体" panose="02000000000000000000" charset="-122"/>
                <a:ea typeface="方正中雅宋简体" panose="02000000000000000000" charset="-122"/>
                <a:cs typeface="方正中雅宋简体" panose="02000000000000000000" charset="-122"/>
              </a:rPr>
              <a:t>、双行刑法</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p:txBody>
      </p:sp>
      <p:sp>
        <p:nvSpPr>
          <p:cNvPr id="6" name="文本框 5"/>
          <p:cNvSpPr txBox="1"/>
          <p:nvPr/>
        </p:nvSpPr>
        <p:spPr>
          <a:xfrm>
            <a:off x="108585" y="57785"/>
            <a:ext cx="1948180" cy="306705"/>
          </a:xfrm>
          <a:prstGeom prst="rect">
            <a:avLst/>
          </a:prstGeom>
          <a:noFill/>
        </p:spPr>
        <p:txBody>
          <a:bodyPr wrap="none" rtlCol="0">
            <a:spAutoFit/>
          </a:bodyPr>
          <a:p>
            <a:pPr algn="l"/>
            <a:r>
              <a:rPr lang="zh-CN" altLang="en-US" sz="1400">
                <a:solidFill>
                  <a:schemeClr val="bg1">
                    <a:lumMod val="95000"/>
                  </a:schemeClr>
                </a:solidFill>
                <a:cs typeface="方正中雅宋简体" panose="02000000000000000000" charset="-122"/>
              </a:rPr>
              <a:t>4.1.3刑法的基本原则</a:t>
            </a:r>
            <a:endParaRPr lang="zh-CN" altLang="en-US" sz="1400">
              <a:solidFill>
                <a:schemeClr val="bg1">
                  <a:lumMod val="95000"/>
                </a:schemeClr>
              </a:solidFill>
              <a:cs typeface="方正中雅宋简体" panose="02000000000000000000"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0920" y="1477645"/>
            <a:ext cx="10519410" cy="4154170"/>
          </a:xfrm>
          <a:prstGeom prst="rect">
            <a:avLst/>
          </a:prstGeom>
        </p:spPr>
        <p:txBody>
          <a:bodyPr wrap="square">
            <a:spAutoFit/>
          </a:bodyPr>
          <a:lstStyle/>
          <a:p>
            <a:r>
              <a:rPr lang="zh-CN" altLang="en-US" sz="2400" dirty="0">
                <a:latin typeface="方正中雅宋简体" panose="02000000000000000000" charset="-122"/>
                <a:ea typeface="方正中雅宋简体" panose="02000000000000000000" charset="-122"/>
                <a:cs typeface="方正中雅宋简体" panose="02000000000000000000" charset="-122"/>
              </a:rPr>
              <a:t>我国刑法的基本原则除法律面前人人平等原则和罪刑相当原则外，还包括（ ）</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A </a:t>
            </a:r>
            <a:r>
              <a:rPr lang="zh-CN" altLang="en-US" sz="2400" dirty="0">
                <a:latin typeface="方正中雅宋简体" panose="02000000000000000000" charset="-122"/>
                <a:ea typeface="方正中雅宋简体" panose="02000000000000000000" charset="-122"/>
                <a:cs typeface="方正中雅宋简体" panose="02000000000000000000" charset="-122"/>
              </a:rPr>
              <a:t>、有罪推定原则</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B </a:t>
            </a:r>
            <a:r>
              <a:rPr lang="zh-CN" altLang="en-US" sz="2400" dirty="0">
                <a:latin typeface="方正中雅宋简体" panose="02000000000000000000" charset="-122"/>
                <a:ea typeface="方正中雅宋简体" panose="02000000000000000000" charset="-122"/>
                <a:cs typeface="方正中雅宋简体" panose="02000000000000000000" charset="-122"/>
              </a:rPr>
              <a:t>、无罪推定原则</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C </a:t>
            </a:r>
            <a:r>
              <a:rPr lang="zh-CN" altLang="en-US" sz="2400" dirty="0">
                <a:latin typeface="方正中雅宋简体" panose="02000000000000000000" charset="-122"/>
                <a:ea typeface="方正中雅宋简体" panose="02000000000000000000" charset="-122"/>
                <a:cs typeface="方正中雅宋简体" panose="02000000000000000000" charset="-122"/>
              </a:rPr>
              <a:t>、辩控交换原则</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D </a:t>
            </a:r>
            <a:r>
              <a:rPr lang="zh-CN" altLang="en-US" sz="2400" dirty="0">
                <a:latin typeface="方正中雅宋简体" panose="02000000000000000000" charset="-122"/>
                <a:ea typeface="方正中雅宋简体" panose="02000000000000000000" charset="-122"/>
                <a:cs typeface="方正中雅宋简体" panose="02000000000000000000" charset="-122"/>
              </a:rPr>
              <a:t>、罪刑法定原则</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sym typeface="+mn-ea"/>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p:txBody>
      </p:sp>
      <p:sp>
        <p:nvSpPr>
          <p:cNvPr id="6" name="文本框 5"/>
          <p:cNvSpPr txBox="1"/>
          <p:nvPr/>
        </p:nvSpPr>
        <p:spPr>
          <a:xfrm>
            <a:off x="108585" y="57785"/>
            <a:ext cx="1948180" cy="306705"/>
          </a:xfrm>
          <a:prstGeom prst="rect">
            <a:avLst/>
          </a:prstGeom>
          <a:noFill/>
        </p:spPr>
        <p:txBody>
          <a:bodyPr wrap="none" rtlCol="0">
            <a:spAutoFit/>
          </a:bodyPr>
          <a:p>
            <a:pPr algn="l"/>
            <a:r>
              <a:rPr lang="zh-CN" altLang="en-US" sz="1400">
                <a:solidFill>
                  <a:schemeClr val="bg1">
                    <a:lumMod val="95000"/>
                  </a:schemeClr>
                </a:solidFill>
                <a:cs typeface="方正中雅宋简体" panose="02000000000000000000" charset="-122"/>
              </a:rPr>
              <a:t>4.1.3刑法的基本原则</a:t>
            </a:r>
            <a:endParaRPr lang="zh-CN" altLang="en-US" sz="1400">
              <a:solidFill>
                <a:schemeClr val="bg1">
                  <a:lumMod val="95000"/>
                </a:schemeClr>
              </a:solidFill>
              <a:cs typeface="方正中雅宋简体" panose="02000000000000000000"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0920" y="1477645"/>
            <a:ext cx="10519410" cy="4154170"/>
          </a:xfrm>
          <a:prstGeom prst="rect">
            <a:avLst/>
          </a:prstGeom>
        </p:spPr>
        <p:txBody>
          <a:bodyPr wrap="square">
            <a:spAutoFit/>
          </a:bodyPr>
          <a:lstStyle/>
          <a:p>
            <a:r>
              <a:rPr lang="zh-CN" altLang="en-US" sz="2400" dirty="0">
                <a:latin typeface="方正中雅宋简体" panose="02000000000000000000" charset="-122"/>
                <a:ea typeface="方正中雅宋简体" panose="02000000000000000000" charset="-122"/>
                <a:cs typeface="方正中雅宋简体" panose="02000000000000000000" charset="-122"/>
              </a:rPr>
              <a:t>我国刑法的基本原则除法律面前人人平等原则和罪刑相当原则外，还包括（ ）</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A </a:t>
            </a:r>
            <a:r>
              <a:rPr lang="zh-CN" altLang="en-US" sz="2400" dirty="0">
                <a:latin typeface="方正中雅宋简体" panose="02000000000000000000" charset="-122"/>
                <a:ea typeface="方正中雅宋简体" panose="02000000000000000000" charset="-122"/>
                <a:cs typeface="方正中雅宋简体" panose="02000000000000000000" charset="-122"/>
              </a:rPr>
              <a:t>、有罪推定原则</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B </a:t>
            </a:r>
            <a:r>
              <a:rPr lang="zh-CN" altLang="en-US" sz="2400" dirty="0">
                <a:latin typeface="方正中雅宋简体" panose="02000000000000000000" charset="-122"/>
                <a:ea typeface="方正中雅宋简体" panose="02000000000000000000" charset="-122"/>
                <a:cs typeface="方正中雅宋简体" panose="02000000000000000000" charset="-122"/>
              </a:rPr>
              <a:t>、无罪推定原则</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C </a:t>
            </a:r>
            <a:r>
              <a:rPr lang="zh-CN" altLang="en-US" sz="2400" dirty="0">
                <a:latin typeface="方正中雅宋简体" panose="02000000000000000000" charset="-122"/>
                <a:ea typeface="方正中雅宋简体" panose="02000000000000000000" charset="-122"/>
                <a:cs typeface="方正中雅宋简体" panose="02000000000000000000" charset="-122"/>
              </a:rPr>
              <a:t>、辩控交换原则</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D </a:t>
            </a:r>
            <a:r>
              <a:rPr lang="zh-CN" altLang="en-US"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、罪刑法定原则</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sym typeface="+mn-ea"/>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p:txBody>
      </p:sp>
      <p:sp>
        <p:nvSpPr>
          <p:cNvPr id="6" name="文本框 5"/>
          <p:cNvSpPr txBox="1"/>
          <p:nvPr/>
        </p:nvSpPr>
        <p:spPr>
          <a:xfrm>
            <a:off x="108585" y="57785"/>
            <a:ext cx="1948180" cy="306705"/>
          </a:xfrm>
          <a:prstGeom prst="rect">
            <a:avLst/>
          </a:prstGeom>
          <a:noFill/>
        </p:spPr>
        <p:txBody>
          <a:bodyPr wrap="none" rtlCol="0">
            <a:spAutoFit/>
          </a:bodyPr>
          <a:p>
            <a:pPr algn="l"/>
            <a:r>
              <a:rPr lang="zh-CN" altLang="en-US" sz="1400">
                <a:solidFill>
                  <a:schemeClr val="bg1">
                    <a:lumMod val="95000"/>
                  </a:schemeClr>
                </a:solidFill>
                <a:cs typeface="方正中雅宋简体" panose="02000000000000000000" charset="-122"/>
              </a:rPr>
              <a:t>4.1.3刑法的基本原则</a:t>
            </a:r>
            <a:endParaRPr lang="zh-CN" altLang="en-US" sz="1400">
              <a:solidFill>
                <a:schemeClr val="bg1">
                  <a:lumMod val="95000"/>
                </a:schemeClr>
              </a:solidFill>
              <a:cs typeface="方正中雅宋简体" panose="02000000000000000000"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0920" y="1477645"/>
            <a:ext cx="10519410" cy="4523105"/>
          </a:xfrm>
          <a:prstGeom prst="rect">
            <a:avLst/>
          </a:prstGeom>
        </p:spPr>
        <p:txBody>
          <a:bodyPr wrap="square">
            <a:spAutoFit/>
          </a:bodyPr>
          <a:lstStyle/>
          <a:p>
            <a:r>
              <a:rPr lang="zh-CN" altLang="en-US" sz="2400" dirty="0">
                <a:latin typeface="方正中雅宋简体" panose="02000000000000000000" charset="-122"/>
                <a:ea typeface="方正中雅宋简体" panose="02000000000000000000" charset="-122"/>
                <a:cs typeface="方正中雅宋简体" panose="02000000000000000000" charset="-122"/>
              </a:rPr>
              <a:t>我国《刑法》第五条规定：刑罚的轻重，应当与犯罪分子所犯罪行和承担的（）相适应。</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A </a:t>
            </a:r>
            <a:r>
              <a:rPr lang="zh-CN" altLang="en-US" sz="2400" dirty="0">
                <a:latin typeface="方正中雅宋简体" panose="02000000000000000000" charset="-122"/>
                <a:ea typeface="方正中雅宋简体" panose="02000000000000000000" charset="-122"/>
                <a:cs typeface="方正中雅宋简体" panose="02000000000000000000" charset="-122"/>
              </a:rPr>
              <a:t>、刑事权益</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B </a:t>
            </a:r>
            <a:r>
              <a:rPr lang="zh-CN" altLang="en-US" sz="2400" dirty="0">
                <a:latin typeface="方正中雅宋简体" panose="02000000000000000000" charset="-122"/>
                <a:ea typeface="方正中雅宋简体" panose="02000000000000000000" charset="-122"/>
                <a:cs typeface="方正中雅宋简体" panose="02000000000000000000" charset="-122"/>
              </a:rPr>
              <a:t>、刑事义务</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C </a:t>
            </a:r>
            <a:r>
              <a:rPr lang="zh-CN" altLang="en-US" sz="2400" dirty="0">
                <a:latin typeface="方正中雅宋简体" panose="02000000000000000000" charset="-122"/>
                <a:ea typeface="方正中雅宋简体" panose="02000000000000000000" charset="-122"/>
                <a:cs typeface="方正中雅宋简体" panose="02000000000000000000" charset="-122"/>
              </a:rPr>
              <a:t>、刑事责任</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D </a:t>
            </a:r>
            <a:r>
              <a:rPr lang="zh-CN" altLang="en-US" sz="2400" dirty="0">
                <a:latin typeface="方正中雅宋简体" panose="02000000000000000000" charset="-122"/>
                <a:ea typeface="方正中雅宋简体" panose="02000000000000000000" charset="-122"/>
                <a:cs typeface="方正中雅宋简体" panose="02000000000000000000" charset="-122"/>
              </a:rPr>
              <a:t>、形势效力</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sym typeface="+mn-ea"/>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p:txBody>
      </p:sp>
      <p:sp>
        <p:nvSpPr>
          <p:cNvPr id="6" name="文本框 5"/>
          <p:cNvSpPr txBox="1"/>
          <p:nvPr/>
        </p:nvSpPr>
        <p:spPr>
          <a:xfrm>
            <a:off x="108585" y="57785"/>
            <a:ext cx="1948180" cy="306705"/>
          </a:xfrm>
          <a:prstGeom prst="rect">
            <a:avLst/>
          </a:prstGeom>
          <a:noFill/>
        </p:spPr>
        <p:txBody>
          <a:bodyPr wrap="none" rtlCol="0">
            <a:spAutoFit/>
          </a:bodyPr>
          <a:p>
            <a:pPr algn="l"/>
            <a:r>
              <a:rPr lang="zh-CN" altLang="en-US" sz="1400">
                <a:solidFill>
                  <a:schemeClr val="bg1">
                    <a:lumMod val="95000"/>
                  </a:schemeClr>
                </a:solidFill>
                <a:cs typeface="方正中雅宋简体" panose="02000000000000000000" charset="-122"/>
              </a:rPr>
              <a:t>4.1.3刑法的基本原则</a:t>
            </a:r>
            <a:endParaRPr lang="zh-CN" altLang="en-US" sz="1400">
              <a:solidFill>
                <a:schemeClr val="bg1">
                  <a:lumMod val="95000"/>
                </a:schemeClr>
              </a:solidFill>
              <a:cs typeface="方正中雅宋简体" panose="02000000000000000000"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0920" y="1477645"/>
            <a:ext cx="10519410" cy="4523105"/>
          </a:xfrm>
          <a:prstGeom prst="rect">
            <a:avLst/>
          </a:prstGeom>
        </p:spPr>
        <p:txBody>
          <a:bodyPr wrap="square">
            <a:spAutoFit/>
          </a:bodyPr>
          <a:lstStyle/>
          <a:p>
            <a:r>
              <a:rPr lang="zh-CN" altLang="en-US" sz="2400" dirty="0">
                <a:latin typeface="方正中雅宋简体" panose="02000000000000000000" charset="-122"/>
                <a:ea typeface="方正中雅宋简体" panose="02000000000000000000" charset="-122"/>
                <a:cs typeface="方正中雅宋简体" panose="02000000000000000000" charset="-122"/>
              </a:rPr>
              <a:t>我国《刑法》第五条规定：刑罚的轻重，应当与犯罪分子所犯罪行和承担的（）相适应。</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A </a:t>
            </a:r>
            <a:r>
              <a:rPr lang="zh-CN" altLang="en-US" sz="2400" dirty="0">
                <a:latin typeface="方正中雅宋简体" panose="02000000000000000000" charset="-122"/>
                <a:ea typeface="方正中雅宋简体" panose="02000000000000000000" charset="-122"/>
                <a:cs typeface="方正中雅宋简体" panose="02000000000000000000" charset="-122"/>
              </a:rPr>
              <a:t>、刑事权益</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B </a:t>
            </a:r>
            <a:r>
              <a:rPr lang="zh-CN" altLang="en-US" sz="2400" dirty="0">
                <a:latin typeface="方正中雅宋简体" panose="02000000000000000000" charset="-122"/>
                <a:ea typeface="方正中雅宋简体" panose="02000000000000000000" charset="-122"/>
                <a:cs typeface="方正中雅宋简体" panose="02000000000000000000" charset="-122"/>
              </a:rPr>
              <a:t>、刑事义务</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C </a:t>
            </a:r>
            <a:r>
              <a:rPr lang="zh-CN" altLang="en-US"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、刑事责任</a:t>
            </a:r>
            <a:endParaRPr lang="zh-CN" altLang="en-US" sz="2400" dirty="0">
              <a:solidFill>
                <a:srgbClr val="FF0000"/>
              </a:solidFill>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D </a:t>
            </a:r>
            <a:r>
              <a:rPr lang="zh-CN" altLang="en-US" sz="2400" dirty="0">
                <a:latin typeface="方正中雅宋简体" panose="02000000000000000000" charset="-122"/>
                <a:ea typeface="方正中雅宋简体" panose="02000000000000000000" charset="-122"/>
                <a:cs typeface="方正中雅宋简体" panose="02000000000000000000" charset="-122"/>
              </a:rPr>
              <a:t>、形势效力</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sym typeface="+mn-ea"/>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p:txBody>
      </p:sp>
      <p:sp>
        <p:nvSpPr>
          <p:cNvPr id="6" name="文本框 5"/>
          <p:cNvSpPr txBox="1"/>
          <p:nvPr/>
        </p:nvSpPr>
        <p:spPr>
          <a:xfrm>
            <a:off x="108585" y="57785"/>
            <a:ext cx="1948180" cy="306705"/>
          </a:xfrm>
          <a:prstGeom prst="rect">
            <a:avLst/>
          </a:prstGeom>
          <a:noFill/>
        </p:spPr>
        <p:txBody>
          <a:bodyPr wrap="none" rtlCol="0">
            <a:spAutoFit/>
          </a:bodyPr>
          <a:p>
            <a:pPr algn="l"/>
            <a:r>
              <a:rPr lang="zh-CN" altLang="en-US" sz="1400">
                <a:solidFill>
                  <a:schemeClr val="bg1">
                    <a:lumMod val="95000"/>
                  </a:schemeClr>
                </a:solidFill>
                <a:cs typeface="方正中雅宋简体" panose="02000000000000000000" charset="-122"/>
              </a:rPr>
              <a:t>4.1.3刑法的基本原则</a:t>
            </a:r>
            <a:endParaRPr lang="zh-CN" altLang="en-US" sz="1400">
              <a:solidFill>
                <a:schemeClr val="bg1">
                  <a:lumMod val="95000"/>
                </a:schemeClr>
              </a:solidFill>
              <a:cs typeface="方正中雅宋简体" panose="02000000000000000000"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0920" y="1477645"/>
            <a:ext cx="10519410" cy="4154170"/>
          </a:xfrm>
          <a:prstGeom prst="rect">
            <a:avLst/>
          </a:prstGeom>
        </p:spPr>
        <p:txBody>
          <a:bodyPr wrap="square">
            <a:spAutoFit/>
          </a:bodyPr>
          <a:lstStyle/>
          <a:p>
            <a:r>
              <a:rPr lang="zh-CN" altLang="en-US" sz="2400" dirty="0">
                <a:latin typeface="方正中雅宋简体" panose="02000000000000000000" charset="-122"/>
                <a:ea typeface="方正中雅宋简体" panose="02000000000000000000" charset="-122"/>
                <a:cs typeface="方正中雅宋简体" panose="02000000000000000000" charset="-122"/>
              </a:rPr>
              <a:t>我国《刑法》第4条规定：对任何人犯罪，在适用法律上（）</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A </a:t>
            </a:r>
            <a:r>
              <a:rPr lang="zh-CN" altLang="en-US" sz="2400" dirty="0">
                <a:latin typeface="方正中雅宋简体" panose="02000000000000000000" charset="-122"/>
                <a:ea typeface="方正中雅宋简体" panose="02000000000000000000" charset="-122"/>
                <a:cs typeface="方正中雅宋简体" panose="02000000000000000000" charset="-122"/>
              </a:rPr>
              <a:t>、罪行相当</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B </a:t>
            </a:r>
            <a:r>
              <a:rPr lang="zh-CN" altLang="en-US" sz="2400" dirty="0">
                <a:latin typeface="方正中雅宋简体" panose="02000000000000000000" charset="-122"/>
                <a:ea typeface="方正中雅宋简体" panose="02000000000000000000" charset="-122"/>
                <a:cs typeface="方正中雅宋简体" panose="02000000000000000000" charset="-122"/>
              </a:rPr>
              <a:t>、一律平等</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C </a:t>
            </a:r>
            <a:r>
              <a:rPr lang="zh-CN" altLang="en-US" sz="2400" dirty="0">
                <a:latin typeface="方正中雅宋简体" panose="02000000000000000000" charset="-122"/>
                <a:ea typeface="方正中雅宋简体" panose="02000000000000000000" charset="-122"/>
                <a:cs typeface="方正中雅宋简体" panose="02000000000000000000" charset="-122"/>
              </a:rPr>
              <a:t>、保障人权</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D </a:t>
            </a:r>
            <a:r>
              <a:rPr lang="zh-CN" altLang="en-US" sz="2400" dirty="0">
                <a:latin typeface="方正中雅宋简体" panose="02000000000000000000" charset="-122"/>
                <a:ea typeface="方正中雅宋简体" panose="02000000000000000000" charset="-122"/>
                <a:cs typeface="方正中雅宋简体" panose="02000000000000000000" charset="-122"/>
              </a:rPr>
              <a:t>、严格执行</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sym typeface="+mn-ea"/>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p:txBody>
      </p:sp>
      <p:sp>
        <p:nvSpPr>
          <p:cNvPr id="6" name="文本框 5"/>
          <p:cNvSpPr txBox="1"/>
          <p:nvPr/>
        </p:nvSpPr>
        <p:spPr>
          <a:xfrm>
            <a:off x="108585" y="57785"/>
            <a:ext cx="1948180" cy="306705"/>
          </a:xfrm>
          <a:prstGeom prst="rect">
            <a:avLst/>
          </a:prstGeom>
          <a:noFill/>
        </p:spPr>
        <p:txBody>
          <a:bodyPr wrap="none" rtlCol="0">
            <a:spAutoFit/>
          </a:bodyPr>
          <a:p>
            <a:pPr algn="l"/>
            <a:r>
              <a:rPr lang="zh-CN" altLang="en-US" sz="1400">
                <a:solidFill>
                  <a:schemeClr val="bg1">
                    <a:lumMod val="95000"/>
                  </a:schemeClr>
                </a:solidFill>
                <a:cs typeface="方正中雅宋简体" panose="02000000000000000000" charset="-122"/>
              </a:rPr>
              <a:t>4.1.3刑法的基本原则</a:t>
            </a:r>
            <a:endParaRPr lang="zh-CN" altLang="en-US" sz="1400">
              <a:solidFill>
                <a:schemeClr val="bg1">
                  <a:lumMod val="95000"/>
                </a:schemeClr>
              </a:solidFill>
              <a:cs typeface="方正中雅宋简体" panose="02000000000000000000"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0920" y="1477645"/>
            <a:ext cx="10519410" cy="4154170"/>
          </a:xfrm>
          <a:prstGeom prst="rect">
            <a:avLst/>
          </a:prstGeom>
        </p:spPr>
        <p:txBody>
          <a:bodyPr wrap="square">
            <a:spAutoFit/>
          </a:bodyPr>
          <a:lstStyle/>
          <a:p>
            <a:r>
              <a:rPr lang="zh-CN" altLang="en-US" sz="2400" dirty="0">
                <a:latin typeface="方正中雅宋简体" panose="02000000000000000000" charset="-122"/>
                <a:ea typeface="方正中雅宋简体" panose="02000000000000000000" charset="-122"/>
                <a:cs typeface="方正中雅宋简体" panose="02000000000000000000" charset="-122"/>
              </a:rPr>
              <a:t>我国《刑法》第4条规定：对任何人犯罪，在适用法律上（）</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A </a:t>
            </a:r>
            <a:r>
              <a:rPr lang="zh-CN" altLang="en-US" sz="2400" dirty="0">
                <a:latin typeface="方正中雅宋简体" panose="02000000000000000000" charset="-122"/>
                <a:ea typeface="方正中雅宋简体" panose="02000000000000000000" charset="-122"/>
                <a:cs typeface="方正中雅宋简体" panose="02000000000000000000" charset="-122"/>
              </a:rPr>
              <a:t>、罪行相当</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B </a:t>
            </a:r>
            <a:r>
              <a:rPr lang="zh-CN" altLang="en-US"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、一律平等</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C </a:t>
            </a:r>
            <a:r>
              <a:rPr lang="zh-CN" altLang="en-US" sz="2400" dirty="0">
                <a:latin typeface="方正中雅宋简体" panose="02000000000000000000" charset="-122"/>
                <a:ea typeface="方正中雅宋简体" panose="02000000000000000000" charset="-122"/>
                <a:cs typeface="方正中雅宋简体" panose="02000000000000000000" charset="-122"/>
              </a:rPr>
              <a:t>、保障人权</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D </a:t>
            </a:r>
            <a:r>
              <a:rPr lang="zh-CN" altLang="en-US" sz="2400" dirty="0">
                <a:latin typeface="方正中雅宋简体" panose="02000000000000000000" charset="-122"/>
                <a:ea typeface="方正中雅宋简体" panose="02000000000000000000" charset="-122"/>
                <a:cs typeface="方正中雅宋简体" panose="02000000000000000000" charset="-122"/>
              </a:rPr>
              <a:t>、严格执行</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sym typeface="+mn-ea"/>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p:txBody>
      </p:sp>
      <p:sp>
        <p:nvSpPr>
          <p:cNvPr id="6" name="文本框 5"/>
          <p:cNvSpPr txBox="1"/>
          <p:nvPr/>
        </p:nvSpPr>
        <p:spPr>
          <a:xfrm>
            <a:off x="108585" y="57785"/>
            <a:ext cx="1948180" cy="306705"/>
          </a:xfrm>
          <a:prstGeom prst="rect">
            <a:avLst/>
          </a:prstGeom>
          <a:noFill/>
        </p:spPr>
        <p:txBody>
          <a:bodyPr wrap="none" rtlCol="0">
            <a:spAutoFit/>
          </a:bodyPr>
          <a:p>
            <a:pPr algn="l"/>
            <a:r>
              <a:rPr lang="zh-CN" altLang="en-US" sz="1400">
                <a:solidFill>
                  <a:schemeClr val="bg1">
                    <a:lumMod val="95000"/>
                  </a:schemeClr>
                </a:solidFill>
                <a:cs typeface="方正中雅宋简体" panose="02000000000000000000" charset="-122"/>
              </a:rPr>
              <a:t>4.1.3刑法的基本原则</a:t>
            </a:r>
            <a:endParaRPr lang="zh-CN" altLang="en-US" sz="1400">
              <a:solidFill>
                <a:schemeClr val="bg1">
                  <a:lumMod val="95000"/>
                </a:schemeClr>
              </a:solidFill>
              <a:cs typeface="方正中雅宋简体" panose="02000000000000000000"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0920" y="1477645"/>
            <a:ext cx="10519410" cy="4523105"/>
          </a:xfrm>
          <a:prstGeom prst="rect">
            <a:avLst/>
          </a:prstGeom>
        </p:spPr>
        <p:txBody>
          <a:bodyPr wrap="square">
            <a:spAutoFit/>
          </a:bodyPr>
          <a:lstStyle/>
          <a:p>
            <a:r>
              <a:rPr lang="zh-CN" altLang="en-US" sz="2400" dirty="0">
                <a:latin typeface="方正中雅宋简体" panose="02000000000000000000" charset="-122"/>
                <a:ea typeface="方正中雅宋简体" panose="02000000000000000000" charset="-122"/>
                <a:cs typeface="方正中雅宋简体" panose="02000000000000000000" charset="-122"/>
              </a:rPr>
              <a:t>我国刑法的基本原则包括（ ）</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A </a:t>
            </a:r>
            <a:r>
              <a:rPr lang="zh-CN" altLang="en-US" sz="2400" dirty="0">
                <a:latin typeface="方正中雅宋简体" panose="02000000000000000000" charset="-122"/>
                <a:ea typeface="方正中雅宋简体" panose="02000000000000000000" charset="-122"/>
                <a:cs typeface="方正中雅宋简体" panose="02000000000000000000" charset="-122"/>
              </a:rPr>
              <a:t>、类推原则</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B </a:t>
            </a:r>
            <a:r>
              <a:rPr lang="zh-CN" altLang="en-US" sz="2400" dirty="0">
                <a:latin typeface="方正中雅宋简体" panose="02000000000000000000" charset="-122"/>
                <a:ea typeface="方正中雅宋简体" panose="02000000000000000000" charset="-122"/>
                <a:cs typeface="方正中雅宋简体" panose="02000000000000000000" charset="-122"/>
              </a:rPr>
              <a:t>、罪刑法定原则</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C </a:t>
            </a:r>
            <a:r>
              <a:rPr lang="zh-CN" altLang="en-US" sz="2400" dirty="0">
                <a:latin typeface="方正中雅宋简体" panose="02000000000000000000" charset="-122"/>
                <a:ea typeface="方正中雅宋简体" panose="02000000000000000000" charset="-122"/>
                <a:cs typeface="方正中雅宋简体" panose="02000000000000000000" charset="-122"/>
              </a:rPr>
              <a:t>、法律面前人人平等原则</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D </a:t>
            </a:r>
            <a:r>
              <a:rPr lang="zh-CN" altLang="en-US" sz="2400" dirty="0">
                <a:latin typeface="方正中雅宋简体" panose="02000000000000000000" charset="-122"/>
                <a:ea typeface="方正中雅宋简体" panose="02000000000000000000" charset="-122"/>
                <a:cs typeface="方正中雅宋简体" panose="02000000000000000000" charset="-122"/>
              </a:rPr>
              <a:t>、权力制约原则</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sym typeface="+mn-ea"/>
              </a:rPr>
              <a:t>E</a:t>
            </a:r>
            <a:r>
              <a:rPr lang="zh-CN" altLang="en-US" sz="2400" dirty="0">
                <a:latin typeface="方正中雅宋简体" panose="02000000000000000000" charset="-122"/>
                <a:ea typeface="方正中雅宋简体" panose="02000000000000000000" charset="-122"/>
                <a:cs typeface="方正中雅宋简体" panose="02000000000000000000" charset="-122"/>
                <a:sym typeface="+mn-ea"/>
              </a:rPr>
              <a:t>、  罪刑相当原则</a:t>
            </a:r>
            <a:endParaRPr lang="zh-CN" altLang="en-US" sz="2400" dirty="0">
              <a:latin typeface="方正中雅宋简体" panose="02000000000000000000" charset="-122"/>
              <a:ea typeface="方正中雅宋简体" panose="02000000000000000000" charset="-122"/>
              <a:cs typeface="方正中雅宋简体" panose="02000000000000000000" charset="-122"/>
              <a:sym typeface="+mn-ea"/>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p:txBody>
      </p:sp>
      <p:sp>
        <p:nvSpPr>
          <p:cNvPr id="6" name="文本框 5"/>
          <p:cNvSpPr txBox="1"/>
          <p:nvPr/>
        </p:nvSpPr>
        <p:spPr>
          <a:xfrm>
            <a:off x="108585" y="57785"/>
            <a:ext cx="1948180" cy="306705"/>
          </a:xfrm>
          <a:prstGeom prst="rect">
            <a:avLst/>
          </a:prstGeom>
          <a:noFill/>
        </p:spPr>
        <p:txBody>
          <a:bodyPr wrap="none" rtlCol="0">
            <a:spAutoFit/>
          </a:bodyPr>
          <a:p>
            <a:pPr algn="l"/>
            <a:r>
              <a:rPr lang="zh-CN" altLang="en-US" sz="1400">
                <a:solidFill>
                  <a:schemeClr val="bg1">
                    <a:lumMod val="95000"/>
                  </a:schemeClr>
                </a:solidFill>
                <a:cs typeface="方正中雅宋简体" panose="02000000000000000000" charset="-122"/>
              </a:rPr>
              <a:t>4.1.3刑法的基本原则</a:t>
            </a:r>
            <a:endParaRPr lang="zh-CN" altLang="en-US" sz="1400">
              <a:solidFill>
                <a:schemeClr val="bg1">
                  <a:lumMod val="95000"/>
                </a:schemeClr>
              </a:solidFill>
              <a:cs typeface="方正中雅宋简体" panose="02000000000000000000"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0920" y="1477645"/>
            <a:ext cx="10519410" cy="4523105"/>
          </a:xfrm>
          <a:prstGeom prst="rect">
            <a:avLst/>
          </a:prstGeom>
        </p:spPr>
        <p:txBody>
          <a:bodyPr wrap="square">
            <a:spAutoFit/>
          </a:bodyPr>
          <a:lstStyle/>
          <a:p>
            <a:r>
              <a:rPr lang="zh-CN" altLang="en-US" sz="2400" dirty="0">
                <a:latin typeface="方正中雅宋简体" panose="02000000000000000000" charset="-122"/>
                <a:ea typeface="方正中雅宋简体" panose="02000000000000000000" charset="-122"/>
                <a:cs typeface="方正中雅宋简体" panose="02000000000000000000" charset="-122"/>
              </a:rPr>
              <a:t>我国刑法的基本原则包括（ ）</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A </a:t>
            </a:r>
            <a:r>
              <a:rPr lang="zh-CN" altLang="en-US" sz="2400" dirty="0">
                <a:latin typeface="方正中雅宋简体" panose="02000000000000000000" charset="-122"/>
                <a:ea typeface="方正中雅宋简体" panose="02000000000000000000" charset="-122"/>
                <a:cs typeface="方正中雅宋简体" panose="02000000000000000000" charset="-122"/>
              </a:rPr>
              <a:t>、类推原则</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solidFill>
                <a:srgbClr val="FF0000"/>
              </a:solidFill>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B </a:t>
            </a:r>
            <a:r>
              <a:rPr lang="zh-CN" altLang="en-US"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、罪刑法定原则</a:t>
            </a:r>
            <a:endParaRPr lang="zh-CN" altLang="en-US" sz="2400" dirty="0">
              <a:solidFill>
                <a:srgbClr val="FF0000"/>
              </a:solidFill>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solidFill>
                <a:srgbClr val="FF0000"/>
              </a:solidFill>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C </a:t>
            </a:r>
            <a:r>
              <a:rPr lang="zh-CN" altLang="en-US"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、法律面前人人平等原则</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D </a:t>
            </a:r>
            <a:r>
              <a:rPr lang="zh-CN" altLang="en-US" sz="2400" dirty="0">
                <a:latin typeface="方正中雅宋简体" panose="02000000000000000000" charset="-122"/>
                <a:ea typeface="方正中雅宋简体" panose="02000000000000000000" charset="-122"/>
                <a:cs typeface="方正中雅宋简体" panose="02000000000000000000" charset="-122"/>
              </a:rPr>
              <a:t>、权力制约原则</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E</a:t>
            </a:r>
            <a:r>
              <a:rPr lang="zh-CN" altLang="en-US" sz="2400"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  罪刑相当原则</a:t>
            </a:r>
            <a:endParaRPr lang="zh-CN" altLang="en-US" sz="2400" dirty="0">
              <a:latin typeface="方正中雅宋简体" panose="02000000000000000000" charset="-122"/>
              <a:ea typeface="方正中雅宋简体" panose="02000000000000000000" charset="-122"/>
              <a:cs typeface="方正中雅宋简体" panose="02000000000000000000" charset="-122"/>
              <a:sym typeface="+mn-ea"/>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p:txBody>
      </p:sp>
      <p:sp>
        <p:nvSpPr>
          <p:cNvPr id="6" name="文本框 5"/>
          <p:cNvSpPr txBox="1"/>
          <p:nvPr/>
        </p:nvSpPr>
        <p:spPr>
          <a:xfrm>
            <a:off x="108585" y="57785"/>
            <a:ext cx="1948180" cy="306705"/>
          </a:xfrm>
          <a:prstGeom prst="rect">
            <a:avLst/>
          </a:prstGeom>
          <a:noFill/>
        </p:spPr>
        <p:txBody>
          <a:bodyPr wrap="none" rtlCol="0">
            <a:spAutoFit/>
          </a:bodyPr>
          <a:p>
            <a:pPr algn="l"/>
            <a:r>
              <a:rPr lang="zh-CN" altLang="en-US" sz="1400">
                <a:solidFill>
                  <a:schemeClr val="bg1">
                    <a:lumMod val="95000"/>
                  </a:schemeClr>
                </a:solidFill>
                <a:cs typeface="方正中雅宋简体" panose="02000000000000000000" charset="-122"/>
              </a:rPr>
              <a:t>4.1.3刑法的基本原则</a:t>
            </a:r>
            <a:endParaRPr lang="zh-CN" altLang="en-US" sz="1400">
              <a:solidFill>
                <a:schemeClr val="bg1">
                  <a:lumMod val="95000"/>
                </a:schemeClr>
              </a:solidFill>
              <a:cs typeface="方正中雅宋简体" panose="02000000000000000000"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2211705" y="142875"/>
            <a:ext cx="7497445" cy="2413000"/>
            <a:chOff x="3733" y="3479"/>
            <a:chExt cx="11807" cy="3800"/>
          </a:xfrm>
        </p:grpSpPr>
        <p:sp>
          <p:nvSpPr>
            <p:cNvPr id="194" name=" 194"/>
            <p:cNvSpPr/>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3200" b="1">
                  <a:solidFill>
                    <a:srgbClr val="FFFFFF"/>
                  </a:solidFill>
                  <a:cs typeface="方正中雅宋简体" panose="02000000000000000000" charset="-122"/>
                </a:rPr>
                <a:t>一</a:t>
              </a:r>
              <a:endParaRPr lang="zh-CN" altLang="en-US" sz="3200" b="1">
                <a:solidFill>
                  <a:srgbClr val="FFFFFF"/>
                </a:solidFill>
                <a:cs typeface="方正中雅宋简体" panose="02000000000000000000" charset="-122"/>
              </a:endParaRPr>
            </a:p>
          </p:txBody>
        </p:sp>
        <p:sp>
          <p:nvSpPr>
            <p:cNvPr id="6" name=" 194"/>
            <p:cNvSpPr/>
            <p:nvPr/>
          </p:nvSpPr>
          <p:spPr>
            <a:xfrm>
              <a:off x="3733" y="4917"/>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3200" b="1">
                  <a:solidFill>
                    <a:srgbClr val="FFFFFF"/>
                  </a:solidFill>
                  <a:cs typeface="方正中雅宋简体" panose="02000000000000000000" charset="-122"/>
                </a:rPr>
                <a:t>二</a:t>
              </a:r>
              <a:endParaRPr lang="zh-CN" altLang="en-US" sz="3200" b="1">
                <a:solidFill>
                  <a:srgbClr val="FFFFFF"/>
                </a:solidFill>
                <a:cs typeface="方正中雅宋简体" panose="02000000000000000000" charset="-122"/>
              </a:endParaRPr>
            </a:p>
          </p:txBody>
        </p:sp>
        <p:sp>
          <p:nvSpPr>
            <p:cNvPr id="220" name=" 220"/>
            <p:cNvSpPr/>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法学理论</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11" name=" 220"/>
            <p:cNvSpPr/>
            <p:nvPr/>
          </p:nvSpPr>
          <p:spPr>
            <a:xfrm>
              <a:off x="5690" y="4917"/>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宪法</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nvGrpSpPr>
            <p:cNvPr id="3" name="组合 2"/>
            <p:cNvGrpSpPr/>
            <p:nvPr/>
          </p:nvGrpSpPr>
          <p:grpSpPr>
            <a:xfrm>
              <a:off x="3733" y="6299"/>
              <a:ext cx="11773" cy="980"/>
              <a:chOff x="3733" y="6299"/>
              <a:chExt cx="11773" cy="980"/>
            </a:xfrm>
          </p:grpSpPr>
          <p:sp>
            <p:nvSpPr>
              <p:cNvPr id="7" name=" 194"/>
              <p:cNvSpPr/>
              <p:nvPr/>
            </p:nvSpPr>
            <p:spPr>
              <a:xfrm>
                <a:off x="3733" y="629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3200" b="1">
                    <a:solidFill>
                      <a:srgbClr val="FFFFFF"/>
                    </a:solidFill>
                    <a:cs typeface="方正中雅宋简体" panose="02000000000000000000" charset="-122"/>
                  </a:rPr>
                  <a:t>三</a:t>
                </a:r>
                <a:endParaRPr lang="zh-CN" altLang="en-US" sz="3200" b="1">
                  <a:solidFill>
                    <a:srgbClr val="FFFFFF"/>
                  </a:solidFill>
                  <a:cs typeface="方正中雅宋简体" panose="02000000000000000000" charset="-122"/>
                </a:endParaRPr>
              </a:p>
            </p:txBody>
          </p:sp>
          <p:sp>
            <p:nvSpPr>
              <p:cNvPr id="12" name=" 220"/>
              <p:cNvSpPr/>
              <p:nvPr/>
            </p:nvSpPr>
            <p:spPr>
              <a:xfrm>
                <a:off x="5690" y="6313"/>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民法</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grpSp>
        <p:nvGrpSpPr>
          <p:cNvPr id="2" name="组合 1"/>
          <p:cNvGrpSpPr/>
          <p:nvPr/>
        </p:nvGrpSpPr>
        <p:grpSpPr>
          <a:xfrm>
            <a:off x="2211705" y="2769870"/>
            <a:ext cx="7497445" cy="2413000"/>
            <a:chOff x="3733" y="3479"/>
            <a:chExt cx="11807" cy="3800"/>
          </a:xfrm>
        </p:grpSpPr>
        <p:sp>
          <p:nvSpPr>
            <p:cNvPr id="4" name=" 194"/>
            <p:cNvSpPr/>
            <p:nvPr>
              <p:custDataLst>
                <p:tags r:id="rId1"/>
              </p:custDataLst>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3200" b="1">
                  <a:solidFill>
                    <a:srgbClr val="FFFFFF"/>
                  </a:solidFill>
                  <a:cs typeface="方正中雅宋简体" panose="02000000000000000000" charset="-122"/>
                </a:rPr>
                <a:t>四</a:t>
              </a:r>
              <a:endParaRPr lang="zh-CN" altLang="en-US" sz="3200" b="1">
                <a:solidFill>
                  <a:srgbClr val="FFFFFF"/>
                </a:solidFill>
                <a:cs typeface="方正中雅宋简体" panose="02000000000000000000" charset="-122"/>
              </a:endParaRPr>
            </a:p>
          </p:txBody>
        </p:sp>
        <p:sp>
          <p:nvSpPr>
            <p:cNvPr id="5" name=" 194"/>
            <p:cNvSpPr/>
            <p:nvPr>
              <p:custDataLst>
                <p:tags r:id="rId2"/>
              </p:custDataLst>
            </p:nvPr>
          </p:nvSpPr>
          <p:spPr>
            <a:xfrm>
              <a:off x="3733" y="4917"/>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3200" b="1">
                  <a:solidFill>
                    <a:srgbClr val="FFFFFF"/>
                  </a:solidFill>
                  <a:cs typeface="方正中雅宋简体" panose="02000000000000000000" charset="-122"/>
                </a:rPr>
                <a:t>五</a:t>
              </a:r>
              <a:endParaRPr lang="zh-CN" altLang="en-US" sz="3200" b="1">
                <a:solidFill>
                  <a:srgbClr val="FFFFFF"/>
                </a:solidFill>
                <a:cs typeface="方正中雅宋简体" panose="02000000000000000000" charset="-122"/>
              </a:endParaRPr>
            </a:p>
          </p:txBody>
        </p:sp>
        <p:sp>
          <p:nvSpPr>
            <p:cNvPr id="8" name=" 220"/>
            <p:cNvSpPr/>
            <p:nvPr>
              <p:custDataLst>
                <p:tags r:id="rId3"/>
              </p:custDataLst>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4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劳动合同法与劳动争议、人事争议的解决</a:t>
              </a:r>
              <a:endParaRPr lang="zh-CN" altLang="en-US" sz="24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9" name=" 220"/>
            <p:cNvSpPr/>
            <p:nvPr>
              <p:custDataLst>
                <p:tags r:id="rId4"/>
              </p:custDataLst>
            </p:nvPr>
          </p:nvSpPr>
          <p:spPr>
            <a:xfrm>
              <a:off x="5690" y="4917"/>
              <a:ext cx="9816" cy="966"/>
            </a:xfrm>
            <a:prstGeom prst="homePlat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知识产权法</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nvGrpSpPr>
            <p:cNvPr id="13" name="组合 12"/>
            <p:cNvGrpSpPr/>
            <p:nvPr/>
          </p:nvGrpSpPr>
          <p:grpSpPr>
            <a:xfrm>
              <a:off x="3733" y="6299"/>
              <a:ext cx="11773" cy="980"/>
              <a:chOff x="3733" y="6299"/>
              <a:chExt cx="11773" cy="980"/>
            </a:xfrm>
          </p:grpSpPr>
          <p:sp>
            <p:nvSpPr>
              <p:cNvPr id="14" name=" 194"/>
              <p:cNvSpPr/>
              <p:nvPr>
                <p:custDataLst>
                  <p:tags r:id="rId5"/>
                </p:custDataLst>
              </p:nvPr>
            </p:nvSpPr>
            <p:spPr>
              <a:xfrm>
                <a:off x="3733" y="629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3200" b="1">
                    <a:solidFill>
                      <a:srgbClr val="FFFFFF"/>
                    </a:solidFill>
                    <a:cs typeface="方正中雅宋简体" panose="02000000000000000000" charset="-122"/>
                  </a:rPr>
                  <a:t>六</a:t>
                </a:r>
                <a:endParaRPr lang="zh-CN" altLang="en-US" sz="3200" b="1">
                  <a:solidFill>
                    <a:srgbClr val="FFFFFF"/>
                  </a:solidFill>
                  <a:cs typeface="方正中雅宋简体" panose="02000000000000000000" charset="-122"/>
                </a:endParaRPr>
              </a:p>
            </p:txBody>
          </p:sp>
          <p:sp>
            <p:nvSpPr>
              <p:cNvPr id="15" name=" 220"/>
              <p:cNvSpPr/>
              <p:nvPr>
                <p:custDataLst>
                  <p:tags r:id="rId6"/>
                </p:custDataLst>
              </p:nvPr>
            </p:nvSpPr>
            <p:spPr>
              <a:xfrm>
                <a:off x="5690" y="6313"/>
                <a:ext cx="9816" cy="966"/>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rPr>
                  <a:t>刑法</a:t>
                </a:r>
                <a:endParaRPr lang="zh-CN" altLang="en-US" sz="2800" b="1" dirty="0" smtClean="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sp>
        <p:nvSpPr>
          <p:cNvPr id="16" name=" 194"/>
          <p:cNvSpPr/>
          <p:nvPr>
            <p:custDataLst>
              <p:tags r:id="rId7"/>
            </p:custDataLst>
          </p:nvPr>
        </p:nvSpPr>
        <p:spPr>
          <a:xfrm>
            <a:off x="2233295" y="5434330"/>
            <a:ext cx="751840" cy="62230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3200" b="1">
                <a:solidFill>
                  <a:srgbClr val="FFFFFF"/>
                </a:solidFill>
                <a:cs typeface="方正中雅宋简体" panose="02000000000000000000" charset="-122"/>
              </a:rPr>
              <a:t>七</a:t>
            </a:r>
            <a:endParaRPr lang="zh-CN" altLang="en-US" sz="3200" b="1">
              <a:solidFill>
                <a:srgbClr val="FFFFFF"/>
              </a:solidFill>
              <a:cs typeface="方正中雅宋简体" panose="02000000000000000000" charset="-122"/>
            </a:endParaRPr>
          </a:p>
        </p:txBody>
      </p:sp>
      <p:sp>
        <p:nvSpPr>
          <p:cNvPr id="17" name=" 220"/>
          <p:cNvSpPr/>
          <p:nvPr>
            <p:custDataLst>
              <p:tags r:id="rId8"/>
            </p:custDataLst>
          </p:nvPr>
        </p:nvSpPr>
        <p:spPr>
          <a:xfrm>
            <a:off x="3475990" y="5443220"/>
            <a:ext cx="6233160" cy="613410"/>
          </a:xfrm>
          <a:prstGeom prst="homePlat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国防法</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1198" y="1477835"/>
            <a:ext cx="9778722" cy="3415030"/>
          </a:xfrm>
          <a:prstGeom prst="rect">
            <a:avLst/>
          </a:prstGeom>
        </p:spPr>
        <p:txBody>
          <a:bodyPr wrap="square">
            <a:spAutoFit/>
          </a:bodyPr>
          <a:lstStyle/>
          <a:p>
            <a:r>
              <a:rPr lang="zh-CN" altLang="en-US" sz="2400" dirty="0">
                <a:latin typeface="方正中雅宋简体" panose="02000000000000000000" charset="-122"/>
                <a:ea typeface="方正中雅宋简体" panose="02000000000000000000" charset="-122"/>
                <a:cs typeface="方正中雅宋简体" panose="02000000000000000000" charset="-122"/>
              </a:rPr>
              <a:t>只能由不作为构成的犯罪是（ ）</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A </a:t>
            </a:r>
            <a:r>
              <a:rPr lang="zh-CN" altLang="en-US" sz="2400" dirty="0">
                <a:latin typeface="方正中雅宋简体" panose="02000000000000000000" charset="-122"/>
                <a:ea typeface="方正中雅宋简体" panose="02000000000000000000" charset="-122"/>
                <a:cs typeface="方正中雅宋简体" panose="02000000000000000000" charset="-122"/>
              </a:rPr>
              <a:t>、遗弃罪</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B </a:t>
            </a:r>
            <a:r>
              <a:rPr lang="zh-CN" altLang="en-US" sz="2400" dirty="0">
                <a:latin typeface="方正中雅宋简体" panose="02000000000000000000" charset="-122"/>
                <a:ea typeface="方正中雅宋简体" panose="02000000000000000000" charset="-122"/>
                <a:cs typeface="方正中雅宋简体" panose="02000000000000000000" charset="-122"/>
              </a:rPr>
              <a:t>、故意杀人罪</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C </a:t>
            </a:r>
            <a:r>
              <a:rPr lang="zh-CN" altLang="en-US" sz="2400" dirty="0">
                <a:latin typeface="方正中雅宋简体" panose="02000000000000000000" charset="-122"/>
                <a:ea typeface="方正中雅宋简体" panose="02000000000000000000" charset="-122"/>
                <a:cs typeface="方正中雅宋简体" panose="02000000000000000000" charset="-122"/>
              </a:rPr>
              <a:t>、盗窃罪</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D </a:t>
            </a:r>
            <a:r>
              <a:rPr lang="zh-CN" altLang="en-US" sz="2400" dirty="0">
                <a:latin typeface="方正中雅宋简体" panose="02000000000000000000" charset="-122"/>
                <a:ea typeface="方正中雅宋简体" panose="02000000000000000000" charset="-122"/>
                <a:cs typeface="方正中雅宋简体" panose="02000000000000000000" charset="-122"/>
              </a:rPr>
              <a:t>、放火罪</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1198" y="1477835"/>
            <a:ext cx="9778722" cy="3415030"/>
          </a:xfrm>
          <a:prstGeom prst="rect">
            <a:avLst/>
          </a:prstGeom>
        </p:spPr>
        <p:txBody>
          <a:bodyPr wrap="square">
            <a:spAutoFit/>
          </a:bodyPr>
          <a:lstStyle/>
          <a:p>
            <a:r>
              <a:rPr lang="zh-CN" altLang="en-US" sz="2400" dirty="0">
                <a:latin typeface="方正中雅宋简体" panose="02000000000000000000" charset="-122"/>
                <a:ea typeface="方正中雅宋简体" panose="02000000000000000000" charset="-122"/>
                <a:cs typeface="方正中雅宋简体" panose="02000000000000000000" charset="-122"/>
              </a:rPr>
              <a:t>只能由不作为构成的犯罪是（ ）</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solidFill>
                <a:srgbClr val="FF0000"/>
              </a:solidFill>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A </a:t>
            </a:r>
            <a:r>
              <a:rPr lang="zh-CN" altLang="en-US"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、遗弃罪</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B </a:t>
            </a:r>
            <a:r>
              <a:rPr lang="zh-CN" altLang="en-US" sz="2400" dirty="0">
                <a:latin typeface="方正中雅宋简体" panose="02000000000000000000" charset="-122"/>
                <a:ea typeface="方正中雅宋简体" panose="02000000000000000000" charset="-122"/>
                <a:cs typeface="方正中雅宋简体" panose="02000000000000000000" charset="-122"/>
              </a:rPr>
              <a:t>、故意杀人罪</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C </a:t>
            </a:r>
            <a:r>
              <a:rPr lang="zh-CN" altLang="en-US" sz="2400" dirty="0">
                <a:latin typeface="方正中雅宋简体" panose="02000000000000000000" charset="-122"/>
                <a:ea typeface="方正中雅宋简体" panose="02000000000000000000" charset="-122"/>
                <a:cs typeface="方正中雅宋简体" panose="02000000000000000000" charset="-122"/>
              </a:rPr>
              <a:t>、盗窃罪</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D </a:t>
            </a:r>
            <a:r>
              <a:rPr lang="zh-CN" altLang="en-US" sz="2400" dirty="0">
                <a:latin typeface="方正中雅宋简体" panose="02000000000000000000" charset="-122"/>
                <a:ea typeface="方正中雅宋简体" panose="02000000000000000000" charset="-122"/>
                <a:cs typeface="方正中雅宋简体" panose="02000000000000000000" charset="-122"/>
              </a:rPr>
              <a:t>、放火罪</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92150" y="982980"/>
            <a:ext cx="10986770" cy="4892675"/>
          </a:xfrm>
          <a:prstGeom prst="rect">
            <a:avLst/>
          </a:prstGeom>
        </p:spPr>
        <p:txBody>
          <a:bodyPr wrap="square">
            <a:spAutoFit/>
          </a:bodyPr>
          <a:lstStyle/>
          <a:p>
            <a:r>
              <a:rPr lang="zh-CN" altLang="en-US" sz="2400" dirty="0">
                <a:latin typeface="方正中雅宋简体" panose="02000000000000000000" charset="-122"/>
                <a:ea typeface="方正中雅宋简体" panose="02000000000000000000" charset="-122"/>
                <a:cs typeface="方正中雅宋简体" panose="02000000000000000000" charset="-122"/>
              </a:rPr>
              <a:t>甲盗窃，想要纵火烧迹。明知楼里有人，纵火可能会把人烧死，却仍纵火。对于烧死人，甲属于</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A </a:t>
            </a:r>
            <a:r>
              <a:rPr lang="zh-CN" altLang="en-US" sz="2400" dirty="0">
                <a:latin typeface="方正中雅宋简体" panose="02000000000000000000" charset="-122"/>
                <a:ea typeface="方正中雅宋简体" panose="02000000000000000000" charset="-122"/>
                <a:cs typeface="方正中雅宋简体" panose="02000000000000000000" charset="-122"/>
              </a:rPr>
              <a:t>、直接故意</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B </a:t>
            </a:r>
            <a:r>
              <a:rPr lang="zh-CN" altLang="en-US" sz="2400" dirty="0">
                <a:latin typeface="方正中雅宋简体" panose="02000000000000000000" charset="-122"/>
                <a:ea typeface="方正中雅宋简体" panose="02000000000000000000" charset="-122"/>
                <a:cs typeface="方正中雅宋简体" panose="02000000000000000000" charset="-122"/>
              </a:rPr>
              <a:t>、间接故意</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C </a:t>
            </a:r>
            <a:r>
              <a:rPr lang="zh-CN" altLang="en-US" sz="2400" dirty="0">
                <a:latin typeface="方正中雅宋简体" panose="02000000000000000000" charset="-122"/>
                <a:ea typeface="方正中雅宋简体" panose="02000000000000000000" charset="-122"/>
                <a:cs typeface="方正中雅宋简体" panose="02000000000000000000" charset="-122"/>
              </a:rPr>
              <a:t>、疏忽大意的过失</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D </a:t>
            </a:r>
            <a:r>
              <a:rPr lang="zh-CN" altLang="en-US" sz="2400" dirty="0">
                <a:latin typeface="方正中雅宋简体" panose="02000000000000000000" charset="-122"/>
                <a:ea typeface="方正中雅宋简体" panose="02000000000000000000" charset="-122"/>
                <a:cs typeface="方正中雅宋简体" panose="02000000000000000000" charset="-122"/>
              </a:rPr>
              <a:t>、过于自信的过失</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sym typeface="+mn-ea"/>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92150" y="982980"/>
            <a:ext cx="10986770" cy="4154170"/>
          </a:xfrm>
          <a:prstGeom prst="rect">
            <a:avLst/>
          </a:prstGeom>
        </p:spPr>
        <p:txBody>
          <a:bodyPr wrap="square">
            <a:spAutoFit/>
          </a:bodyPr>
          <a:lstStyle/>
          <a:p>
            <a:r>
              <a:rPr lang="zh-CN" altLang="en-US" sz="2400" dirty="0">
                <a:latin typeface="方正中雅宋简体" panose="02000000000000000000" charset="-122"/>
                <a:ea typeface="方正中雅宋简体" panose="02000000000000000000" charset="-122"/>
                <a:cs typeface="方正中雅宋简体" panose="02000000000000000000" charset="-122"/>
              </a:rPr>
              <a:t>甲盗窃，想要纵火烧迹。明知楼里有人，纵火可能会把人烧死，却仍纵火。对于烧死人，甲属于</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A </a:t>
            </a:r>
            <a:r>
              <a:rPr lang="zh-CN" altLang="en-US" sz="2400" dirty="0">
                <a:latin typeface="方正中雅宋简体" panose="02000000000000000000" charset="-122"/>
                <a:ea typeface="方正中雅宋简体" panose="02000000000000000000" charset="-122"/>
                <a:cs typeface="方正中雅宋简体" panose="02000000000000000000" charset="-122"/>
              </a:rPr>
              <a:t>、直接故意</a:t>
            </a:r>
            <a:endParaRPr lang="zh-CN" altLang="en-US" sz="2400" dirty="0">
              <a:solidFill>
                <a:srgbClr val="FF0000"/>
              </a:solidFill>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B </a:t>
            </a:r>
            <a:r>
              <a:rPr lang="zh-CN" altLang="en-US"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、间接故意（主观上想要纵火灭迹，放任了烧死人结果的发生）</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C </a:t>
            </a:r>
            <a:r>
              <a:rPr lang="zh-CN" altLang="en-US" sz="2400" dirty="0">
                <a:latin typeface="方正中雅宋简体" panose="02000000000000000000" charset="-122"/>
                <a:ea typeface="方正中雅宋简体" panose="02000000000000000000" charset="-122"/>
                <a:cs typeface="方正中雅宋简体" panose="02000000000000000000" charset="-122"/>
              </a:rPr>
              <a:t>、疏忽大意的过失</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D </a:t>
            </a:r>
            <a:r>
              <a:rPr lang="zh-CN" altLang="en-US" sz="2400" dirty="0">
                <a:latin typeface="方正中雅宋简体" panose="02000000000000000000" charset="-122"/>
                <a:ea typeface="方正中雅宋简体" panose="02000000000000000000" charset="-122"/>
                <a:cs typeface="方正中雅宋简体" panose="02000000000000000000" charset="-122"/>
              </a:rPr>
              <a:t>、过于自信的过失</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zh-CN" altLang="en-US" sz="2400" dirty="0">
                <a:latin typeface="方正中雅宋简体" panose="02000000000000000000" charset="-122"/>
                <a:ea typeface="方正中雅宋简体" panose="02000000000000000000" charset="-122"/>
                <a:cs typeface="方正中雅宋简体" panose="02000000000000000000" charset="-122"/>
                <a:sym typeface="+mn-ea"/>
              </a:rPr>
              <a:t>若乙发现甲盗窃，甲想防火烧死甲，则对于烧死人，属于</a:t>
            </a:r>
            <a:r>
              <a:rPr lang="zh-CN" altLang="en-US" sz="24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直接故意。</a:t>
            </a:r>
            <a:endParaRPr lang="zh-CN" altLang="en-US" sz="2400" dirty="0">
              <a:latin typeface="方正中雅宋简体" panose="02000000000000000000" charset="-122"/>
              <a:ea typeface="方正中雅宋简体" panose="02000000000000000000" charset="-122"/>
              <a:cs typeface="方正中雅宋简体" panose="02000000000000000000" charset="-122"/>
              <a:sym typeface="+mn-ea"/>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1198" y="1477835"/>
            <a:ext cx="9778722" cy="3784600"/>
          </a:xfrm>
          <a:prstGeom prst="rect">
            <a:avLst/>
          </a:prstGeom>
        </p:spPr>
        <p:txBody>
          <a:bodyPr wrap="square">
            <a:spAutoFit/>
          </a:bodyPr>
          <a:lstStyle/>
          <a:p>
            <a:r>
              <a:rPr lang="zh-CN" altLang="en-US" sz="2400" dirty="0">
                <a:latin typeface="方正中雅宋简体" panose="02000000000000000000" charset="-122"/>
                <a:ea typeface="方正中雅宋简体" panose="02000000000000000000" charset="-122"/>
                <a:cs typeface="方正中雅宋简体" panose="02000000000000000000" charset="-122"/>
              </a:rPr>
              <a:t>下列关于我国犯罪预备的构成要件说法错误的是（ ）</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A </a:t>
            </a:r>
            <a:r>
              <a:rPr lang="zh-CN" altLang="en-US" sz="2400" dirty="0">
                <a:latin typeface="方正中雅宋简体" panose="02000000000000000000" charset="-122"/>
                <a:ea typeface="方正中雅宋简体" panose="02000000000000000000" charset="-122"/>
                <a:cs typeface="方正中雅宋简体" panose="02000000000000000000" charset="-122"/>
              </a:rPr>
              <a:t>、行为人已经进行犯罪预备，即为了犯罪而准备工具或者制造条件</a:t>
            </a:r>
            <a:endParaRPr lang="en-US" altLang="zh-CN"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B </a:t>
            </a:r>
            <a:r>
              <a:rPr lang="zh-CN" altLang="en-US" sz="2400" dirty="0">
                <a:latin typeface="方正中雅宋简体" panose="02000000000000000000" charset="-122"/>
                <a:ea typeface="方正中雅宋简体" panose="02000000000000000000" charset="-122"/>
                <a:cs typeface="方正中雅宋简体" panose="02000000000000000000" charset="-122"/>
              </a:rPr>
              <a:t>、行为人在犯罪预备阶段停顿下来，尚未着手实施犯罪</a:t>
            </a:r>
            <a:endParaRPr lang="en-US" altLang="zh-CN"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C </a:t>
            </a:r>
            <a:r>
              <a:rPr lang="zh-CN" altLang="en-US" sz="2400" dirty="0">
                <a:latin typeface="方正中雅宋简体" panose="02000000000000000000" charset="-122"/>
                <a:ea typeface="方正中雅宋简体" panose="02000000000000000000" charset="-122"/>
                <a:cs typeface="方正中雅宋简体" panose="02000000000000000000" charset="-122"/>
              </a:rPr>
              <a:t>、在犯罪预备阶段停顿下来而未着手实施犯罪，是出于行为人意志以外的原因</a:t>
            </a:r>
            <a:endParaRPr lang="en-US" altLang="zh-CN"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D </a:t>
            </a:r>
            <a:r>
              <a:rPr lang="zh-CN" altLang="en-US" sz="2400" dirty="0">
                <a:latin typeface="方正中雅宋简体" panose="02000000000000000000" charset="-122"/>
                <a:ea typeface="方正中雅宋简体" panose="02000000000000000000" charset="-122"/>
                <a:cs typeface="方正中雅宋简体" panose="02000000000000000000" charset="-122"/>
              </a:rPr>
              <a:t>、行为人在犯罪预备未停顿下来，着手实施犯罪</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1198" y="1477835"/>
            <a:ext cx="9778722" cy="3784600"/>
          </a:xfrm>
          <a:prstGeom prst="rect">
            <a:avLst/>
          </a:prstGeom>
        </p:spPr>
        <p:txBody>
          <a:bodyPr wrap="square">
            <a:spAutoFit/>
          </a:bodyPr>
          <a:lstStyle/>
          <a:p>
            <a:r>
              <a:rPr lang="zh-CN" altLang="en-US" sz="2400" dirty="0">
                <a:latin typeface="方正中雅宋简体" panose="02000000000000000000" charset="-122"/>
                <a:ea typeface="方正中雅宋简体" panose="02000000000000000000" charset="-122"/>
                <a:cs typeface="方正中雅宋简体" panose="02000000000000000000" charset="-122"/>
              </a:rPr>
              <a:t>下列关于我国犯罪预备的构成要件说法错误的是（ ）</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A </a:t>
            </a:r>
            <a:r>
              <a:rPr lang="zh-CN" altLang="en-US" sz="2400" dirty="0">
                <a:latin typeface="方正中雅宋简体" panose="02000000000000000000" charset="-122"/>
                <a:ea typeface="方正中雅宋简体" panose="02000000000000000000" charset="-122"/>
                <a:cs typeface="方正中雅宋简体" panose="02000000000000000000" charset="-122"/>
              </a:rPr>
              <a:t>、行为人已经进行犯罪预备，即为了犯罪而准备工具或者制造条件</a:t>
            </a:r>
            <a:endParaRPr lang="en-US" altLang="zh-CN"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B </a:t>
            </a:r>
            <a:r>
              <a:rPr lang="zh-CN" altLang="en-US" sz="2400" dirty="0">
                <a:latin typeface="方正中雅宋简体" panose="02000000000000000000" charset="-122"/>
                <a:ea typeface="方正中雅宋简体" panose="02000000000000000000" charset="-122"/>
                <a:cs typeface="方正中雅宋简体" panose="02000000000000000000" charset="-122"/>
              </a:rPr>
              <a:t>、行为人在犯罪预备阶段停顿下来，尚未着手实施犯罪</a:t>
            </a:r>
            <a:endParaRPr lang="en-US" altLang="zh-CN"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C </a:t>
            </a:r>
            <a:r>
              <a:rPr lang="zh-CN" altLang="en-US" sz="2400" dirty="0">
                <a:latin typeface="方正中雅宋简体" panose="02000000000000000000" charset="-122"/>
                <a:ea typeface="方正中雅宋简体" panose="02000000000000000000" charset="-122"/>
                <a:cs typeface="方正中雅宋简体" panose="02000000000000000000" charset="-122"/>
              </a:rPr>
              <a:t>、在犯罪预备阶段停顿下来而未着手实施犯罪，是出于行为人意志以外的原因</a:t>
            </a:r>
            <a:endParaRPr lang="en-US" altLang="zh-CN"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D </a:t>
            </a:r>
            <a:r>
              <a:rPr lang="zh-CN" altLang="en-US"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、行为人在犯罪预备未停顿下来，着手实施犯罪</a:t>
            </a:r>
            <a:endParaRPr lang="zh-CN" altLang="en-US" sz="2400" dirty="0">
              <a:solidFill>
                <a:srgbClr val="FF0000"/>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1198" y="1477835"/>
            <a:ext cx="9778722" cy="3784600"/>
          </a:xfrm>
          <a:prstGeom prst="rect">
            <a:avLst/>
          </a:prstGeom>
        </p:spPr>
        <p:txBody>
          <a:bodyPr wrap="square">
            <a:spAutoFit/>
          </a:bodyPr>
          <a:lstStyle/>
          <a:p>
            <a:r>
              <a:rPr lang="zh-CN" altLang="en-US" sz="2400" dirty="0">
                <a:latin typeface="方正中雅宋简体" panose="02000000000000000000" charset="-122"/>
                <a:ea typeface="方正中雅宋简体" panose="02000000000000000000" charset="-122"/>
                <a:cs typeface="方正中雅宋简体" panose="02000000000000000000" charset="-122"/>
              </a:rPr>
              <a:t>某甲因邻居某乙多次调戏其妻，遂欲行报复，并自制土炸弹一枚，准备伺机投入乙的住室，但因无机可乘而未能实施。某甲的行为属于（）</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A </a:t>
            </a:r>
            <a:r>
              <a:rPr lang="zh-CN" altLang="en-US" sz="2400" dirty="0">
                <a:latin typeface="方正中雅宋简体" panose="02000000000000000000" charset="-122"/>
                <a:ea typeface="方正中雅宋简体" panose="02000000000000000000" charset="-122"/>
                <a:cs typeface="方正中雅宋简体" panose="02000000000000000000" charset="-122"/>
              </a:rPr>
              <a:t>、犯意表示</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B </a:t>
            </a:r>
            <a:r>
              <a:rPr lang="zh-CN" altLang="en-US" sz="2400" dirty="0">
                <a:latin typeface="方正中雅宋简体" panose="02000000000000000000" charset="-122"/>
                <a:ea typeface="方正中雅宋简体" panose="02000000000000000000" charset="-122"/>
                <a:cs typeface="方正中雅宋简体" panose="02000000000000000000" charset="-122"/>
              </a:rPr>
              <a:t>、犯罪预备</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C </a:t>
            </a:r>
            <a:r>
              <a:rPr lang="zh-CN" altLang="en-US" sz="2400" dirty="0">
                <a:latin typeface="方正中雅宋简体" panose="02000000000000000000" charset="-122"/>
                <a:ea typeface="方正中雅宋简体" panose="02000000000000000000" charset="-122"/>
                <a:cs typeface="方正中雅宋简体" panose="02000000000000000000" charset="-122"/>
              </a:rPr>
              <a:t>、犯罪未遂</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D </a:t>
            </a:r>
            <a:r>
              <a:rPr lang="zh-CN" altLang="en-US" sz="2400" dirty="0">
                <a:latin typeface="方正中雅宋简体" panose="02000000000000000000" charset="-122"/>
                <a:ea typeface="方正中雅宋简体" panose="02000000000000000000" charset="-122"/>
                <a:cs typeface="方正中雅宋简体" panose="02000000000000000000" charset="-122"/>
              </a:rPr>
              <a:t>、犯罪中止</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1198" y="1477835"/>
            <a:ext cx="9778722" cy="3784600"/>
          </a:xfrm>
          <a:prstGeom prst="rect">
            <a:avLst/>
          </a:prstGeom>
        </p:spPr>
        <p:txBody>
          <a:bodyPr wrap="square">
            <a:spAutoFit/>
          </a:bodyPr>
          <a:lstStyle/>
          <a:p>
            <a:r>
              <a:rPr lang="zh-CN" altLang="en-US" sz="2400" dirty="0">
                <a:latin typeface="方正中雅宋简体" panose="02000000000000000000" charset="-122"/>
                <a:ea typeface="方正中雅宋简体" panose="02000000000000000000" charset="-122"/>
                <a:cs typeface="方正中雅宋简体" panose="02000000000000000000" charset="-122"/>
              </a:rPr>
              <a:t>某甲因邻居某乙多次调戏其妻，遂欲行报复，并自制土炸弹一枚，准备伺机投入乙的住室，但因无机可乘而未能实施。某甲的行为属于（）</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A </a:t>
            </a:r>
            <a:r>
              <a:rPr lang="zh-CN" altLang="en-US" sz="2400" dirty="0">
                <a:latin typeface="方正中雅宋简体" panose="02000000000000000000" charset="-122"/>
                <a:ea typeface="方正中雅宋简体" panose="02000000000000000000" charset="-122"/>
                <a:cs typeface="方正中雅宋简体" panose="02000000000000000000" charset="-122"/>
              </a:rPr>
              <a:t>、犯意表示</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B </a:t>
            </a:r>
            <a:r>
              <a:rPr lang="zh-CN" altLang="en-US"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、犯罪预备</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C </a:t>
            </a:r>
            <a:r>
              <a:rPr lang="zh-CN" altLang="en-US" sz="2400" dirty="0">
                <a:latin typeface="方正中雅宋简体" panose="02000000000000000000" charset="-122"/>
                <a:ea typeface="方正中雅宋简体" panose="02000000000000000000" charset="-122"/>
                <a:cs typeface="方正中雅宋简体" panose="02000000000000000000" charset="-122"/>
              </a:rPr>
              <a:t>、犯罪未遂</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D </a:t>
            </a:r>
            <a:r>
              <a:rPr lang="zh-CN" altLang="en-US" sz="2400" dirty="0">
                <a:latin typeface="方正中雅宋简体" panose="02000000000000000000" charset="-122"/>
                <a:ea typeface="方正中雅宋简体" panose="02000000000000000000" charset="-122"/>
                <a:cs typeface="方正中雅宋简体" panose="02000000000000000000" charset="-122"/>
              </a:rPr>
              <a:t>、犯罪中止</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1198" y="1477835"/>
            <a:ext cx="9778722" cy="3784600"/>
          </a:xfrm>
          <a:prstGeom prst="rect">
            <a:avLst/>
          </a:prstGeom>
        </p:spPr>
        <p:txBody>
          <a:bodyPr wrap="square">
            <a:spAutoFit/>
          </a:bodyPr>
          <a:lstStyle/>
          <a:p>
            <a:r>
              <a:rPr lang="zh-CN" altLang="en-US" sz="2400" dirty="0">
                <a:latin typeface="方正中雅宋简体" panose="02000000000000000000" charset="-122"/>
                <a:ea typeface="方正中雅宋简体" panose="02000000000000000000" charset="-122"/>
                <a:cs typeface="方正中雅宋简体" panose="02000000000000000000" charset="-122"/>
              </a:rPr>
              <a:t>张三晚上去偷东西，偷偷进去后发觉是高中同学李四家</a:t>
            </a:r>
            <a:r>
              <a:rPr lang="en-US" altLang="zh-CN" sz="2400" dirty="0">
                <a:latin typeface="方正中雅宋简体" panose="02000000000000000000" charset="-122"/>
                <a:ea typeface="方正中雅宋简体" panose="02000000000000000000" charset="-122"/>
                <a:cs typeface="方正中雅宋简体" panose="02000000000000000000" charset="-122"/>
              </a:rPr>
              <a:t>,</a:t>
            </a:r>
            <a:r>
              <a:rPr lang="zh-CN" altLang="en-US" sz="2400" dirty="0">
                <a:latin typeface="方正中雅宋简体" panose="02000000000000000000" charset="-122"/>
                <a:ea typeface="方正中雅宋简体" panose="02000000000000000000" charset="-122"/>
                <a:cs typeface="方正中雅宋简体" panose="02000000000000000000" charset="-122"/>
              </a:rPr>
              <a:t>于是又偷偷出来。张三的行为属于</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A </a:t>
            </a:r>
            <a:r>
              <a:rPr lang="zh-CN" altLang="en-US" sz="2400" dirty="0">
                <a:latin typeface="方正中雅宋简体" panose="02000000000000000000" charset="-122"/>
                <a:ea typeface="方正中雅宋简体" panose="02000000000000000000" charset="-122"/>
                <a:cs typeface="方正中雅宋简体" panose="02000000000000000000" charset="-122"/>
              </a:rPr>
              <a:t>、犯罪预备</a:t>
            </a:r>
            <a:endParaRPr lang="en-US" altLang="zh-CN"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B </a:t>
            </a:r>
            <a:r>
              <a:rPr lang="zh-CN" altLang="en-US" sz="2400" dirty="0">
                <a:latin typeface="方正中雅宋简体" panose="02000000000000000000" charset="-122"/>
                <a:ea typeface="方正中雅宋简体" panose="02000000000000000000" charset="-122"/>
                <a:cs typeface="方正中雅宋简体" panose="02000000000000000000" charset="-122"/>
              </a:rPr>
              <a:t>、犯罪未遂</a:t>
            </a:r>
            <a:endParaRPr lang="en-US" altLang="zh-CN"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C </a:t>
            </a:r>
            <a:r>
              <a:rPr lang="zh-CN" altLang="en-US" sz="2400" dirty="0">
                <a:latin typeface="方正中雅宋简体" panose="02000000000000000000" charset="-122"/>
                <a:ea typeface="方正中雅宋简体" panose="02000000000000000000" charset="-122"/>
                <a:cs typeface="方正中雅宋简体" panose="02000000000000000000" charset="-122"/>
              </a:rPr>
              <a:t>、犯罪中止</a:t>
            </a:r>
            <a:endParaRPr lang="en-US" altLang="zh-CN"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D </a:t>
            </a:r>
            <a:r>
              <a:rPr lang="zh-CN" altLang="en-US" sz="2400" dirty="0">
                <a:latin typeface="方正中雅宋简体" panose="02000000000000000000" charset="-122"/>
                <a:ea typeface="方正中雅宋简体" panose="02000000000000000000" charset="-122"/>
                <a:cs typeface="方正中雅宋简体" panose="02000000000000000000" charset="-122"/>
              </a:rPr>
              <a:t>、犯罪完成</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1198" y="1477835"/>
            <a:ext cx="9778722" cy="3784600"/>
          </a:xfrm>
          <a:prstGeom prst="rect">
            <a:avLst/>
          </a:prstGeom>
        </p:spPr>
        <p:txBody>
          <a:bodyPr wrap="square">
            <a:spAutoFit/>
          </a:bodyPr>
          <a:lstStyle/>
          <a:p>
            <a:r>
              <a:rPr lang="zh-CN" altLang="en-US" sz="2400" dirty="0">
                <a:latin typeface="方正中雅宋简体" panose="02000000000000000000" charset="-122"/>
                <a:ea typeface="方正中雅宋简体" panose="02000000000000000000" charset="-122"/>
                <a:cs typeface="方正中雅宋简体" panose="02000000000000000000" charset="-122"/>
              </a:rPr>
              <a:t>张三晚上去偷东西，偷偷进去后发觉是高中同学李四家</a:t>
            </a:r>
            <a:r>
              <a:rPr lang="en-US" altLang="zh-CN" sz="2400" dirty="0">
                <a:latin typeface="方正中雅宋简体" panose="02000000000000000000" charset="-122"/>
                <a:ea typeface="方正中雅宋简体" panose="02000000000000000000" charset="-122"/>
                <a:cs typeface="方正中雅宋简体" panose="02000000000000000000" charset="-122"/>
              </a:rPr>
              <a:t>,</a:t>
            </a:r>
            <a:r>
              <a:rPr lang="zh-CN" altLang="en-US" sz="2400" dirty="0">
                <a:latin typeface="方正中雅宋简体" panose="02000000000000000000" charset="-122"/>
                <a:ea typeface="方正中雅宋简体" panose="02000000000000000000" charset="-122"/>
                <a:cs typeface="方正中雅宋简体" panose="02000000000000000000" charset="-122"/>
              </a:rPr>
              <a:t>于是又偷偷出来。张三的行为属于</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A </a:t>
            </a:r>
            <a:r>
              <a:rPr lang="zh-CN" altLang="en-US" sz="2400" dirty="0">
                <a:latin typeface="方正中雅宋简体" panose="02000000000000000000" charset="-122"/>
                <a:ea typeface="方正中雅宋简体" panose="02000000000000000000" charset="-122"/>
                <a:cs typeface="方正中雅宋简体" panose="02000000000000000000" charset="-122"/>
              </a:rPr>
              <a:t>、犯罪预备</a:t>
            </a:r>
            <a:endParaRPr lang="en-US" altLang="zh-CN"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B </a:t>
            </a:r>
            <a:r>
              <a:rPr lang="zh-CN" altLang="en-US" sz="2400" dirty="0">
                <a:latin typeface="方正中雅宋简体" panose="02000000000000000000" charset="-122"/>
                <a:ea typeface="方正中雅宋简体" panose="02000000000000000000" charset="-122"/>
                <a:cs typeface="方正中雅宋简体" panose="02000000000000000000" charset="-122"/>
              </a:rPr>
              <a:t>、犯罪未遂</a:t>
            </a:r>
            <a:endParaRPr lang="en-US" altLang="zh-CN"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C </a:t>
            </a:r>
            <a:r>
              <a:rPr lang="zh-CN" altLang="en-US"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、犯罪中止</a:t>
            </a:r>
            <a:endParaRPr lang="en-US" altLang="zh-CN" sz="2400" dirty="0">
              <a:solidFill>
                <a:srgbClr val="FF0000"/>
              </a:solidFill>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D </a:t>
            </a:r>
            <a:r>
              <a:rPr lang="zh-CN" altLang="en-US" sz="2400" dirty="0">
                <a:latin typeface="方正中雅宋简体" panose="02000000000000000000" charset="-122"/>
                <a:ea typeface="方正中雅宋简体" panose="02000000000000000000" charset="-122"/>
                <a:cs typeface="方正中雅宋简体" panose="02000000000000000000" charset="-122"/>
              </a:rPr>
              <a:t>、犯罪完成</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.犯罪预备</a:t>
            </a:r>
            <a:r>
              <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a:t>
            </a:r>
            <a:endParaRPr lang="zh-CN"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是指为了犯罪，准备工具、制造条件，但由于行为人意志以外的原因而</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未能着手实行</a:t>
            </a:r>
            <a:r>
              <a:rPr sz="2000" dirty="0">
                <a:latin typeface="方正中雅宋简体" panose="02000000000000000000" charset="-122"/>
                <a:ea typeface="方正中雅宋简体" panose="02000000000000000000" charset="-122"/>
                <a:cs typeface="方正中雅宋简体" panose="02000000000000000000" charset="-122"/>
                <a:sym typeface="+mn-ea"/>
              </a:rPr>
              <a:t>犯罪的情形。</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2.</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犯罪未遂</a:t>
            </a:r>
            <a:r>
              <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a:t>
            </a:r>
            <a:endParaRPr lang="zh-CN"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是指已经着手实行犯罪，由于犯罪分子</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意志以外的原因而未得逞</a:t>
            </a:r>
            <a:r>
              <a:rPr sz="2000" dirty="0">
                <a:latin typeface="方正中雅宋简体" panose="02000000000000000000" charset="-122"/>
                <a:ea typeface="方正中雅宋简体" panose="02000000000000000000" charset="-122"/>
                <a:cs typeface="方正中雅宋简体" panose="02000000000000000000" charset="-122"/>
                <a:sym typeface="+mn-ea"/>
              </a:rPr>
              <a:t>的。对于未遂犯，可以比照既遂犯从轻或者减轻处罚。</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3.</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犯罪中止</a:t>
            </a:r>
            <a:r>
              <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a:t>
            </a:r>
            <a:endParaRPr lang="zh-CN"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是指犯罪分子在实施犯罪过程中，自动放弃犯罪或者</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自动有效</a:t>
            </a:r>
            <a:r>
              <a:rPr sz="2000" dirty="0">
                <a:latin typeface="方正中雅宋简体" panose="02000000000000000000" charset="-122"/>
                <a:ea typeface="方正中雅宋简体" panose="02000000000000000000" charset="-122"/>
                <a:cs typeface="方正中雅宋简体" panose="02000000000000000000" charset="-122"/>
                <a:sym typeface="+mn-ea"/>
              </a:rPr>
              <a:t>地防止犯罪结果发生的行为。对于中止犯罪，没有造成损害的，应当免除处罚；造成损害的，应当减轻处罚。</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395097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四、犯罪预备、未遂和中止</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1198" y="1477835"/>
            <a:ext cx="9778722" cy="3784600"/>
          </a:xfrm>
          <a:prstGeom prst="rect">
            <a:avLst/>
          </a:prstGeom>
        </p:spPr>
        <p:txBody>
          <a:bodyPr wrap="square">
            <a:spAutoFit/>
          </a:bodyPr>
          <a:lstStyle/>
          <a:p>
            <a:r>
              <a:rPr sz="2400" dirty="0">
                <a:latin typeface="方正中雅宋简体" panose="02000000000000000000" charset="-122"/>
                <a:ea typeface="方正中雅宋简体" panose="02000000000000000000" charset="-122"/>
                <a:cs typeface="方正中雅宋简体" panose="02000000000000000000" charset="-122"/>
              </a:rPr>
              <a:t>甲欲毒杀乙5岁的儿子来报复乙，甲买来毒药，并带着毒药来到乙家中，不巧，乙的儿子到外婆家去了。甲的行为属于（ ）</a:t>
            </a:r>
            <a:endParaRPr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A </a:t>
            </a:r>
            <a:r>
              <a:rPr lang="zh-CN" altLang="en-US" sz="2400" dirty="0">
                <a:latin typeface="方正中雅宋简体" panose="02000000000000000000" charset="-122"/>
                <a:ea typeface="方正中雅宋简体" panose="02000000000000000000" charset="-122"/>
                <a:cs typeface="方正中雅宋简体" panose="02000000000000000000" charset="-122"/>
              </a:rPr>
              <a:t>、犯罪预备</a:t>
            </a:r>
            <a:endParaRPr lang="en-US" altLang="zh-CN"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B </a:t>
            </a:r>
            <a:r>
              <a:rPr lang="zh-CN" altLang="en-US" sz="2400" dirty="0">
                <a:latin typeface="方正中雅宋简体" panose="02000000000000000000" charset="-122"/>
                <a:ea typeface="方正中雅宋简体" panose="02000000000000000000" charset="-122"/>
                <a:cs typeface="方正中雅宋简体" panose="02000000000000000000" charset="-122"/>
              </a:rPr>
              <a:t>、犯罪未遂</a:t>
            </a:r>
            <a:endParaRPr lang="en-US" altLang="zh-CN"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C </a:t>
            </a:r>
            <a:r>
              <a:rPr lang="zh-CN" altLang="en-US" sz="2400" dirty="0">
                <a:latin typeface="方正中雅宋简体" panose="02000000000000000000" charset="-122"/>
                <a:ea typeface="方正中雅宋简体" panose="02000000000000000000" charset="-122"/>
                <a:cs typeface="方正中雅宋简体" panose="02000000000000000000" charset="-122"/>
              </a:rPr>
              <a:t>、犯罪中止</a:t>
            </a:r>
            <a:endParaRPr lang="en-US" altLang="zh-CN"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D </a:t>
            </a:r>
            <a:r>
              <a:rPr lang="zh-CN" altLang="en-US" sz="2400" dirty="0">
                <a:latin typeface="方正中雅宋简体" panose="02000000000000000000" charset="-122"/>
                <a:ea typeface="方正中雅宋简体" panose="02000000000000000000" charset="-122"/>
                <a:cs typeface="方正中雅宋简体" panose="02000000000000000000" charset="-122"/>
              </a:rPr>
              <a:t>、犯罪完成</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1198" y="1477835"/>
            <a:ext cx="9778722" cy="3784600"/>
          </a:xfrm>
          <a:prstGeom prst="rect">
            <a:avLst/>
          </a:prstGeom>
        </p:spPr>
        <p:txBody>
          <a:bodyPr wrap="square">
            <a:spAutoFit/>
          </a:bodyPr>
          <a:lstStyle/>
          <a:p>
            <a:r>
              <a:rPr sz="2400" dirty="0">
                <a:latin typeface="方正中雅宋简体" panose="02000000000000000000" charset="-122"/>
                <a:ea typeface="方正中雅宋简体" panose="02000000000000000000" charset="-122"/>
                <a:cs typeface="方正中雅宋简体" panose="02000000000000000000" charset="-122"/>
              </a:rPr>
              <a:t>甲欲毒杀乙5岁的儿子来报复乙，甲买来毒药，并带着毒药来到乙家中，不巧，乙的儿子到外婆家去了。甲的行为属于（ ）</a:t>
            </a:r>
            <a:endParaRPr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A </a:t>
            </a:r>
            <a:r>
              <a:rPr lang="zh-CN" altLang="en-US"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、犯罪预备</a:t>
            </a:r>
            <a:endParaRPr lang="en-US" altLang="zh-CN"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B </a:t>
            </a:r>
            <a:r>
              <a:rPr lang="zh-CN" altLang="en-US" sz="2400" dirty="0">
                <a:latin typeface="方正中雅宋简体" panose="02000000000000000000" charset="-122"/>
                <a:ea typeface="方正中雅宋简体" panose="02000000000000000000" charset="-122"/>
                <a:cs typeface="方正中雅宋简体" panose="02000000000000000000" charset="-122"/>
              </a:rPr>
              <a:t>、犯罪未遂</a:t>
            </a:r>
            <a:endParaRPr lang="en-US" altLang="zh-CN"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C </a:t>
            </a:r>
            <a:r>
              <a:rPr lang="zh-CN" altLang="en-US" sz="2400" dirty="0">
                <a:latin typeface="方正中雅宋简体" panose="02000000000000000000" charset="-122"/>
                <a:ea typeface="方正中雅宋简体" panose="02000000000000000000" charset="-122"/>
                <a:cs typeface="方正中雅宋简体" panose="02000000000000000000" charset="-122"/>
              </a:rPr>
              <a:t>、犯罪中止</a:t>
            </a:r>
            <a:endParaRPr lang="en-US" altLang="zh-CN"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D </a:t>
            </a:r>
            <a:r>
              <a:rPr lang="zh-CN" altLang="en-US" sz="2400" dirty="0">
                <a:latin typeface="方正中雅宋简体" panose="02000000000000000000" charset="-122"/>
                <a:ea typeface="方正中雅宋简体" panose="02000000000000000000" charset="-122"/>
                <a:cs typeface="方正中雅宋简体" panose="02000000000000000000" charset="-122"/>
              </a:rPr>
              <a:t>、犯罪完成</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16255" y="1477645"/>
            <a:ext cx="11481435" cy="3784600"/>
          </a:xfrm>
          <a:prstGeom prst="rect">
            <a:avLst/>
          </a:prstGeom>
        </p:spPr>
        <p:txBody>
          <a:bodyPr wrap="square">
            <a:spAutoFit/>
          </a:bodyPr>
          <a:lstStyle/>
          <a:p>
            <a:r>
              <a:rPr lang="zh-CN" altLang="en-US" sz="2400" dirty="0">
                <a:latin typeface="方正中雅宋简体" panose="02000000000000000000" charset="-122"/>
                <a:ea typeface="方正中雅宋简体" panose="02000000000000000000" charset="-122"/>
                <a:cs typeface="方正中雅宋简体" panose="02000000000000000000" charset="-122"/>
              </a:rPr>
              <a:t>下列对共同犯罪的成立条件说法错误的是（）</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A </a:t>
            </a:r>
            <a:r>
              <a:rPr lang="zh-CN" altLang="en-US" sz="2400" dirty="0">
                <a:latin typeface="方正中雅宋简体" panose="02000000000000000000" charset="-122"/>
                <a:ea typeface="方正中雅宋简体" panose="02000000000000000000" charset="-122"/>
                <a:cs typeface="方正中雅宋简体" panose="02000000000000000000" charset="-122"/>
              </a:rPr>
              <a:t>、</a:t>
            </a:r>
            <a:r>
              <a:rPr lang="en-US" altLang="zh-CN" sz="2400" dirty="0">
                <a:latin typeface="方正中雅宋简体" panose="02000000000000000000" charset="-122"/>
                <a:ea typeface="方正中雅宋简体" panose="02000000000000000000" charset="-122"/>
                <a:cs typeface="方正中雅宋简体" panose="02000000000000000000" charset="-122"/>
              </a:rPr>
              <a:t>二人以上</a:t>
            </a:r>
            <a:endParaRPr lang="en-US" altLang="zh-CN"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B </a:t>
            </a:r>
            <a:r>
              <a:rPr lang="zh-CN" altLang="en-US" sz="2400" dirty="0">
                <a:latin typeface="方正中雅宋简体" panose="02000000000000000000" charset="-122"/>
                <a:ea typeface="方正中雅宋简体" panose="02000000000000000000" charset="-122"/>
                <a:cs typeface="方正中雅宋简体" panose="02000000000000000000" charset="-122"/>
              </a:rPr>
              <a:t>、三人以上</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C </a:t>
            </a:r>
            <a:r>
              <a:rPr lang="zh-CN" altLang="en-US" sz="2400" dirty="0">
                <a:latin typeface="方正中雅宋简体" panose="02000000000000000000" charset="-122"/>
                <a:ea typeface="方正中雅宋简体" panose="02000000000000000000" charset="-122"/>
                <a:cs typeface="方正中雅宋简体" panose="02000000000000000000" charset="-122"/>
              </a:rPr>
              <a:t>、共同故意</a:t>
            </a:r>
            <a:r>
              <a:rPr lang="en-US" altLang="zh-CN" sz="2400" dirty="0">
                <a:latin typeface="方正中雅宋简体" panose="02000000000000000000" charset="-122"/>
                <a:ea typeface="方正中雅宋简体" panose="02000000000000000000" charset="-122"/>
                <a:cs typeface="方正中雅宋简体" panose="02000000000000000000" charset="-122"/>
              </a:rPr>
              <a:t>	</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D </a:t>
            </a:r>
            <a:r>
              <a:rPr lang="zh-CN" altLang="en-US" sz="2400" dirty="0">
                <a:latin typeface="方正中雅宋简体" panose="02000000000000000000" charset="-122"/>
                <a:ea typeface="方正中雅宋简体" panose="02000000000000000000" charset="-122"/>
                <a:cs typeface="方正中雅宋简体" panose="02000000000000000000" charset="-122"/>
              </a:rPr>
              <a:t>、共同行为</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16255" y="1477645"/>
            <a:ext cx="11481435" cy="3784600"/>
          </a:xfrm>
          <a:prstGeom prst="rect">
            <a:avLst/>
          </a:prstGeom>
        </p:spPr>
        <p:txBody>
          <a:bodyPr wrap="square">
            <a:spAutoFit/>
          </a:bodyPr>
          <a:lstStyle/>
          <a:p>
            <a:r>
              <a:rPr lang="zh-CN" altLang="en-US" sz="2400" dirty="0">
                <a:latin typeface="方正中雅宋简体" panose="02000000000000000000" charset="-122"/>
                <a:ea typeface="方正中雅宋简体" panose="02000000000000000000" charset="-122"/>
                <a:cs typeface="方正中雅宋简体" panose="02000000000000000000" charset="-122"/>
              </a:rPr>
              <a:t>下列对共同犯罪的成立条件说法错误的是（）</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A </a:t>
            </a:r>
            <a:r>
              <a:rPr lang="zh-CN" altLang="en-US" sz="2400" dirty="0">
                <a:latin typeface="方正中雅宋简体" panose="02000000000000000000" charset="-122"/>
                <a:ea typeface="方正中雅宋简体" panose="02000000000000000000" charset="-122"/>
                <a:cs typeface="方正中雅宋简体" panose="02000000000000000000" charset="-122"/>
              </a:rPr>
              <a:t>、</a:t>
            </a:r>
            <a:r>
              <a:rPr lang="en-US" altLang="zh-CN" sz="2400" dirty="0">
                <a:latin typeface="方正中雅宋简体" panose="02000000000000000000" charset="-122"/>
                <a:ea typeface="方正中雅宋简体" panose="02000000000000000000" charset="-122"/>
                <a:cs typeface="方正中雅宋简体" panose="02000000000000000000" charset="-122"/>
              </a:rPr>
              <a:t>二人以上</a:t>
            </a:r>
            <a:endParaRPr lang="en-US" altLang="zh-CN"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B </a:t>
            </a:r>
            <a:r>
              <a:rPr lang="zh-CN" altLang="en-US"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、三人以上</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C </a:t>
            </a:r>
            <a:r>
              <a:rPr lang="zh-CN" altLang="en-US" sz="2400" dirty="0">
                <a:latin typeface="方正中雅宋简体" panose="02000000000000000000" charset="-122"/>
                <a:ea typeface="方正中雅宋简体" panose="02000000000000000000" charset="-122"/>
                <a:cs typeface="方正中雅宋简体" panose="02000000000000000000" charset="-122"/>
              </a:rPr>
              <a:t>、共同故意</a:t>
            </a:r>
            <a:r>
              <a:rPr lang="en-US" altLang="zh-CN" sz="2400" dirty="0">
                <a:latin typeface="方正中雅宋简体" panose="02000000000000000000" charset="-122"/>
                <a:ea typeface="方正中雅宋简体" panose="02000000000000000000" charset="-122"/>
                <a:cs typeface="方正中雅宋简体" panose="02000000000000000000" charset="-122"/>
              </a:rPr>
              <a:t>	</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D </a:t>
            </a:r>
            <a:r>
              <a:rPr lang="zh-CN" altLang="en-US" sz="2400" dirty="0">
                <a:latin typeface="方正中雅宋简体" panose="02000000000000000000" charset="-122"/>
                <a:ea typeface="方正中雅宋简体" panose="02000000000000000000" charset="-122"/>
                <a:cs typeface="方正中雅宋简体" panose="02000000000000000000" charset="-122"/>
              </a:rPr>
              <a:t>、共同行为</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1344" y="692696"/>
            <a:ext cx="11809312" cy="5262245"/>
          </a:xfrm>
          <a:prstGeom prst="rect">
            <a:avLst/>
          </a:prstGeom>
        </p:spPr>
        <p:txBody>
          <a:bodyPr wrap="square">
            <a:spAutoFit/>
          </a:bodyPr>
          <a:lstStyle/>
          <a:p>
            <a:pPr marL="266700" indent="-266700">
              <a:lnSpc>
                <a:spcPct val="200000"/>
              </a:lnSpc>
              <a:spcAft>
                <a:spcPts val="0"/>
              </a:spcAft>
              <a:tabLst>
                <a:tab pos="2400300" algn="l"/>
              </a:tabLst>
            </a:pPr>
            <a:r>
              <a:rPr lang="en-US" altLang="zh-CN" sz="2400" kern="100" dirty="0">
                <a:latin typeface="方正中雅宋简体" panose="02000000000000000000" charset="-122"/>
                <a:ea typeface="方正中雅宋简体" panose="02000000000000000000" charset="-122"/>
                <a:cs typeface="方正中雅宋简体" panose="02000000000000000000" charset="-122"/>
              </a:rPr>
              <a:t>   </a:t>
            </a:r>
            <a:r>
              <a:rPr sz="2400" kern="100" dirty="0">
                <a:latin typeface="方正中雅宋简体" panose="02000000000000000000" charset="-122"/>
                <a:ea typeface="方正中雅宋简体" panose="02000000000000000000" charset="-122"/>
                <a:cs typeface="方正中雅宋简体" panose="02000000000000000000" charset="-122"/>
              </a:rPr>
              <a:t>张某急需钱用，遂前往银行自动取款机取钱5万元，出银行门时将钱装入信封中欲离开，被正在银行门口闲逛的李某（19岁）和王某（15岁）盯上。王某突然跑至张某身边夺走了信封，随后坐上了李某发动的摩托车逃跑。张某急呼抢劫，行人刘某见闻李某的摩托车经过身旁，急中生智一把拽住王某衣服，王某倒地与刘某滚打在一起，王某掏出匕首将刘某刺伤。最终，李某与王某被银行保安及群众制服。</a:t>
            </a:r>
            <a:endParaRPr sz="2400" kern="100" dirty="0">
              <a:latin typeface="方正中雅宋简体" panose="02000000000000000000" charset="-122"/>
              <a:ea typeface="方正中雅宋简体" panose="02000000000000000000" charset="-122"/>
              <a:cs typeface="方正中雅宋简体" panose="02000000000000000000" charset="-122"/>
            </a:endParaRPr>
          </a:p>
          <a:p>
            <a:pPr marL="266700" indent="-266700">
              <a:lnSpc>
                <a:spcPct val="200000"/>
              </a:lnSpc>
              <a:spcAft>
                <a:spcPts val="0"/>
              </a:spcAft>
              <a:tabLst>
                <a:tab pos="2400300" algn="l"/>
              </a:tabLst>
            </a:pPr>
            <a:r>
              <a:rPr lang="zh-CN" altLang="en-US" sz="2400" kern="100" dirty="0">
                <a:latin typeface="方正中雅宋简体" panose="02000000000000000000" charset="-122"/>
                <a:ea typeface="方正中雅宋简体" panose="02000000000000000000" charset="-122"/>
                <a:cs typeface="方正中雅宋简体" panose="02000000000000000000" charset="-122"/>
              </a:rPr>
              <a:t>（</a:t>
            </a:r>
            <a:r>
              <a:rPr lang="en-US" altLang="zh-CN" sz="2400" kern="100" dirty="0">
                <a:latin typeface="方正中雅宋简体" panose="02000000000000000000" charset="-122"/>
                <a:ea typeface="方正中雅宋简体" panose="02000000000000000000" charset="-122"/>
                <a:cs typeface="方正中雅宋简体" panose="02000000000000000000" charset="-122"/>
              </a:rPr>
              <a:t>1</a:t>
            </a:r>
            <a:r>
              <a:rPr lang="zh-CN" altLang="en-US" sz="2400" kern="100" dirty="0">
                <a:latin typeface="方正中雅宋简体" panose="02000000000000000000" charset="-122"/>
                <a:ea typeface="方正中雅宋简体" panose="02000000000000000000" charset="-122"/>
                <a:cs typeface="方正中雅宋简体" panose="02000000000000000000" charset="-122"/>
              </a:rPr>
              <a:t>）</a:t>
            </a:r>
            <a:r>
              <a:rPr sz="2400" kern="100" dirty="0">
                <a:latin typeface="方正中雅宋简体" panose="02000000000000000000" charset="-122"/>
                <a:ea typeface="方正中雅宋简体" panose="02000000000000000000" charset="-122"/>
                <a:cs typeface="方正中雅宋简体" panose="02000000000000000000" charset="-122"/>
              </a:rPr>
              <a:t>王某是否应承担刑事责任？为什么？</a:t>
            </a:r>
            <a:endParaRPr sz="2400" kern="100" dirty="0">
              <a:latin typeface="方正中雅宋简体" panose="02000000000000000000" charset="-122"/>
              <a:ea typeface="方正中雅宋简体" panose="02000000000000000000" charset="-122"/>
              <a:cs typeface="方正中雅宋简体" panose="02000000000000000000" charset="-122"/>
            </a:endParaRPr>
          </a:p>
          <a:p>
            <a:pPr marL="266700" indent="-266700">
              <a:lnSpc>
                <a:spcPct val="200000"/>
              </a:lnSpc>
              <a:spcAft>
                <a:spcPts val="0"/>
              </a:spcAft>
              <a:tabLst>
                <a:tab pos="2400300" algn="l"/>
              </a:tabLst>
            </a:pPr>
            <a:r>
              <a:rPr lang="zh-CN" altLang="en-US" sz="2400" kern="100" dirty="0">
                <a:latin typeface="方正中雅宋简体" panose="02000000000000000000" charset="-122"/>
                <a:ea typeface="方正中雅宋简体" panose="02000000000000000000" charset="-122"/>
                <a:cs typeface="方正中雅宋简体" panose="02000000000000000000" charset="-122"/>
              </a:rPr>
              <a:t>（</a:t>
            </a:r>
            <a:r>
              <a:rPr lang="en-US" altLang="zh-CN" sz="2400" kern="100" dirty="0">
                <a:latin typeface="方正中雅宋简体" panose="02000000000000000000" charset="-122"/>
                <a:ea typeface="方正中雅宋简体" panose="02000000000000000000" charset="-122"/>
                <a:cs typeface="方正中雅宋简体" panose="02000000000000000000" charset="-122"/>
              </a:rPr>
              <a:t>2</a:t>
            </a:r>
            <a:r>
              <a:rPr lang="zh-CN" altLang="en-US" sz="2400" kern="100" dirty="0">
                <a:latin typeface="方正中雅宋简体" panose="02000000000000000000" charset="-122"/>
                <a:ea typeface="方正中雅宋简体" panose="02000000000000000000" charset="-122"/>
                <a:cs typeface="方正中雅宋简体" panose="02000000000000000000" charset="-122"/>
              </a:rPr>
              <a:t>）李某、王某的行为应如何定罪？应如何对其进行处罚？</a:t>
            </a:r>
            <a:endParaRPr lang="zh-CN" altLang="en-US" sz="2400" kern="100" dirty="0">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1344" y="692696"/>
            <a:ext cx="11809312" cy="3784600"/>
          </a:xfrm>
          <a:prstGeom prst="rect">
            <a:avLst/>
          </a:prstGeom>
        </p:spPr>
        <p:txBody>
          <a:bodyPr wrap="square">
            <a:spAutoFit/>
          </a:bodyPr>
          <a:lstStyle/>
          <a:p>
            <a:pPr marL="266700" indent="-266700">
              <a:lnSpc>
                <a:spcPct val="200000"/>
              </a:lnSpc>
              <a:spcAft>
                <a:spcPts val="0"/>
              </a:spcAft>
              <a:tabLst>
                <a:tab pos="2400300" algn="l"/>
              </a:tabLst>
            </a:pPr>
            <a:r>
              <a:rPr lang="en-US" altLang="zh-CN" sz="2400" kern="100" dirty="0">
                <a:latin typeface="方正中雅宋简体" panose="02000000000000000000" charset="-122"/>
                <a:ea typeface="方正中雅宋简体" panose="02000000000000000000" charset="-122"/>
                <a:cs typeface="方正中雅宋简体" panose="02000000000000000000" charset="-122"/>
              </a:rPr>
              <a:t>   </a:t>
            </a:r>
            <a:r>
              <a:rPr lang="zh-CN" altLang="en-US" sz="2400" kern="100" dirty="0">
                <a:latin typeface="方正中雅宋简体" panose="02000000000000000000" charset="-122"/>
                <a:ea typeface="方正中雅宋简体" panose="02000000000000000000" charset="-122"/>
                <a:cs typeface="方正中雅宋简体" panose="02000000000000000000" charset="-122"/>
              </a:rPr>
              <a:t>甲、乙夫妇因</a:t>
            </a:r>
            <a:r>
              <a:rPr lang="en-US" altLang="zh-CN" sz="2400" kern="100" dirty="0">
                <a:latin typeface="方正中雅宋简体" panose="02000000000000000000" charset="-122"/>
                <a:ea typeface="方正中雅宋简体" panose="02000000000000000000" charset="-122"/>
                <a:cs typeface="方正中雅宋简体" panose="02000000000000000000" charset="-122"/>
              </a:rPr>
              <a:t>8</a:t>
            </a:r>
            <a:r>
              <a:rPr lang="zh-CN" altLang="en-US" sz="2400" kern="100" dirty="0">
                <a:latin typeface="方正中雅宋简体" panose="02000000000000000000" charset="-122"/>
                <a:ea typeface="方正中雅宋简体" panose="02000000000000000000" charset="-122"/>
                <a:cs typeface="方正中雅宋简体" panose="02000000000000000000" charset="-122"/>
              </a:rPr>
              <a:t>岁的儿子严重残疾，生活完全不能自理而非常痛苦。一天，甲往儿子要喝的牛奶里放入毒鼠强时被乙看到，乙说：“这是毒药吧，你给他喝呀</a:t>
            </a:r>
            <a:r>
              <a:rPr lang="en-US" altLang="zh-CN" sz="2400" kern="100" dirty="0">
                <a:latin typeface="方正中雅宋简体" panose="02000000000000000000" charset="-122"/>
                <a:ea typeface="方正中雅宋简体" panose="02000000000000000000" charset="-122"/>
                <a:cs typeface="方正中雅宋简体" panose="02000000000000000000" charset="-122"/>
              </a:rPr>
              <a:t>?”</a:t>
            </a:r>
            <a:r>
              <a:rPr lang="zh-CN" altLang="en-US" sz="2400" kern="100" dirty="0">
                <a:latin typeface="方正中雅宋简体" panose="02000000000000000000" charset="-122"/>
                <a:ea typeface="方正中雅宋简体" panose="02000000000000000000" charset="-122"/>
                <a:cs typeface="方正中雅宋简体" panose="02000000000000000000" charset="-122"/>
              </a:rPr>
              <a:t>见甲不说话，乙叹了口气后就走开了。毒死儿子后，甲、乙二人一起掩埋尸体并对外人说儿子因病而死。  </a:t>
            </a:r>
            <a:r>
              <a:rPr lang="en-US" altLang="zh-CN" sz="2400" kern="100" dirty="0">
                <a:latin typeface="方正中雅宋简体" panose="02000000000000000000" charset="-122"/>
                <a:ea typeface="方正中雅宋简体" panose="02000000000000000000" charset="-122"/>
                <a:cs typeface="方正中雅宋简体" panose="02000000000000000000" charset="-122"/>
              </a:rPr>
              <a:t> </a:t>
            </a:r>
            <a:r>
              <a:rPr lang="zh-CN" altLang="en-US" sz="2400" kern="100" dirty="0">
                <a:latin typeface="方正中雅宋简体" panose="02000000000000000000" charset="-122"/>
                <a:ea typeface="方正中雅宋简体" panose="02000000000000000000" charset="-122"/>
                <a:cs typeface="方正中雅宋简体" panose="02000000000000000000" charset="-122"/>
              </a:rPr>
              <a:t>请问：乙的行为是否构成故意杀人罪</a:t>
            </a:r>
            <a:r>
              <a:rPr lang="en-US" altLang="zh-CN" sz="2400" kern="100" dirty="0">
                <a:latin typeface="方正中雅宋简体" panose="02000000000000000000" charset="-122"/>
                <a:ea typeface="方正中雅宋简体" panose="02000000000000000000" charset="-122"/>
                <a:cs typeface="方正中雅宋简体" panose="02000000000000000000" charset="-122"/>
              </a:rPr>
              <a:t>?</a:t>
            </a:r>
            <a:r>
              <a:rPr lang="zh-CN" altLang="en-US" sz="2400" kern="100" dirty="0">
                <a:latin typeface="方正中雅宋简体" panose="02000000000000000000" charset="-122"/>
                <a:ea typeface="方正中雅宋简体" panose="02000000000000000000" charset="-122"/>
                <a:cs typeface="方正中雅宋简体" panose="02000000000000000000" charset="-122"/>
              </a:rPr>
              <a:t>为什么</a:t>
            </a:r>
            <a:r>
              <a:rPr lang="en-US" altLang="zh-CN" sz="2400" kern="100" dirty="0">
                <a:latin typeface="方正中雅宋简体" panose="02000000000000000000" charset="-122"/>
                <a:ea typeface="方正中雅宋简体" panose="02000000000000000000" charset="-122"/>
                <a:cs typeface="方正中雅宋简体" panose="02000000000000000000" charset="-122"/>
              </a:rPr>
              <a:t>?</a:t>
            </a:r>
            <a:endParaRPr lang="en-US" altLang="zh-CN" sz="2400" kern="100" dirty="0">
              <a:latin typeface="方正中雅宋简体" panose="02000000000000000000" charset="-122"/>
              <a:ea typeface="方正中雅宋简体" panose="02000000000000000000" charset="-122"/>
              <a:cs typeface="方正中雅宋简体" panose="02000000000000000000" charset="-122"/>
            </a:endParaRPr>
          </a:p>
          <a:p>
            <a:pPr marL="266700" indent="-266700">
              <a:lnSpc>
                <a:spcPct val="200000"/>
              </a:lnSpc>
              <a:spcAft>
                <a:spcPts val="0"/>
              </a:spcAft>
              <a:tabLst>
                <a:tab pos="2400300" algn="l"/>
              </a:tabLst>
            </a:pPr>
            <a:endParaRPr lang="zh-CN" altLang="en-US" sz="2400" kern="100" dirty="0">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2346960" y="1162050"/>
            <a:ext cx="7497445" cy="2413000"/>
            <a:chOff x="3733" y="3479"/>
            <a:chExt cx="11807" cy="3800"/>
          </a:xfrm>
        </p:grpSpPr>
        <p:sp>
          <p:nvSpPr>
            <p:cNvPr id="194" name=" 194"/>
            <p:cNvSpPr/>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1</a:t>
              </a:r>
              <a:endParaRPr lang="en-US" altLang="zh-CN" sz="3200" b="1">
                <a:solidFill>
                  <a:srgbClr val="FFFFFF"/>
                </a:solidFill>
                <a:cs typeface="方正中雅宋简体" panose="02000000000000000000" charset="-122"/>
              </a:endParaRPr>
            </a:p>
          </p:txBody>
        </p:sp>
        <p:sp>
          <p:nvSpPr>
            <p:cNvPr id="6" name=" 194"/>
            <p:cNvSpPr/>
            <p:nvPr/>
          </p:nvSpPr>
          <p:spPr>
            <a:xfrm>
              <a:off x="3733" y="4917"/>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2</a:t>
              </a:r>
              <a:endParaRPr lang="en-US" altLang="zh-CN" sz="3200" b="1">
                <a:solidFill>
                  <a:srgbClr val="FFFFFF"/>
                </a:solidFill>
                <a:cs typeface="方正中雅宋简体" panose="02000000000000000000" charset="-122"/>
              </a:endParaRPr>
            </a:p>
          </p:txBody>
        </p:sp>
        <p:sp>
          <p:nvSpPr>
            <p:cNvPr id="220" name=" 220"/>
            <p:cNvSpPr/>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刑法概述</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11" name=" 220"/>
            <p:cNvSpPr/>
            <p:nvPr/>
          </p:nvSpPr>
          <p:spPr>
            <a:xfrm>
              <a:off x="5690" y="4917"/>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犯罪</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nvGrpSpPr>
            <p:cNvPr id="3" name="组合 2"/>
            <p:cNvGrpSpPr/>
            <p:nvPr/>
          </p:nvGrpSpPr>
          <p:grpSpPr>
            <a:xfrm>
              <a:off x="3733" y="6299"/>
              <a:ext cx="11773" cy="980"/>
              <a:chOff x="3733" y="6299"/>
              <a:chExt cx="11773" cy="980"/>
            </a:xfrm>
          </p:grpSpPr>
          <p:sp>
            <p:nvSpPr>
              <p:cNvPr id="7" name=" 194"/>
              <p:cNvSpPr/>
              <p:nvPr/>
            </p:nvSpPr>
            <p:spPr>
              <a:xfrm>
                <a:off x="3733" y="629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3</a:t>
                </a:r>
                <a:endParaRPr lang="en-US" altLang="zh-CN" sz="3200" b="1">
                  <a:solidFill>
                    <a:srgbClr val="FFFFFF"/>
                  </a:solidFill>
                  <a:cs typeface="方正中雅宋简体" panose="02000000000000000000" charset="-122"/>
                </a:endParaRPr>
              </a:p>
            </p:txBody>
          </p:sp>
          <p:sp>
            <p:nvSpPr>
              <p:cNvPr id="12" name=" 220"/>
              <p:cNvSpPr/>
              <p:nvPr/>
            </p:nvSpPr>
            <p:spPr>
              <a:xfrm>
                <a:off x="5690" y="6313"/>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刑罚制度</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grpSp>
        <p:nvGrpSpPr>
          <p:cNvPr id="2" name="组合 1"/>
          <p:cNvGrpSpPr/>
          <p:nvPr/>
        </p:nvGrpSpPr>
        <p:grpSpPr>
          <a:xfrm>
            <a:off x="2346960" y="3789045"/>
            <a:ext cx="7497445" cy="622300"/>
            <a:chOff x="3733" y="3479"/>
            <a:chExt cx="11807" cy="980"/>
          </a:xfrm>
        </p:grpSpPr>
        <p:sp>
          <p:nvSpPr>
            <p:cNvPr id="4" name=" 194"/>
            <p:cNvSpPr/>
            <p:nvPr>
              <p:custDataLst>
                <p:tags r:id="rId1"/>
              </p:custDataLst>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4</a:t>
              </a:r>
              <a:endParaRPr lang="en-US" altLang="zh-CN" sz="3200" b="1">
                <a:solidFill>
                  <a:srgbClr val="FFFFFF"/>
                </a:solidFill>
                <a:cs typeface="方正中雅宋简体" panose="02000000000000000000" charset="-122"/>
              </a:endParaRPr>
            </a:p>
          </p:txBody>
        </p:sp>
        <p:sp>
          <p:nvSpPr>
            <p:cNvPr id="8" name=" 220"/>
            <p:cNvSpPr/>
            <p:nvPr>
              <p:custDataLst>
                <p:tags r:id="rId2"/>
              </p:custDataLst>
            </p:nvPr>
          </p:nvSpPr>
          <p:spPr>
            <a:xfrm>
              <a:off x="5724" y="3479"/>
              <a:ext cx="9816" cy="966"/>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rPr>
                <a:t>刑法分则</a:t>
              </a:r>
              <a:endParaRPr lang="zh-CN" altLang="en-US" sz="2800" b="1" dirty="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1.概念</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危害国家安全罪是指危害国家主权、领土完整和安全，分裂国家、颠覆人民民主专政的政权和推翻社会主义制度的行为。</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2.分类</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危害国家主权、领土完整和安全、国家政权和社会主义制度罪：包括背叛国家罪、分裂国家罪、煽动分裂国家罪、武装叛乱、暴乱罪、颠覆国家政权罪、煽动颠覆国家政权罪、资助危害国家安全犯罪活动罪。</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叛变、叛逃罪：包括投敌叛变罪、叛逃罪 2 个罪名。</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间谍、资敌罪：包括间谍罪，为境外窃取、刺探、收买、非法提供国家秘密、情报罪，资敌罪 3 个罪名。</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300863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一、危害国家安全罪</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11887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1.概念</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危害公共安全罪是一个概括性的罪名，这类犯罪侵犯的客体是</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公共安全</a:t>
            </a:r>
            <a:r>
              <a:rPr sz="2000" dirty="0">
                <a:latin typeface="方正中雅宋简体" panose="02000000000000000000" charset="-122"/>
                <a:ea typeface="方正中雅宋简体" panose="02000000000000000000" charset="-122"/>
                <a:cs typeface="方正中雅宋简体" panose="02000000000000000000" charset="-122"/>
                <a:sym typeface="+mn-ea"/>
              </a:rPr>
              <a:t>，客观表现为实施了各种危害公共安全的行为，危害公共安全罪包含着造成</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不特定的多数人</a:t>
            </a:r>
            <a:r>
              <a:rPr sz="2000" dirty="0">
                <a:latin typeface="方正中雅宋简体" panose="02000000000000000000" charset="-122"/>
                <a:ea typeface="方正中雅宋简体" panose="02000000000000000000" charset="-122"/>
                <a:cs typeface="方正中雅宋简体" panose="02000000000000000000" charset="-122"/>
                <a:sym typeface="+mn-ea"/>
              </a:rPr>
              <a:t>伤亡或者使公私财产遭受重大损失的危险，其伤亡、损失的范围和程度往往是难以预料的，因此它是普通刑事犯罪中危害性极大的一类犯罪。</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2.种类</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以危险方法危害公共安全的犯罪（10 个）</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破坏特定设施、设备的犯罪（10 个）</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实施暴力、恐怖活动的犯罪（10 个）</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以枪支、弹药、爆炸物、危险物质为对象的犯罪（9 个）</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过失造成重大责任事故的犯罪（13 个）</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300863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二、危害公共安全罪</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11887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1.概念</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破坏社会主义市场经济秩序罪，是指违反国家经济管理法规，破坏社会主义市场经济秩序，严重危害国民经济的行为。</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2.种类</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（1）生产、销售伪劣商品罪；（2）走私罪；（3）妨害对公司、企业的管理秩序罪；（4）</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破坏金融管理秩序罪；（5）金融诈骗罪；（6）危害税收征管罪；（7）侵犯知识产权罪；</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（8）扰乱市场秩序罪。</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488315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三、破坏社会主义巿场经济秩序罪</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1.共同犯罪的概念</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共同犯罪是指二人以上共同故意犯罪。</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2.共同犯罪的成立条件</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 必须</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二人以上</a:t>
            </a:r>
            <a:r>
              <a:rPr sz="2000" dirty="0">
                <a:latin typeface="方正中雅宋简体" panose="02000000000000000000" charset="-122"/>
                <a:ea typeface="方正中雅宋简体" panose="02000000000000000000" charset="-122"/>
                <a:cs typeface="方正中雅宋简体" panose="02000000000000000000" charset="-122"/>
                <a:sym typeface="+mn-ea"/>
              </a:rPr>
              <a:t>。</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(2) 必须有</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共同故意</a:t>
            </a:r>
            <a:r>
              <a:rPr sz="2000" dirty="0">
                <a:latin typeface="方正中雅宋简体" panose="02000000000000000000" charset="-122"/>
                <a:ea typeface="方正中雅宋简体" panose="02000000000000000000" charset="-122"/>
                <a:cs typeface="方正中雅宋简体" panose="02000000000000000000" charset="-122"/>
                <a:sym typeface="+mn-ea"/>
              </a:rPr>
              <a:t>。</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(3) 必须有</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共同行为</a:t>
            </a:r>
            <a:r>
              <a:rPr sz="2000" dirty="0">
                <a:latin typeface="方正中雅宋简体" panose="02000000000000000000" charset="-122"/>
                <a:ea typeface="方正中雅宋简体" panose="02000000000000000000" charset="-122"/>
                <a:cs typeface="方正中雅宋简体" panose="02000000000000000000" charset="-122"/>
                <a:sym typeface="+mn-ea"/>
              </a:rPr>
              <a:t>。</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218821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五、共同犯罪</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11887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1.概念</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侵犯公民人身权利、民主权利罪，指非法侵犯公民的人身权利和民主权利的行为。这类犯罪侵犯的客体，是公民的人身权利和民主权利，具体表现为公民的生命、健康、人身自由、名誉、人格以及选举权、被选举权等不受非法侵犯的权利。</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532892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四、侵犯公民人身权利、民主权利罪</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11887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（一）</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抢劫罪</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抢劫罪，是指以非法占有为目的，当场使用暴力、胁迫或者其他方法抢劫公私财物的行</a:t>
            </a:r>
            <a:r>
              <a:rPr lang="zh-CN" sz="2000" dirty="0">
                <a:latin typeface="方正中雅宋简体" panose="02000000000000000000" charset="-122"/>
                <a:ea typeface="方正中雅宋简体" panose="02000000000000000000" charset="-122"/>
                <a:cs typeface="方正中雅宋简体" panose="02000000000000000000" charset="-122"/>
                <a:sym typeface="+mn-ea"/>
              </a:rPr>
              <a:t>为。</a:t>
            </a:r>
            <a:endParaRPr lang="zh-CN"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sym typeface="+mn-ea"/>
              </a:rPr>
              <a:t>（二）</a:t>
            </a:r>
            <a:r>
              <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抢夺罪</a:t>
            </a:r>
            <a:endParaRPr lang="zh-CN"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sym typeface="+mn-ea"/>
              </a:rPr>
              <a:t>抢夺罪是指以非法古有为目的，公然夺取公私财物，数额较大的行为。</a:t>
            </a:r>
            <a:endParaRPr lang="zh-CN"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sym typeface="+mn-ea"/>
              </a:rPr>
              <a:t>（三）敲诈勒索罪</a:t>
            </a:r>
            <a:endParaRPr lang="zh-CN"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sym typeface="+mn-ea"/>
              </a:rPr>
              <a:t>敲诈勒索罪是指以非法占有为目的，采用威胁或者要挟的方法，强行索取公私财物数额较大的行为。</a:t>
            </a:r>
            <a:endParaRPr lang="zh-CN"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sym typeface="+mn-ea"/>
              </a:rPr>
              <a:t>（四）</a:t>
            </a:r>
            <a:r>
              <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盗窃罪</a:t>
            </a:r>
            <a:endParaRPr lang="zh-CN"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sym typeface="+mn-ea"/>
              </a:rPr>
              <a:t>盗窃罪是指以非法占有为目的，秘密窃取公私财物，数额较大或者多次盗窃、入户盗窃、携带凶器盗窃、扒窃的行为。</a:t>
            </a:r>
            <a:endParaRPr lang="zh-CN"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2392045"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五、侵犯财产罪</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11887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（五）诈骗罪</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诈骗罪是指以非法占有为目的，采用虚构事实或者隐瞒真相的方法，骗取公私财物数额较大的行为。</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（六）侵占罪</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侵占罪，是指以非法占有为目的，将为他人保管的财物或者他人的遗忘物、埋藏物占为己有，数额较大，且拒不交还的行为。</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a:t>
            </a:r>
            <a:r>
              <a:rPr lang="zh-CN" sz="2000" dirty="0">
                <a:latin typeface="方正中雅宋简体" panose="02000000000000000000" charset="-122"/>
                <a:ea typeface="方正中雅宋简体" panose="02000000000000000000" charset="-122"/>
                <a:cs typeface="方正中雅宋简体" panose="02000000000000000000" charset="-122"/>
                <a:sym typeface="+mn-ea"/>
              </a:rPr>
              <a:t>七</a:t>
            </a:r>
            <a:r>
              <a:rPr sz="2000" dirty="0">
                <a:latin typeface="方正中雅宋简体" panose="02000000000000000000" charset="-122"/>
                <a:ea typeface="方正中雅宋简体" panose="02000000000000000000" charset="-122"/>
                <a:cs typeface="方正中雅宋简体" panose="02000000000000000000" charset="-122"/>
                <a:sym typeface="+mn-ea"/>
              </a:rPr>
              <a:t>）</a:t>
            </a:r>
            <a:r>
              <a:rPr sz="2000" dirty="0">
                <a:latin typeface="方正中雅宋简体" panose="02000000000000000000" charset="-122"/>
                <a:ea typeface="方正中雅宋简体" panose="02000000000000000000" charset="-122"/>
                <a:cs typeface="方正中雅宋简体" panose="02000000000000000000" charset="-122"/>
                <a:sym typeface="+mn-ea"/>
              </a:rPr>
              <a:t>职务侵占罪</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职务侵占罪是指公司、企业或者其他单位的人员利用职务上的便利，将本单位财物非法占为己有，数额较大的行为。</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2392045"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五、侵犯财产罪</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59105" y="90170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（八）挪用资金罪</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挪用资金罪是指公司、企业或者其他单位的工作人员，利用职务上的便利，挪用本单位资金归个人使用或者借贷给他人，数额较大、超过 3 个月未还的，或者是未超过 3 个月，但数额较大、进行营利活动的，或者进行非法活动的行为。</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（九）挪用特定款物罪</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挪用特定款物罪是指违反国家关于特定款物专用的财经管理制度，挪用用于救灾、抢险、防汛、优抚、扶贫、移民、救济的款物，情节严重，致使国家和人民群众利益遭受重大损害的行为。对直接责任人员，处 3 年以下有期徒刑或者拘役；情节特别严重的，处 3 年以上 7 年以下有期徒刑。</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（十）聚众哄抢罪</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聚众哄抢罪是指聚众哄抢公私财物，数额较大或者有其他严重情节的行为，对首要分子和积极参加的，处 3 年以下有期徒刑、拘役或者管制，并处罚金；数额巨大或者有其他特别严重情节的，处 3 年以上 10 年以下有期徒刑，并处罚金。</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2392045"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五、侵犯财产罪</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59105" y="116459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（十一）故意毁坏财物罪</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故意毁坏财物罪是指故意毁坏公私财物，数额较大或者有其他严重情节的行为，处 3 年以下有期徒刑、拘役或者罚金；数额巨大或者有其他特别严重情节的，处 3 年以上 7 年以下有期徒刑。</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（十二）破坏生产经营罪</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破坏生产经营罪是指由于泄愤报复或者其他个人目的，毁坏机器设备、残害耕畜或者以其他方法破坏生产经营的行为，处 3 年以下有期徒刑、拘役或者管制；情节严重的，处 3年以上 7 年以下有期徒刑。</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（十三）拒不支付劳动报酬罪</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拒不支付劳动报酬罪是指以转移财产、逃匿等方法逃避支付劳动者的劳动报酬或者有能力支付而不支付劳动者的劳动报酬的行为，数额较大，经政府有关部门责令支付仍不支付的，处 3 年以下有期徒刑或者拘役，并处或者单处罚金；造成严重后果的，处 3 年以上 7 年以下有期徒刑，并处罚金。</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2392045"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五、侵犯财产罪</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59105" y="116459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1.概念</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妨害社会管理秩序罪，是指危害国家机关的管理活动，破坏公共秩序、公共卫生、历史文化</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遗产、环境自然资源以及危害公共健康和社会风化一类的犯罪行为。</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2.分类</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妨害社会管理秩序罪包括：扰乱公共秩序罪；妨害司法罪；妨害国（边）境管理罪；妨害文物管理罪；危害公共卫生罪；破坏环境资源保护罪；走私、贩卖、运输、制造毒品罪；组织、强迫、引诱、容留、介绍卖淫罪。</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3668395"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六、妨害社会管理秩序罪</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59105" y="116459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1.概念</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危害国防利益罪是指主体出于主观上的故意或者过失，危害国防利益，依法应受刑罚处罚的行为。</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2.种类</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 危害国防安全方面的犯罪</a:t>
            </a:r>
            <a:r>
              <a:rPr lang="zh-CN" sz="2000" dirty="0">
                <a:latin typeface="方正中雅宋简体" panose="02000000000000000000" charset="-122"/>
                <a:ea typeface="方正中雅宋简体" panose="02000000000000000000" charset="-122"/>
                <a:cs typeface="方正中雅宋简体" panose="02000000000000000000" charset="-122"/>
                <a:sym typeface="+mn-ea"/>
              </a:rPr>
              <a:t>：</a:t>
            </a:r>
            <a:r>
              <a:rPr sz="2000" dirty="0">
                <a:latin typeface="方正中雅宋简体" panose="02000000000000000000" charset="-122"/>
                <a:ea typeface="方正中雅宋简体" panose="02000000000000000000" charset="-122"/>
                <a:cs typeface="方正中雅宋简体" panose="02000000000000000000" charset="-122"/>
                <a:sym typeface="+mn-ea"/>
              </a:rPr>
              <a:t>阻碍军人执行职务罪；</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(2) 危害军队作战利益方面的犯罪</a:t>
            </a:r>
            <a:r>
              <a:rPr lang="zh-CN" sz="2000" dirty="0">
                <a:latin typeface="方正中雅宋简体" panose="02000000000000000000" charset="-122"/>
                <a:ea typeface="方正中雅宋简体" panose="02000000000000000000" charset="-122"/>
                <a:cs typeface="方正中雅宋简体" panose="02000000000000000000" charset="-122"/>
                <a:sym typeface="+mn-ea"/>
              </a:rPr>
              <a:t>：</a:t>
            </a:r>
            <a:r>
              <a:rPr sz="2000" dirty="0">
                <a:latin typeface="方正中雅宋简体" panose="02000000000000000000" charset="-122"/>
                <a:ea typeface="方正中雅宋简体" panose="02000000000000000000" charset="-122"/>
                <a:cs typeface="方正中雅宋简体" panose="02000000000000000000" charset="-122"/>
                <a:sym typeface="+mn-ea"/>
              </a:rPr>
              <a:t>战时故意提供虚假敌情罪</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(3) 危害军队战斗力方面的犯罪</a:t>
            </a:r>
            <a:r>
              <a:rPr lang="zh-CN" sz="2000" dirty="0">
                <a:latin typeface="方正中雅宋简体" panose="02000000000000000000" charset="-122"/>
                <a:ea typeface="方正中雅宋简体" panose="02000000000000000000" charset="-122"/>
                <a:cs typeface="方正中雅宋简体" panose="02000000000000000000" charset="-122"/>
                <a:sym typeface="+mn-ea"/>
              </a:rPr>
              <a:t>：</a:t>
            </a:r>
            <a:r>
              <a:rPr sz="2000" dirty="0">
                <a:latin typeface="方正中雅宋简体" panose="02000000000000000000" charset="-122"/>
                <a:ea typeface="方正中雅宋简体" panose="02000000000000000000" charset="-122"/>
                <a:cs typeface="方正中雅宋简体" panose="02000000000000000000" charset="-122"/>
                <a:sym typeface="+mn-ea"/>
              </a:rPr>
              <a:t>提供不合格武器装备</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(4) 危害战争动员秩序和兵役制度方面的犯罪</a:t>
            </a:r>
            <a:r>
              <a:rPr lang="zh-CN" sz="2000" dirty="0">
                <a:latin typeface="方正中雅宋简体" panose="02000000000000000000" charset="-122"/>
                <a:ea typeface="方正中雅宋简体" panose="02000000000000000000" charset="-122"/>
                <a:cs typeface="方正中雅宋简体" panose="02000000000000000000" charset="-122"/>
                <a:sym typeface="+mn-ea"/>
              </a:rPr>
              <a:t>：</a:t>
            </a:r>
            <a:r>
              <a:rPr sz="2000" dirty="0">
                <a:latin typeface="方正中雅宋简体" panose="02000000000000000000" charset="-122"/>
                <a:ea typeface="方正中雅宋简体" panose="02000000000000000000" charset="-122"/>
                <a:cs typeface="方正中雅宋简体" panose="02000000000000000000" charset="-122"/>
                <a:sym typeface="+mn-ea"/>
              </a:rPr>
              <a:t>战时拒绝、逃避征召或者军事训练罪</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(5) 损害军队声誉方面的犯罪</a:t>
            </a:r>
            <a:r>
              <a:rPr lang="zh-CN" sz="2000" dirty="0">
                <a:latin typeface="方正中雅宋简体" panose="02000000000000000000" charset="-122"/>
                <a:ea typeface="方正中雅宋简体" panose="02000000000000000000" charset="-122"/>
                <a:cs typeface="方正中雅宋简体" panose="02000000000000000000" charset="-122"/>
                <a:sym typeface="+mn-ea"/>
              </a:rPr>
              <a:t>：</a:t>
            </a:r>
            <a:r>
              <a:rPr sz="2000" dirty="0">
                <a:latin typeface="方正中雅宋简体" panose="02000000000000000000" charset="-122"/>
                <a:ea typeface="方正中雅宋简体" panose="02000000000000000000" charset="-122"/>
                <a:cs typeface="方正中雅宋简体" panose="02000000000000000000" charset="-122"/>
                <a:sym typeface="+mn-ea"/>
              </a:rPr>
              <a:t>冒充军人招摇撞骗罪；伪造、变造、买卖或者盗窃、抢夺武装部队公文、证件、印章罪</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3030855"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七、危害国防利益罪</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59105" y="116459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（一）</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贪污罪</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贪污罪是指国家工作人员利用职务上的便利，侵吞、窃取、骗取或者以其他手段非法占有公共财物的行为。</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a:t>
            </a:r>
            <a:r>
              <a:rPr lang="zh-CN" sz="2000" dirty="0">
                <a:latin typeface="方正中雅宋简体" panose="02000000000000000000" charset="-122"/>
                <a:ea typeface="方正中雅宋简体" panose="02000000000000000000" charset="-122"/>
                <a:cs typeface="方正中雅宋简体" panose="02000000000000000000" charset="-122"/>
                <a:sym typeface="+mn-ea"/>
              </a:rPr>
              <a:t>二</a:t>
            </a:r>
            <a:r>
              <a:rPr sz="2000" dirty="0">
                <a:latin typeface="方正中雅宋简体" panose="02000000000000000000" charset="-122"/>
                <a:ea typeface="方正中雅宋简体" panose="02000000000000000000" charset="-122"/>
                <a:cs typeface="方正中雅宋简体" panose="02000000000000000000" charset="-122"/>
                <a:sym typeface="+mn-ea"/>
              </a:rPr>
              <a:t>）</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受贿罪</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受贿罪是指国家工作人员利用该国家工作人员职务上的便利索取他人财物或者非法收受他人财物，为他人谋取利益的行为。</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（三）</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挪用公款罪</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挪用公款罪是指国家工作人员利用职务上的便利，挪用公款归个人使用，进行非法活动，或者挪用公款数额较大、进行营利活动，或者挪用公款数额较大、超过 3 个月未还的行为。</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（四）</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行贿罪</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行贿罪是指为谋取不正当利益，给予国家工作人员以财物的行为。</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2423795"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八、贪污贿赂罪</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59105" y="116459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（一）</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滥用职权罪</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滥用职权罪，是指国家机关工作人员滥用职权，致使公共财产、国家和人民利益遭受重大损失的行为。</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（二）</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玩忽职守罪</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玩忽职守罪，是指国家机关工作人员严重不负责任，不履行或不正确履行职责，致使公共财产、国家和人民利益遭受重大损失的行为。</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（三）徇私枉法罪</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徇私枉法罪，是指司法工作人员徇私枉法、徇情枉法，对明知是无罪的人而使其受追诉，对明知是有罪的人而故意包庇不使其受追诉，或者在刑事审判活动中故意违背事实和法律作枉法裁判的行为。</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1786255"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九、渎职罪</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59105" y="116459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1.概念</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军人违反职责，危害国家军事利益，依照法律应当受刑罚处罚的行为，是军人违反职责罪。</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2.种类</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刑法规定的军人违反职责犯罪，分别为：战时违抗命令罪；隐瞒、谎报军情罪；投降罪；战时临阵脱逃罪；擅离、玩忽军事职守罪；阻碍执行军事职务罪；指使部属违反职责罪；违令作战消极罪；拒不救援友邻部队罪；军人叛逃罪；非法获取军事秘密罪；故意泄露军事秘密罪；战时造谣惑众罪；战时自伤罪；逃离部队罪；武器装备肇事罪；擅自改变武器装备编配用途罪；盗窃、抢夺武器装备、军用物资罪；非法出卖、转让武器装备罪；遗弃武器装备罪；遗失武器装备罪；擅自出卖、转让军队房地产罪；虐待部属罪；遗弃伤病军人罪；战时拒不救治伤病军人罪；战时残害居民、掠夺居民财物罪；私放俘虏罪；虐待俘虏罪；拒传、假传军令罪；过失泄露军事秘密罪；盗窃、抢夺枪支、弹药、爆炸物、危险物质罪。</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3062605"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十、军人违反职责罪</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2346960" y="1162050"/>
            <a:ext cx="7497445" cy="2413000"/>
            <a:chOff x="3733" y="3479"/>
            <a:chExt cx="11807" cy="3800"/>
          </a:xfrm>
        </p:grpSpPr>
        <p:sp>
          <p:nvSpPr>
            <p:cNvPr id="194" name=" 194"/>
            <p:cNvSpPr/>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1</a:t>
              </a:r>
              <a:endParaRPr lang="en-US" altLang="zh-CN" sz="3200" b="1">
                <a:solidFill>
                  <a:srgbClr val="FFFFFF"/>
                </a:solidFill>
                <a:cs typeface="方正中雅宋简体" panose="02000000000000000000" charset="-122"/>
              </a:endParaRPr>
            </a:p>
          </p:txBody>
        </p:sp>
        <p:sp>
          <p:nvSpPr>
            <p:cNvPr id="6" name=" 194"/>
            <p:cNvSpPr/>
            <p:nvPr/>
          </p:nvSpPr>
          <p:spPr>
            <a:xfrm>
              <a:off x="3733" y="4917"/>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2</a:t>
              </a:r>
              <a:endParaRPr lang="en-US" altLang="zh-CN" sz="3200" b="1">
                <a:solidFill>
                  <a:srgbClr val="FFFFFF"/>
                </a:solidFill>
                <a:cs typeface="方正中雅宋简体" panose="02000000000000000000" charset="-122"/>
              </a:endParaRPr>
            </a:p>
          </p:txBody>
        </p:sp>
        <p:sp>
          <p:nvSpPr>
            <p:cNvPr id="220" name=" 220"/>
            <p:cNvSpPr/>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刑法概述</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11" name=" 220"/>
            <p:cNvSpPr/>
            <p:nvPr/>
          </p:nvSpPr>
          <p:spPr>
            <a:xfrm>
              <a:off x="5690" y="4917"/>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犯罪</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nvGrpSpPr>
            <p:cNvPr id="3" name="组合 2"/>
            <p:cNvGrpSpPr/>
            <p:nvPr/>
          </p:nvGrpSpPr>
          <p:grpSpPr>
            <a:xfrm>
              <a:off x="3733" y="6299"/>
              <a:ext cx="11773" cy="980"/>
              <a:chOff x="3733" y="6299"/>
              <a:chExt cx="11773" cy="980"/>
            </a:xfrm>
          </p:grpSpPr>
          <p:sp>
            <p:nvSpPr>
              <p:cNvPr id="7" name=" 194"/>
              <p:cNvSpPr/>
              <p:nvPr/>
            </p:nvSpPr>
            <p:spPr>
              <a:xfrm>
                <a:off x="3733" y="629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3</a:t>
                </a:r>
                <a:endParaRPr lang="en-US" altLang="zh-CN" sz="3200" b="1">
                  <a:solidFill>
                    <a:srgbClr val="FFFFFF"/>
                  </a:solidFill>
                  <a:cs typeface="方正中雅宋简体" panose="02000000000000000000" charset="-122"/>
                </a:endParaRPr>
              </a:p>
            </p:txBody>
          </p:sp>
          <p:sp>
            <p:nvSpPr>
              <p:cNvPr id="12" name=" 220"/>
              <p:cNvSpPr/>
              <p:nvPr/>
            </p:nvSpPr>
            <p:spPr>
              <a:xfrm>
                <a:off x="5690" y="6313"/>
                <a:ext cx="9816" cy="966"/>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rPr>
                  <a:t>刑罚制度</a:t>
                </a:r>
                <a:endParaRPr lang="zh-CN" altLang="en-US" sz="2800" b="1" dirty="0" smtClean="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grpSp>
        <p:nvGrpSpPr>
          <p:cNvPr id="2" name="组合 1"/>
          <p:cNvGrpSpPr/>
          <p:nvPr/>
        </p:nvGrpSpPr>
        <p:grpSpPr>
          <a:xfrm>
            <a:off x="2346960" y="3789045"/>
            <a:ext cx="7497445" cy="622300"/>
            <a:chOff x="3733" y="3479"/>
            <a:chExt cx="11807" cy="980"/>
          </a:xfrm>
        </p:grpSpPr>
        <p:sp>
          <p:nvSpPr>
            <p:cNvPr id="4" name=" 194"/>
            <p:cNvSpPr/>
            <p:nvPr>
              <p:custDataLst>
                <p:tags r:id="rId1"/>
              </p:custDataLst>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4</a:t>
              </a:r>
              <a:endParaRPr lang="en-US" altLang="zh-CN" sz="3200" b="1">
                <a:solidFill>
                  <a:srgbClr val="FFFFFF"/>
                </a:solidFill>
                <a:cs typeface="方正中雅宋简体" panose="02000000000000000000" charset="-122"/>
              </a:endParaRPr>
            </a:p>
          </p:txBody>
        </p:sp>
        <p:sp>
          <p:nvSpPr>
            <p:cNvPr id="8" name=" 220"/>
            <p:cNvSpPr/>
            <p:nvPr>
              <p:custDataLst>
                <p:tags r:id="rId2"/>
              </p:custDataLst>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刑法分则</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1.刑罚的概念</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刑罚是指《刑法》明文规定的，由国家审判机关依法对犯罪人适用的限制或剥夺其某种权益的，最严厉的强制性法律</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制裁</a:t>
            </a:r>
            <a:r>
              <a:rPr sz="2000" dirty="0">
                <a:latin typeface="方正中雅宋简体" panose="02000000000000000000" charset="-122"/>
                <a:ea typeface="方正中雅宋简体" panose="02000000000000000000" charset="-122"/>
                <a:cs typeface="方正中雅宋简体" panose="02000000000000000000" charset="-122"/>
                <a:sym typeface="+mn-ea"/>
              </a:rPr>
              <a:t>方法。</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2.刑罚的特征</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严厉性</a:t>
            </a:r>
            <a:r>
              <a:rPr sz="2000" dirty="0">
                <a:latin typeface="方正中雅宋简体" panose="02000000000000000000" charset="-122"/>
                <a:ea typeface="方正中雅宋简体" panose="02000000000000000000" charset="-122"/>
                <a:cs typeface="方正中雅宋简体" panose="02000000000000000000" charset="-122"/>
                <a:sym typeface="+mn-ea"/>
              </a:rPr>
              <a:t>。刑罚是最严厉的一种强制方法，这在它所剥夺的权利与利益上得到充分体现。刑罚可以剥夺犯罪人的权利、财产、人身自由乃至生命。</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（2）</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特定性</a:t>
            </a:r>
            <a:r>
              <a:rPr sz="2000" dirty="0">
                <a:latin typeface="方正中雅宋简体" panose="02000000000000000000" charset="-122"/>
                <a:ea typeface="方正中雅宋简体" panose="02000000000000000000" charset="-122"/>
                <a:cs typeface="方正中雅宋简体" panose="02000000000000000000" charset="-122"/>
                <a:sym typeface="+mn-ea"/>
              </a:rPr>
              <a:t>。刑罚只能对触犯刑律构成犯罪的人适用，无罪的人绝对不受刑事追究。</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（3）</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权威性</a:t>
            </a:r>
            <a:r>
              <a:rPr sz="2000" dirty="0">
                <a:latin typeface="方正中雅宋简体" panose="02000000000000000000" charset="-122"/>
                <a:ea typeface="方正中雅宋简体" panose="02000000000000000000" charset="-122"/>
                <a:cs typeface="方正中雅宋简体" panose="02000000000000000000" charset="-122"/>
                <a:sym typeface="+mn-ea"/>
              </a:rPr>
              <a:t>。刑罚只能由人民法院代表国家依照专门的法律程序适用。</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3333115"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一、刑罚的概念和特征</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我国刑罚分为</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主刑和附加刑</a:t>
            </a:r>
            <a:r>
              <a:rPr sz="2000" dirty="0">
                <a:latin typeface="方正中雅宋简体" panose="02000000000000000000" charset="-122"/>
                <a:ea typeface="方正中雅宋简体" panose="02000000000000000000" charset="-122"/>
                <a:cs typeface="方正中雅宋简体" panose="02000000000000000000" charset="-122"/>
                <a:sym typeface="+mn-ea"/>
              </a:rPr>
              <a:t>两类，主刑和附加刑又各有多种。属于主刑的各个刑种只能独立适用；属于附加刑的各个刑种既可以独立适用，也可以作为主刑的附加刑适用。</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3333115"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二、刑罚的体系和种类</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（一）主刑</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管制</a:t>
            </a:r>
            <a:endPar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管制是指对犯罪分子不实行关押，依法实行社区矫正，限制一定自由的刑罚方法。</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2.</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拘役</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拘役是短期剥夺犯罪分子人身自由，就近实行劳动改造的刑罚方法。</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3.</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有期徒刑</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有期徒刑是在一定期限内剥夺犯罪分子的人身自由，实行强制劳动改造的刑罚方法。</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4.</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无期徒刑</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无期徒刑是剥夺犯罪分子终身自由，并强制劳动改造的刑罚方法。</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3333115"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二、刑罚的体系和种类</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tags/tag1.xml><?xml version="1.0" encoding="utf-8"?>
<p:tagLst xmlns:p="http://schemas.openxmlformats.org/presentationml/2006/main">
  <p:tag name="KSO_WM_UNIT_PLACING_PICTURE_USER_VIEWPORT" val="{&quot;height&quot;:6860,&quot;width&quot;:12020}"/>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PP_MARK_KEY" val="037825de-f13a-461e-ad02-6e4e74c53301"/>
  <p:tag name="COMMONDATA" val="eyJoZGlkIjoiNzkzYmFkNzQ0ZjIyOTBkMTE4NjkwMTU4NDQyZWU3Y2I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方正中雅宋简体"/>
        <a:ea typeface=""/>
        <a:cs typeface=""/>
        <a:font script="Jpan" typeface="ＭＳ Ｐゴシック"/>
        <a:font script="Hang" typeface="맑은 고딕"/>
        <a:font script="Hans" typeface="方正中雅宋简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方正中雅宋简体"/>
        <a:ea typeface=""/>
        <a:cs typeface=""/>
        <a:font script="Jpan" typeface="ＭＳ Ｐゴシック"/>
        <a:font script="Hang" typeface="맑은 고딕"/>
        <a:font script="Hans" typeface="方正中雅宋简体"/>
        <a:font script="Hant" typeface="新細明體"/>
        <a:font script="Arab" typeface="方正中雅宋简体"/>
        <a:font script="Hebr" typeface="方正中雅宋简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方正中雅宋简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方正中雅宋简体"/>
        <a:ea typeface=""/>
        <a:cs typeface=""/>
        <a:font script="Jpan" typeface="ＭＳ Ｐゴシック"/>
        <a:font script="Hang" typeface="맑은 고딕"/>
        <a:font script="Hans" typeface="方正中雅宋简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方正中雅宋简体"/>
        <a:ea typeface=""/>
        <a:cs typeface=""/>
        <a:font script="Jpan" typeface="ＭＳ Ｐゴシック"/>
        <a:font script="Hang" typeface="맑은 고딕"/>
        <a:font script="Hans" typeface="方正中雅宋简体"/>
        <a:font script="Hant" typeface="新細明體"/>
        <a:font script="Arab" typeface="方正中雅宋简体"/>
        <a:font script="Hebr" typeface="方正中雅宋简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方正中雅宋简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方正中雅宋简体"/>
        <a:ea typeface=""/>
        <a:cs typeface=""/>
        <a:font script="Jpan" typeface="ＭＳ Ｐゴシック"/>
        <a:font script="Hang" typeface="맑은 고딕"/>
        <a:font script="Hans" typeface="方正中雅宋简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方正中雅宋简体"/>
        <a:ea typeface=""/>
        <a:cs typeface=""/>
        <a:font script="Jpan" typeface="ＭＳ Ｐゴシック"/>
        <a:font script="Hang" typeface="맑은 고딕"/>
        <a:font script="Hans" typeface="方正中雅宋简体"/>
        <a:font script="Hant" typeface="新細明體"/>
        <a:font script="Arab" typeface="方正中雅宋简体"/>
        <a:font script="Hebr" typeface="方正中雅宋简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方正中雅宋简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8342</Words>
  <Application>WPS 演示</Application>
  <PresentationFormat>宽屏</PresentationFormat>
  <Paragraphs>679</Paragraphs>
  <Slides>59</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59</vt:i4>
      </vt:variant>
    </vt:vector>
  </HeadingPairs>
  <TitlesOfParts>
    <vt:vector size="66" baseType="lpstr">
      <vt:lpstr>Arial</vt:lpstr>
      <vt:lpstr>宋体</vt:lpstr>
      <vt:lpstr>Wingdings</vt:lpstr>
      <vt:lpstr>方正中雅宋简体</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少帅</cp:lastModifiedBy>
  <cp:revision>174</cp:revision>
  <dcterms:created xsi:type="dcterms:W3CDTF">2019-06-19T02:08:00Z</dcterms:created>
  <dcterms:modified xsi:type="dcterms:W3CDTF">2023-06-19T11:41:02Z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26DCED47097B455AA9C285C3B3DBA771</vt:lpwstr>
  </property>
</Properties>
</file>