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71" r:id="rId6"/>
    <p:sldId id="296" r:id="rId7"/>
    <p:sldId id="263" r:id="rId8"/>
    <p:sldId id="352" r:id="rId9"/>
    <p:sldId id="354" r:id="rId10"/>
    <p:sldId id="264" r:id="rId11"/>
    <p:sldId id="265" r:id="rId12"/>
    <p:sldId id="266" r:id="rId13"/>
    <p:sldId id="355" r:id="rId14"/>
    <p:sldId id="267" r:id="rId15"/>
    <p:sldId id="356" r:id="rId16"/>
    <p:sldId id="268" r:id="rId17"/>
    <p:sldId id="269" r:id="rId18"/>
    <p:sldId id="357" r:id="rId19"/>
    <p:sldId id="270" r:id="rId20"/>
    <p:sldId id="272" r:id="rId21"/>
    <p:sldId id="358" r:id="rId22"/>
    <p:sldId id="273" r:id="rId23"/>
    <p:sldId id="274" r:id="rId24"/>
    <p:sldId id="359" r:id="rId25"/>
    <p:sldId id="275" r:id="rId26"/>
    <p:sldId id="360" r:id="rId27"/>
    <p:sldId id="276" r:id="rId28"/>
    <p:sldId id="277" r:id="rId29"/>
    <p:sldId id="278" r:id="rId30"/>
    <p:sldId id="279" r:id="rId31"/>
    <p:sldId id="280" r:id="rId32"/>
    <p:sldId id="298" r:id="rId33"/>
    <p:sldId id="281" r:id="rId34"/>
    <p:sldId id="282" r:id="rId35"/>
    <p:sldId id="283" r:id="rId36"/>
    <p:sldId id="284" r:id="rId37"/>
    <p:sldId id="286" r:id="rId38"/>
    <p:sldId id="361" r:id="rId39"/>
    <p:sldId id="285" r:id="rId40"/>
    <p:sldId id="362" r:id="rId41"/>
    <p:sldId id="287" r:id="rId42"/>
    <p:sldId id="288" r:id="rId43"/>
    <p:sldId id="289" r:id="rId44"/>
    <p:sldId id="290" r:id="rId45"/>
    <p:sldId id="363" r:id="rId46"/>
    <p:sldId id="262" r:id="rId47"/>
    <p:sldId id="364" r:id="rId48"/>
    <p:sldId id="260" r:id="rId49"/>
    <p:sldId id="302" r:id="rId50"/>
    <p:sldId id="304" r:id="rId51"/>
    <p:sldId id="365" r:id="rId52"/>
    <p:sldId id="305" r:id="rId53"/>
    <p:sldId id="306" r:id="rId54"/>
    <p:sldId id="307" r:id="rId55"/>
    <p:sldId id="309" r:id="rId56"/>
    <p:sldId id="367" r:id="rId57"/>
    <p:sldId id="310" r:id="rId58"/>
    <p:sldId id="368" r:id="rId59"/>
    <p:sldId id="311" r:id="rId60"/>
    <p:sldId id="297" r:id="rId61"/>
    <p:sldId id="313" r:id="rId62"/>
    <p:sldId id="369" r:id="rId63"/>
    <p:sldId id="312" r:id="rId64"/>
    <p:sldId id="314" r:id="rId65"/>
    <p:sldId id="370" r:id="rId66"/>
    <p:sldId id="315" r:id="rId67"/>
    <p:sldId id="319" r:id="rId68"/>
    <p:sldId id="261" r:id="rId69"/>
    <p:sldId id="300" r:id="rId70"/>
    <p:sldId id="301" r:id="rId71"/>
    <p:sldId id="303" r:id="rId72"/>
    <p:sldId id="371" r:id="rId73"/>
    <p:sldId id="316" r:id="rId74"/>
    <p:sldId id="317" r:id="rId75"/>
    <p:sldId id="372" r:id="rId76"/>
    <p:sldId id="318" r:id="rId77"/>
    <p:sldId id="373" r:id="rId78"/>
    <p:sldId id="295" r:id="rId79"/>
    <p:sldId id="374" r:id="rId80"/>
    <p:sldId id="320" r:id="rId81"/>
    <p:sldId id="375" r:id="rId82"/>
    <p:sldId id="321" r:id="rId83"/>
  </p:sldIdLst>
  <p:sldSz cx="12192000" cy="6858000"/>
  <p:notesSz cx="6858000" cy="9144000"/>
  <p:custDataLst>
    <p:tags r:id="rId8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7"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97"/>
        <p:guide pos="386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7" Type="http://schemas.openxmlformats.org/officeDocument/2006/relationships/tags" Target="tags/tag545.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734D4-7744-4A3F-B8B1-68F03F15C29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3.png"/><Relationship Id="rId6" Type="http://schemas.openxmlformats.org/officeDocument/2006/relationships/tags" Target="../tags/tag217.xml"/><Relationship Id="rId5" Type="http://schemas.openxmlformats.org/officeDocument/2006/relationships/tags" Target="../tags/tag216.xml"/><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23.xml"/><Relationship Id="rId5" Type="http://schemas.openxmlformats.org/officeDocument/2006/relationships/tags" Target="../tags/tag222.xml"/><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tags" Target="../tags/tag218.xml"/></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29.xml"/><Relationship Id="rId5" Type="http://schemas.openxmlformats.org/officeDocument/2006/relationships/tags" Target="../tags/tag228.xml"/><Relationship Id="rId4" Type="http://schemas.openxmlformats.org/officeDocument/2006/relationships/tags" Target="../tags/tag227.xml"/><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35.xml"/><Relationship Id="rId5" Type="http://schemas.openxmlformats.org/officeDocument/2006/relationships/tags" Target="../tags/tag234.xml"/><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png"/><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41.xml"/><Relationship Id="rId5" Type="http://schemas.openxmlformats.org/officeDocument/2006/relationships/tags" Target="../tags/tag240.xml"/><Relationship Id="rId4" Type="http://schemas.openxmlformats.org/officeDocument/2006/relationships/tags" Target="../tags/tag239.xml"/><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s>
</file>

<file path=ppt/slides/_rels/slide3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47.xml"/><Relationship Id="rId5" Type="http://schemas.openxmlformats.org/officeDocument/2006/relationships/tags" Target="../tags/tag246.xml"/><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s>
</file>

<file path=ppt/slides/_rels/slide3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53.xml"/><Relationship Id="rId5" Type="http://schemas.openxmlformats.org/officeDocument/2006/relationships/tags" Target="../tags/tag252.xml"/><Relationship Id="rId4" Type="http://schemas.openxmlformats.org/officeDocument/2006/relationships/tags" Target="../tags/tag251.xml"/><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s>
</file>

<file path=ppt/slides/_rels/slide3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tags" Target="../tags/tag254.xml"/></Relationships>
</file>

<file path=ppt/slides/_rels/slide3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65.xml"/><Relationship Id="rId5" Type="http://schemas.openxmlformats.org/officeDocument/2006/relationships/tags" Target="../tags/tag264.xml"/><Relationship Id="rId4" Type="http://schemas.openxmlformats.org/officeDocument/2006/relationships/tags" Target="../tags/tag263.xml"/><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tags" Target="../tags/tag260.xml"/></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71.xml"/><Relationship Id="rId5" Type="http://schemas.openxmlformats.org/officeDocument/2006/relationships/tags" Target="../tags/tag270.xml"/><Relationship Id="rId4" Type="http://schemas.openxmlformats.org/officeDocument/2006/relationships/tags" Target="../tags/tag269.xml"/><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s>
</file>

<file path=ppt/slides/_rels/slide3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77.xml"/><Relationship Id="rId5" Type="http://schemas.openxmlformats.org/officeDocument/2006/relationships/tags" Target="../tags/tag276.xml"/><Relationship Id="rId4" Type="http://schemas.openxmlformats.org/officeDocument/2006/relationships/tags" Target="../tags/tag275.xml"/><Relationship Id="rId3" Type="http://schemas.openxmlformats.org/officeDocument/2006/relationships/tags" Target="../tags/tag274.xml"/><Relationship Id="rId2" Type="http://schemas.openxmlformats.org/officeDocument/2006/relationships/tags" Target="../tags/tag273.xml"/><Relationship Id="rId1" Type="http://schemas.openxmlformats.org/officeDocument/2006/relationships/tags" Target="../tags/tag272.xml"/></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83.xml"/><Relationship Id="rId5" Type="http://schemas.openxmlformats.org/officeDocument/2006/relationships/tags" Target="../tags/tag282.xml"/><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tags" Target="../tags/tag278.xml"/></Relationships>
</file>

<file path=ppt/slides/_rels/slide3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89.xml"/><Relationship Id="rId5" Type="http://schemas.openxmlformats.org/officeDocument/2006/relationships/tags" Target="../tags/tag288.xml"/><Relationship Id="rId4" Type="http://schemas.openxmlformats.org/officeDocument/2006/relationships/tags" Target="../tags/tag287.xml"/><Relationship Id="rId3" Type="http://schemas.openxmlformats.org/officeDocument/2006/relationships/tags" Target="../tags/tag286.xml"/><Relationship Id="rId2" Type="http://schemas.openxmlformats.org/officeDocument/2006/relationships/tags" Target="../tags/tag285.xml"/><Relationship Id="rId1" Type="http://schemas.openxmlformats.org/officeDocument/2006/relationships/tags" Target="../tags/tag284.xml"/></Relationships>
</file>

<file path=ppt/slides/_rels/slide3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tags" Target="../tags/tag290.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png"/><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4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01.xml"/><Relationship Id="rId5" Type="http://schemas.openxmlformats.org/officeDocument/2006/relationships/tags" Target="../tags/tag300.xml"/><Relationship Id="rId4" Type="http://schemas.openxmlformats.org/officeDocument/2006/relationships/tags" Target="../tags/tag299.xml"/><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tags" Target="../tags/tag296.xml"/></Relationships>
</file>

<file path=ppt/slides/_rels/slide4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07.xml"/><Relationship Id="rId5" Type="http://schemas.openxmlformats.org/officeDocument/2006/relationships/tags" Target="../tags/tag306.xml"/><Relationship Id="rId4" Type="http://schemas.openxmlformats.org/officeDocument/2006/relationships/tags" Target="../tags/tag305.xml"/><Relationship Id="rId3" Type="http://schemas.openxmlformats.org/officeDocument/2006/relationships/tags" Target="../tags/tag304.xml"/><Relationship Id="rId2" Type="http://schemas.openxmlformats.org/officeDocument/2006/relationships/tags" Target="../tags/tag303.xml"/><Relationship Id="rId1" Type="http://schemas.openxmlformats.org/officeDocument/2006/relationships/tags" Target="../tags/tag302.xml"/></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13.xml"/><Relationship Id="rId5" Type="http://schemas.openxmlformats.org/officeDocument/2006/relationships/tags" Target="../tags/tag312.xml"/><Relationship Id="rId4" Type="http://schemas.openxmlformats.org/officeDocument/2006/relationships/tags" Target="../tags/tag311.xml"/><Relationship Id="rId3" Type="http://schemas.openxmlformats.org/officeDocument/2006/relationships/tags" Target="../tags/tag310.xml"/><Relationship Id="rId2" Type="http://schemas.openxmlformats.org/officeDocument/2006/relationships/tags" Target="../tags/tag309.xml"/><Relationship Id="rId1" Type="http://schemas.openxmlformats.org/officeDocument/2006/relationships/tags" Target="../tags/tag308.xml"/></Relationships>
</file>

<file path=ppt/slides/_rels/slide4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19.xml"/><Relationship Id="rId5" Type="http://schemas.openxmlformats.org/officeDocument/2006/relationships/tags" Target="../tags/tag318.xml"/><Relationship Id="rId4" Type="http://schemas.openxmlformats.org/officeDocument/2006/relationships/tags" Target="../tags/tag317.xml"/><Relationship Id="rId3" Type="http://schemas.openxmlformats.org/officeDocument/2006/relationships/tags" Target="../tags/tag316.xml"/><Relationship Id="rId2" Type="http://schemas.openxmlformats.org/officeDocument/2006/relationships/tags" Target="../tags/tag315.xml"/><Relationship Id="rId1" Type="http://schemas.openxmlformats.org/officeDocument/2006/relationships/tags" Target="../tags/tag314.xml"/></Relationships>
</file>

<file path=ppt/slides/_rels/slide4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25.xml"/><Relationship Id="rId5" Type="http://schemas.openxmlformats.org/officeDocument/2006/relationships/tags" Target="../tags/tag324.xml"/><Relationship Id="rId4" Type="http://schemas.openxmlformats.org/officeDocument/2006/relationships/tags" Target="../tags/tag323.xml"/><Relationship Id="rId3" Type="http://schemas.openxmlformats.org/officeDocument/2006/relationships/tags" Target="../tags/tag322.xml"/><Relationship Id="rId2" Type="http://schemas.openxmlformats.org/officeDocument/2006/relationships/tags" Target="../tags/tag321.xml"/><Relationship Id="rId1" Type="http://schemas.openxmlformats.org/officeDocument/2006/relationships/tags" Target="../tags/tag320.xml"/></Relationships>
</file>

<file path=ppt/slides/_rels/slide4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31.xml"/><Relationship Id="rId5" Type="http://schemas.openxmlformats.org/officeDocument/2006/relationships/tags" Target="../tags/tag330.xml"/><Relationship Id="rId4" Type="http://schemas.openxmlformats.org/officeDocument/2006/relationships/tags" Target="../tags/tag329.xml"/><Relationship Id="rId3" Type="http://schemas.openxmlformats.org/officeDocument/2006/relationships/tags" Target="../tags/tag328.xml"/><Relationship Id="rId2" Type="http://schemas.openxmlformats.org/officeDocument/2006/relationships/tags" Target="../tags/tag327.xml"/><Relationship Id="rId1" Type="http://schemas.openxmlformats.org/officeDocument/2006/relationships/tags" Target="../tags/tag326.xml"/></Relationships>
</file>

<file path=ppt/slides/_rels/slide4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37.xml"/><Relationship Id="rId5" Type="http://schemas.openxmlformats.org/officeDocument/2006/relationships/tags" Target="../tags/tag336.xml"/><Relationship Id="rId4" Type="http://schemas.openxmlformats.org/officeDocument/2006/relationships/tags" Target="../tags/tag335.xml"/><Relationship Id="rId3" Type="http://schemas.openxmlformats.org/officeDocument/2006/relationships/tags" Target="../tags/tag334.xml"/><Relationship Id="rId2" Type="http://schemas.openxmlformats.org/officeDocument/2006/relationships/tags" Target="../tags/tag333.xml"/><Relationship Id="rId1" Type="http://schemas.openxmlformats.org/officeDocument/2006/relationships/tags" Target="../tags/tag332.xml"/></Relationships>
</file>

<file path=ppt/slides/_rels/slide4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43.xml"/><Relationship Id="rId5" Type="http://schemas.openxmlformats.org/officeDocument/2006/relationships/tags" Target="../tags/tag342.xml"/><Relationship Id="rId4" Type="http://schemas.openxmlformats.org/officeDocument/2006/relationships/tags" Target="../tags/tag341.xml"/><Relationship Id="rId3" Type="http://schemas.openxmlformats.org/officeDocument/2006/relationships/tags" Target="../tags/tag340.xml"/><Relationship Id="rId2" Type="http://schemas.openxmlformats.org/officeDocument/2006/relationships/tags" Target="../tags/tag339.xml"/><Relationship Id="rId1" Type="http://schemas.openxmlformats.org/officeDocument/2006/relationships/tags" Target="../tags/tag338.xml"/></Relationships>
</file>

<file path=ppt/slides/_rels/slide4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49.xml"/><Relationship Id="rId5" Type="http://schemas.openxmlformats.org/officeDocument/2006/relationships/tags" Target="../tags/tag348.xml"/><Relationship Id="rId4" Type="http://schemas.openxmlformats.org/officeDocument/2006/relationships/tags" Target="../tags/tag347.xml"/><Relationship Id="rId3" Type="http://schemas.openxmlformats.org/officeDocument/2006/relationships/tags" Target="../tags/tag346.xml"/><Relationship Id="rId2" Type="http://schemas.openxmlformats.org/officeDocument/2006/relationships/tags" Target="../tags/tag345.xml"/><Relationship Id="rId1" Type="http://schemas.openxmlformats.org/officeDocument/2006/relationships/tags" Target="../tags/tag344.xml"/></Relationships>
</file>

<file path=ppt/slides/_rels/slide4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55.xml"/><Relationship Id="rId5" Type="http://schemas.openxmlformats.org/officeDocument/2006/relationships/tags" Target="../tags/tag354.xml"/><Relationship Id="rId4" Type="http://schemas.openxmlformats.org/officeDocument/2006/relationships/tags" Target="../tags/tag353.xml"/><Relationship Id="rId3" Type="http://schemas.openxmlformats.org/officeDocument/2006/relationships/tags" Target="../tags/tag352.xml"/><Relationship Id="rId2" Type="http://schemas.openxmlformats.org/officeDocument/2006/relationships/tags" Target="../tags/tag351.xml"/><Relationship Id="rId1" Type="http://schemas.openxmlformats.org/officeDocument/2006/relationships/tags" Target="../tags/tag350.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s>
</file>

<file path=ppt/slides/_rels/slide5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61.xml"/><Relationship Id="rId5" Type="http://schemas.openxmlformats.org/officeDocument/2006/relationships/tags" Target="../tags/tag360.xml"/><Relationship Id="rId4" Type="http://schemas.openxmlformats.org/officeDocument/2006/relationships/tags" Target="../tags/tag359.xml"/><Relationship Id="rId3" Type="http://schemas.openxmlformats.org/officeDocument/2006/relationships/tags" Target="../tags/tag358.xml"/><Relationship Id="rId2" Type="http://schemas.openxmlformats.org/officeDocument/2006/relationships/tags" Target="../tags/tag357.xml"/><Relationship Id="rId1" Type="http://schemas.openxmlformats.org/officeDocument/2006/relationships/tags" Target="../tags/tag356.xml"/></Relationships>
</file>

<file path=ppt/slides/_rels/slide5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67.xml"/><Relationship Id="rId5" Type="http://schemas.openxmlformats.org/officeDocument/2006/relationships/tags" Target="../tags/tag366.xml"/><Relationship Id="rId4" Type="http://schemas.openxmlformats.org/officeDocument/2006/relationships/tags" Target="../tags/tag365.xml"/><Relationship Id="rId3" Type="http://schemas.openxmlformats.org/officeDocument/2006/relationships/tags" Target="../tags/tag364.xml"/><Relationship Id="rId2" Type="http://schemas.openxmlformats.org/officeDocument/2006/relationships/tags" Target="../tags/tag363.xml"/><Relationship Id="rId1" Type="http://schemas.openxmlformats.org/officeDocument/2006/relationships/tags" Target="../tags/tag362.xml"/></Relationships>
</file>

<file path=ppt/slides/_rels/slide5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73.xml"/><Relationship Id="rId5" Type="http://schemas.openxmlformats.org/officeDocument/2006/relationships/tags" Target="../tags/tag372.xml"/><Relationship Id="rId4" Type="http://schemas.openxmlformats.org/officeDocument/2006/relationships/tags" Target="../tags/tag371.xml"/><Relationship Id="rId3" Type="http://schemas.openxmlformats.org/officeDocument/2006/relationships/tags" Target="../tags/tag370.xml"/><Relationship Id="rId2" Type="http://schemas.openxmlformats.org/officeDocument/2006/relationships/tags" Target="../tags/tag369.xml"/><Relationship Id="rId1" Type="http://schemas.openxmlformats.org/officeDocument/2006/relationships/tags" Target="../tags/tag368.xml"/></Relationships>
</file>

<file path=ppt/slides/_rels/slide5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79.xml"/><Relationship Id="rId5" Type="http://schemas.openxmlformats.org/officeDocument/2006/relationships/tags" Target="../tags/tag378.xml"/><Relationship Id="rId4" Type="http://schemas.openxmlformats.org/officeDocument/2006/relationships/tags" Target="../tags/tag377.xml"/><Relationship Id="rId3" Type="http://schemas.openxmlformats.org/officeDocument/2006/relationships/tags" Target="../tags/tag376.xml"/><Relationship Id="rId2" Type="http://schemas.openxmlformats.org/officeDocument/2006/relationships/tags" Target="../tags/tag375.xml"/><Relationship Id="rId1" Type="http://schemas.openxmlformats.org/officeDocument/2006/relationships/tags" Target="../tags/tag374.xml"/></Relationships>
</file>

<file path=ppt/slides/_rels/slide5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85.xml"/><Relationship Id="rId5" Type="http://schemas.openxmlformats.org/officeDocument/2006/relationships/tags" Target="../tags/tag384.xml"/><Relationship Id="rId4" Type="http://schemas.openxmlformats.org/officeDocument/2006/relationships/tags" Target="../tags/tag383.xml"/><Relationship Id="rId3" Type="http://schemas.openxmlformats.org/officeDocument/2006/relationships/tags" Target="../tags/tag382.xml"/><Relationship Id="rId2" Type="http://schemas.openxmlformats.org/officeDocument/2006/relationships/tags" Target="../tags/tag381.xml"/><Relationship Id="rId1" Type="http://schemas.openxmlformats.org/officeDocument/2006/relationships/tags" Target="../tags/tag380.xml"/></Relationships>
</file>

<file path=ppt/slides/_rels/slide5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91.xml"/><Relationship Id="rId5" Type="http://schemas.openxmlformats.org/officeDocument/2006/relationships/tags" Target="../tags/tag390.xml"/><Relationship Id="rId4" Type="http://schemas.openxmlformats.org/officeDocument/2006/relationships/tags" Target="../tags/tag389.xml"/><Relationship Id="rId3" Type="http://schemas.openxmlformats.org/officeDocument/2006/relationships/tags" Target="../tags/tag388.xml"/><Relationship Id="rId2" Type="http://schemas.openxmlformats.org/officeDocument/2006/relationships/tags" Target="../tags/tag387.xml"/><Relationship Id="rId1" Type="http://schemas.openxmlformats.org/officeDocument/2006/relationships/tags" Target="../tags/tag386.xml"/></Relationships>
</file>

<file path=ppt/slides/_rels/slide5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97.xml"/><Relationship Id="rId5" Type="http://schemas.openxmlformats.org/officeDocument/2006/relationships/tags" Target="../tags/tag396.xml"/><Relationship Id="rId4" Type="http://schemas.openxmlformats.org/officeDocument/2006/relationships/tags" Target="../tags/tag395.xml"/><Relationship Id="rId3" Type="http://schemas.openxmlformats.org/officeDocument/2006/relationships/tags" Target="../tags/tag394.xml"/><Relationship Id="rId2" Type="http://schemas.openxmlformats.org/officeDocument/2006/relationships/tags" Target="../tags/tag393.xml"/><Relationship Id="rId1" Type="http://schemas.openxmlformats.org/officeDocument/2006/relationships/tags" Target="../tags/tag392.xml"/></Relationships>
</file>

<file path=ppt/slides/_rels/slide5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03.xml"/><Relationship Id="rId5" Type="http://schemas.openxmlformats.org/officeDocument/2006/relationships/tags" Target="../tags/tag402.xml"/><Relationship Id="rId4" Type="http://schemas.openxmlformats.org/officeDocument/2006/relationships/tags" Target="../tags/tag401.xml"/><Relationship Id="rId3" Type="http://schemas.openxmlformats.org/officeDocument/2006/relationships/tags" Target="../tags/tag400.xml"/><Relationship Id="rId2" Type="http://schemas.openxmlformats.org/officeDocument/2006/relationships/tags" Target="../tags/tag399.xml"/><Relationship Id="rId1" Type="http://schemas.openxmlformats.org/officeDocument/2006/relationships/tags" Target="../tags/tag398.xml"/></Relationships>
</file>

<file path=ppt/slides/_rels/slide5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09.xml"/><Relationship Id="rId5" Type="http://schemas.openxmlformats.org/officeDocument/2006/relationships/tags" Target="../tags/tag408.xml"/><Relationship Id="rId4" Type="http://schemas.openxmlformats.org/officeDocument/2006/relationships/tags" Target="../tags/tag407.xml"/><Relationship Id="rId3" Type="http://schemas.openxmlformats.org/officeDocument/2006/relationships/tags" Target="../tags/tag406.xml"/><Relationship Id="rId2" Type="http://schemas.openxmlformats.org/officeDocument/2006/relationships/tags" Target="../tags/tag405.xml"/><Relationship Id="rId1" Type="http://schemas.openxmlformats.org/officeDocument/2006/relationships/tags" Target="../tags/tag404.xml"/></Relationships>
</file>

<file path=ppt/slides/_rels/slide5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15.xml"/><Relationship Id="rId5" Type="http://schemas.openxmlformats.org/officeDocument/2006/relationships/tags" Target="../tags/tag414.xml"/><Relationship Id="rId4" Type="http://schemas.openxmlformats.org/officeDocument/2006/relationships/tags" Target="../tags/tag413.xml"/><Relationship Id="rId3" Type="http://schemas.openxmlformats.org/officeDocument/2006/relationships/tags" Target="../tags/tag412.xml"/><Relationship Id="rId2" Type="http://schemas.openxmlformats.org/officeDocument/2006/relationships/tags" Target="../tags/tag411.xml"/><Relationship Id="rId1" Type="http://schemas.openxmlformats.org/officeDocument/2006/relationships/tags" Target="../tags/tag410.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s>
</file>

<file path=ppt/slides/_rels/slide6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21.xml"/><Relationship Id="rId5" Type="http://schemas.openxmlformats.org/officeDocument/2006/relationships/tags" Target="../tags/tag420.xml"/><Relationship Id="rId4" Type="http://schemas.openxmlformats.org/officeDocument/2006/relationships/tags" Target="../tags/tag419.xml"/><Relationship Id="rId3" Type="http://schemas.openxmlformats.org/officeDocument/2006/relationships/tags" Target="../tags/tag418.xml"/><Relationship Id="rId2" Type="http://schemas.openxmlformats.org/officeDocument/2006/relationships/tags" Target="../tags/tag417.xml"/><Relationship Id="rId1" Type="http://schemas.openxmlformats.org/officeDocument/2006/relationships/tags" Target="../tags/tag416.xml"/></Relationships>
</file>

<file path=ppt/slides/_rels/slide6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27.xml"/><Relationship Id="rId5" Type="http://schemas.openxmlformats.org/officeDocument/2006/relationships/tags" Target="../tags/tag426.xml"/><Relationship Id="rId4" Type="http://schemas.openxmlformats.org/officeDocument/2006/relationships/tags" Target="../tags/tag425.xml"/><Relationship Id="rId3" Type="http://schemas.openxmlformats.org/officeDocument/2006/relationships/tags" Target="../tags/tag424.xml"/><Relationship Id="rId2" Type="http://schemas.openxmlformats.org/officeDocument/2006/relationships/tags" Target="../tags/tag423.xml"/><Relationship Id="rId1" Type="http://schemas.openxmlformats.org/officeDocument/2006/relationships/tags" Target="../tags/tag422.xml"/></Relationships>
</file>

<file path=ppt/slides/_rels/slide6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33.xml"/><Relationship Id="rId5" Type="http://schemas.openxmlformats.org/officeDocument/2006/relationships/tags" Target="../tags/tag432.xml"/><Relationship Id="rId4" Type="http://schemas.openxmlformats.org/officeDocument/2006/relationships/tags" Target="../tags/tag431.xml"/><Relationship Id="rId3" Type="http://schemas.openxmlformats.org/officeDocument/2006/relationships/tags" Target="../tags/tag430.xml"/><Relationship Id="rId2" Type="http://schemas.openxmlformats.org/officeDocument/2006/relationships/tags" Target="../tags/tag429.xml"/><Relationship Id="rId1" Type="http://schemas.openxmlformats.org/officeDocument/2006/relationships/tags" Target="../tags/tag428.xml"/></Relationships>
</file>

<file path=ppt/slides/_rels/slide6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39.xml"/><Relationship Id="rId5" Type="http://schemas.openxmlformats.org/officeDocument/2006/relationships/tags" Target="../tags/tag438.xml"/><Relationship Id="rId4" Type="http://schemas.openxmlformats.org/officeDocument/2006/relationships/tags" Target="../tags/tag437.xml"/><Relationship Id="rId3" Type="http://schemas.openxmlformats.org/officeDocument/2006/relationships/tags" Target="../tags/tag436.xml"/><Relationship Id="rId2" Type="http://schemas.openxmlformats.org/officeDocument/2006/relationships/tags" Target="../tags/tag435.xml"/><Relationship Id="rId1" Type="http://schemas.openxmlformats.org/officeDocument/2006/relationships/tags" Target="../tags/tag434.xml"/></Relationships>
</file>

<file path=ppt/slides/_rels/slide6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45.xml"/><Relationship Id="rId5" Type="http://schemas.openxmlformats.org/officeDocument/2006/relationships/tags" Target="../tags/tag444.xml"/><Relationship Id="rId4" Type="http://schemas.openxmlformats.org/officeDocument/2006/relationships/tags" Target="../tags/tag443.xml"/><Relationship Id="rId3" Type="http://schemas.openxmlformats.org/officeDocument/2006/relationships/tags" Target="../tags/tag442.xml"/><Relationship Id="rId2" Type="http://schemas.openxmlformats.org/officeDocument/2006/relationships/tags" Target="../tags/tag441.xml"/><Relationship Id="rId1" Type="http://schemas.openxmlformats.org/officeDocument/2006/relationships/tags" Target="../tags/tag440.xml"/></Relationships>
</file>

<file path=ppt/slides/_rels/slide6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51.xml"/><Relationship Id="rId5" Type="http://schemas.openxmlformats.org/officeDocument/2006/relationships/tags" Target="../tags/tag450.xml"/><Relationship Id="rId4" Type="http://schemas.openxmlformats.org/officeDocument/2006/relationships/tags" Target="../tags/tag449.xml"/><Relationship Id="rId3" Type="http://schemas.openxmlformats.org/officeDocument/2006/relationships/tags" Target="../tags/tag448.xml"/><Relationship Id="rId2" Type="http://schemas.openxmlformats.org/officeDocument/2006/relationships/tags" Target="../tags/tag447.xml"/><Relationship Id="rId1" Type="http://schemas.openxmlformats.org/officeDocument/2006/relationships/tags" Target="../tags/tag446.xml"/></Relationships>
</file>

<file path=ppt/slides/_rels/slide6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57.xml"/><Relationship Id="rId5" Type="http://schemas.openxmlformats.org/officeDocument/2006/relationships/tags" Target="../tags/tag456.xml"/><Relationship Id="rId4" Type="http://schemas.openxmlformats.org/officeDocument/2006/relationships/tags" Target="../tags/tag455.xml"/><Relationship Id="rId3" Type="http://schemas.openxmlformats.org/officeDocument/2006/relationships/tags" Target="../tags/tag454.xml"/><Relationship Id="rId2" Type="http://schemas.openxmlformats.org/officeDocument/2006/relationships/tags" Target="../tags/tag453.xml"/><Relationship Id="rId1" Type="http://schemas.openxmlformats.org/officeDocument/2006/relationships/tags" Target="../tags/tag452.xml"/></Relationships>
</file>

<file path=ppt/slides/_rels/slide6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63.xml"/><Relationship Id="rId5" Type="http://schemas.openxmlformats.org/officeDocument/2006/relationships/tags" Target="../tags/tag462.xml"/><Relationship Id="rId4" Type="http://schemas.openxmlformats.org/officeDocument/2006/relationships/tags" Target="../tags/tag461.xml"/><Relationship Id="rId3" Type="http://schemas.openxmlformats.org/officeDocument/2006/relationships/tags" Target="../tags/tag460.xml"/><Relationship Id="rId2" Type="http://schemas.openxmlformats.org/officeDocument/2006/relationships/tags" Target="../tags/tag459.xml"/><Relationship Id="rId1" Type="http://schemas.openxmlformats.org/officeDocument/2006/relationships/tags" Target="../tags/tag458.xml"/></Relationships>
</file>

<file path=ppt/slides/_rels/slide6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69.xml"/><Relationship Id="rId5" Type="http://schemas.openxmlformats.org/officeDocument/2006/relationships/tags" Target="../tags/tag468.xml"/><Relationship Id="rId4" Type="http://schemas.openxmlformats.org/officeDocument/2006/relationships/tags" Target="../tags/tag467.xml"/><Relationship Id="rId3" Type="http://schemas.openxmlformats.org/officeDocument/2006/relationships/tags" Target="../tags/tag466.xml"/><Relationship Id="rId2" Type="http://schemas.openxmlformats.org/officeDocument/2006/relationships/tags" Target="../tags/tag465.xml"/><Relationship Id="rId1" Type="http://schemas.openxmlformats.org/officeDocument/2006/relationships/tags" Target="../tags/tag464.xml"/></Relationships>
</file>

<file path=ppt/slides/_rels/slide6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75.xml"/><Relationship Id="rId5" Type="http://schemas.openxmlformats.org/officeDocument/2006/relationships/tags" Target="../tags/tag474.xml"/><Relationship Id="rId4" Type="http://schemas.openxmlformats.org/officeDocument/2006/relationships/tags" Target="../tags/tag473.xml"/><Relationship Id="rId3" Type="http://schemas.openxmlformats.org/officeDocument/2006/relationships/tags" Target="../tags/tag472.xml"/><Relationship Id="rId2" Type="http://schemas.openxmlformats.org/officeDocument/2006/relationships/tags" Target="../tags/tag471.xml"/><Relationship Id="rId1" Type="http://schemas.openxmlformats.org/officeDocument/2006/relationships/tags" Target="../tags/tag470.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7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81.xml"/><Relationship Id="rId5" Type="http://schemas.openxmlformats.org/officeDocument/2006/relationships/tags" Target="../tags/tag480.xml"/><Relationship Id="rId4" Type="http://schemas.openxmlformats.org/officeDocument/2006/relationships/tags" Target="../tags/tag479.xml"/><Relationship Id="rId3" Type="http://schemas.openxmlformats.org/officeDocument/2006/relationships/tags" Target="../tags/tag478.xml"/><Relationship Id="rId2" Type="http://schemas.openxmlformats.org/officeDocument/2006/relationships/tags" Target="../tags/tag477.xml"/><Relationship Id="rId1" Type="http://schemas.openxmlformats.org/officeDocument/2006/relationships/tags" Target="../tags/tag476.xml"/></Relationships>
</file>

<file path=ppt/slides/_rels/slide7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87.xml"/><Relationship Id="rId5" Type="http://schemas.openxmlformats.org/officeDocument/2006/relationships/tags" Target="../tags/tag486.xml"/><Relationship Id="rId4" Type="http://schemas.openxmlformats.org/officeDocument/2006/relationships/tags" Target="../tags/tag485.xml"/><Relationship Id="rId3" Type="http://schemas.openxmlformats.org/officeDocument/2006/relationships/tags" Target="../tags/tag484.xml"/><Relationship Id="rId2" Type="http://schemas.openxmlformats.org/officeDocument/2006/relationships/tags" Target="../tags/tag483.xml"/><Relationship Id="rId1" Type="http://schemas.openxmlformats.org/officeDocument/2006/relationships/tags" Target="../tags/tag482.xml"/></Relationships>
</file>

<file path=ppt/slides/_rels/slide7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93.xml"/><Relationship Id="rId5" Type="http://schemas.openxmlformats.org/officeDocument/2006/relationships/tags" Target="../tags/tag492.xml"/><Relationship Id="rId4" Type="http://schemas.openxmlformats.org/officeDocument/2006/relationships/tags" Target="../tags/tag491.xml"/><Relationship Id="rId3" Type="http://schemas.openxmlformats.org/officeDocument/2006/relationships/tags" Target="../tags/tag490.xml"/><Relationship Id="rId2" Type="http://schemas.openxmlformats.org/officeDocument/2006/relationships/tags" Target="../tags/tag489.xml"/><Relationship Id="rId1" Type="http://schemas.openxmlformats.org/officeDocument/2006/relationships/tags" Target="../tags/tag488.xml"/></Relationships>
</file>

<file path=ppt/slides/_rels/slide7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99.xml"/><Relationship Id="rId5" Type="http://schemas.openxmlformats.org/officeDocument/2006/relationships/tags" Target="../tags/tag498.xml"/><Relationship Id="rId4" Type="http://schemas.openxmlformats.org/officeDocument/2006/relationships/tags" Target="../tags/tag497.xml"/><Relationship Id="rId3" Type="http://schemas.openxmlformats.org/officeDocument/2006/relationships/tags" Target="../tags/tag496.xml"/><Relationship Id="rId2" Type="http://schemas.openxmlformats.org/officeDocument/2006/relationships/tags" Target="../tags/tag495.xml"/><Relationship Id="rId1" Type="http://schemas.openxmlformats.org/officeDocument/2006/relationships/tags" Target="../tags/tag494.xml"/></Relationships>
</file>

<file path=ppt/slides/_rels/slide7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506.xml"/><Relationship Id="rId6" Type="http://schemas.openxmlformats.org/officeDocument/2006/relationships/tags" Target="../tags/tag505.xml"/><Relationship Id="rId5" Type="http://schemas.openxmlformats.org/officeDocument/2006/relationships/tags" Target="../tags/tag504.xml"/><Relationship Id="rId4" Type="http://schemas.openxmlformats.org/officeDocument/2006/relationships/tags" Target="../tags/tag503.xml"/><Relationship Id="rId3" Type="http://schemas.openxmlformats.org/officeDocument/2006/relationships/tags" Target="../tags/tag502.xml"/><Relationship Id="rId2" Type="http://schemas.openxmlformats.org/officeDocument/2006/relationships/tags" Target="../tags/tag501.xml"/><Relationship Id="rId1" Type="http://schemas.openxmlformats.org/officeDocument/2006/relationships/tags" Target="../tags/tag500.xml"/></Relationships>
</file>

<file path=ppt/slides/_rels/slide7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513.xml"/><Relationship Id="rId6" Type="http://schemas.openxmlformats.org/officeDocument/2006/relationships/tags" Target="../tags/tag512.xml"/><Relationship Id="rId5" Type="http://schemas.openxmlformats.org/officeDocument/2006/relationships/tags" Target="../tags/tag511.xml"/><Relationship Id="rId4" Type="http://schemas.openxmlformats.org/officeDocument/2006/relationships/tags" Target="../tags/tag510.xml"/><Relationship Id="rId3" Type="http://schemas.openxmlformats.org/officeDocument/2006/relationships/tags" Target="../tags/tag509.xml"/><Relationship Id="rId2" Type="http://schemas.openxmlformats.org/officeDocument/2006/relationships/tags" Target="../tags/tag508.xml"/><Relationship Id="rId1" Type="http://schemas.openxmlformats.org/officeDocument/2006/relationships/tags" Target="../tags/tag507.xml"/></Relationships>
</file>

<file path=ppt/slides/_rels/slide7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519.xml"/><Relationship Id="rId5" Type="http://schemas.openxmlformats.org/officeDocument/2006/relationships/tags" Target="../tags/tag518.xml"/><Relationship Id="rId4" Type="http://schemas.openxmlformats.org/officeDocument/2006/relationships/tags" Target="../tags/tag517.xml"/><Relationship Id="rId3" Type="http://schemas.openxmlformats.org/officeDocument/2006/relationships/tags" Target="../tags/tag516.xml"/><Relationship Id="rId2" Type="http://schemas.openxmlformats.org/officeDocument/2006/relationships/tags" Target="../tags/tag515.xml"/><Relationship Id="rId1" Type="http://schemas.openxmlformats.org/officeDocument/2006/relationships/tags" Target="../tags/tag514.xml"/></Relationships>
</file>

<file path=ppt/slides/_rels/slide7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525.xml"/><Relationship Id="rId5" Type="http://schemas.openxmlformats.org/officeDocument/2006/relationships/tags" Target="../tags/tag524.xml"/><Relationship Id="rId4" Type="http://schemas.openxmlformats.org/officeDocument/2006/relationships/tags" Target="../tags/tag523.xml"/><Relationship Id="rId3" Type="http://schemas.openxmlformats.org/officeDocument/2006/relationships/tags" Target="../tags/tag522.xml"/><Relationship Id="rId2" Type="http://schemas.openxmlformats.org/officeDocument/2006/relationships/tags" Target="../tags/tag521.xml"/><Relationship Id="rId1" Type="http://schemas.openxmlformats.org/officeDocument/2006/relationships/tags" Target="../tags/tag520.xml"/></Relationships>
</file>

<file path=ppt/slides/_rels/slide7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531.xml"/><Relationship Id="rId5" Type="http://schemas.openxmlformats.org/officeDocument/2006/relationships/tags" Target="../tags/tag530.xml"/><Relationship Id="rId4" Type="http://schemas.openxmlformats.org/officeDocument/2006/relationships/tags" Target="../tags/tag529.xml"/><Relationship Id="rId3" Type="http://schemas.openxmlformats.org/officeDocument/2006/relationships/tags" Target="../tags/tag528.xml"/><Relationship Id="rId2" Type="http://schemas.openxmlformats.org/officeDocument/2006/relationships/tags" Target="../tags/tag527.xml"/><Relationship Id="rId1" Type="http://schemas.openxmlformats.org/officeDocument/2006/relationships/tags" Target="../tags/tag526.xml"/></Relationships>
</file>

<file path=ppt/slides/_rels/slide7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537.xml"/><Relationship Id="rId5" Type="http://schemas.openxmlformats.org/officeDocument/2006/relationships/tags" Target="../tags/tag536.xml"/><Relationship Id="rId4" Type="http://schemas.openxmlformats.org/officeDocument/2006/relationships/tags" Target="../tags/tag535.xml"/><Relationship Id="rId3" Type="http://schemas.openxmlformats.org/officeDocument/2006/relationships/tags" Target="../tags/tag534.xml"/><Relationship Id="rId2" Type="http://schemas.openxmlformats.org/officeDocument/2006/relationships/tags" Target="../tags/tag533.xml"/><Relationship Id="rId1" Type="http://schemas.openxmlformats.org/officeDocument/2006/relationships/tags" Target="../tags/tag532.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s>
</file>

<file path=ppt/slides/_rels/slide8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png"/><Relationship Id="rId7" Type="http://schemas.openxmlformats.org/officeDocument/2006/relationships/tags" Target="../tags/tag544.xml"/><Relationship Id="rId6" Type="http://schemas.openxmlformats.org/officeDocument/2006/relationships/tags" Target="../tags/tag543.xml"/><Relationship Id="rId5" Type="http://schemas.openxmlformats.org/officeDocument/2006/relationships/tags" Target="../tags/tag542.xml"/><Relationship Id="rId4" Type="http://schemas.openxmlformats.org/officeDocument/2006/relationships/tags" Target="../tags/tag541.xml"/><Relationship Id="rId3" Type="http://schemas.openxmlformats.org/officeDocument/2006/relationships/tags" Target="../tags/tag540.xml"/><Relationship Id="rId2" Type="http://schemas.openxmlformats.org/officeDocument/2006/relationships/tags" Target="../tags/tag539.xml"/><Relationship Id="rId1" Type="http://schemas.openxmlformats.org/officeDocument/2006/relationships/tags" Target="../tags/tag538.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1186180" y="6698615"/>
            <a:ext cx="9056370" cy="0"/>
          </a:xfrm>
          <a:prstGeom prst="line">
            <a:avLst/>
          </a:prstGeom>
        </p:spPr>
        <p:style>
          <a:lnRef idx="3">
            <a:schemeClr val="accent6"/>
          </a:lnRef>
          <a:fillRef idx="0">
            <a:schemeClr val="accent6"/>
          </a:fillRef>
          <a:effectRef idx="2">
            <a:schemeClr val="accent6"/>
          </a:effectRef>
          <a:fontRef idx="minor">
            <a:schemeClr val="tx1"/>
          </a:fontRef>
        </p:style>
      </p:cxnSp>
      <p:sp>
        <p:nvSpPr>
          <p:cNvPr id="16" name="任意多边形: 形状 15"/>
          <p:cNvSpPr/>
          <p:nvPr>
            <p:custDataLst>
              <p:tags r:id="rId1"/>
            </p:custDataLst>
          </p:nvPr>
        </p:nvSpPr>
        <p:spPr>
          <a:xfrm>
            <a:off x="-4521835" y="0"/>
            <a:ext cx="6149975" cy="2924810"/>
          </a:xfrm>
          <a:custGeom>
            <a:avLst/>
            <a:gdLst>
              <a:gd name="connsiteX0" fmla="*/ 0 w 6096000"/>
              <a:gd name="connsiteY0" fmla="*/ 0 h 6858000"/>
              <a:gd name="connsiteX1" fmla="*/ 4700232 w 6096000"/>
              <a:gd name="connsiteY1" fmla="*/ 0 h 6858000"/>
              <a:gd name="connsiteX2" fmla="*/ 4819488 w 6096000"/>
              <a:gd name="connsiteY2" fmla="*/ 125084 h 6858000"/>
              <a:gd name="connsiteX3" fmla="*/ 6096000 w 6096000"/>
              <a:gd name="connsiteY3" fmla="*/ 3429001 h 6858000"/>
              <a:gd name="connsiteX4" fmla="*/ 4819488 w 6096000"/>
              <a:gd name="connsiteY4" fmla="*/ 6732919 h 6858000"/>
              <a:gd name="connsiteX5" fmla="*/ 4700234 w 6096000"/>
              <a:gd name="connsiteY5" fmla="*/ 6858000 h 6858000"/>
              <a:gd name="connsiteX6" fmla="*/ 0 w 6096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58000">
                <a:moveTo>
                  <a:pt x="0" y="0"/>
                </a:moveTo>
                <a:lnTo>
                  <a:pt x="4700232" y="0"/>
                </a:lnTo>
                <a:lnTo>
                  <a:pt x="4819488" y="125084"/>
                </a:lnTo>
                <a:cubicBezTo>
                  <a:pt x="5612607" y="997709"/>
                  <a:pt x="6096000" y="2156904"/>
                  <a:pt x="6096000" y="3429001"/>
                </a:cubicBezTo>
                <a:cubicBezTo>
                  <a:pt x="6096000" y="4701099"/>
                  <a:pt x="5612607" y="5860294"/>
                  <a:pt x="4819488" y="6732919"/>
                </a:cubicBezTo>
                <a:lnTo>
                  <a:pt x="4700234" y="6858000"/>
                </a:lnTo>
                <a:lnTo>
                  <a:pt x="0" y="6858000"/>
                </a:lnTo>
                <a:close/>
              </a:path>
            </a:pathLst>
          </a:cu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7" name="iśļíḑé"/>
          <p:cNvSpPr/>
          <p:nvPr>
            <p:custDataLst>
              <p:tags r:id="rId2"/>
            </p:custDataLst>
          </p:nvPr>
        </p:nvSpPr>
        <p:spPr bwMode="auto">
          <a:xfrm rot="10800000">
            <a:off x="-65405" y="5723255"/>
            <a:ext cx="1384935" cy="11938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0 h 3429000"/>
              <a:gd name="connsiteX0-1" fmla="*/ 0 w 6096000"/>
              <a:gd name="connsiteY0-2" fmla="*/ 0 h 3755571"/>
              <a:gd name="connsiteX1-3" fmla="*/ 6096000 w 6096000"/>
              <a:gd name="connsiteY1-4" fmla="*/ 0 h 3755571"/>
              <a:gd name="connsiteX2-5" fmla="*/ 6084829 w 6096000"/>
              <a:gd name="connsiteY2-6" fmla="*/ 3755571 h 3755571"/>
              <a:gd name="connsiteX3-7" fmla="*/ 0 w 6096000"/>
              <a:gd name="connsiteY3-8" fmla="*/ 0 h 3755571"/>
              <a:gd name="connsiteX0-9" fmla="*/ 0 w 6107172"/>
              <a:gd name="connsiteY0-10" fmla="*/ 0 h 3833664"/>
              <a:gd name="connsiteX1-11" fmla="*/ 6096000 w 6107172"/>
              <a:gd name="connsiteY1-12" fmla="*/ 0 h 3833664"/>
              <a:gd name="connsiteX2-13" fmla="*/ 6107172 w 6107172"/>
              <a:gd name="connsiteY2-14" fmla="*/ 3833664 h 3833664"/>
              <a:gd name="connsiteX3-15" fmla="*/ 0 w 6107172"/>
              <a:gd name="connsiteY3-16" fmla="*/ 0 h 3833664"/>
            </a:gdLst>
            <a:ahLst/>
            <a:cxnLst>
              <a:cxn ang="0">
                <a:pos x="connsiteX0-1" y="connsiteY0-2"/>
              </a:cxn>
              <a:cxn ang="0">
                <a:pos x="connsiteX1-3" y="connsiteY1-4"/>
              </a:cxn>
              <a:cxn ang="0">
                <a:pos x="connsiteX2-5" y="connsiteY2-6"/>
              </a:cxn>
              <a:cxn ang="0">
                <a:pos x="connsiteX3-7" y="connsiteY3-8"/>
              </a:cxn>
            </a:cxnLst>
            <a:rect l="l" t="t" r="r" b="b"/>
            <a:pathLst>
              <a:path w="6107172" h="3833664">
                <a:moveTo>
                  <a:pt x="0" y="0"/>
                </a:moveTo>
                <a:lnTo>
                  <a:pt x="6096000" y="0"/>
                </a:lnTo>
                <a:cubicBezTo>
                  <a:pt x="6096000" y="1143000"/>
                  <a:pt x="6107172" y="2690664"/>
                  <a:pt x="6107172" y="3833664"/>
                </a:cubicBezTo>
                <a:cubicBezTo>
                  <a:pt x="2740444" y="3833664"/>
                  <a:pt x="0" y="1893784"/>
                  <a:pt x="0" y="0"/>
                </a:cubicBezTo>
                <a:close/>
              </a:path>
            </a:pathLst>
          </a:custGeom>
          <a:solidFill>
            <a:srgbClr val="FFC10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26" name="流程图: 联系 25"/>
          <p:cNvSpPr/>
          <p:nvPr/>
        </p:nvSpPr>
        <p:spPr>
          <a:xfrm>
            <a:off x="11005820" y="3286760"/>
            <a:ext cx="1588135" cy="1617980"/>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空心弧 3"/>
          <p:cNvSpPr/>
          <p:nvPr/>
        </p:nvSpPr>
        <p:spPr>
          <a:xfrm>
            <a:off x="9026525" y="4824730"/>
            <a:ext cx="5016500" cy="5199380"/>
          </a:xfrm>
          <a:prstGeom prst="blockArc">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solidFill>
                <a:schemeClr val="tx1"/>
              </a:solidFill>
            </a:endParaRPr>
          </a:p>
        </p:txBody>
      </p:sp>
      <p:sp>
        <p:nvSpPr>
          <p:cNvPr id="9" name="空心弧 8"/>
          <p:cNvSpPr/>
          <p:nvPr/>
        </p:nvSpPr>
        <p:spPr>
          <a:xfrm rot="16200000" flipV="1">
            <a:off x="-1152525" y="104775"/>
            <a:ext cx="2028825" cy="2648585"/>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9" name="流程图: 终止 18"/>
          <p:cNvSpPr/>
          <p:nvPr/>
        </p:nvSpPr>
        <p:spPr>
          <a:xfrm>
            <a:off x="2068830" y="1768475"/>
            <a:ext cx="8054340" cy="2672715"/>
          </a:xfrm>
          <a:prstGeom prst="flowChartTerminator">
            <a:avLst/>
          </a:prstGeom>
          <a:effectLst>
            <a:glow rad="228600">
              <a:schemeClr val="accent5">
                <a:satMod val="175000"/>
                <a:alpha val="40000"/>
              </a:schemeClr>
            </a:glow>
          </a:effectLst>
          <a:scene3d>
            <a:camera prst="perspectiveFront"/>
            <a:lightRig rig="threePt" dir="t"/>
          </a:scene3d>
        </p:spPr>
        <p:style>
          <a:lnRef idx="2">
            <a:schemeClr val="accent4"/>
          </a:lnRef>
          <a:fillRef idx="1">
            <a:schemeClr val="lt1"/>
          </a:fillRef>
          <a:effectRef idx="0">
            <a:schemeClr val="accent4"/>
          </a:effectRef>
          <a:fontRef idx="minor">
            <a:schemeClr val="dk1"/>
          </a:fontRef>
        </p:style>
        <p:txBody>
          <a:bodyPr rtlCol="0" anchor="ctr"/>
          <a:p>
            <a:pPr algn="ctr"/>
            <a:endParaRPr lang="zh-CN" altLang="en-US"/>
          </a:p>
        </p:txBody>
      </p:sp>
      <p:sp>
        <p:nvSpPr>
          <p:cNvPr id="22" name="菱形 21"/>
          <p:cNvSpPr/>
          <p:nvPr/>
        </p:nvSpPr>
        <p:spPr>
          <a:xfrm>
            <a:off x="10643870" y="194945"/>
            <a:ext cx="1602740" cy="1630680"/>
          </a:xfrm>
          <a:prstGeom prst="diamond">
            <a:avLst/>
          </a:prstGeom>
          <a:gradFill>
            <a:gsLst>
              <a:gs pos="0">
                <a:srgbClr val="14CD68"/>
              </a:gs>
              <a:gs pos="100000">
                <a:srgbClr val="035C7D"/>
              </a:gs>
            </a:gsLst>
            <a:lin scaled="0"/>
          </a:gradFill>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29" name="流程图: 决策 28"/>
          <p:cNvSpPr/>
          <p:nvPr/>
        </p:nvSpPr>
        <p:spPr>
          <a:xfrm>
            <a:off x="10123170" y="414655"/>
            <a:ext cx="1073150" cy="1169670"/>
          </a:xfrm>
          <a:prstGeom prst="flowChartDecision">
            <a:avLst/>
          </a:pr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椭圆 33"/>
          <p:cNvSpPr/>
          <p:nvPr/>
        </p:nvSpPr>
        <p:spPr>
          <a:xfrm>
            <a:off x="9203690" y="4715510"/>
            <a:ext cx="556260" cy="5384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流程图: 摘录 34"/>
          <p:cNvSpPr/>
          <p:nvPr/>
        </p:nvSpPr>
        <p:spPr>
          <a:xfrm>
            <a:off x="8275955" y="6010275"/>
            <a:ext cx="524510" cy="415290"/>
          </a:xfrm>
          <a:prstGeom prst="flowChartExtra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文本框 36"/>
          <p:cNvSpPr txBox="1"/>
          <p:nvPr/>
        </p:nvSpPr>
        <p:spPr>
          <a:xfrm>
            <a:off x="2545080" y="2611755"/>
            <a:ext cx="7927340" cy="985520"/>
          </a:xfrm>
          <a:prstGeom prst="rect">
            <a:avLst/>
          </a:prstGeom>
          <a:noFill/>
        </p:spPr>
        <p:txBody>
          <a:bodyPr wrap="square" rtlCol="0" anchor="b" anchorCtr="0">
            <a:noAutofit/>
          </a:bodyPr>
          <a:p>
            <a:r>
              <a:rPr lang="zh-CN" altLang="en-US" sz="6600">
                <a:ln w="6600">
                  <a:solidFill>
                    <a:schemeClr val="accent2"/>
                  </a:solidFill>
                  <a:prstDash val="solid"/>
                </a:ln>
                <a:solidFill>
                  <a:schemeClr val="tx1"/>
                </a:solidFill>
                <a:effectLst>
                  <a:outerShdw dist="38100" dir="2700000" algn="tl" rotWithShape="0">
                    <a:schemeClr val="accent2"/>
                  </a:outerShdw>
                </a:effectLst>
              </a:rPr>
              <a:t>军队文职</a:t>
            </a:r>
            <a:r>
              <a:rPr lang="en-US" altLang="zh-CN" sz="6600">
                <a:ln w="6600">
                  <a:solidFill>
                    <a:schemeClr val="accent2"/>
                  </a:solidFill>
                  <a:prstDash val="solid"/>
                </a:ln>
                <a:solidFill>
                  <a:schemeClr val="tx1"/>
                </a:solidFill>
                <a:effectLst>
                  <a:outerShdw dist="38100" dir="2700000" algn="tl" rotWithShape="0">
                    <a:schemeClr val="accent2"/>
                  </a:outerShdw>
                </a:effectLst>
              </a:rPr>
              <a:t>-</a:t>
            </a:r>
            <a:r>
              <a:rPr lang="zh-CN" altLang="en-US" sz="3600">
                <a:ln w="6600">
                  <a:solidFill>
                    <a:schemeClr val="accent2"/>
                  </a:solidFill>
                  <a:prstDash val="solid"/>
                </a:ln>
                <a:solidFill>
                  <a:schemeClr val="tx1"/>
                </a:solidFill>
                <a:effectLst>
                  <a:outerShdw dist="38100" dir="2700000" algn="tl" rotWithShape="0">
                    <a:schemeClr val="accent2"/>
                  </a:outerShdw>
                </a:effectLst>
              </a:rPr>
              <a:t>岗位能力之言语篇</a:t>
            </a:r>
            <a:r>
              <a:rPr lang="en-US" altLang="zh-CN" sz="3600">
                <a:ln w="6600">
                  <a:solidFill>
                    <a:schemeClr val="accent2"/>
                  </a:solidFill>
                  <a:prstDash val="solid"/>
                </a:ln>
                <a:solidFill>
                  <a:schemeClr val="tx1"/>
                </a:solidFill>
                <a:effectLst>
                  <a:outerShdw dist="38100" dir="2700000" algn="tl" rotWithShape="0">
                    <a:schemeClr val="accent2"/>
                  </a:outerShdw>
                </a:effectLst>
              </a:rPr>
              <a:t> </a:t>
            </a:r>
            <a:endParaRPr lang="zh-CN" altLang="en-US" sz="3600">
              <a:ln w="6600">
                <a:solidFill>
                  <a:schemeClr val="accent2"/>
                </a:solidFill>
                <a:prstDash val="solid"/>
              </a:ln>
              <a:solidFill>
                <a:srgbClr val="FF0000"/>
              </a:solidFill>
              <a:effectLst>
                <a:outerShdw dist="38100" dir="2700000" algn="tl" rotWithShape="0">
                  <a:schemeClr val="accent2"/>
                </a:outerShdw>
              </a:effectLst>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889635" y="713105"/>
            <a:ext cx="10754360" cy="3415030"/>
          </a:xfrm>
          <a:prstGeom prst="rect">
            <a:avLst/>
          </a:prstGeom>
          <a:noFill/>
        </p:spPr>
        <p:txBody>
          <a:bodyPr wrap="square" rtlCol="0" anchor="t">
            <a:spAutoFit/>
          </a:bodyPr>
          <a:p>
            <a:r>
              <a:rPr lang="zh-CN" altLang="en-US" sz="2400"/>
              <a:t>【例 3】在研发过程中，科研机构和人员不仅需要大型仪器设备，也需要文献、数据、实验动物及其组织样本库等资源。一个调研课题的统计表明，各方对科技文献和数据的需求居于首位。目前这些重要资源大量沉淀在高校和研究院所，</a:t>
            </a:r>
            <a:endParaRPr lang="zh-CN" altLang="en-US" sz="2400"/>
          </a:p>
          <a:p>
            <a:r>
              <a:rPr lang="zh-CN" altLang="en-US" sz="2400"/>
              <a:t>需要使用它们的单位（尤其是企业）无法</a:t>
            </a:r>
            <a:r>
              <a:rPr lang="en-US" altLang="zh-CN" sz="2400"/>
              <a:t>______</a:t>
            </a:r>
            <a:r>
              <a:rPr lang="zh-CN" altLang="en-US" sz="2400"/>
              <a:t> 。这些资源都是用财政科技资金的</a:t>
            </a:r>
            <a:r>
              <a:rPr lang="en-US" altLang="zh-CN" sz="2400"/>
              <a:t>_____</a:t>
            </a:r>
            <a:r>
              <a:rPr lang="zh-CN" altLang="en-US" sz="2400"/>
              <a:t>，使用率低意味着科技投入的低效。</a:t>
            </a:r>
            <a:endParaRPr lang="zh-CN" altLang="en-US" sz="2400"/>
          </a:p>
          <a:p>
            <a:r>
              <a:rPr lang="zh-CN" altLang="en-US" sz="2400"/>
              <a:t>依次填入画横线部分最恰当的一项是（ ）。</a:t>
            </a:r>
            <a:endParaRPr lang="zh-CN" altLang="en-US" sz="2400"/>
          </a:p>
          <a:p>
            <a:endParaRPr lang="zh-CN" altLang="en-US" sz="2400"/>
          </a:p>
          <a:p>
            <a:r>
              <a:rPr lang="zh-CN" altLang="en-US" sz="2400"/>
              <a:t>A.分担 置办 </a:t>
            </a:r>
            <a:r>
              <a:rPr lang="en-US" altLang="zh-CN" sz="2400"/>
              <a:t>       </a:t>
            </a:r>
            <a:r>
              <a:rPr lang="zh-CN" altLang="en-US" sz="2400"/>
              <a:t>B.共享 购置</a:t>
            </a:r>
            <a:endParaRPr lang="zh-CN" altLang="en-US" sz="2400"/>
          </a:p>
          <a:p>
            <a:r>
              <a:rPr lang="zh-CN" altLang="en-US" sz="2400"/>
              <a:t>C.介入 置备 </a:t>
            </a:r>
            <a:r>
              <a:rPr lang="en-US" altLang="zh-CN" sz="2400"/>
              <a:t>       </a:t>
            </a:r>
            <a:r>
              <a:rPr lang="zh-CN" altLang="en-US" sz="2400"/>
              <a:t>D.获取 添置</a:t>
            </a:r>
            <a:endParaRPr lang="zh-CN" altLang="en-US" sz="2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889635" y="713105"/>
            <a:ext cx="10754360" cy="3415030"/>
          </a:xfrm>
          <a:prstGeom prst="rect">
            <a:avLst/>
          </a:prstGeom>
          <a:noFill/>
        </p:spPr>
        <p:txBody>
          <a:bodyPr wrap="square" rtlCol="0" anchor="t">
            <a:spAutoFit/>
          </a:bodyPr>
          <a:p>
            <a:r>
              <a:rPr lang="zh-CN" altLang="en-US" sz="2400"/>
              <a:t>【例 3】在研发过程中，科研机构和人员不仅需要大型仪器设备，也需要文献、数据、实验动物及其组织样本库等资源。一个调研课题的统计表明，各方对科技文献和数据的需求居于首位。目前这些重要资源大量沉淀在高校和研究院所，</a:t>
            </a:r>
            <a:endParaRPr lang="zh-CN" altLang="en-US" sz="2400"/>
          </a:p>
          <a:p>
            <a:r>
              <a:rPr lang="zh-CN" altLang="en-US" sz="2400"/>
              <a:t>需要使用它们的单位（尤其是企业）无法</a:t>
            </a:r>
            <a:r>
              <a:rPr lang="en-US" altLang="zh-CN" sz="2400"/>
              <a:t>______</a:t>
            </a:r>
            <a:r>
              <a:rPr lang="zh-CN" altLang="en-US" sz="2400"/>
              <a:t> 。这些资源都是用财政科技资金的</a:t>
            </a:r>
            <a:r>
              <a:rPr lang="en-US" altLang="zh-CN" sz="2400"/>
              <a:t>_____</a:t>
            </a:r>
            <a:r>
              <a:rPr lang="zh-CN" altLang="en-US" sz="2400"/>
              <a:t>，使用率低意味着科技投入的低效。</a:t>
            </a:r>
            <a:endParaRPr lang="zh-CN" altLang="en-US" sz="2400"/>
          </a:p>
          <a:p>
            <a:r>
              <a:rPr lang="zh-CN" altLang="en-US" sz="2400"/>
              <a:t>依次填入画横线部分最恰当的一项是（ ）。</a:t>
            </a:r>
            <a:endParaRPr lang="zh-CN" altLang="en-US" sz="2400"/>
          </a:p>
          <a:p>
            <a:endParaRPr lang="zh-CN" altLang="en-US" sz="2400"/>
          </a:p>
          <a:p>
            <a:r>
              <a:rPr lang="zh-CN" altLang="en-US" sz="2400"/>
              <a:t>A.分担 置办 </a:t>
            </a:r>
            <a:r>
              <a:rPr lang="en-US" altLang="zh-CN" sz="2400"/>
              <a:t>       </a:t>
            </a:r>
            <a:r>
              <a:rPr lang="zh-CN" altLang="en-US" sz="2400">
                <a:solidFill>
                  <a:srgbClr val="FF0000"/>
                </a:solidFill>
              </a:rPr>
              <a:t>B.共享 购置</a:t>
            </a:r>
            <a:endParaRPr lang="zh-CN" altLang="en-US" sz="2400">
              <a:solidFill>
                <a:srgbClr val="FF0000"/>
              </a:solidFill>
            </a:endParaRPr>
          </a:p>
          <a:p>
            <a:r>
              <a:rPr lang="zh-CN" altLang="en-US" sz="2400"/>
              <a:t>C.介入 置备 </a:t>
            </a:r>
            <a:r>
              <a:rPr lang="en-US" altLang="zh-CN" sz="2400"/>
              <a:t>       </a:t>
            </a:r>
            <a:r>
              <a:rPr lang="zh-CN" altLang="en-US" sz="2400"/>
              <a:t>D.获取 添置</a:t>
            </a:r>
            <a:endParaRPr lang="zh-CN" altLang="en-US" sz="2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787400" y="1216660"/>
            <a:ext cx="11203305" cy="2676525"/>
          </a:xfrm>
          <a:prstGeom prst="rect">
            <a:avLst/>
          </a:prstGeom>
          <a:noFill/>
        </p:spPr>
        <p:txBody>
          <a:bodyPr wrap="square" rtlCol="0" anchor="t">
            <a:spAutoFit/>
          </a:bodyPr>
          <a:p>
            <a:r>
              <a:rPr lang="zh-CN" altLang="en-US" sz="2400"/>
              <a:t>【例 4】大城市不应该所有产业“通吃”，而应该尽快促进城市资源与产业形态合理______，使大城市与中心城市之间形成产业 ______，依次形成知识密集、机器密集、劳动密集产业，引导人口在大、中、小城市之间的合理分布。</a:t>
            </a:r>
            <a:endParaRPr lang="zh-CN" altLang="en-US" sz="2400"/>
          </a:p>
          <a:p>
            <a:r>
              <a:rPr lang="zh-CN" altLang="en-US" sz="2400"/>
              <a:t>依次填入画横线部分最恰当的一项是（ ）。</a:t>
            </a:r>
            <a:endParaRPr lang="zh-CN" altLang="en-US" sz="2400"/>
          </a:p>
          <a:p>
            <a:endParaRPr lang="zh-CN" altLang="en-US" sz="2400"/>
          </a:p>
          <a:p>
            <a:r>
              <a:rPr lang="zh-CN" altLang="en-US" sz="2400"/>
              <a:t>A. 配置 链条 </a:t>
            </a:r>
            <a:r>
              <a:rPr lang="en-US" altLang="zh-CN" sz="2400"/>
              <a:t>   </a:t>
            </a:r>
            <a:r>
              <a:rPr lang="zh-CN" altLang="en-US" sz="2400"/>
              <a:t>B. 布置 链条</a:t>
            </a:r>
            <a:endParaRPr lang="zh-CN" altLang="en-US" sz="2400"/>
          </a:p>
          <a:p>
            <a:r>
              <a:rPr lang="zh-CN" altLang="en-US" sz="2400"/>
              <a:t>C. 布置 连锁</a:t>
            </a:r>
            <a:r>
              <a:rPr lang="en-US" altLang="zh-CN" sz="2400"/>
              <a:t>   </a:t>
            </a:r>
            <a:r>
              <a:rPr lang="zh-CN" altLang="en-US" sz="2400"/>
              <a:t> D. 配置 连锁</a:t>
            </a:r>
            <a:endParaRPr lang="zh-CN" altLang="en-US"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787400" y="1216660"/>
            <a:ext cx="11203305" cy="2676525"/>
          </a:xfrm>
          <a:prstGeom prst="rect">
            <a:avLst/>
          </a:prstGeom>
          <a:noFill/>
        </p:spPr>
        <p:txBody>
          <a:bodyPr wrap="square" rtlCol="0" anchor="t">
            <a:spAutoFit/>
          </a:bodyPr>
          <a:p>
            <a:r>
              <a:rPr lang="zh-CN" altLang="en-US" sz="2400"/>
              <a:t>【例 4】大城市不应该所有产业“通吃”，而应该尽快促进城市资源与产业形态合理______，使大城市与中心城市之间形成产业 ______，依次形成知识密集、机器密集、劳动密集产业，引导人口在大、中、小城市之间的合理分布。</a:t>
            </a:r>
            <a:endParaRPr lang="zh-CN" altLang="en-US" sz="2400"/>
          </a:p>
          <a:p>
            <a:r>
              <a:rPr lang="zh-CN" altLang="en-US" sz="2400"/>
              <a:t>依次填入画横线部分最恰当的一项是（ ）。</a:t>
            </a:r>
            <a:endParaRPr lang="zh-CN" altLang="en-US" sz="2400"/>
          </a:p>
          <a:p>
            <a:endParaRPr lang="zh-CN" altLang="en-US" sz="2400"/>
          </a:p>
          <a:p>
            <a:r>
              <a:rPr lang="zh-CN" altLang="en-US" sz="2400">
                <a:solidFill>
                  <a:srgbClr val="FF0000"/>
                </a:solidFill>
              </a:rPr>
              <a:t>A. 配置 链条</a:t>
            </a:r>
            <a:r>
              <a:rPr lang="zh-CN" altLang="en-US" sz="2400"/>
              <a:t> </a:t>
            </a:r>
            <a:r>
              <a:rPr lang="en-US" altLang="zh-CN" sz="2400"/>
              <a:t>   </a:t>
            </a:r>
            <a:r>
              <a:rPr lang="zh-CN" altLang="en-US" sz="2400"/>
              <a:t>B. 布置 链条</a:t>
            </a:r>
            <a:endParaRPr lang="zh-CN" altLang="en-US" sz="2400"/>
          </a:p>
          <a:p>
            <a:r>
              <a:rPr lang="zh-CN" altLang="en-US" sz="2400"/>
              <a:t>C. 布置 连锁</a:t>
            </a:r>
            <a:r>
              <a:rPr lang="en-US" altLang="zh-CN" sz="2400"/>
              <a:t>   </a:t>
            </a:r>
            <a:r>
              <a:rPr lang="zh-CN" altLang="en-US" sz="2400"/>
              <a:t> D. 配置 连锁</a:t>
            </a:r>
            <a:endParaRPr lang="zh-CN" altLang="en-US" sz="2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876935" y="350520"/>
            <a:ext cx="10886440" cy="6369685"/>
          </a:xfrm>
          <a:prstGeom prst="rect">
            <a:avLst/>
          </a:prstGeom>
          <a:noFill/>
        </p:spPr>
        <p:txBody>
          <a:bodyPr wrap="square" rtlCol="0" anchor="t">
            <a:spAutoFit/>
          </a:bodyPr>
          <a:p>
            <a:r>
              <a:rPr lang="zh-CN" altLang="en-US" sz="2400"/>
              <a:t>【拓展】</a:t>
            </a:r>
            <a:r>
              <a:rPr lang="zh-CN" altLang="en-US" sz="2400">
                <a:solidFill>
                  <a:schemeClr val="accent4"/>
                </a:solidFill>
              </a:rPr>
              <a:t>热词搭配积累</a:t>
            </a:r>
            <a:endParaRPr lang="zh-CN" altLang="en-US" sz="2400"/>
          </a:p>
          <a:p>
            <a:endParaRPr lang="zh-CN" altLang="en-US" sz="2400"/>
          </a:p>
          <a:p>
            <a:r>
              <a:rPr lang="zh-CN" altLang="en-US" sz="2400"/>
              <a:t>创新驱动；精准扶贫；京津冀协同发展；打造命运共同体；</a:t>
            </a:r>
            <a:endParaRPr lang="zh-CN" altLang="en-US" sz="2400"/>
          </a:p>
          <a:p>
            <a:endParaRPr lang="zh-CN" altLang="en-US" sz="2400"/>
          </a:p>
          <a:p>
            <a:r>
              <a:rPr lang="zh-CN" altLang="en-US" sz="2400"/>
              <a:t>统筹城乡发展；乡村振兴；凝聚共识；全面建成小康社会；全面深化改革</a:t>
            </a:r>
            <a:endParaRPr lang="zh-CN" altLang="en-US" sz="2400"/>
          </a:p>
          <a:p>
            <a:endParaRPr lang="zh-CN" altLang="en-US" sz="2400"/>
          </a:p>
          <a:p>
            <a:r>
              <a:rPr lang="zh-CN" altLang="en-US" sz="2400"/>
              <a:t>政治</a:t>
            </a:r>
            <a:r>
              <a:rPr lang="zh-CN" altLang="en-US" sz="2400">
                <a:solidFill>
                  <a:srgbClr val="FF0000"/>
                </a:solidFill>
              </a:rPr>
              <a:t>互信</a:t>
            </a:r>
            <a:r>
              <a:rPr lang="zh-CN" altLang="en-US" sz="2400"/>
              <a:t>、经济</a:t>
            </a:r>
            <a:r>
              <a:rPr lang="zh-CN" altLang="en-US" sz="2400">
                <a:solidFill>
                  <a:srgbClr val="FF0000"/>
                </a:solidFill>
              </a:rPr>
              <a:t>互融</a:t>
            </a:r>
            <a:r>
              <a:rPr lang="zh-CN" altLang="en-US" sz="2400"/>
              <a:t>、人文</a:t>
            </a:r>
            <a:r>
              <a:rPr lang="zh-CN" altLang="en-US" sz="2400">
                <a:solidFill>
                  <a:srgbClr val="FF0000"/>
                </a:solidFill>
              </a:rPr>
              <a:t>互通</a:t>
            </a:r>
            <a:endParaRPr lang="zh-CN" altLang="en-US" sz="2400"/>
          </a:p>
          <a:p>
            <a:endParaRPr lang="zh-CN" altLang="en-US" sz="2400"/>
          </a:p>
          <a:p>
            <a:r>
              <a:rPr lang="zh-CN" altLang="en-US" sz="2400"/>
              <a:t>政策</a:t>
            </a:r>
            <a:r>
              <a:rPr lang="zh-CN" altLang="en-US" sz="2400">
                <a:solidFill>
                  <a:srgbClr val="FF0000"/>
                </a:solidFill>
              </a:rPr>
              <a:t>沟通</a:t>
            </a:r>
            <a:r>
              <a:rPr lang="zh-CN" altLang="en-US" sz="2400"/>
              <a:t>、设施</a:t>
            </a:r>
            <a:r>
              <a:rPr lang="zh-CN" altLang="en-US" sz="2400">
                <a:solidFill>
                  <a:srgbClr val="FF0000"/>
                </a:solidFill>
              </a:rPr>
              <a:t>联通</a:t>
            </a:r>
            <a:r>
              <a:rPr lang="zh-CN" altLang="en-US" sz="2400"/>
              <a:t>、贸易</a:t>
            </a:r>
            <a:r>
              <a:rPr lang="zh-CN" altLang="en-US" sz="2400">
                <a:solidFill>
                  <a:srgbClr val="FF0000"/>
                </a:solidFill>
              </a:rPr>
              <a:t>畅通</a:t>
            </a:r>
            <a:r>
              <a:rPr lang="zh-CN" altLang="en-US" sz="2400"/>
              <a:t>、资金</a:t>
            </a:r>
            <a:r>
              <a:rPr lang="zh-CN" altLang="en-US" sz="2400">
                <a:solidFill>
                  <a:srgbClr val="FF0000"/>
                </a:solidFill>
              </a:rPr>
              <a:t>融通</a:t>
            </a:r>
            <a:r>
              <a:rPr lang="zh-CN" altLang="en-US" sz="2400"/>
              <a:t>、民心</a:t>
            </a:r>
            <a:r>
              <a:rPr lang="zh-CN" altLang="en-US" sz="2400">
                <a:solidFill>
                  <a:srgbClr val="FF0000"/>
                </a:solidFill>
              </a:rPr>
              <a:t>相通</a:t>
            </a:r>
            <a:endParaRPr lang="zh-CN" altLang="en-US" sz="2400"/>
          </a:p>
          <a:p>
            <a:endParaRPr lang="zh-CN" altLang="en-US" sz="2400"/>
          </a:p>
          <a:p>
            <a:r>
              <a:rPr lang="zh-CN" altLang="en-US" sz="2400"/>
              <a:t>把握时代之魂、关注时代之需、聚焦时代之变、引领时代之风</a:t>
            </a:r>
            <a:endParaRPr lang="zh-CN" altLang="en-US" sz="2400"/>
          </a:p>
          <a:p>
            <a:endParaRPr lang="zh-CN" altLang="en-US" sz="2400"/>
          </a:p>
          <a:p>
            <a:r>
              <a:rPr lang="zh-CN" altLang="en-US" sz="2400"/>
              <a:t>在常学常新中加强理论修养，在真学真信中坚定理想信念，在学思践悟中牢记初</a:t>
            </a:r>
            <a:endParaRPr lang="zh-CN" altLang="en-US" sz="2400"/>
          </a:p>
          <a:p>
            <a:endParaRPr lang="zh-CN" altLang="en-US" sz="2400"/>
          </a:p>
          <a:p>
            <a:r>
              <a:rPr lang="zh-CN" altLang="en-US" sz="2400"/>
              <a:t>心使命，在细照笃行中不断修炼自我，在知行合一中主动担当作为</a:t>
            </a:r>
            <a:endParaRPr lang="zh-CN" altLang="en-US" sz="2400"/>
          </a:p>
          <a:p>
            <a:endParaRPr lang="zh-CN" altLang="en-US" sz="2400"/>
          </a:p>
          <a:p>
            <a:r>
              <a:rPr lang="zh-CN" altLang="en-US" sz="2400"/>
              <a:t>保持对党的</a:t>
            </a:r>
            <a:r>
              <a:rPr lang="zh-CN" altLang="en-US" sz="2400">
                <a:solidFill>
                  <a:srgbClr val="FF0000"/>
                </a:solidFill>
              </a:rPr>
              <a:t>忠诚心</a:t>
            </a:r>
            <a:r>
              <a:rPr lang="zh-CN" altLang="en-US" sz="2400"/>
              <a:t>、对人民的</a:t>
            </a:r>
            <a:r>
              <a:rPr lang="zh-CN" altLang="en-US" sz="2400">
                <a:solidFill>
                  <a:srgbClr val="FF0000"/>
                </a:solidFill>
              </a:rPr>
              <a:t>感恩心</a:t>
            </a:r>
            <a:r>
              <a:rPr lang="zh-CN" altLang="en-US" sz="2400"/>
              <a:t>、对事业的</a:t>
            </a:r>
            <a:r>
              <a:rPr lang="zh-CN" altLang="en-US" sz="2400">
                <a:solidFill>
                  <a:srgbClr val="FF0000"/>
                </a:solidFill>
              </a:rPr>
              <a:t>进取心</a:t>
            </a:r>
            <a:r>
              <a:rPr lang="zh-CN" altLang="en-US" sz="2400"/>
              <a:t>、对法纪的</a:t>
            </a:r>
            <a:r>
              <a:rPr lang="zh-CN" altLang="en-US" sz="2400">
                <a:solidFill>
                  <a:srgbClr val="FF0000"/>
                </a:solidFill>
              </a:rPr>
              <a:t>敬畏心</a:t>
            </a:r>
            <a:endParaRPr lang="zh-CN" altLang="en-US" sz="240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822325" y="546735"/>
            <a:ext cx="8672195" cy="2122805"/>
          </a:xfrm>
          <a:prstGeom prst="rect">
            <a:avLst/>
          </a:prstGeom>
          <a:noFill/>
        </p:spPr>
        <p:txBody>
          <a:bodyPr wrap="square" rtlCol="0" anchor="t">
            <a:spAutoFit/>
          </a:bodyPr>
          <a:p>
            <a:r>
              <a:rPr lang="zh-CN" altLang="en-US" sz="2800">
                <a:solidFill>
                  <a:srgbClr val="FF0000"/>
                </a:solidFill>
              </a:rPr>
              <a:t>（三）程度轻重</a:t>
            </a:r>
            <a:endParaRPr lang="zh-CN" altLang="en-US" sz="2800">
              <a:solidFill>
                <a:srgbClr val="FF0000"/>
              </a:solidFill>
            </a:endParaRPr>
          </a:p>
          <a:p>
            <a:endParaRPr lang="zh-CN" altLang="en-US" sz="2800">
              <a:solidFill>
                <a:srgbClr val="FF0000"/>
              </a:solidFill>
            </a:endParaRPr>
          </a:p>
          <a:p>
            <a:r>
              <a:rPr lang="en-US" altLang="zh-CN" sz="2800"/>
              <a:t>  </a:t>
            </a:r>
            <a:r>
              <a:rPr lang="zh-CN" altLang="en-US" sz="2400"/>
              <a:t>理论要点：</a:t>
            </a:r>
            <a:endParaRPr lang="zh-CN" altLang="en-US" sz="2400"/>
          </a:p>
          <a:p>
            <a:endParaRPr lang="zh-CN" altLang="en-US" sz="2400"/>
          </a:p>
          <a:p>
            <a:r>
              <a:rPr lang="en-US" altLang="zh-CN" sz="2400"/>
              <a:t>  </a:t>
            </a:r>
            <a:r>
              <a:rPr lang="zh-CN" altLang="en-US" sz="2400"/>
              <a:t>所填词语的程度轻重与文段意思的轻重保持一致</a:t>
            </a:r>
            <a:endParaRPr lang="zh-CN" altLang="en-US" sz="2400"/>
          </a:p>
        </p:txBody>
      </p:sp>
      <p:sp>
        <p:nvSpPr>
          <p:cNvPr id="5" name="文本框 4"/>
          <p:cNvSpPr txBox="1"/>
          <p:nvPr/>
        </p:nvSpPr>
        <p:spPr>
          <a:xfrm>
            <a:off x="1062355" y="2823210"/>
            <a:ext cx="6096000" cy="2676525"/>
          </a:xfrm>
          <a:prstGeom prst="rect">
            <a:avLst/>
          </a:prstGeom>
          <a:noFill/>
        </p:spPr>
        <p:txBody>
          <a:bodyPr wrap="square" rtlCol="0" anchor="t">
            <a:spAutoFit/>
          </a:bodyPr>
          <a:p>
            <a:r>
              <a:rPr lang="zh-CN" altLang="en-US" sz="2400"/>
              <a:t>例：缺陷--瑕疵 </a:t>
            </a:r>
            <a:endParaRPr lang="zh-CN" altLang="en-US" sz="2400"/>
          </a:p>
          <a:p>
            <a:endParaRPr lang="zh-CN" altLang="en-US" sz="2400"/>
          </a:p>
          <a:p>
            <a:r>
              <a:rPr lang="en-US" altLang="zh-CN" sz="2400"/>
              <a:t>      </a:t>
            </a:r>
            <a:r>
              <a:rPr lang="zh-CN" altLang="en-US" sz="2400"/>
              <a:t>大相径庭--截然相反</a:t>
            </a:r>
            <a:endParaRPr lang="zh-CN" altLang="en-US" sz="2400"/>
          </a:p>
          <a:p>
            <a:endParaRPr lang="zh-CN" altLang="en-US" sz="2400"/>
          </a:p>
          <a:p>
            <a:r>
              <a:rPr lang="en-US" altLang="zh-CN" sz="2400"/>
              <a:t>      </a:t>
            </a:r>
            <a:r>
              <a:rPr lang="zh-CN" altLang="en-US" sz="2400"/>
              <a:t>竭力--努力</a:t>
            </a:r>
            <a:endParaRPr lang="zh-CN" altLang="en-US" sz="2400"/>
          </a:p>
          <a:p>
            <a:r>
              <a:rPr lang="zh-CN" altLang="en-US" sz="2400"/>
              <a:t> </a:t>
            </a:r>
            <a:endParaRPr lang="zh-CN" altLang="en-US" sz="2400"/>
          </a:p>
          <a:p>
            <a:r>
              <a:rPr lang="en-US" altLang="zh-CN" sz="2400"/>
              <a:t>      </a:t>
            </a:r>
            <a:r>
              <a:rPr lang="zh-CN" altLang="en-US" sz="2400"/>
              <a:t>嗤之以鼻--不屑一顾</a:t>
            </a:r>
            <a:endParaRPr lang="zh-CN" altLang="en-US" sz="2400"/>
          </a:p>
        </p:txBody>
      </p:sp>
      <p:sp>
        <p:nvSpPr>
          <p:cNvPr id="6" name="文本框 5"/>
          <p:cNvSpPr txBox="1"/>
          <p:nvPr/>
        </p:nvSpPr>
        <p:spPr>
          <a:xfrm>
            <a:off x="1028065" y="5925820"/>
            <a:ext cx="8466455" cy="368300"/>
          </a:xfrm>
          <a:prstGeom prst="rect">
            <a:avLst/>
          </a:prstGeom>
          <a:noFill/>
        </p:spPr>
        <p:txBody>
          <a:bodyPr wrap="square" rtlCol="0">
            <a:spAutoFit/>
          </a:bodyPr>
          <a:p>
            <a:r>
              <a:rPr lang="zh-CN" altLang="en-US">
                <a:solidFill>
                  <a:schemeClr val="accent1"/>
                </a:solidFill>
              </a:rPr>
              <a:t>注意：轻重是相对而言，要区分语境的感情强弱</a:t>
            </a:r>
            <a:endParaRPr lang="zh-CN" altLang="en-US">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5" name="文本框 4"/>
          <p:cNvSpPr txBox="1"/>
          <p:nvPr/>
        </p:nvSpPr>
        <p:spPr>
          <a:xfrm>
            <a:off x="845185" y="836930"/>
            <a:ext cx="10694035" cy="3415030"/>
          </a:xfrm>
          <a:prstGeom prst="rect">
            <a:avLst/>
          </a:prstGeom>
          <a:noFill/>
        </p:spPr>
        <p:txBody>
          <a:bodyPr wrap="square" rtlCol="0" anchor="t">
            <a:spAutoFit/>
          </a:bodyPr>
          <a:p>
            <a:r>
              <a:rPr lang="zh-CN" altLang="en-US" sz="2400"/>
              <a:t>【例 5】中国在全球奢侈品市场的地位已</a:t>
            </a:r>
            <a:r>
              <a:rPr lang="en-US" altLang="zh-CN" sz="2400"/>
              <a:t>____</a:t>
            </a:r>
            <a:r>
              <a:rPr lang="zh-CN" altLang="en-US" sz="2400"/>
              <a:t> ，各大奢侈品牌纷纷增资加码是</a:t>
            </a:r>
            <a:r>
              <a:rPr lang="en-US" altLang="zh-CN" sz="2400"/>
              <a:t>——</a:t>
            </a:r>
            <a:r>
              <a:rPr lang="zh-CN" altLang="en-US" sz="2400"/>
              <a:t> 的举措。</a:t>
            </a:r>
            <a:endParaRPr lang="zh-CN" altLang="en-US" sz="2400"/>
          </a:p>
          <a:p>
            <a:endParaRPr lang="zh-CN" altLang="en-US" sz="2400"/>
          </a:p>
          <a:p>
            <a:r>
              <a:rPr lang="zh-CN" altLang="en-US" sz="2400"/>
              <a:t>依次填入画横线部分最恰当的一项是（ ）。</a:t>
            </a:r>
            <a:endParaRPr lang="zh-CN" altLang="en-US" sz="2400"/>
          </a:p>
          <a:p>
            <a:endParaRPr lang="zh-CN" altLang="en-US" sz="2400"/>
          </a:p>
          <a:p>
            <a:r>
              <a:rPr lang="zh-CN" altLang="en-US" sz="2400"/>
              <a:t>A.首屈一指</a:t>
            </a:r>
            <a:r>
              <a:rPr lang="en-US" altLang="zh-CN" sz="2400"/>
              <a:t>   </a:t>
            </a:r>
            <a:r>
              <a:rPr lang="zh-CN" altLang="en-US" sz="2400"/>
              <a:t> 顺理成章 </a:t>
            </a:r>
            <a:endParaRPr lang="zh-CN" altLang="en-US" sz="2400"/>
          </a:p>
          <a:p>
            <a:r>
              <a:rPr lang="zh-CN" altLang="en-US" sz="2400"/>
              <a:t>B.今非昔比 </a:t>
            </a:r>
            <a:r>
              <a:rPr lang="en-US" altLang="zh-CN" sz="2400"/>
              <a:t>   </a:t>
            </a:r>
            <a:r>
              <a:rPr lang="zh-CN" altLang="en-US" sz="2400"/>
              <a:t>天经地义</a:t>
            </a:r>
            <a:endParaRPr lang="zh-CN" altLang="en-US" sz="2400"/>
          </a:p>
          <a:p>
            <a:r>
              <a:rPr lang="zh-CN" altLang="en-US" sz="2400">
                <a:solidFill>
                  <a:schemeClr val="tx1"/>
                </a:solidFill>
              </a:rPr>
              <a:t>C.举足轻重</a:t>
            </a:r>
            <a:r>
              <a:rPr lang="en-US" altLang="zh-CN" sz="2400">
                <a:solidFill>
                  <a:schemeClr val="tx1"/>
                </a:solidFill>
              </a:rPr>
              <a:t>   </a:t>
            </a:r>
            <a:r>
              <a:rPr lang="zh-CN" altLang="en-US" sz="2400">
                <a:solidFill>
                  <a:schemeClr val="tx1"/>
                </a:solidFill>
              </a:rPr>
              <a:t> 理所当然 </a:t>
            </a:r>
            <a:endParaRPr lang="zh-CN" altLang="en-US" sz="2400">
              <a:solidFill>
                <a:schemeClr val="tx1"/>
              </a:solidFill>
            </a:endParaRPr>
          </a:p>
          <a:p>
            <a:r>
              <a:rPr lang="zh-CN" altLang="en-US" sz="2400"/>
              <a:t>D.无与伦比</a:t>
            </a:r>
            <a:r>
              <a:rPr lang="en-US" altLang="zh-CN" sz="2400"/>
              <a:t>   </a:t>
            </a:r>
            <a:r>
              <a:rPr lang="zh-CN" altLang="en-US" sz="2400"/>
              <a:t> 水到渠成</a:t>
            </a:r>
            <a:endParaRPr lang="zh-CN" altLang="en-US" sz="2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5" name="文本框 4"/>
          <p:cNvSpPr txBox="1"/>
          <p:nvPr/>
        </p:nvSpPr>
        <p:spPr>
          <a:xfrm>
            <a:off x="845185" y="836930"/>
            <a:ext cx="10694035" cy="3415030"/>
          </a:xfrm>
          <a:prstGeom prst="rect">
            <a:avLst/>
          </a:prstGeom>
          <a:noFill/>
        </p:spPr>
        <p:txBody>
          <a:bodyPr wrap="square" rtlCol="0" anchor="t">
            <a:spAutoFit/>
          </a:bodyPr>
          <a:p>
            <a:r>
              <a:rPr lang="zh-CN" altLang="en-US" sz="2400"/>
              <a:t>【例 5】中国在全球奢侈品市场的地位已</a:t>
            </a:r>
            <a:r>
              <a:rPr lang="en-US" altLang="zh-CN" sz="2400"/>
              <a:t>____</a:t>
            </a:r>
            <a:r>
              <a:rPr lang="zh-CN" altLang="en-US" sz="2400"/>
              <a:t> ，各大奢侈品牌纷纷增资加码是</a:t>
            </a:r>
            <a:r>
              <a:rPr lang="en-US" altLang="zh-CN" sz="2400"/>
              <a:t>——</a:t>
            </a:r>
            <a:r>
              <a:rPr lang="zh-CN" altLang="en-US" sz="2400"/>
              <a:t> 的举措。</a:t>
            </a:r>
            <a:endParaRPr lang="zh-CN" altLang="en-US" sz="2400"/>
          </a:p>
          <a:p>
            <a:endParaRPr lang="zh-CN" altLang="en-US" sz="2400"/>
          </a:p>
          <a:p>
            <a:r>
              <a:rPr lang="zh-CN" altLang="en-US" sz="2400"/>
              <a:t>依次填入画横线部分最恰当的一项是（ ）。</a:t>
            </a:r>
            <a:endParaRPr lang="zh-CN" altLang="en-US" sz="2400"/>
          </a:p>
          <a:p>
            <a:endParaRPr lang="zh-CN" altLang="en-US" sz="2400"/>
          </a:p>
          <a:p>
            <a:r>
              <a:rPr lang="zh-CN" altLang="en-US" sz="2400"/>
              <a:t>A.首屈一指</a:t>
            </a:r>
            <a:r>
              <a:rPr lang="en-US" altLang="zh-CN" sz="2400"/>
              <a:t>   </a:t>
            </a:r>
            <a:r>
              <a:rPr lang="zh-CN" altLang="en-US" sz="2400"/>
              <a:t> 顺理成章 </a:t>
            </a:r>
            <a:endParaRPr lang="zh-CN" altLang="en-US" sz="2400"/>
          </a:p>
          <a:p>
            <a:r>
              <a:rPr lang="zh-CN" altLang="en-US" sz="2400"/>
              <a:t>B.今非昔比 </a:t>
            </a:r>
            <a:r>
              <a:rPr lang="en-US" altLang="zh-CN" sz="2400"/>
              <a:t>   </a:t>
            </a:r>
            <a:r>
              <a:rPr lang="zh-CN" altLang="en-US" sz="2400"/>
              <a:t>天经地义</a:t>
            </a:r>
            <a:endParaRPr lang="zh-CN" altLang="en-US" sz="2400"/>
          </a:p>
          <a:p>
            <a:r>
              <a:rPr lang="zh-CN" altLang="en-US" sz="2400">
                <a:solidFill>
                  <a:srgbClr val="FF0000"/>
                </a:solidFill>
              </a:rPr>
              <a:t>C.举足轻重</a:t>
            </a:r>
            <a:r>
              <a:rPr lang="en-US" altLang="zh-CN" sz="2400">
                <a:solidFill>
                  <a:srgbClr val="FF0000"/>
                </a:solidFill>
              </a:rPr>
              <a:t>   </a:t>
            </a:r>
            <a:r>
              <a:rPr lang="zh-CN" altLang="en-US" sz="2400">
                <a:solidFill>
                  <a:srgbClr val="FF0000"/>
                </a:solidFill>
              </a:rPr>
              <a:t> 理所当然 </a:t>
            </a:r>
            <a:endParaRPr lang="zh-CN" altLang="en-US" sz="2400">
              <a:solidFill>
                <a:srgbClr val="FF0000"/>
              </a:solidFill>
            </a:endParaRPr>
          </a:p>
          <a:p>
            <a:r>
              <a:rPr lang="zh-CN" altLang="en-US" sz="2400"/>
              <a:t>D.无与伦比</a:t>
            </a:r>
            <a:r>
              <a:rPr lang="en-US" altLang="zh-CN" sz="2400"/>
              <a:t>   </a:t>
            </a:r>
            <a:r>
              <a:rPr lang="zh-CN" altLang="en-US" sz="2400"/>
              <a:t> 水到渠成</a:t>
            </a:r>
            <a:endParaRPr lang="zh-CN" altLang="en-US"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627380" y="994410"/>
            <a:ext cx="11016615" cy="4154170"/>
          </a:xfrm>
          <a:prstGeom prst="rect">
            <a:avLst/>
          </a:prstGeom>
          <a:noFill/>
        </p:spPr>
        <p:txBody>
          <a:bodyPr wrap="square" rtlCol="0" anchor="t">
            <a:spAutoFit/>
          </a:bodyPr>
          <a:p>
            <a:r>
              <a:rPr lang="zh-CN" altLang="en-US" sz="2400"/>
              <a:t>【例 6】在娱乐方式多元化的今天，“ </a:t>
            </a:r>
            <a:r>
              <a:rPr lang="en-US" altLang="zh-CN" sz="2400"/>
              <a:t>______</a:t>
            </a:r>
            <a:r>
              <a:rPr lang="zh-CN" altLang="en-US" sz="2400"/>
              <a:t>”是不少人特别是中青年群体对待戏曲的态度，这里面固然存在先入为主的偏见、难以静下心来欣赏戏曲之美等因素，却也绕不开另一个原因：戏曲本是广大群众 </a:t>
            </a:r>
            <a:r>
              <a:rPr lang="en-US" altLang="zh-CN" sz="2400"/>
              <a:t>______</a:t>
            </a:r>
            <a:r>
              <a:rPr lang="zh-CN" altLang="en-US" sz="2400"/>
              <a:t>的大众艺术形式，但一些戏曲虽然与观众之间没有荧屏、银幕之隔，却用艺术化的表演讲述着与观众距离较远的生活。</a:t>
            </a:r>
            <a:endParaRPr lang="zh-CN" altLang="en-US" sz="2400"/>
          </a:p>
          <a:p>
            <a:r>
              <a:rPr lang="zh-CN" altLang="en-US" sz="2400"/>
              <a:t>依次填入画横线部分最恰当的一项是（ ）。</a:t>
            </a:r>
            <a:endParaRPr lang="zh-CN" altLang="en-US" sz="2400"/>
          </a:p>
          <a:p>
            <a:endParaRPr lang="zh-CN" altLang="en-US" sz="2400"/>
          </a:p>
          <a:p>
            <a:r>
              <a:rPr lang="zh-CN" altLang="en-US" sz="2400"/>
              <a:t>A.爱屋及乌 </a:t>
            </a:r>
            <a:r>
              <a:rPr lang="en-US" altLang="zh-CN" sz="2400"/>
              <a:t>   </a:t>
            </a:r>
            <a:r>
              <a:rPr lang="zh-CN" altLang="en-US" sz="2400"/>
              <a:t>津津乐道 </a:t>
            </a:r>
            <a:endParaRPr lang="zh-CN" altLang="en-US" sz="2400"/>
          </a:p>
          <a:p>
            <a:r>
              <a:rPr lang="zh-CN" altLang="en-US" sz="2400"/>
              <a:t>B.不屑一顾 </a:t>
            </a:r>
            <a:r>
              <a:rPr lang="en-US" altLang="zh-CN" sz="2400"/>
              <a:t>   </a:t>
            </a:r>
            <a:r>
              <a:rPr lang="zh-CN" altLang="en-US" sz="2400"/>
              <a:t>耳熟能详</a:t>
            </a:r>
            <a:endParaRPr lang="zh-CN" altLang="en-US" sz="2400"/>
          </a:p>
          <a:p>
            <a:r>
              <a:rPr lang="zh-CN" altLang="en-US" sz="2400"/>
              <a:t>C.敬而远之</a:t>
            </a:r>
            <a:r>
              <a:rPr lang="en-US" altLang="zh-CN" sz="2400"/>
              <a:t>  </a:t>
            </a:r>
            <a:r>
              <a:rPr lang="zh-CN" altLang="en-US" sz="2400"/>
              <a:t> </a:t>
            </a:r>
            <a:r>
              <a:rPr lang="en-US" altLang="zh-CN" sz="2400"/>
              <a:t> </a:t>
            </a:r>
            <a:r>
              <a:rPr lang="zh-CN" altLang="en-US" sz="2400"/>
              <a:t>喜闻乐见 </a:t>
            </a:r>
            <a:endParaRPr lang="zh-CN" altLang="en-US" sz="2400"/>
          </a:p>
          <a:p>
            <a:r>
              <a:rPr lang="zh-CN" altLang="en-US" sz="2400"/>
              <a:t>D.心猿意马 </a:t>
            </a:r>
            <a:r>
              <a:rPr lang="en-US" altLang="zh-CN" sz="2400"/>
              <a:t>   </a:t>
            </a:r>
            <a:r>
              <a:rPr lang="zh-CN" altLang="en-US" sz="2400"/>
              <a:t>信手拈来</a:t>
            </a:r>
            <a:endParaRPr lang="zh-CN" alt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627380" y="994410"/>
            <a:ext cx="11016615" cy="4154170"/>
          </a:xfrm>
          <a:prstGeom prst="rect">
            <a:avLst/>
          </a:prstGeom>
          <a:noFill/>
        </p:spPr>
        <p:txBody>
          <a:bodyPr wrap="square" rtlCol="0" anchor="t">
            <a:spAutoFit/>
          </a:bodyPr>
          <a:p>
            <a:r>
              <a:rPr lang="zh-CN" altLang="en-US" sz="2400"/>
              <a:t>【例 6】在娱乐方式多元化的今天，“ </a:t>
            </a:r>
            <a:r>
              <a:rPr lang="en-US" altLang="zh-CN" sz="2400"/>
              <a:t>______</a:t>
            </a:r>
            <a:r>
              <a:rPr lang="zh-CN" altLang="en-US" sz="2400"/>
              <a:t>”是不少人特别是中青年群体对待戏曲的态度，这里面固然存在先入为主的偏见、难以静下心来欣赏戏曲之美等因素，却也绕不开另一个原因：戏曲本是广大群众 </a:t>
            </a:r>
            <a:r>
              <a:rPr lang="en-US" altLang="zh-CN" sz="2400"/>
              <a:t>______</a:t>
            </a:r>
            <a:r>
              <a:rPr lang="zh-CN" altLang="en-US" sz="2400"/>
              <a:t>的大众艺术形式，但一些戏曲虽然与观众之间没有荧屏、银幕之隔，却用艺术化的表演讲述着与观众距离较远的生活。</a:t>
            </a:r>
            <a:endParaRPr lang="zh-CN" altLang="en-US" sz="2400"/>
          </a:p>
          <a:p>
            <a:r>
              <a:rPr lang="zh-CN" altLang="en-US" sz="2400"/>
              <a:t>依次填入画横线部分最恰当的一项是（ ）。</a:t>
            </a:r>
            <a:endParaRPr lang="zh-CN" altLang="en-US" sz="2400"/>
          </a:p>
          <a:p>
            <a:endParaRPr lang="zh-CN" altLang="en-US" sz="2400"/>
          </a:p>
          <a:p>
            <a:r>
              <a:rPr lang="zh-CN" altLang="en-US" sz="2400"/>
              <a:t>A.爱屋及乌 </a:t>
            </a:r>
            <a:r>
              <a:rPr lang="en-US" altLang="zh-CN" sz="2400"/>
              <a:t>   </a:t>
            </a:r>
            <a:r>
              <a:rPr lang="zh-CN" altLang="en-US" sz="2400"/>
              <a:t>津津乐道 </a:t>
            </a:r>
            <a:endParaRPr lang="zh-CN" altLang="en-US" sz="2400"/>
          </a:p>
          <a:p>
            <a:r>
              <a:rPr lang="zh-CN" altLang="en-US" sz="2400"/>
              <a:t>B.不屑一顾 </a:t>
            </a:r>
            <a:r>
              <a:rPr lang="en-US" altLang="zh-CN" sz="2400"/>
              <a:t>   </a:t>
            </a:r>
            <a:r>
              <a:rPr lang="zh-CN" altLang="en-US" sz="2400"/>
              <a:t>耳熟能详</a:t>
            </a:r>
            <a:endParaRPr lang="zh-CN" altLang="en-US" sz="2400"/>
          </a:p>
          <a:p>
            <a:r>
              <a:rPr lang="zh-CN" altLang="en-US" sz="2400">
                <a:solidFill>
                  <a:srgbClr val="FF0000"/>
                </a:solidFill>
              </a:rPr>
              <a:t>C.敬而远之</a:t>
            </a:r>
            <a:r>
              <a:rPr lang="en-US" altLang="zh-CN" sz="2400">
                <a:solidFill>
                  <a:srgbClr val="FF0000"/>
                </a:solidFill>
              </a:rPr>
              <a:t>  </a:t>
            </a:r>
            <a:r>
              <a:rPr lang="zh-CN" altLang="en-US" sz="2400">
                <a:solidFill>
                  <a:srgbClr val="FF0000"/>
                </a:solidFill>
              </a:rPr>
              <a:t> </a:t>
            </a:r>
            <a:r>
              <a:rPr lang="en-US" altLang="zh-CN" sz="2400">
                <a:solidFill>
                  <a:srgbClr val="FF0000"/>
                </a:solidFill>
              </a:rPr>
              <a:t> </a:t>
            </a:r>
            <a:r>
              <a:rPr lang="zh-CN" altLang="en-US" sz="2400">
                <a:solidFill>
                  <a:srgbClr val="FF0000"/>
                </a:solidFill>
              </a:rPr>
              <a:t>喜闻乐见 </a:t>
            </a:r>
            <a:endParaRPr lang="zh-CN" altLang="en-US" sz="2400"/>
          </a:p>
          <a:p>
            <a:r>
              <a:rPr lang="zh-CN" altLang="en-US" sz="2400"/>
              <a:t>D.心猿意马 </a:t>
            </a:r>
            <a:r>
              <a:rPr lang="en-US" altLang="zh-CN" sz="2400"/>
              <a:t>   </a:t>
            </a:r>
            <a:r>
              <a:rPr lang="zh-CN" altLang="en-US" sz="2400"/>
              <a:t>信手拈来</a:t>
            </a:r>
            <a:endParaRPr lang="zh-CN" altLang="en-US" sz="2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3034665" y="536575"/>
            <a:ext cx="6096000" cy="768350"/>
          </a:xfrm>
          <a:prstGeom prst="rect">
            <a:avLst/>
          </a:prstGeom>
          <a:noFill/>
        </p:spPr>
        <p:txBody>
          <a:bodyPr wrap="square" rtlCol="0" anchor="t">
            <a:spAutoFit/>
          </a:bodyPr>
          <a:p>
            <a:r>
              <a:rPr lang="zh-CN" altLang="en-US" sz="4400">
                <a:solidFill>
                  <a:srgbClr val="FF0000"/>
                </a:solidFill>
              </a:rPr>
              <a:t>第三章</a:t>
            </a:r>
            <a:r>
              <a:rPr lang="en-US" altLang="zh-CN" sz="4400">
                <a:solidFill>
                  <a:srgbClr val="FF0000"/>
                </a:solidFill>
              </a:rPr>
              <a:t>  </a:t>
            </a:r>
            <a:r>
              <a:rPr lang="zh-CN" altLang="en-US" sz="4400">
                <a:solidFill>
                  <a:srgbClr val="FF0000"/>
                </a:solidFill>
              </a:rPr>
              <a:t> 逻辑填空</a:t>
            </a:r>
            <a:endParaRPr lang="zh-CN" altLang="en-US" sz="4400">
              <a:solidFill>
                <a:srgbClr val="FF0000"/>
              </a:solidFill>
            </a:endParaRPr>
          </a:p>
        </p:txBody>
      </p:sp>
      <p:sp>
        <p:nvSpPr>
          <p:cNvPr id="6" name="文本框 5"/>
          <p:cNvSpPr txBox="1"/>
          <p:nvPr/>
        </p:nvSpPr>
        <p:spPr>
          <a:xfrm>
            <a:off x="306070" y="1304925"/>
            <a:ext cx="11108055" cy="5132070"/>
          </a:xfrm>
          <a:prstGeom prst="rect">
            <a:avLst/>
          </a:prstGeom>
          <a:noFill/>
        </p:spPr>
        <p:txBody>
          <a:bodyPr wrap="square" rtlCol="0" anchor="t">
            <a:noAutofit/>
          </a:bodyPr>
          <a:p>
            <a:pPr indent="457200">
              <a:lnSpc>
                <a:spcPct val="125000"/>
              </a:lnSpc>
            </a:pPr>
            <a:r>
              <a:rPr lang="zh-CN" altLang="zh-CN" sz="2400" dirty="0">
                <a:latin typeface="方正兰亭黑简体" panose="02000000000000000000" charset="-122"/>
                <a:ea typeface="方正兰亭黑简体" panose="02000000000000000000" charset="-122"/>
                <a:sym typeface="+mn-ea"/>
              </a:rPr>
              <a:t>一、题型特点</a:t>
            </a:r>
            <a:endParaRPr lang="zh-CN" altLang="zh-CN" sz="2400" dirty="0">
              <a:solidFill>
                <a:schemeClr val="tx1"/>
              </a:solidFill>
              <a:latin typeface="方正兰亭黑简体" panose="02000000000000000000" charset="-122"/>
              <a:ea typeface="方正兰亭黑简体" panose="02000000000000000000" charset="-122"/>
              <a:sym typeface="+mn-ea"/>
            </a:endParaRPr>
          </a:p>
          <a:p>
            <a:pPr indent="457200">
              <a:lnSpc>
                <a:spcPct val="125000"/>
              </a:lnSpc>
            </a:pPr>
            <a:r>
              <a:rPr lang="zh-CN" altLang="zh-CN" sz="2400" dirty="0">
                <a:latin typeface="方正兰亭黑简体" panose="02000000000000000000" charset="-122"/>
                <a:ea typeface="方正兰亭黑简体" panose="02000000000000000000" charset="-122"/>
                <a:sym typeface="+mn-ea"/>
              </a:rPr>
              <a:t>（一）考查形式</a:t>
            </a:r>
            <a:endParaRPr lang="zh-CN" altLang="zh-CN" sz="2400" dirty="0">
              <a:solidFill>
                <a:schemeClr val="tx1"/>
              </a:solidFill>
              <a:latin typeface="方正兰亭黑简体" panose="02000000000000000000" charset="-122"/>
              <a:ea typeface="方正兰亭黑简体" panose="02000000000000000000" charset="-122"/>
              <a:sym typeface="+mn-ea"/>
            </a:endParaRPr>
          </a:p>
          <a:p>
            <a:pPr indent="457200">
              <a:lnSpc>
                <a:spcPct val="125000"/>
              </a:lnSpc>
            </a:pPr>
            <a:endParaRPr lang="zh-CN" altLang="zh-CN" sz="2400" dirty="0">
              <a:solidFill>
                <a:schemeClr val="tx1"/>
              </a:solidFill>
              <a:latin typeface="方正兰亭黑简体" panose="02000000000000000000" charset="-122"/>
              <a:ea typeface="方正兰亭黑简体" panose="02000000000000000000" charset="-122"/>
              <a:sym typeface="+mn-ea"/>
            </a:endParaRPr>
          </a:p>
          <a:p>
            <a:pPr indent="457200">
              <a:lnSpc>
                <a:spcPct val="125000"/>
              </a:lnSpc>
            </a:pPr>
            <a:r>
              <a:rPr lang="zh-CN" altLang="zh-CN" sz="2400" dirty="0">
                <a:latin typeface="方正兰亭黑简体" panose="02000000000000000000" charset="-122"/>
                <a:ea typeface="方正兰亭黑简体" panose="02000000000000000000" charset="-122"/>
                <a:sym typeface="+mn-ea"/>
              </a:rPr>
              <a:t>（二）考查内容</a:t>
            </a:r>
            <a:endParaRPr lang="zh-CN" altLang="zh-CN" sz="2400" dirty="0">
              <a:solidFill>
                <a:schemeClr val="tx1"/>
              </a:solidFill>
              <a:latin typeface="方正兰亭黑简体" panose="02000000000000000000" charset="-122"/>
              <a:ea typeface="方正兰亭黑简体" panose="02000000000000000000" charset="-122"/>
              <a:sym typeface="+mn-ea"/>
            </a:endParaRPr>
          </a:p>
          <a:p>
            <a:pPr indent="457200">
              <a:lnSpc>
                <a:spcPct val="125000"/>
              </a:lnSpc>
            </a:pPr>
            <a:endParaRPr lang="zh-CN" altLang="zh-CN" sz="2400" dirty="0">
              <a:solidFill>
                <a:schemeClr val="tx1"/>
              </a:solidFill>
              <a:latin typeface="方正兰亭黑简体" panose="02000000000000000000" charset="-122"/>
              <a:ea typeface="方正兰亭黑简体" panose="02000000000000000000" charset="-122"/>
              <a:sym typeface="+mn-ea"/>
            </a:endParaRPr>
          </a:p>
          <a:p>
            <a:pPr indent="457200">
              <a:lnSpc>
                <a:spcPct val="125000"/>
              </a:lnSpc>
            </a:pPr>
            <a:r>
              <a:rPr lang="zh-CN" altLang="zh-CN" sz="2400" dirty="0">
                <a:latin typeface="方正兰亭黑简体" panose="02000000000000000000" charset="-122"/>
                <a:ea typeface="方正兰亭黑简体" panose="02000000000000000000" charset="-122"/>
                <a:sym typeface="+mn-ea"/>
              </a:rPr>
              <a:t>二、考查能力</a:t>
            </a:r>
            <a:endParaRPr lang="zh-CN" altLang="zh-CN" sz="2400" dirty="0">
              <a:solidFill>
                <a:schemeClr val="tx1"/>
              </a:solidFill>
              <a:latin typeface="方正兰亭黑简体" panose="02000000000000000000" charset="-122"/>
              <a:ea typeface="方正兰亭黑简体" panose="02000000000000000000" charset="-122"/>
              <a:sym typeface="+mn-ea"/>
            </a:endParaRPr>
          </a:p>
          <a:p>
            <a:pPr indent="457200">
              <a:lnSpc>
                <a:spcPct val="125000"/>
              </a:lnSpc>
            </a:pPr>
            <a:r>
              <a:rPr lang="zh-CN" altLang="zh-CN" sz="2400" dirty="0">
                <a:latin typeface="方正兰亭黑简体" panose="02000000000000000000" charset="-122"/>
                <a:ea typeface="方正兰亭黑简体" panose="02000000000000000000" charset="-122"/>
                <a:sym typeface="+mn-ea"/>
              </a:rPr>
              <a:t>（一）词语辨析的能力</a:t>
            </a:r>
            <a:endParaRPr lang="zh-CN" altLang="zh-CN" sz="2400" dirty="0">
              <a:solidFill>
                <a:schemeClr val="tx1"/>
              </a:solidFill>
              <a:latin typeface="方正兰亭黑简体" panose="02000000000000000000" charset="-122"/>
              <a:ea typeface="方正兰亭黑简体" panose="02000000000000000000" charset="-122"/>
              <a:sym typeface="+mn-ea"/>
            </a:endParaRPr>
          </a:p>
          <a:p>
            <a:pPr indent="457200">
              <a:lnSpc>
                <a:spcPct val="125000"/>
              </a:lnSpc>
            </a:pPr>
            <a:endParaRPr lang="zh-CN" altLang="zh-CN" sz="2400" dirty="0">
              <a:solidFill>
                <a:schemeClr val="tx1"/>
              </a:solidFill>
              <a:latin typeface="方正兰亭黑简体" panose="02000000000000000000" charset="-122"/>
              <a:ea typeface="方正兰亭黑简体" panose="02000000000000000000" charset="-122"/>
              <a:sym typeface="+mn-ea"/>
            </a:endParaRPr>
          </a:p>
          <a:p>
            <a:pPr indent="457200">
              <a:lnSpc>
                <a:spcPct val="125000"/>
              </a:lnSpc>
            </a:pPr>
            <a:r>
              <a:rPr lang="zh-CN" altLang="zh-CN" sz="2400" dirty="0">
                <a:latin typeface="方正兰亭黑简体" panose="02000000000000000000" charset="-122"/>
                <a:ea typeface="方正兰亭黑简体" panose="02000000000000000000" charset="-122"/>
                <a:sym typeface="+mn-ea"/>
              </a:rPr>
              <a:t>（二）语境分析析的能力</a:t>
            </a:r>
            <a:endParaRPr lang="zh-CN" altLang="zh-CN" sz="2400" dirty="0">
              <a:solidFill>
                <a:schemeClr val="tx1"/>
              </a:solidFill>
              <a:latin typeface="方正兰亭黑简体" panose="02000000000000000000" charset="-122"/>
              <a:ea typeface="方正兰亭黑简体" panose="02000000000000000000" charset="-122"/>
              <a:sym typeface="+mn-ea"/>
            </a:endParaRPr>
          </a:p>
          <a:p>
            <a:pPr indent="457200">
              <a:lnSpc>
                <a:spcPct val="125000"/>
              </a:lnSpc>
            </a:pPr>
            <a:endParaRPr lang="zh-CN" altLang="zh-CN" sz="2400" dirty="0">
              <a:solidFill>
                <a:schemeClr val="tx1"/>
              </a:solidFill>
              <a:latin typeface="方正兰亭黑简体" panose="02000000000000000000" charset="-122"/>
              <a:ea typeface="方正兰亭黑简体" panose="02000000000000000000" charset="-122"/>
              <a:sym typeface="+mn-ea"/>
            </a:endParaRPr>
          </a:p>
          <a:p>
            <a:pPr indent="457200">
              <a:lnSpc>
                <a:spcPct val="125000"/>
              </a:lnSpc>
            </a:pPr>
            <a:r>
              <a:rPr lang="zh-CN" altLang="zh-CN" sz="2400" dirty="0">
                <a:latin typeface="方正兰亭黑简体" panose="02000000000000000000" charset="-122"/>
                <a:ea typeface="方正兰亭黑简体" panose="02000000000000000000" charset="-122"/>
                <a:sym typeface="+mn-ea"/>
              </a:rPr>
              <a:t>（三）词汇积累的能力</a:t>
            </a:r>
            <a:endParaRPr lang="zh-CN" altLang="zh-CN" sz="2400" dirty="0">
              <a:solidFill>
                <a:schemeClr val="tx1"/>
              </a:solidFill>
              <a:latin typeface="方正兰亭黑简体" panose="02000000000000000000" charset="-122"/>
              <a:ea typeface="方正兰亭黑简体" panose="02000000000000000000" charset="-122"/>
              <a:sym typeface="+mn-ea"/>
            </a:endParaRPr>
          </a:p>
          <a:p>
            <a:endParaRPr lang="zh-CN" altLang="en-US" sz="2800"/>
          </a:p>
          <a:p>
            <a:endParaRPr lang="zh-CN" altLang="en-US" sz="2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627380" y="446405"/>
            <a:ext cx="9860915" cy="2430145"/>
          </a:xfrm>
          <a:prstGeom prst="rect">
            <a:avLst/>
          </a:prstGeom>
          <a:noFill/>
        </p:spPr>
        <p:txBody>
          <a:bodyPr wrap="square" rtlCol="0" anchor="t">
            <a:spAutoFit/>
          </a:bodyPr>
          <a:p>
            <a:r>
              <a:rPr lang="zh-CN" altLang="en-US" sz="2800">
                <a:solidFill>
                  <a:srgbClr val="FF0000"/>
                </a:solidFill>
              </a:rPr>
              <a:t>（四）感情色彩</a:t>
            </a:r>
            <a:endParaRPr lang="zh-CN" altLang="en-US" sz="2800">
              <a:solidFill>
                <a:srgbClr val="FF0000"/>
              </a:solidFill>
            </a:endParaRPr>
          </a:p>
          <a:p>
            <a:endParaRPr lang="zh-CN" altLang="en-US" sz="2800">
              <a:solidFill>
                <a:srgbClr val="FF0000"/>
              </a:solidFill>
            </a:endParaRPr>
          </a:p>
          <a:p>
            <a:r>
              <a:rPr lang="en-US" altLang="zh-CN" sz="2400"/>
              <a:t>          </a:t>
            </a:r>
            <a:r>
              <a:rPr lang="zh-CN" altLang="en-US" sz="2400"/>
              <a:t>理论要点：</a:t>
            </a:r>
            <a:endParaRPr lang="zh-CN" altLang="en-US" sz="2400"/>
          </a:p>
          <a:p>
            <a:r>
              <a:rPr lang="en-US" altLang="zh-CN" sz="2400"/>
              <a:t>                        </a:t>
            </a:r>
            <a:r>
              <a:rPr lang="zh-CN" altLang="en-US" sz="2400"/>
              <a:t>1.褒义、中性、贬义</a:t>
            </a:r>
            <a:endParaRPr lang="zh-CN" altLang="en-US" sz="2400"/>
          </a:p>
          <a:p>
            <a:endParaRPr lang="zh-CN" altLang="en-US" sz="2400"/>
          </a:p>
          <a:p>
            <a:r>
              <a:rPr lang="en-US" altLang="zh-CN" sz="2400"/>
              <a:t>                        </a:t>
            </a:r>
            <a:r>
              <a:rPr lang="zh-CN" altLang="en-US" sz="2400"/>
              <a:t>2.所填词语的感情色彩与文段的感情色彩保持一致</a:t>
            </a:r>
            <a:endParaRPr lang="zh-CN" altLang="en-US" sz="2400"/>
          </a:p>
        </p:txBody>
      </p:sp>
      <p:sp>
        <p:nvSpPr>
          <p:cNvPr id="5" name="文本框 4"/>
          <p:cNvSpPr txBox="1"/>
          <p:nvPr/>
        </p:nvSpPr>
        <p:spPr>
          <a:xfrm>
            <a:off x="1309370" y="2990850"/>
            <a:ext cx="6096000" cy="2676525"/>
          </a:xfrm>
          <a:prstGeom prst="rect">
            <a:avLst/>
          </a:prstGeom>
          <a:noFill/>
        </p:spPr>
        <p:txBody>
          <a:bodyPr wrap="square" rtlCol="0" anchor="t">
            <a:spAutoFit/>
          </a:bodyPr>
          <a:p>
            <a:r>
              <a:rPr lang="en-US" altLang="zh-CN" sz="2400">
                <a:sym typeface="+mn-ea"/>
              </a:rPr>
              <a:t>                   </a:t>
            </a:r>
            <a:r>
              <a:rPr lang="zh-CN" altLang="en-US" sz="2400">
                <a:sym typeface="+mn-ea"/>
              </a:rPr>
              <a:t>例：成果--结果--后果</a:t>
            </a:r>
            <a:endParaRPr lang="zh-CN" altLang="en-US" sz="2400">
              <a:sym typeface="+mn-ea"/>
            </a:endParaRPr>
          </a:p>
          <a:p>
            <a:endParaRPr lang="zh-CN" altLang="en-US" sz="2400"/>
          </a:p>
          <a:p>
            <a:r>
              <a:rPr lang="en-US" altLang="zh-CN" sz="2400">
                <a:sym typeface="+mn-ea"/>
              </a:rPr>
              <a:t>                          </a:t>
            </a:r>
            <a:r>
              <a:rPr lang="zh-CN" altLang="en-US" sz="2400">
                <a:sym typeface="+mn-ea"/>
              </a:rPr>
              <a:t>理想--设想--空想</a:t>
            </a:r>
            <a:endParaRPr lang="zh-CN" altLang="en-US" sz="2400">
              <a:sym typeface="+mn-ea"/>
            </a:endParaRPr>
          </a:p>
          <a:p>
            <a:endParaRPr lang="zh-CN" altLang="en-US" sz="2400"/>
          </a:p>
          <a:p>
            <a:r>
              <a:rPr lang="en-US" altLang="zh-CN" sz="2400">
                <a:sym typeface="+mn-ea"/>
              </a:rPr>
              <a:t>                          </a:t>
            </a:r>
            <a:r>
              <a:rPr lang="zh-CN" altLang="en-US" sz="2400">
                <a:sym typeface="+mn-ea"/>
              </a:rPr>
              <a:t>殚精竭虑--处心积虑</a:t>
            </a:r>
            <a:endParaRPr lang="zh-CN" altLang="en-US" sz="2400">
              <a:sym typeface="+mn-ea"/>
            </a:endParaRPr>
          </a:p>
          <a:p>
            <a:endParaRPr lang="zh-CN" altLang="en-US" sz="2400"/>
          </a:p>
          <a:p>
            <a:r>
              <a:rPr lang="en-US" altLang="zh-CN" sz="2400">
                <a:sym typeface="+mn-ea"/>
              </a:rPr>
              <a:t>                          </a:t>
            </a:r>
            <a:r>
              <a:rPr lang="zh-CN" altLang="en-US" sz="2400">
                <a:sym typeface="+mn-ea"/>
              </a:rPr>
              <a:t>大行其道--蔚然成风</a:t>
            </a:r>
            <a:endParaRPr lang="zh-CN" altLang="en-US" sz="24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1099820" y="836930"/>
            <a:ext cx="10626090" cy="3415030"/>
          </a:xfrm>
          <a:prstGeom prst="rect">
            <a:avLst/>
          </a:prstGeom>
          <a:noFill/>
        </p:spPr>
        <p:txBody>
          <a:bodyPr wrap="square" rtlCol="0" anchor="t">
            <a:spAutoFit/>
          </a:bodyPr>
          <a:p>
            <a:r>
              <a:rPr lang="zh-CN" altLang="en-US" sz="2400"/>
              <a:t>【例 7】大乡绅的仆人可以指挥警察区区长，可以 ______ 招摇过市——这都是民国五六年的事，并非前清君主专制时代。自己当时 ______，看了一肚子气；可是______，也只好让那口气憋着罢了。</a:t>
            </a:r>
            <a:endParaRPr lang="zh-CN" altLang="en-US" sz="2400"/>
          </a:p>
          <a:p>
            <a:r>
              <a:rPr lang="zh-CN" altLang="en-US" sz="2400"/>
              <a:t>依次填入画横线部分最恰当的一项是（ ）。</a:t>
            </a:r>
            <a:endParaRPr lang="zh-CN" altLang="en-US" sz="2400"/>
          </a:p>
          <a:p>
            <a:endParaRPr lang="zh-CN" altLang="en-US" sz="2400"/>
          </a:p>
          <a:p>
            <a:r>
              <a:rPr lang="zh-CN" altLang="en-US" sz="2400"/>
              <a:t>A. 大模大样 </a:t>
            </a:r>
            <a:r>
              <a:rPr lang="en-US" altLang="zh-CN" sz="2400"/>
              <a:t>    </a:t>
            </a:r>
            <a:r>
              <a:rPr lang="zh-CN" altLang="en-US" sz="2400"/>
              <a:t>血气方刚 </a:t>
            </a:r>
            <a:r>
              <a:rPr lang="en-US" altLang="zh-CN" sz="2400"/>
              <a:t>    </a:t>
            </a:r>
            <a:r>
              <a:rPr lang="zh-CN" altLang="en-US" sz="2400"/>
              <a:t>人微言轻</a:t>
            </a:r>
            <a:endParaRPr lang="zh-CN" altLang="en-US" sz="2400"/>
          </a:p>
          <a:p>
            <a:r>
              <a:rPr lang="zh-CN" altLang="en-US" sz="2400"/>
              <a:t>B. 威风凛凛 </a:t>
            </a:r>
            <a:r>
              <a:rPr lang="en-US" altLang="zh-CN" sz="2400"/>
              <a:t>    </a:t>
            </a:r>
            <a:r>
              <a:rPr lang="zh-CN" altLang="en-US" sz="2400"/>
              <a:t>血气方刚 </a:t>
            </a:r>
            <a:r>
              <a:rPr lang="en-US" altLang="zh-CN" sz="2400"/>
              <a:t>    </a:t>
            </a:r>
            <a:r>
              <a:rPr lang="zh-CN" altLang="en-US" sz="2400"/>
              <a:t>人穷志短</a:t>
            </a:r>
            <a:endParaRPr lang="zh-CN" altLang="en-US" sz="2400"/>
          </a:p>
          <a:p>
            <a:r>
              <a:rPr lang="zh-CN" altLang="en-US" sz="2400"/>
              <a:t>C. 像模像样 </a:t>
            </a:r>
            <a:r>
              <a:rPr lang="en-US" altLang="zh-CN" sz="2400"/>
              <a:t>    </a:t>
            </a:r>
            <a:r>
              <a:rPr lang="zh-CN" altLang="en-US" sz="2400"/>
              <a:t>年轻气盛</a:t>
            </a:r>
            <a:r>
              <a:rPr lang="en-US" altLang="zh-CN" sz="2400"/>
              <a:t>   </a:t>
            </a:r>
            <a:r>
              <a:rPr lang="zh-CN" altLang="en-US" sz="2400"/>
              <a:t> </a:t>
            </a:r>
            <a:r>
              <a:rPr lang="en-US" altLang="zh-CN" sz="2400"/>
              <a:t> </a:t>
            </a:r>
            <a:r>
              <a:rPr lang="zh-CN" altLang="en-US" sz="2400"/>
              <a:t>人微言轻</a:t>
            </a:r>
            <a:endParaRPr lang="zh-CN" altLang="en-US" sz="2400"/>
          </a:p>
          <a:p>
            <a:r>
              <a:rPr lang="zh-CN" altLang="en-US" sz="2400"/>
              <a:t>D. 昂首阔步 </a:t>
            </a:r>
            <a:r>
              <a:rPr lang="en-US" altLang="zh-CN" sz="2400"/>
              <a:t>    </a:t>
            </a:r>
            <a:r>
              <a:rPr lang="zh-CN" altLang="en-US" sz="2400"/>
              <a:t>年轻气盛</a:t>
            </a:r>
            <a:r>
              <a:rPr lang="en-US" altLang="zh-CN" sz="2400"/>
              <a:t>    </a:t>
            </a:r>
            <a:r>
              <a:rPr lang="zh-CN" altLang="en-US" sz="2400"/>
              <a:t> 人</a:t>
            </a:r>
            <a:r>
              <a:rPr lang="en-US" altLang="zh-CN" sz="2400"/>
              <a:t> </a:t>
            </a:r>
            <a:r>
              <a:rPr lang="zh-CN" altLang="en-US" sz="2400"/>
              <a:t>穷志短</a:t>
            </a:r>
            <a:endParaRPr lang="zh-CN" altLang="en-US" sz="2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1099820" y="836930"/>
            <a:ext cx="10626090" cy="3415030"/>
          </a:xfrm>
          <a:prstGeom prst="rect">
            <a:avLst/>
          </a:prstGeom>
          <a:noFill/>
        </p:spPr>
        <p:txBody>
          <a:bodyPr wrap="square" rtlCol="0" anchor="t">
            <a:spAutoFit/>
          </a:bodyPr>
          <a:p>
            <a:r>
              <a:rPr lang="zh-CN" altLang="en-US" sz="2400"/>
              <a:t>【例 7】大乡绅的仆人可以指挥警察区区长，可以 ______ 招摇过市——这都是民国五六年的事，并非前清君主专制时代。自己当时 ______，看了一肚子气；可是______，也只好让那口气憋着罢了。</a:t>
            </a:r>
            <a:endParaRPr lang="zh-CN" altLang="en-US" sz="2400"/>
          </a:p>
          <a:p>
            <a:r>
              <a:rPr lang="zh-CN" altLang="en-US" sz="2400"/>
              <a:t>依次填入画横线部分最恰当的一项是（ ）。</a:t>
            </a:r>
            <a:endParaRPr lang="zh-CN" altLang="en-US" sz="2400"/>
          </a:p>
          <a:p>
            <a:endParaRPr lang="zh-CN" altLang="en-US" sz="2400"/>
          </a:p>
          <a:p>
            <a:r>
              <a:rPr lang="zh-CN" altLang="en-US" sz="2400">
                <a:solidFill>
                  <a:srgbClr val="FF0000"/>
                </a:solidFill>
              </a:rPr>
              <a:t>A. 大模大样 </a:t>
            </a:r>
            <a:r>
              <a:rPr lang="en-US" altLang="zh-CN" sz="2400">
                <a:solidFill>
                  <a:srgbClr val="FF0000"/>
                </a:solidFill>
              </a:rPr>
              <a:t>    </a:t>
            </a:r>
            <a:r>
              <a:rPr lang="zh-CN" altLang="en-US" sz="2400">
                <a:solidFill>
                  <a:srgbClr val="FF0000"/>
                </a:solidFill>
              </a:rPr>
              <a:t>血气方刚 </a:t>
            </a:r>
            <a:r>
              <a:rPr lang="en-US" altLang="zh-CN" sz="2400">
                <a:solidFill>
                  <a:srgbClr val="FF0000"/>
                </a:solidFill>
              </a:rPr>
              <a:t>    </a:t>
            </a:r>
            <a:r>
              <a:rPr lang="zh-CN" altLang="en-US" sz="2400">
                <a:solidFill>
                  <a:srgbClr val="FF0000"/>
                </a:solidFill>
              </a:rPr>
              <a:t>人微言轻</a:t>
            </a:r>
            <a:endParaRPr lang="zh-CN" altLang="en-US" sz="2400">
              <a:solidFill>
                <a:srgbClr val="FF0000"/>
              </a:solidFill>
            </a:endParaRPr>
          </a:p>
          <a:p>
            <a:r>
              <a:rPr lang="zh-CN" altLang="en-US" sz="2400"/>
              <a:t>B. 威风凛凛 </a:t>
            </a:r>
            <a:r>
              <a:rPr lang="en-US" altLang="zh-CN" sz="2400"/>
              <a:t>    </a:t>
            </a:r>
            <a:r>
              <a:rPr lang="zh-CN" altLang="en-US" sz="2400"/>
              <a:t>血气方刚 </a:t>
            </a:r>
            <a:r>
              <a:rPr lang="en-US" altLang="zh-CN" sz="2400"/>
              <a:t>    </a:t>
            </a:r>
            <a:r>
              <a:rPr lang="zh-CN" altLang="en-US" sz="2400"/>
              <a:t>人穷志短</a:t>
            </a:r>
            <a:endParaRPr lang="zh-CN" altLang="en-US" sz="2400"/>
          </a:p>
          <a:p>
            <a:r>
              <a:rPr lang="zh-CN" altLang="en-US" sz="2400"/>
              <a:t>C. 像模像样 </a:t>
            </a:r>
            <a:r>
              <a:rPr lang="en-US" altLang="zh-CN" sz="2400"/>
              <a:t>    </a:t>
            </a:r>
            <a:r>
              <a:rPr lang="zh-CN" altLang="en-US" sz="2400"/>
              <a:t>年轻气盛</a:t>
            </a:r>
            <a:r>
              <a:rPr lang="en-US" altLang="zh-CN" sz="2400"/>
              <a:t>   </a:t>
            </a:r>
            <a:r>
              <a:rPr lang="zh-CN" altLang="en-US" sz="2400"/>
              <a:t> </a:t>
            </a:r>
            <a:r>
              <a:rPr lang="en-US" altLang="zh-CN" sz="2400"/>
              <a:t> </a:t>
            </a:r>
            <a:r>
              <a:rPr lang="zh-CN" altLang="en-US" sz="2400"/>
              <a:t>人微言轻</a:t>
            </a:r>
            <a:endParaRPr lang="zh-CN" altLang="en-US" sz="2400"/>
          </a:p>
          <a:p>
            <a:r>
              <a:rPr lang="zh-CN" altLang="en-US" sz="2400"/>
              <a:t>D. 昂首阔步 </a:t>
            </a:r>
            <a:r>
              <a:rPr lang="en-US" altLang="zh-CN" sz="2400"/>
              <a:t>    </a:t>
            </a:r>
            <a:r>
              <a:rPr lang="zh-CN" altLang="en-US" sz="2400"/>
              <a:t>年轻气盛</a:t>
            </a:r>
            <a:r>
              <a:rPr lang="en-US" altLang="zh-CN" sz="2400"/>
              <a:t>    </a:t>
            </a:r>
            <a:r>
              <a:rPr lang="zh-CN" altLang="en-US" sz="2400"/>
              <a:t> 人</a:t>
            </a:r>
            <a:r>
              <a:rPr lang="en-US" altLang="zh-CN" sz="2400"/>
              <a:t> </a:t>
            </a:r>
            <a:r>
              <a:rPr lang="zh-CN" altLang="en-US" sz="2400"/>
              <a:t>穷志短</a:t>
            </a:r>
            <a:endParaRPr lang="zh-CN" altLang="en-US" sz="2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787400" y="914400"/>
            <a:ext cx="10557510" cy="4523105"/>
          </a:xfrm>
          <a:prstGeom prst="rect">
            <a:avLst/>
          </a:prstGeom>
          <a:noFill/>
        </p:spPr>
        <p:txBody>
          <a:bodyPr wrap="square" rtlCol="0" anchor="t">
            <a:spAutoFit/>
          </a:bodyPr>
          <a:p>
            <a:r>
              <a:rPr lang="zh-CN" altLang="en-US" sz="2400"/>
              <a:t>【例 8】站在历史的海岸漫溯那一道道历史沟渠：楚大夫沉吟泽畔，九死不悔；魏武帝扬鞭东指，壮心不已；陶渊明悠然南山，饮酒采菊……他们选择了永恒，纵然谄媚诬蔑视听，也不随其流扬其波，这是 ______ 的选择；纵然马革裹尸，魂归狼烟，也要仰天长笑，这是 ______ 的选择；纵然一身清苦，终日难饱，也愿怡然自乐，躬耕陇亩，这是 ______ 的选择。在一番选择中，帝王将相成其盖世伟业，贤士迁客成其千古文章。</a:t>
            </a:r>
            <a:endParaRPr lang="zh-CN" altLang="en-US" sz="2400"/>
          </a:p>
          <a:p>
            <a:r>
              <a:rPr lang="zh-CN" altLang="en-US" sz="2400"/>
              <a:t>依次填入画横线部分最恰当的一项是（ ）。</a:t>
            </a:r>
            <a:endParaRPr lang="zh-CN" altLang="en-US" sz="2400"/>
          </a:p>
          <a:p>
            <a:endParaRPr lang="zh-CN" altLang="en-US" sz="2400"/>
          </a:p>
          <a:p>
            <a:r>
              <a:rPr lang="zh-CN" altLang="en-US" sz="2400"/>
              <a:t>A. 执拗 </a:t>
            </a:r>
            <a:r>
              <a:rPr lang="en-US" altLang="zh-CN" sz="2400"/>
              <a:t>    </a:t>
            </a:r>
            <a:r>
              <a:rPr lang="zh-CN" altLang="en-US" sz="2400"/>
              <a:t>无奈</a:t>
            </a:r>
            <a:r>
              <a:rPr lang="en-US" altLang="zh-CN" sz="2400"/>
              <a:t>    </a:t>
            </a:r>
            <a:r>
              <a:rPr lang="zh-CN" altLang="en-US" sz="2400"/>
              <a:t> 凄苦 </a:t>
            </a:r>
            <a:endParaRPr lang="zh-CN" altLang="en-US" sz="2400"/>
          </a:p>
          <a:p>
            <a:r>
              <a:rPr lang="zh-CN" altLang="en-US" sz="2400"/>
              <a:t>B. 固执 </a:t>
            </a:r>
            <a:r>
              <a:rPr lang="en-US" altLang="zh-CN" sz="2400"/>
              <a:t>    </a:t>
            </a:r>
            <a:r>
              <a:rPr lang="zh-CN" altLang="en-US" sz="2400"/>
              <a:t>悲悯 </a:t>
            </a:r>
            <a:r>
              <a:rPr lang="en-US" altLang="zh-CN" sz="2400"/>
              <a:t>    </a:t>
            </a:r>
            <a:r>
              <a:rPr lang="zh-CN" altLang="en-US" sz="2400"/>
              <a:t>无力</a:t>
            </a:r>
            <a:endParaRPr lang="zh-CN" altLang="en-US" sz="2400"/>
          </a:p>
          <a:p>
            <a:r>
              <a:rPr lang="zh-CN" altLang="en-US" sz="2400"/>
              <a:t>C. 执着 </a:t>
            </a:r>
            <a:r>
              <a:rPr lang="en-US" altLang="zh-CN" sz="2400"/>
              <a:t>    </a:t>
            </a:r>
            <a:r>
              <a:rPr lang="zh-CN" altLang="en-US" sz="2400"/>
              <a:t>豪壮</a:t>
            </a:r>
            <a:r>
              <a:rPr lang="en-US" altLang="zh-CN" sz="2400"/>
              <a:t>    </a:t>
            </a:r>
            <a:r>
              <a:rPr lang="zh-CN" altLang="en-US" sz="2400"/>
              <a:t> 高雅 </a:t>
            </a:r>
            <a:endParaRPr lang="zh-CN" altLang="en-US" sz="2400"/>
          </a:p>
          <a:p>
            <a:r>
              <a:rPr lang="zh-CN" altLang="en-US" sz="2400"/>
              <a:t>D. 执意</a:t>
            </a:r>
            <a:r>
              <a:rPr lang="en-US" altLang="zh-CN" sz="2400"/>
              <a:t>    </a:t>
            </a:r>
            <a:r>
              <a:rPr lang="zh-CN" altLang="en-US" sz="2400"/>
              <a:t> 痛苦 </a:t>
            </a:r>
            <a:r>
              <a:rPr lang="en-US" altLang="zh-CN" sz="2400"/>
              <a:t>    </a:t>
            </a:r>
            <a:r>
              <a:rPr lang="zh-CN" altLang="en-US" sz="2400"/>
              <a:t>回归</a:t>
            </a:r>
            <a:endParaRPr lang="zh-CN" altLang="en-US" sz="24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787400" y="914400"/>
            <a:ext cx="10557510" cy="4523105"/>
          </a:xfrm>
          <a:prstGeom prst="rect">
            <a:avLst/>
          </a:prstGeom>
          <a:noFill/>
        </p:spPr>
        <p:txBody>
          <a:bodyPr wrap="square" rtlCol="0" anchor="t">
            <a:spAutoFit/>
          </a:bodyPr>
          <a:p>
            <a:r>
              <a:rPr lang="zh-CN" altLang="en-US" sz="2400"/>
              <a:t>【例 8】站在历史的海岸漫溯那一道道历史沟渠：楚大夫沉吟泽畔，九死不悔；魏武帝扬鞭东指，壮心不已；陶渊明悠然南山，饮酒采菊……他们选择了永恒，纵然谄媚诬蔑视听，也不随其流扬其波，这是 ______ 的选择；纵然马革裹尸，魂归狼烟，也要仰天长笑，这是 ______ 的选择；纵然一身清苦，终日难饱，也愿怡然自乐，躬耕陇亩，这是 ______ 的选择。在一番选择中，帝王将相成其盖世伟业，贤士迁客成其千古文章。</a:t>
            </a:r>
            <a:endParaRPr lang="zh-CN" altLang="en-US" sz="2400"/>
          </a:p>
          <a:p>
            <a:r>
              <a:rPr lang="zh-CN" altLang="en-US" sz="2400"/>
              <a:t>依次填入画横线部分最恰当的一项是（ ）。</a:t>
            </a:r>
            <a:endParaRPr lang="zh-CN" altLang="en-US" sz="2400"/>
          </a:p>
          <a:p>
            <a:endParaRPr lang="zh-CN" altLang="en-US" sz="2400"/>
          </a:p>
          <a:p>
            <a:r>
              <a:rPr lang="zh-CN" altLang="en-US" sz="2400"/>
              <a:t>A. 执拗 </a:t>
            </a:r>
            <a:r>
              <a:rPr lang="en-US" altLang="zh-CN" sz="2400"/>
              <a:t>    </a:t>
            </a:r>
            <a:r>
              <a:rPr lang="zh-CN" altLang="en-US" sz="2400"/>
              <a:t>无奈</a:t>
            </a:r>
            <a:r>
              <a:rPr lang="en-US" altLang="zh-CN" sz="2400"/>
              <a:t>    </a:t>
            </a:r>
            <a:r>
              <a:rPr lang="zh-CN" altLang="en-US" sz="2400"/>
              <a:t> 凄苦 </a:t>
            </a:r>
            <a:endParaRPr lang="zh-CN" altLang="en-US" sz="2400"/>
          </a:p>
          <a:p>
            <a:r>
              <a:rPr lang="zh-CN" altLang="en-US" sz="2400"/>
              <a:t>B. 固执 </a:t>
            </a:r>
            <a:r>
              <a:rPr lang="en-US" altLang="zh-CN" sz="2400"/>
              <a:t>    </a:t>
            </a:r>
            <a:r>
              <a:rPr lang="zh-CN" altLang="en-US" sz="2400"/>
              <a:t>悲悯 </a:t>
            </a:r>
            <a:r>
              <a:rPr lang="en-US" altLang="zh-CN" sz="2400"/>
              <a:t>    </a:t>
            </a:r>
            <a:r>
              <a:rPr lang="zh-CN" altLang="en-US" sz="2400"/>
              <a:t>无力</a:t>
            </a:r>
            <a:endParaRPr lang="zh-CN" altLang="en-US" sz="2400"/>
          </a:p>
          <a:p>
            <a:r>
              <a:rPr lang="zh-CN" altLang="en-US" sz="2400">
                <a:solidFill>
                  <a:srgbClr val="FF0000"/>
                </a:solidFill>
              </a:rPr>
              <a:t>C. 执着 </a:t>
            </a:r>
            <a:r>
              <a:rPr lang="en-US" altLang="zh-CN" sz="2400">
                <a:solidFill>
                  <a:srgbClr val="FF0000"/>
                </a:solidFill>
              </a:rPr>
              <a:t>    </a:t>
            </a:r>
            <a:r>
              <a:rPr lang="zh-CN" altLang="en-US" sz="2400">
                <a:solidFill>
                  <a:srgbClr val="FF0000"/>
                </a:solidFill>
              </a:rPr>
              <a:t>豪壮</a:t>
            </a:r>
            <a:r>
              <a:rPr lang="en-US" altLang="zh-CN" sz="2400">
                <a:solidFill>
                  <a:srgbClr val="FF0000"/>
                </a:solidFill>
              </a:rPr>
              <a:t>    </a:t>
            </a:r>
            <a:r>
              <a:rPr lang="zh-CN" altLang="en-US" sz="2400">
                <a:solidFill>
                  <a:srgbClr val="FF0000"/>
                </a:solidFill>
              </a:rPr>
              <a:t> 高雅 </a:t>
            </a:r>
            <a:endParaRPr lang="zh-CN" altLang="en-US" sz="2400">
              <a:solidFill>
                <a:srgbClr val="FF0000"/>
              </a:solidFill>
            </a:endParaRPr>
          </a:p>
          <a:p>
            <a:r>
              <a:rPr lang="zh-CN" altLang="en-US" sz="2400"/>
              <a:t>D. 执意</a:t>
            </a:r>
            <a:r>
              <a:rPr lang="en-US" altLang="zh-CN" sz="2400"/>
              <a:t>    </a:t>
            </a:r>
            <a:r>
              <a:rPr lang="zh-CN" altLang="en-US" sz="2400"/>
              <a:t> 痛苦 </a:t>
            </a:r>
            <a:r>
              <a:rPr lang="en-US" altLang="zh-CN" sz="2400"/>
              <a:t>    </a:t>
            </a:r>
            <a:r>
              <a:rPr lang="zh-CN" altLang="en-US" sz="2400"/>
              <a:t>回归</a:t>
            </a:r>
            <a:endParaRPr lang="zh-CN" altLang="en-US" sz="24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992505" y="210820"/>
            <a:ext cx="10904220" cy="6554470"/>
          </a:xfrm>
          <a:prstGeom prst="rect">
            <a:avLst/>
          </a:prstGeom>
          <a:noFill/>
        </p:spPr>
        <p:txBody>
          <a:bodyPr wrap="square" rtlCol="0" anchor="t">
            <a:spAutoFit/>
          </a:bodyPr>
          <a:p>
            <a:r>
              <a:rPr lang="zh-CN" altLang="en-US" sz="2000">
                <a:solidFill>
                  <a:schemeClr val="accent1"/>
                </a:solidFill>
              </a:rPr>
              <a:t>【褒贬易混淆词积累】</a:t>
            </a:r>
            <a:endParaRPr lang="zh-CN" altLang="en-US" sz="2000">
              <a:solidFill>
                <a:schemeClr val="accent1"/>
              </a:solidFill>
            </a:endParaRPr>
          </a:p>
          <a:p>
            <a:r>
              <a:rPr lang="zh-CN" altLang="en-US" sz="2000"/>
              <a:t>炙手可热：手一靠近就感觉很烫，比喻气焰盛、权势大，使人不敢靠近</a:t>
            </a:r>
            <a:r>
              <a:rPr lang="zh-CN" altLang="en-US" sz="2000">
                <a:solidFill>
                  <a:srgbClr val="FF0000"/>
                </a:solidFill>
              </a:rPr>
              <a:t>【贬】</a:t>
            </a:r>
            <a:endParaRPr lang="zh-CN" altLang="en-US" sz="2000">
              <a:solidFill>
                <a:srgbClr val="FF0000"/>
              </a:solidFill>
            </a:endParaRPr>
          </a:p>
          <a:p>
            <a:endParaRPr lang="zh-CN" altLang="en-US" sz="2000"/>
          </a:p>
          <a:p>
            <a:r>
              <a:rPr lang="zh-CN" altLang="en-US" sz="2000"/>
              <a:t>粉墨登场：原指演员化妆上台演戏。现比喻坏人乔装打扮，登上政治舞台</a:t>
            </a:r>
            <a:r>
              <a:rPr lang="zh-CN" altLang="en-US" sz="2000">
                <a:solidFill>
                  <a:srgbClr val="FF0000"/>
                </a:solidFill>
              </a:rPr>
              <a:t>【贬】</a:t>
            </a:r>
            <a:endParaRPr lang="zh-CN" altLang="en-US" sz="2000"/>
          </a:p>
          <a:p>
            <a:endParaRPr lang="zh-CN" altLang="en-US" sz="2000"/>
          </a:p>
          <a:p>
            <a:r>
              <a:rPr lang="zh-CN" altLang="en-US" sz="2000"/>
              <a:t>趋之若鹜：像鸭子一样,成群地跑过去。形容许多人争着去追逐某种事物</a:t>
            </a:r>
            <a:r>
              <a:rPr lang="zh-CN" altLang="en-US" sz="2000">
                <a:solidFill>
                  <a:srgbClr val="FF0000"/>
                </a:solidFill>
              </a:rPr>
              <a:t>【贬】</a:t>
            </a:r>
            <a:endParaRPr lang="zh-CN" altLang="en-US" sz="2000"/>
          </a:p>
          <a:p>
            <a:endParaRPr lang="zh-CN" altLang="en-US" sz="2000"/>
          </a:p>
          <a:p>
            <a:r>
              <a:rPr lang="zh-CN" altLang="en-US" sz="2000"/>
              <a:t>亦步亦趋：自己没有主张或为了讨好，事事效仿或依从别人，跟着人家行事</a:t>
            </a:r>
            <a:r>
              <a:rPr lang="zh-CN" altLang="en-US" sz="2000">
                <a:solidFill>
                  <a:srgbClr val="FF0000"/>
                </a:solidFill>
              </a:rPr>
              <a:t>【贬】</a:t>
            </a:r>
            <a:endParaRPr lang="zh-CN" altLang="en-US" sz="2000"/>
          </a:p>
          <a:p>
            <a:endParaRPr lang="zh-CN" altLang="en-US" sz="2000"/>
          </a:p>
          <a:p>
            <a:r>
              <a:rPr lang="zh-CN" altLang="en-US" sz="2000"/>
              <a:t>大行其道：新潮事物流行成为一种风尚</a:t>
            </a:r>
            <a:r>
              <a:rPr lang="zh-CN" altLang="en-US" sz="2000">
                <a:solidFill>
                  <a:srgbClr val="FF0000"/>
                </a:solidFill>
              </a:rPr>
              <a:t>【中】</a:t>
            </a:r>
            <a:endParaRPr lang="zh-CN" altLang="en-US" sz="2000"/>
          </a:p>
          <a:p>
            <a:endParaRPr lang="zh-CN" altLang="en-US" sz="2000"/>
          </a:p>
          <a:p>
            <a:r>
              <a:rPr lang="zh-CN" altLang="en-US" sz="2000"/>
              <a:t>推波助澜：比喻促使或助长事物(多指坏的事物)的发展,使扩大影响</a:t>
            </a:r>
            <a:r>
              <a:rPr lang="zh-CN" altLang="en-US" sz="2000">
                <a:solidFill>
                  <a:srgbClr val="FF0000"/>
                </a:solidFill>
              </a:rPr>
              <a:t>【贬】</a:t>
            </a:r>
            <a:endParaRPr lang="zh-CN" altLang="en-US" sz="2000">
              <a:solidFill>
                <a:srgbClr val="FF0000"/>
              </a:solidFill>
            </a:endParaRPr>
          </a:p>
          <a:p>
            <a:endParaRPr lang="zh-CN" altLang="en-US" sz="2000"/>
          </a:p>
          <a:p>
            <a:r>
              <a:rPr lang="zh-CN" altLang="en-US" sz="2000"/>
              <a:t>附庸风雅：为了装点门面而结交名士，从事有关文化的活动</a:t>
            </a:r>
            <a:r>
              <a:rPr lang="zh-CN" altLang="en-US" sz="2000">
                <a:solidFill>
                  <a:srgbClr val="FF0000"/>
                </a:solidFill>
              </a:rPr>
              <a:t>【贬】</a:t>
            </a:r>
            <a:endParaRPr lang="zh-CN" altLang="en-US" sz="2000">
              <a:solidFill>
                <a:srgbClr val="FF0000"/>
              </a:solidFill>
            </a:endParaRPr>
          </a:p>
          <a:p>
            <a:endParaRPr lang="zh-CN" altLang="en-US" sz="2000"/>
          </a:p>
          <a:p>
            <a:r>
              <a:rPr lang="zh-CN" altLang="en-US" sz="2000"/>
              <a:t>高谈阔论：指漫无边际地大发议论</a:t>
            </a:r>
            <a:r>
              <a:rPr lang="zh-CN" altLang="en-US" sz="2000">
                <a:solidFill>
                  <a:srgbClr val="FF0000"/>
                </a:solidFill>
              </a:rPr>
              <a:t>【贬】</a:t>
            </a:r>
            <a:endParaRPr lang="zh-CN" altLang="en-US" sz="2000">
              <a:solidFill>
                <a:srgbClr val="FF0000"/>
              </a:solidFill>
            </a:endParaRPr>
          </a:p>
          <a:p>
            <a:endParaRPr lang="zh-CN" altLang="en-US" sz="2000"/>
          </a:p>
          <a:p>
            <a:r>
              <a:rPr lang="zh-CN" altLang="en-US" sz="2000"/>
              <a:t>好为人师：指不谦虚，喜欢以教育者自居</a:t>
            </a:r>
            <a:r>
              <a:rPr lang="zh-CN" altLang="en-US" sz="2000">
                <a:solidFill>
                  <a:srgbClr val="FF0000"/>
                </a:solidFill>
              </a:rPr>
              <a:t>【贬】</a:t>
            </a:r>
            <a:endParaRPr lang="zh-CN" altLang="en-US" sz="2000">
              <a:solidFill>
                <a:srgbClr val="FF0000"/>
              </a:solidFill>
            </a:endParaRPr>
          </a:p>
          <a:p>
            <a:endParaRPr lang="zh-CN" altLang="en-US" sz="2000"/>
          </a:p>
          <a:p>
            <a:r>
              <a:rPr lang="zh-CN" altLang="en-US" sz="2000"/>
              <a:t>弹冠相庆：比喻一个人做了官或升了官，他的同伙因此将得到援引，有官可做，也互相祝贺。</a:t>
            </a:r>
            <a:endParaRPr lang="zh-CN" altLang="en-US" sz="2000"/>
          </a:p>
          <a:p>
            <a:r>
              <a:rPr lang="zh-CN" altLang="en-US" sz="2000"/>
              <a:t>后用来形容坏人得意</a:t>
            </a:r>
            <a:r>
              <a:rPr lang="zh-CN" altLang="en-US" sz="2000">
                <a:solidFill>
                  <a:srgbClr val="FF0000"/>
                </a:solidFill>
              </a:rPr>
              <a:t>【贬】</a:t>
            </a:r>
            <a:endParaRPr lang="zh-CN" altLang="en-US" sz="20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 calcmode="lin" valueType="num">
                                      <p:cBhvr additive="base">
                                        <p:cTn id="1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 calcmode="lin" valueType="num">
                                      <p:cBhvr additive="base">
                                        <p:cTn id="1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 calcmode="lin" valueType="num">
                                      <p:cBhvr additive="base">
                                        <p:cTn id="1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anim calcmode="lin" valueType="num">
                                      <p:cBhvr additive="base">
                                        <p:cTn id="2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anim calcmode="lin" valueType="num">
                                      <p:cBhvr additive="base">
                                        <p:cTn id="27"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anim calcmode="lin" valueType="num">
                                      <p:cBhvr additive="base">
                                        <p:cTn id="31"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13" end="1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15" end="15"/>
                                            </p:txEl>
                                          </p:spTgt>
                                        </p:tgtEl>
                                        <p:attrNameLst>
                                          <p:attrName>style.visibility</p:attrName>
                                        </p:attrNameLst>
                                      </p:cBhvr>
                                      <p:to>
                                        <p:strVal val="visible"/>
                                      </p:to>
                                    </p:set>
                                    <p:anim calcmode="lin" valueType="num">
                                      <p:cBhvr additive="base">
                                        <p:cTn id="35"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15" end="1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17" end="17"/>
                                            </p:txEl>
                                          </p:spTgt>
                                        </p:tgtEl>
                                        <p:attrNameLst>
                                          <p:attrName>style.visibility</p:attrName>
                                        </p:attrNameLst>
                                      </p:cBhvr>
                                      <p:to>
                                        <p:strVal val="visible"/>
                                      </p:to>
                                    </p:set>
                                    <p:anim calcmode="lin" valueType="num">
                                      <p:cBhvr additive="base">
                                        <p:cTn id="39"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17" end="1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19" end="19"/>
                                            </p:txEl>
                                          </p:spTgt>
                                        </p:tgtEl>
                                        <p:attrNameLst>
                                          <p:attrName>style.visibility</p:attrName>
                                        </p:attrNameLst>
                                      </p:cBhvr>
                                      <p:to>
                                        <p:strVal val="visible"/>
                                      </p:to>
                                    </p:set>
                                    <p:anim calcmode="lin" valueType="num">
                                      <p:cBhvr additive="base">
                                        <p:cTn id="43" dur="500" fill="hold"/>
                                        <p:tgtEl>
                                          <p:spTgt spid="4">
                                            <p:txEl>
                                              <p:pRg st="19" end="1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9" end="1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20" end="20"/>
                                            </p:txEl>
                                          </p:spTgt>
                                        </p:tgtEl>
                                        <p:attrNameLst>
                                          <p:attrName>style.visibility</p:attrName>
                                        </p:attrNameLst>
                                      </p:cBhvr>
                                      <p:to>
                                        <p:strVal val="visible"/>
                                      </p:to>
                                    </p:set>
                                    <p:anim calcmode="lin" valueType="num">
                                      <p:cBhvr additive="base">
                                        <p:cTn id="47" dur="500" fill="hold"/>
                                        <p:tgtEl>
                                          <p:spTgt spid="4">
                                            <p:txEl>
                                              <p:pRg st="20" end="2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pic>
        <p:nvPicPr>
          <p:cNvPr id="4" name="图片 3"/>
          <p:cNvPicPr>
            <a:picLocks noChangeAspect="1"/>
          </p:cNvPicPr>
          <p:nvPr/>
        </p:nvPicPr>
        <p:blipFill>
          <a:blip r:embed="rId7"/>
          <a:stretch>
            <a:fillRect/>
          </a:stretch>
        </p:blipFill>
        <p:spPr>
          <a:xfrm>
            <a:off x="1106805" y="365760"/>
            <a:ext cx="8921750" cy="6071235"/>
          </a:xfrm>
          <a:prstGeom prst="rect">
            <a:avLst/>
          </a:prstGeom>
        </p:spPr>
      </p:pic>
      <p:sp>
        <p:nvSpPr>
          <p:cNvPr id="5" name="文本框 4"/>
          <p:cNvSpPr txBox="1"/>
          <p:nvPr/>
        </p:nvSpPr>
        <p:spPr>
          <a:xfrm>
            <a:off x="1106805" y="411480"/>
            <a:ext cx="4064000" cy="706755"/>
          </a:xfrm>
          <a:prstGeom prst="rect">
            <a:avLst/>
          </a:prstGeom>
          <a:noFill/>
        </p:spPr>
        <p:txBody>
          <a:bodyPr wrap="square" rtlCol="0">
            <a:spAutoFit/>
          </a:bodyPr>
          <a:p>
            <a:r>
              <a:rPr lang="zh-CN" altLang="en-US" sz="4000">
                <a:solidFill>
                  <a:srgbClr val="FF0000"/>
                </a:solidFill>
              </a:rPr>
              <a:t>总结</a:t>
            </a:r>
            <a:endParaRPr lang="zh-CN" altLang="en-US" sz="40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1028065" y="474980"/>
            <a:ext cx="6096000" cy="583565"/>
          </a:xfrm>
          <a:prstGeom prst="rect">
            <a:avLst/>
          </a:prstGeom>
          <a:noFill/>
        </p:spPr>
        <p:txBody>
          <a:bodyPr wrap="square" rtlCol="0" anchor="t">
            <a:spAutoFit/>
          </a:bodyPr>
          <a:p>
            <a:r>
              <a:rPr lang="zh-CN" altLang="en-US" sz="3200">
                <a:solidFill>
                  <a:srgbClr val="FF0000"/>
                </a:solidFill>
              </a:rPr>
              <a:t>二、语境分析</a:t>
            </a:r>
            <a:endParaRPr lang="zh-CN" altLang="en-US" sz="3200">
              <a:solidFill>
                <a:srgbClr val="FF0000"/>
              </a:solidFill>
            </a:endParaRPr>
          </a:p>
        </p:txBody>
      </p:sp>
      <p:sp>
        <p:nvSpPr>
          <p:cNvPr id="5" name="文本框 4"/>
          <p:cNvSpPr txBox="1"/>
          <p:nvPr/>
        </p:nvSpPr>
        <p:spPr>
          <a:xfrm>
            <a:off x="1482725" y="1356360"/>
            <a:ext cx="10280650" cy="2245360"/>
          </a:xfrm>
          <a:prstGeom prst="rect">
            <a:avLst/>
          </a:prstGeom>
          <a:noFill/>
        </p:spPr>
        <p:txBody>
          <a:bodyPr wrap="square" rtlCol="0" anchor="t">
            <a:spAutoFit/>
          </a:bodyPr>
          <a:p>
            <a:r>
              <a:rPr lang="zh-CN" altLang="en-US" sz="2800"/>
              <a:t>语境：即使用语言的环境，</a:t>
            </a:r>
            <a:endParaRPr lang="zh-CN" altLang="en-US" sz="2800"/>
          </a:p>
          <a:p>
            <a:endParaRPr lang="zh-CN" altLang="en-US" sz="2800"/>
          </a:p>
          <a:p>
            <a:r>
              <a:rPr lang="zh-CN" altLang="en-US" sz="2800"/>
              <a:t> </a:t>
            </a:r>
            <a:r>
              <a:rPr lang="en-US" altLang="zh-CN" sz="2800"/>
              <a:t>          </a:t>
            </a:r>
            <a:r>
              <a:rPr lang="zh-CN" altLang="en-US" sz="2800"/>
              <a:t>一般分为上下文语境和情景语境。</a:t>
            </a:r>
            <a:endParaRPr lang="zh-CN" altLang="en-US" sz="2800"/>
          </a:p>
          <a:p>
            <a:endParaRPr lang="zh-CN" altLang="en-US" sz="2800"/>
          </a:p>
          <a:p>
            <a:r>
              <a:rPr lang="en-US" altLang="zh-CN" sz="2800"/>
              <a:t>          </a:t>
            </a:r>
            <a:r>
              <a:rPr lang="zh-CN" altLang="en-US" sz="2800"/>
              <a:t>在考试中，选词填空重点考查</a:t>
            </a:r>
            <a:r>
              <a:rPr lang="zh-CN" altLang="en-US" sz="2800">
                <a:solidFill>
                  <a:srgbClr val="FF0000"/>
                </a:solidFill>
              </a:rPr>
              <a:t>上下文语境。</a:t>
            </a:r>
            <a:endParaRPr lang="zh-CN" altLang="en-US" sz="280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901700" y="892175"/>
            <a:ext cx="10734040" cy="3117215"/>
          </a:xfrm>
          <a:prstGeom prst="rect">
            <a:avLst/>
          </a:prstGeom>
          <a:noFill/>
        </p:spPr>
        <p:txBody>
          <a:bodyPr wrap="square" rtlCol="0" anchor="t">
            <a:noAutofit/>
          </a:bodyPr>
          <a:p>
            <a:r>
              <a:rPr lang="zh-CN" altLang="en-US" sz="2400"/>
              <a:t>示例.【</a:t>
            </a:r>
            <a:r>
              <a:rPr lang="zh-CN" altLang="en-US" sz="2400">
                <a:solidFill>
                  <a:srgbClr val="FF0000"/>
                </a:solidFill>
              </a:rPr>
              <a:t>大有作为 与生俱来</a:t>
            </a:r>
            <a:r>
              <a:rPr lang="zh-CN" altLang="en-US" sz="2400"/>
              <a:t>】</a:t>
            </a:r>
            <a:endParaRPr lang="zh-CN" altLang="en-US" sz="2400"/>
          </a:p>
          <a:p>
            <a:endParaRPr lang="zh-CN" altLang="en-US" sz="2400"/>
          </a:p>
          <a:p>
            <a:r>
              <a:rPr lang="zh-CN" altLang="en-US" sz="2400"/>
              <a:t>①人体中的微生物其实以万亿数量级计，很多“________”。</a:t>
            </a:r>
            <a:endParaRPr lang="zh-CN" altLang="en-US" sz="2400"/>
          </a:p>
          <a:p>
            <a:endParaRPr lang="zh-CN" altLang="en-US" sz="2400"/>
          </a:p>
          <a:p>
            <a:r>
              <a:rPr lang="zh-CN" altLang="en-US" sz="2400"/>
              <a:t>②人体中的微生物其实以万亿数量级计，很多“________”，在人们出生时就携带着，这些从母亲获得的菌群非常重要。</a:t>
            </a:r>
            <a:endParaRPr lang="zh-CN" altLang="en-US" sz="2400"/>
          </a:p>
        </p:txBody>
      </p:sp>
      <p:sp>
        <p:nvSpPr>
          <p:cNvPr id="5" name="文本框 4"/>
          <p:cNvSpPr txBox="1"/>
          <p:nvPr/>
        </p:nvSpPr>
        <p:spPr>
          <a:xfrm>
            <a:off x="735330" y="5335270"/>
            <a:ext cx="10280650" cy="398780"/>
          </a:xfrm>
          <a:prstGeom prst="rect">
            <a:avLst/>
          </a:prstGeom>
          <a:noFill/>
        </p:spPr>
        <p:txBody>
          <a:bodyPr wrap="square" rtlCol="0" anchor="t">
            <a:spAutoFit/>
          </a:bodyPr>
          <a:p>
            <a:r>
              <a:rPr lang="zh-CN" altLang="en-US" sz="2000">
                <a:solidFill>
                  <a:schemeClr val="accent1"/>
                </a:solidFill>
              </a:rPr>
              <a:t>【注意】逻辑填空的线索可来自文段句子，要么找关联关系，要么看谁提示横线处填什么</a:t>
            </a:r>
            <a:endParaRPr lang="zh-CN" altLang="en-US" sz="2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930910" y="586740"/>
            <a:ext cx="9058275" cy="1322070"/>
          </a:xfrm>
          <a:prstGeom prst="rect">
            <a:avLst/>
          </a:prstGeom>
          <a:noFill/>
        </p:spPr>
        <p:txBody>
          <a:bodyPr wrap="square" rtlCol="0" anchor="t">
            <a:spAutoFit/>
          </a:bodyPr>
          <a:p>
            <a:r>
              <a:rPr lang="zh-CN" altLang="en-US" sz="2800">
                <a:solidFill>
                  <a:srgbClr val="FF0000"/>
                </a:solidFill>
              </a:rPr>
              <a:t>（一）转折关系</a:t>
            </a:r>
            <a:endParaRPr lang="zh-CN" altLang="en-US" sz="2800">
              <a:solidFill>
                <a:srgbClr val="FF0000"/>
              </a:solidFill>
            </a:endParaRPr>
          </a:p>
          <a:p>
            <a:endParaRPr lang="zh-CN" altLang="en-US" sz="2800">
              <a:solidFill>
                <a:srgbClr val="FF0000"/>
              </a:solidFill>
            </a:endParaRPr>
          </a:p>
          <a:p>
            <a:r>
              <a:rPr lang="zh-CN" altLang="en-US" sz="2400"/>
              <a:t>理论要点：转折前后语义相反且感情色彩相反</a:t>
            </a:r>
            <a:endParaRPr lang="zh-CN" altLang="en-US" sz="2400"/>
          </a:p>
        </p:txBody>
      </p:sp>
      <p:sp>
        <p:nvSpPr>
          <p:cNvPr id="5" name="文本框 4"/>
          <p:cNvSpPr txBox="1"/>
          <p:nvPr/>
        </p:nvSpPr>
        <p:spPr>
          <a:xfrm>
            <a:off x="1061720" y="2128520"/>
            <a:ext cx="10824210" cy="1938020"/>
          </a:xfrm>
          <a:prstGeom prst="rect">
            <a:avLst/>
          </a:prstGeom>
          <a:noFill/>
        </p:spPr>
        <p:txBody>
          <a:bodyPr wrap="square" rtlCol="0" anchor="t">
            <a:spAutoFit/>
          </a:bodyPr>
          <a:p>
            <a:r>
              <a:rPr lang="zh-CN" altLang="en-US" sz="2400"/>
              <a:t>◆语境示例◆ </a:t>
            </a:r>
            <a:endParaRPr lang="zh-CN" altLang="en-US" sz="2400"/>
          </a:p>
          <a:p>
            <a:endParaRPr lang="zh-CN" altLang="en-US" sz="2400"/>
          </a:p>
          <a:p>
            <a:r>
              <a:rPr lang="zh-CN" altLang="en-US" sz="2400"/>
              <a:t>古人有“闻过则喜”之说，而今天有些人则不然，总是讳疾忌医，对比之下，</a:t>
            </a:r>
            <a:endParaRPr lang="zh-CN" altLang="en-US" sz="2400"/>
          </a:p>
          <a:p>
            <a:r>
              <a:rPr lang="zh-CN" altLang="en-US" sz="2400"/>
              <a:t>实在不应该。</a:t>
            </a:r>
            <a:endParaRPr lang="zh-CN" altLang="en-US" sz="2400"/>
          </a:p>
          <a:p>
            <a:endParaRPr lang="zh-CN" altLang="en-US" sz="2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pic>
        <p:nvPicPr>
          <p:cNvPr id="4" name="图片 3"/>
          <p:cNvPicPr>
            <a:picLocks noChangeAspect="1"/>
          </p:cNvPicPr>
          <p:nvPr>
            <p:custDataLst>
              <p:tags r:id="rId7"/>
            </p:custDataLst>
          </p:nvPr>
        </p:nvPicPr>
        <p:blipFill>
          <a:blip r:embed="rId8"/>
          <a:srcRect t="40373" r="14790" b="15389"/>
          <a:stretch>
            <a:fillRect/>
          </a:stretch>
        </p:blipFill>
        <p:spPr>
          <a:xfrm>
            <a:off x="1588135" y="2552065"/>
            <a:ext cx="10225405" cy="4168140"/>
          </a:xfrm>
          <a:prstGeom prst="rect">
            <a:avLst/>
          </a:prstGeom>
        </p:spPr>
      </p:pic>
      <p:sp>
        <p:nvSpPr>
          <p:cNvPr id="5" name="文本框 4"/>
          <p:cNvSpPr txBox="1"/>
          <p:nvPr/>
        </p:nvSpPr>
        <p:spPr>
          <a:xfrm>
            <a:off x="1336040" y="1769745"/>
            <a:ext cx="6096000" cy="829945"/>
          </a:xfrm>
          <a:prstGeom prst="rect">
            <a:avLst/>
          </a:prstGeom>
          <a:noFill/>
        </p:spPr>
        <p:txBody>
          <a:bodyPr wrap="square" rtlCol="0" anchor="t">
            <a:spAutoFit/>
          </a:bodyPr>
          <a:p>
            <a:r>
              <a:rPr lang="zh-CN" altLang="en-US" sz="2400">
                <a:sym typeface="+mn-ea"/>
              </a:rPr>
              <a:t>辨析方法：</a:t>
            </a:r>
            <a:endParaRPr lang="zh-CN" altLang="en-US" sz="2400"/>
          </a:p>
          <a:p>
            <a:r>
              <a:rPr lang="en-US" altLang="zh-CN" sz="2400">
                <a:sym typeface="+mn-ea"/>
              </a:rPr>
              <a:t>                  </a:t>
            </a:r>
            <a:r>
              <a:rPr lang="en-US" altLang="zh-CN" sz="2400">
                <a:solidFill>
                  <a:srgbClr val="FF0000"/>
                </a:solidFill>
                <a:latin typeface="Calibri" panose="020F0502020204030204" charset="0"/>
                <a:sym typeface="+mn-ea"/>
              </a:rPr>
              <a:t>①</a:t>
            </a:r>
            <a:r>
              <a:rPr lang="zh-CN" altLang="en-US" sz="2400">
                <a:solidFill>
                  <a:srgbClr val="FF0000"/>
                </a:solidFill>
                <a:sym typeface="+mn-ea"/>
              </a:rPr>
              <a:t>. 用不一样的字组词：</a:t>
            </a:r>
            <a:endParaRPr lang="zh-CN" altLang="en-US" sz="2400">
              <a:solidFill>
                <a:srgbClr val="FF0000"/>
              </a:solidFill>
              <a:sym typeface="+mn-ea"/>
            </a:endParaRPr>
          </a:p>
        </p:txBody>
      </p:sp>
      <p:sp>
        <p:nvSpPr>
          <p:cNvPr id="7" name="文本框 6"/>
          <p:cNvSpPr txBox="1"/>
          <p:nvPr/>
        </p:nvSpPr>
        <p:spPr>
          <a:xfrm>
            <a:off x="423545" y="421005"/>
            <a:ext cx="6096000" cy="1630045"/>
          </a:xfrm>
          <a:prstGeom prst="rect">
            <a:avLst/>
          </a:prstGeom>
          <a:noFill/>
        </p:spPr>
        <p:txBody>
          <a:bodyPr wrap="square" rtlCol="0" anchor="t">
            <a:spAutoFit/>
          </a:bodyPr>
          <a:p>
            <a:r>
              <a:rPr lang="zh-CN" altLang="zh-CN" sz="2400" dirty="0">
                <a:latin typeface="方正兰亭黑简体" panose="02000000000000000000" charset="-122"/>
                <a:ea typeface="方正兰亭黑简体" panose="02000000000000000000" charset="-122"/>
                <a:sym typeface="+mn-ea"/>
              </a:rPr>
              <a:t>一、</a:t>
            </a:r>
            <a:r>
              <a:rPr lang="zh-CN" altLang="zh-CN" sz="2800" dirty="0">
                <a:solidFill>
                  <a:srgbClr val="FF0000"/>
                </a:solidFill>
                <a:latin typeface="方正兰亭黑简体" panose="02000000000000000000" charset="-122"/>
                <a:ea typeface="方正兰亭黑简体" panose="02000000000000000000" charset="-122"/>
                <a:sym typeface="+mn-ea"/>
              </a:rPr>
              <a:t>词的辨析</a:t>
            </a:r>
            <a:endParaRPr lang="zh-CN" altLang="zh-CN" sz="2800" dirty="0">
              <a:solidFill>
                <a:srgbClr val="FF0000"/>
              </a:solidFill>
              <a:latin typeface="方正兰亭黑简体" panose="02000000000000000000" charset="-122"/>
              <a:ea typeface="方正兰亭黑简体" panose="02000000000000000000" charset="-122"/>
              <a:sym typeface="+mn-ea"/>
            </a:endParaRPr>
          </a:p>
          <a:p>
            <a:endParaRPr lang="zh-CN" altLang="zh-CN" sz="2400" dirty="0">
              <a:latin typeface="方正兰亭黑简体" panose="02000000000000000000" charset="-122"/>
              <a:ea typeface="方正兰亭黑简体" panose="02000000000000000000" charset="-122"/>
              <a:sym typeface="+mn-ea"/>
            </a:endParaRPr>
          </a:p>
          <a:p>
            <a:r>
              <a:rPr lang="zh-CN" altLang="zh-CN" sz="2400" dirty="0">
                <a:latin typeface="方正兰亭黑简体" panose="02000000000000000000" charset="-122"/>
                <a:ea typeface="方正兰亭黑简体" panose="02000000000000000000" charset="-122"/>
                <a:sym typeface="+mn-ea"/>
              </a:rPr>
              <a:t>（一）词义侧重</a:t>
            </a:r>
            <a:endParaRPr lang="zh-CN" altLang="zh-CN" sz="2400" dirty="0">
              <a:latin typeface="方正兰亭黑简体" panose="02000000000000000000" charset="-122"/>
              <a:ea typeface="方正兰亭黑简体" panose="02000000000000000000" charset="-122"/>
              <a:sym typeface="+mn-ea"/>
            </a:endParaRPr>
          </a:p>
          <a:p>
            <a:endParaRPr lang="zh-CN" altLang="zh-CN" sz="2400" dirty="0">
              <a:latin typeface="方正兰亭黑简体" panose="02000000000000000000" charset="-122"/>
              <a:ea typeface="方正兰亭黑简体" panose="02000000000000000000" charset="-122"/>
              <a:sym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1105535" y="994410"/>
            <a:ext cx="10549890" cy="2676525"/>
          </a:xfrm>
          <a:prstGeom prst="rect">
            <a:avLst/>
          </a:prstGeom>
          <a:noFill/>
        </p:spPr>
        <p:txBody>
          <a:bodyPr wrap="square" rtlCol="0" anchor="t">
            <a:spAutoFit/>
          </a:bodyPr>
          <a:p>
            <a:r>
              <a:rPr lang="zh-CN" altLang="en-US" sz="2400">
                <a:sym typeface="+mn-ea"/>
              </a:rPr>
              <a:t>第 1 和第 2 经常是对手，但倒数第 1 和倒数第 2 基本都是</a:t>
            </a:r>
            <a:r>
              <a:rPr lang="en-US" altLang="zh-CN" sz="2400">
                <a:sym typeface="+mn-ea"/>
              </a:rPr>
              <a:t>————</a:t>
            </a:r>
            <a:r>
              <a:rPr lang="zh-CN" altLang="en-US" sz="2400">
                <a:sym typeface="+mn-ea"/>
              </a:rPr>
              <a:t> 。</a:t>
            </a:r>
            <a:endParaRPr lang="zh-CN" altLang="en-US" sz="2400"/>
          </a:p>
          <a:p>
            <a:r>
              <a:rPr lang="en-US" altLang="zh-CN" sz="2400">
                <a:sym typeface="+mn-ea"/>
              </a:rPr>
              <a:t>        </a:t>
            </a:r>
            <a:endParaRPr lang="en-US" altLang="zh-CN" sz="2400"/>
          </a:p>
          <a:p>
            <a:r>
              <a:rPr lang="en-US" altLang="zh-CN" sz="2400">
                <a:sym typeface="+mn-ea"/>
              </a:rPr>
              <a:t>       </a:t>
            </a:r>
            <a:r>
              <a:rPr lang="zh-CN" altLang="en-US" sz="2400">
                <a:sym typeface="+mn-ea"/>
              </a:rPr>
              <a:t>A.朋友 </a:t>
            </a:r>
            <a:r>
              <a:rPr lang="en-US" altLang="zh-CN" sz="2400">
                <a:sym typeface="+mn-ea"/>
              </a:rPr>
              <a:t>      </a:t>
            </a:r>
            <a:r>
              <a:rPr lang="zh-CN" altLang="en-US" sz="2400">
                <a:sym typeface="+mn-ea"/>
              </a:rPr>
              <a:t>B.敌人</a:t>
            </a:r>
            <a:endParaRPr lang="zh-CN" altLang="en-US" sz="2400"/>
          </a:p>
          <a:p>
            <a:endParaRPr lang="zh-CN" altLang="en-US" sz="2400"/>
          </a:p>
          <a:p>
            <a:r>
              <a:rPr lang="en-US" altLang="zh-CN" sz="2400">
                <a:sym typeface="+mn-ea"/>
              </a:rPr>
              <a:t>      </a:t>
            </a:r>
            <a:r>
              <a:rPr lang="zh-CN" altLang="en-US" sz="2400">
                <a:sym typeface="+mn-ea"/>
              </a:rPr>
              <a:t>虽然我很丑，但是我很</a:t>
            </a:r>
            <a:r>
              <a:rPr lang="en-US" altLang="zh-CN" sz="2400">
                <a:sym typeface="+mn-ea"/>
              </a:rPr>
              <a:t>————</a:t>
            </a:r>
            <a:r>
              <a:rPr lang="zh-CN" altLang="en-US" sz="2400">
                <a:sym typeface="+mn-ea"/>
              </a:rPr>
              <a:t> 。</a:t>
            </a:r>
            <a:r>
              <a:rPr lang="en-US" altLang="zh-CN" sz="2400">
                <a:sym typeface="+mn-ea"/>
              </a:rPr>
              <a:t>  </a:t>
            </a:r>
            <a:endParaRPr lang="en-US" altLang="zh-CN" sz="2400"/>
          </a:p>
          <a:p>
            <a:endParaRPr lang="zh-CN" altLang="en-US" sz="2400"/>
          </a:p>
          <a:p>
            <a:r>
              <a:rPr lang="en-US" altLang="zh-CN" sz="2400">
                <a:sym typeface="+mn-ea"/>
              </a:rPr>
              <a:t>       </a:t>
            </a:r>
            <a:r>
              <a:rPr lang="zh-CN" altLang="en-US" sz="2400">
                <a:sym typeface="+mn-ea"/>
              </a:rPr>
              <a:t>A.美丽</a:t>
            </a:r>
            <a:r>
              <a:rPr lang="en-US" altLang="zh-CN" sz="2400">
                <a:sym typeface="+mn-ea"/>
              </a:rPr>
              <a:t>       </a:t>
            </a:r>
            <a:r>
              <a:rPr lang="zh-CN" altLang="en-US" sz="2400">
                <a:sym typeface="+mn-ea"/>
              </a:rPr>
              <a:t> B.温柔</a:t>
            </a:r>
            <a:endParaRPr lang="zh-CN" altLang="en-US" sz="2400">
              <a:sym typeface="+mn-ea"/>
            </a:endParaRPr>
          </a:p>
        </p:txBody>
      </p:sp>
      <p:sp>
        <p:nvSpPr>
          <p:cNvPr id="5" name="文本框 4"/>
          <p:cNvSpPr txBox="1"/>
          <p:nvPr/>
        </p:nvSpPr>
        <p:spPr>
          <a:xfrm>
            <a:off x="1428750" y="4677410"/>
            <a:ext cx="6096000" cy="368300"/>
          </a:xfrm>
          <a:prstGeom prst="rect">
            <a:avLst/>
          </a:prstGeom>
          <a:noFill/>
        </p:spPr>
        <p:txBody>
          <a:bodyPr wrap="square" rtlCol="0" anchor="t">
            <a:spAutoFit/>
          </a:bodyPr>
          <a:p>
            <a:r>
              <a:rPr lang="zh-CN" altLang="en-US">
                <a:solidFill>
                  <a:schemeClr val="accent1"/>
                </a:solidFill>
                <a:sym typeface="+mn-ea"/>
              </a:rPr>
              <a:t>注意：前后语义相反，但不能矛盾</a:t>
            </a:r>
            <a:endParaRPr lang="zh-CN" altLang="en-US">
              <a:solidFill>
                <a:schemeClr val="accent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1028065" y="626110"/>
            <a:ext cx="10812780" cy="4538980"/>
          </a:xfrm>
          <a:prstGeom prst="rect">
            <a:avLst/>
          </a:prstGeom>
          <a:noFill/>
        </p:spPr>
        <p:txBody>
          <a:bodyPr wrap="square" rtlCol="0" anchor="t">
            <a:noAutofit/>
          </a:bodyPr>
          <a:p>
            <a:r>
              <a:rPr lang="zh-CN" altLang="en-US" sz="2400">
                <a:solidFill>
                  <a:srgbClr val="FF0000"/>
                </a:solidFill>
              </a:rPr>
              <a:t>【随心所欲 急功近利】</a:t>
            </a:r>
            <a:endParaRPr lang="zh-CN" altLang="en-US" sz="2400">
              <a:solidFill>
                <a:srgbClr val="FF0000"/>
              </a:solidFill>
            </a:endParaRPr>
          </a:p>
          <a:p>
            <a:endParaRPr lang="zh-CN" altLang="en-US" sz="2400"/>
          </a:p>
          <a:p>
            <a:r>
              <a:rPr lang="zh-CN" altLang="en-US" sz="2400"/>
              <a:t>足球项目有其发展规律，需要长期精心耕耘，不能________。悉心培育校园足球的沃土，需要“不抛弃不放弃”的决心，也需要学校、协会、社会等形成“众人拾柴火焰高”的合力，更需要让更多孩子充分感受足球的魅力。</a:t>
            </a:r>
            <a:endParaRPr lang="zh-CN" altLang="en-US" sz="2400"/>
          </a:p>
          <a:p>
            <a:endParaRPr lang="zh-CN" altLang="en-US" sz="2400"/>
          </a:p>
          <a:p>
            <a:r>
              <a:rPr lang="zh-CN" altLang="en-US" sz="2400"/>
              <a:t>判定标志：</a:t>
            </a:r>
            <a:endParaRPr lang="zh-CN" altLang="en-US" sz="2400"/>
          </a:p>
          <a:p>
            <a:endParaRPr lang="zh-CN" altLang="en-US" sz="2400"/>
          </a:p>
          <a:p>
            <a:r>
              <a:rPr lang="zh-CN" altLang="en-US" sz="2400"/>
              <a:t>提示答案的词句：</a:t>
            </a:r>
            <a:endParaRPr lang="zh-CN" altLang="en-US" sz="2400"/>
          </a:p>
          <a:p>
            <a:endParaRPr lang="zh-CN" altLang="en-US" sz="2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846455" y="751840"/>
            <a:ext cx="10778490" cy="3046095"/>
          </a:xfrm>
          <a:prstGeom prst="rect">
            <a:avLst/>
          </a:prstGeom>
          <a:noFill/>
        </p:spPr>
        <p:txBody>
          <a:bodyPr wrap="square" rtlCol="0" anchor="t">
            <a:spAutoFit/>
          </a:bodyPr>
          <a:p>
            <a:r>
              <a:rPr lang="zh-CN" altLang="en-US" sz="2400">
                <a:solidFill>
                  <a:srgbClr val="FF0000"/>
                </a:solidFill>
              </a:rPr>
              <a:t>【光彩夺目 丰富多彩】</a:t>
            </a:r>
            <a:endParaRPr lang="zh-CN" altLang="en-US" sz="2400">
              <a:solidFill>
                <a:srgbClr val="FF0000"/>
              </a:solidFill>
            </a:endParaRPr>
          </a:p>
          <a:p>
            <a:endParaRPr lang="zh-CN" altLang="en-US" sz="2400">
              <a:solidFill>
                <a:srgbClr val="FF0000"/>
              </a:solidFill>
            </a:endParaRPr>
          </a:p>
          <a:p>
            <a:r>
              <a:rPr lang="zh-CN" altLang="en-US" sz="2400"/>
              <a:t>上海京剧院出品的《大唐贵妃》，尝试运用多媒体影像技术，将传统艺术与现代科技相融互补，让原本相对简单的舞台景象变得________。</a:t>
            </a:r>
            <a:endParaRPr lang="zh-CN" altLang="en-US" sz="2400"/>
          </a:p>
          <a:p>
            <a:endParaRPr lang="zh-CN" altLang="en-US" sz="2400"/>
          </a:p>
          <a:p>
            <a:r>
              <a:rPr lang="zh-CN" altLang="en-US" sz="2400"/>
              <a:t>判定标志：</a:t>
            </a:r>
            <a:endParaRPr lang="zh-CN" altLang="en-US" sz="2400"/>
          </a:p>
          <a:p>
            <a:endParaRPr lang="zh-CN" altLang="en-US" sz="2400"/>
          </a:p>
          <a:p>
            <a:r>
              <a:rPr lang="zh-CN" altLang="en-US" sz="2400"/>
              <a:t>提示答案的词句：</a:t>
            </a:r>
            <a:endParaRPr lang="zh-CN" altLang="en-US" sz="24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918210" y="664845"/>
            <a:ext cx="10666095" cy="3415030"/>
          </a:xfrm>
          <a:prstGeom prst="rect">
            <a:avLst/>
          </a:prstGeom>
          <a:noFill/>
        </p:spPr>
        <p:txBody>
          <a:bodyPr wrap="square" rtlCol="0" anchor="t">
            <a:spAutoFit/>
          </a:bodyPr>
          <a:p>
            <a:r>
              <a:rPr lang="zh-CN" altLang="en-US" sz="2400">
                <a:solidFill>
                  <a:srgbClr val="FF0000"/>
                </a:solidFill>
              </a:rPr>
              <a:t>【日新月异 渐入佳境】</a:t>
            </a:r>
            <a:endParaRPr lang="zh-CN" altLang="en-US" sz="2400">
              <a:solidFill>
                <a:srgbClr val="FF0000"/>
              </a:solidFill>
            </a:endParaRPr>
          </a:p>
          <a:p>
            <a:endParaRPr lang="zh-CN" altLang="en-US" sz="2400">
              <a:solidFill>
                <a:srgbClr val="FF0000"/>
              </a:solidFill>
            </a:endParaRPr>
          </a:p>
          <a:p>
            <a:r>
              <a:rPr lang="zh-CN" altLang="en-US" sz="2400"/>
              <a:t>时代在发展，科技工作的条件和外部环境________，但是追求真理的内核永远不变。永远保持追求真理、严谨治学的求实精神，是推动我国成为世界主要科学中心和创新高地的根本要求。</a:t>
            </a:r>
            <a:endParaRPr lang="zh-CN" altLang="en-US" sz="2400"/>
          </a:p>
          <a:p>
            <a:endParaRPr lang="zh-CN" altLang="en-US" sz="2400"/>
          </a:p>
          <a:p>
            <a:r>
              <a:rPr lang="zh-CN" altLang="en-US" sz="2400"/>
              <a:t>判定标志：</a:t>
            </a:r>
            <a:endParaRPr lang="zh-CN" altLang="en-US" sz="2400"/>
          </a:p>
          <a:p>
            <a:endParaRPr lang="zh-CN" altLang="en-US" sz="2400"/>
          </a:p>
          <a:p>
            <a:r>
              <a:rPr lang="zh-CN" altLang="en-US" sz="2400"/>
              <a:t>提示答案的词句：</a:t>
            </a:r>
            <a:endParaRPr lang="zh-CN" altLang="en-US" sz="24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873760" y="591185"/>
            <a:ext cx="10528935" cy="3415030"/>
          </a:xfrm>
          <a:prstGeom prst="rect">
            <a:avLst/>
          </a:prstGeom>
          <a:noFill/>
        </p:spPr>
        <p:txBody>
          <a:bodyPr wrap="square" rtlCol="0" anchor="t">
            <a:spAutoFit/>
          </a:bodyPr>
          <a:p>
            <a:r>
              <a:rPr lang="zh-CN" altLang="en-US" sz="2400">
                <a:solidFill>
                  <a:srgbClr val="FF0000"/>
                </a:solidFill>
              </a:rPr>
              <a:t>【助长 影响】</a:t>
            </a:r>
            <a:endParaRPr lang="zh-CN" altLang="en-US" sz="2400">
              <a:solidFill>
                <a:srgbClr val="FF0000"/>
              </a:solidFill>
            </a:endParaRPr>
          </a:p>
          <a:p>
            <a:endParaRPr lang="zh-CN" altLang="en-US" sz="2400">
              <a:solidFill>
                <a:srgbClr val="FF0000"/>
              </a:solidFill>
            </a:endParaRPr>
          </a:p>
          <a:p>
            <a:r>
              <a:rPr lang="zh-CN" altLang="en-US" sz="2400"/>
              <a:t>在我们印象中，植物会通过光合作用吸收二氧化碳，因此森林应该是遏制全球变暖的有力武器。然而，一篇发表在《森林与全球变化前沿》杂志上的论文却认为，目前的亚马逊雨林正在________全球变暖。</a:t>
            </a:r>
            <a:endParaRPr lang="zh-CN" altLang="en-US" sz="2400"/>
          </a:p>
          <a:p>
            <a:endParaRPr lang="zh-CN" altLang="en-US" sz="2400"/>
          </a:p>
          <a:p>
            <a:r>
              <a:rPr lang="zh-CN" altLang="en-US" sz="2400"/>
              <a:t>判定标志：</a:t>
            </a:r>
            <a:endParaRPr lang="zh-CN" altLang="en-US" sz="2400"/>
          </a:p>
          <a:p>
            <a:endParaRPr lang="zh-CN" altLang="en-US" sz="2400"/>
          </a:p>
          <a:p>
            <a:r>
              <a:rPr lang="zh-CN" altLang="en-US" sz="2400"/>
              <a:t>提示答案的词句：</a:t>
            </a:r>
            <a:endParaRPr lang="zh-CN" altLang="en-US" sz="24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607695" y="946150"/>
            <a:ext cx="11084560" cy="3784600"/>
          </a:xfrm>
          <a:prstGeom prst="rect">
            <a:avLst/>
          </a:prstGeom>
          <a:noFill/>
        </p:spPr>
        <p:txBody>
          <a:bodyPr wrap="square" rtlCol="0" anchor="t">
            <a:spAutoFit/>
          </a:bodyPr>
          <a:p>
            <a:r>
              <a:rPr lang="zh-CN" altLang="en-US" sz="2400">
                <a:highlight>
                  <a:srgbClr val="FFFF00"/>
                </a:highlight>
                <a:latin typeface="微软雅黑" panose="020B0503020204020204" charset="-122"/>
                <a:ea typeface="微软雅黑" panose="020B0503020204020204" charset="-122"/>
              </a:rPr>
              <a:t>✮</a:t>
            </a:r>
            <a:r>
              <a:rPr lang="zh-CN" altLang="en-US" sz="2400"/>
              <a:t>交流是复杂的艺术，有声语言并不是表达意义的唯一方式，辅以动作和面部表情，可以使表达生动形象，也折射出历史和文化智慧的光芒。各民族间的形体语言，有的形式和意义相同（如握手致意），有的虽然形式相同，意义却________。如果不能正确解读就可能产生误会，甚至引起严重的后果。</a:t>
            </a:r>
            <a:endParaRPr lang="zh-CN" altLang="en-US" sz="2400"/>
          </a:p>
          <a:p>
            <a:r>
              <a:rPr lang="zh-CN" altLang="en-US" sz="2400"/>
              <a:t>填入画横线部分最恰当的一项是：</a:t>
            </a:r>
            <a:endParaRPr lang="zh-CN" altLang="en-US" sz="2400"/>
          </a:p>
          <a:p>
            <a:endParaRPr lang="zh-CN" altLang="en-US" sz="2400"/>
          </a:p>
          <a:p>
            <a:r>
              <a:rPr lang="zh-CN" altLang="en-US" sz="2400"/>
              <a:t>A.南辕北辙 </a:t>
            </a:r>
            <a:endParaRPr lang="zh-CN" altLang="en-US" sz="2400"/>
          </a:p>
          <a:p>
            <a:r>
              <a:rPr lang="zh-CN" altLang="en-US" sz="2400"/>
              <a:t>B.针锋相对 </a:t>
            </a:r>
            <a:endParaRPr lang="zh-CN" altLang="en-US" sz="2400"/>
          </a:p>
          <a:p>
            <a:r>
              <a:rPr lang="zh-CN" altLang="en-US" sz="2400"/>
              <a:t>C.截然相反 </a:t>
            </a:r>
            <a:endParaRPr lang="zh-CN" altLang="en-US" sz="2400"/>
          </a:p>
          <a:p>
            <a:r>
              <a:rPr lang="zh-CN" altLang="en-US" sz="2400"/>
              <a:t>D.纷繁复杂</a:t>
            </a:r>
            <a:endParaRPr lang="zh-CN" altLang="en-US" sz="24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607695" y="946150"/>
            <a:ext cx="11084560" cy="3784600"/>
          </a:xfrm>
          <a:prstGeom prst="rect">
            <a:avLst/>
          </a:prstGeom>
          <a:noFill/>
        </p:spPr>
        <p:txBody>
          <a:bodyPr wrap="square" rtlCol="0" anchor="t">
            <a:spAutoFit/>
          </a:bodyPr>
          <a:p>
            <a:r>
              <a:rPr lang="zh-CN" altLang="en-US" sz="2400">
                <a:highlight>
                  <a:srgbClr val="FFFF00"/>
                </a:highlight>
                <a:latin typeface="微软雅黑" panose="020B0503020204020204" charset="-122"/>
                <a:ea typeface="微软雅黑" panose="020B0503020204020204" charset="-122"/>
              </a:rPr>
              <a:t>✮</a:t>
            </a:r>
            <a:r>
              <a:rPr lang="zh-CN" altLang="en-US" sz="2400"/>
              <a:t>交流是复杂的艺术，有声语言并不是表达意义的唯一方式，辅以动作和面部表情，可以使表达生动形象，也折射出历史和文化智慧的光芒。各民族间的形体语言，有的形式和意义相同（如握手致意），有的虽然形式相同，意义却________。如果不能正确解读就可能产生误会，甚至引起严重的后果。</a:t>
            </a:r>
            <a:endParaRPr lang="zh-CN" altLang="en-US" sz="2400"/>
          </a:p>
          <a:p>
            <a:r>
              <a:rPr lang="zh-CN" altLang="en-US" sz="2400"/>
              <a:t>填入画横线部分最恰当的一项是：</a:t>
            </a:r>
            <a:endParaRPr lang="zh-CN" altLang="en-US" sz="2400"/>
          </a:p>
          <a:p>
            <a:endParaRPr lang="zh-CN" altLang="en-US" sz="2400"/>
          </a:p>
          <a:p>
            <a:r>
              <a:rPr lang="zh-CN" altLang="en-US" sz="2400"/>
              <a:t>A.南辕北辙 </a:t>
            </a:r>
            <a:endParaRPr lang="zh-CN" altLang="en-US" sz="2400"/>
          </a:p>
          <a:p>
            <a:r>
              <a:rPr lang="zh-CN" altLang="en-US" sz="2400"/>
              <a:t>B.针锋相对 </a:t>
            </a:r>
            <a:endParaRPr lang="zh-CN" altLang="en-US" sz="2400"/>
          </a:p>
          <a:p>
            <a:r>
              <a:rPr lang="zh-CN" altLang="en-US" sz="2400">
                <a:solidFill>
                  <a:srgbClr val="FF0000"/>
                </a:solidFill>
              </a:rPr>
              <a:t>C.截然相反 </a:t>
            </a:r>
            <a:endParaRPr lang="zh-CN" altLang="en-US" sz="2400">
              <a:solidFill>
                <a:srgbClr val="FF0000"/>
              </a:solidFill>
            </a:endParaRPr>
          </a:p>
          <a:p>
            <a:r>
              <a:rPr lang="zh-CN" altLang="en-US" sz="2400"/>
              <a:t>D.纷繁复杂</a:t>
            </a:r>
            <a:endParaRPr lang="zh-CN" altLang="en-US" sz="24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838200" y="757555"/>
            <a:ext cx="10925175" cy="3415030"/>
          </a:xfrm>
          <a:prstGeom prst="rect">
            <a:avLst/>
          </a:prstGeom>
          <a:noFill/>
        </p:spPr>
        <p:txBody>
          <a:bodyPr wrap="square" rtlCol="0" anchor="t">
            <a:spAutoFit/>
          </a:bodyPr>
          <a:p>
            <a:r>
              <a:rPr lang="zh-CN" altLang="en-US" sz="2400"/>
              <a:t>【例 9】对于中国人来说，古诗词已经</a:t>
            </a:r>
            <a:r>
              <a:rPr lang="en-US" altLang="zh-CN" sz="2400"/>
              <a:t>_____</a:t>
            </a:r>
            <a:r>
              <a:rPr lang="zh-CN" altLang="en-US" sz="2400"/>
              <a:t> 地浸润于日常生活之中，很多</a:t>
            </a:r>
            <a:endParaRPr lang="zh-CN" altLang="en-US" sz="2400"/>
          </a:p>
          <a:p>
            <a:r>
              <a:rPr lang="zh-CN" altLang="en-US" sz="2400"/>
              <a:t>中国人的居家生活，往往以诗词为心，以对联与书法为用，因此很多中国古诗词语言和意象的美感，中国人可以“秒懂”，外国人却可能会 </a:t>
            </a:r>
            <a:r>
              <a:rPr lang="en-US" altLang="zh-CN" sz="2400"/>
              <a:t>______</a:t>
            </a:r>
            <a:r>
              <a:rPr lang="zh-CN" altLang="en-US" sz="2400"/>
              <a:t>。</a:t>
            </a:r>
            <a:endParaRPr lang="zh-CN" altLang="en-US" sz="2400"/>
          </a:p>
          <a:p>
            <a:r>
              <a:rPr lang="zh-CN" altLang="en-US" sz="2400"/>
              <a:t>依次填入画横线部分最恰当的一项是（ ）。</a:t>
            </a:r>
            <a:endParaRPr lang="zh-CN" altLang="en-US" sz="2400"/>
          </a:p>
          <a:p>
            <a:endParaRPr lang="zh-CN" altLang="en-US" sz="2400"/>
          </a:p>
          <a:p>
            <a:r>
              <a:rPr lang="zh-CN" altLang="en-US" sz="2400"/>
              <a:t>A.循序渐进</a:t>
            </a:r>
            <a:r>
              <a:rPr lang="en-US" altLang="zh-CN" sz="2400"/>
              <a:t>    </a:t>
            </a:r>
            <a:r>
              <a:rPr lang="zh-CN" altLang="en-US" sz="2400"/>
              <a:t> 一头雾水 </a:t>
            </a:r>
            <a:endParaRPr lang="zh-CN" altLang="en-US" sz="2400"/>
          </a:p>
          <a:p>
            <a:r>
              <a:rPr lang="zh-CN" altLang="en-US" sz="2400"/>
              <a:t>B.润物无声</a:t>
            </a:r>
            <a:r>
              <a:rPr lang="en-US" altLang="zh-CN" sz="2400"/>
              <a:t>    </a:t>
            </a:r>
            <a:r>
              <a:rPr lang="zh-CN" altLang="en-US" sz="2400"/>
              <a:t> 目瞪口呆</a:t>
            </a:r>
            <a:endParaRPr lang="zh-CN" altLang="en-US" sz="2400"/>
          </a:p>
          <a:p>
            <a:r>
              <a:rPr lang="zh-CN" altLang="en-US" sz="2400"/>
              <a:t>C.自然而然</a:t>
            </a:r>
            <a:r>
              <a:rPr lang="en-US" altLang="zh-CN" sz="2400"/>
              <a:t>    </a:t>
            </a:r>
            <a:r>
              <a:rPr lang="zh-CN" altLang="en-US" sz="2400"/>
              <a:t> 望而生畏 </a:t>
            </a:r>
            <a:endParaRPr lang="zh-CN" altLang="en-US" sz="2400"/>
          </a:p>
          <a:p>
            <a:r>
              <a:rPr lang="zh-CN" altLang="en-US" sz="2400"/>
              <a:t>D.潜移默化</a:t>
            </a:r>
            <a:r>
              <a:rPr lang="en-US" altLang="zh-CN" sz="2400"/>
              <a:t>    </a:t>
            </a:r>
            <a:r>
              <a:rPr lang="zh-CN" altLang="en-US" sz="2400"/>
              <a:t> 不明就里</a:t>
            </a:r>
            <a:endParaRPr lang="zh-CN" altLang="en-US" sz="24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838200" y="757555"/>
            <a:ext cx="10925175" cy="3415030"/>
          </a:xfrm>
          <a:prstGeom prst="rect">
            <a:avLst/>
          </a:prstGeom>
          <a:noFill/>
        </p:spPr>
        <p:txBody>
          <a:bodyPr wrap="square" rtlCol="0" anchor="t">
            <a:spAutoFit/>
          </a:bodyPr>
          <a:p>
            <a:r>
              <a:rPr lang="zh-CN" altLang="en-US" sz="2400"/>
              <a:t>【例 9】对于中国人来说，古诗词已经</a:t>
            </a:r>
            <a:r>
              <a:rPr lang="en-US" altLang="zh-CN" sz="2400"/>
              <a:t>_____</a:t>
            </a:r>
            <a:r>
              <a:rPr lang="zh-CN" altLang="en-US" sz="2400"/>
              <a:t> 地浸润于日常生活之中，很多</a:t>
            </a:r>
            <a:endParaRPr lang="zh-CN" altLang="en-US" sz="2400"/>
          </a:p>
          <a:p>
            <a:r>
              <a:rPr lang="zh-CN" altLang="en-US" sz="2400"/>
              <a:t>中国人的居家生活，往往以诗词为心，以对联与书法为用，因此很多中国古诗词语言和意象的美感，中国人可以“秒懂”，外国人却可能会 </a:t>
            </a:r>
            <a:r>
              <a:rPr lang="en-US" altLang="zh-CN" sz="2400"/>
              <a:t>______</a:t>
            </a:r>
            <a:r>
              <a:rPr lang="zh-CN" altLang="en-US" sz="2400"/>
              <a:t>。</a:t>
            </a:r>
            <a:endParaRPr lang="zh-CN" altLang="en-US" sz="2400"/>
          </a:p>
          <a:p>
            <a:r>
              <a:rPr lang="zh-CN" altLang="en-US" sz="2400"/>
              <a:t>依次填入画横线部分最恰当的一项是（ ）。</a:t>
            </a:r>
            <a:endParaRPr lang="zh-CN" altLang="en-US" sz="2400"/>
          </a:p>
          <a:p>
            <a:endParaRPr lang="zh-CN" altLang="en-US" sz="2400"/>
          </a:p>
          <a:p>
            <a:r>
              <a:rPr lang="zh-CN" altLang="en-US" sz="2400"/>
              <a:t>A.循序渐进</a:t>
            </a:r>
            <a:r>
              <a:rPr lang="en-US" altLang="zh-CN" sz="2400"/>
              <a:t>    </a:t>
            </a:r>
            <a:r>
              <a:rPr lang="zh-CN" altLang="en-US" sz="2400"/>
              <a:t> 一头雾水 </a:t>
            </a:r>
            <a:endParaRPr lang="zh-CN" altLang="en-US" sz="2400"/>
          </a:p>
          <a:p>
            <a:r>
              <a:rPr lang="zh-CN" altLang="en-US" sz="2400"/>
              <a:t>B.润物无声</a:t>
            </a:r>
            <a:r>
              <a:rPr lang="en-US" altLang="zh-CN" sz="2400"/>
              <a:t>    </a:t>
            </a:r>
            <a:r>
              <a:rPr lang="zh-CN" altLang="en-US" sz="2400"/>
              <a:t> 目瞪口呆</a:t>
            </a:r>
            <a:endParaRPr lang="zh-CN" altLang="en-US" sz="2400"/>
          </a:p>
          <a:p>
            <a:r>
              <a:rPr lang="zh-CN" altLang="en-US" sz="2400"/>
              <a:t>C.自然而然</a:t>
            </a:r>
            <a:r>
              <a:rPr lang="en-US" altLang="zh-CN" sz="2400"/>
              <a:t>    </a:t>
            </a:r>
            <a:r>
              <a:rPr lang="zh-CN" altLang="en-US" sz="2400"/>
              <a:t> 望而生畏 </a:t>
            </a:r>
            <a:endParaRPr lang="zh-CN" altLang="en-US" sz="2400"/>
          </a:p>
          <a:p>
            <a:r>
              <a:rPr lang="zh-CN" altLang="en-US" sz="2400">
                <a:solidFill>
                  <a:srgbClr val="FF0000"/>
                </a:solidFill>
              </a:rPr>
              <a:t>D.潜移默化</a:t>
            </a:r>
            <a:r>
              <a:rPr lang="en-US" altLang="zh-CN" sz="2400">
                <a:solidFill>
                  <a:srgbClr val="FF0000"/>
                </a:solidFill>
              </a:rPr>
              <a:t>    </a:t>
            </a:r>
            <a:r>
              <a:rPr lang="zh-CN" altLang="en-US" sz="2400">
                <a:solidFill>
                  <a:srgbClr val="FF0000"/>
                </a:solidFill>
              </a:rPr>
              <a:t> 不明就里</a:t>
            </a:r>
            <a:endParaRPr lang="zh-CN" altLang="en-US" sz="2400">
              <a:solidFill>
                <a:srgbClr val="FF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787400" y="501650"/>
            <a:ext cx="6096000" cy="1322070"/>
          </a:xfrm>
          <a:prstGeom prst="rect">
            <a:avLst/>
          </a:prstGeom>
          <a:noFill/>
        </p:spPr>
        <p:txBody>
          <a:bodyPr wrap="square" rtlCol="0" anchor="t">
            <a:spAutoFit/>
          </a:bodyPr>
          <a:p>
            <a:r>
              <a:rPr lang="zh-CN" altLang="en-US" sz="2800">
                <a:solidFill>
                  <a:srgbClr val="FF0000"/>
                </a:solidFill>
              </a:rPr>
              <a:t>（二）递进关系</a:t>
            </a:r>
            <a:endParaRPr lang="zh-CN" altLang="en-US" sz="2800">
              <a:solidFill>
                <a:srgbClr val="FF0000"/>
              </a:solidFill>
            </a:endParaRPr>
          </a:p>
          <a:p>
            <a:endParaRPr lang="zh-CN" altLang="en-US" sz="2800">
              <a:solidFill>
                <a:srgbClr val="FF0000"/>
              </a:solidFill>
            </a:endParaRPr>
          </a:p>
          <a:p>
            <a:r>
              <a:rPr lang="zh-CN" altLang="en-US" sz="2400"/>
              <a:t>理论要点：语义相关且程度前轻后重</a:t>
            </a:r>
            <a:endParaRPr lang="zh-CN" altLang="en-US" sz="2400"/>
          </a:p>
        </p:txBody>
      </p:sp>
      <p:sp>
        <p:nvSpPr>
          <p:cNvPr id="5" name="文本框 4"/>
          <p:cNvSpPr txBox="1"/>
          <p:nvPr/>
        </p:nvSpPr>
        <p:spPr>
          <a:xfrm>
            <a:off x="901700" y="2183765"/>
            <a:ext cx="10694035" cy="1630045"/>
          </a:xfrm>
          <a:prstGeom prst="rect">
            <a:avLst/>
          </a:prstGeom>
          <a:noFill/>
        </p:spPr>
        <p:txBody>
          <a:bodyPr wrap="square" rtlCol="0" anchor="t">
            <a:spAutoFit/>
          </a:bodyPr>
          <a:p>
            <a:r>
              <a:rPr lang="zh-CN" altLang="en-US" sz="2000"/>
              <a:t>◆语境示例◆ </a:t>
            </a:r>
            <a:endParaRPr lang="zh-CN" altLang="en-US" sz="2000"/>
          </a:p>
          <a:p>
            <a:endParaRPr lang="zh-CN" altLang="en-US" sz="2000"/>
          </a:p>
          <a:p>
            <a:r>
              <a:rPr lang="zh-CN" altLang="en-US" sz="2000"/>
              <a:t>在电影史上，有些影片试图通过多重主观视点的运用，使一个事件变得</a:t>
            </a:r>
            <a:r>
              <a:rPr lang="zh-CN" altLang="en-US" sz="2000" u="sng"/>
              <a:t>错综复杂</a:t>
            </a:r>
            <a:r>
              <a:rPr lang="zh-CN" altLang="en-US" sz="2000"/>
              <a:t>，</a:t>
            </a:r>
            <a:endParaRPr lang="zh-CN" altLang="en-US" sz="2000"/>
          </a:p>
          <a:p>
            <a:endParaRPr lang="zh-CN" altLang="en-US" sz="2000"/>
          </a:p>
          <a:p>
            <a:r>
              <a:rPr lang="zh-CN" altLang="en-US" sz="2000"/>
              <a:t>形态多样，甚至</a:t>
            </a:r>
            <a:r>
              <a:rPr lang="zh-CN" altLang="en-US" sz="2000" u="sng"/>
              <a:t>扑朔迷离</a:t>
            </a:r>
            <a:r>
              <a:rPr lang="zh-CN" altLang="en-US" sz="2000"/>
              <a:t>。</a:t>
            </a:r>
            <a:endParaRPr lang="zh-CN" altLang="en-US" sz="2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2481580" y="1869440"/>
            <a:ext cx="6096000" cy="460375"/>
          </a:xfrm>
          <a:prstGeom prst="rect">
            <a:avLst/>
          </a:prstGeom>
          <a:noFill/>
        </p:spPr>
        <p:txBody>
          <a:bodyPr wrap="square" rtlCol="0" anchor="t">
            <a:spAutoFit/>
          </a:bodyPr>
          <a:p>
            <a:r>
              <a:rPr lang="zh-CN" altLang="en-US" sz="2400">
                <a:solidFill>
                  <a:srgbClr val="FF0000"/>
                </a:solidFill>
              </a:rPr>
              <a:t>②整词进行搭配组词</a:t>
            </a:r>
            <a:endParaRPr lang="zh-CN" altLang="en-US" sz="2400">
              <a:solidFill>
                <a:srgbClr val="FF0000"/>
              </a:solidFill>
            </a:endParaRPr>
          </a:p>
        </p:txBody>
      </p:sp>
      <p:sp>
        <p:nvSpPr>
          <p:cNvPr id="5" name="文本框 4"/>
          <p:cNvSpPr txBox="1"/>
          <p:nvPr/>
        </p:nvSpPr>
        <p:spPr>
          <a:xfrm>
            <a:off x="513715" y="499745"/>
            <a:ext cx="6096000" cy="1630045"/>
          </a:xfrm>
          <a:prstGeom prst="rect">
            <a:avLst/>
          </a:prstGeom>
          <a:noFill/>
        </p:spPr>
        <p:txBody>
          <a:bodyPr wrap="square" rtlCol="0" anchor="t">
            <a:spAutoFit/>
          </a:bodyPr>
          <a:p>
            <a:r>
              <a:rPr lang="zh-CN" altLang="zh-CN" sz="2400" dirty="0">
                <a:latin typeface="方正兰亭黑简体" panose="02000000000000000000" charset="-122"/>
                <a:ea typeface="方正兰亭黑简体" panose="02000000000000000000" charset="-122"/>
                <a:sym typeface="+mn-ea"/>
              </a:rPr>
              <a:t>一、</a:t>
            </a:r>
            <a:r>
              <a:rPr lang="zh-CN" altLang="zh-CN" sz="2800" dirty="0">
                <a:solidFill>
                  <a:srgbClr val="FF0000"/>
                </a:solidFill>
                <a:latin typeface="方正兰亭黑简体" panose="02000000000000000000" charset="-122"/>
                <a:ea typeface="方正兰亭黑简体" panose="02000000000000000000" charset="-122"/>
                <a:sym typeface="+mn-ea"/>
              </a:rPr>
              <a:t>词的辨析</a:t>
            </a:r>
            <a:endParaRPr lang="zh-CN" altLang="zh-CN" sz="2800" dirty="0">
              <a:solidFill>
                <a:srgbClr val="FF0000"/>
              </a:solidFill>
              <a:latin typeface="方正兰亭黑简体" panose="02000000000000000000" charset="-122"/>
              <a:ea typeface="方正兰亭黑简体" panose="02000000000000000000" charset="-122"/>
              <a:sym typeface="+mn-ea"/>
            </a:endParaRPr>
          </a:p>
          <a:p>
            <a:endParaRPr lang="zh-CN" altLang="zh-CN" sz="2400" dirty="0">
              <a:latin typeface="方正兰亭黑简体" panose="02000000000000000000" charset="-122"/>
              <a:ea typeface="方正兰亭黑简体" panose="02000000000000000000" charset="-122"/>
              <a:sym typeface="+mn-ea"/>
            </a:endParaRPr>
          </a:p>
          <a:p>
            <a:r>
              <a:rPr lang="zh-CN" altLang="zh-CN" sz="2400" dirty="0">
                <a:latin typeface="方正兰亭黑简体" panose="02000000000000000000" charset="-122"/>
                <a:ea typeface="方正兰亭黑简体" panose="02000000000000000000" charset="-122"/>
                <a:sym typeface="+mn-ea"/>
              </a:rPr>
              <a:t>（一）词义侧重</a:t>
            </a:r>
            <a:endParaRPr lang="zh-CN" altLang="zh-CN" sz="2400" dirty="0">
              <a:latin typeface="方正兰亭黑简体" panose="02000000000000000000" charset="-122"/>
              <a:ea typeface="方正兰亭黑简体" panose="02000000000000000000" charset="-122"/>
              <a:sym typeface="+mn-ea"/>
            </a:endParaRPr>
          </a:p>
          <a:p>
            <a:endParaRPr lang="zh-CN" altLang="zh-CN" sz="2400" dirty="0">
              <a:latin typeface="方正兰亭黑简体" panose="02000000000000000000" charset="-122"/>
              <a:ea typeface="方正兰亭黑简体" panose="02000000000000000000" charset="-122"/>
              <a:sym typeface="+mn-ea"/>
            </a:endParaRPr>
          </a:p>
        </p:txBody>
      </p:sp>
      <p:pic>
        <p:nvPicPr>
          <p:cNvPr id="6" name="图片 5"/>
          <p:cNvPicPr>
            <a:picLocks noChangeAspect="1"/>
          </p:cNvPicPr>
          <p:nvPr>
            <p:custDataLst>
              <p:tags r:id="rId7"/>
            </p:custDataLst>
          </p:nvPr>
        </p:nvPicPr>
        <p:blipFill>
          <a:blip r:embed="rId8"/>
          <a:srcRect l="10703" t="34315" r="7495" b="26408"/>
          <a:stretch>
            <a:fillRect/>
          </a:stretch>
        </p:blipFill>
        <p:spPr>
          <a:xfrm>
            <a:off x="2481580" y="2538730"/>
            <a:ext cx="9056370" cy="3494405"/>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935990" y="1413510"/>
            <a:ext cx="10372090" cy="2953385"/>
          </a:xfrm>
          <a:prstGeom prst="rect">
            <a:avLst/>
          </a:prstGeom>
          <a:noFill/>
        </p:spPr>
        <p:txBody>
          <a:bodyPr wrap="square" rtlCol="0" anchor="t">
            <a:spAutoFit/>
          </a:bodyPr>
          <a:p>
            <a:r>
              <a:rPr lang="zh-CN" altLang="en-US" sz="2800"/>
              <a:t>这篇文章的观点是存在</a:t>
            </a:r>
            <a:r>
              <a:rPr lang="en-US" altLang="zh-CN" sz="2800"/>
              <a:t>————</a:t>
            </a:r>
            <a:r>
              <a:rPr lang="zh-CN" altLang="en-US" sz="2800"/>
              <a:t> 甚至错误的。</a:t>
            </a:r>
            <a:endParaRPr lang="zh-CN" altLang="en-US" sz="2800"/>
          </a:p>
          <a:p>
            <a:endParaRPr lang="zh-CN" altLang="en-US" sz="2800"/>
          </a:p>
          <a:p>
            <a:r>
              <a:rPr lang="zh-CN" altLang="en-US" sz="2800"/>
              <a:t>A.正确 </a:t>
            </a:r>
            <a:endParaRPr lang="zh-CN" altLang="en-US" sz="2800"/>
          </a:p>
          <a:p>
            <a:r>
              <a:rPr lang="zh-CN" altLang="en-US" sz="2800"/>
              <a:t>B.差错</a:t>
            </a:r>
            <a:endParaRPr lang="zh-CN" altLang="en-US" sz="2800"/>
          </a:p>
          <a:p>
            <a:r>
              <a:rPr lang="zh-CN" altLang="en-US" sz="2800"/>
              <a:t>C.偏差</a:t>
            </a:r>
            <a:endParaRPr lang="zh-CN" altLang="en-US" sz="2800"/>
          </a:p>
          <a:p>
            <a:endParaRPr lang="zh-CN" altLang="en-US" sz="2800"/>
          </a:p>
          <a:p>
            <a:r>
              <a:rPr lang="zh-CN" altLang="en-US">
                <a:solidFill>
                  <a:schemeClr val="accent1"/>
                </a:solidFill>
              </a:rPr>
              <a:t>注意：轻重在对比中产生</a:t>
            </a:r>
            <a:endParaRPr lang="zh-CN" altLang="en-US">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 calcmode="lin" valueType="num">
                                      <p:cBhvr additive="base">
                                        <p:cTn id="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985520" y="800100"/>
            <a:ext cx="10687685" cy="3415030"/>
          </a:xfrm>
          <a:prstGeom prst="rect">
            <a:avLst/>
          </a:prstGeom>
          <a:noFill/>
        </p:spPr>
        <p:txBody>
          <a:bodyPr wrap="square" rtlCol="0" anchor="t">
            <a:spAutoFit/>
          </a:bodyPr>
          <a:p>
            <a:r>
              <a:rPr lang="zh-CN" altLang="en-US" sz="2400">
                <a:solidFill>
                  <a:srgbClr val="FF0000"/>
                </a:solidFill>
              </a:rPr>
              <a:t>【无济于事 适得其反】</a:t>
            </a:r>
            <a:endParaRPr lang="zh-CN" altLang="en-US" sz="2400">
              <a:solidFill>
                <a:srgbClr val="FF0000"/>
              </a:solidFill>
            </a:endParaRPr>
          </a:p>
          <a:p>
            <a:endParaRPr lang="zh-CN" altLang="en-US" sz="2400">
              <a:solidFill>
                <a:srgbClr val="FF0000"/>
              </a:solidFill>
            </a:endParaRPr>
          </a:p>
          <a:p>
            <a:r>
              <a:rPr lang="zh-CN" altLang="en-US" sz="2400"/>
              <a:t>如果对使用武力没有国际公认的明确的克制，那么大国使用武力可能无效甚至________。影响潜在对手的最好途径应该是让其相信，选择侵略将受到惩罚，而选择合作则会有更好的回报。在威慑对手时，既要展现决心，也要展现克制。</a:t>
            </a:r>
            <a:endParaRPr lang="zh-CN" altLang="en-US" sz="2400"/>
          </a:p>
          <a:p>
            <a:endParaRPr lang="zh-CN" altLang="en-US" sz="2400"/>
          </a:p>
          <a:p>
            <a:r>
              <a:rPr lang="zh-CN" altLang="en-US" sz="2400"/>
              <a:t>判定标志：</a:t>
            </a:r>
            <a:endParaRPr lang="zh-CN" altLang="en-US" sz="2400"/>
          </a:p>
          <a:p>
            <a:endParaRPr lang="zh-CN" altLang="en-US" sz="2400"/>
          </a:p>
          <a:p>
            <a:r>
              <a:rPr lang="zh-CN" altLang="en-US" sz="2400"/>
              <a:t>提示答案的词句：</a:t>
            </a:r>
            <a:endParaRPr lang="zh-CN" altLang="en-US" sz="24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730885" y="994410"/>
            <a:ext cx="10414635" cy="3784600"/>
          </a:xfrm>
          <a:prstGeom prst="rect">
            <a:avLst/>
          </a:prstGeom>
          <a:noFill/>
        </p:spPr>
        <p:txBody>
          <a:bodyPr wrap="square" rtlCol="0" anchor="t">
            <a:spAutoFit/>
          </a:bodyPr>
          <a:p>
            <a:r>
              <a:rPr lang="zh-CN" altLang="en-US" sz="2400">
                <a:highlight>
                  <a:srgbClr val="FFFF00"/>
                </a:highlight>
                <a:latin typeface="微软雅黑" panose="020B0503020204020204" charset="-122"/>
                <a:ea typeface="微软雅黑" panose="020B0503020204020204" charset="-122"/>
                <a:sym typeface="+mn-ea"/>
              </a:rPr>
              <a:t>✮</a:t>
            </a:r>
            <a:r>
              <a:rPr lang="zh-CN" altLang="en-US" sz="2400"/>
              <a:t>从社会学的眼光看，重复博弈的结果之一可能是博弈双方由陌生人变为熟人，甚至成为________，并发展出超越当下经济互动关系之外的其他社会关系。假如当前的经济互动关系只不过是发生在双方之间的多种社会交往之中的一种，其他社会交往就可能________当事人在当下博弈中的策略选择。</a:t>
            </a:r>
            <a:endParaRPr lang="zh-CN" altLang="en-US" sz="2400"/>
          </a:p>
          <a:p>
            <a:r>
              <a:rPr lang="zh-CN" altLang="en-US" sz="2400"/>
              <a:t>填入画横线部分最恰当的一项是：</a:t>
            </a:r>
            <a:endParaRPr lang="zh-CN" altLang="en-US" sz="2400"/>
          </a:p>
          <a:p>
            <a:endParaRPr lang="zh-CN" altLang="en-US" sz="2400"/>
          </a:p>
          <a:p>
            <a:r>
              <a:rPr lang="zh-CN" altLang="en-US" sz="2400"/>
              <a:t>A.伙伴 </a:t>
            </a:r>
            <a:r>
              <a:rPr lang="en-US" altLang="zh-CN" sz="2400"/>
              <a:t>    </a:t>
            </a:r>
            <a:r>
              <a:rPr lang="zh-CN" altLang="en-US" sz="2400"/>
              <a:t>加快 </a:t>
            </a:r>
            <a:endParaRPr lang="zh-CN" altLang="en-US" sz="2400"/>
          </a:p>
          <a:p>
            <a:r>
              <a:rPr lang="zh-CN" altLang="en-US" sz="2400"/>
              <a:t>B.搭档 </a:t>
            </a:r>
            <a:r>
              <a:rPr lang="en-US" altLang="zh-CN" sz="2400"/>
              <a:t>    </a:t>
            </a:r>
            <a:r>
              <a:rPr lang="zh-CN" altLang="en-US" sz="2400"/>
              <a:t>操纵</a:t>
            </a:r>
            <a:endParaRPr lang="zh-CN" altLang="en-US" sz="2400"/>
          </a:p>
          <a:p>
            <a:r>
              <a:rPr lang="zh-CN" altLang="en-US" sz="2400"/>
              <a:t>C.朋友</a:t>
            </a:r>
            <a:r>
              <a:rPr lang="en-US" altLang="zh-CN" sz="2400"/>
              <a:t>    </a:t>
            </a:r>
            <a:r>
              <a:rPr lang="zh-CN" altLang="en-US" sz="2400"/>
              <a:t> 影响 </a:t>
            </a:r>
            <a:endParaRPr lang="zh-CN" altLang="en-US" sz="2400"/>
          </a:p>
          <a:p>
            <a:r>
              <a:rPr lang="zh-CN" altLang="en-US" sz="2400"/>
              <a:t>D.同僚 </a:t>
            </a:r>
            <a:r>
              <a:rPr lang="en-US" altLang="zh-CN" sz="2400"/>
              <a:t>    </a:t>
            </a:r>
            <a:r>
              <a:rPr lang="zh-CN" altLang="en-US" sz="2400"/>
              <a:t>改变</a:t>
            </a:r>
            <a:endParaRPr lang="zh-CN" altLang="en-US" sz="24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730885" y="994410"/>
            <a:ext cx="10414635" cy="3784600"/>
          </a:xfrm>
          <a:prstGeom prst="rect">
            <a:avLst/>
          </a:prstGeom>
          <a:noFill/>
        </p:spPr>
        <p:txBody>
          <a:bodyPr wrap="square" rtlCol="0" anchor="t">
            <a:spAutoFit/>
          </a:bodyPr>
          <a:p>
            <a:r>
              <a:rPr lang="zh-CN" altLang="en-US" sz="2400">
                <a:highlight>
                  <a:srgbClr val="FFFF00"/>
                </a:highlight>
                <a:latin typeface="微软雅黑" panose="020B0503020204020204" charset="-122"/>
                <a:ea typeface="微软雅黑" panose="020B0503020204020204" charset="-122"/>
                <a:sym typeface="+mn-ea"/>
              </a:rPr>
              <a:t>✮</a:t>
            </a:r>
            <a:r>
              <a:rPr lang="zh-CN" altLang="en-US" sz="2400"/>
              <a:t>从社会学的眼光看，重复博弈的结果之一可能是博弈双方由陌生人变为熟人，甚至成为________，并发展出超越当下经济互动关系之外的其他社会关系。假如当前的经济互动关系只不过是发生在双方之间的多种社会交往之中的一种，其他社会交往就可能________当事人在当下博弈中的策略选择。</a:t>
            </a:r>
            <a:endParaRPr lang="zh-CN" altLang="en-US" sz="2400"/>
          </a:p>
          <a:p>
            <a:r>
              <a:rPr lang="zh-CN" altLang="en-US" sz="2400"/>
              <a:t>填入画横线部分最恰当的一项是：</a:t>
            </a:r>
            <a:endParaRPr lang="zh-CN" altLang="en-US" sz="2400"/>
          </a:p>
          <a:p>
            <a:endParaRPr lang="zh-CN" altLang="en-US" sz="2400"/>
          </a:p>
          <a:p>
            <a:r>
              <a:rPr lang="zh-CN" altLang="en-US" sz="2400"/>
              <a:t>A.伙伴 </a:t>
            </a:r>
            <a:r>
              <a:rPr lang="en-US" altLang="zh-CN" sz="2400"/>
              <a:t>    </a:t>
            </a:r>
            <a:r>
              <a:rPr lang="zh-CN" altLang="en-US" sz="2400"/>
              <a:t>加快 </a:t>
            </a:r>
            <a:endParaRPr lang="zh-CN" altLang="en-US" sz="2400"/>
          </a:p>
          <a:p>
            <a:r>
              <a:rPr lang="zh-CN" altLang="en-US" sz="2400"/>
              <a:t>B.搭档 </a:t>
            </a:r>
            <a:r>
              <a:rPr lang="en-US" altLang="zh-CN" sz="2400"/>
              <a:t>    </a:t>
            </a:r>
            <a:r>
              <a:rPr lang="zh-CN" altLang="en-US" sz="2400"/>
              <a:t>操纵</a:t>
            </a:r>
            <a:endParaRPr lang="zh-CN" altLang="en-US" sz="2400"/>
          </a:p>
          <a:p>
            <a:r>
              <a:rPr lang="zh-CN" altLang="en-US" sz="2400">
                <a:solidFill>
                  <a:srgbClr val="FF0000"/>
                </a:solidFill>
              </a:rPr>
              <a:t>C.朋友</a:t>
            </a:r>
            <a:r>
              <a:rPr lang="en-US" altLang="zh-CN" sz="2400">
                <a:solidFill>
                  <a:srgbClr val="FF0000"/>
                </a:solidFill>
              </a:rPr>
              <a:t>    </a:t>
            </a:r>
            <a:r>
              <a:rPr lang="zh-CN" altLang="en-US" sz="2400">
                <a:solidFill>
                  <a:srgbClr val="FF0000"/>
                </a:solidFill>
              </a:rPr>
              <a:t> 影响 </a:t>
            </a:r>
            <a:endParaRPr lang="zh-CN" altLang="en-US" sz="2400">
              <a:solidFill>
                <a:srgbClr val="FF0000"/>
              </a:solidFill>
            </a:endParaRPr>
          </a:p>
          <a:p>
            <a:r>
              <a:rPr lang="zh-CN" altLang="en-US" sz="2400"/>
              <a:t>D.同僚 </a:t>
            </a:r>
            <a:r>
              <a:rPr lang="en-US" altLang="zh-CN" sz="2400"/>
              <a:t>    </a:t>
            </a:r>
            <a:r>
              <a:rPr lang="zh-CN" altLang="en-US" sz="2400"/>
              <a:t>改变</a:t>
            </a:r>
            <a:endParaRPr lang="zh-CN" altLang="en-US" sz="24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787400" y="701040"/>
            <a:ext cx="10614025" cy="3415030"/>
          </a:xfrm>
          <a:prstGeom prst="rect">
            <a:avLst/>
          </a:prstGeom>
          <a:noFill/>
        </p:spPr>
        <p:txBody>
          <a:bodyPr wrap="square" rtlCol="0" anchor="t">
            <a:spAutoFit/>
          </a:bodyPr>
          <a:p>
            <a:r>
              <a:rPr lang="zh-CN" altLang="en-US" sz="2400"/>
              <a:t>【例 10】一方面，社会对带薪休假制度热切欢迎，而且对于落实和执行不力可谓______；但另一方面，具体到实际维权行动中，对不落实带薪休假者，即便在劳动争议案件中，也很少有人提及，而因此直接举报者更是 ______。依次填入画横线部分最恰当的一项是（ ）。</a:t>
            </a:r>
            <a:endParaRPr lang="zh-CN" altLang="en-US" sz="2400"/>
          </a:p>
          <a:p>
            <a:endParaRPr lang="zh-CN" altLang="en-US" sz="2400"/>
          </a:p>
          <a:p>
            <a:r>
              <a:rPr lang="zh-CN" altLang="en-US" sz="2400"/>
              <a:t>A. 嗤之以鼻</a:t>
            </a:r>
            <a:r>
              <a:rPr lang="en-US" altLang="zh-CN" sz="2400"/>
              <a:t>    </a:t>
            </a:r>
            <a:r>
              <a:rPr lang="zh-CN" altLang="en-US" sz="2400"/>
              <a:t> 门可罗雀</a:t>
            </a:r>
            <a:endParaRPr lang="zh-CN" altLang="en-US" sz="2400"/>
          </a:p>
          <a:p>
            <a:r>
              <a:rPr lang="zh-CN" altLang="en-US" sz="2400"/>
              <a:t>B. 冷嘲热讽</a:t>
            </a:r>
            <a:r>
              <a:rPr lang="en-US" altLang="zh-CN" sz="2400"/>
              <a:t>    </a:t>
            </a:r>
            <a:r>
              <a:rPr lang="zh-CN" altLang="en-US" sz="2400"/>
              <a:t> 寡不敌众</a:t>
            </a:r>
            <a:endParaRPr lang="zh-CN" altLang="en-US" sz="2400"/>
          </a:p>
          <a:p>
            <a:r>
              <a:rPr lang="zh-CN" altLang="en-US" sz="2400"/>
              <a:t>C. 口诛笔伐</a:t>
            </a:r>
            <a:r>
              <a:rPr lang="en-US" altLang="zh-CN" sz="2400"/>
              <a:t>    </a:t>
            </a:r>
            <a:r>
              <a:rPr lang="zh-CN" altLang="en-US" sz="2400"/>
              <a:t> 寥寥无几</a:t>
            </a:r>
            <a:endParaRPr lang="zh-CN" altLang="en-US" sz="2400"/>
          </a:p>
          <a:p>
            <a:r>
              <a:rPr lang="zh-CN" altLang="en-US" sz="2400"/>
              <a:t>D. 疾言厉色</a:t>
            </a:r>
            <a:r>
              <a:rPr lang="en-US" altLang="zh-CN" sz="2400"/>
              <a:t>    </a:t>
            </a:r>
            <a:r>
              <a:rPr lang="zh-CN" altLang="en-US" sz="2400"/>
              <a:t> 势单力薄</a:t>
            </a:r>
            <a:endParaRPr lang="zh-CN" altLang="en-US" sz="24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787400" y="701040"/>
            <a:ext cx="10614025" cy="3415030"/>
          </a:xfrm>
          <a:prstGeom prst="rect">
            <a:avLst/>
          </a:prstGeom>
          <a:noFill/>
        </p:spPr>
        <p:txBody>
          <a:bodyPr wrap="square" rtlCol="0" anchor="t">
            <a:spAutoFit/>
          </a:bodyPr>
          <a:p>
            <a:r>
              <a:rPr lang="zh-CN" altLang="en-US" sz="2400"/>
              <a:t>【例 10】一方面，社会对带薪休假制度热切欢迎，而且对于落实和执行不力可谓______；但另一方面，具体到实际维权行动中，对不落实带薪休假者，即便在劳动争议案件中，也很少有人提及，而因此直接举报者更是 ______。依次填入画横线部分最恰当的一项是（ ）。</a:t>
            </a:r>
            <a:endParaRPr lang="zh-CN" altLang="en-US" sz="2400"/>
          </a:p>
          <a:p>
            <a:endParaRPr lang="zh-CN" altLang="en-US" sz="2400"/>
          </a:p>
          <a:p>
            <a:r>
              <a:rPr lang="zh-CN" altLang="en-US" sz="2400"/>
              <a:t>A. 嗤之以鼻</a:t>
            </a:r>
            <a:r>
              <a:rPr lang="en-US" altLang="zh-CN" sz="2400"/>
              <a:t>    </a:t>
            </a:r>
            <a:r>
              <a:rPr lang="zh-CN" altLang="en-US" sz="2400"/>
              <a:t> 门可罗雀</a:t>
            </a:r>
            <a:endParaRPr lang="zh-CN" altLang="en-US" sz="2400"/>
          </a:p>
          <a:p>
            <a:r>
              <a:rPr lang="zh-CN" altLang="en-US" sz="2400"/>
              <a:t>B. 冷嘲热讽</a:t>
            </a:r>
            <a:r>
              <a:rPr lang="en-US" altLang="zh-CN" sz="2400"/>
              <a:t>    </a:t>
            </a:r>
            <a:r>
              <a:rPr lang="zh-CN" altLang="en-US" sz="2400"/>
              <a:t> 寡不敌众</a:t>
            </a:r>
            <a:endParaRPr lang="zh-CN" altLang="en-US" sz="2400"/>
          </a:p>
          <a:p>
            <a:r>
              <a:rPr lang="zh-CN" altLang="en-US" sz="2400">
                <a:solidFill>
                  <a:srgbClr val="FF0000"/>
                </a:solidFill>
              </a:rPr>
              <a:t>C. 口诛笔伐</a:t>
            </a:r>
            <a:r>
              <a:rPr lang="en-US" altLang="zh-CN" sz="2400">
                <a:solidFill>
                  <a:srgbClr val="FF0000"/>
                </a:solidFill>
              </a:rPr>
              <a:t>    </a:t>
            </a:r>
            <a:r>
              <a:rPr lang="zh-CN" altLang="en-US" sz="2400">
                <a:solidFill>
                  <a:srgbClr val="FF0000"/>
                </a:solidFill>
              </a:rPr>
              <a:t> 寥寥无几</a:t>
            </a:r>
            <a:endParaRPr lang="zh-CN" altLang="en-US" sz="2400">
              <a:solidFill>
                <a:srgbClr val="FF0000"/>
              </a:solidFill>
            </a:endParaRPr>
          </a:p>
          <a:p>
            <a:r>
              <a:rPr lang="zh-CN" altLang="en-US" sz="2400"/>
              <a:t>D. 疾言厉色</a:t>
            </a:r>
            <a:r>
              <a:rPr lang="en-US" altLang="zh-CN" sz="2400"/>
              <a:t>    </a:t>
            </a:r>
            <a:r>
              <a:rPr lang="zh-CN" altLang="en-US" sz="2400"/>
              <a:t> 势单力薄</a:t>
            </a:r>
            <a:endParaRPr lang="zh-CN" altLang="en-US" sz="24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897890" y="664845"/>
            <a:ext cx="6096000" cy="1383665"/>
          </a:xfrm>
          <a:prstGeom prst="rect">
            <a:avLst/>
          </a:prstGeom>
          <a:noFill/>
        </p:spPr>
        <p:txBody>
          <a:bodyPr wrap="square" rtlCol="0" anchor="t">
            <a:spAutoFit/>
          </a:bodyPr>
          <a:p>
            <a:r>
              <a:rPr lang="zh-CN" altLang="en-US" sz="2800">
                <a:solidFill>
                  <a:srgbClr val="FF0000"/>
                </a:solidFill>
              </a:rPr>
              <a:t>（三）因果关系</a:t>
            </a:r>
            <a:endParaRPr lang="zh-CN" altLang="en-US" sz="2800">
              <a:solidFill>
                <a:srgbClr val="FF0000"/>
              </a:solidFill>
            </a:endParaRPr>
          </a:p>
          <a:p>
            <a:endParaRPr lang="zh-CN" altLang="en-US" sz="2800">
              <a:solidFill>
                <a:srgbClr val="FF0000"/>
              </a:solidFill>
            </a:endParaRPr>
          </a:p>
          <a:p>
            <a:r>
              <a:rPr lang="en-US" altLang="zh-CN" sz="2800"/>
              <a:t> </a:t>
            </a:r>
            <a:r>
              <a:rPr lang="zh-CN" altLang="en-US" sz="2800"/>
              <a:t>理论要点：原因与结果保持一致</a:t>
            </a:r>
            <a:endParaRPr lang="zh-CN" altLang="en-US" sz="2800"/>
          </a:p>
        </p:txBody>
      </p:sp>
      <p:sp>
        <p:nvSpPr>
          <p:cNvPr id="5" name="文本框 4"/>
          <p:cNvSpPr txBox="1"/>
          <p:nvPr/>
        </p:nvSpPr>
        <p:spPr>
          <a:xfrm>
            <a:off x="960120" y="2337435"/>
            <a:ext cx="10688320" cy="1568450"/>
          </a:xfrm>
          <a:prstGeom prst="rect">
            <a:avLst/>
          </a:prstGeom>
          <a:noFill/>
        </p:spPr>
        <p:txBody>
          <a:bodyPr wrap="square" rtlCol="0" anchor="t">
            <a:spAutoFit/>
          </a:bodyPr>
          <a:p>
            <a:r>
              <a:rPr lang="zh-CN" altLang="en-US" sz="2400"/>
              <a:t>◆语境示例◆ </a:t>
            </a:r>
            <a:endParaRPr lang="zh-CN" altLang="en-US" sz="2400"/>
          </a:p>
          <a:p>
            <a:endParaRPr lang="zh-CN" altLang="en-US" sz="2400"/>
          </a:p>
          <a:p>
            <a:r>
              <a:rPr lang="zh-CN" altLang="en-US" sz="2400"/>
              <a:t>由于苏东坡成全了黄州，黄州也成全了苏东坡，所以说这是一种</a:t>
            </a:r>
            <a:r>
              <a:rPr lang="zh-CN" altLang="en-US" sz="2400" u="sng"/>
              <a:t>相辅相成</a:t>
            </a:r>
            <a:r>
              <a:rPr lang="zh-CN" altLang="en-US" sz="2400"/>
              <a:t>的有趣关系。</a:t>
            </a:r>
            <a:endParaRPr lang="zh-CN" altLang="en-US" sz="24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892810" y="410210"/>
            <a:ext cx="11170285" cy="3046095"/>
          </a:xfrm>
          <a:prstGeom prst="rect">
            <a:avLst/>
          </a:prstGeom>
          <a:noFill/>
        </p:spPr>
        <p:txBody>
          <a:bodyPr wrap="square" rtlCol="0" anchor="t">
            <a:spAutoFit/>
          </a:bodyPr>
          <a:p>
            <a:endParaRPr lang="zh-CN" altLang="en-US" sz="2400"/>
          </a:p>
          <a:p>
            <a:r>
              <a:rPr lang="zh-CN" altLang="en-US" sz="2400">
                <a:solidFill>
                  <a:srgbClr val="FF0000"/>
                </a:solidFill>
              </a:rPr>
              <a:t>【娓娓动听 通俗易懂】</a:t>
            </a:r>
            <a:endParaRPr lang="zh-CN" altLang="en-US" sz="2400">
              <a:solidFill>
                <a:srgbClr val="FF0000"/>
              </a:solidFill>
            </a:endParaRPr>
          </a:p>
          <a:p>
            <a:r>
              <a:rPr lang="zh-CN" altLang="en-US" sz="2400"/>
              <a:t>在科普的过程中，有些专业术语的使用就是某种程度上的“知识的诅咒”，因为对于普通公众来说，他们并不能理解这些专业术语的意思，所以就需要用________的语言进行阐释。</a:t>
            </a:r>
            <a:endParaRPr lang="zh-CN" altLang="en-US" sz="2400"/>
          </a:p>
          <a:p>
            <a:r>
              <a:rPr lang="zh-CN" altLang="en-US" sz="2400"/>
              <a:t>判定标志：</a:t>
            </a:r>
            <a:endParaRPr lang="zh-CN" altLang="en-US" sz="2400"/>
          </a:p>
          <a:p>
            <a:endParaRPr lang="zh-CN" altLang="en-US" sz="2400"/>
          </a:p>
          <a:p>
            <a:r>
              <a:rPr lang="zh-CN" altLang="en-US" sz="2400"/>
              <a:t>提示答案的词句：</a:t>
            </a:r>
            <a:endParaRPr lang="zh-CN" altLang="en-US" sz="24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1315085" y="836930"/>
            <a:ext cx="10716260" cy="3415030"/>
          </a:xfrm>
          <a:prstGeom prst="rect">
            <a:avLst/>
          </a:prstGeom>
          <a:noFill/>
        </p:spPr>
        <p:txBody>
          <a:bodyPr wrap="square" rtlCol="0" anchor="t">
            <a:spAutoFit/>
          </a:bodyPr>
          <a:p>
            <a:r>
              <a:rPr lang="zh-CN" altLang="en-US" sz="2400"/>
              <a:t>【例 11】管理者往往对直观信息熟视无睹，对数字情有独钟。结果，他们</a:t>
            </a:r>
            <a:endParaRPr lang="zh-CN" altLang="en-US" sz="2400"/>
          </a:p>
          <a:p>
            <a:r>
              <a:rPr lang="zh-CN" altLang="en-US" sz="2400"/>
              <a:t>就可能</a:t>
            </a:r>
            <a:r>
              <a:rPr lang="en-US" altLang="zh-CN" sz="2400"/>
              <a:t>——</a:t>
            </a:r>
            <a:r>
              <a:rPr lang="zh-CN" altLang="en-US" sz="2400"/>
              <a:t> 一些关键线索，不能真正了解到对方的优势和劣势。由此导致的结</a:t>
            </a:r>
            <a:endParaRPr lang="zh-CN" altLang="en-US" sz="2400"/>
          </a:p>
          <a:p>
            <a:r>
              <a:rPr lang="zh-CN" altLang="en-US" sz="2400"/>
              <a:t>果，要么是“</a:t>
            </a:r>
            <a:r>
              <a:rPr lang="en-US" altLang="zh-CN" sz="2400"/>
              <a:t>——</a:t>
            </a:r>
            <a:r>
              <a:rPr lang="zh-CN" altLang="en-US" sz="2400"/>
              <a:t> ”，要么是“交友不慎”。</a:t>
            </a:r>
            <a:endParaRPr lang="zh-CN" altLang="en-US" sz="2400"/>
          </a:p>
          <a:p>
            <a:r>
              <a:rPr lang="zh-CN" altLang="en-US" sz="2400"/>
              <a:t>依次填入画横线部分最恰当的一项是（ ）。</a:t>
            </a:r>
            <a:endParaRPr lang="zh-CN" altLang="en-US" sz="2400"/>
          </a:p>
          <a:p>
            <a:endParaRPr lang="zh-CN" altLang="en-US" sz="2400"/>
          </a:p>
          <a:p>
            <a:r>
              <a:rPr lang="zh-CN" altLang="en-US" sz="2400"/>
              <a:t>A.遗漏 </a:t>
            </a:r>
            <a:r>
              <a:rPr lang="en-US" altLang="zh-CN" sz="2400"/>
              <a:t>    </a:t>
            </a:r>
            <a:r>
              <a:rPr lang="zh-CN" altLang="en-US" sz="2400"/>
              <a:t>铤而走险 </a:t>
            </a:r>
            <a:endParaRPr lang="zh-CN" altLang="en-US" sz="2400"/>
          </a:p>
          <a:p>
            <a:r>
              <a:rPr lang="zh-CN" altLang="en-US" sz="2400"/>
              <a:t>B.轻视 </a:t>
            </a:r>
            <a:r>
              <a:rPr lang="en-US" altLang="zh-CN" sz="2400"/>
              <a:t>    </a:t>
            </a:r>
            <a:r>
              <a:rPr lang="zh-CN" altLang="en-US" sz="2400"/>
              <a:t>畏首畏尾</a:t>
            </a:r>
            <a:endParaRPr lang="zh-CN" altLang="en-US" sz="2400"/>
          </a:p>
          <a:p>
            <a:r>
              <a:rPr lang="zh-CN" altLang="en-US" sz="2400"/>
              <a:t>C.丢失 </a:t>
            </a:r>
            <a:r>
              <a:rPr lang="en-US" altLang="zh-CN" sz="2400"/>
              <a:t>    </a:t>
            </a:r>
            <a:r>
              <a:rPr lang="zh-CN" altLang="en-US" sz="2400"/>
              <a:t>误入歧途 </a:t>
            </a:r>
            <a:endParaRPr lang="zh-CN" altLang="en-US" sz="2400"/>
          </a:p>
          <a:p>
            <a:r>
              <a:rPr lang="zh-CN" altLang="en-US" sz="2400"/>
              <a:t>D.忽略 </a:t>
            </a:r>
            <a:r>
              <a:rPr lang="en-US" altLang="zh-CN" sz="2400"/>
              <a:t>    </a:t>
            </a:r>
            <a:r>
              <a:rPr lang="zh-CN" altLang="en-US" sz="2400"/>
              <a:t>坐失良机</a:t>
            </a:r>
            <a:endParaRPr lang="zh-CN" altLang="en-US" sz="24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1315085" y="836930"/>
            <a:ext cx="10716260" cy="3415030"/>
          </a:xfrm>
          <a:prstGeom prst="rect">
            <a:avLst/>
          </a:prstGeom>
          <a:noFill/>
        </p:spPr>
        <p:txBody>
          <a:bodyPr wrap="square" rtlCol="0" anchor="t">
            <a:spAutoFit/>
          </a:bodyPr>
          <a:p>
            <a:r>
              <a:rPr lang="zh-CN" altLang="en-US" sz="2400"/>
              <a:t>【例 11】管理者往往对直观信息熟视无睹，对数字情有独钟。结果，他们</a:t>
            </a:r>
            <a:endParaRPr lang="zh-CN" altLang="en-US" sz="2400"/>
          </a:p>
          <a:p>
            <a:r>
              <a:rPr lang="zh-CN" altLang="en-US" sz="2400"/>
              <a:t>就可能</a:t>
            </a:r>
            <a:r>
              <a:rPr lang="en-US" altLang="zh-CN" sz="2400"/>
              <a:t>——</a:t>
            </a:r>
            <a:r>
              <a:rPr lang="zh-CN" altLang="en-US" sz="2400"/>
              <a:t> 一些关键线索，不能真正了解到对方的优势和劣势。由此导致的结</a:t>
            </a:r>
            <a:endParaRPr lang="zh-CN" altLang="en-US" sz="2400"/>
          </a:p>
          <a:p>
            <a:r>
              <a:rPr lang="zh-CN" altLang="en-US" sz="2400"/>
              <a:t>果，要么是“</a:t>
            </a:r>
            <a:r>
              <a:rPr lang="en-US" altLang="zh-CN" sz="2400"/>
              <a:t>——</a:t>
            </a:r>
            <a:r>
              <a:rPr lang="zh-CN" altLang="en-US" sz="2400"/>
              <a:t> ”，要么是“交友不慎”。</a:t>
            </a:r>
            <a:endParaRPr lang="zh-CN" altLang="en-US" sz="2400"/>
          </a:p>
          <a:p>
            <a:r>
              <a:rPr lang="zh-CN" altLang="en-US" sz="2400"/>
              <a:t>依次填入画横线部分最恰当的一项是（ ）。</a:t>
            </a:r>
            <a:endParaRPr lang="zh-CN" altLang="en-US" sz="2400"/>
          </a:p>
          <a:p>
            <a:endParaRPr lang="zh-CN" altLang="en-US" sz="2400"/>
          </a:p>
          <a:p>
            <a:r>
              <a:rPr lang="zh-CN" altLang="en-US" sz="2400"/>
              <a:t>A.遗漏 </a:t>
            </a:r>
            <a:r>
              <a:rPr lang="en-US" altLang="zh-CN" sz="2400"/>
              <a:t>    </a:t>
            </a:r>
            <a:r>
              <a:rPr lang="zh-CN" altLang="en-US" sz="2400"/>
              <a:t>铤而走险 </a:t>
            </a:r>
            <a:endParaRPr lang="zh-CN" altLang="en-US" sz="2400"/>
          </a:p>
          <a:p>
            <a:r>
              <a:rPr lang="zh-CN" altLang="en-US" sz="2400"/>
              <a:t>B.轻视 </a:t>
            </a:r>
            <a:r>
              <a:rPr lang="en-US" altLang="zh-CN" sz="2400"/>
              <a:t>    </a:t>
            </a:r>
            <a:r>
              <a:rPr lang="zh-CN" altLang="en-US" sz="2400"/>
              <a:t>畏首畏尾</a:t>
            </a:r>
            <a:endParaRPr lang="zh-CN" altLang="en-US" sz="2400"/>
          </a:p>
          <a:p>
            <a:r>
              <a:rPr lang="zh-CN" altLang="en-US" sz="2400"/>
              <a:t>C.丢失 </a:t>
            </a:r>
            <a:r>
              <a:rPr lang="en-US" altLang="zh-CN" sz="2400"/>
              <a:t>    </a:t>
            </a:r>
            <a:r>
              <a:rPr lang="zh-CN" altLang="en-US" sz="2400"/>
              <a:t>误入歧途 </a:t>
            </a:r>
            <a:endParaRPr lang="zh-CN" altLang="en-US" sz="2400"/>
          </a:p>
          <a:p>
            <a:r>
              <a:rPr lang="zh-CN" altLang="en-US" sz="2400">
                <a:solidFill>
                  <a:srgbClr val="FF0000"/>
                </a:solidFill>
              </a:rPr>
              <a:t>D.忽略 </a:t>
            </a:r>
            <a:r>
              <a:rPr lang="en-US" altLang="zh-CN" sz="2400">
                <a:solidFill>
                  <a:srgbClr val="FF0000"/>
                </a:solidFill>
              </a:rPr>
              <a:t>    </a:t>
            </a:r>
            <a:r>
              <a:rPr lang="zh-CN" altLang="en-US" sz="2400">
                <a:solidFill>
                  <a:srgbClr val="FF0000"/>
                </a:solidFill>
              </a:rPr>
              <a:t>坐失良机</a:t>
            </a:r>
            <a:endParaRPr lang="zh-CN" altLang="en-US" sz="240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856615" y="610235"/>
            <a:ext cx="10031095" cy="3320415"/>
          </a:xfrm>
          <a:prstGeom prst="rect">
            <a:avLst/>
          </a:prstGeom>
          <a:noFill/>
        </p:spPr>
        <p:txBody>
          <a:bodyPr wrap="square" rtlCol="0" anchor="t">
            <a:noAutofit/>
          </a:bodyPr>
          <a:p>
            <a:r>
              <a:rPr lang="zh-CN" altLang="en-US" sz="2400"/>
              <a:t>【例 1】</a:t>
            </a:r>
            <a:endParaRPr lang="zh-CN" altLang="en-US" sz="2400"/>
          </a:p>
          <a:p>
            <a:endParaRPr lang="zh-CN" altLang="en-US" sz="2400"/>
          </a:p>
          <a:p>
            <a:r>
              <a:rPr lang="zh-CN" altLang="en-US" sz="2400"/>
              <a:t>①候选人的条件上次已向大家征求过意见。这次开会，主持人 ______ 向</a:t>
            </a:r>
            <a:endParaRPr lang="zh-CN" altLang="en-US" sz="2400"/>
          </a:p>
          <a:p>
            <a:r>
              <a:rPr lang="zh-CN" altLang="en-US" sz="2400"/>
              <a:t>大家宣读了人选名单。</a:t>
            </a:r>
            <a:endParaRPr lang="zh-CN" altLang="en-US" sz="2400"/>
          </a:p>
          <a:p>
            <a:endParaRPr lang="zh-CN" altLang="en-US" sz="2400"/>
          </a:p>
          <a:p>
            <a:r>
              <a:rPr lang="zh-CN" altLang="en-US" sz="2400"/>
              <a:t>②产品销售额一落千丈，形势的 ______ 迫使他当机立断，停止生产。</a:t>
            </a:r>
            <a:endParaRPr lang="zh-CN" altLang="en-US" sz="2400"/>
          </a:p>
          <a:p>
            <a:endParaRPr lang="zh-CN" altLang="en-US" sz="2400"/>
          </a:p>
          <a:p>
            <a:r>
              <a:rPr lang="zh-CN" altLang="en-US" sz="2400"/>
              <a:t>③近日，陕西咸阳市武功县公安局民警马忠年勇斗歹徒、血染警服的感人事迹在后稷故里广为 ______ 。</a:t>
            </a:r>
            <a:endParaRPr lang="zh-CN" altLang="en-US" sz="2400"/>
          </a:p>
          <a:p>
            <a:endParaRPr lang="zh-CN" altLang="en-US" sz="2400"/>
          </a:p>
          <a:p>
            <a:r>
              <a:rPr lang="zh-CN" altLang="en-US" sz="2400"/>
              <a:t>依次填入画横线部分最恰当的一项是（ ）</a:t>
            </a:r>
            <a:endParaRPr lang="zh-CN" altLang="en-US" sz="2400"/>
          </a:p>
          <a:p>
            <a:endParaRPr lang="zh-CN" altLang="en-US" sz="2400"/>
          </a:p>
          <a:p>
            <a:r>
              <a:rPr lang="zh-CN" altLang="en-US" sz="2400"/>
              <a:t>A. 径自 巨变 传颂</a:t>
            </a:r>
            <a:r>
              <a:rPr lang="en-US" altLang="zh-CN" sz="2400"/>
              <a:t>   </a:t>
            </a:r>
            <a:r>
              <a:rPr lang="zh-CN" altLang="en-US" sz="2400"/>
              <a:t> B. 径直 剧变 传诵</a:t>
            </a:r>
            <a:endParaRPr lang="zh-CN" altLang="en-US" sz="2400"/>
          </a:p>
          <a:p>
            <a:r>
              <a:rPr lang="zh-CN" altLang="en-US" sz="2400"/>
              <a:t>C. 径自 巨变 传诵</a:t>
            </a:r>
            <a:r>
              <a:rPr lang="en-US" altLang="zh-CN" sz="2400"/>
              <a:t>   </a:t>
            </a:r>
            <a:r>
              <a:rPr lang="zh-CN" altLang="en-US" sz="2400"/>
              <a:t> D. 径直 剧变 传颂</a:t>
            </a:r>
            <a:endParaRPr lang="zh-CN" altLang="en-US" sz="24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1139190" y="3503930"/>
            <a:ext cx="10132695" cy="1938020"/>
          </a:xfrm>
          <a:prstGeom prst="rect">
            <a:avLst/>
          </a:prstGeom>
          <a:noFill/>
        </p:spPr>
        <p:txBody>
          <a:bodyPr wrap="square" rtlCol="0" anchor="t">
            <a:spAutoFit/>
          </a:bodyPr>
          <a:p>
            <a:r>
              <a:rPr lang="zh-CN" altLang="en-US" sz="2400"/>
              <a:t>◆语境示例◆ </a:t>
            </a:r>
            <a:endParaRPr lang="zh-CN" altLang="en-US" sz="2400"/>
          </a:p>
          <a:p>
            <a:endParaRPr lang="zh-CN" altLang="en-US" sz="2400"/>
          </a:p>
          <a:p>
            <a:r>
              <a:rPr lang="zh-CN" altLang="en-US" sz="2400"/>
              <a:t>美育不是一个新命题，人类的一切文明就包涵了对美育的了解掌握，倘若</a:t>
            </a:r>
            <a:endParaRPr lang="zh-CN" altLang="en-US" sz="2400"/>
          </a:p>
          <a:p>
            <a:endParaRPr lang="zh-CN" altLang="en-US" sz="2400"/>
          </a:p>
          <a:p>
            <a:r>
              <a:rPr lang="zh-CN" altLang="en-US" sz="2400"/>
              <a:t>寻常的美育知识都无法普及，那世界将变得暗淡无光，生活也会枯燥无味。</a:t>
            </a:r>
            <a:endParaRPr lang="zh-CN" altLang="en-US" sz="2400"/>
          </a:p>
        </p:txBody>
      </p:sp>
      <p:sp>
        <p:nvSpPr>
          <p:cNvPr id="5" name="文本框 4"/>
          <p:cNvSpPr txBox="1"/>
          <p:nvPr/>
        </p:nvSpPr>
        <p:spPr>
          <a:xfrm>
            <a:off x="1065530" y="560705"/>
            <a:ext cx="10059670" cy="2430145"/>
          </a:xfrm>
          <a:prstGeom prst="rect">
            <a:avLst/>
          </a:prstGeom>
          <a:noFill/>
        </p:spPr>
        <p:txBody>
          <a:bodyPr wrap="square" rtlCol="0" anchor="t">
            <a:spAutoFit/>
          </a:bodyPr>
          <a:p>
            <a:r>
              <a:rPr lang="zh-CN" altLang="en-US" sz="2800">
                <a:solidFill>
                  <a:srgbClr val="FF0000"/>
                </a:solidFill>
              </a:rPr>
              <a:t>（四）并列关系</a:t>
            </a:r>
            <a:endParaRPr lang="zh-CN" altLang="en-US" sz="2800">
              <a:solidFill>
                <a:srgbClr val="FF0000"/>
              </a:solidFill>
            </a:endParaRPr>
          </a:p>
          <a:p>
            <a:endParaRPr lang="zh-CN" altLang="en-US" sz="2800">
              <a:solidFill>
                <a:srgbClr val="FF0000"/>
              </a:solidFill>
            </a:endParaRPr>
          </a:p>
          <a:p>
            <a:r>
              <a:rPr lang="zh-CN" altLang="en-US" sz="2400"/>
              <a:t>理论要点：</a:t>
            </a:r>
            <a:endParaRPr lang="zh-CN" altLang="en-US" sz="2400"/>
          </a:p>
          <a:p>
            <a:r>
              <a:rPr lang="zh-CN" altLang="en-US" sz="2400"/>
              <a:t>1. 同义并列：和、及、与、同、“、”“，”</a:t>
            </a:r>
            <a:endParaRPr lang="zh-CN" altLang="en-US" sz="2400"/>
          </a:p>
          <a:p>
            <a:endParaRPr lang="zh-CN" altLang="en-US" sz="2400"/>
          </a:p>
          <a:p>
            <a:r>
              <a:rPr lang="zh-CN" altLang="en-US" sz="2400"/>
              <a:t>2. 反义并列：不是……而是……、是……不是……、相反、反之等</a:t>
            </a:r>
            <a:endParaRPr lang="zh-CN" altLang="en-US" sz="24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941070" y="382905"/>
            <a:ext cx="10020300" cy="2676525"/>
          </a:xfrm>
          <a:prstGeom prst="rect">
            <a:avLst/>
          </a:prstGeom>
          <a:noFill/>
        </p:spPr>
        <p:txBody>
          <a:bodyPr wrap="square" rtlCol="0" anchor="t">
            <a:spAutoFit/>
          </a:bodyPr>
          <a:p>
            <a:r>
              <a:rPr lang="zh-CN" altLang="en-US" sz="2400">
                <a:solidFill>
                  <a:srgbClr val="FF0000"/>
                </a:solidFill>
              </a:rPr>
              <a:t>【有教无类 因材施教】</a:t>
            </a:r>
            <a:endParaRPr lang="zh-CN" altLang="en-US" sz="2400">
              <a:solidFill>
                <a:srgbClr val="FF0000"/>
              </a:solidFill>
            </a:endParaRPr>
          </a:p>
          <a:p>
            <a:endParaRPr lang="zh-CN" altLang="en-US" sz="2400">
              <a:solidFill>
                <a:srgbClr val="FF0000"/>
              </a:solidFill>
            </a:endParaRPr>
          </a:p>
          <a:p>
            <a:r>
              <a:rPr lang="zh-CN" altLang="en-US" sz="2400"/>
              <a:t>教育讲究________，惩戒也应因人、因事、因时而异。制定规则时甚至可以与学生做好沟通，让学生参与规则制定，使被惩戒者心服口服。</a:t>
            </a:r>
            <a:endParaRPr lang="zh-CN" altLang="en-US" sz="2400"/>
          </a:p>
          <a:p>
            <a:r>
              <a:rPr lang="zh-CN" altLang="en-US" sz="2400"/>
              <a:t>判定标志：</a:t>
            </a:r>
            <a:endParaRPr lang="zh-CN" altLang="en-US" sz="2400"/>
          </a:p>
          <a:p>
            <a:endParaRPr lang="zh-CN" altLang="en-US" sz="2400"/>
          </a:p>
          <a:p>
            <a:r>
              <a:rPr lang="zh-CN" altLang="en-US" sz="2400"/>
              <a:t>提示答案的词句：</a:t>
            </a:r>
            <a:endParaRPr lang="zh-CN" altLang="en-US" sz="24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1270000" y="1253490"/>
            <a:ext cx="8763000" cy="1322070"/>
          </a:xfrm>
          <a:prstGeom prst="rect">
            <a:avLst/>
          </a:prstGeom>
          <a:noFill/>
        </p:spPr>
        <p:txBody>
          <a:bodyPr wrap="square" rtlCol="0" anchor="t">
            <a:spAutoFit/>
          </a:bodyPr>
          <a:p>
            <a:r>
              <a:rPr lang="zh-CN" altLang="en-US" sz="2800"/>
              <a:t>反义并列：</a:t>
            </a:r>
            <a:endParaRPr lang="zh-CN" altLang="en-US" sz="2800"/>
          </a:p>
          <a:p>
            <a:endParaRPr lang="zh-CN" altLang="en-US" sz="2800"/>
          </a:p>
          <a:p>
            <a:r>
              <a:rPr lang="zh-CN" altLang="en-US" sz="2400"/>
              <a:t>乐观的人常常</a:t>
            </a:r>
            <a:r>
              <a:rPr lang="zh-CN" altLang="en-US" sz="2400">
                <a:solidFill>
                  <a:srgbClr val="FF0000"/>
                </a:solidFill>
              </a:rPr>
              <a:t>斗志昂扬</a:t>
            </a:r>
            <a:r>
              <a:rPr lang="zh-CN" altLang="en-US" sz="2400"/>
              <a:t>，相反悲观的人整天</a:t>
            </a:r>
            <a:r>
              <a:rPr lang="zh-CN" altLang="en-US" sz="2400">
                <a:solidFill>
                  <a:srgbClr val="FF0000"/>
                </a:solidFill>
              </a:rPr>
              <a:t>垂头丧气</a:t>
            </a:r>
            <a:r>
              <a:rPr lang="zh-CN" altLang="en-US" sz="2400"/>
              <a:t>。</a:t>
            </a:r>
            <a:endParaRPr lang="zh-CN" altLang="en-US" sz="240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1028065" y="752475"/>
            <a:ext cx="10445115" cy="3784600"/>
          </a:xfrm>
          <a:prstGeom prst="rect">
            <a:avLst/>
          </a:prstGeom>
          <a:noFill/>
        </p:spPr>
        <p:txBody>
          <a:bodyPr wrap="square" rtlCol="0" anchor="t">
            <a:spAutoFit/>
          </a:bodyPr>
          <a:p>
            <a:r>
              <a:rPr lang="zh-CN" altLang="en-US" sz="2400"/>
              <a:t>【例 12】选择目标是人生最重大的自我设计，必须切实了解自己的 ______ 和环境的利弊。目标可以定得高一点，但必须切合自己的实际—否则，便绝无实现的可能。______ 的人生不能离开脚踏实地的前提，凌空蹈虚是极少数大科学家与大艺术家的专利或特权，绝大多数的人是效仿不得的。</a:t>
            </a:r>
            <a:endParaRPr lang="zh-CN" altLang="en-US" sz="2400"/>
          </a:p>
          <a:p>
            <a:r>
              <a:rPr lang="zh-CN" altLang="en-US" sz="2400"/>
              <a:t>依次填入画横线部分最恰当的一项是（ ）。</a:t>
            </a:r>
            <a:endParaRPr lang="zh-CN" altLang="en-US" sz="2400"/>
          </a:p>
          <a:p>
            <a:endParaRPr lang="zh-CN" altLang="en-US" sz="2400"/>
          </a:p>
          <a:p>
            <a:r>
              <a:rPr lang="zh-CN" altLang="en-US" sz="2400"/>
              <a:t>A. 优势 </a:t>
            </a:r>
            <a:r>
              <a:rPr lang="en-US" altLang="zh-CN" sz="2400"/>
              <a:t>    </a:t>
            </a:r>
            <a:r>
              <a:rPr lang="zh-CN" altLang="en-US" sz="2400"/>
              <a:t>辉煌灿烂 </a:t>
            </a:r>
            <a:endParaRPr lang="zh-CN" altLang="en-US" sz="2400"/>
          </a:p>
          <a:p>
            <a:r>
              <a:rPr lang="zh-CN" altLang="en-US" sz="2400"/>
              <a:t>B. 长短 </a:t>
            </a:r>
            <a:r>
              <a:rPr lang="en-US" altLang="zh-CN" sz="2400"/>
              <a:t>    </a:t>
            </a:r>
            <a:r>
              <a:rPr lang="zh-CN" altLang="en-US" sz="2400"/>
              <a:t>志存高远</a:t>
            </a:r>
            <a:endParaRPr lang="zh-CN" altLang="en-US" sz="2400"/>
          </a:p>
          <a:p>
            <a:r>
              <a:rPr lang="zh-CN" altLang="en-US" sz="2400"/>
              <a:t>C. 特点 </a:t>
            </a:r>
            <a:r>
              <a:rPr lang="en-US" altLang="zh-CN" sz="2400"/>
              <a:t>    </a:t>
            </a:r>
            <a:r>
              <a:rPr lang="zh-CN" altLang="en-US" sz="2400"/>
              <a:t>高瞻远瞩 </a:t>
            </a:r>
            <a:endParaRPr lang="zh-CN" altLang="en-US" sz="2400"/>
          </a:p>
          <a:p>
            <a:r>
              <a:rPr lang="zh-CN" altLang="en-US" sz="2400"/>
              <a:t>D. 好坏 </a:t>
            </a:r>
            <a:r>
              <a:rPr lang="en-US" altLang="zh-CN" sz="2400"/>
              <a:t>    </a:t>
            </a:r>
            <a:r>
              <a:rPr lang="zh-CN" altLang="en-US" sz="2400"/>
              <a:t>淡泊名利</a:t>
            </a:r>
            <a:endParaRPr lang="zh-CN" altLang="en-US" sz="24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1028065" y="752475"/>
            <a:ext cx="10445115" cy="3784600"/>
          </a:xfrm>
          <a:prstGeom prst="rect">
            <a:avLst/>
          </a:prstGeom>
          <a:noFill/>
        </p:spPr>
        <p:txBody>
          <a:bodyPr wrap="square" rtlCol="0" anchor="t">
            <a:spAutoFit/>
          </a:bodyPr>
          <a:p>
            <a:r>
              <a:rPr lang="zh-CN" altLang="en-US" sz="2400"/>
              <a:t>【例 12】选择目标是人生最重大的自我设计，必须切实了解自己的 ______ 和环境的利弊。目标可以定得高一点，但必须切合自己的实际—否则，便绝无实现的可能。______ 的人生不能离开脚踏实地的前提，凌空蹈虚是极少数大科学家与大艺术家的专利或特权，绝大多数的人是效仿不得的。</a:t>
            </a:r>
            <a:endParaRPr lang="zh-CN" altLang="en-US" sz="2400"/>
          </a:p>
          <a:p>
            <a:r>
              <a:rPr lang="zh-CN" altLang="en-US" sz="2400"/>
              <a:t>依次填入画横线部分最恰当的一项是（ ）。</a:t>
            </a:r>
            <a:endParaRPr lang="zh-CN" altLang="en-US" sz="2400"/>
          </a:p>
          <a:p>
            <a:endParaRPr lang="zh-CN" altLang="en-US" sz="2400"/>
          </a:p>
          <a:p>
            <a:r>
              <a:rPr lang="zh-CN" altLang="en-US" sz="2400"/>
              <a:t>A. 优势 </a:t>
            </a:r>
            <a:r>
              <a:rPr lang="en-US" altLang="zh-CN" sz="2400"/>
              <a:t>    </a:t>
            </a:r>
            <a:r>
              <a:rPr lang="zh-CN" altLang="en-US" sz="2400"/>
              <a:t>辉煌灿烂 </a:t>
            </a:r>
            <a:endParaRPr lang="zh-CN" altLang="en-US" sz="2400"/>
          </a:p>
          <a:p>
            <a:r>
              <a:rPr lang="zh-CN" altLang="en-US" sz="2400">
                <a:solidFill>
                  <a:srgbClr val="FF0000"/>
                </a:solidFill>
              </a:rPr>
              <a:t>B. 长短 </a:t>
            </a:r>
            <a:r>
              <a:rPr lang="en-US" altLang="zh-CN" sz="2400">
                <a:solidFill>
                  <a:srgbClr val="FF0000"/>
                </a:solidFill>
              </a:rPr>
              <a:t>    </a:t>
            </a:r>
            <a:r>
              <a:rPr lang="zh-CN" altLang="en-US" sz="2400">
                <a:solidFill>
                  <a:srgbClr val="FF0000"/>
                </a:solidFill>
              </a:rPr>
              <a:t>志存高远</a:t>
            </a:r>
            <a:endParaRPr lang="zh-CN" altLang="en-US" sz="2400">
              <a:solidFill>
                <a:srgbClr val="FF0000"/>
              </a:solidFill>
            </a:endParaRPr>
          </a:p>
          <a:p>
            <a:r>
              <a:rPr lang="zh-CN" altLang="en-US" sz="2400"/>
              <a:t>C. 特点 </a:t>
            </a:r>
            <a:r>
              <a:rPr lang="en-US" altLang="zh-CN" sz="2400"/>
              <a:t>    </a:t>
            </a:r>
            <a:r>
              <a:rPr lang="zh-CN" altLang="en-US" sz="2400"/>
              <a:t>高瞻远瞩 </a:t>
            </a:r>
            <a:endParaRPr lang="zh-CN" altLang="en-US" sz="2400"/>
          </a:p>
          <a:p>
            <a:r>
              <a:rPr lang="zh-CN" altLang="en-US" sz="2400"/>
              <a:t>D. 好坏 </a:t>
            </a:r>
            <a:r>
              <a:rPr lang="en-US" altLang="zh-CN" sz="2400"/>
              <a:t>    </a:t>
            </a:r>
            <a:r>
              <a:rPr lang="zh-CN" altLang="en-US" sz="2400"/>
              <a:t>淡泊名利</a:t>
            </a:r>
            <a:endParaRPr lang="zh-CN" altLang="en-US" sz="240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1247140" y="836930"/>
            <a:ext cx="10020300" cy="3415030"/>
          </a:xfrm>
          <a:prstGeom prst="rect">
            <a:avLst/>
          </a:prstGeom>
          <a:noFill/>
        </p:spPr>
        <p:txBody>
          <a:bodyPr wrap="square" rtlCol="0" anchor="t">
            <a:spAutoFit/>
          </a:bodyPr>
          <a:p>
            <a:r>
              <a:rPr lang="zh-CN" altLang="en-US" sz="2400"/>
              <a:t>【例 13】奋斗者可敬，进取者可钦，所向披靡者可佩，热烈拥抱生活者可亲；但是，从容而不 ______，自如而不 ______，审慎而不 ______，恬淡而不 ______，也未始不是另一种积极。</a:t>
            </a:r>
            <a:endParaRPr lang="zh-CN" altLang="en-US" sz="2400"/>
          </a:p>
          <a:p>
            <a:r>
              <a:rPr lang="zh-CN" altLang="en-US" sz="2400"/>
              <a:t>依次填入画横线部分最恰当的一项是（ ）。</a:t>
            </a:r>
            <a:endParaRPr lang="zh-CN" altLang="en-US" sz="2400"/>
          </a:p>
          <a:p>
            <a:endParaRPr lang="zh-CN" altLang="en-US" sz="2400"/>
          </a:p>
          <a:p>
            <a:r>
              <a:rPr lang="zh-CN" altLang="en-US" sz="2400"/>
              <a:t>A. 窘迫；</a:t>
            </a:r>
            <a:r>
              <a:rPr lang="en-US" altLang="zh-CN" sz="2400"/>
              <a:t>   </a:t>
            </a:r>
            <a:r>
              <a:rPr lang="zh-CN" altLang="en-US" sz="2400"/>
              <a:t>急趋；</a:t>
            </a:r>
            <a:r>
              <a:rPr lang="en-US" altLang="zh-CN" sz="2400"/>
              <a:t>   </a:t>
            </a:r>
            <a:r>
              <a:rPr lang="zh-CN" altLang="en-US" sz="2400"/>
              <a:t>凡庸；</a:t>
            </a:r>
            <a:r>
              <a:rPr lang="en-US" altLang="zh-CN" sz="2400"/>
              <a:t>   </a:t>
            </a:r>
            <a:r>
              <a:rPr lang="zh-CN" altLang="en-US" sz="2400"/>
              <a:t>狂躁 </a:t>
            </a:r>
            <a:endParaRPr lang="zh-CN" altLang="en-US" sz="2400"/>
          </a:p>
          <a:p>
            <a:r>
              <a:rPr lang="zh-CN" altLang="en-US" sz="2400"/>
              <a:t>B. 急趋；</a:t>
            </a:r>
            <a:r>
              <a:rPr lang="en-US" altLang="zh-CN" sz="2400"/>
              <a:t>   </a:t>
            </a:r>
            <a:r>
              <a:rPr lang="zh-CN" altLang="en-US" sz="2400"/>
              <a:t>窘迫；</a:t>
            </a:r>
            <a:r>
              <a:rPr lang="en-US" altLang="zh-CN" sz="2400"/>
              <a:t>   </a:t>
            </a:r>
            <a:r>
              <a:rPr lang="zh-CN" altLang="en-US" sz="2400"/>
              <a:t>凡庸；</a:t>
            </a:r>
            <a:r>
              <a:rPr lang="en-US" altLang="zh-CN" sz="2400"/>
              <a:t>   </a:t>
            </a:r>
            <a:r>
              <a:rPr lang="zh-CN" altLang="en-US" sz="2400"/>
              <a:t>狂躁</a:t>
            </a:r>
            <a:endParaRPr lang="zh-CN" altLang="en-US" sz="2400"/>
          </a:p>
          <a:p>
            <a:r>
              <a:rPr lang="zh-CN" altLang="en-US" sz="2400"/>
              <a:t>C. 急趋；</a:t>
            </a:r>
            <a:r>
              <a:rPr lang="en-US" altLang="zh-CN" sz="2400"/>
              <a:t>   </a:t>
            </a:r>
            <a:r>
              <a:rPr lang="zh-CN" altLang="en-US" sz="2400"/>
              <a:t>窘迫；</a:t>
            </a:r>
            <a:r>
              <a:rPr lang="en-US" altLang="zh-CN" sz="2400"/>
              <a:t>   </a:t>
            </a:r>
            <a:r>
              <a:rPr lang="zh-CN" altLang="en-US" sz="2400"/>
              <a:t>狂躁；</a:t>
            </a:r>
            <a:r>
              <a:rPr lang="en-US" altLang="zh-CN" sz="2400"/>
              <a:t>   </a:t>
            </a:r>
            <a:r>
              <a:rPr lang="zh-CN" altLang="en-US" sz="2400"/>
              <a:t>凡庸 </a:t>
            </a:r>
            <a:endParaRPr lang="zh-CN" altLang="en-US" sz="2400"/>
          </a:p>
          <a:p>
            <a:r>
              <a:rPr lang="zh-CN" altLang="en-US" sz="2400"/>
              <a:t>D. 窘迫；</a:t>
            </a:r>
            <a:r>
              <a:rPr lang="en-US" altLang="zh-CN" sz="2400"/>
              <a:t>   </a:t>
            </a:r>
            <a:r>
              <a:rPr lang="zh-CN" altLang="en-US" sz="2400"/>
              <a:t>急趋；</a:t>
            </a:r>
            <a:r>
              <a:rPr lang="en-US" altLang="zh-CN" sz="2400"/>
              <a:t>   </a:t>
            </a:r>
            <a:r>
              <a:rPr lang="zh-CN" altLang="en-US" sz="2400"/>
              <a:t>狂躁；</a:t>
            </a:r>
            <a:r>
              <a:rPr lang="en-US" altLang="zh-CN" sz="2400"/>
              <a:t>   </a:t>
            </a:r>
            <a:r>
              <a:rPr lang="zh-CN" altLang="en-US" sz="2400"/>
              <a:t>凡庸</a:t>
            </a:r>
            <a:endParaRPr lang="zh-CN" altLang="en-US" sz="24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1247140" y="836930"/>
            <a:ext cx="10020300" cy="3415030"/>
          </a:xfrm>
          <a:prstGeom prst="rect">
            <a:avLst/>
          </a:prstGeom>
          <a:noFill/>
        </p:spPr>
        <p:txBody>
          <a:bodyPr wrap="square" rtlCol="0" anchor="t">
            <a:spAutoFit/>
          </a:bodyPr>
          <a:p>
            <a:r>
              <a:rPr lang="zh-CN" altLang="en-US" sz="2400"/>
              <a:t>【例 13】奋斗者可敬，进取者可钦，所向披靡者可佩，热烈拥抱生活者可亲；但是，从容而不 ______，自如而不 ______，审慎而不 ______，恬淡而不 ______，也未始不是另一种积极。</a:t>
            </a:r>
            <a:endParaRPr lang="zh-CN" altLang="en-US" sz="2400"/>
          </a:p>
          <a:p>
            <a:r>
              <a:rPr lang="zh-CN" altLang="en-US" sz="2400"/>
              <a:t>依次填入画横线部分最恰当的一项是（ ）。</a:t>
            </a:r>
            <a:endParaRPr lang="zh-CN" altLang="en-US" sz="2400"/>
          </a:p>
          <a:p>
            <a:endParaRPr lang="zh-CN" altLang="en-US" sz="2400"/>
          </a:p>
          <a:p>
            <a:r>
              <a:rPr lang="zh-CN" altLang="en-US" sz="2400"/>
              <a:t>A. 窘迫；</a:t>
            </a:r>
            <a:r>
              <a:rPr lang="en-US" altLang="zh-CN" sz="2400"/>
              <a:t>   </a:t>
            </a:r>
            <a:r>
              <a:rPr lang="zh-CN" altLang="en-US" sz="2400"/>
              <a:t>急趋；</a:t>
            </a:r>
            <a:r>
              <a:rPr lang="en-US" altLang="zh-CN" sz="2400"/>
              <a:t>   </a:t>
            </a:r>
            <a:r>
              <a:rPr lang="zh-CN" altLang="en-US" sz="2400"/>
              <a:t>凡庸；</a:t>
            </a:r>
            <a:r>
              <a:rPr lang="en-US" altLang="zh-CN" sz="2400"/>
              <a:t>   </a:t>
            </a:r>
            <a:r>
              <a:rPr lang="zh-CN" altLang="en-US" sz="2400"/>
              <a:t>狂躁 </a:t>
            </a:r>
            <a:endParaRPr lang="zh-CN" altLang="en-US" sz="2400"/>
          </a:p>
          <a:p>
            <a:r>
              <a:rPr lang="zh-CN" altLang="en-US" sz="2400"/>
              <a:t>B. 急趋；</a:t>
            </a:r>
            <a:r>
              <a:rPr lang="en-US" altLang="zh-CN" sz="2400"/>
              <a:t>   </a:t>
            </a:r>
            <a:r>
              <a:rPr lang="zh-CN" altLang="en-US" sz="2400"/>
              <a:t>窘迫；</a:t>
            </a:r>
            <a:r>
              <a:rPr lang="en-US" altLang="zh-CN" sz="2400"/>
              <a:t>   </a:t>
            </a:r>
            <a:r>
              <a:rPr lang="zh-CN" altLang="en-US" sz="2400"/>
              <a:t>凡庸；</a:t>
            </a:r>
            <a:r>
              <a:rPr lang="en-US" altLang="zh-CN" sz="2400"/>
              <a:t>   </a:t>
            </a:r>
            <a:r>
              <a:rPr lang="zh-CN" altLang="en-US" sz="2400"/>
              <a:t>狂躁</a:t>
            </a:r>
            <a:endParaRPr lang="zh-CN" altLang="en-US" sz="2400"/>
          </a:p>
          <a:p>
            <a:r>
              <a:rPr lang="zh-CN" altLang="en-US" sz="2400">
                <a:solidFill>
                  <a:srgbClr val="FF0000"/>
                </a:solidFill>
              </a:rPr>
              <a:t>C. 急趋；</a:t>
            </a:r>
            <a:r>
              <a:rPr lang="en-US" altLang="zh-CN" sz="2400">
                <a:solidFill>
                  <a:srgbClr val="FF0000"/>
                </a:solidFill>
              </a:rPr>
              <a:t>   </a:t>
            </a:r>
            <a:r>
              <a:rPr lang="zh-CN" altLang="en-US" sz="2400">
                <a:solidFill>
                  <a:srgbClr val="FF0000"/>
                </a:solidFill>
              </a:rPr>
              <a:t>窘迫；</a:t>
            </a:r>
            <a:r>
              <a:rPr lang="en-US" altLang="zh-CN" sz="2400">
                <a:solidFill>
                  <a:srgbClr val="FF0000"/>
                </a:solidFill>
              </a:rPr>
              <a:t>   </a:t>
            </a:r>
            <a:r>
              <a:rPr lang="zh-CN" altLang="en-US" sz="2400">
                <a:solidFill>
                  <a:srgbClr val="FF0000"/>
                </a:solidFill>
              </a:rPr>
              <a:t>狂躁；</a:t>
            </a:r>
            <a:r>
              <a:rPr lang="en-US" altLang="zh-CN" sz="2400">
                <a:solidFill>
                  <a:srgbClr val="FF0000"/>
                </a:solidFill>
              </a:rPr>
              <a:t>   </a:t>
            </a:r>
            <a:r>
              <a:rPr lang="zh-CN" altLang="en-US" sz="2400">
                <a:solidFill>
                  <a:srgbClr val="FF0000"/>
                </a:solidFill>
              </a:rPr>
              <a:t>凡庸 </a:t>
            </a:r>
            <a:endParaRPr lang="zh-CN" altLang="en-US" sz="2400">
              <a:solidFill>
                <a:srgbClr val="FF0000"/>
              </a:solidFill>
            </a:endParaRPr>
          </a:p>
          <a:p>
            <a:r>
              <a:rPr lang="zh-CN" altLang="en-US" sz="2400"/>
              <a:t>D. 窘迫；</a:t>
            </a:r>
            <a:r>
              <a:rPr lang="en-US" altLang="zh-CN" sz="2400"/>
              <a:t>   </a:t>
            </a:r>
            <a:r>
              <a:rPr lang="zh-CN" altLang="en-US" sz="2400"/>
              <a:t>急趋；</a:t>
            </a:r>
            <a:r>
              <a:rPr lang="en-US" altLang="zh-CN" sz="2400"/>
              <a:t>   </a:t>
            </a:r>
            <a:r>
              <a:rPr lang="zh-CN" altLang="en-US" sz="2400"/>
              <a:t>狂躁；</a:t>
            </a:r>
            <a:r>
              <a:rPr lang="en-US" altLang="zh-CN" sz="2400"/>
              <a:t>   </a:t>
            </a:r>
            <a:r>
              <a:rPr lang="zh-CN" altLang="en-US" sz="2400"/>
              <a:t>凡庸</a:t>
            </a:r>
            <a:endParaRPr lang="zh-CN" altLang="en-US" sz="240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988695" y="367030"/>
            <a:ext cx="11203305" cy="6123940"/>
          </a:xfrm>
          <a:prstGeom prst="rect">
            <a:avLst/>
          </a:prstGeom>
          <a:noFill/>
        </p:spPr>
        <p:txBody>
          <a:bodyPr wrap="square" rtlCol="0" anchor="t">
            <a:spAutoFit/>
          </a:bodyPr>
          <a:p>
            <a:r>
              <a:rPr lang="zh-CN" altLang="en-US" sz="2800">
                <a:solidFill>
                  <a:srgbClr val="FF0000"/>
                </a:solidFill>
              </a:rPr>
              <a:t>知识链接：常见虚词——关联词</a:t>
            </a:r>
            <a:endParaRPr lang="zh-CN" altLang="en-US" sz="2800">
              <a:solidFill>
                <a:srgbClr val="FF0000"/>
              </a:solidFill>
            </a:endParaRPr>
          </a:p>
          <a:p>
            <a:endParaRPr lang="zh-CN" altLang="en-US" sz="2800">
              <a:solidFill>
                <a:srgbClr val="FF0000"/>
              </a:solidFill>
            </a:endParaRPr>
          </a:p>
          <a:p>
            <a:r>
              <a:rPr lang="zh-CN" altLang="en-US" sz="2400">
                <a:solidFill>
                  <a:srgbClr val="FF0000"/>
                </a:solidFill>
              </a:rPr>
              <a:t>1. 关联词配套出现</a:t>
            </a:r>
            <a:endParaRPr lang="zh-CN" altLang="en-US" sz="2400">
              <a:solidFill>
                <a:srgbClr val="FF0000"/>
              </a:solidFill>
            </a:endParaRPr>
          </a:p>
          <a:p>
            <a:r>
              <a:rPr lang="zh-CN" altLang="en-US" sz="2400"/>
              <a:t>首先应判断其是否搭配得当，常考的有如下几类：</a:t>
            </a:r>
            <a:endParaRPr lang="zh-CN" altLang="en-US" sz="2400"/>
          </a:p>
          <a:p>
            <a:endParaRPr lang="zh-CN" altLang="en-US" sz="2400"/>
          </a:p>
          <a:p>
            <a:r>
              <a:rPr lang="zh-CN" altLang="en-US" sz="2400"/>
              <a:t>（1）转折关系：尽管……可是……、虽然……但是……</a:t>
            </a:r>
            <a:endParaRPr lang="zh-CN" altLang="en-US" sz="2400"/>
          </a:p>
          <a:p>
            <a:r>
              <a:rPr lang="zh-CN" altLang="en-US" sz="2400"/>
              <a:t>【例】奶奶虽然年纪大了，但是记忆力非常好。</a:t>
            </a:r>
            <a:endParaRPr lang="zh-CN" altLang="en-US" sz="2400"/>
          </a:p>
          <a:p>
            <a:endParaRPr lang="zh-CN" altLang="en-US" sz="2400"/>
          </a:p>
          <a:p>
            <a:r>
              <a:rPr lang="zh-CN" altLang="en-US" sz="2400"/>
              <a:t>（2）假设关系：如果……就……、要是……那么……、倘若……就……</a:t>
            </a:r>
            <a:endParaRPr lang="zh-CN" altLang="en-US" sz="2400"/>
          </a:p>
          <a:p>
            <a:r>
              <a:rPr lang="zh-CN" altLang="en-US" sz="2400"/>
              <a:t>【例】如果明天不下雨，我们就举行演讲活动。</a:t>
            </a:r>
            <a:endParaRPr lang="zh-CN" altLang="en-US" sz="2400"/>
          </a:p>
          <a:p>
            <a:endParaRPr lang="zh-CN" altLang="en-US" sz="2400"/>
          </a:p>
          <a:p>
            <a:r>
              <a:rPr lang="zh-CN" altLang="en-US" sz="2400"/>
              <a:t>（3）条件关系：只要……就……、只有……才……</a:t>
            </a:r>
            <a:endParaRPr lang="zh-CN" altLang="en-US" sz="2400"/>
          </a:p>
          <a:p>
            <a:r>
              <a:rPr lang="zh-CN" altLang="en-US" sz="2400"/>
              <a:t>【例】只要刻苦努力，机会就会出现在你的面前</a:t>
            </a:r>
            <a:r>
              <a:rPr lang="zh-CN" altLang="en-US"/>
              <a:t>。</a:t>
            </a:r>
            <a:endParaRPr lang="zh-CN" altLang="en-US"/>
          </a:p>
          <a:p>
            <a:endParaRPr lang="zh-CN" altLang="en-US" sz="2400"/>
          </a:p>
          <a:p>
            <a:r>
              <a:rPr lang="zh-CN" altLang="en-US" sz="2400"/>
              <a:t>（4）因果关系：因为……所以……、由于……因此……、之所以……是因为……</a:t>
            </a:r>
            <a:endParaRPr lang="zh-CN" altLang="en-US" sz="2400"/>
          </a:p>
          <a:p>
            <a:r>
              <a:rPr lang="zh-CN" altLang="en-US" sz="2400"/>
              <a:t>【例】因为这本书写得非常好，所以大家都喜欢看。</a:t>
            </a:r>
            <a:endParaRPr lang="zh-CN" altLang="en-US" sz="240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1028065" y="545465"/>
            <a:ext cx="10827385" cy="5631180"/>
          </a:xfrm>
          <a:prstGeom prst="rect">
            <a:avLst/>
          </a:prstGeom>
          <a:noFill/>
        </p:spPr>
        <p:txBody>
          <a:bodyPr wrap="square" rtlCol="0" anchor="t">
            <a:spAutoFit/>
          </a:bodyPr>
          <a:p>
            <a:r>
              <a:rPr lang="zh-CN" altLang="en-US" sz="2400">
                <a:solidFill>
                  <a:srgbClr val="FF0000"/>
                </a:solidFill>
                <a:sym typeface="+mn-ea"/>
              </a:rPr>
              <a:t>知识链接：常见虚词——关联词</a:t>
            </a:r>
            <a:endParaRPr lang="zh-CN" altLang="en-US" sz="2400">
              <a:solidFill>
                <a:srgbClr val="FF0000"/>
              </a:solidFill>
            </a:endParaRPr>
          </a:p>
          <a:p>
            <a:endParaRPr lang="zh-CN" altLang="en-US" sz="2400"/>
          </a:p>
          <a:p>
            <a:r>
              <a:rPr lang="zh-CN" altLang="en-US" sz="2400"/>
              <a:t>（5）并列关系：不仅……而且……、一边……一边……、一方面……另一方面……、有时……有时……、既……又……</a:t>
            </a:r>
            <a:endParaRPr lang="zh-CN" altLang="en-US" sz="2400"/>
          </a:p>
          <a:p>
            <a:r>
              <a:rPr lang="zh-CN" altLang="en-US" sz="2400"/>
              <a:t>【例】小刘既爱唱歌，又爱跳舞。</a:t>
            </a:r>
            <a:endParaRPr lang="zh-CN" altLang="en-US" sz="2400"/>
          </a:p>
          <a:p>
            <a:endParaRPr lang="zh-CN" altLang="en-US" sz="2400"/>
          </a:p>
          <a:p>
            <a:r>
              <a:rPr lang="zh-CN" altLang="en-US" sz="2400"/>
              <a:t>（6）承接关系：一……就……、……首先……然后……</a:t>
            </a:r>
            <a:endParaRPr lang="zh-CN" altLang="en-US" sz="2400"/>
          </a:p>
          <a:p>
            <a:r>
              <a:rPr lang="zh-CN" altLang="en-US" sz="2400"/>
              <a:t>【例】我一做完自己的事，就到球场踢球。</a:t>
            </a:r>
            <a:endParaRPr lang="zh-CN" altLang="en-US" sz="2400"/>
          </a:p>
          <a:p>
            <a:endParaRPr lang="zh-CN" altLang="en-US" sz="2400"/>
          </a:p>
          <a:p>
            <a:r>
              <a:rPr lang="zh-CN" altLang="en-US" sz="2400"/>
              <a:t>（7）递进关系：不但……而且……、不光……也……、不仅……还……</a:t>
            </a:r>
            <a:endParaRPr lang="zh-CN" altLang="en-US" sz="2400"/>
          </a:p>
          <a:p>
            <a:r>
              <a:rPr lang="zh-CN" altLang="en-US" sz="2400"/>
              <a:t>【例】赵州桥不但坚固，而且美观。</a:t>
            </a:r>
            <a:endParaRPr lang="zh-CN" altLang="en-US" sz="2400"/>
          </a:p>
          <a:p>
            <a:endParaRPr lang="zh-CN" altLang="en-US" sz="2400"/>
          </a:p>
          <a:p>
            <a:r>
              <a:rPr lang="zh-CN" altLang="en-US" sz="2400"/>
              <a:t>（8）选择关系：不是……就是……、是……还是……、或者……或者……、要么……要么……、与其……不如……、宁可……也不……</a:t>
            </a:r>
            <a:endParaRPr lang="zh-CN" altLang="en-US" sz="2400"/>
          </a:p>
          <a:p>
            <a:r>
              <a:rPr lang="zh-CN" altLang="en-US" sz="2400"/>
              <a:t>【例】我们下课不是扔沙包，就是你追我打。</a:t>
            </a:r>
            <a:endParaRPr lang="zh-CN" altLang="en-US" sz="24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1009015" y="664845"/>
            <a:ext cx="10257790" cy="4399915"/>
          </a:xfrm>
          <a:prstGeom prst="rect">
            <a:avLst/>
          </a:prstGeom>
          <a:noFill/>
        </p:spPr>
        <p:txBody>
          <a:bodyPr wrap="square" rtlCol="0" anchor="t">
            <a:spAutoFit/>
          </a:bodyPr>
          <a:p>
            <a:r>
              <a:rPr lang="zh-CN" altLang="en-US" sz="2800">
                <a:highlight>
                  <a:srgbClr val="FFFF00"/>
                </a:highlight>
                <a:latin typeface="微软雅黑" panose="020B0503020204020204" charset="-122"/>
                <a:ea typeface="微软雅黑" panose="020B0503020204020204" charset="-122"/>
                <a:sym typeface="+mn-ea"/>
              </a:rPr>
              <a:t>✮</a:t>
            </a:r>
            <a:r>
              <a:rPr lang="zh-CN" altLang="zh-CN" sz="2800" dirty="0">
                <a:latin typeface="方正兰亭黑简体" panose="02000000000000000000" charset="-122"/>
                <a:ea typeface="方正兰亭黑简体" panose="02000000000000000000" charset="-122"/>
                <a:sym typeface="+mn-ea"/>
              </a:rPr>
              <a:t>下面这段话中的横线处依次应填入的一组关联词是（ ）。</a:t>
            </a:r>
            <a:endParaRPr lang="zh-CN" altLang="zh-CN" sz="2800" dirty="0">
              <a:latin typeface="方正兰亭黑简体" panose="02000000000000000000" charset="-122"/>
              <a:ea typeface="方正兰亭黑简体" panose="02000000000000000000" charset="-122"/>
              <a:sym typeface="+mn-ea"/>
            </a:endParaRPr>
          </a:p>
          <a:p>
            <a:endParaRPr lang="zh-CN" altLang="zh-CN" sz="2800" dirty="0">
              <a:latin typeface="方正兰亭黑简体" panose="02000000000000000000" charset="-122"/>
              <a:ea typeface="方正兰亭黑简体" panose="02000000000000000000" charset="-122"/>
              <a:sym typeface="+mn-ea"/>
            </a:endParaRPr>
          </a:p>
          <a:p>
            <a:r>
              <a:rPr lang="zh-CN" altLang="zh-CN" sz="2800" dirty="0">
                <a:latin typeface="方正兰亭黑简体" panose="02000000000000000000" charset="-122"/>
                <a:ea typeface="方正兰亭黑简体" panose="02000000000000000000" charset="-122"/>
                <a:sym typeface="+mn-ea"/>
              </a:rPr>
              <a:t>词一经活用， </a:t>
            </a:r>
            <a:r>
              <a:rPr lang="en-US" altLang="zh-CN" sz="2800" dirty="0">
                <a:latin typeface="方正兰亭黑简体" panose="02000000000000000000" charset="-122"/>
                <a:ea typeface="方正兰亭黑简体" panose="02000000000000000000" charset="-122"/>
                <a:sym typeface="+mn-ea"/>
              </a:rPr>
              <a:t>——</a:t>
            </a:r>
            <a:r>
              <a:rPr lang="zh-CN" altLang="zh-CN" sz="2800" dirty="0">
                <a:latin typeface="方正兰亭黑简体" panose="02000000000000000000" charset="-122"/>
                <a:ea typeface="方正兰亭黑简体" panose="02000000000000000000" charset="-122"/>
                <a:sym typeface="+mn-ea"/>
              </a:rPr>
              <a:t>改变语法功能，词义</a:t>
            </a:r>
            <a:r>
              <a:rPr lang="en-US" altLang="zh-CN" sz="2800" dirty="0">
                <a:latin typeface="方正兰亭黑简体" panose="02000000000000000000" charset="-122"/>
                <a:ea typeface="方正兰亭黑简体" panose="02000000000000000000" charset="-122"/>
                <a:sym typeface="+mn-ea"/>
              </a:rPr>
              <a:t>——</a:t>
            </a:r>
            <a:r>
              <a:rPr lang="zh-CN" altLang="zh-CN" sz="2800" dirty="0">
                <a:latin typeface="方正兰亭黑简体" panose="02000000000000000000" charset="-122"/>
                <a:ea typeface="方正兰亭黑简体" panose="02000000000000000000" charset="-122"/>
                <a:sym typeface="+mn-ea"/>
              </a:rPr>
              <a:t> 发生了一定变化， </a:t>
            </a:r>
            <a:r>
              <a:rPr lang="en-US" altLang="zh-CN" sz="2800" dirty="0">
                <a:latin typeface="方正兰亭黑简体" panose="02000000000000000000" charset="-122"/>
                <a:ea typeface="方正兰亭黑简体" panose="02000000000000000000" charset="-122"/>
                <a:sym typeface="+mn-ea"/>
              </a:rPr>
              <a:t>——</a:t>
            </a:r>
            <a:r>
              <a:rPr lang="zh-CN" altLang="zh-CN" sz="2800" dirty="0">
                <a:latin typeface="方正兰亭黑简体" panose="02000000000000000000" charset="-122"/>
                <a:ea typeface="方正兰亭黑简体" panose="02000000000000000000" charset="-122"/>
                <a:sym typeface="+mn-ea"/>
              </a:rPr>
              <a:t>照本来的意思和用法去理解，</a:t>
            </a:r>
            <a:r>
              <a:rPr lang="en-US" altLang="zh-CN" sz="2800" dirty="0">
                <a:latin typeface="方正兰亭黑简体" panose="02000000000000000000" charset="-122"/>
                <a:ea typeface="方正兰亭黑简体" panose="02000000000000000000" charset="-122"/>
                <a:sym typeface="+mn-ea"/>
              </a:rPr>
              <a:t>——</a:t>
            </a:r>
            <a:r>
              <a:rPr lang="zh-CN" altLang="zh-CN" sz="2800" dirty="0">
                <a:latin typeface="方正兰亭黑简体" panose="02000000000000000000" charset="-122"/>
                <a:ea typeface="方正兰亭黑简体" panose="02000000000000000000" charset="-122"/>
                <a:sym typeface="+mn-ea"/>
              </a:rPr>
              <a:t> 会误解整个句意，</a:t>
            </a:r>
            <a:r>
              <a:rPr lang="en-US" altLang="zh-CN" sz="2800" dirty="0">
                <a:latin typeface="方正兰亭黑简体" panose="02000000000000000000" charset="-122"/>
                <a:ea typeface="方正兰亭黑简体" panose="02000000000000000000" charset="-122"/>
                <a:sym typeface="+mn-ea"/>
              </a:rPr>
              <a:t>——</a:t>
            </a:r>
            <a:r>
              <a:rPr lang="zh-CN" altLang="zh-CN" sz="2800" dirty="0">
                <a:latin typeface="方正兰亭黑简体" panose="02000000000000000000" charset="-122"/>
                <a:ea typeface="方正兰亭黑简体" panose="02000000000000000000" charset="-122"/>
                <a:sym typeface="+mn-ea"/>
              </a:rPr>
              <a:t> ，不仅要掌握实词的常用义和用法，</a:t>
            </a:r>
            <a:r>
              <a:rPr lang="en-US" altLang="zh-CN" sz="2800" dirty="0">
                <a:latin typeface="方正兰亭黑简体" panose="02000000000000000000" charset="-122"/>
                <a:ea typeface="方正兰亭黑简体" panose="02000000000000000000" charset="-122"/>
                <a:sym typeface="+mn-ea"/>
              </a:rPr>
              <a:t>——</a:t>
            </a:r>
            <a:r>
              <a:rPr lang="zh-CN" altLang="zh-CN" sz="2800" dirty="0">
                <a:latin typeface="方正兰亭黑简体" panose="02000000000000000000" charset="-122"/>
                <a:ea typeface="方正兰亭黑简体" panose="02000000000000000000" charset="-122"/>
                <a:sym typeface="+mn-ea"/>
              </a:rPr>
              <a:t> 要注意去掌握实词的活用情况和基本规律。</a:t>
            </a:r>
            <a:endParaRPr lang="zh-CN" altLang="zh-CN" sz="2800" dirty="0">
              <a:latin typeface="方正兰亭黑简体" panose="02000000000000000000" charset="-122"/>
              <a:ea typeface="方正兰亭黑简体" panose="02000000000000000000" charset="-122"/>
              <a:sym typeface="+mn-ea"/>
            </a:endParaRPr>
          </a:p>
          <a:p>
            <a:r>
              <a:rPr lang="zh-CN" altLang="zh-CN" sz="2800" dirty="0">
                <a:latin typeface="方正兰亭黑简体" panose="02000000000000000000" charset="-122"/>
                <a:ea typeface="方正兰亭黑简体" panose="02000000000000000000" charset="-122"/>
                <a:sym typeface="+mn-ea"/>
              </a:rPr>
              <a:t>A.既 又 如果 也 但是 就</a:t>
            </a:r>
            <a:endParaRPr lang="zh-CN" altLang="zh-CN" sz="2800" dirty="0">
              <a:latin typeface="方正兰亭黑简体" panose="02000000000000000000" charset="-122"/>
              <a:ea typeface="方正兰亭黑简体" panose="02000000000000000000" charset="-122"/>
              <a:sym typeface="+mn-ea"/>
            </a:endParaRPr>
          </a:p>
          <a:p>
            <a:r>
              <a:rPr lang="zh-CN" altLang="zh-CN" sz="2800" dirty="0">
                <a:latin typeface="方正兰亭黑简体" panose="02000000000000000000" charset="-122"/>
                <a:ea typeface="方正兰亭黑简体" panose="02000000000000000000" charset="-122"/>
                <a:sym typeface="+mn-ea"/>
              </a:rPr>
              <a:t>B.不但 而且 假如 就 所以 就</a:t>
            </a:r>
            <a:endParaRPr lang="zh-CN" altLang="zh-CN" sz="2800" dirty="0">
              <a:latin typeface="方正兰亭黑简体" panose="02000000000000000000" charset="-122"/>
              <a:ea typeface="方正兰亭黑简体" panose="02000000000000000000" charset="-122"/>
              <a:sym typeface="+mn-ea"/>
            </a:endParaRPr>
          </a:p>
          <a:p>
            <a:r>
              <a:rPr lang="zh-CN" altLang="zh-CN" sz="2800" dirty="0">
                <a:latin typeface="方正兰亭黑简体" panose="02000000000000000000" charset="-122"/>
                <a:ea typeface="方正兰亭黑简体" panose="02000000000000000000" charset="-122"/>
                <a:sym typeface="+mn-ea"/>
              </a:rPr>
              <a:t>C.不仅 也 如果 就 因此 还</a:t>
            </a:r>
            <a:endParaRPr lang="zh-CN" altLang="zh-CN" sz="2800" dirty="0">
              <a:latin typeface="方正兰亭黑简体" panose="02000000000000000000" charset="-122"/>
              <a:ea typeface="方正兰亭黑简体" panose="02000000000000000000" charset="-122"/>
              <a:sym typeface="+mn-ea"/>
            </a:endParaRPr>
          </a:p>
          <a:p>
            <a:r>
              <a:rPr lang="zh-CN" altLang="zh-CN" sz="2800" dirty="0">
                <a:latin typeface="方正兰亭黑简体" panose="02000000000000000000" charset="-122"/>
                <a:ea typeface="方正兰亭黑简体" panose="02000000000000000000" charset="-122"/>
                <a:sym typeface="+mn-ea"/>
              </a:rPr>
              <a:t>D.不只 还 假如 也 所以 就</a:t>
            </a:r>
            <a:endParaRPr lang="zh-CN" altLang="zh-CN" sz="2800" dirty="0">
              <a:latin typeface="方正兰亭黑简体" panose="02000000000000000000" charset="-122"/>
              <a:ea typeface="方正兰亭黑简体" panose="02000000000000000000" charset="-122"/>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856615" y="610235"/>
            <a:ext cx="10031095" cy="3320415"/>
          </a:xfrm>
          <a:prstGeom prst="rect">
            <a:avLst/>
          </a:prstGeom>
          <a:noFill/>
        </p:spPr>
        <p:txBody>
          <a:bodyPr wrap="square" rtlCol="0" anchor="t">
            <a:noAutofit/>
          </a:bodyPr>
          <a:p>
            <a:r>
              <a:rPr lang="zh-CN" altLang="en-US" sz="2400"/>
              <a:t>【例 1】</a:t>
            </a:r>
            <a:endParaRPr lang="zh-CN" altLang="en-US" sz="2400"/>
          </a:p>
          <a:p>
            <a:endParaRPr lang="zh-CN" altLang="en-US" sz="2400"/>
          </a:p>
          <a:p>
            <a:r>
              <a:rPr lang="zh-CN" altLang="en-US" sz="2400"/>
              <a:t>①候选人的条件上次已向大家征求过意见。这次开会，主持人 ______ 向</a:t>
            </a:r>
            <a:endParaRPr lang="zh-CN" altLang="en-US" sz="2400"/>
          </a:p>
          <a:p>
            <a:r>
              <a:rPr lang="zh-CN" altLang="en-US" sz="2400"/>
              <a:t>大家宣读了人选名单。</a:t>
            </a:r>
            <a:endParaRPr lang="zh-CN" altLang="en-US" sz="2400"/>
          </a:p>
          <a:p>
            <a:endParaRPr lang="zh-CN" altLang="en-US" sz="2400"/>
          </a:p>
          <a:p>
            <a:r>
              <a:rPr lang="zh-CN" altLang="en-US" sz="2400"/>
              <a:t>②产品销售额一落千丈，形势的 ______ 迫使他当机立断，停止生产。</a:t>
            </a:r>
            <a:endParaRPr lang="zh-CN" altLang="en-US" sz="2400"/>
          </a:p>
          <a:p>
            <a:endParaRPr lang="zh-CN" altLang="en-US" sz="2400"/>
          </a:p>
          <a:p>
            <a:r>
              <a:rPr lang="zh-CN" altLang="en-US" sz="2400"/>
              <a:t>③近日，陕西咸阳市武功县公安局民警马忠年勇斗歹徒、血染警服的感人事迹在后稷故里广为 ______ 。</a:t>
            </a:r>
            <a:endParaRPr lang="zh-CN" altLang="en-US" sz="2400"/>
          </a:p>
          <a:p>
            <a:endParaRPr lang="zh-CN" altLang="en-US" sz="2400"/>
          </a:p>
          <a:p>
            <a:r>
              <a:rPr lang="zh-CN" altLang="en-US" sz="2400"/>
              <a:t>依次填入画横线部分最恰当的一项是（ ）</a:t>
            </a:r>
            <a:endParaRPr lang="zh-CN" altLang="en-US" sz="2400"/>
          </a:p>
          <a:p>
            <a:endParaRPr lang="zh-CN" altLang="en-US" sz="2400"/>
          </a:p>
          <a:p>
            <a:r>
              <a:rPr lang="zh-CN" altLang="en-US" sz="2400"/>
              <a:t>A. 径自 巨变 传颂</a:t>
            </a:r>
            <a:r>
              <a:rPr lang="en-US" altLang="zh-CN" sz="2400"/>
              <a:t>   </a:t>
            </a:r>
            <a:r>
              <a:rPr lang="zh-CN" altLang="en-US" sz="2400"/>
              <a:t> B. 径直 剧变 传诵</a:t>
            </a:r>
            <a:endParaRPr lang="zh-CN" altLang="en-US" sz="2400"/>
          </a:p>
          <a:p>
            <a:r>
              <a:rPr lang="zh-CN" altLang="en-US" sz="2400"/>
              <a:t>C. 径自 巨变 传诵</a:t>
            </a:r>
            <a:r>
              <a:rPr lang="en-US" altLang="zh-CN" sz="2400"/>
              <a:t>   </a:t>
            </a:r>
            <a:r>
              <a:rPr lang="zh-CN" altLang="en-US" sz="2400"/>
              <a:t> </a:t>
            </a:r>
            <a:r>
              <a:rPr lang="zh-CN" altLang="en-US" sz="2400">
                <a:solidFill>
                  <a:srgbClr val="FF0000"/>
                </a:solidFill>
              </a:rPr>
              <a:t>D. 径直 剧变 传颂</a:t>
            </a:r>
            <a:endParaRPr lang="zh-CN" altLang="en-US" sz="2400">
              <a:solidFill>
                <a:srgbClr val="FF00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1009015" y="664845"/>
            <a:ext cx="10257790" cy="4399915"/>
          </a:xfrm>
          <a:prstGeom prst="rect">
            <a:avLst/>
          </a:prstGeom>
          <a:noFill/>
        </p:spPr>
        <p:txBody>
          <a:bodyPr wrap="square" rtlCol="0" anchor="t">
            <a:spAutoFit/>
          </a:bodyPr>
          <a:p>
            <a:r>
              <a:rPr lang="zh-CN" altLang="en-US" sz="2800">
                <a:highlight>
                  <a:srgbClr val="FFFF00"/>
                </a:highlight>
                <a:latin typeface="微软雅黑" panose="020B0503020204020204" charset="-122"/>
                <a:ea typeface="微软雅黑" panose="020B0503020204020204" charset="-122"/>
                <a:sym typeface="+mn-ea"/>
              </a:rPr>
              <a:t>✮</a:t>
            </a:r>
            <a:r>
              <a:rPr lang="zh-CN" altLang="zh-CN" sz="2800" dirty="0">
                <a:latin typeface="方正兰亭黑简体" panose="02000000000000000000" charset="-122"/>
                <a:ea typeface="方正兰亭黑简体" panose="02000000000000000000" charset="-122"/>
                <a:sym typeface="+mn-ea"/>
              </a:rPr>
              <a:t>下面这段话中的横线处依次应填入的一组关联词是（ ）。</a:t>
            </a:r>
            <a:endParaRPr lang="zh-CN" altLang="zh-CN" sz="2800" dirty="0">
              <a:latin typeface="方正兰亭黑简体" panose="02000000000000000000" charset="-122"/>
              <a:ea typeface="方正兰亭黑简体" panose="02000000000000000000" charset="-122"/>
              <a:sym typeface="+mn-ea"/>
            </a:endParaRPr>
          </a:p>
          <a:p>
            <a:endParaRPr lang="zh-CN" altLang="zh-CN" sz="2800" dirty="0">
              <a:latin typeface="方正兰亭黑简体" panose="02000000000000000000" charset="-122"/>
              <a:ea typeface="方正兰亭黑简体" panose="02000000000000000000" charset="-122"/>
              <a:sym typeface="+mn-ea"/>
            </a:endParaRPr>
          </a:p>
          <a:p>
            <a:r>
              <a:rPr lang="zh-CN" altLang="zh-CN" sz="2800" dirty="0">
                <a:latin typeface="方正兰亭黑简体" panose="02000000000000000000" charset="-122"/>
                <a:ea typeface="方正兰亭黑简体" panose="02000000000000000000" charset="-122"/>
                <a:sym typeface="+mn-ea"/>
              </a:rPr>
              <a:t>词一经活用， </a:t>
            </a:r>
            <a:r>
              <a:rPr lang="en-US" altLang="zh-CN" sz="2800" dirty="0">
                <a:latin typeface="方正兰亭黑简体" panose="02000000000000000000" charset="-122"/>
                <a:ea typeface="方正兰亭黑简体" panose="02000000000000000000" charset="-122"/>
                <a:sym typeface="+mn-ea"/>
              </a:rPr>
              <a:t>——</a:t>
            </a:r>
            <a:r>
              <a:rPr lang="zh-CN" altLang="zh-CN" sz="2800" dirty="0">
                <a:latin typeface="方正兰亭黑简体" panose="02000000000000000000" charset="-122"/>
                <a:ea typeface="方正兰亭黑简体" panose="02000000000000000000" charset="-122"/>
                <a:sym typeface="+mn-ea"/>
              </a:rPr>
              <a:t>改变语法功能，词义</a:t>
            </a:r>
            <a:r>
              <a:rPr lang="en-US" altLang="zh-CN" sz="2800" dirty="0">
                <a:latin typeface="方正兰亭黑简体" panose="02000000000000000000" charset="-122"/>
                <a:ea typeface="方正兰亭黑简体" panose="02000000000000000000" charset="-122"/>
                <a:sym typeface="+mn-ea"/>
              </a:rPr>
              <a:t>——</a:t>
            </a:r>
            <a:r>
              <a:rPr lang="zh-CN" altLang="zh-CN" sz="2800" dirty="0">
                <a:latin typeface="方正兰亭黑简体" panose="02000000000000000000" charset="-122"/>
                <a:ea typeface="方正兰亭黑简体" panose="02000000000000000000" charset="-122"/>
                <a:sym typeface="+mn-ea"/>
              </a:rPr>
              <a:t> 发生了一定变化， </a:t>
            </a:r>
            <a:r>
              <a:rPr lang="en-US" altLang="zh-CN" sz="2800" dirty="0">
                <a:latin typeface="方正兰亭黑简体" panose="02000000000000000000" charset="-122"/>
                <a:ea typeface="方正兰亭黑简体" panose="02000000000000000000" charset="-122"/>
                <a:sym typeface="+mn-ea"/>
              </a:rPr>
              <a:t>——</a:t>
            </a:r>
            <a:r>
              <a:rPr lang="zh-CN" altLang="zh-CN" sz="2800" dirty="0">
                <a:latin typeface="方正兰亭黑简体" panose="02000000000000000000" charset="-122"/>
                <a:ea typeface="方正兰亭黑简体" panose="02000000000000000000" charset="-122"/>
                <a:sym typeface="+mn-ea"/>
              </a:rPr>
              <a:t>照本来的意思和用法去理解，</a:t>
            </a:r>
            <a:r>
              <a:rPr lang="en-US" altLang="zh-CN" sz="2800" dirty="0">
                <a:latin typeface="方正兰亭黑简体" panose="02000000000000000000" charset="-122"/>
                <a:ea typeface="方正兰亭黑简体" panose="02000000000000000000" charset="-122"/>
                <a:sym typeface="+mn-ea"/>
              </a:rPr>
              <a:t>——</a:t>
            </a:r>
            <a:r>
              <a:rPr lang="zh-CN" altLang="zh-CN" sz="2800" dirty="0">
                <a:latin typeface="方正兰亭黑简体" panose="02000000000000000000" charset="-122"/>
                <a:ea typeface="方正兰亭黑简体" panose="02000000000000000000" charset="-122"/>
                <a:sym typeface="+mn-ea"/>
              </a:rPr>
              <a:t> 会误解整个句意，</a:t>
            </a:r>
            <a:r>
              <a:rPr lang="en-US" altLang="zh-CN" sz="2800" dirty="0">
                <a:latin typeface="方正兰亭黑简体" panose="02000000000000000000" charset="-122"/>
                <a:ea typeface="方正兰亭黑简体" panose="02000000000000000000" charset="-122"/>
                <a:sym typeface="+mn-ea"/>
              </a:rPr>
              <a:t>——</a:t>
            </a:r>
            <a:r>
              <a:rPr lang="zh-CN" altLang="zh-CN" sz="2800" dirty="0">
                <a:latin typeface="方正兰亭黑简体" panose="02000000000000000000" charset="-122"/>
                <a:ea typeface="方正兰亭黑简体" panose="02000000000000000000" charset="-122"/>
                <a:sym typeface="+mn-ea"/>
              </a:rPr>
              <a:t> ，不仅要掌握实词的常用义和用法，</a:t>
            </a:r>
            <a:r>
              <a:rPr lang="en-US" altLang="zh-CN" sz="2800" dirty="0">
                <a:latin typeface="方正兰亭黑简体" panose="02000000000000000000" charset="-122"/>
                <a:ea typeface="方正兰亭黑简体" panose="02000000000000000000" charset="-122"/>
                <a:sym typeface="+mn-ea"/>
              </a:rPr>
              <a:t>——</a:t>
            </a:r>
            <a:r>
              <a:rPr lang="zh-CN" altLang="zh-CN" sz="2800" dirty="0">
                <a:latin typeface="方正兰亭黑简体" panose="02000000000000000000" charset="-122"/>
                <a:ea typeface="方正兰亭黑简体" panose="02000000000000000000" charset="-122"/>
                <a:sym typeface="+mn-ea"/>
              </a:rPr>
              <a:t> 要注意去掌握实词的活用情况和基本规律。</a:t>
            </a:r>
            <a:endParaRPr lang="zh-CN" altLang="zh-CN" sz="2800" dirty="0">
              <a:latin typeface="方正兰亭黑简体" panose="02000000000000000000" charset="-122"/>
              <a:ea typeface="方正兰亭黑简体" panose="02000000000000000000" charset="-122"/>
              <a:sym typeface="+mn-ea"/>
            </a:endParaRPr>
          </a:p>
          <a:p>
            <a:r>
              <a:rPr lang="zh-CN" altLang="zh-CN" sz="2800" dirty="0">
                <a:latin typeface="方正兰亭黑简体" panose="02000000000000000000" charset="-122"/>
                <a:ea typeface="方正兰亭黑简体" panose="02000000000000000000" charset="-122"/>
                <a:sym typeface="+mn-ea"/>
              </a:rPr>
              <a:t>A.既 又 如果 也 但是 就</a:t>
            </a:r>
            <a:endParaRPr lang="zh-CN" altLang="zh-CN" sz="2800" dirty="0">
              <a:latin typeface="方正兰亭黑简体" panose="02000000000000000000" charset="-122"/>
              <a:ea typeface="方正兰亭黑简体" panose="02000000000000000000" charset="-122"/>
              <a:sym typeface="+mn-ea"/>
            </a:endParaRPr>
          </a:p>
          <a:p>
            <a:r>
              <a:rPr lang="zh-CN" altLang="zh-CN" sz="2800" dirty="0">
                <a:latin typeface="方正兰亭黑简体" panose="02000000000000000000" charset="-122"/>
                <a:ea typeface="方正兰亭黑简体" panose="02000000000000000000" charset="-122"/>
                <a:sym typeface="+mn-ea"/>
              </a:rPr>
              <a:t>B.不但 而且 假如 就 所以 就</a:t>
            </a:r>
            <a:endParaRPr lang="zh-CN" altLang="zh-CN" sz="2800" dirty="0">
              <a:latin typeface="方正兰亭黑简体" panose="02000000000000000000" charset="-122"/>
              <a:ea typeface="方正兰亭黑简体" panose="02000000000000000000" charset="-122"/>
              <a:sym typeface="+mn-ea"/>
            </a:endParaRPr>
          </a:p>
          <a:p>
            <a:r>
              <a:rPr lang="zh-CN" altLang="zh-CN" sz="2800" dirty="0">
                <a:solidFill>
                  <a:srgbClr val="FF0000"/>
                </a:solidFill>
                <a:latin typeface="方正兰亭黑简体" panose="02000000000000000000" charset="-122"/>
                <a:ea typeface="方正兰亭黑简体" panose="02000000000000000000" charset="-122"/>
                <a:sym typeface="+mn-ea"/>
              </a:rPr>
              <a:t>C.不仅 也 如果 就 因此 还</a:t>
            </a:r>
            <a:endParaRPr lang="zh-CN" altLang="zh-CN" sz="2800" dirty="0">
              <a:solidFill>
                <a:srgbClr val="FF0000"/>
              </a:solidFill>
              <a:latin typeface="方正兰亭黑简体" panose="02000000000000000000" charset="-122"/>
              <a:ea typeface="方正兰亭黑简体" panose="02000000000000000000" charset="-122"/>
              <a:sym typeface="+mn-ea"/>
            </a:endParaRPr>
          </a:p>
          <a:p>
            <a:r>
              <a:rPr lang="zh-CN" altLang="zh-CN" sz="2800" dirty="0">
                <a:latin typeface="方正兰亭黑简体" panose="02000000000000000000" charset="-122"/>
                <a:ea typeface="方正兰亭黑简体" panose="02000000000000000000" charset="-122"/>
                <a:sym typeface="+mn-ea"/>
              </a:rPr>
              <a:t>D.不只 还 假如 也 所以 就</a:t>
            </a:r>
            <a:endParaRPr lang="zh-CN" altLang="zh-CN" sz="2800" dirty="0">
              <a:latin typeface="方正兰亭黑简体" panose="02000000000000000000" charset="-122"/>
              <a:ea typeface="方正兰亭黑简体" panose="02000000000000000000" charset="-122"/>
              <a:sym typeface="+mn-ea"/>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1028065" y="1086485"/>
            <a:ext cx="6096000" cy="460375"/>
          </a:xfrm>
          <a:prstGeom prst="rect">
            <a:avLst/>
          </a:prstGeom>
          <a:noFill/>
        </p:spPr>
        <p:txBody>
          <a:bodyPr wrap="square" rtlCol="0" anchor="t">
            <a:spAutoFit/>
          </a:bodyPr>
          <a:p>
            <a:endParaRPr lang="zh-CN" altLang="zh-CN" sz="2400" dirty="0">
              <a:latin typeface="方正兰亭黑简体" panose="02000000000000000000" charset="-122"/>
              <a:ea typeface="方正兰亭黑简体" panose="02000000000000000000" charset="-122"/>
              <a:sym typeface="+mn-ea"/>
            </a:endParaRPr>
          </a:p>
        </p:txBody>
      </p:sp>
      <p:sp>
        <p:nvSpPr>
          <p:cNvPr id="5" name="文本框 4"/>
          <p:cNvSpPr txBox="1"/>
          <p:nvPr/>
        </p:nvSpPr>
        <p:spPr>
          <a:xfrm>
            <a:off x="1122680" y="509270"/>
            <a:ext cx="10641330" cy="3784600"/>
          </a:xfrm>
          <a:prstGeom prst="rect">
            <a:avLst/>
          </a:prstGeom>
          <a:noFill/>
        </p:spPr>
        <p:txBody>
          <a:bodyPr wrap="square" rtlCol="0" anchor="t">
            <a:spAutoFit/>
          </a:bodyPr>
          <a:p>
            <a:r>
              <a:rPr lang="zh-CN" altLang="en-US" sz="2400">
                <a:solidFill>
                  <a:srgbClr val="FF0000"/>
                </a:solidFill>
              </a:rPr>
              <a:t>2. 关联词单独出现</a:t>
            </a:r>
            <a:endParaRPr lang="zh-CN" altLang="en-US" sz="2400">
              <a:solidFill>
                <a:srgbClr val="FF0000"/>
              </a:solidFill>
            </a:endParaRPr>
          </a:p>
          <a:p>
            <a:endParaRPr lang="zh-CN" altLang="en-US" sz="2400">
              <a:solidFill>
                <a:srgbClr val="FF0000"/>
              </a:solidFill>
            </a:endParaRPr>
          </a:p>
          <a:p>
            <a:r>
              <a:rPr lang="zh-CN" altLang="en-US" sz="2400"/>
              <a:t>（1）转折关系：前后分句语义相反。如但是、可是、然而、不过、却</a:t>
            </a:r>
            <a:endParaRPr lang="zh-CN" altLang="en-US" sz="2400"/>
          </a:p>
          <a:p>
            <a:endParaRPr lang="zh-CN" altLang="en-US" sz="2400"/>
          </a:p>
          <a:p>
            <a:r>
              <a:rPr lang="zh-CN" altLang="en-US" sz="2400"/>
              <a:t>（2）因果关系：原因和结果保持一致。如因此、故而、所以</a:t>
            </a:r>
            <a:endParaRPr lang="zh-CN" altLang="en-US" sz="2400"/>
          </a:p>
          <a:p>
            <a:endParaRPr lang="zh-CN" altLang="en-US" sz="2400"/>
          </a:p>
          <a:p>
            <a:r>
              <a:rPr lang="zh-CN" altLang="en-US" sz="2400"/>
              <a:t>（3）并列关系：前后分句语义一致或感情色彩一致。如同时、此外、以及</a:t>
            </a:r>
            <a:endParaRPr lang="zh-CN" altLang="en-US" sz="2400"/>
          </a:p>
          <a:p>
            <a:endParaRPr lang="zh-CN" altLang="en-US" sz="2400"/>
          </a:p>
          <a:p>
            <a:r>
              <a:rPr lang="zh-CN" altLang="en-US" sz="2400"/>
              <a:t>（4）递进关系：前后分句意义上有更深入、更进一层的关系。如甚至、乃至、遑论故关联词单独出现需要分析前后分句之间的关系</a:t>
            </a:r>
            <a:endParaRPr lang="zh-CN" altLang="en-US" sz="240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24193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1028065" y="1086485"/>
            <a:ext cx="6096000" cy="460375"/>
          </a:xfrm>
          <a:prstGeom prst="rect">
            <a:avLst/>
          </a:prstGeom>
          <a:noFill/>
        </p:spPr>
        <p:txBody>
          <a:bodyPr wrap="square" rtlCol="0" anchor="t">
            <a:spAutoFit/>
          </a:bodyPr>
          <a:p>
            <a:endParaRPr lang="zh-CN" altLang="zh-CN" sz="2400" dirty="0">
              <a:latin typeface="方正兰亭黑简体" panose="02000000000000000000" charset="-122"/>
              <a:ea typeface="方正兰亭黑简体" panose="02000000000000000000" charset="-122"/>
              <a:sym typeface="+mn-ea"/>
            </a:endParaRPr>
          </a:p>
        </p:txBody>
      </p:sp>
      <p:sp>
        <p:nvSpPr>
          <p:cNvPr id="5" name="文本框 4"/>
          <p:cNvSpPr txBox="1"/>
          <p:nvPr/>
        </p:nvSpPr>
        <p:spPr>
          <a:xfrm>
            <a:off x="1028065" y="610235"/>
            <a:ext cx="10643235" cy="5262245"/>
          </a:xfrm>
          <a:prstGeom prst="rect">
            <a:avLst/>
          </a:prstGeom>
          <a:noFill/>
        </p:spPr>
        <p:txBody>
          <a:bodyPr wrap="square" rtlCol="0" anchor="t">
            <a:spAutoFit/>
          </a:bodyPr>
          <a:p>
            <a:r>
              <a:rPr lang="zh-CN" altLang="en-US" sz="2400">
                <a:highlight>
                  <a:srgbClr val="FFFF00"/>
                </a:highlight>
                <a:latin typeface="微软雅黑" panose="020B0503020204020204" charset="-122"/>
                <a:ea typeface="微软雅黑" panose="020B0503020204020204" charset="-122"/>
                <a:sym typeface="+mn-ea"/>
              </a:rPr>
              <a:t>✮</a:t>
            </a:r>
            <a:r>
              <a:rPr lang="zh-CN" altLang="en-US" sz="2400"/>
              <a:t>拓展 .依次填入画横线处的关联词语，最恰当的一组是（ ）。</a:t>
            </a:r>
            <a:endParaRPr lang="zh-CN" altLang="en-US" sz="2400"/>
          </a:p>
          <a:p>
            <a:endParaRPr lang="zh-CN" altLang="en-US" sz="2400"/>
          </a:p>
          <a:p>
            <a:r>
              <a:rPr lang="zh-CN" altLang="en-US" sz="2400"/>
              <a:t>①改革后，产品质量提高了，款式新颖了， 包装也精美了，因而更加</a:t>
            </a:r>
            <a:endParaRPr lang="zh-CN" altLang="en-US" sz="2400"/>
          </a:p>
          <a:p>
            <a:r>
              <a:rPr lang="zh-CN" altLang="en-US" sz="2400"/>
              <a:t>受到群众的欢迎。</a:t>
            </a:r>
            <a:endParaRPr lang="zh-CN" altLang="en-US" sz="2400"/>
          </a:p>
          <a:p>
            <a:endParaRPr lang="zh-CN" altLang="en-US" sz="2400"/>
          </a:p>
          <a:p>
            <a:r>
              <a:rPr lang="zh-CN" altLang="en-US" sz="2400"/>
              <a:t>②在中华文明图谱中，草原文明、大河文明、海洋文明曾经并存，曾经激烈</a:t>
            </a:r>
            <a:endParaRPr lang="zh-CN" altLang="en-US" sz="2400"/>
          </a:p>
          <a:p>
            <a:r>
              <a:rPr lang="zh-CN" altLang="en-US" sz="2400"/>
              <a:t>碰撞，虽然大河文明占据了主导地位，但是海洋文明也从未消失。明清的“禁海令”、闭关锁国限制了这群人的行为， 无法改变他们血管里代代相传的“蓝</a:t>
            </a:r>
            <a:endParaRPr lang="zh-CN" altLang="en-US" sz="2400"/>
          </a:p>
          <a:p>
            <a:r>
              <a:rPr lang="zh-CN" altLang="en-US" sz="2400"/>
              <a:t>色”血液。</a:t>
            </a:r>
            <a:endParaRPr lang="zh-CN" altLang="en-US" sz="2400"/>
          </a:p>
          <a:p>
            <a:endParaRPr lang="zh-CN" altLang="en-US" sz="2400"/>
          </a:p>
          <a:p>
            <a:r>
              <a:rPr lang="zh-CN" altLang="en-US" sz="2400"/>
              <a:t>A.而且</a:t>
            </a:r>
            <a:r>
              <a:rPr lang="en-US" altLang="zh-CN" sz="2400"/>
              <a:t>   </a:t>
            </a:r>
            <a:r>
              <a:rPr lang="zh-CN" altLang="en-US" sz="2400"/>
              <a:t> 也 </a:t>
            </a:r>
            <a:endParaRPr lang="zh-CN" altLang="en-US" sz="2400"/>
          </a:p>
          <a:p>
            <a:r>
              <a:rPr lang="zh-CN" altLang="en-US" sz="2400"/>
              <a:t>B.况且</a:t>
            </a:r>
            <a:r>
              <a:rPr lang="en-US" altLang="zh-CN" sz="2400"/>
              <a:t>   </a:t>
            </a:r>
            <a:r>
              <a:rPr lang="zh-CN" altLang="en-US" sz="2400"/>
              <a:t> 却</a:t>
            </a:r>
            <a:endParaRPr lang="zh-CN" altLang="en-US" sz="2400"/>
          </a:p>
          <a:p>
            <a:r>
              <a:rPr lang="zh-CN" altLang="en-US" sz="2400"/>
              <a:t>C.而且</a:t>
            </a:r>
            <a:r>
              <a:rPr lang="en-US" altLang="zh-CN" sz="2400"/>
              <a:t>   </a:t>
            </a:r>
            <a:r>
              <a:rPr lang="zh-CN" altLang="en-US" sz="2400"/>
              <a:t> 却 </a:t>
            </a:r>
            <a:endParaRPr lang="zh-CN" altLang="en-US" sz="2400"/>
          </a:p>
          <a:p>
            <a:r>
              <a:rPr lang="zh-CN" altLang="en-US" sz="2400"/>
              <a:t>D.何况</a:t>
            </a:r>
            <a:r>
              <a:rPr lang="en-US" altLang="zh-CN" sz="2400"/>
              <a:t>   </a:t>
            </a:r>
            <a:r>
              <a:rPr lang="zh-CN" altLang="en-US" sz="2400"/>
              <a:t> 但</a:t>
            </a:r>
            <a:endParaRPr lang="zh-CN" altLang="en-US" sz="240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1028065" y="1086485"/>
            <a:ext cx="6096000" cy="460375"/>
          </a:xfrm>
          <a:prstGeom prst="rect">
            <a:avLst/>
          </a:prstGeom>
          <a:noFill/>
        </p:spPr>
        <p:txBody>
          <a:bodyPr wrap="square" rtlCol="0" anchor="t">
            <a:spAutoFit/>
          </a:bodyPr>
          <a:p>
            <a:endParaRPr lang="zh-CN" altLang="zh-CN" sz="2400" dirty="0">
              <a:latin typeface="方正兰亭黑简体" panose="02000000000000000000" charset="-122"/>
              <a:ea typeface="方正兰亭黑简体" panose="02000000000000000000" charset="-122"/>
              <a:sym typeface="+mn-ea"/>
            </a:endParaRPr>
          </a:p>
        </p:txBody>
      </p:sp>
      <p:sp>
        <p:nvSpPr>
          <p:cNvPr id="5" name="文本框 4"/>
          <p:cNvSpPr txBox="1"/>
          <p:nvPr/>
        </p:nvSpPr>
        <p:spPr>
          <a:xfrm>
            <a:off x="1028065" y="610235"/>
            <a:ext cx="10643235" cy="5262245"/>
          </a:xfrm>
          <a:prstGeom prst="rect">
            <a:avLst/>
          </a:prstGeom>
          <a:noFill/>
        </p:spPr>
        <p:txBody>
          <a:bodyPr wrap="square" rtlCol="0" anchor="t">
            <a:spAutoFit/>
          </a:bodyPr>
          <a:p>
            <a:r>
              <a:rPr lang="zh-CN" altLang="en-US" sz="2400">
                <a:highlight>
                  <a:srgbClr val="FFFF00"/>
                </a:highlight>
                <a:latin typeface="微软雅黑" panose="020B0503020204020204" charset="-122"/>
                <a:ea typeface="微软雅黑" panose="020B0503020204020204" charset="-122"/>
                <a:sym typeface="+mn-ea"/>
              </a:rPr>
              <a:t>✮</a:t>
            </a:r>
            <a:r>
              <a:rPr lang="zh-CN" altLang="en-US" sz="2400"/>
              <a:t>拓展 .依次填入画横线处的关联词语，最恰当的一组是（ ）。</a:t>
            </a:r>
            <a:endParaRPr lang="zh-CN" altLang="en-US" sz="2400"/>
          </a:p>
          <a:p>
            <a:endParaRPr lang="zh-CN" altLang="en-US" sz="2400"/>
          </a:p>
          <a:p>
            <a:r>
              <a:rPr lang="zh-CN" altLang="en-US" sz="2400"/>
              <a:t>①改革后，产品质量提高了，款式新颖了， 包装也精美了，因而更加</a:t>
            </a:r>
            <a:endParaRPr lang="zh-CN" altLang="en-US" sz="2400"/>
          </a:p>
          <a:p>
            <a:r>
              <a:rPr lang="zh-CN" altLang="en-US" sz="2400"/>
              <a:t>受到群众的欢迎。</a:t>
            </a:r>
            <a:endParaRPr lang="zh-CN" altLang="en-US" sz="2400"/>
          </a:p>
          <a:p>
            <a:endParaRPr lang="zh-CN" altLang="en-US" sz="2400"/>
          </a:p>
          <a:p>
            <a:r>
              <a:rPr lang="zh-CN" altLang="en-US" sz="2400"/>
              <a:t>②在中华文明图谱中，草原文明、大河文明、海洋文明曾经并存，曾经激烈</a:t>
            </a:r>
            <a:endParaRPr lang="zh-CN" altLang="en-US" sz="2400"/>
          </a:p>
          <a:p>
            <a:r>
              <a:rPr lang="zh-CN" altLang="en-US" sz="2400"/>
              <a:t>碰撞，虽然大河文明占据了主导地位，但是海洋文明也从未消失。明清的“禁海令”、闭关锁国限制了这群人的行为， 无法改变他们血管里代代相传的“蓝</a:t>
            </a:r>
            <a:endParaRPr lang="zh-CN" altLang="en-US" sz="2400"/>
          </a:p>
          <a:p>
            <a:r>
              <a:rPr lang="zh-CN" altLang="en-US" sz="2400"/>
              <a:t>色”血液。</a:t>
            </a:r>
            <a:endParaRPr lang="zh-CN" altLang="en-US" sz="2400"/>
          </a:p>
          <a:p>
            <a:endParaRPr lang="zh-CN" altLang="en-US" sz="2400"/>
          </a:p>
          <a:p>
            <a:r>
              <a:rPr lang="zh-CN" altLang="en-US" sz="2400"/>
              <a:t>A.而且</a:t>
            </a:r>
            <a:r>
              <a:rPr lang="en-US" altLang="zh-CN" sz="2400"/>
              <a:t>   </a:t>
            </a:r>
            <a:r>
              <a:rPr lang="zh-CN" altLang="en-US" sz="2400"/>
              <a:t> 也 </a:t>
            </a:r>
            <a:endParaRPr lang="zh-CN" altLang="en-US" sz="2400"/>
          </a:p>
          <a:p>
            <a:r>
              <a:rPr lang="zh-CN" altLang="en-US" sz="2400"/>
              <a:t>B.况且</a:t>
            </a:r>
            <a:r>
              <a:rPr lang="en-US" altLang="zh-CN" sz="2400"/>
              <a:t>   </a:t>
            </a:r>
            <a:r>
              <a:rPr lang="zh-CN" altLang="en-US" sz="2400"/>
              <a:t> 却</a:t>
            </a:r>
            <a:endParaRPr lang="zh-CN" altLang="en-US" sz="2400"/>
          </a:p>
          <a:p>
            <a:r>
              <a:rPr lang="zh-CN" altLang="en-US" sz="2400">
                <a:solidFill>
                  <a:srgbClr val="FF0000"/>
                </a:solidFill>
              </a:rPr>
              <a:t>C.而且</a:t>
            </a:r>
            <a:r>
              <a:rPr lang="en-US" altLang="zh-CN" sz="2400">
                <a:solidFill>
                  <a:srgbClr val="FF0000"/>
                </a:solidFill>
              </a:rPr>
              <a:t>   </a:t>
            </a:r>
            <a:r>
              <a:rPr lang="zh-CN" altLang="en-US" sz="2400">
                <a:solidFill>
                  <a:srgbClr val="FF0000"/>
                </a:solidFill>
              </a:rPr>
              <a:t> 却 </a:t>
            </a:r>
            <a:endParaRPr lang="zh-CN" altLang="en-US" sz="2400">
              <a:solidFill>
                <a:srgbClr val="FF0000"/>
              </a:solidFill>
            </a:endParaRPr>
          </a:p>
          <a:p>
            <a:r>
              <a:rPr lang="zh-CN" altLang="en-US" sz="2400"/>
              <a:t>D.何况</a:t>
            </a:r>
            <a:r>
              <a:rPr lang="en-US" altLang="zh-CN" sz="2400"/>
              <a:t>   </a:t>
            </a:r>
            <a:r>
              <a:rPr lang="zh-CN" altLang="en-US" sz="2400"/>
              <a:t> 但</a:t>
            </a:r>
            <a:endParaRPr lang="zh-CN" altLang="en-US" sz="240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1028065" y="701675"/>
            <a:ext cx="6096000" cy="891540"/>
          </a:xfrm>
          <a:prstGeom prst="rect">
            <a:avLst/>
          </a:prstGeom>
          <a:noFill/>
        </p:spPr>
        <p:txBody>
          <a:bodyPr wrap="square" rtlCol="0" anchor="t">
            <a:spAutoFit/>
          </a:bodyPr>
          <a:p>
            <a:r>
              <a:rPr lang="zh-CN" altLang="zh-CN" sz="2800" dirty="0">
                <a:solidFill>
                  <a:srgbClr val="FF0000"/>
                </a:solidFill>
                <a:latin typeface="方正兰亭黑简体" panose="02000000000000000000" charset="-122"/>
                <a:ea typeface="方正兰亭黑简体" panose="02000000000000000000" charset="-122"/>
                <a:sym typeface="+mn-ea"/>
              </a:rPr>
              <a:t>（五）对应关系</a:t>
            </a:r>
            <a:endParaRPr lang="zh-CN" altLang="zh-CN" sz="2400" dirty="0">
              <a:solidFill>
                <a:srgbClr val="FF0000"/>
              </a:solidFill>
              <a:latin typeface="方正兰亭黑简体" panose="02000000000000000000" charset="-122"/>
              <a:ea typeface="方正兰亭黑简体" panose="02000000000000000000" charset="-122"/>
              <a:sym typeface="+mn-ea"/>
            </a:endParaRPr>
          </a:p>
          <a:p>
            <a:r>
              <a:rPr lang="en-US" altLang="zh-CN" sz="2400" dirty="0">
                <a:solidFill>
                  <a:srgbClr val="FF0000"/>
                </a:solidFill>
                <a:latin typeface="方正兰亭黑简体" panose="02000000000000000000" charset="-122"/>
                <a:ea typeface="方正兰亭黑简体" panose="02000000000000000000" charset="-122"/>
                <a:sym typeface="+mn-ea"/>
              </a:rPr>
              <a:t>  </a:t>
            </a:r>
            <a:r>
              <a:rPr lang="zh-CN" altLang="zh-CN" sz="2400" dirty="0">
                <a:solidFill>
                  <a:srgbClr val="FF0000"/>
                </a:solidFill>
                <a:latin typeface="方正兰亭黑简体" panose="02000000000000000000" charset="-122"/>
                <a:ea typeface="方正兰亭黑简体" panose="02000000000000000000" charset="-122"/>
                <a:sym typeface="+mn-ea"/>
              </a:rPr>
              <a:t>1. 解释类对应</a:t>
            </a:r>
            <a:endParaRPr lang="zh-CN" altLang="zh-CN" sz="2400" dirty="0">
              <a:solidFill>
                <a:srgbClr val="FF0000"/>
              </a:solidFill>
              <a:latin typeface="方正兰亭黑简体" panose="02000000000000000000" charset="-122"/>
              <a:ea typeface="方正兰亭黑简体" panose="02000000000000000000" charset="-122"/>
              <a:sym typeface="+mn-ea"/>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889635" y="664845"/>
            <a:ext cx="10739120" cy="3046095"/>
          </a:xfrm>
          <a:prstGeom prst="rect">
            <a:avLst/>
          </a:prstGeom>
          <a:noFill/>
        </p:spPr>
        <p:txBody>
          <a:bodyPr wrap="square" rtlCol="0" anchor="t">
            <a:spAutoFit/>
          </a:bodyPr>
          <a:p>
            <a:r>
              <a:rPr lang="zh-CN" altLang="en-US" sz="2400">
                <a:solidFill>
                  <a:srgbClr val="FF0000"/>
                </a:solidFill>
              </a:rPr>
              <a:t>【因噎废食 小题大做】</a:t>
            </a:r>
            <a:endParaRPr lang="zh-CN" altLang="en-US" sz="2400">
              <a:solidFill>
                <a:srgbClr val="FF0000"/>
              </a:solidFill>
            </a:endParaRPr>
          </a:p>
          <a:p>
            <a:endParaRPr lang="zh-CN" altLang="en-US" sz="2400">
              <a:solidFill>
                <a:srgbClr val="FF0000"/>
              </a:solidFill>
            </a:endParaRPr>
          </a:p>
          <a:p>
            <a:r>
              <a:rPr lang="zh-CN" altLang="en-US" sz="2400"/>
              <a:t>在金融改革创新中，我们必须认识到，金融是有天然经营风险的，如因疑虑风险而阻碍创新，无异于________。</a:t>
            </a:r>
            <a:endParaRPr lang="zh-CN" altLang="en-US" sz="2400"/>
          </a:p>
          <a:p>
            <a:endParaRPr lang="zh-CN" altLang="en-US" sz="2400"/>
          </a:p>
          <a:p>
            <a:r>
              <a:rPr lang="zh-CN" altLang="en-US" sz="2400"/>
              <a:t>判定标志：</a:t>
            </a:r>
            <a:endParaRPr lang="zh-CN" altLang="en-US" sz="2400"/>
          </a:p>
          <a:p>
            <a:endParaRPr lang="zh-CN" altLang="en-US" sz="2400"/>
          </a:p>
          <a:p>
            <a:r>
              <a:rPr lang="zh-CN" altLang="en-US" sz="2400"/>
              <a:t>提示答案的词句：</a:t>
            </a:r>
            <a:endParaRPr lang="zh-CN" altLang="en-US" sz="240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5" name="文本框 4"/>
          <p:cNvSpPr txBox="1"/>
          <p:nvPr/>
        </p:nvSpPr>
        <p:spPr>
          <a:xfrm>
            <a:off x="787400" y="700405"/>
            <a:ext cx="10563225" cy="3415030"/>
          </a:xfrm>
          <a:prstGeom prst="rect">
            <a:avLst/>
          </a:prstGeom>
          <a:noFill/>
        </p:spPr>
        <p:txBody>
          <a:bodyPr wrap="square" rtlCol="0" anchor="t">
            <a:spAutoFit/>
          </a:bodyPr>
          <a:p>
            <a:r>
              <a:rPr lang="zh-CN" altLang="en-US" sz="2400">
                <a:solidFill>
                  <a:srgbClr val="FF0000"/>
                </a:solidFill>
              </a:rPr>
              <a:t>【不落窠臼 与时俱进】</a:t>
            </a:r>
            <a:endParaRPr lang="zh-CN" altLang="en-US" sz="2400">
              <a:solidFill>
                <a:srgbClr val="FF0000"/>
              </a:solidFill>
            </a:endParaRPr>
          </a:p>
          <a:p>
            <a:endParaRPr lang="zh-CN" altLang="en-US" sz="2400">
              <a:solidFill>
                <a:srgbClr val="FF0000"/>
              </a:solidFill>
            </a:endParaRPr>
          </a:p>
          <a:p>
            <a:r>
              <a:rPr lang="zh-CN" altLang="en-US" sz="2400"/>
              <a:t>网络流行语记录当前社会生活中的重大事件和媒体关注的热点，反映社会变迁和人们对事物认识的变化。这些________的新词新语为汉语发展注入了新活力，有利于更好发挥汉语创造新文化的作用。</a:t>
            </a:r>
            <a:endParaRPr lang="zh-CN" altLang="en-US" sz="2400"/>
          </a:p>
          <a:p>
            <a:endParaRPr lang="zh-CN" altLang="en-US" sz="2400"/>
          </a:p>
          <a:p>
            <a:r>
              <a:rPr lang="zh-CN" altLang="en-US" sz="2400"/>
              <a:t>判定标志：</a:t>
            </a:r>
            <a:endParaRPr lang="zh-CN" altLang="en-US" sz="2400"/>
          </a:p>
          <a:p>
            <a:endParaRPr lang="zh-CN" altLang="en-US" sz="2400"/>
          </a:p>
          <a:p>
            <a:r>
              <a:rPr lang="zh-CN" altLang="en-US" sz="2400"/>
              <a:t>提示答案的词句：</a:t>
            </a:r>
            <a:endParaRPr lang="zh-CN" altLang="en-US" sz="240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5" name="文本框 4"/>
          <p:cNvSpPr txBox="1"/>
          <p:nvPr/>
        </p:nvSpPr>
        <p:spPr>
          <a:xfrm>
            <a:off x="627380" y="1128395"/>
            <a:ext cx="11049000" cy="2218055"/>
          </a:xfrm>
          <a:prstGeom prst="rect">
            <a:avLst/>
          </a:prstGeom>
          <a:noFill/>
        </p:spPr>
        <p:txBody>
          <a:bodyPr wrap="square" rtlCol="0" anchor="t">
            <a:noAutofit/>
          </a:bodyPr>
          <a:p>
            <a:r>
              <a:rPr lang="zh-CN" altLang="en-US" sz="2400">
                <a:solidFill>
                  <a:srgbClr val="FF0000"/>
                </a:solidFill>
              </a:rPr>
              <a:t>【快乐 甜蜜】</a:t>
            </a:r>
            <a:endParaRPr lang="zh-CN" altLang="en-US" sz="2400">
              <a:solidFill>
                <a:srgbClr val="FF0000"/>
              </a:solidFill>
            </a:endParaRPr>
          </a:p>
          <a:p>
            <a:endParaRPr lang="zh-CN" altLang="en-US" sz="2400"/>
          </a:p>
          <a:p>
            <a:r>
              <a:rPr lang="zh-CN" altLang="en-US" sz="2400"/>
              <a:t>在许多犹太人家里，当小孩稍微懂事时，大人就会翻开一本书，涂一点蜂蜜在上面，叫小孩子去舔，让孩子体会到读书的________。</a:t>
            </a:r>
            <a:endParaRPr lang="zh-CN" altLang="en-US" sz="2400"/>
          </a:p>
          <a:p>
            <a:endParaRPr lang="zh-CN" altLang="en-US" sz="2400"/>
          </a:p>
          <a:p>
            <a:r>
              <a:rPr lang="zh-CN" altLang="en-US" sz="2400"/>
              <a:t>提示答案的词句：</a:t>
            </a:r>
            <a:endParaRPr lang="zh-CN" altLang="en-US" sz="2400"/>
          </a:p>
          <a:p>
            <a:endParaRPr lang="zh-CN" altLang="en-US" sz="2400"/>
          </a:p>
          <a:p>
            <a:r>
              <a:rPr lang="zh-CN" altLang="en-US" sz="2400"/>
              <a:t>正确答案：</a:t>
            </a:r>
            <a:endParaRPr lang="zh-CN" altLang="en-US" sz="240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924560" y="788670"/>
            <a:ext cx="10787380" cy="3415030"/>
          </a:xfrm>
          <a:prstGeom prst="rect">
            <a:avLst/>
          </a:prstGeom>
          <a:noFill/>
        </p:spPr>
        <p:txBody>
          <a:bodyPr wrap="square" rtlCol="0" anchor="t">
            <a:spAutoFit/>
          </a:bodyPr>
          <a:p>
            <a:r>
              <a:rPr lang="zh-CN" altLang="en-US" sz="2400">
                <a:solidFill>
                  <a:srgbClr val="FF0000"/>
                </a:solidFill>
              </a:rPr>
              <a:t>【互为表里 一脉相承】</a:t>
            </a:r>
            <a:endParaRPr lang="zh-CN" altLang="en-US" sz="2400">
              <a:solidFill>
                <a:srgbClr val="FF0000"/>
              </a:solidFill>
            </a:endParaRPr>
          </a:p>
          <a:p>
            <a:endParaRPr lang="zh-CN" altLang="en-US" sz="2400">
              <a:solidFill>
                <a:srgbClr val="FF0000"/>
              </a:solidFill>
            </a:endParaRPr>
          </a:p>
          <a:p>
            <a:r>
              <a:rPr lang="zh-CN" altLang="en-US" sz="2400"/>
              <a:t>理想信念坚定和对党忠诚是________的关系：理想信念坚定在政治上、思想上、行动上必然表现为对党忠诚，对党忠诚是以坚定的理想信念作为内在根据和精神支撑的。</a:t>
            </a:r>
            <a:endParaRPr lang="zh-CN" altLang="en-US" sz="2400"/>
          </a:p>
          <a:p>
            <a:endParaRPr lang="zh-CN" altLang="en-US" sz="2400"/>
          </a:p>
          <a:p>
            <a:r>
              <a:rPr lang="zh-CN" altLang="en-US" sz="2400"/>
              <a:t>判定标志：</a:t>
            </a:r>
            <a:endParaRPr lang="zh-CN" altLang="en-US" sz="2400"/>
          </a:p>
          <a:p>
            <a:endParaRPr lang="zh-CN" altLang="en-US" sz="2400"/>
          </a:p>
          <a:p>
            <a:r>
              <a:rPr lang="zh-CN" altLang="en-US" sz="2400"/>
              <a:t>提示答案的词句：</a:t>
            </a:r>
            <a:endParaRPr lang="zh-CN" altLang="en-US" sz="240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1224280" y="802640"/>
            <a:ext cx="10410825" cy="4154170"/>
          </a:xfrm>
          <a:prstGeom prst="rect">
            <a:avLst/>
          </a:prstGeom>
          <a:noFill/>
        </p:spPr>
        <p:txBody>
          <a:bodyPr wrap="square" rtlCol="0" anchor="t">
            <a:spAutoFit/>
          </a:bodyPr>
          <a:p>
            <a:r>
              <a:rPr lang="zh-CN" altLang="en-US" sz="2400">
                <a:highlight>
                  <a:srgbClr val="FFFF00"/>
                </a:highlight>
                <a:latin typeface="微软雅黑" panose="020B0503020204020204" charset="-122"/>
                <a:ea typeface="微软雅黑" panose="020B0503020204020204" charset="-122"/>
                <a:sym typeface="+mn-ea"/>
              </a:rPr>
              <a:t>✮</a:t>
            </a:r>
            <a:r>
              <a:rPr lang="zh-CN" altLang="en-US" sz="2400"/>
              <a:t>从历史的角度看，生态问题只有通过不断重建天人之间的统一才能解决，仅仅赞美自然的原初形态，一味讴歌、缅怀天人之间的原始统一，只能得到某种抽象、空泛的满足，而无法真正解决生态的问题。生态的危机因人而起，也只有通过人自己的合理活动来克服。单纯地由于人的作用导致生态困境而拒斥人的活动，无异于________。</a:t>
            </a:r>
            <a:endParaRPr lang="zh-CN" altLang="en-US" sz="2400"/>
          </a:p>
          <a:p>
            <a:r>
              <a:rPr lang="zh-CN" altLang="en-US" sz="2400"/>
              <a:t>填入画横线部分最恰当的一项是：</a:t>
            </a:r>
            <a:endParaRPr lang="zh-CN" altLang="en-US" sz="2400"/>
          </a:p>
          <a:p>
            <a:endParaRPr lang="zh-CN" altLang="en-US" sz="2400"/>
          </a:p>
          <a:p>
            <a:r>
              <a:rPr lang="zh-CN" altLang="en-US" sz="2400"/>
              <a:t>A.因小失大 </a:t>
            </a:r>
            <a:endParaRPr lang="zh-CN" altLang="en-US" sz="2400"/>
          </a:p>
          <a:p>
            <a:r>
              <a:rPr lang="zh-CN" altLang="en-US" sz="2400"/>
              <a:t>B.因噎废食 </a:t>
            </a:r>
            <a:endParaRPr lang="zh-CN" altLang="en-US" sz="2400"/>
          </a:p>
          <a:p>
            <a:r>
              <a:rPr lang="zh-CN" altLang="en-US" sz="2400"/>
              <a:t>C.等因奉此 </a:t>
            </a:r>
            <a:endParaRPr lang="zh-CN" altLang="en-US" sz="2400"/>
          </a:p>
          <a:p>
            <a:r>
              <a:rPr lang="zh-CN" altLang="en-US" sz="2400"/>
              <a:t>D.因循守旧</a:t>
            </a:r>
            <a:endParaRPr lang="zh-CN" altLang="en-US" sz="2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869950" y="704850"/>
            <a:ext cx="10735310" cy="4892675"/>
          </a:xfrm>
          <a:prstGeom prst="rect">
            <a:avLst/>
          </a:prstGeom>
          <a:noFill/>
        </p:spPr>
        <p:txBody>
          <a:bodyPr wrap="square" rtlCol="0" anchor="t">
            <a:spAutoFit/>
          </a:bodyPr>
          <a:p>
            <a:r>
              <a:rPr lang="zh-CN" altLang="en-US" sz="2400"/>
              <a:t>【例 2】</a:t>
            </a:r>
            <a:endParaRPr lang="zh-CN" altLang="en-US" sz="2400"/>
          </a:p>
          <a:p>
            <a:r>
              <a:rPr lang="zh-CN" altLang="en-US" sz="2400"/>
              <a:t>①总参谋长房峰辉在记者会上</a:t>
            </a:r>
            <a:r>
              <a:rPr lang="en-US" altLang="zh-CN" sz="2400"/>
              <a:t>——</a:t>
            </a:r>
            <a:r>
              <a:rPr lang="zh-CN" altLang="en-US" sz="2400"/>
              <a:t> 指出，中国维护本国主权领土完整以及国土安全坚定不移，老祖宗留下来的土地一寸都不能丢。</a:t>
            </a:r>
            <a:endParaRPr lang="zh-CN" altLang="en-US" sz="2400"/>
          </a:p>
          <a:p>
            <a:endParaRPr lang="zh-CN" altLang="en-US" sz="2400"/>
          </a:p>
          <a:p>
            <a:r>
              <a:rPr lang="zh-CN" altLang="en-US" sz="2400"/>
              <a:t>②尽管这只是一次</a:t>
            </a:r>
            <a:r>
              <a:rPr lang="en-US" altLang="zh-CN" sz="2400"/>
              <a:t>——</a:t>
            </a:r>
            <a:r>
              <a:rPr lang="zh-CN" altLang="en-US" sz="2400"/>
              <a:t> ，但民警与保安的迅速出击，表明本市第一个进入校园的电子保安报警系统已经成功地开通了。</a:t>
            </a:r>
            <a:endParaRPr lang="zh-CN" altLang="en-US" sz="2400"/>
          </a:p>
          <a:p>
            <a:endParaRPr lang="zh-CN" altLang="en-US" sz="2400"/>
          </a:p>
          <a:p>
            <a:r>
              <a:rPr lang="zh-CN" altLang="en-US" sz="2400"/>
              <a:t>③用歪曲事实的历史教科书作为教材，必然</a:t>
            </a:r>
            <a:r>
              <a:rPr lang="en-US" altLang="zh-CN" sz="2400"/>
              <a:t>——</a:t>
            </a:r>
            <a:r>
              <a:rPr lang="zh-CN" altLang="en-US" sz="2400"/>
              <a:t> 日本年轻一代对本国历史的认识偏离事实。</a:t>
            </a:r>
            <a:endParaRPr lang="zh-CN" altLang="en-US" sz="2400"/>
          </a:p>
          <a:p>
            <a:r>
              <a:rPr lang="zh-CN" altLang="en-US" sz="2400"/>
              <a:t>依次填入画横线部分最恰当的一项是（ ）。</a:t>
            </a:r>
            <a:endParaRPr lang="zh-CN" altLang="en-US" sz="2400"/>
          </a:p>
          <a:p>
            <a:endParaRPr lang="zh-CN" altLang="en-US" sz="2400"/>
          </a:p>
          <a:p>
            <a:r>
              <a:rPr lang="zh-CN" altLang="en-US" sz="2400"/>
              <a:t>A.庄重 演练 引导 </a:t>
            </a:r>
            <a:r>
              <a:rPr lang="en-US" altLang="zh-CN" sz="2400"/>
              <a:t>      </a:t>
            </a:r>
            <a:r>
              <a:rPr lang="zh-CN" altLang="en-US" sz="2400"/>
              <a:t>B.郑重 演示 引导</a:t>
            </a:r>
            <a:endParaRPr lang="zh-CN" altLang="en-US" sz="2400"/>
          </a:p>
          <a:p>
            <a:r>
              <a:rPr lang="zh-CN" altLang="en-US" sz="2400">
                <a:solidFill>
                  <a:schemeClr val="tx1"/>
                </a:solidFill>
              </a:rPr>
              <a:t>C.郑重 演练 导致</a:t>
            </a:r>
            <a:r>
              <a:rPr lang="zh-CN" altLang="en-US" sz="2400"/>
              <a:t> </a:t>
            </a:r>
            <a:r>
              <a:rPr lang="en-US" altLang="zh-CN" sz="2400"/>
              <a:t>      </a:t>
            </a:r>
            <a:r>
              <a:rPr lang="zh-CN" altLang="en-US" sz="2400"/>
              <a:t>D.庄重 演示 导致</a:t>
            </a:r>
            <a:endParaRPr lang="zh-CN" altLang="en-US" sz="240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1224280" y="802640"/>
            <a:ext cx="10410825" cy="4154170"/>
          </a:xfrm>
          <a:prstGeom prst="rect">
            <a:avLst/>
          </a:prstGeom>
          <a:noFill/>
        </p:spPr>
        <p:txBody>
          <a:bodyPr wrap="square" rtlCol="0" anchor="t">
            <a:spAutoFit/>
          </a:bodyPr>
          <a:p>
            <a:r>
              <a:rPr lang="zh-CN" altLang="en-US" sz="2400">
                <a:highlight>
                  <a:srgbClr val="FFFF00"/>
                </a:highlight>
                <a:latin typeface="微软雅黑" panose="020B0503020204020204" charset="-122"/>
                <a:ea typeface="微软雅黑" panose="020B0503020204020204" charset="-122"/>
                <a:sym typeface="+mn-ea"/>
              </a:rPr>
              <a:t>✮</a:t>
            </a:r>
            <a:r>
              <a:rPr lang="zh-CN" altLang="en-US" sz="2400"/>
              <a:t>从历史的角度看，生态问题只有通过不断重建天人之间的统一才能解决，仅仅赞美自然的原初形态，一味讴歌、缅怀天人之间的原始统一，只能得到某种抽象、空泛的满足，而无法真正解决生态的问题。生态的危机因人而起，也只有通过人自己的合理活动来克服。单纯地由于人的作用导致生态困境而拒斥人的活动，无异于________。</a:t>
            </a:r>
            <a:endParaRPr lang="zh-CN" altLang="en-US" sz="2400"/>
          </a:p>
          <a:p>
            <a:r>
              <a:rPr lang="zh-CN" altLang="en-US" sz="2400"/>
              <a:t>填入画横线部分最恰当的一项是：</a:t>
            </a:r>
            <a:endParaRPr lang="zh-CN" altLang="en-US" sz="2400"/>
          </a:p>
          <a:p>
            <a:endParaRPr lang="zh-CN" altLang="en-US" sz="2400"/>
          </a:p>
          <a:p>
            <a:r>
              <a:rPr lang="zh-CN" altLang="en-US" sz="2400"/>
              <a:t>A.因小失大 </a:t>
            </a:r>
            <a:endParaRPr lang="zh-CN" altLang="en-US" sz="2400"/>
          </a:p>
          <a:p>
            <a:r>
              <a:rPr lang="zh-CN" altLang="en-US" sz="2400">
                <a:solidFill>
                  <a:srgbClr val="FF0000"/>
                </a:solidFill>
              </a:rPr>
              <a:t>B.因噎废食 </a:t>
            </a:r>
            <a:endParaRPr lang="zh-CN" altLang="en-US" sz="2400">
              <a:solidFill>
                <a:srgbClr val="FF0000"/>
              </a:solidFill>
            </a:endParaRPr>
          </a:p>
          <a:p>
            <a:r>
              <a:rPr lang="zh-CN" altLang="en-US" sz="2400"/>
              <a:t>C.等因奉此 </a:t>
            </a:r>
            <a:endParaRPr lang="zh-CN" altLang="en-US" sz="2400"/>
          </a:p>
          <a:p>
            <a:r>
              <a:rPr lang="zh-CN" altLang="en-US" sz="2400"/>
              <a:t>D.因循守旧</a:t>
            </a:r>
            <a:endParaRPr lang="zh-CN" altLang="en-US" sz="240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1028065" y="1086485"/>
            <a:ext cx="6096000" cy="460375"/>
          </a:xfrm>
          <a:prstGeom prst="rect">
            <a:avLst/>
          </a:prstGeom>
          <a:noFill/>
        </p:spPr>
        <p:txBody>
          <a:bodyPr wrap="square" rtlCol="0" anchor="t">
            <a:spAutoFit/>
          </a:bodyPr>
          <a:p>
            <a:endParaRPr lang="zh-CN" altLang="zh-CN" sz="2400" dirty="0">
              <a:latin typeface="方正兰亭黑简体" panose="02000000000000000000" charset="-122"/>
              <a:ea typeface="方正兰亭黑简体" panose="02000000000000000000" charset="-122"/>
              <a:sym typeface="+mn-ea"/>
            </a:endParaRPr>
          </a:p>
        </p:txBody>
      </p:sp>
      <p:sp>
        <p:nvSpPr>
          <p:cNvPr id="5" name="文本框 4"/>
          <p:cNvSpPr txBox="1"/>
          <p:nvPr/>
        </p:nvSpPr>
        <p:spPr>
          <a:xfrm>
            <a:off x="1028065" y="836930"/>
            <a:ext cx="6096000" cy="1630045"/>
          </a:xfrm>
          <a:prstGeom prst="rect">
            <a:avLst/>
          </a:prstGeom>
          <a:noFill/>
        </p:spPr>
        <p:txBody>
          <a:bodyPr wrap="square" rtlCol="0" anchor="t">
            <a:spAutoFit/>
          </a:bodyPr>
          <a:p>
            <a:r>
              <a:rPr lang="zh-CN" altLang="zh-CN" sz="2800" dirty="0">
                <a:solidFill>
                  <a:srgbClr val="FF0000"/>
                </a:solidFill>
                <a:latin typeface="方正兰亭黑简体" panose="02000000000000000000" charset="-122"/>
                <a:ea typeface="方正兰亭黑简体" panose="02000000000000000000" charset="-122"/>
                <a:sym typeface="+mn-ea"/>
              </a:rPr>
              <a:t>（五）对应关系</a:t>
            </a:r>
            <a:endParaRPr lang="zh-CN" altLang="zh-CN" sz="2800" dirty="0">
              <a:solidFill>
                <a:srgbClr val="FF0000"/>
              </a:solidFill>
              <a:latin typeface="方正兰亭黑简体" panose="02000000000000000000" charset="-122"/>
              <a:ea typeface="方正兰亭黑简体" panose="02000000000000000000" charset="-122"/>
              <a:sym typeface="+mn-ea"/>
            </a:endParaRPr>
          </a:p>
          <a:p>
            <a:endParaRPr lang="en-US" altLang="zh-CN" sz="2400">
              <a:solidFill>
                <a:srgbClr val="FF0000"/>
              </a:solidFill>
            </a:endParaRPr>
          </a:p>
          <a:p>
            <a:r>
              <a:rPr lang="en-US" altLang="zh-CN" sz="2400">
                <a:solidFill>
                  <a:srgbClr val="FF0000"/>
                </a:solidFill>
              </a:rPr>
              <a:t>          2.</a:t>
            </a:r>
            <a:r>
              <a:rPr lang="zh-CN" altLang="en-US" sz="2400">
                <a:solidFill>
                  <a:srgbClr val="FF0000"/>
                </a:solidFill>
              </a:rPr>
              <a:t>重点词句对应</a:t>
            </a:r>
            <a:r>
              <a:rPr lang="zh-CN" altLang="en-US" sz="2400"/>
              <a:t>：主题词对应</a:t>
            </a:r>
            <a:endParaRPr lang="zh-CN" altLang="en-US" sz="2400"/>
          </a:p>
          <a:p>
            <a:r>
              <a:rPr lang="en-US" altLang="zh-CN" sz="2400"/>
              <a:t>                                      </a:t>
            </a:r>
            <a:r>
              <a:rPr lang="zh-CN" altLang="en-US" sz="2400"/>
              <a:t>完整语句对应</a:t>
            </a:r>
            <a:endParaRPr lang="zh-CN" altLang="en-US" sz="240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1028065" y="1086485"/>
            <a:ext cx="6096000" cy="460375"/>
          </a:xfrm>
          <a:prstGeom prst="rect">
            <a:avLst/>
          </a:prstGeom>
          <a:noFill/>
        </p:spPr>
        <p:txBody>
          <a:bodyPr wrap="square" rtlCol="0" anchor="t">
            <a:spAutoFit/>
          </a:bodyPr>
          <a:p>
            <a:endParaRPr lang="zh-CN" altLang="zh-CN" sz="2400" dirty="0">
              <a:latin typeface="方正兰亭黑简体" panose="02000000000000000000" charset="-122"/>
              <a:ea typeface="方正兰亭黑简体" panose="02000000000000000000" charset="-122"/>
              <a:sym typeface="+mn-ea"/>
            </a:endParaRPr>
          </a:p>
        </p:txBody>
      </p:sp>
      <p:sp>
        <p:nvSpPr>
          <p:cNvPr id="5" name="文本框 4"/>
          <p:cNvSpPr txBox="1"/>
          <p:nvPr/>
        </p:nvSpPr>
        <p:spPr>
          <a:xfrm>
            <a:off x="504825" y="1086485"/>
            <a:ext cx="11345545" cy="3415030"/>
          </a:xfrm>
          <a:prstGeom prst="rect">
            <a:avLst/>
          </a:prstGeom>
          <a:noFill/>
        </p:spPr>
        <p:txBody>
          <a:bodyPr wrap="square" rtlCol="0" anchor="t">
            <a:spAutoFit/>
          </a:bodyPr>
          <a:p>
            <a:r>
              <a:rPr lang="zh-CN" altLang="en-US" sz="2400"/>
              <a:t>【例 14】对特长也好，对学习也罢，孩子的意志都是很 ______ 的，就像黑夜里的一颗小火星，很容易熄灭。父母此时要做的，就是为孩子添一把火，鼓一把劲，在孩子动摇时，______ 地扶他一把。</a:t>
            </a:r>
            <a:endParaRPr lang="zh-CN" altLang="en-US" sz="2400"/>
          </a:p>
          <a:p>
            <a:r>
              <a:rPr lang="zh-CN" altLang="en-US" sz="2400"/>
              <a:t>依次填入画横线部分最恰当的一项是（ ）。</a:t>
            </a:r>
            <a:endParaRPr lang="zh-CN" altLang="en-US" sz="2400"/>
          </a:p>
          <a:p>
            <a:endParaRPr lang="zh-CN" altLang="en-US" sz="2400"/>
          </a:p>
          <a:p>
            <a:r>
              <a:rPr lang="zh-CN" altLang="en-US" sz="2400"/>
              <a:t>A. 薄弱</a:t>
            </a:r>
            <a:r>
              <a:rPr lang="en-US" altLang="zh-CN" sz="2400"/>
              <a:t>    </a:t>
            </a:r>
            <a:r>
              <a:rPr lang="zh-CN" altLang="en-US" sz="2400"/>
              <a:t> 勇敢 </a:t>
            </a:r>
            <a:endParaRPr lang="zh-CN" altLang="en-US" sz="2400"/>
          </a:p>
          <a:p>
            <a:r>
              <a:rPr lang="zh-CN" altLang="en-US" sz="2400"/>
              <a:t>B. 脆弱</a:t>
            </a:r>
            <a:r>
              <a:rPr lang="en-US" altLang="zh-CN" sz="2400"/>
              <a:t>   </a:t>
            </a:r>
            <a:r>
              <a:rPr lang="zh-CN" altLang="en-US" sz="2400"/>
              <a:t> 坚定</a:t>
            </a:r>
            <a:endParaRPr lang="zh-CN" altLang="en-US" sz="2400"/>
          </a:p>
          <a:p>
            <a:r>
              <a:rPr lang="zh-CN" altLang="en-US" sz="2400"/>
              <a:t>C. 模糊</a:t>
            </a:r>
            <a:r>
              <a:rPr lang="en-US" altLang="zh-CN" sz="2400"/>
              <a:t>   </a:t>
            </a:r>
            <a:r>
              <a:rPr lang="zh-CN" altLang="en-US" sz="2400"/>
              <a:t> 温柔 </a:t>
            </a:r>
            <a:endParaRPr lang="zh-CN" altLang="en-US" sz="2400"/>
          </a:p>
          <a:p>
            <a:r>
              <a:rPr lang="zh-CN" altLang="en-US" sz="2400"/>
              <a:t>D. 怯懦</a:t>
            </a:r>
            <a:r>
              <a:rPr lang="en-US" altLang="zh-CN" sz="2400"/>
              <a:t>   </a:t>
            </a:r>
            <a:r>
              <a:rPr lang="zh-CN" altLang="en-US" sz="2400"/>
              <a:t> 努力</a:t>
            </a:r>
            <a:endParaRPr lang="zh-CN" altLang="en-US" sz="240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1028065" y="1086485"/>
            <a:ext cx="6096000" cy="460375"/>
          </a:xfrm>
          <a:prstGeom prst="rect">
            <a:avLst/>
          </a:prstGeom>
          <a:noFill/>
        </p:spPr>
        <p:txBody>
          <a:bodyPr wrap="square" rtlCol="0" anchor="t">
            <a:spAutoFit/>
          </a:bodyPr>
          <a:p>
            <a:endParaRPr lang="zh-CN" altLang="zh-CN" sz="2400" dirty="0">
              <a:latin typeface="方正兰亭黑简体" panose="02000000000000000000" charset="-122"/>
              <a:ea typeface="方正兰亭黑简体" panose="02000000000000000000" charset="-122"/>
              <a:sym typeface="+mn-ea"/>
            </a:endParaRPr>
          </a:p>
        </p:txBody>
      </p:sp>
      <p:sp>
        <p:nvSpPr>
          <p:cNvPr id="5" name="文本框 4"/>
          <p:cNvSpPr txBox="1"/>
          <p:nvPr/>
        </p:nvSpPr>
        <p:spPr>
          <a:xfrm>
            <a:off x="504825" y="1086485"/>
            <a:ext cx="11345545" cy="3415030"/>
          </a:xfrm>
          <a:prstGeom prst="rect">
            <a:avLst/>
          </a:prstGeom>
          <a:noFill/>
        </p:spPr>
        <p:txBody>
          <a:bodyPr wrap="square" rtlCol="0" anchor="t">
            <a:spAutoFit/>
          </a:bodyPr>
          <a:p>
            <a:r>
              <a:rPr lang="zh-CN" altLang="en-US" sz="2400"/>
              <a:t>【例 14】对特长也好，对学习也罢，孩子的意志都是很 ______ 的，就像黑夜里的一颗小火星，很容易熄灭。父母此时要做的，就是为孩子添一把火，鼓一把劲，在孩子动摇时，______ 地扶他一把。</a:t>
            </a:r>
            <a:endParaRPr lang="zh-CN" altLang="en-US" sz="2400"/>
          </a:p>
          <a:p>
            <a:r>
              <a:rPr lang="zh-CN" altLang="en-US" sz="2400"/>
              <a:t>依次填入画横线部分最恰当的一项是（ ）。</a:t>
            </a:r>
            <a:endParaRPr lang="zh-CN" altLang="en-US" sz="2400"/>
          </a:p>
          <a:p>
            <a:endParaRPr lang="zh-CN" altLang="en-US" sz="2400"/>
          </a:p>
          <a:p>
            <a:r>
              <a:rPr lang="zh-CN" altLang="en-US" sz="2400"/>
              <a:t>A. 薄弱</a:t>
            </a:r>
            <a:r>
              <a:rPr lang="en-US" altLang="zh-CN" sz="2400"/>
              <a:t>    </a:t>
            </a:r>
            <a:r>
              <a:rPr lang="zh-CN" altLang="en-US" sz="2400"/>
              <a:t> 勇敢 </a:t>
            </a:r>
            <a:endParaRPr lang="zh-CN" altLang="en-US" sz="2400"/>
          </a:p>
          <a:p>
            <a:r>
              <a:rPr lang="zh-CN" altLang="en-US" sz="2400">
                <a:solidFill>
                  <a:srgbClr val="FF0000"/>
                </a:solidFill>
              </a:rPr>
              <a:t>B. 脆弱</a:t>
            </a:r>
            <a:r>
              <a:rPr lang="en-US" altLang="zh-CN" sz="2400">
                <a:solidFill>
                  <a:srgbClr val="FF0000"/>
                </a:solidFill>
              </a:rPr>
              <a:t>   </a:t>
            </a:r>
            <a:r>
              <a:rPr lang="zh-CN" altLang="en-US" sz="2400">
                <a:solidFill>
                  <a:srgbClr val="FF0000"/>
                </a:solidFill>
              </a:rPr>
              <a:t> 坚定</a:t>
            </a:r>
            <a:endParaRPr lang="zh-CN" altLang="en-US" sz="2400">
              <a:solidFill>
                <a:srgbClr val="FF0000"/>
              </a:solidFill>
            </a:endParaRPr>
          </a:p>
          <a:p>
            <a:r>
              <a:rPr lang="zh-CN" altLang="en-US" sz="2400"/>
              <a:t>C. 模糊</a:t>
            </a:r>
            <a:r>
              <a:rPr lang="en-US" altLang="zh-CN" sz="2400"/>
              <a:t>   </a:t>
            </a:r>
            <a:r>
              <a:rPr lang="zh-CN" altLang="en-US" sz="2400"/>
              <a:t> 温柔 </a:t>
            </a:r>
            <a:endParaRPr lang="zh-CN" altLang="en-US" sz="2400"/>
          </a:p>
          <a:p>
            <a:r>
              <a:rPr lang="zh-CN" altLang="en-US" sz="2400"/>
              <a:t>D. 怯懦</a:t>
            </a:r>
            <a:r>
              <a:rPr lang="en-US" altLang="zh-CN" sz="2400"/>
              <a:t>   </a:t>
            </a:r>
            <a:r>
              <a:rPr lang="zh-CN" altLang="en-US" sz="2400"/>
              <a:t> 努力</a:t>
            </a:r>
            <a:endParaRPr lang="zh-CN" altLang="en-US" sz="240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868045" y="791210"/>
            <a:ext cx="10540365" cy="4154170"/>
          </a:xfrm>
          <a:prstGeom prst="rect">
            <a:avLst/>
          </a:prstGeom>
          <a:noFill/>
        </p:spPr>
        <p:txBody>
          <a:bodyPr wrap="square" rtlCol="0" anchor="t">
            <a:spAutoFit/>
          </a:bodyPr>
          <a:p>
            <a:r>
              <a:rPr lang="zh-CN" altLang="zh-CN" sz="2400" dirty="0">
                <a:latin typeface="方正兰亭黑简体" panose="02000000000000000000" charset="-122"/>
                <a:ea typeface="方正兰亭黑简体" panose="02000000000000000000" charset="-122"/>
                <a:sym typeface="+mn-ea"/>
              </a:rPr>
              <a:t>【例 15】当年刘邦入咸阳，“缓刑弛禁，以慰其望”，采取的是“有所不为”。后刘备入蜀，诸葛亮则“威之以法”“限之以爵”，采取的是“有所为”。“为”与“不为”______，都深得人心，实现大治。原因就在于 ______：秦朝苛政，百姓苦不堪言，不为而治，顺应人民的意愿；而蜀中刘璋长期暗弱，豪强专权自恣，必须严刑峻法。</a:t>
            </a:r>
            <a:endParaRPr lang="zh-CN" altLang="zh-CN" sz="2400" dirty="0">
              <a:latin typeface="方正兰亭黑简体" panose="02000000000000000000" charset="-122"/>
              <a:ea typeface="方正兰亭黑简体" panose="02000000000000000000" charset="-122"/>
              <a:sym typeface="+mn-ea"/>
            </a:endParaRPr>
          </a:p>
          <a:p>
            <a:r>
              <a:rPr lang="zh-CN" altLang="zh-CN" sz="2400" dirty="0">
                <a:latin typeface="方正兰亭黑简体" panose="02000000000000000000" charset="-122"/>
                <a:ea typeface="方正兰亭黑简体" panose="02000000000000000000" charset="-122"/>
                <a:sym typeface="+mn-ea"/>
              </a:rPr>
              <a:t>依次填入画横线部分最恰当的一项是（ ）。</a:t>
            </a:r>
            <a:endParaRPr lang="zh-CN" altLang="zh-CN" sz="2400" dirty="0">
              <a:latin typeface="方正兰亭黑简体" panose="02000000000000000000" charset="-122"/>
              <a:ea typeface="方正兰亭黑简体" panose="02000000000000000000" charset="-122"/>
              <a:sym typeface="+mn-ea"/>
            </a:endParaRPr>
          </a:p>
          <a:p>
            <a:endParaRPr lang="zh-CN" altLang="zh-CN" sz="2400" dirty="0">
              <a:latin typeface="方正兰亭黑简体" panose="02000000000000000000" charset="-122"/>
              <a:ea typeface="方正兰亭黑简体" panose="02000000000000000000" charset="-122"/>
              <a:sym typeface="+mn-ea"/>
            </a:endParaRPr>
          </a:p>
          <a:p>
            <a:r>
              <a:rPr lang="zh-CN" altLang="zh-CN" sz="2400" dirty="0">
                <a:latin typeface="方正兰亭黑简体" panose="02000000000000000000" charset="-122"/>
                <a:ea typeface="方正兰亭黑简体" panose="02000000000000000000" charset="-122"/>
                <a:sym typeface="+mn-ea"/>
              </a:rPr>
              <a:t>A. 异曲同工</a:t>
            </a:r>
            <a:r>
              <a:rPr lang="en-US" altLang="zh-CN" sz="2400" dirty="0">
                <a:latin typeface="方正兰亭黑简体" panose="02000000000000000000" charset="-122"/>
                <a:ea typeface="方正兰亭黑简体" panose="02000000000000000000" charset="-122"/>
                <a:sym typeface="+mn-ea"/>
              </a:rPr>
              <a:t>   </a:t>
            </a:r>
            <a:r>
              <a:rPr lang="zh-CN" altLang="zh-CN" sz="2400" dirty="0">
                <a:latin typeface="方正兰亭黑简体" panose="02000000000000000000" charset="-122"/>
                <a:ea typeface="方正兰亭黑简体" panose="02000000000000000000" charset="-122"/>
                <a:sym typeface="+mn-ea"/>
              </a:rPr>
              <a:t> 度德量力 </a:t>
            </a:r>
            <a:endParaRPr lang="zh-CN" altLang="zh-CN" sz="2400" dirty="0">
              <a:latin typeface="方正兰亭黑简体" panose="02000000000000000000" charset="-122"/>
              <a:ea typeface="方正兰亭黑简体" panose="02000000000000000000" charset="-122"/>
              <a:sym typeface="+mn-ea"/>
            </a:endParaRPr>
          </a:p>
          <a:p>
            <a:r>
              <a:rPr lang="zh-CN" altLang="zh-CN" sz="2400" dirty="0">
                <a:latin typeface="方正兰亭黑简体" panose="02000000000000000000" charset="-122"/>
                <a:ea typeface="方正兰亭黑简体" panose="02000000000000000000" charset="-122"/>
                <a:sym typeface="+mn-ea"/>
              </a:rPr>
              <a:t>B. 殊途同归 </a:t>
            </a:r>
            <a:r>
              <a:rPr lang="en-US" altLang="zh-CN" sz="2400" dirty="0">
                <a:latin typeface="方正兰亭黑简体" panose="02000000000000000000" charset="-122"/>
                <a:ea typeface="方正兰亭黑简体" panose="02000000000000000000" charset="-122"/>
                <a:sym typeface="+mn-ea"/>
              </a:rPr>
              <a:t>   </a:t>
            </a:r>
            <a:r>
              <a:rPr lang="zh-CN" altLang="zh-CN" sz="2400" dirty="0">
                <a:latin typeface="方正兰亭黑简体" panose="02000000000000000000" charset="-122"/>
                <a:ea typeface="方正兰亭黑简体" panose="02000000000000000000" charset="-122"/>
                <a:sym typeface="+mn-ea"/>
              </a:rPr>
              <a:t>审时度势</a:t>
            </a:r>
            <a:endParaRPr lang="zh-CN" altLang="zh-CN" sz="2400" dirty="0">
              <a:latin typeface="方正兰亭黑简体" panose="02000000000000000000" charset="-122"/>
              <a:ea typeface="方正兰亭黑简体" panose="02000000000000000000" charset="-122"/>
              <a:sym typeface="+mn-ea"/>
            </a:endParaRPr>
          </a:p>
          <a:p>
            <a:r>
              <a:rPr lang="zh-CN" altLang="zh-CN" sz="2400" dirty="0">
                <a:latin typeface="方正兰亭黑简体" panose="02000000000000000000" charset="-122"/>
                <a:ea typeface="方正兰亭黑简体" panose="02000000000000000000" charset="-122"/>
                <a:sym typeface="+mn-ea"/>
              </a:rPr>
              <a:t>C. 背道而驰</a:t>
            </a:r>
            <a:r>
              <a:rPr lang="en-US" altLang="zh-CN" sz="2400" dirty="0">
                <a:latin typeface="方正兰亭黑简体" panose="02000000000000000000" charset="-122"/>
                <a:ea typeface="方正兰亭黑简体" panose="02000000000000000000" charset="-122"/>
                <a:sym typeface="+mn-ea"/>
              </a:rPr>
              <a:t>   </a:t>
            </a:r>
            <a:r>
              <a:rPr lang="zh-CN" altLang="zh-CN" sz="2400" dirty="0">
                <a:latin typeface="方正兰亭黑简体" panose="02000000000000000000" charset="-122"/>
                <a:ea typeface="方正兰亭黑简体" panose="02000000000000000000" charset="-122"/>
                <a:sym typeface="+mn-ea"/>
              </a:rPr>
              <a:t> 实事求是 </a:t>
            </a:r>
            <a:endParaRPr lang="zh-CN" altLang="zh-CN" sz="2400" dirty="0">
              <a:latin typeface="方正兰亭黑简体" panose="02000000000000000000" charset="-122"/>
              <a:ea typeface="方正兰亭黑简体" panose="02000000000000000000" charset="-122"/>
              <a:sym typeface="+mn-ea"/>
            </a:endParaRPr>
          </a:p>
          <a:p>
            <a:r>
              <a:rPr lang="zh-CN" altLang="zh-CN" sz="2400" dirty="0">
                <a:latin typeface="方正兰亭黑简体" panose="02000000000000000000" charset="-122"/>
                <a:ea typeface="方正兰亭黑简体" panose="02000000000000000000" charset="-122"/>
                <a:sym typeface="+mn-ea"/>
              </a:rPr>
              <a:t>D. 见仁见智 </a:t>
            </a:r>
            <a:r>
              <a:rPr lang="en-US" altLang="zh-CN" sz="2400" dirty="0">
                <a:latin typeface="方正兰亭黑简体" panose="02000000000000000000" charset="-122"/>
                <a:ea typeface="方正兰亭黑简体" panose="02000000000000000000" charset="-122"/>
                <a:sym typeface="+mn-ea"/>
              </a:rPr>
              <a:t>   </a:t>
            </a:r>
            <a:r>
              <a:rPr lang="zh-CN" altLang="zh-CN" sz="2400" dirty="0">
                <a:latin typeface="方正兰亭黑简体" panose="02000000000000000000" charset="-122"/>
                <a:ea typeface="方正兰亭黑简体" panose="02000000000000000000" charset="-122"/>
                <a:sym typeface="+mn-ea"/>
              </a:rPr>
              <a:t>量力而行</a:t>
            </a:r>
            <a:endParaRPr lang="zh-CN" altLang="zh-CN" sz="2400" dirty="0">
              <a:latin typeface="方正兰亭黑简体" panose="02000000000000000000" charset="-122"/>
              <a:ea typeface="方正兰亭黑简体" panose="02000000000000000000" charset="-122"/>
              <a:sym typeface="+mn-ea"/>
            </a:endParaRPr>
          </a:p>
        </p:txBody>
      </p:sp>
      <p:sp>
        <p:nvSpPr>
          <p:cNvPr id="5" name="文本框 4"/>
          <p:cNvSpPr txBox="1"/>
          <p:nvPr>
            <p:custDataLst>
              <p:tags r:id="rId7"/>
            </p:custDataLst>
          </p:nvPr>
        </p:nvSpPr>
        <p:spPr>
          <a:xfrm>
            <a:off x="1177290" y="1213485"/>
            <a:ext cx="6073775" cy="471805"/>
          </a:xfrm>
          <a:prstGeom prst="rect">
            <a:avLst/>
          </a:prstGeom>
          <a:noFill/>
        </p:spPr>
        <p:txBody>
          <a:bodyPr wrap="square" rtlCol="0" anchor="t">
            <a:noAutofit/>
          </a:bodyPr>
          <a:p>
            <a:endParaRPr lang="zh-CN" altLang="zh-CN" sz="2400" dirty="0">
              <a:latin typeface="方正兰亭黑简体" panose="02000000000000000000" charset="-122"/>
              <a:ea typeface="方正兰亭黑简体" panose="02000000000000000000" charset="-122"/>
              <a:sym typeface="+mn-ea"/>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868045" y="791210"/>
            <a:ext cx="10540365" cy="4154170"/>
          </a:xfrm>
          <a:prstGeom prst="rect">
            <a:avLst/>
          </a:prstGeom>
          <a:noFill/>
        </p:spPr>
        <p:txBody>
          <a:bodyPr wrap="square" rtlCol="0" anchor="t">
            <a:spAutoFit/>
          </a:bodyPr>
          <a:p>
            <a:r>
              <a:rPr lang="zh-CN" altLang="zh-CN" sz="2400" dirty="0">
                <a:latin typeface="方正兰亭黑简体" panose="02000000000000000000" charset="-122"/>
                <a:ea typeface="方正兰亭黑简体" panose="02000000000000000000" charset="-122"/>
                <a:sym typeface="+mn-ea"/>
              </a:rPr>
              <a:t>【例 15】当年刘邦入咸阳，“缓刑弛禁，以慰其望”，采取的是“有所不为”。后刘备入蜀，诸葛亮则“威之以法”“限之以爵”，采取的是“有所为”。“为”与“不为”______，都深得人心，实现大治。原因就在于 ______：秦朝苛政，百姓苦不堪言，不为而治，顺应人民的意愿；而蜀中刘璋长期暗弱，豪强专权自恣，必须严刑峻法。</a:t>
            </a:r>
            <a:endParaRPr lang="zh-CN" altLang="zh-CN" sz="2400" dirty="0">
              <a:latin typeface="方正兰亭黑简体" panose="02000000000000000000" charset="-122"/>
              <a:ea typeface="方正兰亭黑简体" panose="02000000000000000000" charset="-122"/>
              <a:sym typeface="+mn-ea"/>
            </a:endParaRPr>
          </a:p>
          <a:p>
            <a:r>
              <a:rPr lang="zh-CN" altLang="zh-CN" sz="2400" dirty="0">
                <a:latin typeface="方正兰亭黑简体" panose="02000000000000000000" charset="-122"/>
                <a:ea typeface="方正兰亭黑简体" panose="02000000000000000000" charset="-122"/>
                <a:sym typeface="+mn-ea"/>
              </a:rPr>
              <a:t>依次填入画横线部分最恰当的一项是（ ）。</a:t>
            </a:r>
            <a:endParaRPr lang="zh-CN" altLang="zh-CN" sz="2400" dirty="0">
              <a:latin typeface="方正兰亭黑简体" panose="02000000000000000000" charset="-122"/>
              <a:ea typeface="方正兰亭黑简体" panose="02000000000000000000" charset="-122"/>
              <a:sym typeface="+mn-ea"/>
            </a:endParaRPr>
          </a:p>
          <a:p>
            <a:endParaRPr lang="zh-CN" altLang="zh-CN" sz="2400" dirty="0">
              <a:latin typeface="方正兰亭黑简体" panose="02000000000000000000" charset="-122"/>
              <a:ea typeface="方正兰亭黑简体" panose="02000000000000000000" charset="-122"/>
              <a:sym typeface="+mn-ea"/>
            </a:endParaRPr>
          </a:p>
          <a:p>
            <a:r>
              <a:rPr lang="zh-CN" altLang="zh-CN" sz="2400" dirty="0">
                <a:latin typeface="方正兰亭黑简体" panose="02000000000000000000" charset="-122"/>
                <a:ea typeface="方正兰亭黑简体" panose="02000000000000000000" charset="-122"/>
                <a:sym typeface="+mn-ea"/>
              </a:rPr>
              <a:t>A. 异曲同工</a:t>
            </a:r>
            <a:r>
              <a:rPr lang="en-US" altLang="zh-CN" sz="2400" dirty="0">
                <a:latin typeface="方正兰亭黑简体" panose="02000000000000000000" charset="-122"/>
                <a:ea typeface="方正兰亭黑简体" panose="02000000000000000000" charset="-122"/>
                <a:sym typeface="+mn-ea"/>
              </a:rPr>
              <a:t>   </a:t>
            </a:r>
            <a:r>
              <a:rPr lang="zh-CN" altLang="zh-CN" sz="2400" dirty="0">
                <a:latin typeface="方正兰亭黑简体" panose="02000000000000000000" charset="-122"/>
                <a:ea typeface="方正兰亭黑简体" panose="02000000000000000000" charset="-122"/>
                <a:sym typeface="+mn-ea"/>
              </a:rPr>
              <a:t> 度德量力 </a:t>
            </a:r>
            <a:endParaRPr lang="zh-CN" altLang="zh-CN" sz="2400" dirty="0">
              <a:latin typeface="方正兰亭黑简体" panose="02000000000000000000" charset="-122"/>
              <a:ea typeface="方正兰亭黑简体" panose="02000000000000000000" charset="-122"/>
              <a:sym typeface="+mn-ea"/>
            </a:endParaRPr>
          </a:p>
          <a:p>
            <a:r>
              <a:rPr lang="zh-CN" altLang="zh-CN" sz="2400" dirty="0">
                <a:solidFill>
                  <a:srgbClr val="FF0000"/>
                </a:solidFill>
                <a:latin typeface="方正兰亭黑简体" panose="02000000000000000000" charset="-122"/>
                <a:ea typeface="方正兰亭黑简体" panose="02000000000000000000" charset="-122"/>
                <a:sym typeface="+mn-ea"/>
              </a:rPr>
              <a:t>B. 殊途同归 </a:t>
            </a:r>
            <a:r>
              <a:rPr lang="en-US" altLang="zh-CN" sz="2400" dirty="0">
                <a:solidFill>
                  <a:srgbClr val="FF0000"/>
                </a:solidFill>
                <a:latin typeface="方正兰亭黑简体" panose="02000000000000000000" charset="-122"/>
                <a:ea typeface="方正兰亭黑简体" panose="02000000000000000000" charset="-122"/>
                <a:sym typeface="+mn-ea"/>
              </a:rPr>
              <a:t>   </a:t>
            </a:r>
            <a:r>
              <a:rPr lang="zh-CN" altLang="zh-CN" sz="2400" dirty="0">
                <a:solidFill>
                  <a:srgbClr val="FF0000"/>
                </a:solidFill>
                <a:latin typeface="方正兰亭黑简体" panose="02000000000000000000" charset="-122"/>
                <a:ea typeface="方正兰亭黑简体" panose="02000000000000000000" charset="-122"/>
                <a:sym typeface="+mn-ea"/>
              </a:rPr>
              <a:t>审时度势</a:t>
            </a:r>
            <a:endParaRPr lang="zh-CN" altLang="zh-CN" sz="2400" dirty="0">
              <a:solidFill>
                <a:srgbClr val="FF0000"/>
              </a:solidFill>
              <a:latin typeface="方正兰亭黑简体" panose="02000000000000000000" charset="-122"/>
              <a:ea typeface="方正兰亭黑简体" panose="02000000000000000000" charset="-122"/>
              <a:sym typeface="+mn-ea"/>
            </a:endParaRPr>
          </a:p>
          <a:p>
            <a:r>
              <a:rPr lang="zh-CN" altLang="zh-CN" sz="2400" dirty="0">
                <a:latin typeface="方正兰亭黑简体" panose="02000000000000000000" charset="-122"/>
                <a:ea typeface="方正兰亭黑简体" panose="02000000000000000000" charset="-122"/>
                <a:sym typeface="+mn-ea"/>
              </a:rPr>
              <a:t>C. 背道而驰</a:t>
            </a:r>
            <a:r>
              <a:rPr lang="en-US" altLang="zh-CN" sz="2400" dirty="0">
                <a:latin typeface="方正兰亭黑简体" panose="02000000000000000000" charset="-122"/>
                <a:ea typeface="方正兰亭黑简体" panose="02000000000000000000" charset="-122"/>
                <a:sym typeface="+mn-ea"/>
              </a:rPr>
              <a:t>   </a:t>
            </a:r>
            <a:r>
              <a:rPr lang="zh-CN" altLang="zh-CN" sz="2400" dirty="0">
                <a:latin typeface="方正兰亭黑简体" panose="02000000000000000000" charset="-122"/>
                <a:ea typeface="方正兰亭黑简体" panose="02000000000000000000" charset="-122"/>
                <a:sym typeface="+mn-ea"/>
              </a:rPr>
              <a:t> 实事求是 </a:t>
            </a:r>
            <a:endParaRPr lang="zh-CN" altLang="zh-CN" sz="2400" dirty="0">
              <a:latin typeface="方正兰亭黑简体" panose="02000000000000000000" charset="-122"/>
              <a:ea typeface="方正兰亭黑简体" panose="02000000000000000000" charset="-122"/>
              <a:sym typeface="+mn-ea"/>
            </a:endParaRPr>
          </a:p>
          <a:p>
            <a:r>
              <a:rPr lang="zh-CN" altLang="zh-CN" sz="2400" dirty="0">
                <a:latin typeface="方正兰亭黑简体" panose="02000000000000000000" charset="-122"/>
                <a:ea typeface="方正兰亭黑简体" panose="02000000000000000000" charset="-122"/>
                <a:sym typeface="+mn-ea"/>
              </a:rPr>
              <a:t>D. 见仁见智 </a:t>
            </a:r>
            <a:r>
              <a:rPr lang="en-US" altLang="zh-CN" sz="2400" dirty="0">
                <a:latin typeface="方正兰亭黑简体" panose="02000000000000000000" charset="-122"/>
                <a:ea typeface="方正兰亭黑简体" panose="02000000000000000000" charset="-122"/>
                <a:sym typeface="+mn-ea"/>
              </a:rPr>
              <a:t>   </a:t>
            </a:r>
            <a:r>
              <a:rPr lang="zh-CN" altLang="zh-CN" sz="2400" dirty="0">
                <a:latin typeface="方正兰亭黑简体" panose="02000000000000000000" charset="-122"/>
                <a:ea typeface="方正兰亭黑简体" panose="02000000000000000000" charset="-122"/>
                <a:sym typeface="+mn-ea"/>
              </a:rPr>
              <a:t>量力而行</a:t>
            </a:r>
            <a:endParaRPr lang="zh-CN" altLang="zh-CN" sz="2400" dirty="0">
              <a:latin typeface="方正兰亭黑简体" panose="02000000000000000000" charset="-122"/>
              <a:ea typeface="方正兰亭黑简体" panose="02000000000000000000" charset="-122"/>
              <a:sym typeface="+mn-ea"/>
            </a:endParaRPr>
          </a:p>
        </p:txBody>
      </p:sp>
      <p:sp>
        <p:nvSpPr>
          <p:cNvPr id="5" name="文本框 4"/>
          <p:cNvSpPr txBox="1"/>
          <p:nvPr>
            <p:custDataLst>
              <p:tags r:id="rId7"/>
            </p:custDataLst>
          </p:nvPr>
        </p:nvSpPr>
        <p:spPr>
          <a:xfrm>
            <a:off x="1177290" y="1213485"/>
            <a:ext cx="6073775" cy="471805"/>
          </a:xfrm>
          <a:prstGeom prst="rect">
            <a:avLst/>
          </a:prstGeom>
          <a:noFill/>
        </p:spPr>
        <p:txBody>
          <a:bodyPr wrap="square" rtlCol="0" anchor="t">
            <a:noAutofit/>
          </a:bodyPr>
          <a:p>
            <a:endParaRPr lang="zh-CN" altLang="zh-CN" sz="2400" dirty="0">
              <a:latin typeface="方正兰亭黑简体" panose="02000000000000000000" charset="-122"/>
              <a:ea typeface="方正兰亭黑简体" panose="02000000000000000000" charset="-122"/>
              <a:sym typeface="+mn-ea"/>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976630" y="836930"/>
            <a:ext cx="10506710" cy="3415030"/>
          </a:xfrm>
          <a:prstGeom prst="rect">
            <a:avLst/>
          </a:prstGeom>
          <a:noFill/>
        </p:spPr>
        <p:txBody>
          <a:bodyPr wrap="square" rtlCol="0" anchor="t">
            <a:spAutoFit/>
          </a:bodyPr>
          <a:p>
            <a:r>
              <a:rPr lang="zh-CN" altLang="zh-CN" sz="2400" dirty="0">
                <a:latin typeface="方正兰亭黑简体" panose="02000000000000000000" charset="-122"/>
                <a:ea typeface="方正兰亭黑简体" panose="02000000000000000000" charset="-122"/>
                <a:sym typeface="+mn-ea"/>
              </a:rPr>
              <a:t>【例 16】品牌不能没有文化。没有文化内涵的品牌，只是一个干巴巴的 ______、一幅空洞的牌子，就没有生命力和竞争力，就不可能在市场竞争中生存下去。成功的品牌，应该是品质和 ______ 的完美结合。</a:t>
            </a:r>
            <a:endParaRPr lang="zh-CN" altLang="zh-CN" sz="2400" dirty="0">
              <a:latin typeface="方正兰亭黑简体" panose="02000000000000000000" charset="-122"/>
              <a:ea typeface="方正兰亭黑简体" panose="02000000000000000000" charset="-122"/>
              <a:sym typeface="+mn-ea"/>
            </a:endParaRPr>
          </a:p>
          <a:p>
            <a:r>
              <a:rPr lang="zh-CN" altLang="zh-CN" sz="2400" dirty="0">
                <a:latin typeface="方正兰亭黑简体" panose="02000000000000000000" charset="-122"/>
                <a:ea typeface="方正兰亭黑简体" panose="02000000000000000000" charset="-122"/>
                <a:sym typeface="+mn-ea"/>
              </a:rPr>
              <a:t>依次填入画横线部分最恰当的一项是（ ）。</a:t>
            </a:r>
            <a:endParaRPr lang="zh-CN" altLang="zh-CN" sz="2400" dirty="0">
              <a:latin typeface="方正兰亭黑简体" panose="02000000000000000000" charset="-122"/>
              <a:ea typeface="方正兰亭黑简体" panose="02000000000000000000" charset="-122"/>
              <a:sym typeface="+mn-ea"/>
            </a:endParaRPr>
          </a:p>
          <a:p>
            <a:endParaRPr lang="zh-CN" altLang="zh-CN" sz="2400" dirty="0">
              <a:latin typeface="方正兰亭黑简体" panose="02000000000000000000" charset="-122"/>
              <a:ea typeface="方正兰亭黑简体" panose="02000000000000000000" charset="-122"/>
              <a:sym typeface="+mn-ea"/>
            </a:endParaRPr>
          </a:p>
          <a:p>
            <a:r>
              <a:rPr lang="zh-CN" altLang="zh-CN" sz="2400" dirty="0">
                <a:latin typeface="方正兰亭黑简体" panose="02000000000000000000" charset="-122"/>
                <a:ea typeface="方正兰亭黑简体" panose="02000000000000000000" charset="-122"/>
                <a:sym typeface="+mn-ea"/>
              </a:rPr>
              <a:t>A. 载体</a:t>
            </a:r>
            <a:r>
              <a:rPr lang="en-US" altLang="zh-CN" sz="2400" dirty="0">
                <a:latin typeface="方正兰亭黑简体" panose="02000000000000000000" charset="-122"/>
                <a:ea typeface="方正兰亭黑简体" panose="02000000000000000000" charset="-122"/>
                <a:sym typeface="+mn-ea"/>
              </a:rPr>
              <a:t>  </a:t>
            </a:r>
            <a:r>
              <a:rPr lang="zh-CN" altLang="zh-CN" sz="2400" dirty="0">
                <a:latin typeface="方正兰亭黑简体" panose="02000000000000000000" charset="-122"/>
                <a:ea typeface="方正兰亭黑简体" panose="02000000000000000000" charset="-122"/>
                <a:sym typeface="+mn-ea"/>
              </a:rPr>
              <a:t> 竞争 </a:t>
            </a:r>
            <a:endParaRPr lang="zh-CN" altLang="zh-CN" sz="2400" dirty="0">
              <a:latin typeface="方正兰亭黑简体" panose="02000000000000000000" charset="-122"/>
              <a:ea typeface="方正兰亭黑简体" panose="02000000000000000000" charset="-122"/>
              <a:sym typeface="+mn-ea"/>
            </a:endParaRPr>
          </a:p>
          <a:p>
            <a:r>
              <a:rPr lang="zh-CN" altLang="zh-CN" sz="2400" dirty="0">
                <a:latin typeface="方正兰亭黑简体" panose="02000000000000000000" charset="-122"/>
                <a:ea typeface="方正兰亭黑简体" panose="02000000000000000000" charset="-122"/>
                <a:sym typeface="+mn-ea"/>
              </a:rPr>
              <a:t>B. 招牌</a:t>
            </a:r>
            <a:r>
              <a:rPr lang="en-US" altLang="zh-CN" sz="2400" dirty="0">
                <a:latin typeface="方正兰亭黑简体" panose="02000000000000000000" charset="-122"/>
                <a:ea typeface="方正兰亭黑简体" panose="02000000000000000000" charset="-122"/>
                <a:sym typeface="+mn-ea"/>
              </a:rPr>
              <a:t>  </a:t>
            </a:r>
            <a:r>
              <a:rPr lang="zh-CN" altLang="zh-CN" sz="2400" dirty="0">
                <a:latin typeface="方正兰亭黑简体" panose="02000000000000000000" charset="-122"/>
                <a:ea typeface="方正兰亭黑简体" panose="02000000000000000000" charset="-122"/>
                <a:sym typeface="+mn-ea"/>
              </a:rPr>
              <a:t> 活力</a:t>
            </a:r>
            <a:endParaRPr lang="zh-CN" altLang="zh-CN" sz="2400" dirty="0">
              <a:latin typeface="方正兰亭黑简体" panose="02000000000000000000" charset="-122"/>
              <a:ea typeface="方正兰亭黑简体" panose="02000000000000000000" charset="-122"/>
              <a:sym typeface="+mn-ea"/>
            </a:endParaRPr>
          </a:p>
          <a:p>
            <a:r>
              <a:rPr lang="zh-CN" altLang="zh-CN" sz="2400" dirty="0">
                <a:latin typeface="方正兰亭黑简体" panose="02000000000000000000" charset="-122"/>
                <a:ea typeface="方正兰亭黑简体" panose="02000000000000000000" charset="-122"/>
                <a:sym typeface="+mn-ea"/>
              </a:rPr>
              <a:t>C. 字号</a:t>
            </a:r>
            <a:r>
              <a:rPr lang="en-US" altLang="zh-CN" sz="2400" dirty="0">
                <a:latin typeface="方正兰亭黑简体" panose="02000000000000000000" charset="-122"/>
                <a:ea typeface="方正兰亭黑简体" panose="02000000000000000000" charset="-122"/>
                <a:sym typeface="+mn-ea"/>
              </a:rPr>
              <a:t>  </a:t>
            </a:r>
            <a:r>
              <a:rPr lang="zh-CN" altLang="zh-CN" sz="2400" dirty="0">
                <a:latin typeface="方正兰亭黑简体" panose="02000000000000000000" charset="-122"/>
                <a:ea typeface="方正兰亭黑简体" panose="02000000000000000000" charset="-122"/>
                <a:sym typeface="+mn-ea"/>
              </a:rPr>
              <a:t> 品牌 </a:t>
            </a:r>
            <a:endParaRPr lang="zh-CN" altLang="zh-CN" sz="2400" dirty="0">
              <a:latin typeface="方正兰亭黑简体" panose="02000000000000000000" charset="-122"/>
              <a:ea typeface="方正兰亭黑简体" panose="02000000000000000000" charset="-122"/>
              <a:sym typeface="+mn-ea"/>
            </a:endParaRPr>
          </a:p>
          <a:p>
            <a:r>
              <a:rPr lang="zh-CN" altLang="zh-CN" sz="2400" dirty="0">
                <a:latin typeface="方正兰亭黑简体" panose="02000000000000000000" charset="-122"/>
                <a:ea typeface="方正兰亭黑简体" panose="02000000000000000000" charset="-122"/>
                <a:sym typeface="+mn-ea"/>
              </a:rPr>
              <a:t>D. 商标</a:t>
            </a:r>
            <a:r>
              <a:rPr lang="en-US" altLang="zh-CN" sz="2400" dirty="0">
                <a:latin typeface="方正兰亭黑简体" panose="02000000000000000000" charset="-122"/>
                <a:ea typeface="方正兰亭黑简体" panose="02000000000000000000" charset="-122"/>
                <a:sym typeface="+mn-ea"/>
              </a:rPr>
              <a:t>  </a:t>
            </a:r>
            <a:r>
              <a:rPr lang="zh-CN" altLang="zh-CN" sz="2400" dirty="0">
                <a:latin typeface="方正兰亭黑简体" panose="02000000000000000000" charset="-122"/>
                <a:ea typeface="方正兰亭黑简体" panose="02000000000000000000" charset="-122"/>
                <a:sym typeface="+mn-ea"/>
              </a:rPr>
              <a:t> 文化</a:t>
            </a:r>
            <a:endParaRPr lang="zh-CN" altLang="zh-CN" sz="2400" dirty="0">
              <a:latin typeface="方正兰亭黑简体" panose="02000000000000000000" charset="-122"/>
              <a:ea typeface="方正兰亭黑简体" panose="02000000000000000000" charset="-122"/>
              <a:sym typeface="+mn-ea"/>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976630" y="836930"/>
            <a:ext cx="10506710" cy="3415030"/>
          </a:xfrm>
          <a:prstGeom prst="rect">
            <a:avLst/>
          </a:prstGeom>
          <a:noFill/>
        </p:spPr>
        <p:txBody>
          <a:bodyPr wrap="square" rtlCol="0" anchor="t">
            <a:spAutoFit/>
          </a:bodyPr>
          <a:p>
            <a:r>
              <a:rPr lang="zh-CN" altLang="zh-CN" sz="2400" dirty="0">
                <a:latin typeface="方正兰亭黑简体" panose="02000000000000000000" charset="-122"/>
                <a:ea typeface="方正兰亭黑简体" panose="02000000000000000000" charset="-122"/>
                <a:sym typeface="+mn-ea"/>
              </a:rPr>
              <a:t>【例 16】品牌不能没有文化。没有文化内涵的品牌，只是一个干巴巴的 ______、一幅空洞的牌子，就没有生命力和竞争力，就不可能在市场竞争中生存下去。成功的品牌，应该是品质和 ______ 的完美结合。</a:t>
            </a:r>
            <a:endParaRPr lang="zh-CN" altLang="zh-CN" sz="2400" dirty="0">
              <a:latin typeface="方正兰亭黑简体" panose="02000000000000000000" charset="-122"/>
              <a:ea typeface="方正兰亭黑简体" panose="02000000000000000000" charset="-122"/>
              <a:sym typeface="+mn-ea"/>
            </a:endParaRPr>
          </a:p>
          <a:p>
            <a:r>
              <a:rPr lang="zh-CN" altLang="zh-CN" sz="2400" dirty="0">
                <a:latin typeface="方正兰亭黑简体" panose="02000000000000000000" charset="-122"/>
                <a:ea typeface="方正兰亭黑简体" panose="02000000000000000000" charset="-122"/>
                <a:sym typeface="+mn-ea"/>
              </a:rPr>
              <a:t>依次填入画横线部分最恰当的一项是（ ）。</a:t>
            </a:r>
            <a:endParaRPr lang="zh-CN" altLang="zh-CN" sz="2400" dirty="0">
              <a:latin typeface="方正兰亭黑简体" panose="02000000000000000000" charset="-122"/>
              <a:ea typeface="方正兰亭黑简体" panose="02000000000000000000" charset="-122"/>
              <a:sym typeface="+mn-ea"/>
            </a:endParaRPr>
          </a:p>
          <a:p>
            <a:endParaRPr lang="zh-CN" altLang="zh-CN" sz="2400" dirty="0">
              <a:latin typeface="方正兰亭黑简体" panose="02000000000000000000" charset="-122"/>
              <a:ea typeface="方正兰亭黑简体" panose="02000000000000000000" charset="-122"/>
              <a:sym typeface="+mn-ea"/>
            </a:endParaRPr>
          </a:p>
          <a:p>
            <a:r>
              <a:rPr lang="zh-CN" altLang="zh-CN" sz="2400" dirty="0">
                <a:latin typeface="方正兰亭黑简体" panose="02000000000000000000" charset="-122"/>
                <a:ea typeface="方正兰亭黑简体" panose="02000000000000000000" charset="-122"/>
                <a:sym typeface="+mn-ea"/>
              </a:rPr>
              <a:t>A. 载体</a:t>
            </a:r>
            <a:r>
              <a:rPr lang="en-US" altLang="zh-CN" sz="2400" dirty="0">
                <a:latin typeface="方正兰亭黑简体" panose="02000000000000000000" charset="-122"/>
                <a:ea typeface="方正兰亭黑简体" panose="02000000000000000000" charset="-122"/>
                <a:sym typeface="+mn-ea"/>
              </a:rPr>
              <a:t>  </a:t>
            </a:r>
            <a:r>
              <a:rPr lang="zh-CN" altLang="zh-CN" sz="2400" dirty="0">
                <a:latin typeface="方正兰亭黑简体" panose="02000000000000000000" charset="-122"/>
                <a:ea typeface="方正兰亭黑简体" panose="02000000000000000000" charset="-122"/>
                <a:sym typeface="+mn-ea"/>
              </a:rPr>
              <a:t> 竞争 </a:t>
            </a:r>
            <a:endParaRPr lang="zh-CN" altLang="zh-CN" sz="2400" dirty="0">
              <a:latin typeface="方正兰亭黑简体" panose="02000000000000000000" charset="-122"/>
              <a:ea typeface="方正兰亭黑简体" panose="02000000000000000000" charset="-122"/>
              <a:sym typeface="+mn-ea"/>
            </a:endParaRPr>
          </a:p>
          <a:p>
            <a:r>
              <a:rPr lang="zh-CN" altLang="zh-CN" sz="2400" dirty="0">
                <a:latin typeface="方正兰亭黑简体" panose="02000000000000000000" charset="-122"/>
                <a:ea typeface="方正兰亭黑简体" panose="02000000000000000000" charset="-122"/>
                <a:sym typeface="+mn-ea"/>
              </a:rPr>
              <a:t>B. 招牌</a:t>
            </a:r>
            <a:r>
              <a:rPr lang="en-US" altLang="zh-CN" sz="2400" dirty="0">
                <a:latin typeface="方正兰亭黑简体" panose="02000000000000000000" charset="-122"/>
                <a:ea typeface="方正兰亭黑简体" panose="02000000000000000000" charset="-122"/>
                <a:sym typeface="+mn-ea"/>
              </a:rPr>
              <a:t>  </a:t>
            </a:r>
            <a:r>
              <a:rPr lang="zh-CN" altLang="zh-CN" sz="2400" dirty="0">
                <a:latin typeface="方正兰亭黑简体" panose="02000000000000000000" charset="-122"/>
                <a:ea typeface="方正兰亭黑简体" panose="02000000000000000000" charset="-122"/>
                <a:sym typeface="+mn-ea"/>
              </a:rPr>
              <a:t> 活力</a:t>
            </a:r>
            <a:endParaRPr lang="zh-CN" altLang="zh-CN" sz="2400" dirty="0">
              <a:latin typeface="方正兰亭黑简体" panose="02000000000000000000" charset="-122"/>
              <a:ea typeface="方正兰亭黑简体" panose="02000000000000000000" charset="-122"/>
              <a:sym typeface="+mn-ea"/>
            </a:endParaRPr>
          </a:p>
          <a:p>
            <a:r>
              <a:rPr lang="zh-CN" altLang="zh-CN" sz="2400" dirty="0">
                <a:latin typeface="方正兰亭黑简体" panose="02000000000000000000" charset="-122"/>
                <a:ea typeface="方正兰亭黑简体" panose="02000000000000000000" charset="-122"/>
                <a:sym typeface="+mn-ea"/>
              </a:rPr>
              <a:t>C. 字号</a:t>
            </a:r>
            <a:r>
              <a:rPr lang="en-US" altLang="zh-CN" sz="2400" dirty="0">
                <a:latin typeface="方正兰亭黑简体" panose="02000000000000000000" charset="-122"/>
                <a:ea typeface="方正兰亭黑简体" panose="02000000000000000000" charset="-122"/>
                <a:sym typeface="+mn-ea"/>
              </a:rPr>
              <a:t>  </a:t>
            </a:r>
            <a:r>
              <a:rPr lang="zh-CN" altLang="zh-CN" sz="2400" dirty="0">
                <a:latin typeface="方正兰亭黑简体" panose="02000000000000000000" charset="-122"/>
                <a:ea typeface="方正兰亭黑简体" panose="02000000000000000000" charset="-122"/>
                <a:sym typeface="+mn-ea"/>
              </a:rPr>
              <a:t> 品牌 </a:t>
            </a:r>
            <a:endParaRPr lang="zh-CN" altLang="zh-CN" sz="2400" dirty="0">
              <a:latin typeface="方正兰亭黑简体" panose="02000000000000000000" charset="-122"/>
              <a:ea typeface="方正兰亭黑简体" panose="02000000000000000000" charset="-122"/>
              <a:sym typeface="+mn-ea"/>
            </a:endParaRPr>
          </a:p>
          <a:p>
            <a:r>
              <a:rPr lang="zh-CN" altLang="zh-CN" sz="2400" dirty="0">
                <a:solidFill>
                  <a:srgbClr val="FF0000"/>
                </a:solidFill>
                <a:latin typeface="方正兰亭黑简体" panose="02000000000000000000" charset="-122"/>
                <a:ea typeface="方正兰亭黑简体" panose="02000000000000000000" charset="-122"/>
                <a:sym typeface="+mn-ea"/>
              </a:rPr>
              <a:t>D. 商标</a:t>
            </a:r>
            <a:r>
              <a:rPr lang="en-US" altLang="zh-CN" sz="2400" dirty="0">
                <a:solidFill>
                  <a:srgbClr val="FF0000"/>
                </a:solidFill>
                <a:latin typeface="方正兰亭黑简体" panose="02000000000000000000" charset="-122"/>
                <a:ea typeface="方正兰亭黑简体" panose="02000000000000000000" charset="-122"/>
                <a:sym typeface="+mn-ea"/>
              </a:rPr>
              <a:t>  </a:t>
            </a:r>
            <a:r>
              <a:rPr lang="zh-CN" altLang="zh-CN" sz="2400" dirty="0">
                <a:solidFill>
                  <a:srgbClr val="FF0000"/>
                </a:solidFill>
                <a:latin typeface="方正兰亭黑简体" panose="02000000000000000000" charset="-122"/>
                <a:ea typeface="方正兰亭黑简体" panose="02000000000000000000" charset="-122"/>
                <a:sym typeface="+mn-ea"/>
              </a:rPr>
              <a:t> 文化</a:t>
            </a:r>
            <a:endParaRPr lang="zh-CN" altLang="zh-CN" sz="2400" dirty="0">
              <a:solidFill>
                <a:srgbClr val="FF0000"/>
              </a:solidFill>
              <a:latin typeface="方正兰亭黑简体" panose="02000000000000000000" charset="-122"/>
              <a:ea typeface="方正兰亭黑简体" panose="02000000000000000000" charset="-122"/>
              <a:sym typeface="+mn-ea"/>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952500" y="608330"/>
            <a:ext cx="10738485" cy="3784600"/>
          </a:xfrm>
          <a:prstGeom prst="rect">
            <a:avLst/>
          </a:prstGeom>
          <a:noFill/>
        </p:spPr>
        <p:txBody>
          <a:bodyPr wrap="square" rtlCol="0" anchor="t">
            <a:spAutoFit/>
          </a:bodyPr>
          <a:p>
            <a:r>
              <a:rPr lang="zh-CN" altLang="en-US" sz="2400"/>
              <a:t>【例 17】直接去 ______ 一个真理是单调枯燥的，因为你无论运用了多少文字，它们都是同一个 ______ 上的东西。但是如果运用比喻和寓言的方式，那么另一个层面的东西就进入了，整个事情就开始变得比较生动，因为现在有了一种立体感。</a:t>
            </a:r>
            <a:endParaRPr lang="zh-CN" altLang="en-US" sz="2400"/>
          </a:p>
          <a:p>
            <a:r>
              <a:rPr lang="zh-CN" altLang="en-US" sz="2400"/>
              <a:t>依次填入画横线部分最恰当的一项是（ ）。</a:t>
            </a:r>
            <a:endParaRPr lang="zh-CN" altLang="en-US" sz="2400"/>
          </a:p>
          <a:p>
            <a:endParaRPr lang="zh-CN" altLang="en-US" sz="2400"/>
          </a:p>
          <a:p>
            <a:r>
              <a:rPr lang="zh-CN" altLang="en-US" sz="2400"/>
              <a:t>A. 阐述</a:t>
            </a:r>
            <a:r>
              <a:rPr lang="en-US" altLang="zh-CN" sz="2400"/>
              <a:t>   </a:t>
            </a:r>
            <a:r>
              <a:rPr lang="zh-CN" altLang="en-US" sz="2400"/>
              <a:t> 平面 </a:t>
            </a:r>
            <a:endParaRPr lang="zh-CN" altLang="en-US" sz="2400"/>
          </a:p>
          <a:p>
            <a:r>
              <a:rPr lang="zh-CN" altLang="en-US" sz="2400"/>
              <a:t>B. 说明 </a:t>
            </a:r>
            <a:r>
              <a:rPr lang="en-US" altLang="zh-CN" sz="2400"/>
              <a:t>   </a:t>
            </a:r>
            <a:r>
              <a:rPr lang="zh-CN" altLang="en-US" sz="2400"/>
              <a:t>立体</a:t>
            </a:r>
            <a:endParaRPr lang="zh-CN" altLang="en-US" sz="2400"/>
          </a:p>
          <a:p>
            <a:r>
              <a:rPr lang="zh-CN" altLang="en-US" sz="2400"/>
              <a:t>C. 教唆 </a:t>
            </a:r>
            <a:r>
              <a:rPr lang="en-US" altLang="zh-CN" sz="2400"/>
              <a:t>   </a:t>
            </a:r>
            <a:r>
              <a:rPr lang="zh-CN" altLang="en-US" sz="2400"/>
              <a:t>层次 </a:t>
            </a:r>
            <a:endParaRPr lang="zh-CN" altLang="en-US" sz="2400"/>
          </a:p>
          <a:p>
            <a:r>
              <a:rPr lang="zh-CN" altLang="en-US" sz="2400"/>
              <a:t>D. 证明 </a:t>
            </a:r>
            <a:r>
              <a:rPr lang="en-US" altLang="zh-CN" sz="2400"/>
              <a:t>   </a:t>
            </a:r>
            <a:r>
              <a:rPr lang="zh-CN" altLang="en-US" sz="2400"/>
              <a:t>水平</a:t>
            </a:r>
            <a:endParaRPr lang="zh-CN" altLang="en-US" sz="240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952500" y="608330"/>
            <a:ext cx="10738485" cy="3784600"/>
          </a:xfrm>
          <a:prstGeom prst="rect">
            <a:avLst/>
          </a:prstGeom>
          <a:noFill/>
        </p:spPr>
        <p:txBody>
          <a:bodyPr wrap="square" rtlCol="0" anchor="t">
            <a:spAutoFit/>
          </a:bodyPr>
          <a:p>
            <a:r>
              <a:rPr lang="zh-CN" altLang="en-US" sz="2400"/>
              <a:t>【例 17】直接去 ______ 一个真理是单调枯燥的，因为你无论运用了多少文字，它们都是同一个 ______ 上的东西。但是如果运用比喻和寓言的方式，那么另一个层面的东西就进入了，整个事情就开始变得比较生动，因为现在有了一种立体感。</a:t>
            </a:r>
            <a:endParaRPr lang="zh-CN" altLang="en-US" sz="2400"/>
          </a:p>
          <a:p>
            <a:r>
              <a:rPr lang="zh-CN" altLang="en-US" sz="2400"/>
              <a:t>依次填入画横线部分最恰当的一项是（ ）。</a:t>
            </a:r>
            <a:endParaRPr lang="zh-CN" altLang="en-US" sz="2400"/>
          </a:p>
          <a:p>
            <a:endParaRPr lang="zh-CN" altLang="en-US" sz="2400"/>
          </a:p>
          <a:p>
            <a:r>
              <a:rPr lang="zh-CN" altLang="en-US" sz="2400">
                <a:solidFill>
                  <a:srgbClr val="FF0000"/>
                </a:solidFill>
              </a:rPr>
              <a:t>A. 阐述</a:t>
            </a:r>
            <a:r>
              <a:rPr lang="en-US" altLang="zh-CN" sz="2400">
                <a:solidFill>
                  <a:srgbClr val="FF0000"/>
                </a:solidFill>
              </a:rPr>
              <a:t>   </a:t>
            </a:r>
            <a:r>
              <a:rPr lang="zh-CN" altLang="en-US" sz="2400">
                <a:solidFill>
                  <a:srgbClr val="FF0000"/>
                </a:solidFill>
              </a:rPr>
              <a:t> 平面 </a:t>
            </a:r>
            <a:endParaRPr lang="zh-CN" altLang="en-US" sz="2400">
              <a:solidFill>
                <a:srgbClr val="FF0000"/>
              </a:solidFill>
            </a:endParaRPr>
          </a:p>
          <a:p>
            <a:r>
              <a:rPr lang="zh-CN" altLang="en-US" sz="2400"/>
              <a:t>B. 说明 </a:t>
            </a:r>
            <a:r>
              <a:rPr lang="en-US" altLang="zh-CN" sz="2400"/>
              <a:t>   </a:t>
            </a:r>
            <a:r>
              <a:rPr lang="zh-CN" altLang="en-US" sz="2400"/>
              <a:t>立体</a:t>
            </a:r>
            <a:endParaRPr lang="zh-CN" altLang="en-US" sz="2400"/>
          </a:p>
          <a:p>
            <a:r>
              <a:rPr lang="zh-CN" altLang="en-US" sz="2400"/>
              <a:t>C. 教唆 </a:t>
            </a:r>
            <a:r>
              <a:rPr lang="en-US" altLang="zh-CN" sz="2400"/>
              <a:t>   </a:t>
            </a:r>
            <a:r>
              <a:rPr lang="zh-CN" altLang="en-US" sz="2400"/>
              <a:t>层次 </a:t>
            </a:r>
            <a:endParaRPr lang="zh-CN" altLang="en-US" sz="2400"/>
          </a:p>
          <a:p>
            <a:r>
              <a:rPr lang="zh-CN" altLang="en-US" sz="2400"/>
              <a:t>D. 证明 </a:t>
            </a:r>
            <a:r>
              <a:rPr lang="en-US" altLang="zh-CN" sz="2400"/>
              <a:t>   </a:t>
            </a:r>
            <a:r>
              <a:rPr lang="zh-CN" altLang="en-US" sz="2400"/>
              <a:t>水平</a:t>
            </a:r>
            <a:endParaRPr lang="zh-CN" altLang="en-US" sz="2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869950" y="704850"/>
            <a:ext cx="10735310" cy="4892675"/>
          </a:xfrm>
          <a:prstGeom prst="rect">
            <a:avLst/>
          </a:prstGeom>
          <a:noFill/>
        </p:spPr>
        <p:txBody>
          <a:bodyPr wrap="square" rtlCol="0" anchor="t">
            <a:spAutoFit/>
          </a:bodyPr>
          <a:p>
            <a:r>
              <a:rPr lang="zh-CN" altLang="en-US" sz="2400"/>
              <a:t>【例 2】</a:t>
            </a:r>
            <a:endParaRPr lang="zh-CN" altLang="en-US" sz="2400"/>
          </a:p>
          <a:p>
            <a:r>
              <a:rPr lang="zh-CN" altLang="en-US" sz="2400"/>
              <a:t>①总参谋长房峰辉在记者会上</a:t>
            </a:r>
            <a:r>
              <a:rPr lang="en-US" altLang="zh-CN" sz="2400"/>
              <a:t>——</a:t>
            </a:r>
            <a:r>
              <a:rPr lang="zh-CN" altLang="en-US" sz="2400"/>
              <a:t> 指出，中国维护本国主权领土完整以及国土安全坚定不移，老祖宗留下来的土地一寸都不能丢。</a:t>
            </a:r>
            <a:endParaRPr lang="zh-CN" altLang="en-US" sz="2400"/>
          </a:p>
          <a:p>
            <a:endParaRPr lang="zh-CN" altLang="en-US" sz="2400"/>
          </a:p>
          <a:p>
            <a:r>
              <a:rPr lang="zh-CN" altLang="en-US" sz="2400"/>
              <a:t>②尽管这只是一次</a:t>
            </a:r>
            <a:r>
              <a:rPr lang="en-US" altLang="zh-CN" sz="2400"/>
              <a:t>——</a:t>
            </a:r>
            <a:r>
              <a:rPr lang="zh-CN" altLang="en-US" sz="2400"/>
              <a:t> ，但民警与保安的迅速出击，表明本市第一个进入校园的电子保安报警系统已经成功地开通了。</a:t>
            </a:r>
            <a:endParaRPr lang="zh-CN" altLang="en-US" sz="2400"/>
          </a:p>
          <a:p>
            <a:endParaRPr lang="zh-CN" altLang="en-US" sz="2400"/>
          </a:p>
          <a:p>
            <a:r>
              <a:rPr lang="zh-CN" altLang="en-US" sz="2400"/>
              <a:t>③用歪曲事实的历史教科书作为教材，必然</a:t>
            </a:r>
            <a:r>
              <a:rPr lang="en-US" altLang="zh-CN" sz="2400"/>
              <a:t>——</a:t>
            </a:r>
            <a:r>
              <a:rPr lang="zh-CN" altLang="en-US" sz="2400"/>
              <a:t> 日本年轻一代对本国历史的认识偏离事实。</a:t>
            </a:r>
            <a:endParaRPr lang="zh-CN" altLang="en-US" sz="2400"/>
          </a:p>
          <a:p>
            <a:r>
              <a:rPr lang="zh-CN" altLang="en-US" sz="2400"/>
              <a:t>依次填入画横线部分最恰当的一项是（ ）。</a:t>
            </a:r>
            <a:endParaRPr lang="zh-CN" altLang="en-US" sz="2400"/>
          </a:p>
          <a:p>
            <a:endParaRPr lang="zh-CN" altLang="en-US" sz="2400"/>
          </a:p>
          <a:p>
            <a:r>
              <a:rPr lang="zh-CN" altLang="en-US" sz="2400"/>
              <a:t>A.庄重 演练 引导 </a:t>
            </a:r>
            <a:r>
              <a:rPr lang="en-US" altLang="zh-CN" sz="2400"/>
              <a:t>      </a:t>
            </a:r>
            <a:r>
              <a:rPr lang="zh-CN" altLang="en-US" sz="2400"/>
              <a:t>B.郑重 演示 引导</a:t>
            </a:r>
            <a:endParaRPr lang="zh-CN" altLang="en-US" sz="2400"/>
          </a:p>
          <a:p>
            <a:r>
              <a:rPr lang="zh-CN" altLang="en-US" sz="2400">
                <a:solidFill>
                  <a:srgbClr val="FF0000"/>
                </a:solidFill>
              </a:rPr>
              <a:t>C.郑重 演练 导致</a:t>
            </a:r>
            <a:r>
              <a:rPr lang="zh-CN" altLang="en-US" sz="2400"/>
              <a:t> </a:t>
            </a:r>
            <a:r>
              <a:rPr lang="en-US" altLang="zh-CN" sz="2400"/>
              <a:t>      </a:t>
            </a:r>
            <a:r>
              <a:rPr lang="zh-CN" altLang="en-US" sz="2400"/>
              <a:t>D.庄重 演示 导致</a:t>
            </a:r>
            <a:endParaRPr lang="zh-CN" altLang="en-US" sz="240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pic>
        <p:nvPicPr>
          <p:cNvPr id="4" name="图片 3"/>
          <p:cNvPicPr>
            <a:picLocks noChangeAspect="1"/>
          </p:cNvPicPr>
          <p:nvPr>
            <p:custDataLst>
              <p:tags r:id="rId7"/>
            </p:custDataLst>
          </p:nvPr>
        </p:nvPicPr>
        <p:blipFill>
          <a:blip r:embed="rId8"/>
          <a:stretch>
            <a:fillRect/>
          </a:stretch>
        </p:blipFill>
        <p:spPr>
          <a:xfrm>
            <a:off x="1715770" y="445135"/>
            <a:ext cx="9009380" cy="6085840"/>
          </a:xfrm>
          <a:prstGeom prst="rect">
            <a:avLst/>
          </a:prstGeom>
        </p:spPr>
      </p:pic>
      <p:sp>
        <p:nvSpPr>
          <p:cNvPr id="5" name="文本框 4"/>
          <p:cNvSpPr txBox="1"/>
          <p:nvPr/>
        </p:nvSpPr>
        <p:spPr>
          <a:xfrm>
            <a:off x="979805" y="411480"/>
            <a:ext cx="4064000" cy="768350"/>
          </a:xfrm>
          <a:prstGeom prst="rect">
            <a:avLst/>
          </a:prstGeom>
          <a:noFill/>
        </p:spPr>
        <p:txBody>
          <a:bodyPr wrap="square" rtlCol="0">
            <a:spAutoFit/>
          </a:bodyPr>
          <a:p>
            <a:r>
              <a:rPr lang="zh-CN" altLang="en-US" sz="4400">
                <a:solidFill>
                  <a:srgbClr val="FF0000"/>
                </a:solidFill>
              </a:rPr>
              <a:t>总结</a:t>
            </a:r>
            <a:endParaRPr lang="zh-CN" altLang="en-US" sz="440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37"/>
          <p:cNvSpPr/>
          <p:nvPr>
            <p:custDataLst>
              <p:tags r:id="rId1"/>
            </p:custDataLst>
          </p:nvPr>
        </p:nvSpPr>
        <p:spPr>
          <a:xfrm>
            <a:off x="11344910" y="5872480"/>
            <a:ext cx="1047750" cy="944245"/>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 name="Freeform: Shape 37"/>
          <p:cNvSpPr/>
          <p:nvPr>
            <p:custDataLst>
              <p:tags r:id="rId2"/>
            </p:custDataLst>
          </p:nvPr>
        </p:nvSpPr>
        <p:spPr>
          <a:xfrm>
            <a:off x="10668309" y="5955226"/>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reeform: Shape 37"/>
          <p:cNvSpPr/>
          <p:nvPr>
            <p:custDataLst>
              <p:tags r:id="rId3"/>
            </p:custDataLst>
          </p:nvPr>
        </p:nvSpPr>
        <p:spPr>
          <a:xfrm>
            <a:off x="10106969" y="6033331"/>
            <a:ext cx="1095366" cy="944280"/>
          </a:xfrm>
          <a:custGeom>
            <a:avLst/>
            <a:gdLst>
              <a:gd name="connsiteX0" fmla="*/ 991440 w 991440"/>
              <a:gd name="connsiteY0" fmla="*/ 854689 h 854689"/>
              <a:gd name="connsiteX1" fmla="*/ 919079 w 991440"/>
              <a:gd name="connsiteY1" fmla="*/ 854689 h 854689"/>
              <a:gd name="connsiteX2" fmla="*/ 495722 w 991440"/>
              <a:gd name="connsiteY2" fmla="*/ 116276 h 854689"/>
              <a:gd name="connsiteX3" fmla="*/ 72364 w 991440"/>
              <a:gd name="connsiteY3" fmla="*/ 854689 h 854689"/>
              <a:gd name="connsiteX4" fmla="*/ 0 w 991440"/>
              <a:gd name="connsiteY4" fmla="*/ 854689 h 854689"/>
              <a:gd name="connsiteX5" fmla="*/ 495720 w 991440"/>
              <a:gd name="connsiteY5" fmla="*/ 0 h 85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40" h="854689">
                <a:moveTo>
                  <a:pt x="991440" y="854689"/>
                </a:moveTo>
                <a:lnTo>
                  <a:pt x="919079" y="854689"/>
                </a:lnTo>
                <a:lnTo>
                  <a:pt x="495722" y="116276"/>
                </a:lnTo>
                <a:lnTo>
                  <a:pt x="72364" y="854689"/>
                </a:lnTo>
                <a:lnTo>
                  <a:pt x="0" y="854689"/>
                </a:lnTo>
                <a:lnTo>
                  <a:pt x="495720" y="0"/>
                </a:lnTo>
                <a:close/>
              </a:path>
            </a:pathLst>
          </a:custGeom>
          <a:gradFill>
            <a:gsLst>
              <a:gs pos="0">
                <a:srgbClr val="FBFB11"/>
              </a:gs>
              <a:gs pos="100000">
                <a:srgbClr val="838309"/>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深度视觉·原创设计 https://www.docer.com/works?userid=22383862"/>
          <p:cNvSpPr/>
          <p:nvPr/>
        </p:nvSpPr>
        <p:spPr>
          <a:xfrm>
            <a:off x="41910" y="6720205"/>
            <a:ext cx="12192000" cy="178435"/>
          </a:xfrm>
          <a:prstGeom prst="rect">
            <a:avLst/>
          </a:prstGeom>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02235" y="-64770"/>
            <a:ext cx="737235" cy="721995"/>
          </a:xfrm>
          <a:prstGeom prst="rect">
            <a:avLst/>
          </a:prstGeom>
          <a:ln>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id-ID" dirty="0"/>
          </a:p>
        </p:txBody>
      </p:sp>
      <p:sp>
        <p:nvSpPr>
          <p:cNvPr id="14" name="图文框 13"/>
          <p:cNvSpPr/>
          <p:nvPr>
            <p:custDataLst>
              <p:tags r:id="rId4"/>
            </p:custDataLst>
          </p:nvPr>
        </p:nvSpPr>
        <p:spPr>
          <a:xfrm>
            <a:off x="65405" y="159385"/>
            <a:ext cx="12035155" cy="6657340"/>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6" name="深度视觉·原创设计 https://www.docer.com/works?userid=22383862"/>
          <p:cNvSpPr/>
          <p:nvPr>
            <p:custDataLst>
              <p:tags r:id="rId5"/>
            </p:custDataLst>
          </p:nvPr>
        </p:nvSpPr>
        <p:spPr>
          <a:xfrm rot="16200000">
            <a:off x="57785" y="107315"/>
            <a:ext cx="737235" cy="721995"/>
          </a:xfrm>
          <a:prstGeom prst="rect">
            <a:avLst/>
          </a:prstGeom>
          <a:ln>
            <a:solidFill>
              <a:schemeClr val="accent5"/>
            </a:solidFill>
          </a:ln>
        </p:spPr>
        <p:style>
          <a:lnRef idx="3">
            <a:schemeClr val="lt1"/>
          </a:lnRef>
          <a:fillRef idx="1">
            <a:schemeClr val="accent5"/>
          </a:fillRef>
          <a:effectRef idx="1">
            <a:schemeClr val="accent5"/>
          </a:effectRef>
          <a:fontRef idx="minor">
            <a:schemeClr val="lt1"/>
          </a:fontRef>
        </p:style>
        <p:txBody>
          <a:bodyPr rtlCol="0" anchor="ctr"/>
          <a:p>
            <a:pPr algn="ctr"/>
            <a:endParaRPr lang="id-ID" dirty="0"/>
          </a:p>
        </p:txBody>
      </p:sp>
      <p:sp>
        <p:nvSpPr>
          <p:cNvPr id="17" name="深度视觉·原创设计 https://www.docer.com/works?userid=22383862"/>
          <p:cNvSpPr/>
          <p:nvPr>
            <p:custDataLst>
              <p:tags r:id="rId6"/>
            </p:custDataLst>
          </p:nvPr>
        </p:nvSpPr>
        <p:spPr>
          <a:xfrm rot="16200000">
            <a:off x="298450" y="264795"/>
            <a:ext cx="737235" cy="721995"/>
          </a:xfrm>
          <a:prstGeom prst="rect">
            <a:avLst/>
          </a:prstGeom>
          <a:ln>
            <a:solidFill>
              <a:srgbClr val="FFC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dirty="0"/>
          </a:p>
        </p:txBody>
      </p:sp>
      <p:sp>
        <p:nvSpPr>
          <p:cNvPr id="4" name="文本框 3"/>
          <p:cNvSpPr txBox="1"/>
          <p:nvPr/>
        </p:nvSpPr>
        <p:spPr>
          <a:xfrm>
            <a:off x="787400" y="549275"/>
            <a:ext cx="9458960" cy="4831080"/>
          </a:xfrm>
          <a:prstGeom prst="rect">
            <a:avLst/>
          </a:prstGeom>
          <a:noFill/>
        </p:spPr>
        <p:txBody>
          <a:bodyPr wrap="square" rtlCol="0" anchor="t">
            <a:spAutoFit/>
          </a:bodyPr>
          <a:p>
            <a:r>
              <a:rPr lang="zh-CN" altLang="en-US" sz="2800">
                <a:solidFill>
                  <a:srgbClr val="FF0000"/>
                </a:solidFill>
              </a:rPr>
              <a:t>（二）固定搭配：</a:t>
            </a:r>
            <a:endParaRPr lang="zh-CN" altLang="en-US" sz="2800">
              <a:solidFill>
                <a:srgbClr val="FF0000"/>
              </a:solidFill>
            </a:endParaRPr>
          </a:p>
          <a:p>
            <a:endParaRPr lang="zh-CN" altLang="en-US" sz="2800">
              <a:solidFill>
                <a:srgbClr val="FF0000"/>
              </a:solidFill>
            </a:endParaRPr>
          </a:p>
          <a:p>
            <a:r>
              <a:rPr lang="en-US" altLang="zh-CN" sz="2800"/>
              <a:t> </a:t>
            </a:r>
            <a:r>
              <a:rPr lang="zh-CN" altLang="en-US" sz="2800"/>
              <a:t>理论要点：</a:t>
            </a:r>
            <a:endParaRPr lang="zh-CN" altLang="en-US" sz="2800"/>
          </a:p>
          <a:p>
            <a:endParaRPr lang="zh-CN" altLang="en-US" sz="2800"/>
          </a:p>
          <a:p>
            <a:r>
              <a:rPr lang="zh-CN" altLang="en-US" sz="2800"/>
              <a:t>找准搭配对象（常用词、热点词）</a:t>
            </a:r>
            <a:endParaRPr lang="zh-CN" altLang="en-US" sz="2800"/>
          </a:p>
          <a:p>
            <a:endParaRPr lang="zh-CN" altLang="en-US" sz="2800"/>
          </a:p>
          <a:p>
            <a:r>
              <a:rPr lang="zh-CN" altLang="en-US" sz="2800"/>
              <a:t>提升 VS 加大；增长 VS 增强 VS 增进</a:t>
            </a:r>
            <a:endParaRPr lang="zh-CN" altLang="en-US" sz="2800"/>
          </a:p>
          <a:p>
            <a:endParaRPr lang="zh-CN" altLang="en-US" sz="2800"/>
          </a:p>
          <a:p>
            <a:r>
              <a:rPr lang="zh-CN" altLang="en-US" sz="2800"/>
              <a:t>凝聚共识；精准扶贫；创新驱动；深化改革</a:t>
            </a:r>
            <a:endParaRPr lang="zh-CN" altLang="en-US" sz="2800"/>
          </a:p>
          <a:p>
            <a:endParaRPr lang="zh-CN" altLang="en-US" sz="2800"/>
          </a:p>
          <a:p>
            <a:r>
              <a:rPr lang="zh-CN" altLang="en-US" sz="2800"/>
              <a:t>【提示】瞻前顾后找准搭配对象</a:t>
            </a:r>
            <a:endParaRPr lang="zh-CN" altLang="en-US" sz="280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BEAUTIFY_FLAG" val=""/>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492.xml><?xml version="1.0" encoding="utf-8"?>
<p:tagLst xmlns:p="http://schemas.openxmlformats.org/presentationml/2006/main">
  <p:tag name="KSO_WM_BEAUTIFY_FLAG" val=""/>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498.xml><?xml version="1.0" encoding="utf-8"?>
<p:tagLst xmlns:p="http://schemas.openxmlformats.org/presentationml/2006/main">
  <p:tag name="KSO_WM_BEAUTIFY_FLAG" val=""/>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KSO_WM_BEAUTIFY_FLAG" val=""/>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504.xml><?xml version="1.0" encoding="utf-8"?>
<p:tagLst xmlns:p="http://schemas.openxmlformats.org/presentationml/2006/main">
  <p:tag name="KSO_WM_BEAUTIFY_FLAG" val=""/>
</p:tagLst>
</file>

<file path=ppt/tags/tag505.xml><?xml version="1.0" encoding="utf-8"?>
<p:tagLst xmlns:p="http://schemas.openxmlformats.org/presentationml/2006/main">
  <p:tag name="KSO_WM_BEAUTIFY_FLAG" val=""/>
</p:tagLst>
</file>

<file path=ppt/tags/tag506.xml><?xml version="1.0" encoding="utf-8"?>
<p:tagLst xmlns:p="http://schemas.openxmlformats.org/presentationml/2006/main">
  <p:tag name="KSO_WM_BEAUTIFY_FLAG" val=""/>
</p:tagLst>
</file>

<file path=ppt/tags/tag507.xml><?xml version="1.0" encoding="utf-8"?>
<p:tagLst xmlns:p="http://schemas.openxmlformats.org/presentationml/2006/main">
  <p:tag name="KSO_WM_BEAUTIFY_FLAG" val=""/>
</p:tagLst>
</file>

<file path=ppt/tags/tag508.xml><?xml version="1.0" encoding="utf-8"?>
<p:tagLst xmlns:p="http://schemas.openxmlformats.org/presentationml/2006/main">
  <p:tag name="KSO_WM_BEAUTIFY_FLAG" val=""/>
</p:tagLst>
</file>

<file path=ppt/tags/tag509.xml><?xml version="1.0" encoding="utf-8"?>
<p:tagLst xmlns:p="http://schemas.openxmlformats.org/presentationml/2006/main">
  <p:tag name="KSO_WM_BEAUTIFY_FLAG" val=""/>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0.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511.xml><?xml version="1.0" encoding="utf-8"?>
<p:tagLst xmlns:p="http://schemas.openxmlformats.org/presentationml/2006/main">
  <p:tag name="KSO_WM_BEAUTIFY_FLAG" val=""/>
</p:tagLst>
</file>

<file path=ppt/tags/tag512.xml><?xml version="1.0" encoding="utf-8"?>
<p:tagLst xmlns:p="http://schemas.openxmlformats.org/presentationml/2006/main">
  <p:tag name="KSO_WM_BEAUTIFY_FLAG" val=""/>
</p:tagLst>
</file>

<file path=ppt/tags/tag513.xml><?xml version="1.0" encoding="utf-8"?>
<p:tagLst xmlns:p="http://schemas.openxmlformats.org/presentationml/2006/main">
  <p:tag name="KSO_WM_BEAUTIFY_FLAG" val=""/>
</p:tagLst>
</file>

<file path=ppt/tags/tag514.xml><?xml version="1.0" encoding="utf-8"?>
<p:tagLst xmlns:p="http://schemas.openxmlformats.org/presentationml/2006/main">
  <p:tag name="KSO_WM_BEAUTIFY_FLAG" val=""/>
</p:tagLst>
</file>

<file path=ppt/tags/tag515.xml><?xml version="1.0" encoding="utf-8"?>
<p:tagLst xmlns:p="http://schemas.openxmlformats.org/presentationml/2006/main">
  <p:tag name="KSO_WM_BEAUTIFY_FLAG" val=""/>
</p:tagLst>
</file>

<file path=ppt/tags/tag516.xml><?xml version="1.0" encoding="utf-8"?>
<p:tagLst xmlns:p="http://schemas.openxmlformats.org/presentationml/2006/main">
  <p:tag name="KSO_WM_BEAUTIFY_FLAG" val=""/>
</p:tagLst>
</file>

<file path=ppt/tags/tag517.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518.xml><?xml version="1.0" encoding="utf-8"?>
<p:tagLst xmlns:p="http://schemas.openxmlformats.org/presentationml/2006/main">
  <p:tag name="KSO_WM_BEAUTIFY_FLAG" val=""/>
</p:tagLst>
</file>

<file path=ppt/tags/tag519.xml><?xml version="1.0" encoding="utf-8"?>
<p:tagLst xmlns:p="http://schemas.openxmlformats.org/presentationml/2006/main">
  <p:tag name="KSO_WM_BEAUTIFY_FLAG" val=""/>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0.xml><?xml version="1.0" encoding="utf-8"?>
<p:tagLst xmlns:p="http://schemas.openxmlformats.org/presentationml/2006/main">
  <p:tag name="KSO_WM_BEAUTIFY_FLAG" val=""/>
</p:tagLst>
</file>

<file path=ppt/tags/tag521.xml><?xml version="1.0" encoding="utf-8"?>
<p:tagLst xmlns:p="http://schemas.openxmlformats.org/presentationml/2006/main">
  <p:tag name="KSO_WM_BEAUTIFY_FLAG" val=""/>
</p:tagLst>
</file>

<file path=ppt/tags/tag522.xml><?xml version="1.0" encoding="utf-8"?>
<p:tagLst xmlns:p="http://schemas.openxmlformats.org/presentationml/2006/main">
  <p:tag name="KSO_WM_BEAUTIFY_FLAG" val=""/>
</p:tagLst>
</file>

<file path=ppt/tags/tag523.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524.xml><?xml version="1.0" encoding="utf-8"?>
<p:tagLst xmlns:p="http://schemas.openxmlformats.org/presentationml/2006/main">
  <p:tag name="KSO_WM_BEAUTIFY_FLAG" val=""/>
</p:tagLst>
</file>

<file path=ppt/tags/tag525.xml><?xml version="1.0" encoding="utf-8"?>
<p:tagLst xmlns:p="http://schemas.openxmlformats.org/presentationml/2006/main">
  <p:tag name="KSO_WM_BEAUTIFY_FLAG" val=""/>
</p:tagLst>
</file>

<file path=ppt/tags/tag526.xml><?xml version="1.0" encoding="utf-8"?>
<p:tagLst xmlns:p="http://schemas.openxmlformats.org/presentationml/2006/main">
  <p:tag name="KSO_WM_BEAUTIFY_FLAG" val=""/>
</p:tagLst>
</file>

<file path=ppt/tags/tag527.xml><?xml version="1.0" encoding="utf-8"?>
<p:tagLst xmlns:p="http://schemas.openxmlformats.org/presentationml/2006/main">
  <p:tag name="KSO_WM_BEAUTIFY_FLAG" val=""/>
</p:tagLst>
</file>

<file path=ppt/tags/tag528.xml><?xml version="1.0" encoding="utf-8"?>
<p:tagLst xmlns:p="http://schemas.openxmlformats.org/presentationml/2006/main">
  <p:tag name="KSO_WM_BEAUTIFY_FLAG" val=""/>
</p:tagLst>
</file>

<file path=ppt/tags/tag529.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0.xml><?xml version="1.0" encoding="utf-8"?>
<p:tagLst xmlns:p="http://schemas.openxmlformats.org/presentationml/2006/main">
  <p:tag name="KSO_WM_BEAUTIFY_FLAG" val=""/>
</p:tagLst>
</file>

<file path=ppt/tags/tag531.xml><?xml version="1.0" encoding="utf-8"?>
<p:tagLst xmlns:p="http://schemas.openxmlformats.org/presentationml/2006/main">
  <p:tag name="KSO_WM_BEAUTIFY_FLAG" val=""/>
</p:tagLst>
</file>

<file path=ppt/tags/tag532.xml><?xml version="1.0" encoding="utf-8"?>
<p:tagLst xmlns:p="http://schemas.openxmlformats.org/presentationml/2006/main">
  <p:tag name="KSO_WM_BEAUTIFY_FLAG" val=""/>
</p:tagLst>
</file>

<file path=ppt/tags/tag533.xml><?xml version="1.0" encoding="utf-8"?>
<p:tagLst xmlns:p="http://schemas.openxmlformats.org/presentationml/2006/main">
  <p:tag name="KSO_WM_BEAUTIFY_FLAG" val=""/>
</p:tagLst>
</file>

<file path=ppt/tags/tag534.xml><?xml version="1.0" encoding="utf-8"?>
<p:tagLst xmlns:p="http://schemas.openxmlformats.org/presentationml/2006/main">
  <p:tag name="KSO_WM_BEAUTIFY_FLAG" val=""/>
</p:tagLst>
</file>

<file path=ppt/tags/tag535.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536.xml><?xml version="1.0" encoding="utf-8"?>
<p:tagLst xmlns:p="http://schemas.openxmlformats.org/presentationml/2006/main">
  <p:tag name="KSO_WM_BEAUTIFY_FLAG" val=""/>
</p:tagLst>
</file>

<file path=ppt/tags/tag537.xml><?xml version="1.0" encoding="utf-8"?>
<p:tagLst xmlns:p="http://schemas.openxmlformats.org/presentationml/2006/main">
  <p:tag name="KSO_WM_BEAUTIFY_FLAG" val=""/>
</p:tagLst>
</file>

<file path=ppt/tags/tag538.xml><?xml version="1.0" encoding="utf-8"?>
<p:tagLst xmlns:p="http://schemas.openxmlformats.org/presentationml/2006/main">
  <p:tag name="KSO_WM_BEAUTIFY_FLAG" val=""/>
</p:tagLst>
</file>

<file path=ppt/tags/tag539.xml><?xml version="1.0" encoding="utf-8"?>
<p:tagLst xmlns:p="http://schemas.openxmlformats.org/presentationml/2006/main">
  <p:tag name="KSO_WM_BEAUTIFY_FLAG" val=""/>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0.xml><?xml version="1.0" encoding="utf-8"?>
<p:tagLst xmlns:p="http://schemas.openxmlformats.org/presentationml/2006/main">
  <p:tag name="KSO_WM_BEAUTIFY_FLAG" val=""/>
</p:tagLst>
</file>

<file path=ppt/tags/tag541.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542.xml><?xml version="1.0" encoding="utf-8"?>
<p:tagLst xmlns:p="http://schemas.openxmlformats.org/presentationml/2006/main">
  <p:tag name="KSO_WM_BEAUTIFY_FLAG" val=""/>
</p:tagLst>
</file>

<file path=ppt/tags/tag543.xml><?xml version="1.0" encoding="utf-8"?>
<p:tagLst xmlns:p="http://schemas.openxmlformats.org/presentationml/2006/main">
  <p:tag name="KSO_WM_BEAUTIFY_FLAG" val=""/>
</p:tagLst>
</file>

<file path=ppt/tags/tag544.xml><?xml version="1.0" encoding="utf-8"?>
<p:tagLst xmlns:p="http://schemas.openxmlformats.org/presentationml/2006/main">
  <p:tag name="KSO_WM_BEAUTIFY_FLAG" val=""/>
</p:tagLst>
</file>

<file path=ppt/tags/tag545.xml><?xml version="1.0" encoding="utf-8"?>
<p:tagLst xmlns:p="http://schemas.openxmlformats.org/presentationml/2006/main">
  <p:tag name="COMMONDATA" val="eyJoZGlkIjoiY2YzMjczMTY1NzdmNDc1NzM0OWFhZmM5MzZlNTgwNDIifQ=="/>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TEMPLATE_CATEGORY" val="custom"/>
  <p:tag name="KSO_WM_TEMPLATE_INDEX" val="20188978"/>
  <p:tag name="KSO_WM_UNIT_TYPE" val="n_i"/>
  <p:tag name="KSO_WM_UNIT_INDEX" val="1_1"/>
  <p:tag name="KSO_WM_UNIT_LAYERLEVEL" val="1_1"/>
  <p:tag name="KSO_WM_BEAUTIFY_FLAG" val="#wm#"/>
  <p:tag name="KSO_WM_TAG_VERSION" val="1.0"/>
  <p:tag name="KSO_WM_DIAGRAM_GROUP_CODE" val="n1-1"/>
  <p:tag name="KSO_WM_UNIT_ID" val="custom20188978_16*n_i*1_1"/>
  <p:tag name="KSO_WM_UNIT_HIGHLIGHT" val="0"/>
  <p:tag name="KSO_WM_UNIT_COMPATIBLE" val="0"/>
  <p:tag name="KSO_WM_UNIT_DIAGRAM_ISNUMVISUAL" val="0"/>
  <p:tag name="KSO_WM_UNIT_DIAGRAM_ISREFERUNIT" val="0"/>
  <p:tag name="KSO_WM_UNIT_FILL_FORE_SCHEMECOLOR_INDEX" val="7"/>
  <p:tag name="KSO_WM_UNIT_FILL_TYPE" val="1"/>
  <p:tag name="KSO_WM_UNIT_LINE_FORE_SCHEMECOLOR_INDEX" val="8"/>
  <p:tag name="KSO_WM_UNIT_LINE_FILL_TYPE" val="2"/>
  <p:tag name="KSO_WM_UNIT_TEXT_FILL_FORE_SCHEMECOLOR_INDEX" val="2"/>
  <p:tag name="KSO_WM_UNIT_TEXT_FILL_TYPE" val="1"/>
  <p:tag name="KSO_WM_UNIT_USESOURCEFORMAT_APPLY" val="1"/>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TAG_VERSION" val="1.0"/>
  <p:tag name="KSO_WM_SLIDE_ITEM_CNT" val="3"/>
  <p:tag name="KSO_WM_SLIDE_LAYOUT" val="n"/>
  <p:tag name="KSO_WM_SLIDE_LAYOUT_CNT" val="1"/>
  <p:tag name="KSO_WM_SLIDE_TYPE" val="text"/>
  <p:tag name="KSO_WM_SLIDE_SUBTYPE" val="diag"/>
  <p:tag name="KSO_WM_BEAUTIFY_FLAG" val="#wm#"/>
  <p:tag name="KSO_WM_SLIDE_POSITION" val="0*0"/>
  <p:tag name="KSO_WM_SLIDE_SIZE" val="853.936*540"/>
  <p:tag name="KSO_WM_COMBINE_RELATE_SLIDE_ID" val="background20185106_12"/>
  <p:tag name="KSO_WM_TEMPLATE_CATEGORY" val="custom"/>
  <p:tag name="KSO_WM_TEMPLATE_INDEX" val="20188978"/>
  <p:tag name="KSO_WM_SLIDE_ID" val="custom20188978_16"/>
  <p:tag name="KSO_WM_SLIDE_INDEX" val="16"/>
  <p:tag name="KSO_WM_DIAGRAM_GROUP_CODE" val="n1-1"/>
  <p:tag name="KSO_WM_TEMPLATE_SUBCATEGORY" val="0"/>
  <p:tag name="KSO_WM_TEMPLATE_MASTER_TYPE" val="1"/>
  <p:tag name="KSO_WM_TEMPLATE_COLOR_TYPE" val="0"/>
  <p:tag name="KSO_WM_SLIDE_DIAGTYPE" val="n"/>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3_1*i*1"/>
  <p:tag name="KSO_WM_TEMPLATE_CATEGORY" val="diagram"/>
  <p:tag name="KSO_WM_TEMPLATE_INDEX" val="20211053"/>
  <p:tag name="KSO_WM_UNIT_LAYERLEVEL" val="1"/>
  <p:tag name="KSO_WM_TAG_VERSION" val="1.0"/>
  <p:tag name="KSO_WM_BEAUTIFY_FLAG" val=""/>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5fd0b2111fa9d42129dd3412"/>
  <p:tag name="KSO_WM_TEMPLATE_ASSEMBLE_GROUPID" val="5fd0b2111fa9d42129dd3412"/>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12640</Words>
  <Application>WPS 演示</Application>
  <PresentationFormat>宽屏</PresentationFormat>
  <Paragraphs>716</Paragraphs>
  <Slides>80</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80</vt:i4>
      </vt:variant>
    </vt:vector>
  </HeadingPairs>
  <TitlesOfParts>
    <vt:vector size="91" baseType="lpstr">
      <vt:lpstr>Arial</vt:lpstr>
      <vt:lpstr>宋体</vt:lpstr>
      <vt:lpstr>Wingdings</vt:lpstr>
      <vt:lpstr>Wingdings</vt:lpstr>
      <vt:lpstr>Calibri</vt:lpstr>
      <vt:lpstr>微软雅黑</vt:lpstr>
      <vt:lpstr>方正兰亭黑简体</vt:lpstr>
      <vt:lpstr>黑体</vt:lpstr>
      <vt:lpstr>Calibri</vt:lpstr>
      <vt:lpstr>Arial Unicode MS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161</cp:revision>
  <dcterms:created xsi:type="dcterms:W3CDTF">2019-06-19T02:08:00Z</dcterms:created>
  <dcterms:modified xsi:type="dcterms:W3CDTF">2023-08-10T02:35:21Z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ED1DA2D21CD146238C094EB23FB2B817_13</vt:lpwstr>
  </property>
</Properties>
</file>