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8"/>
  </p:handoutMasterIdLst>
  <p:sldIdLst>
    <p:sldId id="573" r:id="rId3"/>
    <p:sldId id="574" r:id="rId4"/>
    <p:sldId id="757" r:id="rId5"/>
    <p:sldId id="837" r:id="rId7"/>
    <p:sldId id="838" r:id="rId8"/>
    <p:sldId id="770" r:id="rId9"/>
    <p:sldId id="839" r:id="rId10"/>
    <p:sldId id="840" r:id="rId11"/>
    <p:sldId id="841" r:id="rId12"/>
    <p:sldId id="842" r:id="rId13"/>
    <p:sldId id="843" r:id="rId14"/>
    <p:sldId id="844" r:id="rId15"/>
    <p:sldId id="845" r:id="rId16"/>
    <p:sldId id="846" r:id="rId17"/>
    <p:sldId id="847" r:id="rId18"/>
    <p:sldId id="848" r:id="rId19"/>
    <p:sldId id="851" r:id="rId20"/>
    <p:sldId id="849" r:id="rId21"/>
    <p:sldId id="850" r:id="rId22"/>
    <p:sldId id="852" r:id="rId23"/>
    <p:sldId id="853" r:id="rId24"/>
    <p:sldId id="855" r:id="rId25"/>
    <p:sldId id="856" r:id="rId26"/>
    <p:sldId id="857" r:id="rId27"/>
    <p:sldId id="858" r:id="rId28"/>
    <p:sldId id="859" r:id="rId29"/>
    <p:sldId id="860" r:id="rId30"/>
    <p:sldId id="861" r:id="rId31"/>
    <p:sldId id="862" r:id="rId32"/>
    <p:sldId id="863" r:id="rId33"/>
    <p:sldId id="864" r:id="rId34"/>
    <p:sldId id="865" r:id="rId35"/>
    <p:sldId id="866" r:id="rId36"/>
    <p:sldId id="867" r:id="rId37"/>
    <p:sldId id="868" r:id="rId38"/>
    <p:sldId id="869" r:id="rId39"/>
    <p:sldId id="870" r:id="rId40"/>
    <p:sldId id="871" r:id="rId41"/>
    <p:sldId id="872" r:id="rId42"/>
    <p:sldId id="873" r:id="rId43"/>
    <p:sldId id="874" r:id="rId44"/>
    <p:sldId id="876" r:id="rId45"/>
    <p:sldId id="875" r:id="rId46"/>
    <p:sldId id="877" r:id="rId47"/>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7E6E6"/>
    <a:srgbClr val="C0000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3" Type="http://schemas.openxmlformats.org/officeDocument/2006/relationships/tags" Target="tags/tag55.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方正中雅宋简体" panose="02000000000000000000" charset="-122"/>
              </a:rPr>
            </a:fld>
            <a:endParaRPr lang="zh-CN" altLang="en-US">
              <a:cs typeface="方正中雅宋简体"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方正中雅宋简体" panose="02000000000000000000" charset="-122"/>
              <a:ea typeface="方正中雅宋简体" panose="02000000000000000000" charset="-122"/>
              <a:cs typeface="方正中雅宋简体"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方正中雅宋简体" panose="02000000000000000000" charset="-122"/>
              </a:rPr>
            </a:fld>
            <a:endParaRPr lang="zh-CN" altLang="en-US">
              <a:cs typeface="方正中雅宋简体"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方正中雅宋简体" panose="02000000000000000000" charset="-122"/>
                <a:ea typeface="方正中雅宋简体" panose="02000000000000000000" charset="-122"/>
                <a:cs typeface="方正中雅宋简体" panose="02000000000000000000"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4572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9144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3716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1828800" algn="l" defTabSz="914400" rtl="0" eaLnBrk="1" latinLnBrk="0" hangingPunct="1">
      <a:defRPr sz="12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0730" cy="6857365"/>
          </a:xfrm>
          <a:prstGeom prst="rect">
            <a:avLst/>
          </a:prstGeom>
        </p:spPr>
      </p:pic>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208791" y="6285976"/>
            <a:ext cx="2482850" cy="460375"/>
          </a:xfrm>
          <a:prstGeom prst="rect">
            <a:avLst/>
          </a:prstGeom>
        </p:spPr>
        <p:txBody>
          <a:bodyPr wrap="none">
            <a:spAutoFit/>
          </a:bodyPr>
          <a:lstStyle/>
          <a:p>
            <a:r>
              <a:rPr lang="zh-CN" sz="2400" b="1" dirty="0">
                <a:solidFill>
                  <a:srgbClr val="00B050"/>
                </a:solidFill>
                <a:cs typeface="方正中雅宋简体" panose="02000000000000000000" charset="-122"/>
              </a:rPr>
              <a:t>信佳哥，不挂科</a:t>
            </a:r>
            <a:r>
              <a:rPr lang="en-US" altLang="zh-CN" sz="2400" b="1" dirty="0">
                <a:solidFill>
                  <a:srgbClr val="00B050"/>
                </a:solidFill>
                <a:cs typeface="方正中雅宋简体" panose="02000000000000000000" charset="-122"/>
              </a:rPr>
              <a:t>~</a:t>
            </a:r>
            <a:endParaRPr lang="en-US" altLang="zh-CN" sz="2400" b="1" dirty="0">
              <a:solidFill>
                <a:srgbClr val="00B050"/>
              </a:solidFill>
              <a:cs typeface="方正中雅宋简体" panose="02000000000000000000" charset="-122"/>
            </a:endParaRPr>
          </a:p>
        </p:txBody>
      </p:sp>
      <p:cxnSp>
        <p:nvCxnSpPr>
          <p:cNvPr id="7" name="直接连接符 6"/>
          <p:cNvCxnSpPr/>
          <p:nvPr userDrawn="1"/>
        </p:nvCxnSpPr>
        <p:spPr>
          <a:xfrm>
            <a:off x="0" y="6227379"/>
            <a:ext cx="12192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28957D5-3A18-43AF-85F8-599734A5AE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546519-C9A7-4E7B-9B67-262F493AB1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D28957D5-3A18-43AF-85F8-599734A5AE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中雅宋简体" panose="02000000000000000000" charset="-122"/>
                <a:ea typeface="方正中雅宋简体" panose="02000000000000000000" charset="-122"/>
                <a:cs typeface="方正中雅宋简体" panose="02000000000000000000" charset="-122"/>
              </a:defRPr>
            </a:lvl1pPr>
          </a:lstStyle>
          <a:p>
            <a:fld id="{41546519-C9A7-4E7B-9B67-262F493AB1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中雅宋简体" panose="02000000000000000000" charset="-122"/>
          <a:ea typeface="方正中雅宋简体" panose="02000000000000000000" charset="-122"/>
          <a:cs typeface="方正中雅宋简体" panose="020000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8.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8.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8.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8.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0" Type="http://schemas.openxmlformats.org/officeDocument/2006/relationships/notesSlide" Target="../notesSlides/notesSlide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8.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8.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8.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8.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41" y="188"/>
            <a:ext cx="12191331" cy="685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副标题 2"/>
          <p:cNvSpPr txBox="1"/>
          <p:nvPr/>
        </p:nvSpPr>
        <p:spPr bwMode="auto">
          <a:xfrm>
            <a:off x="926309" y="5442828"/>
            <a:ext cx="2751384" cy="201000"/>
          </a:xfrm>
          <a:prstGeom prst="rect">
            <a:avLst/>
          </a:prstGeom>
          <a:noFill/>
          <a:ln w="9525">
            <a:noFill/>
            <a:miter lim="800000"/>
          </a:ln>
        </p:spPr>
        <p:txBody>
          <a:bodyPr lIns="51432" tIns="25716" rIns="51432" bIns="25716"/>
          <a:lstStyle/>
          <a:p>
            <a:pPr>
              <a:lnSpc>
                <a:spcPct val="90000"/>
              </a:lnSpc>
              <a:spcBef>
                <a:spcPts val="595"/>
              </a:spcBef>
            </a:pPr>
            <a:r>
              <a:rPr kumimoji="1" lang="zh-CN" altLang="en-US" sz="2400" b="1" dirty="0">
                <a:latin typeface="+mn-ea"/>
                <a:cs typeface="方正中雅宋简体" panose="02000000000000000000" charset="-122"/>
              </a:rPr>
              <a:t>主讲人：黄正佳</a:t>
            </a:r>
            <a:endParaRPr kumimoji="1" lang="zh-CN" altLang="en-US" sz="2400" b="1" dirty="0">
              <a:latin typeface="+mn-ea"/>
              <a:cs typeface="方正中雅宋简体" panose="02000000000000000000" charset="-122"/>
            </a:endParaRPr>
          </a:p>
        </p:txBody>
      </p:sp>
      <p:sp>
        <p:nvSpPr>
          <p:cNvPr id="9" name="文本框 8"/>
          <p:cNvSpPr txBox="1"/>
          <p:nvPr/>
        </p:nvSpPr>
        <p:spPr>
          <a:xfrm>
            <a:off x="4990783" y="5218192"/>
            <a:ext cx="7200437" cy="829945"/>
          </a:xfrm>
          <a:prstGeom prst="rect">
            <a:avLst/>
          </a:prstGeom>
          <a:noFill/>
        </p:spPr>
        <p:txBody>
          <a:bodyPr wrap="square" rtlCol="0">
            <a:spAutoFit/>
          </a:bodyPr>
          <a:lstStyle/>
          <a:p>
            <a:r>
              <a:rPr lang="en-US" altLang="zh-CN"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a:t>
            </a:r>
            <a:r>
              <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rPr>
              <a:t>信佳哥 不挂科</a:t>
            </a:r>
            <a:endParaRPr lang="zh-CN" altLang="en-US" sz="4800" b="1" dirty="0">
              <a:solidFill>
                <a:srgbClr val="FF0000"/>
              </a:solidFill>
              <a:latin typeface="方正中雅宋简体" panose="02000000000000000000" charset="-122"/>
              <a:ea typeface="方正中雅宋简体" panose="02000000000000000000" charset="-122"/>
              <a:cs typeface="方正中雅宋简体" panose="02000000000000000000" charset="-122"/>
            </a:endParaRPr>
          </a:p>
        </p:txBody>
      </p:sp>
      <p:sp>
        <p:nvSpPr>
          <p:cNvPr id="10" name="标题 1"/>
          <p:cNvSpPr txBox="1"/>
          <p:nvPr/>
        </p:nvSpPr>
        <p:spPr>
          <a:xfrm>
            <a:off x="789313" y="4429842"/>
            <a:ext cx="6543792" cy="579088"/>
          </a:xfrm>
          <a:prstGeom prst="rect">
            <a:avLst/>
          </a:prstGeom>
          <a:noFill/>
          <a:ln w="9525">
            <a:noFill/>
          </a:ln>
        </p:spPr>
        <p:txBody>
          <a:bodyPr anchor="b"/>
          <a:lstStyle/>
          <a:p>
            <a:pPr lvl="0">
              <a:lnSpc>
                <a:spcPct val="90000"/>
              </a:lnSpc>
            </a:pP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第三篇</a:t>
            </a:r>
            <a:r>
              <a:rPr lang="en-US" altLang="zh-CN"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  </a:t>
            </a:r>
            <a:r>
              <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rPr>
              <a:t>法律</a:t>
            </a:r>
            <a:endParaRPr lang="zh-CN" altLang="en-US" sz="5690" b="1" dirty="0">
              <a:solidFill>
                <a:srgbClr val="CE1F03"/>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动员法》主要内容包括国防动员的建设目标和方针原则，组织领导机构及其职权，国防动员计划、实施预案与潜力统计调查，与国防密切相关的建设项目和重要产品，预备役人员的储备与征召，战略物资储备与调用，军品科研、生产与维修保障，战争灾害的预防与救助，国防勤务，民用资源征用与补偿，宣传教育，特别措施，法律责任等。</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812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四、国防动员法</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《国防教育法》在第 3 条中对国防教育的内容和目的作出了明确规定：国家通过开展国防教育，使公民增强国防观念，掌握基本的国防知识，学习必要的军事技能，激发爱国热情，自觉履行国防义务。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3812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五、国防教育法</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《反分裂国家法》以《宪法》为依据，贯彻</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中央对台工作大政方针</a:t>
            </a:r>
            <a:r>
              <a:rPr sz="2000" dirty="0">
                <a:latin typeface="方正中雅宋简体" panose="02000000000000000000" charset="-122"/>
                <a:ea typeface="方正中雅宋简体" panose="02000000000000000000" charset="-122"/>
                <a:cs typeface="方正中雅宋简体" panose="02000000000000000000" charset="-122"/>
                <a:sym typeface="+mn-ea"/>
              </a:rPr>
              <a:t>，突出反对和遏制“台独”分裂势力分裂国家的活动、促进祖国和平统一这一主题。该法共 10 条，1000 余字，内容简明扼要，重点突出。主要内容包括：</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）简要阐明立法宗旨、立法依据和适用范围。</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）明确大陆对台工作的原则立场及台湾问题的性质。</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3</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）重点突出以和平方式实现国家统一。</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4</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）核心部分是原则性地说明“采取非和平方式和其他必要措施”解决“台独”分裂问题的三大判断标准、明定决策机构及程序等。</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7863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六、反分裂国家法</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《反分裂国家法》具有如下特点：</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（1）原则性，内容丰富，逻辑严密；</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（2）灵活性；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和平取向；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（4）针对性，该法对象明确，即“台独”分裂活动；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反外部干涉。</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7863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六、反分裂国家法</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国防法规的概念与内容</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国家机构的国防职权</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武装力量</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6960" y="4616450"/>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边防、海防、空防和其他重大安全领域防卫</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我国《国防法》规定了国防活动的基本原则：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独立自主、自力更生</a:t>
            </a:r>
            <a:r>
              <a:rPr sz="2000" dirty="0">
                <a:latin typeface="方正中雅宋简体" panose="02000000000000000000" charset="-122"/>
                <a:ea typeface="方正中雅宋简体" panose="02000000000000000000" charset="-122"/>
                <a:cs typeface="方正中雅宋简体" panose="02000000000000000000" charset="-122"/>
                <a:sym typeface="+mn-ea"/>
              </a:rPr>
              <a:t>的原则，按照此原则建设和巩固国防；</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（2）积极防御的原则，在国防建设和巩固中实施积极防御战略；</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（3）坚持全民自卫的原则；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国防建设与经济建设协调发展</a:t>
            </a:r>
            <a:r>
              <a:rPr sz="2000" dirty="0">
                <a:latin typeface="方正中雅宋简体" panose="02000000000000000000" charset="-122"/>
                <a:ea typeface="方正中雅宋简体" panose="02000000000000000000" charset="-122"/>
                <a:cs typeface="方正中雅宋简体" panose="02000000000000000000" charset="-122"/>
                <a:sym typeface="+mn-ea"/>
              </a:rPr>
              <a:t>的原则，国家在集中力量进行经济建设的同时，加强国防建设，促进国防建设与经济建设协调发展。</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3" name="矩形 2"/>
          <p:cNvSpPr/>
          <p:nvPr>
            <p:custDataLst>
              <p:tags r:id="rId1"/>
            </p:custDataLst>
          </p:nvPr>
        </p:nvSpPr>
        <p:spPr>
          <a:xfrm>
            <a:off x="459105" y="441325"/>
            <a:ext cx="3241675" cy="460375"/>
          </a:xfrm>
          <a:prstGeom prst="rect">
            <a:avLst/>
          </a:prstGeom>
          <a:solidFill>
            <a:schemeClr val="accent2">
              <a:lumMod val="60000"/>
              <a:lumOff val="40000"/>
            </a:schemeClr>
          </a:solidFill>
        </p:spPr>
        <p:txBody>
          <a:bodyPr wrap="square">
            <a:spAutoFit/>
          </a:bodyPr>
          <a:p>
            <a:pPr lvl="0" algn="ctr" eaLnBrk="1" fontAlgn="auto" hangingPunct="1">
              <a:spcBef>
                <a:spcPts val="0"/>
              </a:spcBef>
              <a:spcAft>
                <a:spcPts val="0"/>
              </a:spcAft>
              <a:defRPr/>
            </a:pPr>
            <a:r>
              <a:rPr lang="zh-CN" altLang="en-US" sz="24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国防法规的概念与内容</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国家机构的国防职权</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武装力量</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6960" y="4616450"/>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边防、海防、空防和其他重大安全领域防卫</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1. 全国人大及其常委会</a:t>
            </a: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制定有关军事方面的法律，国家主席公布法律。</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2. 全国人民代表大会依照宪法规定，决定战争和和平的问题，并行使宪法规定的国防方面的其他职权。</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3. 全国人民代表大会常务委员会依照宪法规定，</a:t>
            </a: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决定战争状态的宣布，决定全国总动员或者局部动员，并行使宪法规定的国防方面的其他职权。</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4. 中华人民共和国主席根据全国人大及其常委会的决定，</a:t>
            </a: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宣布战争状态，发布动员令，并行使宪法规定的国防方面的其他职权。</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66344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一、全国人大及其常委会和国家主席的国防职权</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全国人大及其常委会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制定</a:t>
            </a:r>
            <a:r>
              <a:rPr sz="2000" dirty="0">
                <a:latin typeface="方正中雅宋简体" panose="02000000000000000000" charset="-122"/>
                <a:ea typeface="方正中雅宋简体" panose="02000000000000000000" charset="-122"/>
                <a:cs typeface="方正中雅宋简体" panose="02000000000000000000" charset="-122"/>
                <a:sym typeface="+mn-ea"/>
              </a:rPr>
              <a:t>有关军事方面的法律，国家主席</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公布</a:t>
            </a:r>
            <a:r>
              <a:rPr sz="2000" dirty="0">
                <a:latin typeface="方正中雅宋简体" panose="02000000000000000000" charset="-122"/>
                <a:ea typeface="方正中雅宋简体" panose="02000000000000000000" charset="-122"/>
                <a:cs typeface="方正中雅宋简体" panose="02000000000000000000" charset="-122"/>
                <a:sym typeface="+mn-ea"/>
              </a:rPr>
              <a:t>法律。</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全国人民代表大会依照宪法规定，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决定</a:t>
            </a:r>
            <a:r>
              <a:rPr sz="2000" dirty="0">
                <a:latin typeface="方正中雅宋简体" panose="02000000000000000000" charset="-122"/>
                <a:ea typeface="方正中雅宋简体" panose="02000000000000000000" charset="-122"/>
                <a:cs typeface="方正中雅宋简体" panose="02000000000000000000" charset="-122"/>
                <a:sym typeface="+mn-ea"/>
              </a:rPr>
              <a:t>战争和和平的问题，并行使宪法规定的国防方面的其他职权。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全国人民代表大会常务委员会依照宪法规定，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决定</a:t>
            </a:r>
            <a:r>
              <a:rPr sz="2000" dirty="0">
                <a:latin typeface="方正中雅宋简体" panose="02000000000000000000" charset="-122"/>
                <a:ea typeface="方正中雅宋简体" panose="02000000000000000000" charset="-122"/>
                <a:cs typeface="方正中雅宋简体" panose="02000000000000000000" charset="-122"/>
                <a:sym typeface="+mn-ea"/>
              </a:rPr>
              <a:t>战争状态的宣布，</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决定</a:t>
            </a:r>
            <a:r>
              <a:rPr sz="2000" dirty="0">
                <a:latin typeface="方正中雅宋简体" panose="02000000000000000000" charset="-122"/>
                <a:ea typeface="方正中雅宋简体" panose="02000000000000000000" charset="-122"/>
                <a:cs typeface="方正中雅宋简体" panose="02000000000000000000" charset="-122"/>
                <a:sym typeface="+mn-ea"/>
              </a:rPr>
              <a:t>全国总动员或者局部动员，并行使宪法规定的国防方面的其他职权。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中华人民共和国主席根据全国人大及其常委会的决定，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宣布</a:t>
            </a:r>
            <a:r>
              <a:rPr sz="2000" dirty="0">
                <a:latin typeface="方正中雅宋简体" panose="02000000000000000000" charset="-122"/>
                <a:ea typeface="方正中雅宋简体" panose="02000000000000000000" charset="-122"/>
                <a:cs typeface="方正中雅宋简体" panose="02000000000000000000" charset="-122"/>
                <a:sym typeface="+mn-ea"/>
              </a:rPr>
              <a:t>战争状态，</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发布</a:t>
            </a:r>
            <a:r>
              <a:rPr sz="2000" dirty="0">
                <a:latin typeface="方正中雅宋简体" panose="02000000000000000000" charset="-122"/>
                <a:ea typeface="方正中雅宋简体" panose="02000000000000000000" charset="-122"/>
                <a:cs typeface="方正中雅宋简体" panose="02000000000000000000" charset="-122"/>
                <a:sym typeface="+mn-ea"/>
              </a:rPr>
              <a:t>动员令，并行使宪法规定的国防方面的其他职权。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663448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一、全国人大及其常委会和国家主席的国防职权</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4935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国务院领导和管理国防建设事业</a:t>
            </a:r>
            <a:r>
              <a:rPr sz="2000" dirty="0">
                <a:latin typeface="方正中雅宋简体" panose="02000000000000000000" charset="-122"/>
                <a:ea typeface="方正中雅宋简体" panose="02000000000000000000" charset="-122"/>
                <a:cs typeface="方正中雅宋简体" panose="02000000000000000000" charset="-122"/>
                <a:sym typeface="+mn-ea"/>
              </a:rPr>
              <a:t>，行使下列职权：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编制国防建设的有关发展规划和计划；</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制定国防建设方面的有关政策和行政法规；</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领导和管理国防科研生产；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管理国防经费和国防资产；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 领导和管理国民经济动员工作和人民防空、国防交通等方面的建设和组织实施工作；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6. 领导和管理拥军优属工作和退役军人保障工作；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7. 与中央军事委员会共同领导民兵的建设，征兵工作，边防、海防、空防和其他重大安全领域防卫的管理工作；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8. 法律规定的与国防建设事业有关的其他职权。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30200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二、国务院的国防职权</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0" y="-610870"/>
            <a:ext cx="12192000" cy="7468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4935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中央军事委员会领导全国武装力量</a:t>
            </a:r>
            <a:r>
              <a:rPr sz="2000" dirty="0">
                <a:latin typeface="方正中雅宋简体" panose="02000000000000000000" charset="-122"/>
                <a:ea typeface="方正中雅宋简体" panose="02000000000000000000" charset="-122"/>
                <a:cs typeface="方正中雅宋简体" panose="02000000000000000000" charset="-122"/>
                <a:sym typeface="+mn-ea"/>
              </a:rPr>
              <a:t>，行使下列职权：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 统一指挥全国武装力量；</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决定军事战略和武装力量的作战方针；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领导和管理中国人民解放军、中国人民武装警察部队的建设，制定规划、计划并组织实施；</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向全国人民代表大会或者全国人民代表大会常务委员会提出议案；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 根据宪法和法律，制定军事法规，发布决定和命令；</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6. 决定中国人民解放军、中国人民武装警察部队的体制和编制，规定中央军事委员会机关部门、战区、军兵种和中国人民武装警察部队等单位的任务和职责；</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59740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三、中央军事委员会的国防职权</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59105" y="114935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中央军事委员会领导全国武装力量</a:t>
            </a:r>
            <a:r>
              <a:rPr sz="2000" dirty="0">
                <a:latin typeface="方正中雅宋简体" panose="02000000000000000000" charset="-122"/>
                <a:ea typeface="方正中雅宋简体" panose="02000000000000000000" charset="-122"/>
                <a:cs typeface="方正中雅宋简体" panose="02000000000000000000" charset="-122"/>
                <a:sym typeface="+mn-ea"/>
              </a:rPr>
              <a:t>，行使下列职权：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7. 依照法律、军事法规的规定，任免、培训、考核和奖惩武装力量成员；</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8. 决定武装力量的武器装备体制，制定武器装备发展规划、计划，协同国务院领导和管理国防科研生产；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9. 会同国务院管理国防经费和国防资产；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10. 领导和管理人民武装动员、预备役工作；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11. 组织开展国际军事交流与合作；</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12. 法律规定的其他职权。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59740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三、中央军事委员会的国防职权</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国防法规的概念与内容</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国家机构的国防职权</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武装力量</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6960" y="4616450"/>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边防、海防、空防和其他重大安全领域防卫</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中华人民共和国的武装力量属于人民。</a:t>
            </a:r>
            <a:r>
              <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它的任务是巩固国防，抵抗侵略，保卫祖国，保卫人民的和平劳动，参加国家建设事业，全心全意为人民服务。</a:t>
            </a:r>
            <a:endParaRPr sz="2000"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中华人民共和国的武装力量受中国共产党领导</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8792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一、武装力量的性质和任务</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中华人民共和国的武装力量，由</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中国人民解放军、中国人民武装警察部队、民兵</a:t>
            </a:r>
            <a:r>
              <a:rPr sz="2000" dirty="0">
                <a:latin typeface="方正中雅宋简体" panose="02000000000000000000" charset="-122"/>
                <a:ea typeface="方正中雅宋简体" panose="02000000000000000000" charset="-122"/>
                <a:cs typeface="方正中雅宋简体" panose="02000000000000000000" charset="-122"/>
                <a:sym typeface="+mn-ea"/>
              </a:rPr>
              <a:t>组成。</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中国人民解放军由现役部队和预备役部队组成，在新时代的使命任务是为巩固中国共产党领导和社会主义制度，为捍卫国家主权、统一、领土完整，为维护国家海外利益，为促进世界和平与发展，提供战略支撑。</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现役部队</a:t>
            </a:r>
            <a:r>
              <a:rPr sz="2000" dirty="0">
                <a:latin typeface="方正中雅宋简体" panose="02000000000000000000" charset="-122"/>
                <a:ea typeface="方正中雅宋简体" panose="02000000000000000000" charset="-122"/>
                <a:cs typeface="方正中雅宋简体" panose="02000000000000000000" charset="-122"/>
                <a:sym typeface="+mn-ea"/>
              </a:rPr>
              <a:t>是国家的常备军，主要担负防卫作战任务，按照规定执行非战争军事行动任务。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预备役部队</a:t>
            </a:r>
            <a:r>
              <a:rPr sz="2000" dirty="0">
                <a:latin typeface="方正中雅宋简体" panose="02000000000000000000" charset="-122"/>
                <a:ea typeface="方正中雅宋简体" panose="02000000000000000000" charset="-122"/>
                <a:cs typeface="方正中雅宋简体" panose="02000000000000000000" charset="-122"/>
                <a:sym typeface="+mn-ea"/>
              </a:rPr>
              <a:t>按照规定进行军事训练、执行防卫作战任务和非战争军事行动任务；根据国家发布的动员令，由中央军事委员会下达命令转为现役部队。</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中国人民武装警察部队担负执勤、处置突发社会安全事件、防范和处置恐怖活动、海上维权执法、抢险救援和防卫作战以及中央军事委员会赋予的其他任务。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民兵在军事机关的指挥下，担负战备勤务、执行非战争军事行动任务和防卫作战任务。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3847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二、武装力量的构成</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中华人民共和国武装力量建设坚持走中国特色强军之路，坚持政治建军、改革强军、科技强军、人才强军、依法治军，加强军事训练，开展政治工作，提高保障水平，全面推进军事理论、军队组织形态、军事人员和武器装备现代化，构建中国特色现代作战体系，全面提高战斗力，努力实现党在新时代的强军目标。</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3847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三、武装力量的建设</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国防法规的概念与内容</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国家机构的国防职权</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武装力量</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6960" y="4616450"/>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边防、海防、空防和其他重大安全领域防卫</a:t>
              </a:r>
              <a:endParaRPr lang="zh-CN" altLang="en-US" sz="24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中华人民共和国的领陆、领水、领空神圣不可侵犯。</a:t>
            </a:r>
            <a:r>
              <a:rPr sz="2000" dirty="0">
                <a:latin typeface="方正中雅宋简体" panose="02000000000000000000" charset="-122"/>
                <a:ea typeface="方正中雅宋简体" panose="02000000000000000000" charset="-122"/>
                <a:cs typeface="方正中雅宋简体" panose="02000000000000000000" charset="-122"/>
                <a:sym typeface="+mn-ea"/>
              </a:rPr>
              <a:t>国家建设强大稳固的现代边防、海防和空防，采取有效的防卫和管理措施，保卫领陆、领水、领空的安全，维护国家海洋权益。</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国家采取必要的措施，维护在</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太空、电磁、网络空间</a:t>
            </a:r>
            <a:r>
              <a:rPr sz="2000" dirty="0">
                <a:latin typeface="方正中雅宋简体" panose="02000000000000000000" charset="-122"/>
                <a:ea typeface="方正中雅宋简体" panose="02000000000000000000" charset="-122"/>
                <a:cs typeface="方正中雅宋简体" panose="02000000000000000000" charset="-122"/>
                <a:sym typeface="+mn-ea"/>
              </a:rPr>
              <a:t>等其他重大安全领域的活动、资产和其他利益的安全。</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144843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中央军事委员会统一领导边防、海防、空防和其他重大安全领域的防卫工作。</a:t>
            </a:r>
            <a:endPar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中央国家机关、地方各级人民政府和有关军事机关，按照规定的职权范围，分工负责边防、海防、空防和其他重大安全领域的管理和防卫工作，共同维护国家的安全和利益。</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43141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二、领导与实施</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211705" y="142875"/>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一</a:t>
              </a:r>
              <a:endParaRPr lang="zh-CN" altLang="en-US"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二</a:t>
              </a:r>
              <a:endParaRPr lang="zh-CN" altLang="en-US"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法学理论</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宪法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三</a:t>
                </a:r>
                <a:endParaRPr lang="zh-CN" altLang="en-US"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211705" y="2769870"/>
            <a:ext cx="7497445" cy="2413000"/>
            <a:chOff x="3733" y="3479"/>
            <a:chExt cx="11807" cy="380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四</a:t>
              </a:r>
              <a:endParaRPr lang="zh-CN" altLang="en-US" sz="3200" b="1">
                <a:solidFill>
                  <a:srgbClr val="FFFFFF"/>
                </a:solidFill>
                <a:cs typeface="方正中雅宋简体" panose="02000000000000000000" charset="-122"/>
              </a:endParaRPr>
            </a:p>
          </p:txBody>
        </p:sp>
        <p:sp>
          <p:nvSpPr>
            <p:cNvPr id="5" name=" 194"/>
            <p:cNvSpPr/>
            <p:nvPr>
              <p:custDataLst>
                <p:tags r:id="rId2"/>
              </p:custDataLst>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五</a:t>
              </a:r>
              <a:endParaRPr lang="zh-CN" altLang="en-US" sz="3200" b="1">
                <a:solidFill>
                  <a:srgbClr val="FFFFFF"/>
                </a:solidFill>
                <a:cs typeface="方正中雅宋简体" panose="02000000000000000000" charset="-122"/>
              </a:endParaRPr>
            </a:p>
          </p:txBody>
        </p:sp>
        <p:sp>
          <p:nvSpPr>
            <p:cNvPr id="8" name=" 220"/>
            <p:cNvSpPr/>
            <p:nvPr>
              <p:custDataLst>
                <p:tags r:id="rId3"/>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劳动合同法与劳动争议、人事争议的解决</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9" name=" 220"/>
            <p:cNvSpPr/>
            <p:nvPr>
              <p:custDataLst>
                <p:tags r:id="rId4"/>
              </p:custDataLst>
            </p:nvPr>
          </p:nvSpPr>
          <p:spPr>
            <a:xfrm>
              <a:off x="5690" y="4917"/>
              <a:ext cx="9816" cy="966"/>
            </a:xfrm>
            <a:prstGeom prst="homePlat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知识产权法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13" name="组合 12"/>
            <p:cNvGrpSpPr/>
            <p:nvPr/>
          </p:nvGrpSpPr>
          <p:grpSpPr>
            <a:xfrm>
              <a:off x="3733" y="6299"/>
              <a:ext cx="11773" cy="980"/>
              <a:chOff x="3733" y="6299"/>
              <a:chExt cx="11773" cy="980"/>
            </a:xfrm>
          </p:grpSpPr>
          <p:sp>
            <p:nvSpPr>
              <p:cNvPr id="14" name=" 194"/>
              <p:cNvSpPr/>
              <p:nvPr>
                <p:custDataLst>
                  <p:tags r:id="rId5"/>
                </p:custDataLst>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六</a:t>
                </a:r>
                <a:endParaRPr lang="zh-CN" altLang="en-US" sz="3200" b="1">
                  <a:solidFill>
                    <a:srgbClr val="FFFFFF"/>
                  </a:solidFill>
                  <a:cs typeface="方正中雅宋简体" panose="02000000000000000000" charset="-122"/>
                </a:endParaRPr>
              </a:p>
            </p:txBody>
          </p:sp>
          <p:sp>
            <p:nvSpPr>
              <p:cNvPr id="15" name=" 220"/>
              <p:cNvSpPr/>
              <p:nvPr>
                <p:custDataLst>
                  <p:tags r:id="rId6"/>
                </p:custDataLst>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刑法</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sp>
        <p:nvSpPr>
          <p:cNvPr id="16" name=" 194"/>
          <p:cNvSpPr/>
          <p:nvPr>
            <p:custDataLst>
              <p:tags r:id="rId7"/>
            </p:custDataLst>
          </p:nvPr>
        </p:nvSpPr>
        <p:spPr>
          <a:xfrm>
            <a:off x="2233295" y="5434330"/>
            <a:ext cx="751840" cy="62230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3200" b="1">
                <a:solidFill>
                  <a:srgbClr val="FFFFFF"/>
                </a:solidFill>
                <a:cs typeface="方正中雅宋简体" panose="02000000000000000000" charset="-122"/>
              </a:rPr>
              <a:t>七</a:t>
            </a:r>
            <a:endParaRPr lang="zh-CN" altLang="en-US" sz="3200" b="1">
              <a:solidFill>
                <a:srgbClr val="FFFFFF"/>
              </a:solidFill>
              <a:cs typeface="方正中雅宋简体" panose="02000000000000000000" charset="-122"/>
            </a:endParaRPr>
          </a:p>
        </p:txBody>
      </p:sp>
      <p:sp>
        <p:nvSpPr>
          <p:cNvPr id="17" name=" 220"/>
          <p:cNvSpPr/>
          <p:nvPr>
            <p:custDataLst>
              <p:tags r:id="rId8"/>
            </p:custDataLst>
          </p:nvPr>
        </p:nvSpPr>
        <p:spPr>
          <a:xfrm>
            <a:off x="3475990" y="5443220"/>
            <a:ext cx="6233160" cy="61341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国防法</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国防科技工业实行军民结合、平战结合、军品优先、创新驱动、自主可控的方针。</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8149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一、国防科研生产</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国家依法实行军事采购制度，保障武装力量所需武器装备和物资、工程、服务的采购供应。</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国家对国防科研生产实行</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统一领导和计划调控</a:t>
            </a:r>
            <a:r>
              <a:rPr sz="2000" dirty="0">
                <a:latin typeface="方正中雅宋简体" panose="02000000000000000000" charset="-122"/>
                <a:ea typeface="方正中雅宋简体" panose="02000000000000000000" charset="-122"/>
                <a:cs typeface="方正中雅宋简体" panose="02000000000000000000" charset="-122"/>
                <a:sym typeface="+mn-ea"/>
              </a:rPr>
              <a:t>；注重发挥市场机制作用，推进国防科研生产和军事采购活动公平竞争。</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国家为承担国防科研生产任务和接受军事采购的组织和个人依法提供必要的保障条件和优惠政策。地方各级人民政府应当依法对承担国防科研生产任务和接受军事采购的组织和个人给予协助和支持。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承担国防科研生产任务和接受军事采购的组织和个人应当</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保守秘密</a:t>
            </a:r>
            <a:r>
              <a:rPr sz="2000" dirty="0">
                <a:latin typeface="方正中雅宋简体" panose="02000000000000000000" charset="-122"/>
                <a:ea typeface="方正中雅宋简体" panose="02000000000000000000" charset="-122"/>
                <a:cs typeface="方正中雅宋简体" panose="02000000000000000000" charset="-122"/>
                <a:sym typeface="+mn-ea"/>
              </a:rPr>
              <a:t>，及时高效完成任务，保证质量，提供相应的服务保障。国家对供应武装力量的武器装备和物资、工程、服务，依法实行质量责任追究制度。</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07645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二、军事采购</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国家保障国防事业的必要经费。国防经费的增长应当与国防需求和国民经济发展水平相适应。国防经费依法实行预算管理</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614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一、国防经费</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家为武装力量建设、国防科研生产和其他国防建设直接投入的资金、划拨使用的土地等资源，以及由此形成的用于国防目的的武器装备和设备设施、物资器材、技术成果等属于国防资产。国防资产属于国家所有。</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213614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二、国防资产</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国家通过开展国防教育，使全体公民增强国防观念、强化忧患意识、掌握国防知识、提高国防技能、发扬爱国主义精神，依法履行国防义务。普及和加强国防教育是全社会的共同责任。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8673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一、国防教育的概念</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国防教育贯彻</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全民参与、长期坚持、讲求实效</a:t>
            </a:r>
            <a:r>
              <a:rPr sz="2000" dirty="0">
                <a:latin typeface="方正中雅宋简体" panose="02000000000000000000" charset="-122"/>
                <a:ea typeface="方正中雅宋简体" panose="02000000000000000000" charset="-122"/>
                <a:cs typeface="方正中雅宋简体" panose="02000000000000000000" charset="-122"/>
                <a:sym typeface="+mn-ea"/>
              </a:rPr>
              <a:t>的方针，实行经常教育与集中教育相结合、普及教育与重点教育相结合、理论教育与行为教育相结合的原则。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8563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一、国防教育的方针和原则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国家在和平时期进行动员准备</a:t>
            </a:r>
            <a:r>
              <a:rPr sz="2000" dirty="0">
                <a:latin typeface="方正中雅宋简体" panose="02000000000000000000" charset="-122"/>
                <a:ea typeface="方正中雅宋简体" panose="02000000000000000000" charset="-122"/>
                <a:cs typeface="方正中雅宋简体" panose="02000000000000000000" charset="-122"/>
                <a:sym typeface="+mn-ea"/>
              </a:rPr>
              <a:t>，将武装动员、政治动员、经济动员、交通动员、人民防空动员等方面的动员准备纳入国家总体发展规划和计划，完善动员体制，增强动员潜力，提高动员能力。</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08673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一、国防动员的范畴</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1</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2</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国防法规的概念与内容</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国防活动的基本原则</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3</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国家机构的国防职权</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4</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武装力量</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6960" y="4616450"/>
            <a:ext cx="7497445" cy="622300"/>
            <a:chOff x="3733" y="3479"/>
            <a:chExt cx="11807" cy="980"/>
          </a:xfrm>
        </p:grpSpPr>
        <p:sp>
          <p:nvSpPr>
            <p:cNvPr id="9" name=" 194"/>
            <p:cNvSpPr/>
            <p:nvPr>
              <p:custDataLst>
                <p:tags r:id="rId3"/>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5</a:t>
              </a:r>
              <a:endParaRPr lang="en-US" altLang="zh-CN" sz="32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边防、海防、空防和其他重大安全领域防卫</a:t>
              </a:r>
              <a:endParaRPr lang="zh-CN" altLang="en-US" sz="24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国防动员坚持</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平战结合、军民结合、寓军于民</a:t>
            </a:r>
            <a:r>
              <a:rPr sz="2000" dirty="0">
                <a:latin typeface="方正中雅宋简体" panose="02000000000000000000" charset="-122"/>
                <a:ea typeface="方正中雅宋简体" panose="02000000000000000000" charset="-122"/>
                <a:cs typeface="方正中雅宋简体" panose="02000000000000000000" charset="-122"/>
                <a:sym typeface="+mn-ea"/>
              </a:rPr>
              <a:t>的方针</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遵循</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统一领导、全民参与、长期准备、重点建设、统筹兼顾、有序高效</a:t>
            </a:r>
            <a:r>
              <a:rPr sz="2000" dirty="0">
                <a:latin typeface="方正中雅宋简体" panose="02000000000000000000" charset="-122"/>
                <a:ea typeface="方正中雅宋简体" panose="02000000000000000000" charset="-122"/>
                <a:cs typeface="方正中雅宋简体" panose="02000000000000000000" charset="-122"/>
                <a:sym typeface="+mn-ea"/>
              </a:rPr>
              <a:t>的原则。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77837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二、国防动员的体系和方针、原则</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全国人民代表大会常务委员会</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依照宪法和有关法律的规定，决定全国总动员或者局部动员。</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国家主席</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根据全国人民代表大会常务委员会的决定，发布动员令。</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3</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国务院、中央军事委员会</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共同领导全国的国防动员工作。</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4</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国家国防动员委员会</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在国务院、中央军事委员会的领导下负责组织、指导、协调全国的国防动员工作。</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5</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lang="zh-CN" altLang="en-US"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县级以上人民政府</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对被征收、征用者因征收、征用所造成的直接经济损失，按照国家有关规定给予公平、合理的补偿。</a:t>
            </a:r>
            <a:endParaRPr lang="zh-CN" altLang="en-US"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67474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三、国防动员的领导机关</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bg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依照法律服兵役和参加民兵组织</a:t>
            </a:r>
            <a:r>
              <a:rPr sz="2000" dirty="0">
                <a:latin typeface="方正中雅宋简体" panose="02000000000000000000" charset="-122"/>
                <a:ea typeface="方正中雅宋简体" panose="02000000000000000000" charset="-122"/>
                <a:cs typeface="方正中雅宋简体" panose="02000000000000000000" charset="-122"/>
                <a:sym typeface="+mn-ea"/>
              </a:rPr>
              <a:t>是中华人民共和国公民的光荣义务。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企业事业组织和个人承担国防科研生产任务或者接受军事采购，应当按照要求提供符合质量标准的武器装备或者物资、工程、服务。</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 企业事业组织和个人依法保障国防建设和军事行动的需要。车站、港口、机场、道路等交通设施的管理、运营单位应当为</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军人</a:t>
            </a:r>
            <a:r>
              <a:rPr sz="2000" dirty="0">
                <a:latin typeface="方正中雅宋简体" panose="02000000000000000000" charset="-122"/>
                <a:ea typeface="方正中雅宋简体" panose="02000000000000000000" charset="-122"/>
                <a:cs typeface="方正中雅宋简体" panose="02000000000000000000" charset="-122"/>
                <a:sym typeface="+mn-ea"/>
              </a:rPr>
              <a:t>和军用车辆、船舶的通行提供优先服务，按照规定给予</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优待</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 公民应当接受国防教育。</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5. 公民和组织应当</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保护国防设施</a:t>
            </a:r>
            <a:r>
              <a:rPr sz="2000" dirty="0">
                <a:latin typeface="方正中雅宋简体" panose="02000000000000000000" charset="-122"/>
                <a:ea typeface="方正中雅宋简体" panose="02000000000000000000" charset="-122"/>
                <a:cs typeface="方正中雅宋简体" panose="02000000000000000000" charset="-122"/>
                <a:sym typeface="+mn-ea"/>
              </a:rPr>
              <a:t>，不得破坏、危害国防设施。</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6. 公民和组织应当</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遵守保密规定</a:t>
            </a:r>
            <a:r>
              <a:rPr sz="2000" dirty="0">
                <a:latin typeface="方正中雅宋简体" panose="02000000000000000000" charset="-122"/>
                <a:ea typeface="方正中雅宋简体" panose="02000000000000000000" charset="-122"/>
                <a:cs typeface="方正中雅宋简体" panose="02000000000000000000" charset="-122"/>
                <a:sym typeface="+mn-ea"/>
              </a:rPr>
              <a:t>，不得泄露国防方面的国家秘密，不得非法持有国防方面的秘密文件、资料和其他秘密物品。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7. 公民和组织应当</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支持国防建设</a:t>
            </a:r>
            <a:r>
              <a:rPr sz="2000" dirty="0">
                <a:latin typeface="方正中雅宋简体" panose="02000000000000000000" charset="-122"/>
                <a:ea typeface="方正中雅宋简体" panose="02000000000000000000" charset="-122"/>
                <a:cs typeface="方正中雅宋简体" panose="02000000000000000000" charset="-122"/>
                <a:sym typeface="+mn-ea"/>
              </a:rPr>
              <a:t>，为武装力量的军事训练、战备勤务、防卫作战、非战争军事行动等活动提供便利条件或者其他协助。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87667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一、公民、组织的国防义务</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 公民和组织有对国防建设提出建议的权利，有对危害国防利益的行为进行制止或者检举的权利。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 公民和组织因国防建设和军事活动在经济上受到直接损失的，可以依照国家有关规定</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获得补偿</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387667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二、公民、组织的国防权利</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2346960" y="1162050"/>
            <a:ext cx="7497445" cy="2413000"/>
            <a:chOff x="3733" y="3479"/>
            <a:chExt cx="11807" cy="3800"/>
          </a:xfrm>
        </p:grpSpPr>
        <p:sp>
          <p:nvSpPr>
            <p:cNvPr id="194" name=" 194"/>
            <p:cNvSpPr/>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6</a:t>
              </a:r>
              <a:endParaRPr lang="en-US" altLang="zh-CN" sz="3200" b="1">
                <a:solidFill>
                  <a:srgbClr val="FFFFFF"/>
                </a:solidFill>
                <a:cs typeface="方正中雅宋简体" panose="02000000000000000000" charset="-122"/>
              </a:endParaRPr>
            </a:p>
          </p:txBody>
        </p:sp>
        <p:sp>
          <p:nvSpPr>
            <p:cNvPr id="6" name=" 194"/>
            <p:cNvSpPr/>
            <p:nvPr/>
          </p:nvSpPr>
          <p:spPr>
            <a:xfrm>
              <a:off x="3733" y="4917"/>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7</a:t>
              </a:r>
              <a:endParaRPr lang="en-US" altLang="zh-CN" sz="3200" b="1">
                <a:solidFill>
                  <a:srgbClr val="FFFFFF"/>
                </a:solidFill>
                <a:cs typeface="方正中雅宋简体" panose="02000000000000000000" charset="-122"/>
              </a:endParaRPr>
            </a:p>
          </p:txBody>
        </p:sp>
        <p:sp>
          <p:nvSpPr>
            <p:cNvPr id="220" name=" 220"/>
            <p:cNvSpPr/>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国防科研生产和军事采购</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11" name=" 220"/>
            <p:cNvSpPr/>
            <p:nvPr/>
          </p:nvSpPr>
          <p:spPr>
            <a:xfrm>
              <a:off x="5690" y="4917"/>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国防经费和国防资产</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nvGrpSpPr>
            <p:cNvPr id="3" name="组合 2"/>
            <p:cNvGrpSpPr/>
            <p:nvPr/>
          </p:nvGrpSpPr>
          <p:grpSpPr>
            <a:xfrm>
              <a:off x="3733" y="6299"/>
              <a:ext cx="11773" cy="980"/>
              <a:chOff x="3733" y="6299"/>
              <a:chExt cx="11773" cy="980"/>
            </a:xfrm>
          </p:grpSpPr>
          <p:sp>
            <p:nvSpPr>
              <p:cNvPr id="7" name=" 194"/>
              <p:cNvSpPr/>
              <p:nvPr/>
            </p:nvSpPr>
            <p:spPr>
              <a:xfrm>
                <a:off x="3733" y="629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8</a:t>
                </a:r>
                <a:endParaRPr lang="en-US" altLang="zh-CN" sz="3200" b="1">
                  <a:solidFill>
                    <a:srgbClr val="FFFFFF"/>
                  </a:solidFill>
                  <a:cs typeface="方正中雅宋简体" panose="02000000000000000000" charset="-122"/>
                </a:endParaRPr>
              </a:p>
            </p:txBody>
          </p:sp>
          <p:sp>
            <p:nvSpPr>
              <p:cNvPr id="12" name=" 220"/>
              <p:cNvSpPr/>
              <p:nvPr/>
            </p:nvSpPr>
            <p:spPr>
              <a:xfrm>
                <a:off x="5690" y="6313"/>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lvl="0" algn="ctr" eaLnBrk="1" fontAlgn="auto" hangingPunct="1">
                  <a:spcBef>
                    <a:spcPts val="0"/>
                  </a:spcBef>
                  <a:spcAft>
                    <a:spcPts val="0"/>
                  </a:spcAft>
                  <a:defRPr/>
                </a:pPr>
                <a:r>
                  <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国防教育</a:t>
                </a:r>
                <a:endParaRPr lang="zh-CN" altLang="en-US" sz="2800" b="1" dirty="0" smtClean="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grpSp>
        <p:nvGrpSpPr>
          <p:cNvPr id="2" name="组合 1"/>
          <p:cNvGrpSpPr/>
          <p:nvPr/>
        </p:nvGrpSpPr>
        <p:grpSpPr>
          <a:xfrm>
            <a:off x="2346960" y="3789045"/>
            <a:ext cx="7497445" cy="622300"/>
            <a:chOff x="3733" y="3479"/>
            <a:chExt cx="11807" cy="980"/>
          </a:xfrm>
        </p:grpSpPr>
        <p:sp>
          <p:nvSpPr>
            <p:cNvPr id="4" name=" 194"/>
            <p:cNvSpPr/>
            <p:nvPr>
              <p:custDataLst>
                <p:tags r:id="rId1"/>
              </p:custDataLst>
            </p:nvPr>
          </p:nvSpPr>
          <p:spPr>
            <a:xfrm>
              <a:off x="3733" y="3479"/>
              <a:ext cx="1184"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rgbClr val="FFFFFF"/>
                  </a:solidFill>
                  <a:cs typeface="方正中雅宋简体" panose="02000000000000000000" charset="-122"/>
                </a:rPr>
                <a:t>9</a:t>
              </a:r>
              <a:endParaRPr lang="en-US" altLang="zh-CN" sz="3200" b="1">
                <a:solidFill>
                  <a:srgbClr val="FFFFFF"/>
                </a:solidFill>
                <a:cs typeface="方正中雅宋简体" panose="02000000000000000000" charset="-122"/>
              </a:endParaRPr>
            </a:p>
          </p:txBody>
        </p:sp>
        <p:sp>
          <p:nvSpPr>
            <p:cNvPr id="8" name=" 220"/>
            <p:cNvSpPr/>
            <p:nvPr>
              <p:custDataLst>
                <p:tags r:id="rId2"/>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国防动员和战争状态</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grpSp>
        <p:nvGrpSpPr>
          <p:cNvPr id="5" name="组合 4"/>
          <p:cNvGrpSpPr/>
          <p:nvPr/>
        </p:nvGrpSpPr>
        <p:grpSpPr>
          <a:xfrm>
            <a:off x="2347595" y="4616450"/>
            <a:ext cx="7496810" cy="622300"/>
            <a:chOff x="3734" y="3479"/>
            <a:chExt cx="11806" cy="980"/>
          </a:xfrm>
        </p:grpSpPr>
        <p:sp>
          <p:nvSpPr>
            <p:cNvPr id="9" name=" 194"/>
            <p:cNvSpPr/>
            <p:nvPr>
              <p:custDataLst>
                <p:tags r:id="rId3"/>
              </p:custDataLst>
            </p:nvPr>
          </p:nvSpPr>
          <p:spPr>
            <a:xfrm>
              <a:off x="3734" y="3479"/>
              <a:ext cx="1183" cy="980"/>
            </a:xfrm>
            <a:prstGeom prst="oct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2000" b="1">
                  <a:solidFill>
                    <a:srgbClr val="FFFFFF"/>
                  </a:solidFill>
                  <a:cs typeface="方正中雅宋简体" panose="02000000000000000000" charset="-122"/>
                </a:rPr>
                <a:t>10</a:t>
              </a:r>
              <a:endParaRPr lang="en-US" altLang="zh-CN" sz="2000" b="1">
                <a:solidFill>
                  <a:srgbClr val="FFFFFF"/>
                </a:solidFill>
                <a:cs typeface="方正中雅宋简体" panose="02000000000000000000" charset="-122"/>
              </a:endParaRPr>
            </a:p>
          </p:txBody>
        </p:sp>
        <p:sp>
          <p:nvSpPr>
            <p:cNvPr id="13" name=" 220"/>
            <p:cNvSpPr/>
            <p:nvPr>
              <p:custDataLst>
                <p:tags r:id="rId4"/>
              </p:custDataLst>
            </p:nvPr>
          </p:nvSpPr>
          <p:spPr>
            <a:xfrm>
              <a:off x="5724" y="3479"/>
              <a:ext cx="9816" cy="966"/>
            </a:xfrm>
            <a:prstGeom prst="homePlate">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rPr>
                <a:t>公民、组织的国防义务和权利</a:t>
              </a:r>
              <a:endParaRPr lang="zh-CN" altLang="en-US" sz="2800" b="1" dirty="0">
                <a:solidFill>
                  <a:schemeClr val="tx1"/>
                </a:solidFill>
                <a:latin typeface="方正中雅宋简体" panose="02000000000000000000" charset="-122"/>
                <a:ea typeface="方正中雅宋简体" panose="02000000000000000000" charset="-122"/>
                <a:cs typeface="方正中雅宋简体" panose="02000000000000000000" charset="-122"/>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1.基本概念</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国防法规是国家统治阶级在国防领域里的意志体现，是国家政权运作的重要保障和工具，是调整国防和武装力量建设领域各种社会关系的法律规范的总和。</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2.特点</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（1）调整对象的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军事性</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（2）公开程度的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有限性</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（3）司法适用的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优先性</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（4）处罚措施的</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严厉性</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51802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一、国防法规的基本概念和特点</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《中华人民共和国国防法》于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1997 年 3 月 14 日</a:t>
            </a:r>
            <a:r>
              <a:rPr sz="2000" dirty="0">
                <a:latin typeface="方正中雅宋简体" panose="02000000000000000000" charset="-122"/>
                <a:ea typeface="方正中雅宋简体" panose="02000000000000000000" charset="-122"/>
                <a:cs typeface="方正中雅宋简体" panose="02000000000000000000" charset="-122"/>
                <a:sym typeface="+mn-ea"/>
              </a:rPr>
              <a:t>通过。主要内容有：</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规定了国防法的适用范围；</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规定了国防的地位、性质和原则；</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3</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规定了国家机关的国防职权；</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4</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规定了武装力量的组成、性质、任务和建设方针、原则及目标、要求；</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5</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规定了公民、组织的国防义务和权利；</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6</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规定了军人的义务和权益；</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7</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规定了对外军事关系。</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1738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二、国防法的主要内容和特点</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lang="en-US"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altLang="en-US"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《中华人民共和国国防法》基本特征：</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1</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体现了</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党和国家领导国防的一致性</a:t>
            </a:r>
            <a:r>
              <a:rPr sz="2000" dirty="0">
                <a:latin typeface="方正中雅宋简体" panose="02000000000000000000" charset="-122"/>
                <a:ea typeface="方正中雅宋简体" panose="02000000000000000000" charset="-122"/>
                <a:cs typeface="方正中雅宋简体" panose="02000000000000000000" charset="-122"/>
                <a:sym typeface="+mn-ea"/>
              </a:rPr>
              <a:t>；</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2</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体现了我国国防的正义性；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3</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体现了我国国防的人民性；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4</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体现了国防建设和经济建设发展的协调性；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a:p>
            <a:pPr marL="0" indent="0" fontAlgn="auto">
              <a:lnSpc>
                <a:spcPct val="125000"/>
              </a:lnSpc>
              <a:buNone/>
            </a:pP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lang="en-US" altLang="zh-CN" sz="2000" dirty="0">
                <a:latin typeface="方正中雅宋简体" panose="02000000000000000000" charset="-122"/>
                <a:ea typeface="方正中雅宋简体" panose="02000000000000000000" charset="-122"/>
                <a:cs typeface="方正中雅宋简体" panose="02000000000000000000" charset="-122"/>
                <a:sym typeface="+mn-ea"/>
              </a:rPr>
              <a:t>5</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a:t>
            </a:r>
            <a:r>
              <a:rPr sz="2000" dirty="0">
                <a:latin typeface="方正中雅宋简体" panose="02000000000000000000" charset="-122"/>
                <a:ea typeface="方正中雅宋简体" panose="02000000000000000000" charset="-122"/>
                <a:cs typeface="方正中雅宋简体" panose="02000000000000000000" charset="-122"/>
                <a:sym typeface="+mn-ea"/>
              </a:rPr>
              <a:t>体现了基本军事法律的综合性。</a:t>
            </a:r>
            <a:endParaRPr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4173855"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二、国防法的主要内容和特点</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12"/>
          <p:cNvSpPr txBox="1"/>
          <p:nvPr/>
        </p:nvSpPr>
        <p:spPr>
          <a:xfrm>
            <a:off x="10505482" y="768950"/>
            <a:ext cx="1255593" cy="460375"/>
          </a:xfrm>
          <a:prstGeom prst="rect">
            <a:avLst/>
          </a:prstGeom>
          <a:noFill/>
        </p:spPr>
        <p:txBody>
          <a:bodyPr wrap="square" rtlCol="0">
            <a:spAutoFit/>
          </a:bodyPr>
          <a:lstStyle/>
          <a:p>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第一节</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
        <p:nvSpPr>
          <p:cNvPr id="27" name="内容占位符 4"/>
          <p:cNvSpPr txBox="1"/>
          <p:nvPr/>
        </p:nvSpPr>
        <p:spPr>
          <a:xfrm>
            <a:off x="445135" y="1230630"/>
            <a:ext cx="11315065" cy="4860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5000"/>
              </a:lnSpc>
              <a:buNone/>
            </a:pPr>
            <a:r>
              <a:rPr sz="2000" dirty="0">
                <a:latin typeface="方正中雅宋简体" panose="02000000000000000000" charset="-122"/>
                <a:ea typeface="方正中雅宋简体" panose="02000000000000000000" charset="-122"/>
                <a:cs typeface="方正中雅宋简体" panose="02000000000000000000" charset="-122"/>
                <a:sym typeface="+mn-ea"/>
              </a:rPr>
              <a:t>新《兵役法》已由中华人民共和国第十三届全国人民代表大会常务委员会第三十次会议于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2021 年 8 月 20 日</a:t>
            </a:r>
            <a:r>
              <a:rPr sz="2000" dirty="0">
                <a:latin typeface="方正中雅宋简体" panose="02000000000000000000" charset="-122"/>
                <a:ea typeface="方正中雅宋简体" panose="02000000000000000000" charset="-122"/>
                <a:cs typeface="方正中雅宋简体" panose="02000000000000000000" charset="-122"/>
                <a:sym typeface="+mn-ea"/>
              </a:rPr>
              <a:t>修订通过，自 </a:t>
            </a:r>
            <a:r>
              <a:rPr sz="2000" b="1" dirty="0">
                <a:solidFill>
                  <a:srgbClr val="FF0000"/>
                </a:solidFill>
                <a:latin typeface="方正中雅宋简体" panose="02000000000000000000" charset="-122"/>
                <a:ea typeface="方正中雅宋简体" panose="02000000000000000000" charset="-122"/>
                <a:cs typeface="方正中雅宋简体" panose="02000000000000000000" charset="-122"/>
                <a:sym typeface="+mn-ea"/>
              </a:rPr>
              <a:t>2021 年 10 月 1 日</a:t>
            </a:r>
            <a:r>
              <a:rPr sz="2000" dirty="0">
                <a:latin typeface="方正中雅宋简体" panose="02000000000000000000" charset="-122"/>
                <a:ea typeface="方正中雅宋简体" panose="02000000000000000000" charset="-122"/>
                <a:cs typeface="方正中雅宋简体" panose="02000000000000000000" charset="-122"/>
                <a:sym typeface="+mn-ea"/>
              </a:rPr>
              <a:t>起施行</a:t>
            </a:r>
            <a:r>
              <a:rPr lang="zh-CN" sz="2000" dirty="0">
                <a:latin typeface="方正中雅宋简体" panose="02000000000000000000" charset="-122"/>
                <a:ea typeface="方正中雅宋简体" panose="02000000000000000000" charset="-122"/>
                <a:cs typeface="方正中雅宋简体" panose="02000000000000000000" charset="-122"/>
                <a:sym typeface="+mn-ea"/>
              </a:rPr>
              <a:t>。中华人民共和国实行以志愿兵役为主体的志愿兵役与义务兵役相结合的兵役制度</a:t>
            </a:r>
            <a:endParaRPr lang="zh-CN" sz="2000" dirty="0">
              <a:latin typeface="方正中雅宋简体" panose="02000000000000000000" charset="-122"/>
              <a:ea typeface="方正中雅宋简体" panose="02000000000000000000" charset="-122"/>
              <a:cs typeface="方正中雅宋简体" panose="02000000000000000000" charset="-122"/>
              <a:sym typeface="+mn-ea"/>
            </a:endParaRPr>
          </a:p>
        </p:txBody>
      </p:sp>
      <p:sp>
        <p:nvSpPr>
          <p:cNvPr id="2" name="矩形 1"/>
          <p:cNvSpPr/>
          <p:nvPr/>
        </p:nvSpPr>
        <p:spPr>
          <a:xfrm>
            <a:off x="459105" y="441325"/>
            <a:ext cx="1772920" cy="460375"/>
          </a:xfrm>
          <a:prstGeom prst="rect">
            <a:avLst/>
          </a:prstGeom>
          <a:solidFill>
            <a:schemeClr val="accent2">
              <a:lumMod val="60000"/>
              <a:lumOff val="40000"/>
            </a:schemeClr>
          </a:solidFill>
        </p:spPr>
        <p:txBody>
          <a:bodyPr wrap="square">
            <a:spAutoFit/>
          </a:bodyPr>
          <a:p>
            <a:pPr algn="l"/>
            <a:r>
              <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rPr>
              <a:t>三、兵役法</a:t>
            </a:r>
            <a:endParaRPr lang="zh-CN" altLang="en-US" sz="2400" dirty="0">
              <a:solidFill>
                <a:schemeClr val="bg1"/>
              </a:solidFill>
              <a:latin typeface="方正中雅宋简体" panose="02000000000000000000" charset="-122"/>
              <a:ea typeface="方正中雅宋简体" panose="02000000000000000000" charset="-122"/>
              <a:cs typeface="方正中雅宋简体" panose="02000000000000000000"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6860,&quot;width&quot;:1202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PP_MARK_KEY" val="037825de-f13a-461e-ad02-6e4e74c53301"/>
  <p:tag name="COMMONDATA" val="eyJoZGlkIjoiNzkzYmFkNzQ0ZjIyOTBkMTE4NjkwMTU4NDQyZWU3Y2I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方正中雅宋简体"/>
        <a:ea typeface=""/>
        <a:cs typeface=""/>
        <a:font script="Jpan" typeface="ＭＳ Ｐゴシック"/>
        <a:font script="Hang" typeface="맑은 고딕"/>
        <a:font script="Hans" typeface="方正中雅宋简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方正中雅宋简体"/>
        <a:ea typeface=""/>
        <a:cs typeface=""/>
        <a:font script="Jpan" typeface="ＭＳ Ｐゴシック"/>
        <a:font script="Hang" typeface="맑은 고딕"/>
        <a:font script="Hans" typeface="方正中雅宋简体"/>
        <a:font script="Hant" typeface="新細明體"/>
        <a:font script="Arab" typeface="方正中雅宋简体"/>
        <a:font script="Hebr" typeface="方正中雅宋简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方正中雅宋简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5537</Words>
  <Application>WPS 演示</Application>
  <PresentationFormat>宽屏</PresentationFormat>
  <Paragraphs>516</Paragraphs>
  <Slides>44</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方正中雅宋简体</vt:lpstr>
      <vt:lpstr>微软雅黑</vt:lpstr>
      <vt:lpstr>Arial Unicode MS</vt:lpstr>
      <vt:lpstr>仿宋</vt:lpstr>
      <vt:lpstr>华文中宋</vt:lpstr>
      <vt:lpstr>华文宋体</vt:lpstr>
      <vt:lpstr>华文新魏</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少帅</cp:lastModifiedBy>
  <cp:revision>176</cp:revision>
  <dcterms:created xsi:type="dcterms:W3CDTF">2019-06-19T02:08:00Z</dcterms:created>
  <dcterms:modified xsi:type="dcterms:W3CDTF">2023-06-26T09:35:05Z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26DCED47097B455AA9C285C3B3DBA771</vt:lpwstr>
  </property>
</Properties>
</file>