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1" r:id="rId7"/>
    <p:sldId id="264" r:id="rId8"/>
    <p:sldId id="270" r:id="rId9"/>
    <p:sldId id="271" r:id="rId10"/>
    <p:sldId id="272" r:id="rId11"/>
    <p:sldId id="275" r:id="rId12"/>
    <p:sldId id="273" r:id="rId13"/>
    <p:sldId id="274" r:id="rId14"/>
    <p:sldId id="277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Smith" initials="JS" lastIdx="1" clrIdx="0">
    <p:extLst>
      <p:ext uri="{19B8F6BF-5375-455C-9EA6-DF929625EA0E}">
        <p15:presenceInfo xmlns:p15="http://schemas.microsoft.com/office/powerpoint/2012/main" userId="f4047d9fc8fc46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9C1020-25AF-475F-990E-91EA4692B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511EBCD-372D-40CF-A3AD-184C8B110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5FD2BD-7258-4077-A089-EDD0AEECD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A42860-785F-4031-8168-9591B61F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8A9265-E9F4-4C92-8287-A2C47182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3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997471-DE7A-4367-BCE2-C09AC9F0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E5DD2C-3BF4-49DD-B617-21FED380C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A365E8-417A-4C38-AC51-F178B6D2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C96DC2-3EB5-4676-BBB5-555213DF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B36780-1F5B-4308-BB5C-4FC65C90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B67D603-47F8-4A7A-9E32-AB43C8F24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C54F19-B380-4EE5-853B-BE10B9F47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849F0D-AC1D-4BD6-8D44-CF2C02B3C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E15A9C-8A79-4ED6-916E-52E8A633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F7DD7D-B94E-49EF-9AE3-6BC26EE8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6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94C362-124A-447B-8BFC-8EDF5605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D61F29-645B-442B-A8C3-75DBE6040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D7F8E7-1DC0-43AE-9190-8E5270EC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E526D2-56FA-48B7-A434-3FD65A1B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D79F89-4E32-4440-AE41-0BBF12DC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53077-74F4-4108-8B48-68CC172E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4236D3-976C-4AC5-A345-8BCA90E53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3586F1-88E7-4949-B342-1AEF608C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3E9D4B-18B3-492D-9A77-E0DC4BB9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4D9A71-453A-4E5B-BA09-9E9F662C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3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D63678-249B-4F5B-A4DA-6205CB7DE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9E6EA7-386E-4677-A8B8-A854673E3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60B055-F69B-4D1A-A6AD-3DA4783F9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EE20C1-68A9-4930-B856-71616616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E6A9B4-A5A5-4503-A415-83B40327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F58553-18E0-48EF-96A1-E38D19F2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5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9BF522-E4EE-4373-8CDF-EDE62088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5B3A3C-30F9-46EB-9A8E-EF154B7EF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45B5CA-1815-43F5-9822-DBD62981B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ED5CED3-E30D-4AC5-BEA6-73D337DD0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5A1C29-76FF-4922-BEA8-39CA20CBB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219648E-6499-46D5-8BBD-BBEB0302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4391D09-DBBF-49D2-9003-23E88EFB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94D370A-C49E-4959-ACC3-8D6BC945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2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2A4903-F069-4306-AE6D-3DF1C32A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FB229AE-DE8B-4789-9968-3BFED824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9FAB61-0871-4F5B-B795-66DD2E4D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49E7CA-FA84-48CB-8EB8-89A49D26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0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C49D72-E586-4CD3-B929-1E70E788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10EB08-A85B-4BD9-9870-6EA37DCF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CA505D-30BA-4813-A826-A5A67039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8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AFEE7-BD1D-419E-A5FB-2694BA17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352159-56C3-446D-999B-6FA9C852A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01DDF0-9B24-415F-BD35-A061ABA68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5CE09B-8E6E-431B-8788-71134BAE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4F5560-F635-42F5-86A5-A424AD77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3F0185-3E7A-4ADF-9C8C-E65911A7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2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E8DF38-8774-4D8E-89FE-506993585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9BD9CC9-3EBB-46A6-924B-CEEFDB751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78E233-061D-4AD2-9E83-603A99FA0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9DA6F7-3BDE-4F8D-BB19-34DD1C5E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158FC5-390A-402B-AE9E-4A1FFB28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4CE200-F028-4B6A-9AAE-DCE93C39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8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90C95A2-7A97-4A6E-9CD7-A1E5A952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18ABED-13E2-4062-91FA-B30887979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6B6A4E-6228-439C-BA0C-F812CF537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EFF1FF-B7FD-4EDE-985C-794606EC9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6425BD-D61A-4F9D-B435-976846A2F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2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E795AC5-3D03-48FB-9695-1263E769E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3100"/>
            <a:ext cx="12192000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ABD8A86-F0F2-4839-B576-3DE4FAC2D103}"/>
              </a:ext>
            </a:extLst>
          </p:cNvPr>
          <p:cNvSpPr txBox="1"/>
          <p:nvPr/>
        </p:nvSpPr>
        <p:spPr>
          <a:xfrm>
            <a:off x="538305" y="4144272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de-DE" sz="7200" b="1" dirty="0">
                <a:latin typeface="Abadi" panose="020B0604020104020204" pitchFamily="34" charset="0"/>
              </a:rPr>
              <a:t>Missouri</a:t>
            </a:r>
            <a:endParaRPr lang="en-US" sz="7200" b="1" dirty="0">
              <a:latin typeface="Abadi" panose="020B0604020104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A6FDB7A-3B42-4E8A-88A8-8CE0628732DB}"/>
              </a:ext>
            </a:extLst>
          </p:cNvPr>
          <p:cNvSpPr txBox="1"/>
          <p:nvPr/>
        </p:nvSpPr>
        <p:spPr>
          <a:xfrm>
            <a:off x="589105" y="5197291"/>
            <a:ext cx="6125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Abadi" panose="020B0604020104020204" pitchFamily="34" charset="0"/>
              </a:rPr>
              <a:t>Final presentation for semester project</a:t>
            </a:r>
            <a:endParaRPr lang="en-US" sz="2800" dirty="0">
              <a:latin typeface="Abadi" panose="020B0604020104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D68E4F5-8EBF-4449-B28C-44CC17ADF6AC}"/>
              </a:ext>
            </a:extLst>
          </p:cNvPr>
          <p:cNvSpPr txBox="1"/>
          <p:nvPr/>
        </p:nvSpPr>
        <p:spPr>
          <a:xfrm>
            <a:off x="7201531" y="6273225"/>
            <a:ext cx="4990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badi" panose="020B0604020104020204" pitchFamily="34" charset="0"/>
              </a:rPr>
              <a:t>Presenters:</a:t>
            </a:r>
          </a:p>
          <a:p>
            <a:r>
              <a:rPr lang="en-GB" sz="1600" dirty="0">
                <a:latin typeface="Abadi" panose="020B0604020104020204" pitchFamily="34" charset="0"/>
              </a:rPr>
              <a:t>Chen Shih, </a:t>
            </a:r>
            <a:r>
              <a:rPr lang="en-GB" sz="1600" dirty="0" err="1">
                <a:latin typeface="Abadi" panose="020B0604020104020204" pitchFamily="34" charset="0"/>
              </a:rPr>
              <a:t>Giwa</a:t>
            </a:r>
            <a:r>
              <a:rPr lang="en-GB" sz="1600" dirty="0">
                <a:latin typeface="Abadi" panose="020B0604020104020204" pitchFamily="34" charset="0"/>
              </a:rPr>
              <a:t> </a:t>
            </a:r>
            <a:r>
              <a:rPr lang="en-GB" sz="1600" dirty="0" err="1">
                <a:latin typeface="Abadi" panose="020B0604020104020204" pitchFamily="34" charset="0"/>
              </a:rPr>
              <a:t>Haheeb</a:t>
            </a:r>
            <a:r>
              <a:rPr lang="en-GB" sz="1600" dirty="0">
                <a:latin typeface="Abadi" panose="020B0604020104020204" pitchFamily="34" charset="0"/>
              </a:rPr>
              <a:t> </a:t>
            </a:r>
            <a:r>
              <a:rPr lang="en-GB" sz="1600" dirty="0" err="1">
                <a:latin typeface="Abadi" panose="020B0604020104020204" pitchFamily="34" charset="0"/>
              </a:rPr>
              <a:t>Rilwan</a:t>
            </a:r>
            <a:r>
              <a:rPr lang="en-GB" sz="1600" dirty="0">
                <a:latin typeface="Abadi" panose="020B0604020104020204" pitchFamily="34" charset="0"/>
              </a:rPr>
              <a:t>, and Phan Thanh-Long</a:t>
            </a:r>
            <a:endParaRPr lang="en-US" sz="16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0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295342" y="-616375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80922" y="-5231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1439-2B70-455C-B674-205EF9990C16}"/>
              </a:ext>
            </a:extLst>
          </p:cNvPr>
          <p:cNvSpPr txBox="1"/>
          <p:nvPr/>
        </p:nvSpPr>
        <p:spPr>
          <a:xfrm>
            <a:off x="240854" y="792533"/>
            <a:ext cx="6245604" cy="7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Deployment()</a:t>
            </a:r>
          </a:p>
        </p:txBody>
      </p:sp>
    </p:spTree>
    <p:extLst>
      <p:ext uri="{BB962C8B-B14F-4D97-AF65-F5344CB8AC3E}">
        <p14:creationId xmlns:p14="http://schemas.microsoft.com/office/powerpoint/2010/main" val="3126760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295342" y="-616375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80922" y="-5231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1439-2B70-455C-B674-205EF9990C16}"/>
              </a:ext>
            </a:extLst>
          </p:cNvPr>
          <p:cNvSpPr txBox="1"/>
          <p:nvPr/>
        </p:nvSpPr>
        <p:spPr>
          <a:xfrm>
            <a:off x="240854" y="792533"/>
            <a:ext cx="6245604" cy="7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</a:t>
            </a:r>
            <a:r>
              <a:rPr lang="en-GB" sz="3200" dirty="0" err="1">
                <a:latin typeface="Abadi" panose="020B0604020104020204" pitchFamily="34" charset="0"/>
              </a:rPr>
              <a:t>Generate_map</a:t>
            </a:r>
            <a:r>
              <a:rPr lang="en-GB" sz="3200" dirty="0">
                <a:latin typeface="Abadi" panose="020B0604020104020204" pitchFamily="34" charset="0"/>
              </a:rPr>
              <a:t>()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B2B4F9-94FD-44E1-A26E-7C24C52F0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2" y="3316298"/>
            <a:ext cx="41052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93774F8-EF73-4BAE-A3A3-7EAE7AA7D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499" y="3316298"/>
            <a:ext cx="22860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64017ED-D645-4D8C-9BA0-5A747241A213}"/>
              </a:ext>
            </a:extLst>
          </p:cNvPr>
          <p:cNvSpPr txBox="1"/>
          <p:nvPr/>
        </p:nvSpPr>
        <p:spPr>
          <a:xfrm>
            <a:off x="52878" y="2009339"/>
            <a:ext cx="3846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5 Ship Templates for Computer: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TemplateGridX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[10][10]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TemplateDisplayX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[10][10]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082B66-C173-4CD9-B987-C07D1077F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669" y="3316298"/>
            <a:ext cx="4450775" cy="2900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B0235BB-A322-4F30-B748-0B0084F1415D}"/>
              </a:ext>
            </a:extLst>
          </p:cNvPr>
          <p:cNvSpPr txBox="1"/>
          <p:nvPr/>
        </p:nvSpPr>
        <p:spPr>
          <a:xfrm>
            <a:off x="4384027" y="2009339"/>
            <a:ext cx="38460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5 Obstacles Maps for Hard Mode: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ReefTemplateGridX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[10][10]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ReefTemplateDisplayX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[10][10]</a:t>
            </a:r>
            <a:endParaRPr lang="en-DE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77C855-3F67-4449-8548-7F55D4B5EA05}"/>
              </a:ext>
            </a:extLst>
          </p:cNvPr>
          <p:cNvSpPr txBox="1"/>
          <p:nvPr/>
        </p:nvSpPr>
        <p:spPr>
          <a:xfrm>
            <a:off x="52878" y="1582951"/>
            <a:ext cx="6241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 arrays for each template, similar to deployment().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8C6AE0-E8E7-4411-80EB-821B9D3C6E86}"/>
              </a:ext>
            </a:extLst>
          </p:cNvPr>
          <p:cNvSpPr txBox="1"/>
          <p:nvPr/>
        </p:nvSpPr>
        <p:spPr>
          <a:xfrm>
            <a:off x="977900" y="6362918"/>
            <a:ext cx="3032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Fig. char TemplateDisplay1</a:t>
            </a:r>
            <a:endParaRPr lang="en-DE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DD1080-BA85-495A-A8EB-2C72AD5704FB}"/>
              </a:ext>
            </a:extLst>
          </p:cNvPr>
          <p:cNvSpPr txBox="1"/>
          <p:nvPr/>
        </p:nvSpPr>
        <p:spPr>
          <a:xfrm>
            <a:off x="5286608" y="6362918"/>
            <a:ext cx="2752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Fig. char ReefTemplateDisplay1</a:t>
            </a:r>
            <a:endParaRPr lang="en-DE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079CC2-9422-483D-85A8-6A8C07F9BAC2}"/>
              </a:ext>
            </a:extLst>
          </p:cNvPr>
          <p:cNvSpPr txBox="1"/>
          <p:nvPr/>
        </p:nvSpPr>
        <p:spPr>
          <a:xfrm>
            <a:off x="9180376" y="4201092"/>
            <a:ext cx="3313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Fig. rand() to randomizes a template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1276845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295342" y="-616375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80922" y="-5231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1439-2B70-455C-B674-205EF9990C16}"/>
              </a:ext>
            </a:extLst>
          </p:cNvPr>
          <p:cNvSpPr txBox="1"/>
          <p:nvPr/>
        </p:nvSpPr>
        <p:spPr>
          <a:xfrm>
            <a:off x="240854" y="792533"/>
            <a:ext cx="6245604" cy="7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</a:t>
            </a:r>
            <a:r>
              <a:rPr lang="en-GB" sz="3200" dirty="0" err="1">
                <a:latin typeface="Abadi" panose="020B0604020104020204" pitchFamily="34" charset="0"/>
              </a:rPr>
              <a:t>PvP_battle</a:t>
            </a:r>
            <a:r>
              <a:rPr lang="en-GB" sz="3200" dirty="0">
                <a:latin typeface="Abadi" panose="020B0604020104020204" pitchFamily="34" charset="0"/>
              </a:rPr>
              <a:t>()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5EA29E7-74A7-4914-95D8-5A2D07AAA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73" y="1737656"/>
            <a:ext cx="4553931" cy="500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0FE201C-D91F-4E5F-94AE-879572CB4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488" y="1169174"/>
            <a:ext cx="3274992" cy="454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2F9F5B-F706-421C-A5AF-3BF3367E3D3C}"/>
              </a:ext>
            </a:extLst>
          </p:cNvPr>
          <p:cNvSpPr txBox="1"/>
          <p:nvPr/>
        </p:nvSpPr>
        <p:spPr>
          <a:xfrm>
            <a:off x="6486458" y="5986271"/>
            <a:ext cx="3958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Fig. State Machine Diagram of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PvP_Battle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</a:t>
            </a:r>
            <a:endParaRPr lang="en-DE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45184F-0267-4431-B029-BB674B724B60}"/>
              </a:ext>
            </a:extLst>
          </p:cNvPr>
          <p:cNvSpPr txBox="1"/>
          <p:nvPr/>
        </p:nvSpPr>
        <p:spPr>
          <a:xfrm>
            <a:off x="2502156" y="6140160"/>
            <a:ext cx="3274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Fig. Activity Diagram of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PvP_Battle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 </a:t>
            </a:r>
            <a:b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compared to Player vs AI Mode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1706941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295342" y="-616375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80922" y="-5231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1439-2B70-455C-B674-205EF9990C16}"/>
              </a:ext>
            </a:extLst>
          </p:cNvPr>
          <p:cNvSpPr txBox="1"/>
          <p:nvPr/>
        </p:nvSpPr>
        <p:spPr>
          <a:xfrm>
            <a:off x="240854" y="792533"/>
            <a:ext cx="6245604" cy="7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</a:t>
            </a:r>
            <a:r>
              <a:rPr lang="en-GB" sz="3200" dirty="0" err="1">
                <a:latin typeface="Abadi" panose="020B0604020104020204" pitchFamily="34" charset="0"/>
              </a:rPr>
              <a:t>AI_battle</a:t>
            </a:r>
            <a:r>
              <a:rPr lang="en-GB" sz="3200" dirty="0">
                <a:latin typeface="Abadi" panose="020B0604020104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1774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7709749-89A3-44E2-9059-AEA34BEBEC23}"/>
              </a:ext>
            </a:extLst>
          </p:cNvPr>
          <p:cNvGrpSpPr/>
          <p:nvPr/>
        </p:nvGrpSpPr>
        <p:grpSpPr>
          <a:xfrm>
            <a:off x="0" y="656311"/>
            <a:ext cx="6891794" cy="1462734"/>
            <a:chOff x="531359" y="765368"/>
            <a:chExt cx="6891794" cy="1462734"/>
          </a:xfrm>
        </p:grpSpPr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26256C21-5F71-41D6-9EA2-00A32AD4FE14}"/>
                </a:ext>
              </a:extLst>
            </p:cNvPr>
            <p:cNvCxnSpPr>
              <a:cxnSpLocks/>
            </p:cNvCxnSpPr>
            <p:nvPr/>
          </p:nvCxnSpPr>
          <p:spPr>
            <a:xfrm>
              <a:off x="3071359" y="2228102"/>
              <a:ext cx="8636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E5EBD734-9F3C-45A2-A38A-22F5E60E23FE}"/>
                </a:ext>
              </a:extLst>
            </p:cNvPr>
            <p:cNvCxnSpPr>
              <a:cxnSpLocks/>
            </p:cNvCxnSpPr>
            <p:nvPr/>
          </p:nvCxnSpPr>
          <p:spPr>
            <a:xfrm>
              <a:off x="5306559" y="2228101"/>
              <a:ext cx="825500" cy="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E4FA404-9907-424A-B8C3-2E11C8A5D563}"/>
                </a:ext>
              </a:extLst>
            </p:cNvPr>
            <p:cNvSpPr/>
            <p:nvPr/>
          </p:nvSpPr>
          <p:spPr>
            <a:xfrm>
              <a:off x="531359" y="765368"/>
              <a:ext cx="6781800" cy="1408908"/>
            </a:xfrm>
            <a:prstGeom prst="rect">
              <a:avLst/>
            </a:prstGeom>
            <a:solidFill>
              <a:srgbClr val="29294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矩形: 圓角化單一角落 1">
              <a:extLst>
                <a:ext uri="{FF2B5EF4-FFF2-40B4-BE49-F238E27FC236}">
                  <a16:creationId xmlns:a16="http://schemas.microsoft.com/office/drawing/2014/main" id="{692A26D3-5996-4130-915E-199559A0B4DD}"/>
                </a:ext>
              </a:extLst>
            </p:cNvPr>
            <p:cNvSpPr/>
            <p:nvPr/>
          </p:nvSpPr>
          <p:spPr>
            <a:xfrm>
              <a:off x="6817859" y="1154993"/>
              <a:ext cx="605294" cy="343250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矩形: 圓角化單一角落 20">
              <a:extLst>
                <a:ext uri="{FF2B5EF4-FFF2-40B4-BE49-F238E27FC236}">
                  <a16:creationId xmlns:a16="http://schemas.microsoft.com/office/drawing/2014/main" id="{28A1BA52-A08F-422B-B4C4-6FDB19406FBA}"/>
                </a:ext>
              </a:extLst>
            </p:cNvPr>
            <p:cNvSpPr/>
            <p:nvPr/>
          </p:nvSpPr>
          <p:spPr>
            <a:xfrm>
              <a:off x="6345787" y="1494882"/>
              <a:ext cx="1077365" cy="343250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矩形: 圓角化單一角落 21">
              <a:extLst>
                <a:ext uri="{FF2B5EF4-FFF2-40B4-BE49-F238E27FC236}">
                  <a16:creationId xmlns:a16="http://schemas.microsoft.com/office/drawing/2014/main" id="{69E9EE0A-69D8-4826-8D83-668DB99CF960}"/>
                </a:ext>
              </a:extLst>
            </p:cNvPr>
            <p:cNvSpPr/>
            <p:nvPr/>
          </p:nvSpPr>
          <p:spPr>
            <a:xfrm>
              <a:off x="5968944" y="1806892"/>
              <a:ext cx="1454207" cy="421209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C50999F-7AD1-4E93-940C-E35ADC82F97A}"/>
              </a:ext>
            </a:extLst>
          </p:cNvPr>
          <p:cNvSpPr txBox="1"/>
          <p:nvPr/>
        </p:nvSpPr>
        <p:spPr>
          <a:xfrm>
            <a:off x="1112263" y="976044"/>
            <a:ext cx="16065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Demo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539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43A65C-9950-46BF-AC17-AED41949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11B620-88DF-435A-A56E-258CB3F20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FA0C8DF-7520-49B2-9B96-536DB7F056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1418151"/>
            <a:ext cx="1009650" cy="366466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EBBD14B7-7CE3-45F5-9FF4-8F79FA1146D7}"/>
              </a:ext>
            </a:extLst>
          </p:cNvPr>
          <p:cNvSpPr txBox="1"/>
          <p:nvPr/>
        </p:nvSpPr>
        <p:spPr>
          <a:xfrm>
            <a:off x="3893540" y="1297642"/>
            <a:ext cx="3275256" cy="3911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>
                <a:latin typeface="Abadi" panose="020B0604020104020204" pitchFamily="34" charset="0"/>
              </a:rPr>
              <a:t>Process of development</a:t>
            </a:r>
          </a:p>
          <a:p>
            <a:pPr>
              <a:lnSpc>
                <a:spcPct val="150000"/>
              </a:lnSpc>
            </a:pPr>
            <a:r>
              <a:rPr lang="de-DE" sz="2400" b="1" dirty="0">
                <a:latin typeface="Abadi" panose="020B0604020104020204" pitchFamily="34" charset="0"/>
              </a:rPr>
              <a:t>Productive tools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badi" panose="020B0604020104020204" pitchFamily="34" charset="0"/>
              </a:rPr>
              <a:t>Designs</a:t>
            </a:r>
            <a:endParaRPr lang="de-DE" sz="2400" b="1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2400" b="1" dirty="0">
                <a:latin typeface="Abadi" panose="020B0604020104020204" pitchFamily="34" charset="0"/>
              </a:rPr>
              <a:t>Module structure</a:t>
            </a:r>
            <a:endParaRPr lang="en-US" sz="2400" b="1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2400" b="1" dirty="0">
                <a:latin typeface="Abadi" panose="020B0604020104020204" pitchFamily="34" charset="0"/>
              </a:rPr>
              <a:t>Implementations</a:t>
            </a:r>
          </a:p>
          <a:p>
            <a:pPr>
              <a:lnSpc>
                <a:spcPct val="150000"/>
              </a:lnSpc>
            </a:pPr>
            <a:r>
              <a:rPr lang="de-DE" sz="2400" b="1" dirty="0">
                <a:latin typeface="Abadi" panose="020B0604020104020204" pitchFamily="34" charset="0"/>
              </a:rPr>
              <a:t>Demo</a:t>
            </a:r>
          </a:p>
          <a:p>
            <a:pPr>
              <a:lnSpc>
                <a:spcPct val="150000"/>
              </a:lnSpc>
            </a:pPr>
            <a:r>
              <a:rPr lang="de-DE" sz="2400" b="1" dirty="0">
                <a:latin typeface="Abadi" panose="020B0604020104020204" pitchFamily="34" charset="0"/>
              </a:rPr>
              <a:t>Q&amp;A 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F945E7CD-5092-4295-AD4E-CAA54B8D97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1976951"/>
            <a:ext cx="1009650" cy="36646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272F72C4-0BB6-4744-B9C4-9FEDF09981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2533629"/>
            <a:ext cx="1009650" cy="366466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3BEFDAC4-76B3-411C-A50C-4945798832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3092429"/>
            <a:ext cx="1009650" cy="366466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8193FC2-E4F7-42A5-9BC6-ADD6E60FF5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3695984"/>
            <a:ext cx="1009650" cy="366466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BA800789-61C0-44AE-870D-1E91B39603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4254784"/>
            <a:ext cx="1009650" cy="366466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27DA8385-9AC5-47AC-AA8E-37F6D3304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4811461"/>
            <a:ext cx="1009650" cy="366466"/>
          </a:xfrm>
          <a:prstGeom prst="rect">
            <a:avLst/>
          </a:prstGeom>
        </p:spPr>
      </p:pic>
      <p:graphicFrame>
        <p:nvGraphicFramePr>
          <p:cNvPr id="30" name="表格 30">
            <a:extLst>
              <a:ext uri="{FF2B5EF4-FFF2-40B4-BE49-F238E27FC236}">
                <a16:creationId xmlns:a16="http://schemas.microsoft.com/office/drawing/2014/main" id="{23282FB9-2958-4921-8A87-C483A4749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475868"/>
              </p:ext>
            </p:extLst>
          </p:nvPr>
        </p:nvGraphicFramePr>
        <p:xfrm>
          <a:off x="8178800" y="2105790"/>
          <a:ext cx="7429500" cy="7772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3484074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42142077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1831507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4279978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52824952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86435484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04166334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35752165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9434176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52750371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84578854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72994829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2880559"/>
                    </a:ext>
                  </a:extLst>
                </a:gridCol>
                <a:gridCol w="462981">
                  <a:extLst>
                    <a:ext uri="{9D8B030D-6E8A-4147-A177-3AD203B41FA5}">
                      <a16:colId xmlns:a16="http://schemas.microsoft.com/office/drawing/2014/main" val="1942440184"/>
                    </a:ext>
                  </a:extLst>
                </a:gridCol>
                <a:gridCol w="527619">
                  <a:extLst>
                    <a:ext uri="{9D8B030D-6E8A-4147-A177-3AD203B41FA5}">
                      <a16:colId xmlns:a16="http://schemas.microsoft.com/office/drawing/2014/main" val="2671374693"/>
                    </a:ext>
                  </a:extLst>
                </a:gridCol>
              </a:tblGrid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2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3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4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5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6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331091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A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652984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B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167271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C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393999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D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019205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E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231495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F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262043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G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954469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H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64457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540736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842288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572300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882773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517660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69021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4F22A658-3610-422C-A934-310855F265D8}"/>
              </a:ext>
            </a:extLst>
          </p:cNvPr>
          <p:cNvSpPr txBox="1"/>
          <p:nvPr/>
        </p:nvSpPr>
        <p:spPr>
          <a:xfrm>
            <a:off x="1127498" y="286952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C000"/>
                </a:solidFill>
                <a:latin typeface="Abadi" panose="020B0604020104020204" pitchFamily="34" charset="0"/>
              </a:rPr>
              <a:t>7 mins</a:t>
            </a:r>
            <a:endParaRPr lang="en-US" dirty="0">
              <a:solidFill>
                <a:srgbClr val="FFC000"/>
              </a:solidFill>
              <a:latin typeface="Abadi" panose="020B0604020104020204" pitchFamily="34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B651DCB-8BDF-4205-918C-4D121240014C}"/>
              </a:ext>
            </a:extLst>
          </p:cNvPr>
          <p:cNvSpPr txBox="1"/>
          <p:nvPr/>
        </p:nvSpPr>
        <p:spPr>
          <a:xfrm>
            <a:off x="1127498" y="425670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  <a:latin typeface="Abadi" panose="020B0604020104020204" pitchFamily="34" charset="0"/>
              </a:rPr>
              <a:t>5 mins</a:t>
            </a:r>
            <a:endParaRPr lang="en-US" dirty="0">
              <a:solidFill>
                <a:srgbClr val="0070C0"/>
              </a:solidFill>
              <a:latin typeface="Abadi" panose="020B0604020104020204" pitchFamily="34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A20EDD9-8A77-40E0-8872-65EC42FE227D}"/>
              </a:ext>
            </a:extLst>
          </p:cNvPr>
          <p:cNvSpPr txBox="1"/>
          <p:nvPr/>
        </p:nvSpPr>
        <p:spPr>
          <a:xfrm>
            <a:off x="1127498" y="480859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  <a:latin typeface="Abadi" panose="020B0604020104020204" pitchFamily="34" charset="0"/>
              </a:rPr>
              <a:t>8 mins</a:t>
            </a:r>
            <a:endParaRPr lang="en-US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E3988D2A-CA11-48D5-AA96-BDB47281693F}"/>
              </a:ext>
            </a:extLst>
          </p:cNvPr>
          <p:cNvCxnSpPr>
            <a:cxnSpLocks/>
          </p:cNvCxnSpPr>
          <p:nvPr/>
        </p:nvCxnSpPr>
        <p:spPr>
          <a:xfrm>
            <a:off x="2466363" y="4327765"/>
            <a:ext cx="0" cy="3636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A07E6EB-BB20-4207-957E-FA3E71E7C5CD}"/>
              </a:ext>
            </a:extLst>
          </p:cNvPr>
          <p:cNvCxnSpPr>
            <a:cxnSpLocks/>
          </p:cNvCxnSpPr>
          <p:nvPr/>
        </p:nvCxnSpPr>
        <p:spPr>
          <a:xfrm>
            <a:off x="2466363" y="4808595"/>
            <a:ext cx="0" cy="3693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2931EEC-8A2A-442B-8FDD-E1BB91014E83}"/>
              </a:ext>
            </a:extLst>
          </p:cNvPr>
          <p:cNvCxnSpPr>
            <a:cxnSpLocks/>
          </p:cNvCxnSpPr>
          <p:nvPr/>
        </p:nvCxnSpPr>
        <p:spPr>
          <a:xfrm>
            <a:off x="2466363" y="1523688"/>
            <a:ext cx="0" cy="2634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3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905645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2268279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905645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2268278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905645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2268277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838ADB-2A03-4C1E-940B-0559DD239317}"/>
              </a:ext>
            </a:extLst>
          </p:cNvPr>
          <p:cNvSpPr/>
          <p:nvPr/>
        </p:nvSpPr>
        <p:spPr>
          <a:xfrm>
            <a:off x="5410199" y="4280542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E606D85-E258-459B-A936-6000DFDC4FDA}"/>
              </a:ext>
            </a:extLst>
          </p:cNvPr>
          <p:cNvSpPr txBox="1"/>
          <p:nvPr/>
        </p:nvSpPr>
        <p:spPr>
          <a:xfrm>
            <a:off x="5675852" y="4504677"/>
            <a:ext cx="84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Test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&amp;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Debug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CA216DD-D3C4-4292-9C01-F0A02B053E8E}"/>
              </a:ext>
            </a:extLst>
          </p:cNvPr>
          <p:cNvSpPr/>
          <p:nvPr/>
        </p:nvSpPr>
        <p:spPr>
          <a:xfrm>
            <a:off x="7663469" y="4280545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E781212-BBE4-4EF6-A328-8B17930EDF65}"/>
              </a:ext>
            </a:extLst>
          </p:cNvPr>
          <p:cNvSpPr txBox="1"/>
          <p:nvPr/>
        </p:nvSpPr>
        <p:spPr>
          <a:xfrm>
            <a:off x="7722334" y="4781676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Integration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238D12-6B72-4AC9-828F-379C14125A8A}"/>
              </a:ext>
            </a:extLst>
          </p:cNvPr>
          <p:cNvSpPr/>
          <p:nvPr/>
        </p:nvSpPr>
        <p:spPr>
          <a:xfrm>
            <a:off x="9874606" y="4280545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7012202-D954-459D-8245-AD65A2B032F7}"/>
              </a:ext>
            </a:extLst>
          </p:cNvPr>
          <p:cNvSpPr txBox="1"/>
          <p:nvPr/>
        </p:nvSpPr>
        <p:spPr>
          <a:xfrm>
            <a:off x="10122189" y="4504677"/>
            <a:ext cx="84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Test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&amp;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Debug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591445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591444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F670FEA-F1DC-4F0F-BB0E-30C51F9F7E6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095999" y="3277245"/>
            <a:ext cx="1" cy="100329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1B179A88-618C-4E64-B108-B762F4D89B3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773043" y="4966342"/>
            <a:ext cx="890426" cy="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4C559F2-05C3-4FF7-907D-305932B52AF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035068" y="4966342"/>
            <a:ext cx="839538" cy="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圖片 33">
            <a:extLst>
              <a:ext uri="{FF2B5EF4-FFF2-40B4-BE49-F238E27FC236}">
                <a16:creationId xmlns:a16="http://schemas.microsoft.com/office/drawing/2014/main" id="{71B5FD40-507A-4ABF-9308-37B69F859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871" y="847725"/>
            <a:ext cx="1419225" cy="1200150"/>
          </a:xfrm>
          <a:prstGeom prst="rect">
            <a:avLst/>
          </a:prstGeom>
        </p:spPr>
      </p:pic>
      <p:sp>
        <p:nvSpPr>
          <p:cNvPr id="35" name="流程圖: 結束點 34">
            <a:extLst>
              <a:ext uri="{FF2B5EF4-FFF2-40B4-BE49-F238E27FC236}">
                <a16:creationId xmlns:a16="http://schemas.microsoft.com/office/drawing/2014/main" id="{71F45E74-CF90-44EC-A1F0-9B885C565605}"/>
              </a:ext>
            </a:extLst>
          </p:cNvPr>
          <p:cNvSpPr/>
          <p:nvPr/>
        </p:nvSpPr>
        <p:spPr>
          <a:xfrm rot="1995483">
            <a:off x="410335" y="6124650"/>
            <a:ext cx="1056626" cy="12053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流程圖: 結束點 35">
            <a:extLst>
              <a:ext uri="{FF2B5EF4-FFF2-40B4-BE49-F238E27FC236}">
                <a16:creationId xmlns:a16="http://schemas.microsoft.com/office/drawing/2014/main" id="{AE4C039D-6648-4E68-95E7-C511FC5EC842}"/>
              </a:ext>
            </a:extLst>
          </p:cNvPr>
          <p:cNvSpPr/>
          <p:nvPr/>
        </p:nvSpPr>
        <p:spPr>
          <a:xfrm rot="1995483">
            <a:off x="87264" y="5970317"/>
            <a:ext cx="2307996" cy="12660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流程圖: 結束點 36">
            <a:extLst>
              <a:ext uri="{FF2B5EF4-FFF2-40B4-BE49-F238E27FC236}">
                <a16:creationId xmlns:a16="http://schemas.microsoft.com/office/drawing/2014/main" id="{D16AA72C-9EBA-4BD8-8420-563818C391DA}"/>
              </a:ext>
            </a:extLst>
          </p:cNvPr>
          <p:cNvSpPr/>
          <p:nvPr/>
        </p:nvSpPr>
        <p:spPr>
          <a:xfrm rot="1995483">
            <a:off x="-2121" y="5778776"/>
            <a:ext cx="2988373" cy="13202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流程圖: 結束點 37">
            <a:extLst>
              <a:ext uri="{FF2B5EF4-FFF2-40B4-BE49-F238E27FC236}">
                <a16:creationId xmlns:a16="http://schemas.microsoft.com/office/drawing/2014/main" id="{063794C9-C15C-4DA0-B906-34DD96F7645A}"/>
              </a:ext>
            </a:extLst>
          </p:cNvPr>
          <p:cNvSpPr/>
          <p:nvPr/>
        </p:nvSpPr>
        <p:spPr>
          <a:xfrm rot="1995483">
            <a:off x="10494615" y="460617"/>
            <a:ext cx="1056626" cy="12053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流程圖: 結束點 38">
            <a:extLst>
              <a:ext uri="{FF2B5EF4-FFF2-40B4-BE49-F238E27FC236}">
                <a16:creationId xmlns:a16="http://schemas.microsoft.com/office/drawing/2014/main" id="{97316F60-D5B5-476B-A325-C8FA142060D3}"/>
              </a:ext>
            </a:extLst>
          </p:cNvPr>
          <p:cNvSpPr/>
          <p:nvPr/>
        </p:nvSpPr>
        <p:spPr>
          <a:xfrm rot="1995483">
            <a:off x="9765775" y="746322"/>
            <a:ext cx="2307996" cy="12660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流程圖: 結束點 39">
            <a:extLst>
              <a:ext uri="{FF2B5EF4-FFF2-40B4-BE49-F238E27FC236}">
                <a16:creationId xmlns:a16="http://schemas.microsoft.com/office/drawing/2014/main" id="{6B48367D-C6E3-4D4B-8827-6E42172E5B13}"/>
              </a:ext>
            </a:extLst>
          </p:cNvPr>
          <p:cNvSpPr/>
          <p:nvPr/>
        </p:nvSpPr>
        <p:spPr>
          <a:xfrm rot="1995483">
            <a:off x="9281216" y="983832"/>
            <a:ext cx="2988373" cy="13202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8BDC1AF-1FDD-40EB-993A-DA51EC8EEBA3}"/>
              </a:ext>
            </a:extLst>
          </p:cNvPr>
          <p:cNvSpPr txBox="1"/>
          <p:nvPr/>
        </p:nvSpPr>
        <p:spPr>
          <a:xfrm>
            <a:off x="794860" y="423715"/>
            <a:ext cx="6096000" cy="1001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4400" b="1" dirty="0">
                <a:solidFill>
                  <a:schemeClr val="bg1"/>
                </a:solidFill>
                <a:latin typeface="Abadi" panose="020B0604020104020204" pitchFamily="34" charset="0"/>
              </a:rPr>
              <a:t>Process of development</a:t>
            </a:r>
          </a:p>
        </p:txBody>
      </p:sp>
    </p:spTree>
    <p:extLst>
      <p:ext uri="{BB962C8B-B14F-4D97-AF65-F5344CB8AC3E}">
        <p14:creationId xmlns:p14="http://schemas.microsoft.com/office/powerpoint/2010/main" val="115018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2D2120FE-5122-4B0F-AEB6-EEDE84D674D8}"/>
              </a:ext>
            </a:extLst>
          </p:cNvPr>
          <p:cNvSpPr/>
          <p:nvPr/>
        </p:nvSpPr>
        <p:spPr>
          <a:xfrm>
            <a:off x="-190500" y="670866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61864EB-F705-4FDC-BE1C-ACF3BE786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26" y="2869134"/>
            <a:ext cx="1098474" cy="1098474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8C20EEBA-A010-401A-BBC5-F82EA17EE724}"/>
              </a:ext>
            </a:extLst>
          </p:cNvPr>
          <p:cNvSpPr txBox="1"/>
          <p:nvPr/>
        </p:nvSpPr>
        <p:spPr>
          <a:xfrm>
            <a:off x="1028700" y="990600"/>
            <a:ext cx="44887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Productivity Tools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C0B3D2E-A438-4354-ADE4-CD51ADF5B380}"/>
              </a:ext>
            </a:extLst>
          </p:cNvPr>
          <p:cNvSpPr txBox="1"/>
          <p:nvPr/>
        </p:nvSpPr>
        <p:spPr>
          <a:xfrm>
            <a:off x="3035300" y="3228944"/>
            <a:ext cx="5702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Abadi" panose="020B0604020104020204" pitchFamily="34" charset="0"/>
              </a:rPr>
              <a:t>GitHub</a:t>
            </a:r>
            <a:r>
              <a:rPr lang="de-DE" sz="2400" dirty="0">
                <a:latin typeface="Abadi" panose="020B0604020104020204" pitchFamily="34" charset="0"/>
              </a:rPr>
              <a:t> – version control, file management</a:t>
            </a:r>
          </a:p>
          <a:p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04E01DA6-6ADA-4A4E-9E3F-D60ACFC07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26" y="4336923"/>
            <a:ext cx="1187120" cy="1187120"/>
          </a:xfrm>
          <a:prstGeom prst="rect">
            <a:avLst/>
          </a:prstGeom>
        </p:spPr>
      </p:pic>
      <p:sp>
        <p:nvSpPr>
          <p:cNvPr id="41" name="文字方塊 40">
            <a:extLst>
              <a:ext uri="{FF2B5EF4-FFF2-40B4-BE49-F238E27FC236}">
                <a16:creationId xmlns:a16="http://schemas.microsoft.com/office/drawing/2014/main" id="{5A0063FA-2F1D-4B2B-A0F3-FE05E1A77FFD}"/>
              </a:ext>
            </a:extLst>
          </p:cNvPr>
          <p:cNvSpPr txBox="1"/>
          <p:nvPr/>
        </p:nvSpPr>
        <p:spPr>
          <a:xfrm>
            <a:off x="3035300" y="4636292"/>
            <a:ext cx="619592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Abadi" panose="020B0604020104020204" pitchFamily="34" charset="0"/>
              </a:rPr>
              <a:t>Notion</a:t>
            </a:r>
            <a:r>
              <a:rPr lang="de-DE" sz="2400" dirty="0">
                <a:latin typeface="Abadi" panose="020B0604020104020204" pitchFamily="34" charset="0"/>
              </a:rPr>
              <a:t> – planning meetings, organizing tasks,</a:t>
            </a:r>
          </a:p>
          <a:p>
            <a:r>
              <a:rPr lang="de-DE" sz="2400" dirty="0">
                <a:latin typeface="Abadi" panose="020B0604020104020204" pitchFamily="34" charset="0"/>
              </a:rPr>
              <a:t>             record important infomation</a:t>
            </a:r>
          </a:p>
          <a:p>
            <a:r>
              <a:rPr lang="de-DE" sz="3200" dirty="0">
                <a:latin typeface="Abadi" panose="020B0604020104020204" pitchFamily="34" charset="0"/>
              </a:rPr>
              <a:t>	      </a:t>
            </a: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81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E606D85-E258-459B-A936-6000DFDC4FDA}"/>
              </a:ext>
            </a:extLst>
          </p:cNvPr>
          <p:cNvSpPr txBox="1"/>
          <p:nvPr/>
        </p:nvSpPr>
        <p:spPr>
          <a:xfrm>
            <a:off x="5675852" y="4046832"/>
            <a:ext cx="84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Test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&amp;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Debug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1B179A88-618C-4E64-B108-B762F4D89B3B}"/>
              </a:ext>
            </a:extLst>
          </p:cNvPr>
          <p:cNvCxnSpPr>
            <a:cxnSpLocks/>
          </p:cNvCxnSpPr>
          <p:nvPr/>
        </p:nvCxnSpPr>
        <p:spPr>
          <a:xfrm>
            <a:off x="6773043" y="4508497"/>
            <a:ext cx="890426" cy="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流程圖: 結束點 34">
            <a:extLst>
              <a:ext uri="{FF2B5EF4-FFF2-40B4-BE49-F238E27FC236}">
                <a16:creationId xmlns:a16="http://schemas.microsoft.com/office/drawing/2014/main" id="{71F45E74-CF90-44EC-A1F0-9B885C565605}"/>
              </a:ext>
            </a:extLst>
          </p:cNvPr>
          <p:cNvSpPr/>
          <p:nvPr/>
        </p:nvSpPr>
        <p:spPr>
          <a:xfrm rot="1995483">
            <a:off x="410335" y="6124650"/>
            <a:ext cx="1056626" cy="120538"/>
          </a:xfrm>
          <a:prstGeom prst="flowChartTerminator">
            <a:avLst/>
          </a:prstGeom>
          <a:solidFill>
            <a:srgbClr val="2929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流程圖: 結束點 35">
            <a:extLst>
              <a:ext uri="{FF2B5EF4-FFF2-40B4-BE49-F238E27FC236}">
                <a16:creationId xmlns:a16="http://schemas.microsoft.com/office/drawing/2014/main" id="{AE4C039D-6648-4E68-95E7-C511FC5EC842}"/>
              </a:ext>
            </a:extLst>
          </p:cNvPr>
          <p:cNvSpPr/>
          <p:nvPr/>
        </p:nvSpPr>
        <p:spPr>
          <a:xfrm rot="1995483">
            <a:off x="87264" y="5970317"/>
            <a:ext cx="2307996" cy="126605"/>
          </a:xfrm>
          <a:prstGeom prst="flowChartTerminator">
            <a:avLst/>
          </a:prstGeom>
          <a:solidFill>
            <a:srgbClr val="2929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流程圖: 結束點 36">
            <a:extLst>
              <a:ext uri="{FF2B5EF4-FFF2-40B4-BE49-F238E27FC236}">
                <a16:creationId xmlns:a16="http://schemas.microsoft.com/office/drawing/2014/main" id="{D16AA72C-9EBA-4BD8-8420-563818C391DA}"/>
              </a:ext>
            </a:extLst>
          </p:cNvPr>
          <p:cNvSpPr/>
          <p:nvPr/>
        </p:nvSpPr>
        <p:spPr>
          <a:xfrm rot="1995483">
            <a:off x="-2121" y="5778776"/>
            <a:ext cx="2988373" cy="132027"/>
          </a:xfrm>
          <a:prstGeom prst="flowChartTerminator">
            <a:avLst/>
          </a:prstGeom>
          <a:solidFill>
            <a:srgbClr val="2929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流程圖: 結束點 37">
            <a:extLst>
              <a:ext uri="{FF2B5EF4-FFF2-40B4-BE49-F238E27FC236}">
                <a16:creationId xmlns:a16="http://schemas.microsoft.com/office/drawing/2014/main" id="{063794C9-C15C-4DA0-B906-34DD96F7645A}"/>
              </a:ext>
            </a:extLst>
          </p:cNvPr>
          <p:cNvSpPr/>
          <p:nvPr/>
        </p:nvSpPr>
        <p:spPr>
          <a:xfrm rot="1995483">
            <a:off x="10512288" y="455077"/>
            <a:ext cx="1056626" cy="120538"/>
          </a:xfrm>
          <a:prstGeom prst="flowChartTerminator">
            <a:avLst/>
          </a:prstGeom>
          <a:solidFill>
            <a:srgbClr val="29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流程圖: 結束點 38">
            <a:extLst>
              <a:ext uri="{FF2B5EF4-FFF2-40B4-BE49-F238E27FC236}">
                <a16:creationId xmlns:a16="http://schemas.microsoft.com/office/drawing/2014/main" id="{97316F60-D5B5-476B-A325-C8FA142060D3}"/>
              </a:ext>
            </a:extLst>
          </p:cNvPr>
          <p:cNvSpPr/>
          <p:nvPr/>
        </p:nvSpPr>
        <p:spPr>
          <a:xfrm rot="1995483">
            <a:off x="9765775" y="746322"/>
            <a:ext cx="2307996" cy="126605"/>
          </a:xfrm>
          <a:prstGeom prst="flowChartTerminator">
            <a:avLst/>
          </a:prstGeom>
          <a:solidFill>
            <a:srgbClr val="29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流程圖: 結束點 39">
            <a:extLst>
              <a:ext uri="{FF2B5EF4-FFF2-40B4-BE49-F238E27FC236}">
                <a16:creationId xmlns:a16="http://schemas.microsoft.com/office/drawing/2014/main" id="{6B48367D-C6E3-4D4B-8827-6E42172E5B13}"/>
              </a:ext>
            </a:extLst>
          </p:cNvPr>
          <p:cNvSpPr/>
          <p:nvPr/>
        </p:nvSpPr>
        <p:spPr>
          <a:xfrm rot="1995483">
            <a:off x="9281216" y="983832"/>
            <a:ext cx="2988373" cy="132027"/>
          </a:xfrm>
          <a:prstGeom prst="flowChartTerminator">
            <a:avLst/>
          </a:prstGeom>
          <a:solidFill>
            <a:srgbClr val="29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190500" y="670866"/>
            <a:ext cx="355063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504781" y="990599"/>
            <a:ext cx="21018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Designs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FB7A25C-D77D-470D-BA8D-D12DDBEC9DA0}"/>
              </a:ext>
            </a:extLst>
          </p:cNvPr>
          <p:cNvSpPr txBox="1"/>
          <p:nvPr/>
        </p:nvSpPr>
        <p:spPr>
          <a:xfrm>
            <a:off x="1955122" y="3069105"/>
            <a:ext cx="41408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Abadi" panose="020B0604020104020204" pitchFamily="34" charset="0"/>
              </a:rPr>
              <a:t>- Interactive user interface</a:t>
            </a:r>
          </a:p>
          <a:p>
            <a:endParaRPr lang="de-DE" sz="2400" dirty="0">
              <a:latin typeface="Abadi" panose="020B0604020104020204" pitchFamily="34" charset="0"/>
            </a:endParaRPr>
          </a:p>
          <a:p>
            <a:r>
              <a:rPr lang="de-DE" sz="2400" dirty="0">
                <a:latin typeface="Abadi" panose="020B0604020104020204" pitchFamily="34" charset="0"/>
              </a:rPr>
              <a:t>- Mistake proofing mechanism</a:t>
            </a:r>
          </a:p>
          <a:p>
            <a:endParaRPr lang="de-DE" sz="2400" dirty="0">
              <a:latin typeface="Abadi" panose="020B0604020104020204" pitchFamily="34" charset="0"/>
            </a:endParaRPr>
          </a:p>
          <a:p>
            <a:r>
              <a:rPr lang="de-DE" sz="2400" dirty="0">
                <a:latin typeface="Abadi" panose="020B0604020104020204" pitchFamily="34" charset="0"/>
              </a:rPr>
              <a:t>- Sound effects</a:t>
            </a:r>
            <a:endParaRPr lang="en-US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9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838ADB-2A03-4C1E-940B-0559DD239317}"/>
              </a:ext>
            </a:extLst>
          </p:cNvPr>
          <p:cNvSpPr/>
          <p:nvPr/>
        </p:nvSpPr>
        <p:spPr>
          <a:xfrm>
            <a:off x="5410199" y="3822697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E606D85-E258-459B-A936-6000DFDC4FDA}"/>
              </a:ext>
            </a:extLst>
          </p:cNvPr>
          <p:cNvSpPr txBox="1"/>
          <p:nvPr/>
        </p:nvSpPr>
        <p:spPr>
          <a:xfrm>
            <a:off x="5675852" y="4046832"/>
            <a:ext cx="84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Test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&amp;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Debug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CA216DD-D3C4-4292-9C01-F0A02B053E8E}"/>
              </a:ext>
            </a:extLst>
          </p:cNvPr>
          <p:cNvSpPr/>
          <p:nvPr/>
        </p:nvSpPr>
        <p:spPr>
          <a:xfrm>
            <a:off x="7663469" y="38227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E781212-BBE4-4EF6-A328-8B17930EDF65}"/>
              </a:ext>
            </a:extLst>
          </p:cNvPr>
          <p:cNvSpPr txBox="1"/>
          <p:nvPr/>
        </p:nvSpPr>
        <p:spPr>
          <a:xfrm>
            <a:off x="7722334" y="4323831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Integration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238D12-6B72-4AC9-828F-379C14125A8A}"/>
              </a:ext>
            </a:extLst>
          </p:cNvPr>
          <p:cNvSpPr/>
          <p:nvPr/>
        </p:nvSpPr>
        <p:spPr>
          <a:xfrm>
            <a:off x="9874606" y="38227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7012202-D954-459D-8245-AD65A2B032F7}"/>
              </a:ext>
            </a:extLst>
          </p:cNvPr>
          <p:cNvSpPr txBox="1"/>
          <p:nvPr/>
        </p:nvSpPr>
        <p:spPr>
          <a:xfrm>
            <a:off x="10122189" y="4046832"/>
            <a:ext cx="84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Test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&amp;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Debug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F670FEA-F1DC-4F0F-BB0E-30C51F9F7E6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095999" y="2819400"/>
            <a:ext cx="1" cy="100329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1B179A88-618C-4E64-B108-B762F4D89B3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773043" y="4508497"/>
            <a:ext cx="890426" cy="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4C559F2-05C3-4FF7-907D-305932B52AF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035068" y="4508497"/>
            <a:ext cx="839538" cy="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流程圖: 結束點 34">
            <a:extLst>
              <a:ext uri="{FF2B5EF4-FFF2-40B4-BE49-F238E27FC236}">
                <a16:creationId xmlns:a16="http://schemas.microsoft.com/office/drawing/2014/main" id="{71F45E74-CF90-44EC-A1F0-9B885C565605}"/>
              </a:ext>
            </a:extLst>
          </p:cNvPr>
          <p:cNvSpPr/>
          <p:nvPr/>
        </p:nvSpPr>
        <p:spPr>
          <a:xfrm rot="1995483">
            <a:off x="410335" y="6124650"/>
            <a:ext cx="1056626" cy="12053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流程圖: 結束點 35">
            <a:extLst>
              <a:ext uri="{FF2B5EF4-FFF2-40B4-BE49-F238E27FC236}">
                <a16:creationId xmlns:a16="http://schemas.microsoft.com/office/drawing/2014/main" id="{AE4C039D-6648-4E68-95E7-C511FC5EC842}"/>
              </a:ext>
            </a:extLst>
          </p:cNvPr>
          <p:cNvSpPr/>
          <p:nvPr/>
        </p:nvSpPr>
        <p:spPr>
          <a:xfrm rot="1995483">
            <a:off x="87264" y="5970317"/>
            <a:ext cx="2307996" cy="12660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流程圖: 結束點 36">
            <a:extLst>
              <a:ext uri="{FF2B5EF4-FFF2-40B4-BE49-F238E27FC236}">
                <a16:creationId xmlns:a16="http://schemas.microsoft.com/office/drawing/2014/main" id="{D16AA72C-9EBA-4BD8-8420-563818C391DA}"/>
              </a:ext>
            </a:extLst>
          </p:cNvPr>
          <p:cNvSpPr/>
          <p:nvPr/>
        </p:nvSpPr>
        <p:spPr>
          <a:xfrm rot="1995483">
            <a:off x="-2121" y="5778776"/>
            <a:ext cx="2988373" cy="13202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流程圖: 結束點 37">
            <a:extLst>
              <a:ext uri="{FF2B5EF4-FFF2-40B4-BE49-F238E27FC236}">
                <a16:creationId xmlns:a16="http://schemas.microsoft.com/office/drawing/2014/main" id="{063794C9-C15C-4DA0-B906-34DD96F7645A}"/>
              </a:ext>
            </a:extLst>
          </p:cNvPr>
          <p:cNvSpPr/>
          <p:nvPr/>
        </p:nvSpPr>
        <p:spPr>
          <a:xfrm rot="1995483">
            <a:off x="10494615" y="460617"/>
            <a:ext cx="1056626" cy="12053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流程圖: 結束點 38">
            <a:extLst>
              <a:ext uri="{FF2B5EF4-FFF2-40B4-BE49-F238E27FC236}">
                <a16:creationId xmlns:a16="http://schemas.microsoft.com/office/drawing/2014/main" id="{97316F60-D5B5-476B-A325-C8FA142060D3}"/>
              </a:ext>
            </a:extLst>
          </p:cNvPr>
          <p:cNvSpPr/>
          <p:nvPr/>
        </p:nvSpPr>
        <p:spPr>
          <a:xfrm rot="1995483">
            <a:off x="9765775" y="746322"/>
            <a:ext cx="2307996" cy="12660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流程圖: 結束點 39">
            <a:extLst>
              <a:ext uri="{FF2B5EF4-FFF2-40B4-BE49-F238E27FC236}">
                <a16:creationId xmlns:a16="http://schemas.microsoft.com/office/drawing/2014/main" id="{6B48367D-C6E3-4D4B-8827-6E42172E5B13}"/>
              </a:ext>
            </a:extLst>
          </p:cNvPr>
          <p:cNvSpPr/>
          <p:nvPr/>
        </p:nvSpPr>
        <p:spPr>
          <a:xfrm rot="1995483">
            <a:off x="9281216" y="983832"/>
            <a:ext cx="2988373" cy="13202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54435D-58F6-4C5F-9337-387B90ACE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514" y="270658"/>
            <a:ext cx="3758256" cy="649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190500" y="670866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028700" y="990600"/>
            <a:ext cx="43236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Module Structure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C528FD0-A563-4FD6-81EA-623151F60ED4}"/>
              </a:ext>
            </a:extLst>
          </p:cNvPr>
          <p:cNvSpPr txBox="1"/>
          <p:nvPr/>
        </p:nvSpPr>
        <p:spPr>
          <a:xfrm>
            <a:off x="1413481" y="2970432"/>
            <a:ext cx="4054315" cy="2803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>
                <a:latin typeface="Abadi" panose="020B0604020104020204" pitchFamily="34" charset="0"/>
              </a:rPr>
              <a:t>- Modularity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latin typeface="Abadi" panose="020B0604020104020204" pitchFamily="34" charset="0"/>
              </a:rPr>
              <a:t>- Independency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latin typeface="Abadi" panose="020B0604020104020204" pitchFamily="34" charset="0"/>
              </a:rPr>
              <a:t>- Ease of maintaince &amp; debug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latin typeface="Abadi" panose="020B0604020104020204" pitchFamily="34" charset="0"/>
              </a:rPr>
              <a:t>[ Main.c ]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latin typeface="Abadi" panose="020B0604020104020204" pitchFamily="34" charset="0"/>
              </a:rPr>
              <a:t>[ Library.h ]</a:t>
            </a:r>
            <a:endParaRPr lang="en-US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36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190500" y="670866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028700" y="990600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2E4C755-37DD-48B3-A42D-5B557F4515C1}"/>
              </a:ext>
            </a:extLst>
          </p:cNvPr>
          <p:cNvSpPr txBox="1"/>
          <p:nvPr/>
        </p:nvSpPr>
        <p:spPr>
          <a:xfrm>
            <a:off x="945276" y="2647605"/>
            <a:ext cx="6191250" cy="3357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Abadi" panose="020B0604020104020204" pitchFamily="34" charset="0"/>
              </a:rPr>
              <a:t>- </a:t>
            </a:r>
            <a:r>
              <a:rPr lang="en-GB" sz="2400" dirty="0" err="1">
                <a:latin typeface="Abadi" panose="020B0604020104020204" pitchFamily="34" charset="0"/>
              </a:rPr>
              <a:t>Check_key</a:t>
            </a:r>
            <a:r>
              <a:rPr lang="en-GB" sz="2400" dirty="0">
                <a:latin typeface="Abadi" panose="020B0604020104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badi" panose="020B0604020104020204" pitchFamily="34" charset="0"/>
              </a:rPr>
              <a:t>- </a:t>
            </a:r>
            <a:r>
              <a:rPr lang="en-GB" sz="2400" dirty="0" err="1">
                <a:latin typeface="Abadi" panose="020B0604020104020204" pitchFamily="34" charset="0"/>
              </a:rPr>
              <a:t>Choose_Coordinate</a:t>
            </a:r>
            <a:r>
              <a:rPr lang="en-GB" sz="2400" dirty="0">
                <a:latin typeface="Abadi" panose="020B0604020104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badi" panose="020B0604020104020204" pitchFamily="34" charset="0"/>
              </a:rPr>
              <a:t>- Deployment()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badi" panose="020B0604020104020204" pitchFamily="34" charset="0"/>
              </a:rPr>
              <a:t>- </a:t>
            </a:r>
            <a:r>
              <a:rPr lang="en-GB" sz="2400" dirty="0" err="1">
                <a:latin typeface="Abadi" panose="020B0604020104020204" pitchFamily="34" charset="0"/>
              </a:rPr>
              <a:t>PvP_battle</a:t>
            </a:r>
            <a:r>
              <a:rPr lang="en-GB" sz="2400" dirty="0">
                <a:latin typeface="Abadi" panose="020B0604020104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badi" panose="020B0604020104020204" pitchFamily="34" charset="0"/>
              </a:rPr>
              <a:t>- AI_battle()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badi" panose="020B0604020104020204" pitchFamily="34" charset="0"/>
              </a:rPr>
              <a:t>- Generate_map()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DC25096-C4C7-49EB-A8A8-8FBCFB8BF325}"/>
              </a:ext>
            </a:extLst>
          </p:cNvPr>
          <p:cNvSpPr/>
          <p:nvPr/>
        </p:nvSpPr>
        <p:spPr>
          <a:xfrm>
            <a:off x="7861300" y="5283200"/>
            <a:ext cx="1485900" cy="558800"/>
          </a:xfrm>
          <a:prstGeom prst="rect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AE0388C-774A-4C17-8D4C-5A3F04DE4E35}"/>
              </a:ext>
            </a:extLst>
          </p:cNvPr>
          <p:cNvSpPr/>
          <p:nvPr/>
        </p:nvSpPr>
        <p:spPr>
          <a:xfrm>
            <a:off x="7861300" y="4559300"/>
            <a:ext cx="1485900" cy="558800"/>
          </a:xfrm>
          <a:prstGeom prst="rect">
            <a:avLst/>
          </a:prstGeom>
          <a:solidFill>
            <a:srgbClr val="00B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F6B3F1F-40AC-402F-BDD0-0A4CA07F52B1}"/>
              </a:ext>
            </a:extLst>
          </p:cNvPr>
          <p:cNvSpPr/>
          <p:nvPr/>
        </p:nvSpPr>
        <p:spPr>
          <a:xfrm>
            <a:off x="7861300" y="3835400"/>
            <a:ext cx="1485900" cy="558800"/>
          </a:xfrm>
          <a:prstGeom prst="rect">
            <a:avLst/>
          </a:prstGeom>
          <a:solidFill>
            <a:srgbClr val="002060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310FAD4-1691-4F41-986D-D65BE5C98467}"/>
              </a:ext>
            </a:extLst>
          </p:cNvPr>
          <p:cNvSpPr/>
          <p:nvPr/>
        </p:nvSpPr>
        <p:spPr>
          <a:xfrm>
            <a:off x="9639300" y="5283200"/>
            <a:ext cx="1485900" cy="558800"/>
          </a:xfrm>
          <a:prstGeom prst="rect">
            <a:avLst/>
          </a:prstGeom>
          <a:solidFill>
            <a:srgbClr val="0070C0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11D480A-E87C-4E08-92C9-5C5914A5B517}"/>
              </a:ext>
            </a:extLst>
          </p:cNvPr>
          <p:cNvSpPr/>
          <p:nvPr/>
        </p:nvSpPr>
        <p:spPr>
          <a:xfrm>
            <a:off x="9639300" y="4559300"/>
            <a:ext cx="1485900" cy="558800"/>
          </a:xfrm>
          <a:prstGeom prst="rect">
            <a:avLst/>
          </a:prstGeom>
          <a:solidFill>
            <a:srgbClr val="FFC000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38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295342" y="-616375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80922" y="-5231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1439-2B70-455C-B674-205EF9990C16}"/>
              </a:ext>
            </a:extLst>
          </p:cNvPr>
          <p:cNvSpPr txBox="1"/>
          <p:nvPr/>
        </p:nvSpPr>
        <p:spPr>
          <a:xfrm>
            <a:off x="240854" y="792533"/>
            <a:ext cx="6245604" cy="7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</a:t>
            </a:r>
            <a:r>
              <a:rPr lang="en-GB" sz="3200" dirty="0" err="1">
                <a:latin typeface="Abadi" panose="020B0604020104020204" pitchFamily="34" charset="0"/>
              </a:rPr>
              <a:t>Check_key</a:t>
            </a:r>
            <a:r>
              <a:rPr lang="en-GB" sz="3200" dirty="0">
                <a:latin typeface="Abadi" panose="020B0604020104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0465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295342" y="-616375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80922" y="-5231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1439-2B70-455C-B674-205EF9990C16}"/>
              </a:ext>
            </a:extLst>
          </p:cNvPr>
          <p:cNvSpPr txBox="1"/>
          <p:nvPr/>
        </p:nvSpPr>
        <p:spPr>
          <a:xfrm>
            <a:off x="240854" y="792533"/>
            <a:ext cx="6245604" cy="7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</a:t>
            </a:r>
            <a:r>
              <a:rPr lang="en-GB" sz="3200" dirty="0" err="1">
                <a:latin typeface="Abadi" panose="020B0604020104020204" pitchFamily="34" charset="0"/>
              </a:rPr>
              <a:t>Choose_Coordinate</a:t>
            </a:r>
            <a:r>
              <a:rPr lang="en-GB" sz="3200" dirty="0">
                <a:latin typeface="Abadi" panose="020B0604020104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0721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351</Words>
  <Application>Microsoft Office PowerPoint</Application>
  <PresentationFormat>寬螢幕</PresentationFormat>
  <Paragraphs>165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Abadi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 Shih</dc:creator>
  <cp:lastModifiedBy>Chen Shih</cp:lastModifiedBy>
  <cp:revision>34</cp:revision>
  <dcterms:created xsi:type="dcterms:W3CDTF">2021-07-01T22:10:28Z</dcterms:created>
  <dcterms:modified xsi:type="dcterms:W3CDTF">2021-07-05T15:47:32Z</dcterms:modified>
</cp:coreProperties>
</file>