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5" r:id="rId12"/>
    <p:sldId id="273" r:id="rId13"/>
    <p:sldId id="274" r:id="rId14"/>
    <p:sldId id="277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959D6E-A186-4C67-88F3-CF403F809783}"/>
              </a:ext>
            </a:extLst>
          </p:cNvPr>
          <p:cNvSpPr txBox="1">
            <a:spLocks/>
          </p:cNvSpPr>
          <p:nvPr/>
        </p:nvSpPr>
        <p:spPr>
          <a:xfrm>
            <a:off x="1067450" y="2495442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</a:rPr>
              <a:t>Each ship type has its own code for ship deployment, and they are executed sequentially in the following order:</a:t>
            </a:r>
          </a:p>
          <a:p>
            <a:r>
              <a:rPr lang="en-US" sz="1800" dirty="0">
                <a:latin typeface="Abadi" panose="020B0604020104020204" pitchFamily="34" charset="0"/>
              </a:rPr>
              <a:t>Carrier (OOOOO ship)</a:t>
            </a:r>
          </a:p>
          <a:p>
            <a:r>
              <a:rPr lang="en-US" sz="1800" dirty="0">
                <a:latin typeface="Abadi" panose="020B0604020104020204" pitchFamily="34" charset="0"/>
              </a:rPr>
              <a:t>Battleship (OOOO ship)</a:t>
            </a:r>
          </a:p>
          <a:p>
            <a:r>
              <a:rPr lang="en-US" sz="1800" dirty="0">
                <a:latin typeface="Abadi" panose="020B0604020104020204" pitchFamily="34" charset="0"/>
              </a:rPr>
              <a:t>Cruiser (OOO ship) </a:t>
            </a:r>
          </a:p>
          <a:p>
            <a:r>
              <a:rPr lang="en-US" sz="1800" dirty="0">
                <a:latin typeface="Abadi" panose="020B0604020104020204" pitchFamily="34" charset="0"/>
              </a:rPr>
              <a:t>Destroyer (OO ship).</a:t>
            </a:r>
            <a:br>
              <a:rPr lang="en-US" sz="1800" dirty="0">
                <a:latin typeface="Abadi" panose="020B0604020104020204" pitchFamily="34" charset="0"/>
              </a:rPr>
            </a:br>
            <a:endParaRPr lang="de-DE" sz="1800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477C2-2B1C-461B-93D6-D49F9579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810432"/>
            <a:ext cx="2912489" cy="38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F519C4-6F88-430A-B215-DEF1B60A87F7}"/>
              </a:ext>
            </a:extLst>
          </p:cNvPr>
          <p:cNvSpPr txBox="1"/>
          <p:nvPr/>
        </p:nvSpPr>
        <p:spPr>
          <a:xfrm>
            <a:off x="1443913" y="179672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E1136A-43EC-49CC-ABC2-C0367ECAF98A}"/>
              </a:ext>
            </a:extLst>
          </p:cNvPr>
          <p:cNvSpPr txBox="1"/>
          <p:nvPr/>
        </p:nvSpPr>
        <p:spPr>
          <a:xfrm>
            <a:off x="3732813" y="179672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D1BCCFA-B15A-4CCA-9D86-A8391749B01B}"/>
              </a:ext>
            </a:extLst>
          </p:cNvPr>
          <p:cNvCxnSpPr/>
          <p:nvPr/>
        </p:nvCxnSpPr>
        <p:spPr>
          <a:xfrm>
            <a:off x="2722183" y="211989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5D4352D-9A85-45EE-A230-B6695099054C}"/>
              </a:ext>
            </a:extLst>
          </p:cNvPr>
          <p:cNvCxnSpPr>
            <a:cxnSpLocks/>
          </p:cNvCxnSpPr>
          <p:nvPr/>
        </p:nvCxnSpPr>
        <p:spPr>
          <a:xfrm>
            <a:off x="4957383" y="211989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43A85636-011B-4DEC-B43A-DEBD705F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" y="3429000"/>
            <a:ext cx="3622792" cy="25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471CE53E-4B68-4173-B7CB-97A038BA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378" y="3429000"/>
            <a:ext cx="2286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54303F04-369E-4FAF-8B83-8AF8FA6B04BE}"/>
              </a:ext>
            </a:extLst>
          </p:cNvPr>
          <p:cNvSpPr txBox="1"/>
          <p:nvPr/>
        </p:nvSpPr>
        <p:spPr>
          <a:xfrm>
            <a:off x="586312" y="2294558"/>
            <a:ext cx="3846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5 Ship Templates for Computer: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TemplateGridX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TemplateDisplayX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05B8612F-8F99-463E-837E-DFEEE430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58" y="3429000"/>
            <a:ext cx="3869724" cy="2521664"/>
          </a:xfrm>
          <a:prstGeom prst="rect">
            <a:avLst/>
          </a:prstGeom>
        </p:spPr>
      </p:pic>
      <p:sp>
        <p:nvSpPr>
          <p:cNvPr id="25" name="TextBox 21">
            <a:extLst>
              <a:ext uri="{FF2B5EF4-FFF2-40B4-BE49-F238E27FC236}">
                <a16:creationId xmlns:a16="http://schemas.microsoft.com/office/drawing/2014/main" id="{19B3DC3F-57AD-4C40-91B0-B99587CDC00C}"/>
              </a:ext>
            </a:extLst>
          </p:cNvPr>
          <p:cNvSpPr txBox="1"/>
          <p:nvPr/>
        </p:nvSpPr>
        <p:spPr>
          <a:xfrm>
            <a:off x="4917461" y="2294558"/>
            <a:ext cx="3846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5 Obstacles Maps for Hard Mode: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ReefTemplateGridX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ReefTemplateDisplayX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</a:t>
            </a:r>
            <a:endParaRPr lang="en-DE" sz="1200" dirty="0">
              <a:latin typeface="Abadi" panose="020B0604020104020204" pitchFamily="34" charset="0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C5CAA5F9-8592-41BF-B8D1-3207F8A1D6C0}"/>
              </a:ext>
            </a:extLst>
          </p:cNvPr>
          <p:cNvSpPr txBox="1"/>
          <p:nvPr/>
        </p:nvSpPr>
        <p:spPr>
          <a:xfrm>
            <a:off x="586312" y="1782259"/>
            <a:ext cx="624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2 arrays for each template, similar to deployment().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7E78F45B-AAD1-4CE3-975A-270FE09E6287}"/>
              </a:ext>
            </a:extLst>
          </p:cNvPr>
          <p:cNvSpPr txBox="1"/>
          <p:nvPr/>
        </p:nvSpPr>
        <p:spPr>
          <a:xfrm>
            <a:off x="513063" y="6078376"/>
            <a:ext cx="303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Fig. char TemplateDisplay1</a:t>
            </a:r>
            <a:endParaRPr lang="en-DE" sz="1400" dirty="0">
              <a:latin typeface="Abadi" panose="020B0604020104020204" pitchFamily="34" charset="0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81BC1F78-D0FC-4B29-A4C6-9DE17BC3F564}"/>
              </a:ext>
            </a:extLst>
          </p:cNvPr>
          <p:cNvSpPr txBox="1"/>
          <p:nvPr/>
        </p:nvSpPr>
        <p:spPr>
          <a:xfrm>
            <a:off x="4810352" y="6078376"/>
            <a:ext cx="275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Fig. char ReefTemplateDisplay1</a:t>
            </a:r>
            <a:endParaRPr lang="en-DE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0312983-12AF-401E-922B-1CF4801D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42" y="986184"/>
            <a:ext cx="4553931" cy="50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668B831-A72E-468D-9B84-CA3E29D0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31" y="1732265"/>
            <a:ext cx="2793921" cy="38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38D5F7C1-3429-4FD2-9AF2-D02AFCA7B6EB}"/>
              </a:ext>
            </a:extLst>
          </p:cNvPr>
          <p:cNvSpPr txBox="1"/>
          <p:nvPr/>
        </p:nvSpPr>
        <p:spPr>
          <a:xfrm>
            <a:off x="2227869" y="5992200"/>
            <a:ext cx="395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State Machine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DE" sz="1400" dirty="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68435AD-6A9A-4C44-94D2-909E94285745}"/>
              </a:ext>
            </a:extLst>
          </p:cNvPr>
          <p:cNvSpPr txBox="1"/>
          <p:nvPr/>
        </p:nvSpPr>
        <p:spPr>
          <a:xfrm>
            <a:off x="6789362" y="5992200"/>
            <a:ext cx="327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Activity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 to Player vs AI Mode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CFA90E-52B5-46C3-AA29-DB1E8A85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2" y="3407183"/>
            <a:ext cx="5395967" cy="27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3590DC-A8B2-4196-8405-772D9716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58" y="667624"/>
            <a:ext cx="4042192" cy="5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84FD857-D6BC-4D05-A9D1-C52A219F7EC8}"/>
              </a:ext>
            </a:extLst>
          </p:cNvPr>
          <p:cNvSpPr txBox="1"/>
          <p:nvPr/>
        </p:nvSpPr>
        <p:spPr>
          <a:xfrm>
            <a:off x="977900" y="189607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badi" panose="020B0604020104020204" pitchFamily="34" charset="0"/>
              </a:rPr>
              <a:t>Usage of smart_grid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A4F02B-6663-4690-BD68-591FAB4DCFC0}"/>
              </a:ext>
            </a:extLst>
          </p:cNvPr>
          <p:cNvSpPr txBox="1"/>
          <p:nvPr/>
        </p:nvSpPr>
        <p:spPr>
          <a:xfrm>
            <a:off x="977900" y="2292899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badi" panose="020B0604020104020204" pitchFamily="34" charset="0"/>
              </a:rPr>
              <a:t>Advance searching :</a:t>
            </a:r>
          </a:p>
          <a:p>
            <a:r>
              <a:rPr lang="de-DE" dirty="0">
                <a:latin typeface="Abadi" panose="020B0604020104020204" pitchFamily="34" charset="0"/>
              </a:rPr>
              <a:t>1. Random mode</a:t>
            </a:r>
          </a:p>
          <a:p>
            <a:r>
              <a:rPr lang="de-DE" dirty="0">
                <a:latin typeface="Abadi" panose="020B0604020104020204" pitchFamily="34" charset="0"/>
              </a:rPr>
              <a:t>2. Scanning mode</a:t>
            </a:r>
          </a:p>
        </p:txBody>
      </p:sp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2624259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365270" y="2896342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視訊 3">
            <a:hlinkClick r:id="" action="ppaction://media"/>
            <a:extLst>
              <a:ext uri="{FF2B5EF4-FFF2-40B4-BE49-F238E27FC236}">
                <a16:creationId xmlns:a16="http://schemas.microsoft.com/office/drawing/2014/main" id="{70C1F8C0-5148-4D16-95E8-137A9B0613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59BA1D-13F9-4D15-84CE-88BBAFE79EDB}"/>
              </a:ext>
            </a:extLst>
          </p:cNvPr>
          <p:cNvSpPr/>
          <p:nvPr/>
        </p:nvSpPr>
        <p:spPr>
          <a:xfrm>
            <a:off x="2705100" y="2915650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579" y="2998995"/>
            <a:ext cx="10515600" cy="1325563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  <a:latin typeface="Abadi" panose="020B0604020104020204" pitchFamily="34" charset="0"/>
              </a:rPr>
              <a:t>Q &amp; A</a:t>
            </a:r>
            <a:endParaRPr lang="en-US" sz="6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8B99EE-E838-4D8D-9FD3-FB14B8432242}"/>
              </a:ext>
            </a:extLst>
          </p:cNvPr>
          <p:cNvSpPr txBox="1">
            <a:spLocks/>
          </p:cNvSpPr>
          <p:nvPr/>
        </p:nvSpPr>
        <p:spPr>
          <a:xfrm>
            <a:off x="515974" y="3046412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The </a:t>
            </a:r>
            <a:r>
              <a:rPr lang="en-US" sz="2000" dirty="0" err="1">
                <a:latin typeface="Abadi" panose="020B0604020104020204" pitchFamily="34" charset="0"/>
              </a:rPr>
              <a:t>Check_key</a:t>
            </a:r>
            <a:r>
              <a:rPr lang="en-US" sz="2000" dirty="0">
                <a:latin typeface="Abadi" panose="020B0604020104020204" pitchFamily="34" charset="0"/>
              </a:rPr>
              <a:t>() function consists of a while loop and a </a:t>
            </a:r>
            <a:r>
              <a:rPr lang="en-US" sz="2000" dirty="0" err="1">
                <a:latin typeface="Abadi" panose="020B0604020104020204" pitchFamily="34" charset="0"/>
              </a:rPr>
              <a:t>getch</a:t>
            </a:r>
            <a:r>
              <a:rPr lang="en-US" sz="2000" dirty="0">
                <a:latin typeface="Abadi" panose="020B0604020104020204" pitchFamily="34" charset="0"/>
              </a:rPr>
              <a:t>() function</a:t>
            </a:r>
            <a:endParaRPr lang="de-DE" sz="2000" dirty="0">
              <a:latin typeface="Abadi" panose="020B0604020104020204" pitchFamily="34" charset="0"/>
            </a:endParaRPr>
          </a:p>
        </p:txBody>
      </p:sp>
      <p:pic>
        <p:nvPicPr>
          <p:cNvPr id="14" name="Picture 2" descr="https://lh4.googleusercontent.com/A6d-53g_4XufSfGHcr7gzJuYHfbQBLDmGQf9a5P5CIewaZU91QOR1-tm-v6_eMb6DuRK-079qV0RwmzAJ36UjMyT4o63_8353vkyLAnoTnF7T6Ai9EnrXv6Xz3FoGJOVBLsw-HHQ">
            <a:extLst>
              <a:ext uri="{FF2B5EF4-FFF2-40B4-BE49-F238E27FC236}">
                <a16:creationId xmlns:a16="http://schemas.microsoft.com/office/drawing/2014/main" id="{E5AC963B-68C7-47E8-ABBC-D0C9F7CB2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/>
          <a:stretch/>
        </p:blipFill>
        <p:spPr bwMode="auto">
          <a:xfrm>
            <a:off x="5448300" y="1810432"/>
            <a:ext cx="4261607" cy="38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3" y="792533"/>
            <a:ext cx="8248805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 </a:t>
            </a:r>
            <a:r>
              <a:rPr lang="de-DE" sz="3200" dirty="0">
                <a:latin typeface="Abadi" panose="020B0604020104020204" pitchFamily="34" charset="0"/>
              </a:rPr>
              <a:t>&amp; Choose_Direction()</a:t>
            </a:r>
            <a:endParaRPr lang="en-GB" sz="3200" dirty="0">
              <a:latin typeface="Abadi" panose="020B0604020104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AD5A429-481F-422B-90DB-9676A579759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b="1" dirty="0" err="1">
                <a:latin typeface="Abadi" panose="020B0604020104020204" pitchFamily="34" charset="0"/>
              </a:rPr>
              <a:t>Choose_Coordinate</a:t>
            </a:r>
            <a:r>
              <a:rPr lang="en-US" sz="1800" b="1" dirty="0">
                <a:latin typeface="Abadi" panose="020B0604020104020204" pitchFamily="34" charset="0"/>
              </a:rPr>
              <a:t>()</a:t>
            </a: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r>
              <a:rPr lang="en-US" sz="1800" b="1" dirty="0" err="1">
                <a:latin typeface="Abadi" panose="020B0604020104020204" pitchFamily="34" charset="0"/>
              </a:rPr>
              <a:t>Choose_Direction</a:t>
            </a:r>
            <a:r>
              <a:rPr lang="en-US" sz="1800" b="1" dirty="0">
                <a:latin typeface="Abadi" panose="020B0604020104020204" pitchFamily="34" charset="0"/>
              </a:rPr>
              <a:t>()</a:t>
            </a:r>
            <a:endParaRPr lang="en-US" sz="1800" dirty="0">
              <a:latin typeface="Abadi" panose="020B0604020104020204" pitchFamily="34" charset="0"/>
            </a:endParaRPr>
          </a:p>
          <a:p>
            <a:endParaRPr lang="de-DE" dirty="0"/>
          </a:p>
        </p:txBody>
      </p:sp>
      <p:pic>
        <p:nvPicPr>
          <p:cNvPr id="14" name="Picture 2" descr="https://lh4.googleusercontent.com/ljly2F0Va8SfOFMpeCglAJgolEWRi2X_fG-ixhiE1-772QkRoWJKY678GK6Um4bqpvKlAjcxRBiOW59JyEN209KpUzeJ63vRsey8WcF-y5JNFRDmBWXzgx3dE4P1EJ4yWRL3kLcL">
            <a:extLst>
              <a:ext uri="{FF2B5EF4-FFF2-40B4-BE49-F238E27FC236}">
                <a16:creationId xmlns:a16="http://schemas.microsoft.com/office/drawing/2014/main" id="{35731D25-8A7E-4C30-96A3-16E531A11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0"/>
          <a:stretch/>
        </p:blipFill>
        <p:spPr bwMode="auto">
          <a:xfrm>
            <a:off x="7121278" y="1943401"/>
            <a:ext cx="2721222" cy="403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86464F-D80A-436B-8A5B-FD93F5ACD216}"/>
              </a:ext>
            </a:extLst>
          </p:cNvPr>
          <p:cNvSpPr txBox="1"/>
          <p:nvPr/>
        </p:nvSpPr>
        <p:spPr>
          <a:xfrm>
            <a:off x="1071230" y="2433934"/>
            <a:ext cx="6245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This function enables players to input letters </a:t>
            </a:r>
          </a:p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(A-J) for rows, numbers from (0-9) for </a:t>
            </a:r>
          </a:p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columns.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16533D-0A18-4DF8-B3D1-3DD4677EB3FF}"/>
              </a:ext>
            </a:extLst>
          </p:cNvPr>
          <p:cNvSpPr txBox="1"/>
          <p:nvPr/>
        </p:nvSpPr>
        <p:spPr>
          <a:xfrm>
            <a:off x="1071230" y="4324139"/>
            <a:ext cx="6245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With this function, players are enabled to </a:t>
            </a:r>
          </a:p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choose the heading direction of their ships 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462</Words>
  <Application>Microsoft Office PowerPoint</Application>
  <PresentationFormat>寬螢幕</PresentationFormat>
  <Paragraphs>178</Paragraphs>
  <Slides>16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20</cp:revision>
  <dcterms:created xsi:type="dcterms:W3CDTF">2021-07-01T22:10:28Z</dcterms:created>
  <dcterms:modified xsi:type="dcterms:W3CDTF">2021-07-06T07:04:14Z</dcterms:modified>
</cp:coreProperties>
</file>