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6172-ECAF-4376-A9A1-6A2F8A39551A}" type="datetimeFigureOut">
              <a:rPr lang="zh-CN" altLang="en-US" smtClean="0"/>
              <a:t>2017/5/26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60FC-9D6B-435E-967F-188E3C6A0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4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6172-ECAF-4376-A9A1-6A2F8A39551A}" type="datetimeFigureOut">
              <a:rPr lang="zh-CN" altLang="en-US" smtClean="0"/>
              <a:t>2017/5/26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60FC-9D6B-435E-967F-188E3C6A0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18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6172-ECAF-4376-A9A1-6A2F8A39551A}" type="datetimeFigureOut">
              <a:rPr lang="zh-CN" altLang="en-US" smtClean="0"/>
              <a:t>2017/5/26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60FC-9D6B-435E-967F-188E3C6A0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52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6172-ECAF-4376-A9A1-6A2F8A39551A}" type="datetimeFigureOut">
              <a:rPr lang="zh-CN" altLang="en-US" smtClean="0"/>
              <a:t>2017/5/26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60FC-9D6B-435E-967F-188E3C6A0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49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6172-ECAF-4376-A9A1-6A2F8A39551A}" type="datetimeFigureOut">
              <a:rPr lang="zh-CN" altLang="en-US" smtClean="0"/>
              <a:t>2017/5/26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60FC-9D6B-435E-967F-188E3C6A0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22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6172-ECAF-4376-A9A1-6A2F8A39551A}" type="datetimeFigureOut">
              <a:rPr lang="zh-CN" altLang="en-US" smtClean="0"/>
              <a:t>2017/5/26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60FC-9D6B-435E-967F-188E3C6A0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46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6172-ECAF-4376-A9A1-6A2F8A39551A}" type="datetimeFigureOut">
              <a:rPr lang="zh-CN" altLang="en-US" smtClean="0"/>
              <a:t>2017/5/26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60FC-9D6B-435E-967F-188E3C6A0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77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6172-ECAF-4376-A9A1-6A2F8A39551A}" type="datetimeFigureOut">
              <a:rPr lang="zh-CN" altLang="en-US" smtClean="0"/>
              <a:t>2017/5/26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60FC-9D6B-435E-967F-188E3C6A0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16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6172-ECAF-4376-A9A1-6A2F8A39551A}" type="datetimeFigureOut">
              <a:rPr lang="zh-CN" altLang="en-US" smtClean="0"/>
              <a:t>2017/5/26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60FC-9D6B-435E-967F-188E3C6A0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67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6172-ECAF-4376-A9A1-6A2F8A39551A}" type="datetimeFigureOut">
              <a:rPr lang="zh-CN" altLang="en-US" smtClean="0"/>
              <a:t>2017/5/26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60FC-9D6B-435E-967F-188E3C6A0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82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6172-ECAF-4376-A9A1-6A2F8A39551A}" type="datetimeFigureOut">
              <a:rPr lang="zh-CN" altLang="en-US" smtClean="0"/>
              <a:t>2017/5/26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60FC-9D6B-435E-967F-188E3C6A0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90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F6172-ECAF-4376-A9A1-6A2F8A39551A}" type="datetimeFigureOut">
              <a:rPr lang="zh-CN" altLang="en-US" smtClean="0"/>
              <a:t>2017/5/26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960FC-9D6B-435E-967F-188E3C6A0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7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264" y="674307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图书推荐系统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陈士海</a:t>
            </a:r>
            <a:endParaRPr lang="en-US" altLang="zh-CN" dirty="0" smtClean="0"/>
          </a:p>
          <a:p>
            <a:r>
              <a:rPr lang="en-US" altLang="zh-CN" dirty="0" smtClean="0"/>
              <a:t>1601210904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8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7269" y="1803368"/>
            <a:ext cx="1091184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                           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04930" y="565142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二</a:t>
            </a:r>
            <a:r>
              <a:rPr lang="zh-CN" altLang="en-US" sz="3600" dirty="0" smtClean="0"/>
              <a:t>、推荐算法原理</a:t>
            </a:r>
            <a:endParaRPr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1104930" y="1803368"/>
            <a:ext cx="983929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皮尔逊相关系数</a:t>
            </a:r>
            <a:endParaRPr lang="en-US" altLang="zh-CN" sz="2400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  皮</a:t>
            </a:r>
            <a:r>
              <a:rPr lang="zh-CN" altLang="en-US" dirty="0"/>
              <a:t>尔逊相关度评价是另一种计算用户间关系的方法。他比欧几里德距离评价的计算要复杂一些，但对于评分数据不规范时皮尔逊相关度评价能够给出更好的结果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000" dirty="0" smtClean="0"/>
              <a:t>相关系数的分类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0.8-1.0 </a:t>
            </a:r>
            <a:r>
              <a:rPr lang="zh-CN" altLang="en-US" dirty="0"/>
              <a:t>极强相关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0.6-0.8 </a:t>
            </a:r>
            <a:r>
              <a:rPr lang="zh-CN" altLang="en-US" dirty="0"/>
              <a:t>强相关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0.4-0.6 </a:t>
            </a:r>
            <a:r>
              <a:rPr lang="zh-CN" altLang="en-US" dirty="0"/>
              <a:t>中等程度相关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0.2-0.4 </a:t>
            </a:r>
            <a:r>
              <a:rPr lang="zh-CN" altLang="en-US" dirty="0"/>
              <a:t>弱相关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0.0-0.2 </a:t>
            </a:r>
            <a:r>
              <a:rPr lang="zh-CN" altLang="en-US" dirty="0"/>
              <a:t>极弱相关或无相关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394" y="3389566"/>
            <a:ext cx="47148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7269" y="1803368"/>
            <a:ext cx="1091184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                           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04930" y="565142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三</a:t>
            </a:r>
            <a:r>
              <a:rPr lang="zh-CN" altLang="en-US" sz="3600" dirty="0" smtClean="0"/>
              <a:t>、实现结果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1309702" y="1342836"/>
            <a:ext cx="2545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Python </a:t>
            </a:r>
            <a:r>
              <a:rPr lang="zh-CN" altLang="en-US" sz="2400" dirty="0" smtClean="0"/>
              <a:t>实现</a:t>
            </a:r>
            <a:endParaRPr lang="en-US" altLang="zh-CN" sz="2400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624" y="2116644"/>
            <a:ext cx="4857750" cy="7143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661" y="3139526"/>
            <a:ext cx="5172075" cy="7048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624" y="4139473"/>
            <a:ext cx="4638675" cy="7048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5624" y="5198215"/>
            <a:ext cx="34766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7269" y="1803368"/>
            <a:ext cx="1091184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                           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04930" y="565142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三</a:t>
            </a:r>
            <a:r>
              <a:rPr lang="zh-CN" altLang="en-US" sz="3600" dirty="0" smtClean="0"/>
              <a:t>、实现结果</a:t>
            </a:r>
            <a:endParaRPr lang="zh-CN" altLang="en-US" sz="36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703" y="2111144"/>
            <a:ext cx="6515100" cy="15430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703" y="3961970"/>
            <a:ext cx="6515100" cy="15144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89888" y="1406402"/>
            <a:ext cx="550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为每位用户推荐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个最有可能喜欢阅读的书籍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83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7269" y="1803368"/>
            <a:ext cx="1091184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                           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04930" y="565142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四、总结</a:t>
            </a:r>
            <a:endParaRPr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1618488" y="2002536"/>
            <a:ext cx="878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通过学习数据挖掘，我学会从数据中提取有用的信息，实现精准推荐。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618488" y="2904744"/>
            <a:ext cx="878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通过学习推荐系统，明白简单的</a:t>
            </a:r>
            <a:r>
              <a:rPr lang="en-US" altLang="zh-CN" dirty="0" err="1" smtClean="0"/>
              <a:t>knn</a:t>
            </a:r>
            <a:r>
              <a:rPr lang="zh-CN" altLang="en-US" dirty="0" smtClean="0"/>
              <a:t>算法可能会产生巨大的作用。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18488" y="4017264"/>
            <a:ext cx="878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针对不同的数据内容，不同的数据维度，不同的数据稀疏程度，采用不同的优化算法。</a:t>
            </a:r>
            <a:endParaRPr lang="en-US" altLang="zh-CN" dirty="0" smtClean="0"/>
          </a:p>
          <a:p>
            <a:r>
              <a:rPr lang="zh-CN" altLang="en-US" dirty="0" smtClean="0"/>
              <a:t>对于本次实验，显然采用皮尔逊算法计算相似度取得更好的结果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39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7269" y="1803368"/>
            <a:ext cx="1091184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                           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754880" y="1803368"/>
            <a:ext cx="2670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谢谢！</a:t>
            </a:r>
            <a:endParaRPr lang="zh-CN" altLang="en-US" sz="7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26864" y="3904488"/>
            <a:ext cx="2670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陈士海</a:t>
            </a:r>
            <a:endParaRPr lang="en-US" altLang="zh-CN" sz="2400" dirty="0" smtClean="0"/>
          </a:p>
          <a:p>
            <a:pPr algn="ctr"/>
            <a:r>
              <a:rPr lang="en-US" altLang="zh-CN" sz="2400" dirty="0" smtClean="0"/>
              <a:t>1601210904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044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8032" y="1060704"/>
            <a:ext cx="72481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一、项目简介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二、推荐算法原理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三、实现结果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四、总结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469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04930" y="1482729"/>
            <a:ext cx="9942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应用场景</a:t>
            </a: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864" y="2266478"/>
            <a:ext cx="6096000" cy="26003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104930" y="565142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一、项目简介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256553" y="2459736"/>
            <a:ext cx="135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图书漂流站 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04930" y="3138981"/>
            <a:ext cx="180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浩如烟海的图书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04705" y="3818226"/>
            <a:ext cx="234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读者不知道从何入手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93003" y="4497471"/>
            <a:ext cx="327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基于图书网站上大量书评数据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18683" y="5197479"/>
            <a:ext cx="588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如何设计推荐算法，解决读者无法找到想看的图书问题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8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94816" y="1573197"/>
            <a:ext cx="109118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数据来源</a:t>
            </a:r>
            <a:endParaRPr lang="en-US" altLang="zh-CN" sz="2400" b="1" dirty="0"/>
          </a:p>
          <a:p>
            <a:r>
              <a:rPr lang="en-US" altLang="zh-CN" sz="2400" b="1" dirty="0" smtClean="0"/>
              <a:t>	</a:t>
            </a:r>
            <a:r>
              <a:rPr lang="zh-CN" altLang="en-US" dirty="0" smtClean="0"/>
              <a:t>网上获取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图书网站用户评价数据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数据量</a:t>
            </a:r>
            <a:endParaRPr lang="en-US" altLang="zh-CN" sz="2400" b="1" dirty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万条评价数据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278858</a:t>
            </a:r>
            <a:r>
              <a:rPr lang="zh-CN" altLang="en-US" dirty="0" smtClean="0"/>
              <a:t>位用户为</a:t>
            </a:r>
            <a:r>
              <a:rPr lang="en-US" altLang="zh-CN" dirty="0" smtClean="0"/>
              <a:t>271379</a:t>
            </a:r>
            <a:r>
              <a:rPr lang="zh-CN" altLang="en-US" dirty="0" smtClean="0"/>
              <a:t>本书评分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数据组成</a:t>
            </a:r>
            <a:endParaRPr lang="en-US" altLang="zh-CN" sz="2400" b="1" dirty="0"/>
          </a:p>
          <a:p>
            <a:r>
              <a:rPr lang="en-US" altLang="zh-CN" sz="2400" b="1" dirty="0" smtClean="0"/>
              <a:t>	</a:t>
            </a:r>
            <a:r>
              <a:rPr lang="zh-CN" altLang="en-US" dirty="0" smtClean="0"/>
              <a:t>评分表：包括用户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、书籍</a:t>
            </a:r>
            <a:r>
              <a:rPr lang="en-US" altLang="zh-CN" dirty="0" smtClean="0"/>
              <a:t>ISBN</a:t>
            </a:r>
            <a:r>
              <a:rPr lang="zh-CN" altLang="en-US" dirty="0" smtClean="0"/>
              <a:t>号、以及评分（</a:t>
            </a:r>
            <a:r>
              <a:rPr lang="en-US" altLang="zh-CN" dirty="0" smtClean="0"/>
              <a:t>0-10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书籍表：包括</a:t>
            </a:r>
            <a:r>
              <a:rPr lang="en-US" altLang="zh-CN" dirty="0" smtClean="0"/>
              <a:t>ISBN</a:t>
            </a:r>
            <a:r>
              <a:rPr lang="zh-CN" altLang="en-US" dirty="0" smtClean="0"/>
              <a:t>号、标题、作者、出版日期、出版社等            </a:t>
            </a:r>
            <a:endParaRPr lang="en-US" altLang="zh-CN" dirty="0" smtClean="0"/>
          </a:p>
          <a:p>
            <a:pPr lvl="2"/>
            <a:r>
              <a:rPr lang="zh-CN" altLang="en-US" sz="1600" dirty="0" smtClean="0"/>
              <a:t>用户表：包括用户</a:t>
            </a:r>
            <a:r>
              <a:rPr lang="en-US" altLang="zh-CN" sz="1600" dirty="0" smtClean="0"/>
              <a:t>ID</a:t>
            </a:r>
            <a:r>
              <a:rPr lang="zh-CN" altLang="en-US" sz="1600" dirty="0" smtClean="0"/>
              <a:t>、位置、年龄等信息。其中用户的姓名已经隐去</a:t>
            </a:r>
          </a:p>
          <a:p>
            <a:r>
              <a:rPr lang="zh-CN" altLang="en-US" sz="1600" dirty="0" smtClean="0"/>
              <a:t>                           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649" y="3680430"/>
            <a:ext cx="2339543" cy="68585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21466" y="382262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一、项目简介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3343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7269" y="1803368"/>
            <a:ext cx="1091184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                           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64850" y="310651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二</a:t>
            </a:r>
            <a:r>
              <a:rPr lang="zh-CN" altLang="en-US" sz="3600" dirty="0" smtClean="0"/>
              <a:t>、算法</a:t>
            </a:r>
            <a:r>
              <a:rPr lang="zh-CN" altLang="en-US" sz="3600" dirty="0" smtClean="0"/>
              <a:t>原理</a:t>
            </a:r>
            <a:endParaRPr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1041494" y="1553360"/>
            <a:ext cx="492953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协同过滤算法</a:t>
            </a:r>
            <a:endParaRPr lang="en-US" altLang="zh-CN" sz="2400" b="1" dirty="0" smtClean="0"/>
          </a:p>
          <a:p>
            <a:endParaRPr lang="en-US" altLang="zh-CN" dirty="0"/>
          </a:p>
          <a:p>
            <a:r>
              <a:rPr lang="zh-CN" altLang="en-US" dirty="0" smtClean="0"/>
              <a:t>为相似的用户推荐相似的</a:t>
            </a:r>
            <a:r>
              <a:rPr lang="zh-CN" altLang="en-US" dirty="0" smtClean="0"/>
              <a:t>物品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假如给</a:t>
            </a:r>
            <a:r>
              <a:rPr lang="en-US" altLang="zh-CN" dirty="0" smtClean="0"/>
              <a:t>User3</a:t>
            </a:r>
            <a:r>
              <a:rPr lang="zh-CN" altLang="en-US" dirty="0" smtClean="0"/>
              <a:t>进行推荐，</a:t>
            </a:r>
            <a:r>
              <a:rPr lang="en-US" altLang="zh-CN" dirty="0" smtClean="0"/>
              <a:t>User3</a:t>
            </a:r>
            <a:r>
              <a:rPr lang="zh-CN" altLang="en-US" dirty="0" smtClean="0"/>
              <a:t>读过</a:t>
            </a:r>
            <a:r>
              <a:rPr lang="en-US" altLang="zh-CN" dirty="0" smtClean="0"/>
              <a:t>book2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book3</a:t>
            </a:r>
          </a:p>
          <a:p>
            <a:endParaRPr lang="en-US" altLang="zh-CN" dirty="0"/>
          </a:p>
          <a:p>
            <a:r>
              <a:rPr lang="zh-CN" altLang="en-US" dirty="0" smtClean="0"/>
              <a:t>那么</a:t>
            </a:r>
            <a:r>
              <a:rPr lang="en-US" altLang="zh-CN" dirty="0" smtClean="0"/>
              <a:t>User1</a:t>
            </a:r>
            <a:r>
              <a:rPr lang="zh-CN" altLang="en-US" dirty="0" smtClean="0"/>
              <a:t>也读过</a:t>
            </a:r>
            <a:r>
              <a:rPr lang="en-US" altLang="zh-CN" dirty="0" smtClean="0"/>
              <a:t>book2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book3</a:t>
            </a:r>
            <a:r>
              <a:rPr lang="zh-CN" altLang="en-US" dirty="0" smtClean="0"/>
              <a:t>，我们认为</a:t>
            </a:r>
            <a:r>
              <a:rPr lang="en-US" altLang="zh-CN" dirty="0" smtClean="0"/>
              <a:t>User1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User3</a:t>
            </a:r>
            <a:r>
              <a:rPr lang="zh-CN" altLang="en-US" dirty="0" smtClean="0"/>
              <a:t>是</a:t>
            </a:r>
            <a:r>
              <a:rPr lang="zh-CN" altLang="en-US" b="1" dirty="0" smtClean="0"/>
              <a:t>相似的用户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User1</a:t>
            </a:r>
            <a:r>
              <a:rPr lang="zh-CN" altLang="en-US" dirty="0" smtClean="0"/>
              <a:t>读过</a:t>
            </a:r>
            <a:r>
              <a:rPr lang="en-US" altLang="zh-CN" dirty="0" smtClean="0"/>
              <a:t>book1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book4</a:t>
            </a:r>
            <a:r>
              <a:rPr lang="zh-CN" altLang="en-US" dirty="0" smtClean="0"/>
              <a:t>，我们认为</a:t>
            </a:r>
            <a:r>
              <a:rPr lang="en-US" altLang="zh-CN" dirty="0" smtClean="0"/>
              <a:t>User3</a:t>
            </a:r>
            <a:r>
              <a:rPr lang="zh-CN" altLang="en-US" dirty="0" smtClean="0"/>
              <a:t>也可能会喜欢</a:t>
            </a:r>
            <a:r>
              <a:rPr lang="en-US" altLang="zh-CN" dirty="0" smtClean="0"/>
              <a:t>book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book4</a:t>
            </a:r>
            <a:r>
              <a:rPr lang="zh-CN" altLang="en-US" dirty="0" smtClean="0"/>
              <a:t>，我们就进行推荐，这就是</a:t>
            </a:r>
            <a:r>
              <a:rPr lang="zh-CN" altLang="en-US" b="1" dirty="0" smtClean="0"/>
              <a:t>相似的物品</a:t>
            </a:r>
            <a:endParaRPr lang="en-US" altLang="zh-CN" b="1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89" y="1652908"/>
            <a:ext cx="5158740" cy="34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7269" y="1803368"/>
            <a:ext cx="1091184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                           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7146" y="317905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二</a:t>
            </a:r>
            <a:r>
              <a:rPr lang="zh-CN" altLang="en-US" sz="3600" dirty="0" smtClean="0"/>
              <a:t>、算法</a:t>
            </a:r>
            <a:r>
              <a:rPr lang="zh-CN" altLang="en-US" sz="3600" dirty="0" smtClean="0"/>
              <a:t>原理</a:t>
            </a:r>
            <a:endParaRPr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547146" y="1305502"/>
            <a:ext cx="9839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如何寻找相似的用户？</a:t>
            </a:r>
            <a:endParaRPr lang="en-US" altLang="zh-CN" sz="2400" b="1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89" y="1692087"/>
            <a:ext cx="5714286" cy="38952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7146" y="1876753"/>
            <a:ext cx="813716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用户的书评数据可以映射到高维空间中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我们简化为二维空间进行说明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不同用户对于</a:t>
            </a:r>
            <a:r>
              <a:rPr lang="en-US" altLang="zh-CN" dirty="0" smtClean="0"/>
              <a:t>Book1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Book2</a:t>
            </a:r>
            <a:r>
              <a:rPr lang="zh-CN" altLang="en-US" dirty="0" smtClean="0"/>
              <a:t>有不同的评分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标记在图中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可以使用</a:t>
            </a:r>
            <a:r>
              <a:rPr lang="en-US" altLang="zh-CN" dirty="0" err="1" smtClean="0"/>
              <a:t>knn</a:t>
            </a:r>
            <a:r>
              <a:rPr lang="zh-CN" altLang="en-US" dirty="0" smtClean="0"/>
              <a:t>算法思想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寻找空间中与给定被推荐读者最为相近的一个读者作为邻居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选取邻居读过的书中评分高的且被推荐读者没有读过的书进行推荐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也可以选取最为相近的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个用户，根据相似程度分别进行加权，确定推荐比例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8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7269" y="1803368"/>
            <a:ext cx="1091184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                           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04930" y="565142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二</a:t>
            </a:r>
            <a:r>
              <a:rPr lang="zh-CN" altLang="en-US" sz="3600" dirty="0" smtClean="0"/>
              <a:t>、算法</a:t>
            </a:r>
            <a:r>
              <a:rPr lang="zh-CN" altLang="en-US" sz="3600" dirty="0" smtClean="0"/>
              <a:t>原理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1214658" y="1572535"/>
            <a:ext cx="9839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如何</a:t>
            </a:r>
            <a:r>
              <a:rPr lang="zh-CN" altLang="en-US" sz="2400" b="1" dirty="0" smtClean="0"/>
              <a:t>计算相似度</a:t>
            </a:r>
            <a:r>
              <a:rPr lang="en-US" altLang="zh-CN" sz="2400" b="1" dirty="0" smtClean="0"/>
              <a:t>?</a:t>
            </a:r>
            <a:endParaRPr lang="en-US" altLang="zh-CN" sz="2400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1235413" y="2234255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曼哈顿距离</a:t>
            </a:r>
            <a:endParaRPr lang="zh-CN" altLang="en-US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36" y="2844149"/>
            <a:ext cx="1580952" cy="33333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299421" y="3418044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欧几里得距离</a:t>
            </a:r>
            <a:endParaRPr lang="zh-CN" altLang="en-US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36" y="4157685"/>
            <a:ext cx="1971429" cy="37142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214658" y="5073134"/>
            <a:ext cx="6186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曼哈顿距离和欧几里得距离在数据完整的情况下效果最好。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62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7269" y="1803368"/>
            <a:ext cx="1091184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                           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04930" y="565142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二</a:t>
            </a:r>
            <a:r>
              <a:rPr lang="zh-CN" altLang="en-US" sz="3600" dirty="0" smtClean="0"/>
              <a:t>、算法</a:t>
            </a:r>
            <a:r>
              <a:rPr lang="zh-CN" altLang="en-US" sz="3600" dirty="0" smtClean="0"/>
              <a:t>原理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1214658" y="1572535"/>
            <a:ext cx="9839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如何应对不同用户打分标准不一致的情况？</a:t>
            </a:r>
            <a:endParaRPr lang="en-US" altLang="zh-CN" sz="2400" b="1" dirty="0" smtClean="0"/>
          </a:p>
        </p:txBody>
      </p:sp>
      <p:sp>
        <p:nvSpPr>
          <p:cNvPr id="2" name="矩形 1"/>
          <p:cNvSpPr/>
          <p:nvPr/>
        </p:nvSpPr>
        <p:spPr>
          <a:xfrm>
            <a:off x="1558074" y="2418921"/>
            <a:ext cx="822600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有读者</a:t>
            </a:r>
            <a:r>
              <a:rPr lang="zh-CN" altLang="en-US" sz="2000" dirty="0" smtClean="0">
                <a:solidFill>
                  <a:srgbClr val="333333"/>
                </a:solidFill>
                <a:latin typeface="Helvetica Neue"/>
              </a:rPr>
              <a:t>没有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打出极端的分数，都在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至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4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分</a:t>
            </a:r>
            <a:r>
              <a:rPr lang="zh-CN" altLang="en-US" sz="2000" dirty="0" smtClean="0">
                <a:solidFill>
                  <a:srgbClr val="333333"/>
                </a:solidFill>
                <a:latin typeface="Helvetica Neue"/>
              </a:rPr>
              <a:t>之间</a:t>
            </a:r>
            <a:endParaRPr lang="en-US" altLang="zh-CN" sz="2000" dirty="0" smtClean="0">
              <a:solidFill>
                <a:srgbClr val="333333"/>
              </a:solidFill>
              <a:latin typeface="Helvetica Neue"/>
            </a:endParaRPr>
          </a:p>
          <a:p>
            <a:endParaRPr lang="zh-CN" altLang="en-US" sz="2000" dirty="0">
              <a:solidFill>
                <a:srgbClr val="333333"/>
              </a:solidFill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Helvetica Neue"/>
              </a:rPr>
              <a:t>有的读者似乎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喜欢所有的乐队，打分都在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4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至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5</a:t>
            </a:r>
            <a:r>
              <a:rPr lang="zh-CN" altLang="en-US" sz="2000" dirty="0" smtClean="0">
                <a:solidFill>
                  <a:srgbClr val="333333"/>
                </a:solidFill>
                <a:latin typeface="Helvetica Neue"/>
              </a:rPr>
              <a:t>之间</a:t>
            </a:r>
            <a:endParaRPr lang="en-US" altLang="zh-CN" sz="2000" dirty="0" smtClean="0">
              <a:solidFill>
                <a:srgbClr val="333333"/>
              </a:solidFill>
              <a:latin typeface="Helvetica Neue"/>
            </a:endParaRPr>
          </a:p>
          <a:p>
            <a:endParaRPr lang="zh-CN" altLang="en-US" sz="2000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Helvetica Neue"/>
              </a:rPr>
              <a:t>有的读者是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一个有趣的人，他的分数不是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就是</a:t>
            </a:r>
            <a:r>
              <a:rPr lang="en-US" altLang="zh-CN" sz="2000" dirty="0" smtClean="0">
                <a:solidFill>
                  <a:srgbClr val="333333"/>
                </a:solidFill>
                <a:latin typeface="Helvetica Neue"/>
              </a:rPr>
              <a:t>4</a:t>
            </a:r>
            <a:endParaRPr lang="zh-CN" altLang="en-US" sz="2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695" y="4314378"/>
            <a:ext cx="6504762" cy="1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5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7269" y="1803368"/>
            <a:ext cx="1091184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                           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04930" y="565142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二</a:t>
            </a:r>
            <a:r>
              <a:rPr lang="zh-CN" altLang="en-US" sz="3600" dirty="0" smtClean="0"/>
              <a:t>、算法</a:t>
            </a:r>
            <a:r>
              <a:rPr lang="zh-CN" altLang="en-US" sz="3600" dirty="0" smtClean="0"/>
              <a:t>原理</a:t>
            </a:r>
            <a:endParaRPr lang="zh-CN" altLang="en-US" sz="36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54" y="3010814"/>
            <a:ext cx="5704762" cy="34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30" y="1296858"/>
            <a:ext cx="6504762" cy="162857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791081" y="3679210"/>
            <a:ext cx="36903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一条直线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——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完全吻合！！</a:t>
            </a:r>
            <a:r>
              <a:rPr lang="zh-CN" altLang="en-US" b="1" dirty="0" smtClean="0">
                <a:solidFill>
                  <a:srgbClr val="333333"/>
                </a:solidFill>
                <a:latin typeface="Helvetica Neue"/>
              </a:rPr>
              <a:t>！</a:t>
            </a:r>
            <a:endParaRPr lang="en-US" altLang="zh-CN" b="1" dirty="0" smtClean="0">
              <a:solidFill>
                <a:srgbClr val="333333"/>
              </a:solidFill>
              <a:latin typeface="Helvetica Neue"/>
            </a:endParaRPr>
          </a:p>
          <a:p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说明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Clara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和</a:t>
            </a:r>
            <a:r>
              <a:rPr lang="en-US" altLang="zh-CN" dirty="0" smtClean="0">
                <a:solidFill>
                  <a:srgbClr val="333333"/>
                </a:solidFill>
                <a:latin typeface="Helvetica Neue"/>
              </a:rPr>
              <a:t>Robert</a:t>
            </a:r>
            <a:r>
              <a:rPr lang="zh-CN" altLang="en-US" dirty="0" smtClean="0">
                <a:solidFill>
                  <a:srgbClr val="333333"/>
                </a:solidFill>
                <a:latin typeface="Helvetica Neue"/>
              </a:rPr>
              <a:t>的对于书的评价完全一致</a:t>
            </a:r>
            <a:endParaRPr lang="en-US" altLang="zh-CN" dirty="0" smtClean="0">
              <a:solidFill>
                <a:srgbClr val="333333"/>
              </a:solidFill>
              <a:latin typeface="Helvetica Neue"/>
            </a:endParaRPr>
          </a:p>
          <a:p>
            <a:endParaRPr lang="zh-CN" altLang="en-US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0354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556</Words>
  <Application>Microsoft Office PowerPoint</Application>
  <PresentationFormat>宽屏</PresentationFormat>
  <Paragraphs>111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Helvetica Neue</vt:lpstr>
      <vt:lpstr>华文行楷</vt:lpstr>
      <vt:lpstr>宋体</vt:lpstr>
      <vt:lpstr>Arial</vt:lpstr>
      <vt:lpstr>Calibri</vt:lpstr>
      <vt:lpstr>Calibri Light</vt:lpstr>
      <vt:lpstr>Office 主题</vt:lpstr>
      <vt:lpstr>图书推荐系统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图书推荐系统</dc:title>
  <dc:creator>shihai chen</dc:creator>
  <cp:lastModifiedBy>shihai chen</cp:lastModifiedBy>
  <cp:revision>32</cp:revision>
  <dcterms:created xsi:type="dcterms:W3CDTF">2017-05-25T12:22:16Z</dcterms:created>
  <dcterms:modified xsi:type="dcterms:W3CDTF">2017-05-26T08:24:05Z</dcterms:modified>
</cp:coreProperties>
</file>