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76" r:id="rId3"/>
    <p:sldId id="287" r:id="rId4"/>
    <p:sldId id="288" r:id="rId5"/>
    <p:sldId id="289" r:id="rId6"/>
    <p:sldId id="290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59C"/>
    <a:srgbClr val="211E54"/>
    <a:srgbClr val="1D208F"/>
    <a:srgbClr val="FFFFFF"/>
    <a:srgbClr val="0B287C"/>
    <a:srgbClr val="142D74"/>
    <a:srgbClr val="1D449C"/>
    <a:srgbClr val="020A5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6441" autoAdjust="0"/>
    <p:restoredTop sz="94660"/>
  </p:normalViewPr>
  <p:slideViewPr>
    <p:cSldViewPr>
      <p:cViewPr>
        <p:scale>
          <a:sx n="66" d="100"/>
          <a:sy n="66" d="100"/>
        </p:scale>
        <p:origin x="-36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371600"/>
            <a:ext cx="7543800" cy="838200"/>
          </a:xfrm>
        </p:spPr>
        <p:txBody>
          <a:bodyPr/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533400" y="2514600"/>
            <a:ext cx="5181600" cy="457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gray">
          <a:xfrm rot="-578882">
            <a:off x="5638800" y="3200400"/>
            <a:ext cx="1981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i="1" dirty="0" smtClean="0">
                <a:solidFill>
                  <a:schemeClr val="bg1"/>
                </a:solidFill>
                <a:ea typeface="宋体" charset="-122"/>
              </a:rPr>
              <a:t>QA</a:t>
            </a:r>
            <a:endParaRPr lang="en-US" altLang="zh-CN" sz="3600" b="1" i="1" dirty="0">
              <a:solidFill>
                <a:schemeClr val="bg1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086600" y="225425"/>
            <a:ext cx="17907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F32BD-41D5-4E99-B250-90534F49BDE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20383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59626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086600" y="225425"/>
            <a:ext cx="17907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BD795-4452-47F8-A719-9A0AD77AFA0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C5B913-6820-4A2E-B7D4-B5A5525DD1D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086600" y="225425"/>
            <a:ext cx="17907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615874-955A-4D71-9577-233F39CC30B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005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752600"/>
            <a:ext cx="40005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7086600" y="225425"/>
            <a:ext cx="17907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76BF5-284B-4CCD-A657-D43CCEE5680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086600" y="225425"/>
            <a:ext cx="17907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75B93-E4EA-492D-B22B-E720CCCDB4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7086600" y="225425"/>
            <a:ext cx="17907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079AF-F985-4C95-AEBB-144F5443659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7086600" y="225425"/>
            <a:ext cx="17907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38844A-5255-43F9-A167-F5E2908607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7086600" y="225425"/>
            <a:ext cx="17907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E0BDE6-0984-449D-A782-F11D970BB4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7086600" y="225425"/>
            <a:ext cx="17907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FBCCB0-DBD9-4915-8D97-F7F15D3861A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AutoShape 44"/>
          <p:cNvSpPr>
            <a:spLocks noChangeArrowheads="1"/>
          </p:cNvSpPr>
          <p:nvPr/>
        </p:nvSpPr>
        <p:spPr bwMode="ltGray">
          <a:xfrm>
            <a:off x="457200" y="533400"/>
            <a:ext cx="8396288" cy="7620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tx2"/>
              </a:gs>
              <a:gs pos="50000">
                <a:schemeClr val="tx2">
                  <a:gamma/>
                  <a:tint val="40000"/>
                  <a:invGamma/>
                </a:schemeClr>
              </a:gs>
              <a:gs pos="100000">
                <a:schemeClr val="tx2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609600" y="600075"/>
            <a:ext cx="8175625" cy="6286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50000">
                <a:schemeClr val="tx2">
                  <a:gamma/>
                  <a:tint val="0"/>
                  <a:invGamma/>
                </a:schemeClr>
              </a:gs>
              <a:gs pos="100000">
                <a:schemeClr val="tx2"/>
              </a:gs>
            </a:gsLst>
            <a:lin ang="27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67" name="Picture 43" descr="guild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-357214"/>
            <a:ext cx="2514600" cy="171132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838200" y="6858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61125"/>
            <a:ext cx="1219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14800" y="6461125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charset="-122"/>
              </a:defRPr>
            </a:lvl1pPr>
          </a:lstStyle>
          <a:p>
            <a:fld id="{02135910-E8F6-43FB-9301-AB4AA2812E6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8153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64" name="Text Box 40"/>
          <p:cNvSpPr txBox="1">
            <a:spLocks noChangeArrowheads="1"/>
          </p:cNvSpPr>
          <p:nvPr userDrawn="1"/>
        </p:nvSpPr>
        <p:spPr bwMode="gray">
          <a:xfrm rot="524425">
            <a:off x="673502" y="541382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800" b="1" i="1" dirty="0" smtClean="0">
                <a:solidFill>
                  <a:schemeClr val="bg1"/>
                </a:solidFill>
                <a:ea typeface="宋体" charset="-122"/>
              </a:rPr>
              <a:t>Testing</a:t>
            </a:r>
            <a:endParaRPr lang="en-US" altLang="zh-CN" sz="2800" b="1" i="1" dirty="0">
              <a:solidFill>
                <a:schemeClr val="bg1"/>
              </a:solidFill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642918"/>
            <a:ext cx="9615526" cy="838200"/>
          </a:xfrm>
        </p:spPr>
        <p:txBody>
          <a:bodyPr/>
          <a:lstStyle/>
          <a:p>
            <a:r>
              <a:rPr lang="en-US" altLang="zh-CN" sz="4400" dirty="0" smtClean="0">
                <a:ea typeface="宋体" charset="-122"/>
              </a:rPr>
              <a:t> Testing Vs other </a:t>
            </a:r>
            <a:r>
              <a:rPr lang="en-US" altLang="zh-CN" sz="4400" dirty="0" smtClean="0"/>
              <a:t>QA </a:t>
            </a:r>
            <a:r>
              <a:rPr lang="en-US" altLang="zh-CN" sz="4400" dirty="0"/>
              <a:t>alternatives</a:t>
            </a:r>
            <a:endParaRPr lang="en-US" altLang="zh-CN" sz="4400" dirty="0">
              <a:ea typeface="宋体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14810" y="4786322"/>
            <a:ext cx="4148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4E59C"/>
                </a:solidFill>
                <a:latin typeface="汉仪南宫体简" pitchFamily="2" charset="-122"/>
                <a:ea typeface="汉仪南宫体简" pitchFamily="2" charset="-122"/>
              </a:rPr>
              <a:t>13126058 </a:t>
            </a:r>
            <a:r>
              <a:rPr lang="zh-CN" altLang="en-US" sz="4000" dirty="0" smtClean="0">
                <a:solidFill>
                  <a:srgbClr val="F4E59C"/>
                </a:solidFill>
                <a:latin typeface="汉仪南宫体简" pitchFamily="2" charset="-122"/>
                <a:ea typeface="汉仪南宫体简" pitchFamily="2" charset="-122"/>
              </a:rPr>
              <a:t>陈士玉</a:t>
            </a:r>
            <a:endParaRPr lang="zh-CN" altLang="en-US" sz="4000" dirty="0">
              <a:solidFill>
                <a:srgbClr val="F4E59C"/>
              </a:solidFill>
              <a:latin typeface="汉仪南宫体简" pitchFamily="2" charset="-122"/>
              <a:ea typeface="汉仪南宫体简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     Vs defect prevention</a:t>
            </a:r>
            <a:endParaRPr lang="en-US" altLang="zh-CN" dirty="0">
              <a:ea typeface="宋体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71472" y="1428736"/>
          <a:ext cx="8143932" cy="5269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96"/>
                <a:gridCol w="2428892"/>
                <a:gridCol w="2714644"/>
              </a:tblGrid>
              <a:tr h="4643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DP</a:t>
                      </a:r>
                      <a:endParaRPr lang="zh-CN" altLang="en-US" dirty="0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Object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Executable</a:t>
                      </a:r>
                      <a:r>
                        <a:rPr lang="en-US" altLang="zh-CN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 code 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Implementation activities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Development</a:t>
                      </a:r>
                      <a:r>
                        <a:rPr lang="en-US" altLang="zh-CN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 activity/phase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Testing phase and  after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implementation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Expertise Level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Low - high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Medium - high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Observation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failures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Errors &amp; error sources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Follow-up</a:t>
                      </a:r>
                      <a:r>
                        <a:rPr lang="en-US" altLang="zh-CN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 actions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Fault removal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Reduced fault injection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Problem types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Dynamic failures &amp; related</a:t>
                      </a:r>
                      <a:r>
                        <a:rPr lang="en-US" altLang="zh-CN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 faults</a:t>
                      </a:r>
                      <a:endParaRPr lang="zh-CN" altLang="en-US" dirty="0" smtClean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Systematic</a:t>
                      </a:r>
                      <a:r>
                        <a:rPr lang="en-US" altLang="zh-CN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 errors or conceptual mistakes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Result interpretation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moderate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intangible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Information/measurement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Executions &amp; failures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experience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Cost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medium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low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Vs Inspection</a:t>
            </a:r>
            <a:endParaRPr lang="en-US" altLang="zh-CN" dirty="0"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1428736"/>
          <a:ext cx="8143932" cy="5444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96"/>
                <a:gridCol w="2428892"/>
                <a:gridCol w="2714644"/>
              </a:tblGrid>
              <a:tr h="4643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Inspection</a:t>
                      </a:r>
                      <a:endParaRPr lang="zh-CN" altLang="en-US" dirty="0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Object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Executable</a:t>
                      </a:r>
                      <a:r>
                        <a:rPr lang="en-US" altLang="zh-CN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 code 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Design, code</a:t>
                      </a:r>
                      <a:r>
                        <a:rPr lang="en-US" altLang="zh-CN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and other software</a:t>
                      </a:r>
                      <a:r>
                        <a:rPr lang="en-US" altLang="zh-CN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 artifacts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Development</a:t>
                      </a:r>
                      <a:r>
                        <a:rPr lang="en-US" altLang="zh-CN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 activity/phase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Testing phase and  after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All</a:t>
                      </a:r>
                      <a:r>
                        <a:rPr lang="en-US" altLang="zh-CN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 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Expertise Level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Low - high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Low - medium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Observation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failures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faults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Follow-up</a:t>
                      </a:r>
                      <a:r>
                        <a:rPr lang="en-US" altLang="zh-CN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 actions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Fault removal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Fault removal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Problem types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Dynamic failures &amp; related</a:t>
                      </a:r>
                      <a:r>
                        <a:rPr lang="en-US" altLang="zh-CN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 faults</a:t>
                      </a:r>
                      <a:endParaRPr lang="zh-CN" altLang="en-US" dirty="0" smtClean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Static &amp; localized faults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Result interpretation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moderate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easy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Information/measurement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Executions &amp; failures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Faults, already located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Cost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medium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Low -</a:t>
                      </a:r>
                      <a:r>
                        <a:rPr lang="en-US" altLang="zh-CN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 medium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    Vs formal verification</a:t>
            </a:r>
            <a:endParaRPr lang="en-US" altLang="zh-CN" dirty="0"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1428736"/>
          <a:ext cx="8143932" cy="5444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96"/>
                <a:gridCol w="2428892"/>
                <a:gridCol w="2714644"/>
              </a:tblGrid>
              <a:tr h="4643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FV</a:t>
                      </a:r>
                      <a:endParaRPr lang="zh-CN" altLang="en-US" dirty="0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Object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Executable</a:t>
                      </a:r>
                      <a:r>
                        <a:rPr lang="en-US" altLang="zh-CN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 code 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Design/code with formal specification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Development</a:t>
                      </a:r>
                      <a:r>
                        <a:rPr lang="en-US" altLang="zh-CN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 activity/phase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Testing phase and  after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Design/coding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Expertise Level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Low - high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High – formal training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Observation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failures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Absence of faults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Follow-up</a:t>
                      </a:r>
                      <a:r>
                        <a:rPr lang="en-US" altLang="zh-CN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 actions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Fault removal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Fault absence verified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Problem types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Dynamic failures &amp; related</a:t>
                      </a:r>
                      <a:r>
                        <a:rPr lang="en-US" altLang="zh-CN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 faults</a:t>
                      </a:r>
                      <a:endParaRPr lang="zh-CN" altLang="en-US" dirty="0" smtClean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Logical faults (indirectly)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Result interpretation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moderate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hard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Information/measurement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Executions &amp; failures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Fault absence verified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Cost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medium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high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Vs fault tolerance</a:t>
            </a:r>
            <a:endParaRPr lang="en-US" altLang="zh-CN" dirty="0"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379202"/>
          <a:ext cx="8501122" cy="5478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1992"/>
                <a:gridCol w="2535422"/>
                <a:gridCol w="2833708"/>
              </a:tblGrid>
              <a:tr h="4406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FT</a:t>
                      </a:r>
                      <a:endParaRPr lang="zh-CN" altLang="en-US" dirty="0"/>
                    </a:p>
                  </a:txBody>
                  <a:tcPr/>
                </a:tc>
              </a:tr>
              <a:tr h="6288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Object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Executable</a:t>
                      </a:r>
                      <a:r>
                        <a:rPr lang="en-US" altLang="zh-CN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 code 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Operational software system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288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Development</a:t>
                      </a:r>
                      <a:r>
                        <a:rPr lang="en-US" altLang="zh-CN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 activity/phase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Testing phase and  after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In-field operation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4069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Expertise Level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Low - high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High – dynamic systems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4069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Observation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failures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Local failures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4069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Follow-up</a:t>
                      </a:r>
                      <a:r>
                        <a:rPr lang="en-US" altLang="zh-CN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 actions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Fault removal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Global failures avoided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9842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Problem types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Dynamic failures &amp; related</a:t>
                      </a:r>
                      <a:r>
                        <a:rPr lang="en-US" altLang="zh-CN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 faults</a:t>
                      </a:r>
                      <a:endParaRPr lang="zh-CN" altLang="en-US" dirty="0" smtClean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Operational</a:t>
                      </a:r>
                      <a:r>
                        <a:rPr lang="en-US" altLang="zh-CN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 failures in small areas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4069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Result interpretation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moderate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Hard 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288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Information/measurement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Executions &amp; failures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(unanticipated) </a:t>
                      </a:r>
                      <a:r>
                        <a:rPr lang="en-US" altLang="zh-CN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env</a:t>
                      </a:r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./usages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4069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Cost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medium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high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Vs failure </a:t>
            </a:r>
            <a:r>
              <a:rPr lang="en-US" altLang="zh-CN" dirty="0"/>
              <a:t>containment</a:t>
            </a:r>
            <a:endParaRPr lang="en-US" altLang="zh-CN" dirty="0"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1163504"/>
          <a:ext cx="8143932" cy="569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96"/>
                <a:gridCol w="2428892"/>
                <a:gridCol w="2714644"/>
              </a:tblGrid>
              <a:tr h="3949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FC</a:t>
                      </a:r>
                      <a:endParaRPr lang="zh-CN" altLang="en-US" dirty="0"/>
                    </a:p>
                  </a:txBody>
                  <a:tcPr/>
                </a:tc>
              </a:tr>
              <a:tr h="59882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Object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Executable</a:t>
                      </a:r>
                      <a:r>
                        <a:rPr lang="en-US" altLang="zh-CN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 code 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System with potential accidents</a:t>
                      </a:r>
                      <a:r>
                        <a:rPr lang="en-US" altLang="zh-CN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 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9882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Development</a:t>
                      </a:r>
                      <a:r>
                        <a:rPr lang="en-US" altLang="zh-CN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 activity/phase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Testing phase and  after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In-field operation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9882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Expertise Level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Low - high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High –  safety, embedded systems</a:t>
                      </a:r>
                      <a:r>
                        <a:rPr lang="en-US" altLang="zh-CN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 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492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Observation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failures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Accidents 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9882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Follow-up</a:t>
                      </a:r>
                      <a:r>
                        <a:rPr lang="en-US" altLang="zh-CN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 actions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Fault removal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Hazard resolution &amp; damage reduction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5546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Problem types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Dynamic failures &amp; related</a:t>
                      </a:r>
                      <a:r>
                        <a:rPr lang="en-US" altLang="zh-CN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 faults</a:t>
                      </a:r>
                      <a:endParaRPr lang="zh-CN" altLang="en-US" dirty="0" smtClean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Accidents and related hazards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492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Result interpretation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moderate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Hard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9882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Information/measurement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Executions &amp; failures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Accident-scenarios/hazards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492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Cost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medium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highest</a:t>
                      </a:r>
                      <a:endParaRPr lang="zh-CN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ek6_13126058_陈士玉">
  <a:themeElements>
    <a:clrScheme name="217tgp_cube_dark 1">
      <a:dk1>
        <a:srgbClr val="B2B2B2"/>
      </a:dk1>
      <a:lt1>
        <a:srgbClr val="FFFFFF"/>
      </a:lt1>
      <a:dk2>
        <a:srgbClr val="0F3C7D"/>
      </a:dk2>
      <a:lt2>
        <a:srgbClr val="83B7E7"/>
      </a:lt2>
      <a:accent1>
        <a:srgbClr val="5AB14B"/>
      </a:accent1>
      <a:accent2>
        <a:srgbClr val="2F7ADF"/>
      </a:accent2>
      <a:accent3>
        <a:srgbClr val="AAAFBF"/>
      </a:accent3>
      <a:accent4>
        <a:srgbClr val="DADADA"/>
      </a:accent4>
      <a:accent5>
        <a:srgbClr val="B5D5B1"/>
      </a:accent5>
      <a:accent6>
        <a:srgbClr val="2A6ECA"/>
      </a:accent6>
      <a:hlink>
        <a:srgbClr val="8A52C8"/>
      </a:hlink>
      <a:folHlink>
        <a:srgbClr val="DD8739"/>
      </a:folHlink>
    </a:clrScheme>
    <a:fontScheme name="217tgp_cube_d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17tgp_cube_dark 1">
        <a:dk1>
          <a:srgbClr val="B2B2B2"/>
        </a:dk1>
        <a:lt1>
          <a:srgbClr val="FFFFFF"/>
        </a:lt1>
        <a:dk2>
          <a:srgbClr val="0F3C7D"/>
        </a:dk2>
        <a:lt2>
          <a:srgbClr val="83B7E7"/>
        </a:lt2>
        <a:accent1>
          <a:srgbClr val="5AB14B"/>
        </a:accent1>
        <a:accent2>
          <a:srgbClr val="2F7ADF"/>
        </a:accent2>
        <a:accent3>
          <a:srgbClr val="AAAFBF"/>
        </a:accent3>
        <a:accent4>
          <a:srgbClr val="DADADA"/>
        </a:accent4>
        <a:accent5>
          <a:srgbClr val="B5D5B1"/>
        </a:accent5>
        <a:accent6>
          <a:srgbClr val="2A6ECA"/>
        </a:accent6>
        <a:hlink>
          <a:srgbClr val="8A52C8"/>
        </a:hlink>
        <a:folHlink>
          <a:srgbClr val="DD873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7tgp_cube_dark 2">
        <a:dk1>
          <a:srgbClr val="969696"/>
        </a:dk1>
        <a:lt1>
          <a:srgbClr val="FFFFFF"/>
        </a:lt1>
        <a:dk2>
          <a:srgbClr val="3F1F53"/>
        </a:dk2>
        <a:lt2>
          <a:srgbClr val="9E9EF2"/>
        </a:lt2>
        <a:accent1>
          <a:srgbClr val="557FE7"/>
        </a:accent1>
        <a:accent2>
          <a:srgbClr val="84ACCA"/>
        </a:accent2>
        <a:accent3>
          <a:srgbClr val="AFABB3"/>
        </a:accent3>
        <a:accent4>
          <a:srgbClr val="DADADA"/>
        </a:accent4>
        <a:accent5>
          <a:srgbClr val="B4C0F1"/>
        </a:accent5>
        <a:accent6>
          <a:srgbClr val="779BB7"/>
        </a:accent6>
        <a:hlink>
          <a:srgbClr val="9351C9"/>
        </a:hlink>
        <a:folHlink>
          <a:srgbClr val="3EB2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7tgp_cube_dark 3">
        <a:dk1>
          <a:srgbClr val="969696"/>
        </a:dk1>
        <a:lt1>
          <a:srgbClr val="FFFFFF"/>
        </a:lt1>
        <a:dk2>
          <a:srgbClr val="005E5C"/>
        </a:dk2>
        <a:lt2>
          <a:srgbClr val="98DC9B"/>
        </a:lt2>
        <a:accent1>
          <a:srgbClr val="238FD9"/>
        </a:accent1>
        <a:accent2>
          <a:srgbClr val="43A98E"/>
        </a:accent2>
        <a:accent3>
          <a:srgbClr val="AAB6B5"/>
        </a:accent3>
        <a:accent4>
          <a:srgbClr val="DADADA"/>
        </a:accent4>
        <a:accent5>
          <a:srgbClr val="ACC6E9"/>
        </a:accent5>
        <a:accent6>
          <a:srgbClr val="3C9980"/>
        </a:accent6>
        <a:hlink>
          <a:srgbClr val="D8A642"/>
        </a:hlink>
        <a:folHlink>
          <a:srgbClr val="B3703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week6_13126058_陈士玉</Template>
  <TotalTime>83</TotalTime>
  <Words>341</Words>
  <Application>Microsoft PowerPoint</Application>
  <PresentationFormat>全屏显示(4:3)</PresentationFormat>
  <Paragraphs>152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week6_13126058_陈士玉</vt:lpstr>
      <vt:lpstr> Testing Vs other QA alternatives</vt:lpstr>
      <vt:lpstr>     Vs defect prevention</vt:lpstr>
      <vt:lpstr>Vs Inspection</vt:lpstr>
      <vt:lpstr>    Vs formal verification</vt:lpstr>
      <vt:lpstr>Vs fault tolerance</vt:lpstr>
      <vt:lpstr>     Vs failure containment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csy</dc:creator>
  <cp:lastModifiedBy>csy</cp:lastModifiedBy>
  <cp:revision>49</cp:revision>
  <dcterms:created xsi:type="dcterms:W3CDTF">2014-04-11T05:05:42Z</dcterms:created>
  <dcterms:modified xsi:type="dcterms:W3CDTF">2014-04-11T07:05:33Z</dcterms:modified>
</cp:coreProperties>
</file>