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64" r:id="rId9"/>
    <p:sldId id="265" r:id="rId10"/>
    <p:sldId id="270" r:id="rId11"/>
    <p:sldId id="266" r:id="rId12"/>
    <p:sldId id="267" r:id="rId13"/>
  </p:sldIdLst>
  <p:sldSz cx="12192000" cy="6858000"/>
  <p:notesSz cx="6858000" cy="9144000"/>
  <p:embeddedFontLst>
    <p:embeddedFont>
      <p:font typeface="Quattrocento Sans" panose="02010600030101010101" charset="0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CD8CCC-C898-4BCD-AD40-54B8D050B921}">
  <a:tblStyle styleId="{7ACD8CCC-C898-4BCD-AD40-54B8D050B9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/>
    <p:restoredTop sz="94712"/>
  </p:normalViewPr>
  <p:slideViewPr>
    <p:cSldViewPr snapToGrid="0" snapToObjects="1">
      <p:cViewPr varScale="1">
        <p:scale>
          <a:sx n="91" d="100"/>
          <a:sy n="91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fd5fdbcf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4cfd5fdb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033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1b67b081b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51b67b081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b67b081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b67b08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2960b668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502960b66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79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fd5fdbcf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4cfd5fdb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9017" y="485403"/>
            <a:ext cx="4436183" cy="44712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90" name="Google Shape;90;p13"/>
          <p:cNvSpPr txBox="1"/>
          <p:nvPr/>
        </p:nvSpPr>
        <p:spPr>
          <a:xfrm>
            <a:off x="473850" y="4956650"/>
            <a:ext cx="11244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rPr>
              <a:t>Embedding UK Business Using Diverse Data</a:t>
            </a:r>
            <a:endParaRPr sz="44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 rot="-7038510">
            <a:off x="3658394" y="373346"/>
            <a:ext cx="4391908" cy="4867644"/>
            <a:chOff x="1571814" y="2126600"/>
            <a:chExt cx="2459926" cy="2511820"/>
          </a:xfrm>
        </p:grpSpPr>
        <p:sp>
          <p:nvSpPr>
            <p:cNvPr id="92" name="Google Shape;92;p13"/>
            <p:cNvSpPr/>
            <p:nvPr/>
          </p:nvSpPr>
          <p:spPr>
            <a:xfrm>
              <a:off x="1571814" y="2141519"/>
              <a:ext cx="2459926" cy="2496901"/>
            </a:xfrm>
            <a:prstGeom prst="arc">
              <a:avLst>
                <a:gd name="adj1" fmla="val 16135557"/>
                <a:gd name="adj2" fmla="val 893857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761899" y="2126600"/>
              <a:ext cx="33276" cy="332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726143" y="4007806"/>
              <a:ext cx="33276" cy="332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2"/>
          <p:cNvGrpSpPr/>
          <p:nvPr/>
        </p:nvGrpSpPr>
        <p:grpSpPr>
          <a:xfrm>
            <a:off x="613976" y="1"/>
            <a:ext cx="45600" cy="746760"/>
            <a:chOff x="613976" y="1"/>
            <a:chExt cx="45600" cy="746760"/>
          </a:xfrm>
        </p:grpSpPr>
        <p:cxnSp>
          <p:nvCxnSpPr>
            <p:cNvPr id="247" name="Google Shape;247;p22"/>
            <p:cNvCxnSpPr/>
            <p:nvPr/>
          </p:nvCxnSpPr>
          <p:spPr>
            <a:xfrm rot="5400000">
              <a:off x="274886" y="361951"/>
              <a:ext cx="723900" cy="0"/>
            </a:xfrm>
            <a:prstGeom prst="straightConnector1">
              <a:avLst/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8" name="Google Shape;248;p22"/>
            <p:cNvSpPr/>
            <p:nvPr/>
          </p:nvSpPr>
          <p:spPr>
            <a:xfrm rot="-5400000">
              <a:off x="613976" y="701161"/>
              <a:ext cx="45600" cy="45600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82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 txBox="1"/>
          <p:nvPr/>
        </p:nvSpPr>
        <p:spPr>
          <a:xfrm>
            <a:off x="4210265" y="441299"/>
            <a:ext cx="5186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Creating search tool</a:t>
            </a: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998881" y="1296149"/>
            <a:ext cx="9509223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Defining the similarities (Market value, Popularity, Description and News)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4B509-5164-A741-BB80-8F0E34433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607" y="1804049"/>
            <a:ext cx="8390953" cy="2737990"/>
          </a:xfrm>
          <a:prstGeom prst="rect">
            <a:avLst/>
          </a:prstGeom>
        </p:spPr>
      </p:pic>
      <p:sp>
        <p:nvSpPr>
          <p:cNvPr id="29" name="Google Shape;263;p22">
            <a:extLst>
              <a:ext uri="{FF2B5EF4-FFF2-40B4-BE49-F238E27FC236}">
                <a16:creationId xmlns:a16="http://schemas.microsoft.com/office/drawing/2014/main" id="{C497FB87-59F0-5848-8A6D-7DBEFBF9569B}"/>
              </a:ext>
            </a:extLst>
          </p:cNvPr>
          <p:cNvSpPr txBox="1"/>
          <p:nvPr/>
        </p:nvSpPr>
        <p:spPr>
          <a:xfrm>
            <a:off x="966634" y="4795989"/>
            <a:ext cx="4399845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Generalizing for all UK companies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5FD5D-CFD4-054B-8ACC-C411E372D6A8}"/>
              </a:ext>
            </a:extLst>
          </p:cNvPr>
          <p:cNvSpPr/>
          <p:nvPr/>
        </p:nvSpPr>
        <p:spPr>
          <a:xfrm>
            <a:off x="659576" y="5288383"/>
            <a:ext cx="1339313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Limitations:</a:t>
            </a:r>
            <a:endParaRPr lang="en-GB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56DBFB-447D-AD42-A2A4-DBDAE352108C}"/>
              </a:ext>
            </a:extLst>
          </p:cNvPr>
          <p:cNvSpPr/>
          <p:nvPr/>
        </p:nvSpPr>
        <p:spPr>
          <a:xfrm>
            <a:off x="1829091" y="5311699"/>
            <a:ext cx="5849833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No information about all 2 mil. companies from chosen website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Cannot combine the scraping information and modelling parts</a:t>
            </a:r>
          </a:p>
        </p:txBody>
      </p:sp>
      <p:pic>
        <p:nvPicPr>
          <p:cNvPr id="39" name="Graphic 38" descr="Line Arrow: Rotate left">
            <a:extLst>
              <a:ext uri="{FF2B5EF4-FFF2-40B4-BE49-F238E27FC236}">
                <a16:creationId xmlns:a16="http://schemas.microsoft.com/office/drawing/2014/main" id="{EC24ACD7-AF79-BF41-B2E6-6FB6172DA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756942">
            <a:off x="1506805" y="5914213"/>
            <a:ext cx="451844" cy="38127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407AE4A-E8AB-E245-B71B-948D2FFE36D7}"/>
              </a:ext>
            </a:extLst>
          </p:cNvPr>
          <p:cNvSpPr/>
          <p:nvPr/>
        </p:nvSpPr>
        <p:spPr>
          <a:xfrm>
            <a:off x="1829091" y="6087404"/>
            <a:ext cx="7429724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Search tool limited to only existing scraped system of companies</a:t>
            </a:r>
          </a:p>
        </p:txBody>
      </p:sp>
      <p:pic>
        <p:nvPicPr>
          <p:cNvPr id="41" name="Graphic 40" descr="Line Arrow: Slight curve">
            <a:extLst>
              <a:ext uri="{FF2B5EF4-FFF2-40B4-BE49-F238E27FC236}">
                <a16:creationId xmlns:a16="http://schemas.microsoft.com/office/drawing/2014/main" id="{7EE9941B-D58A-114F-BFD2-FFFCE16051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8713" y="6087404"/>
            <a:ext cx="532326" cy="53232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729300F-6922-9340-94A4-AA3A947FC713}"/>
              </a:ext>
            </a:extLst>
          </p:cNvPr>
          <p:cNvSpPr/>
          <p:nvPr/>
        </p:nvSpPr>
        <p:spPr>
          <a:xfrm>
            <a:off x="8684313" y="6078550"/>
            <a:ext cx="1782860" cy="416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Arbitrary objects  </a:t>
            </a:r>
          </a:p>
        </p:txBody>
      </p:sp>
      <p:pic>
        <p:nvPicPr>
          <p:cNvPr id="45" name="Graphic 44" descr="Help">
            <a:extLst>
              <a:ext uri="{FF2B5EF4-FFF2-40B4-BE49-F238E27FC236}">
                <a16:creationId xmlns:a16="http://schemas.microsoft.com/office/drawing/2014/main" id="{EBEA1980-2001-EB41-AC2E-B73E4EE083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62909" y="6020392"/>
            <a:ext cx="532326" cy="532326"/>
          </a:xfrm>
          <a:prstGeom prst="rect">
            <a:avLst/>
          </a:prstGeom>
        </p:spPr>
      </p:pic>
      <p:grpSp>
        <p:nvGrpSpPr>
          <p:cNvPr id="69" name="Google Shape;231;p21">
            <a:extLst>
              <a:ext uri="{FF2B5EF4-FFF2-40B4-BE49-F238E27FC236}">
                <a16:creationId xmlns:a16="http://schemas.microsoft.com/office/drawing/2014/main" id="{E0F14EAC-22DA-FD47-9240-707DA3C1D869}"/>
              </a:ext>
            </a:extLst>
          </p:cNvPr>
          <p:cNvGrpSpPr/>
          <p:nvPr/>
        </p:nvGrpSpPr>
        <p:grpSpPr>
          <a:xfrm>
            <a:off x="3668874" y="462382"/>
            <a:ext cx="421579" cy="451225"/>
            <a:chOff x="4800916" y="5718500"/>
            <a:chExt cx="790864" cy="794326"/>
          </a:xfrm>
        </p:grpSpPr>
        <p:sp>
          <p:nvSpPr>
            <p:cNvPr id="70" name="Google Shape;232;p21">
              <a:extLst>
                <a:ext uri="{FF2B5EF4-FFF2-40B4-BE49-F238E27FC236}">
                  <a16:creationId xmlns:a16="http://schemas.microsoft.com/office/drawing/2014/main" id="{0E0595C1-36E1-8749-AFFF-9F00699EA1A1}"/>
                </a:ext>
              </a:extLst>
            </p:cNvPr>
            <p:cNvSpPr/>
            <p:nvPr/>
          </p:nvSpPr>
          <p:spPr>
            <a:xfrm>
              <a:off x="4800916" y="5718500"/>
              <a:ext cx="790864" cy="79432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33;p21">
              <a:extLst>
                <a:ext uri="{FF2B5EF4-FFF2-40B4-BE49-F238E27FC236}">
                  <a16:creationId xmlns:a16="http://schemas.microsoft.com/office/drawing/2014/main" id="{DB0F9F5C-BA67-9844-8352-5AAFAA902E03}"/>
                </a:ext>
              </a:extLst>
            </p:cNvPr>
            <p:cNvSpPr/>
            <p:nvPr/>
          </p:nvSpPr>
          <p:spPr>
            <a:xfrm>
              <a:off x="5021709" y="6020445"/>
              <a:ext cx="351368" cy="288813"/>
            </a:xfrm>
            <a:custGeom>
              <a:avLst/>
              <a:gdLst/>
              <a:ahLst/>
              <a:cxnLst/>
              <a:rect l="l" t="t" r="r" b="b"/>
              <a:pathLst>
                <a:path w="1210" h="996" extrusionOk="0">
                  <a:moveTo>
                    <a:pt x="1210" y="792"/>
                  </a:moveTo>
                  <a:lnTo>
                    <a:pt x="1210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481" y="792"/>
                  </a:lnTo>
                  <a:lnTo>
                    <a:pt x="481" y="840"/>
                  </a:lnTo>
                  <a:lnTo>
                    <a:pt x="481" y="840"/>
                  </a:lnTo>
                  <a:lnTo>
                    <a:pt x="481" y="881"/>
                  </a:lnTo>
                  <a:cubicBezTo>
                    <a:pt x="341" y="889"/>
                    <a:pt x="241" y="911"/>
                    <a:pt x="241" y="936"/>
                  </a:cubicBezTo>
                  <a:cubicBezTo>
                    <a:pt x="241" y="969"/>
                    <a:pt x="404" y="996"/>
                    <a:pt x="605" y="996"/>
                  </a:cubicBezTo>
                  <a:cubicBezTo>
                    <a:pt x="806" y="996"/>
                    <a:pt x="968" y="969"/>
                    <a:pt x="968" y="936"/>
                  </a:cubicBezTo>
                  <a:cubicBezTo>
                    <a:pt x="968" y="911"/>
                    <a:pt x="868" y="889"/>
                    <a:pt x="729" y="881"/>
                  </a:cubicBezTo>
                  <a:lnTo>
                    <a:pt x="729" y="840"/>
                  </a:lnTo>
                  <a:lnTo>
                    <a:pt x="729" y="840"/>
                  </a:lnTo>
                  <a:lnTo>
                    <a:pt x="729" y="792"/>
                  </a:lnTo>
                  <a:lnTo>
                    <a:pt x="1210" y="792"/>
                  </a:lnTo>
                  <a:close/>
                  <a:moveTo>
                    <a:pt x="89" y="714"/>
                  </a:moveTo>
                  <a:lnTo>
                    <a:pt x="89" y="79"/>
                  </a:lnTo>
                  <a:lnTo>
                    <a:pt x="1121" y="79"/>
                  </a:lnTo>
                  <a:lnTo>
                    <a:pt x="1121" y="714"/>
                  </a:lnTo>
                  <a:lnTo>
                    <a:pt x="89" y="7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081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3"/>
          <p:cNvGrpSpPr/>
          <p:nvPr/>
        </p:nvGrpSpPr>
        <p:grpSpPr>
          <a:xfrm>
            <a:off x="613976" y="1"/>
            <a:ext cx="45600" cy="746760"/>
            <a:chOff x="613976" y="1"/>
            <a:chExt cx="45600" cy="746760"/>
          </a:xfrm>
        </p:grpSpPr>
        <p:cxnSp>
          <p:nvCxnSpPr>
            <p:cNvPr id="270" name="Google Shape;270;p23"/>
            <p:cNvCxnSpPr/>
            <p:nvPr/>
          </p:nvCxnSpPr>
          <p:spPr>
            <a:xfrm rot="5400000">
              <a:off x="274886" y="361951"/>
              <a:ext cx="723900" cy="0"/>
            </a:xfrm>
            <a:prstGeom prst="straightConnector1">
              <a:avLst/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" name="Google Shape;271;p23"/>
            <p:cNvSpPr/>
            <p:nvPr/>
          </p:nvSpPr>
          <p:spPr>
            <a:xfrm rot="-5400000">
              <a:off x="613976" y="701161"/>
              <a:ext cx="45600" cy="45600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82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4235924" y="444123"/>
            <a:ext cx="48234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Future Steps</a:t>
            </a:r>
            <a:endParaRPr sz="2400" b="1" dirty="0">
              <a:solidFill>
                <a:schemeClr val="dk1"/>
              </a:solidFill>
            </a:endParaRPr>
          </a:p>
        </p:txBody>
      </p:sp>
      <p:grpSp>
        <p:nvGrpSpPr>
          <p:cNvPr id="274" name="Google Shape;274;p23"/>
          <p:cNvGrpSpPr/>
          <p:nvPr/>
        </p:nvGrpSpPr>
        <p:grpSpPr>
          <a:xfrm>
            <a:off x="3755503" y="436007"/>
            <a:ext cx="377400" cy="377400"/>
            <a:chOff x="5926729" y="2525949"/>
            <a:chExt cx="377400" cy="377400"/>
          </a:xfrm>
        </p:grpSpPr>
        <p:sp>
          <p:nvSpPr>
            <p:cNvPr id="275" name="Google Shape;275;p23"/>
            <p:cNvSpPr/>
            <p:nvPr/>
          </p:nvSpPr>
          <p:spPr>
            <a:xfrm>
              <a:off x="5926729" y="2525949"/>
              <a:ext cx="377400" cy="377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6016634" y="2628779"/>
              <a:ext cx="196621" cy="171705"/>
            </a:xfrm>
            <a:custGeom>
              <a:avLst/>
              <a:gdLst/>
              <a:ahLst/>
              <a:cxnLst/>
              <a:rect l="l" t="t" r="r" b="b"/>
              <a:pathLst>
                <a:path w="331850" h="289797" extrusionOk="0">
                  <a:moveTo>
                    <a:pt x="187191" y="75485"/>
                  </a:moveTo>
                  <a:cubicBezTo>
                    <a:pt x="188535" y="76808"/>
                    <a:pt x="189878" y="79454"/>
                    <a:pt x="189878" y="82100"/>
                  </a:cubicBezTo>
                  <a:cubicBezTo>
                    <a:pt x="189878" y="82100"/>
                    <a:pt x="189878" y="82100"/>
                    <a:pt x="189878" y="242173"/>
                  </a:cubicBezTo>
                  <a:cubicBezTo>
                    <a:pt x="189878" y="242173"/>
                    <a:pt x="189878" y="242173"/>
                    <a:pt x="238236" y="242173"/>
                  </a:cubicBezTo>
                  <a:cubicBezTo>
                    <a:pt x="238236" y="242173"/>
                    <a:pt x="238236" y="242173"/>
                    <a:pt x="238236" y="82100"/>
                  </a:cubicBezTo>
                  <a:cubicBezTo>
                    <a:pt x="238236" y="79454"/>
                    <a:pt x="239579" y="76808"/>
                    <a:pt x="239579" y="75485"/>
                  </a:cubicBezTo>
                  <a:cubicBezTo>
                    <a:pt x="239579" y="75485"/>
                    <a:pt x="239579" y="75485"/>
                    <a:pt x="187191" y="75485"/>
                  </a:cubicBezTo>
                  <a:close/>
                  <a:moveTo>
                    <a:pt x="93528" y="75485"/>
                  </a:moveTo>
                  <a:cubicBezTo>
                    <a:pt x="94830" y="76808"/>
                    <a:pt x="94830" y="79454"/>
                    <a:pt x="94830" y="82100"/>
                  </a:cubicBezTo>
                  <a:cubicBezTo>
                    <a:pt x="94830" y="82100"/>
                    <a:pt x="94830" y="82100"/>
                    <a:pt x="94830" y="242173"/>
                  </a:cubicBezTo>
                  <a:cubicBezTo>
                    <a:pt x="94830" y="242173"/>
                    <a:pt x="94830" y="242173"/>
                    <a:pt x="143025" y="242173"/>
                  </a:cubicBezTo>
                  <a:lnTo>
                    <a:pt x="143025" y="82100"/>
                  </a:lnTo>
                  <a:cubicBezTo>
                    <a:pt x="143025" y="79454"/>
                    <a:pt x="143025" y="76808"/>
                    <a:pt x="144328" y="75485"/>
                  </a:cubicBezTo>
                  <a:cubicBezTo>
                    <a:pt x="144328" y="75485"/>
                    <a:pt x="144328" y="75485"/>
                    <a:pt x="93528" y="75485"/>
                  </a:cubicBezTo>
                  <a:close/>
                  <a:moveTo>
                    <a:pt x="165925" y="0"/>
                  </a:moveTo>
                  <a:cubicBezTo>
                    <a:pt x="184597" y="0"/>
                    <a:pt x="203434" y="2302"/>
                    <a:pt x="217975" y="6907"/>
                  </a:cubicBezTo>
                  <a:cubicBezTo>
                    <a:pt x="217975" y="6907"/>
                    <a:pt x="217975" y="6907"/>
                    <a:pt x="311831" y="59538"/>
                  </a:cubicBezTo>
                  <a:cubicBezTo>
                    <a:pt x="339591" y="68748"/>
                    <a:pt x="338269" y="76643"/>
                    <a:pt x="309187" y="76643"/>
                  </a:cubicBezTo>
                  <a:lnTo>
                    <a:pt x="284071" y="76643"/>
                  </a:lnTo>
                  <a:cubicBezTo>
                    <a:pt x="284071" y="77959"/>
                    <a:pt x="285393" y="80590"/>
                    <a:pt x="285393" y="83222"/>
                  </a:cubicBezTo>
                  <a:cubicBezTo>
                    <a:pt x="285393" y="83222"/>
                    <a:pt x="285393" y="83222"/>
                    <a:pt x="285393" y="242429"/>
                  </a:cubicBezTo>
                  <a:cubicBezTo>
                    <a:pt x="285393" y="242429"/>
                    <a:pt x="285393" y="242429"/>
                    <a:pt x="303900" y="242429"/>
                  </a:cubicBezTo>
                  <a:cubicBezTo>
                    <a:pt x="317119" y="242429"/>
                    <a:pt x="327694" y="252956"/>
                    <a:pt x="327694" y="266113"/>
                  </a:cubicBezTo>
                  <a:cubicBezTo>
                    <a:pt x="327694" y="279271"/>
                    <a:pt x="317119" y="289797"/>
                    <a:pt x="303900" y="289797"/>
                  </a:cubicBezTo>
                  <a:cubicBezTo>
                    <a:pt x="303900" y="289797"/>
                    <a:pt x="303900" y="289797"/>
                    <a:pt x="27619" y="289797"/>
                  </a:cubicBezTo>
                  <a:cubicBezTo>
                    <a:pt x="14400" y="289797"/>
                    <a:pt x="3825" y="279271"/>
                    <a:pt x="3825" y="266113"/>
                  </a:cubicBezTo>
                  <a:cubicBezTo>
                    <a:pt x="3825" y="252956"/>
                    <a:pt x="14400" y="242429"/>
                    <a:pt x="27619" y="242429"/>
                  </a:cubicBezTo>
                  <a:cubicBezTo>
                    <a:pt x="27619" y="242429"/>
                    <a:pt x="27619" y="242429"/>
                    <a:pt x="46126" y="242429"/>
                  </a:cubicBezTo>
                  <a:cubicBezTo>
                    <a:pt x="46126" y="242429"/>
                    <a:pt x="46126" y="242429"/>
                    <a:pt x="46126" y="83222"/>
                  </a:cubicBezTo>
                  <a:cubicBezTo>
                    <a:pt x="46126" y="80590"/>
                    <a:pt x="47448" y="77959"/>
                    <a:pt x="48770" y="76643"/>
                  </a:cubicBezTo>
                  <a:cubicBezTo>
                    <a:pt x="48770" y="76643"/>
                    <a:pt x="48770" y="76643"/>
                    <a:pt x="23654" y="76643"/>
                  </a:cubicBezTo>
                  <a:cubicBezTo>
                    <a:pt x="-6750" y="76643"/>
                    <a:pt x="-8072" y="68748"/>
                    <a:pt x="21010" y="59538"/>
                  </a:cubicBezTo>
                  <a:cubicBezTo>
                    <a:pt x="21010" y="59538"/>
                    <a:pt x="21010" y="59538"/>
                    <a:pt x="114866" y="6907"/>
                  </a:cubicBezTo>
                  <a:cubicBezTo>
                    <a:pt x="128746" y="2302"/>
                    <a:pt x="147253" y="0"/>
                    <a:pt x="16592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23"/>
          <p:cNvSpPr txBox="1"/>
          <p:nvPr/>
        </p:nvSpPr>
        <p:spPr>
          <a:xfrm>
            <a:off x="1381432" y="1278194"/>
            <a:ext cx="95226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23"/>
          <p:cNvGraphicFramePr/>
          <p:nvPr>
            <p:extLst>
              <p:ext uri="{D42A27DB-BD31-4B8C-83A1-F6EECF244321}">
                <p14:modId xmlns:p14="http://schemas.microsoft.com/office/powerpoint/2010/main" val="1263257292"/>
              </p:ext>
            </p:extLst>
          </p:nvPr>
        </p:nvGraphicFramePr>
        <p:xfrm>
          <a:off x="1548650" y="1125525"/>
          <a:ext cx="9932825" cy="5294025"/>
        </p:xfrm>
        <a:graphic>
          <a:graphicData uri="http://schemas.openxmlformats.org/drawingml/2006/table">
            <a:tbl>
              <a:tblPr>
                <a:noFill/>
                <a:tableStyleId>{7ACD8CCC-C898-4BCD-AD40-54B8D050B921}</a:tableStyleId>
              </a:tblPr>
              <a:tblGrid>
                <a:gridCol w="10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AI</a:t>
                      </a:r>
                      <a:endParaRPr b="1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 dirty="0"/>
                        <a:t>Consider more textual data into the model</a:t>
                      </a:r>
                      <a:endParaRPr sz="1700" dirty="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 dirty="0"/>
                        <a:t>Other embedding methods like latent semantic analysis (LSA)</a:t>
                      </a:r>
                      <a:endParaRPr sz="1700" dirty="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 dirty="0"/>
                        <a:t>Other Measurement of similarity such as Jaccard distance</a:t>
                      </a:r>
                      <a:endParaRPr sz="1700" dirty="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 dirty="0"/>
                        <a:t>Visualization</a:t>
                      </a:r>
                      <a:endParaRPr sz="17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Kyle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Company news file preparation</a:t>
                      </a: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Data preprocessing</a:t>
                      </a: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Scarpe more information if needed</a:t>
                      </a:r>
                      <a:endParaRPr sz="17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Diep</a:t>
                      </a:r>
                      <a:endParaRPr b="1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365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 dirty="0">
                          <a:solidFill>
                            <a:schemeClr val="dk1"/>
                          </a:solidFill>
                        </a:rPr>
                        <a:t>Structured Data Analysis</a:t>
                      </a:r>
                      <a:endParaRPr sz="1700" dirty="0"/>
                    </a:p>
                    <a:p>
                      <a:pPr marL="457200" lvl="0" indent="-3365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 dirty="0"/>
                        <a:t>Create a search tool (FT250)</a:t>
                      </a:r>
                      <a:endParaRPr sz="1700" dirty="0"/>
                    </a:p>
                    <a:p>
                      <a:pPr marL="457200" lvl="0" indent="-3365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 dirty="0"/>
                        <a:t>Generalization (All UK Companies ?, arbitrary objects ?)</a:t>
                      </a:r>
                      <a:endParaRPr sz="17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Israel</a:t>
                      </a:r>
                      <a:endParaRPr b="1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Twitter data preparation</a:t>
                      </a: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EDA about twitter </a:t>
                      </a:r>
                      <a:endParaRPr sz="17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Tiffany</a:t>
                      </a:r>
                      <a:endParaRPr b="1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 dirty="0"/>
                        <a:t>Project management</a:t>
                      </a:r>
                      <a:endParaRPr sz="1700" dirty="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 dirty="0"/>
                        <a:t>Contact with client</a:t>
                      </a:r>
                      <a:endParaRPr sz="1700" dirty="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 dirty="0"/>
                        <a:t>Report Structure</a:t>
                      </a:r>
                      <a:endParaRPr sz="17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3210" y="1991905"/>
            <a:ext cx="2584721" cy="2605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4"/>
          <p:cNvGrpSpPr/>
          <p:nvPr/>
        </p:nvGrpSpPr>
        <p:grpSpPr>
          <a:xfrm>
            <a:off x="3957781" y="1246496"/>
            <a:ext cx="4308763" cy="4388393"/>
            <a:chOff x="3957781" y="1246496"/>
            <a:chExt cx="4308763" cy="4388393"/>
          </a:xfrm>
        </p:grpSpPr>
        <p:sp>
          <p:nvSpPr>
            <p:cNvPr id="286" name="Google Shape;286;p24"/>
            <p:cNvSpPr/>
            <p:nvPr/>
          </p:nvSpPr>
          <p:spPr>
            <a:xfrm>
              <a:off x="3957781" y="1265383"/>
              <a:ext cx="4308763" cy="4350326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133943" y="1246496"/>
              <a:ext cx="45719" cy="45719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105526" y="5589170"/>
              <a:ext cx="45719" cy="45719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24"/>
          <p:cNvGrpSpPr/>
          <p:nvPr/>
        </p:nvGrpSpPr>
        <p:grpSpPr>
          <a:xfrm>
            <a:off x="3503676" y="520104"/>
            <a:ext cx="5427888" cy="5706959"/>
            <a:chOff x="3503676" y="520104"/>
            <a:chExt cx="5427888" cy="5706959"/>
          </a:xfrm>
        </p:grpSpPr>
        <p:sp>
          <p:nvSpPr>
            <p:cNvPr id="290" name="Google Shape;290;p24"/>
            <p:cNvSpPr/>
            <p:nvPr/>
          </p:nvSpPr>
          <p:spPr>
            <a:xfrm>
              <a:off x="3503676" y="544944"/>
              <a:ext cx="5427888" cy="5682119"/>
            </a:xfrm>
            <a:prstGeom prst="arc">
              <a:avLst>
                <a:gd name="adj1" fmla="val 16148392"/>
                <a:gd name="adj2" fmla="val 5561021"/>
              </a:avLst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6133943" y="520104"/>
              <a:ext cx="45719" cy="45719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24"/>
          <p:cNvGrpSpPr/>
          <p:nvPr/>
        </p:nvGrpSpPr>
        <p:grpSpPr>
          <a:xfrm>
            <a:off x="3171029" y="803564"/>
            <a:ext cx="4308763" cy="5116945"/>
            <a:chOff x="3171029" y="803564"/>
            <a:chExt cx="4308763" cy="5116945"/>
          </a:xfrm>
        </p:grpSpPr>
        <p:sp>
          <p:nvSpPr>
            <p:cNvPr id="293" name="Google Shape;293;p24"/>
            <p:cNvSpPr/>
            <p:nvPr/>
          </p:nvSpPr>
          <p:spPr>
            <a:xfrm>
              <a:off x="3171029" y="803564"/>
              <a:ext cx="4308763" cy="5116945"/>
            </a:xfrm>
            <a:prstGeom prst="arc">
              <a:avLst>
                <a:gd name="adj1" fmla="val 7704569"/>
                <a:gd name="adj2" fmla="val 12029833"/>
              </a:avLst>
            </a:prstGeom>
            <a:noFill/>
            <a:ln w="9525" cap="flat" cmpd="sng">
              <a:solidFill>
                <a:srgbClr val="DDDEE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3246130" y="2575920"/>
              <a:ext cx="45719" cy="45719"/>
            </a:xfrm>
            <a:prstGeom prst="ellipse">
              <a:avLst/>
            </a:prstGeom>
            <a:solidFill>
              <a:srgbClr val="DDDE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24"/>
          <p:cNvGrpSpPr/>
          <p:nvPr/>
        </p:nvGrpSpPr>
        <p:grpSpPr>
          <a:xfrm>
            <a:off x="4498848" y="1651284"/>
            <a:ext cx="3379770" cy="3451068"/>
            <a:chOff x="4498848" y="1651284"/>
            <a:chExt cx="3379770" cy="3451068"/>
          </a:xfrm>
        </p:grpSpPr>
        <p:sp>
          <p:nvSpPr>
            <p:cNvPr id="296" name="Google Shape;296;p24"/>
            <p:cNvSpPr/>
            <p:nvPr/>
          </p:nvSpPr>
          <p:spPr>
            <a:xfrm>
              <a:off x="4498848" y="1671782"/>
              <a:ext cx="3379770" cy="3430570"/>
            </a:xfrm>
            <a:prstGeom prst="arc">
              <a:avLst>
                <a:gd name="adj1" fmla="val 16135557"/>
                <a:gd name="adj2" fmla="val 893857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133943" y="1651284"/>
              <a:ext cx="45719" cy="4571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4710885" y="4235931"/>
              <a:ext cx="45719" cy="4571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24"/>
          <p:cNvSpPr/>
          <p:nvPr/>
        </p:nvSpPr>
        <p:spPr>
          <a:xfrm>
            <a:off x="4725832" y="1927006"/>
            <a:ext cx="2903404" cy="2903404"/>
          </a:xfrm>
          <a:prstGeom prst="ellipse">
            <a:avLst/>
          </a:prstGeom>
          <a:noFill/>
          <a:ln w="12700" cap="flat" cmpd="sng">
            <a:solidFill>
              <a:srgbClr val="DDDE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2489982" y="-154746"/>
            <a:ext cx="7216726" cy="7118254"/>
          </a:xfrm>
          <a:prstGeom prst="arc">
            <a:avLst>
              <a:gd name="adj1" fmla="val 5571114"/>
              <a:gd name="adj2" fmla="val 5561021"/>
            </a:avLst>
          </a:prstGeom>
          <a:noFill/>
          <a:ln w="9525" cap="flat" cmpd="sng">
            <a:solidFill>
              <a:srgbClr val="C1C1C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1486301" y="-1122532"/>
            <a:ext cx="9202294" cy="9076728"/>
          </a:xfrm>
          <a:prstGeom prst="arc">
            <a:avLst>
              <a:gd name="adj1" fmla="val 5571114"/>
              <a:gd name="adj2" fmla="val 5561021"/>
            </a:avLst>
          </a:prstGeom>
          <a:noFill/>
          <a:ln w="9525" cap="flat" cmpd="sng">
            <a:solidFill>
              <a:srgbClr val="DDDE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795816" y="4860457"/>
            <a:ext cx="190281" cy="19028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7099202" y="4723377"/>
            <a:ext cx="110490" cy="11049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4483701" y="4848470"/>
            <a:ext cx="172166" cy="1890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6040755" y="6158250"/>
            <a:ext cx="110490" cy="11049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9391954" y="4741626"/>
            <a:ext cx="86962" cy="8696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9466192" y="4332423"/>
            <a:ext cx="190281" cy="190281"/>
          </a:xfrm>
          <a:prstGeom prst="ellipse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9834957" y="5920509"/>
            <a:ext cx="110490" cy="110490"/>
          </a:xfrm>
          <a:prstGeom prst="ellipse">
            <a:avLst/>
          </a:prstGeom>
          <a:solidFill>
            <a:srgbClr val="DDDE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3159168" y="3762831"/>
            <a:ext cx="86962" cy="8696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4695417" y="3495146"/>
            <a:ext cx="117378" cy="117378"/>
          </a:xfrm>
          <a:prstGeom prst="ellipse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4337907" y="1927006"/>
            <a:ext cx="231101" cy="231101"/>
          </a:xfrm>
          <a:prstGeom prst="ellipse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2626418" y="2152912"/>
            <a:ext cx="146703" cy="14670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2375086" y="544944"/>
            <a:ext cx="146703" cy="146703"/>
          </a:xfrm>
          <a:prstGeom prst="ellipse">
            <a:avLst/>
          </a:prstGeom>
          <a:solidFill>
            <a:srgbClr val="DDDE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7609112" y="934456"/>
            <a:ext cx="118994" cy="118994"/>
          </a:xfrm>
          <a:prstGeom prst="ellipse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4713396" y="1717379"/>
            <a:ext cx="93579" cy="935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8894862" y="1145472"/>
            <a:ext cx="119022" cy="116003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10368429" y="1824881"/>
            <a:ext cx="79904" cy="7990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1674282" y="4787819"/>
            <a:ext cx="75975" cy="7597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24"/>
          <p:cNvGrpSpPr/>
          <p:nvPr/>
        </p:nvGrpSpPr>
        <p:grpSpPr>
          <a:xfrm>
            <a:off x="4875274" y="1671782"/>
            <a:ext cx="3391269" cy="3611418"/>
            <a:chOff x="4875274" y="1671782"/>
            <a:chExt cx="3391269" cy="3611418"/>
          </a:xfrm>
        </p:grpSpPr>
        <p:sp>
          <p:nvSpPr>
            <p:cNvPr id="320" name="Google Shape;320;p24"/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noFill/>
            <a:ln w="9525" cap="flat" cmpd="sng">
              <a:solidFill>
                <a:srgbClr val="DDDEE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4"/>
          <p:cNvSpPr/>
          <p:nvPr/>
        </p:nvSpPr>
        <p:spPr>
          <a:xfrm>
            <a:off x="8129664" y="2901014"/>
            <a:ext cx="152027" cy="15202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4"/>
          <p:cNvSpPr txBox="1"/>
          <p:nvPr/>
        </p:nvSpPr>
        <p:spPr>
          <a:xfrm>
            <a:off x="4863690" y="820813"/>
            <a:ext cx="25958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en-US" sz="4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Thanks</a:t>
            </a:r>
            <a:endParaRPr sz="48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4047292" y="5143781"/>
            <a:ext cx="44143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en-US" sz="4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 Time</a:t>
            </a:r>
            <a:endParaRPr sz="48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110" y="2332016"/>
            <a:ext cx="1788617" cy="18027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4"/>
          <p:cNvGrpSpPr/>
          <p:nvPr/>
        </p:nvGrpSpPr>
        <p:grpSpPr>
          <a:xfrm>
            <a:off x="1178005" y="1831980"/>
            <a:ext cx="3136082" cy="3194041"/>
            <a:chOff x="1178005" y="1831980"/>
            <a:chExt cx="3136082" cy="3194041"/>
          </a:xfrm>
        </p:grpSpPr>
        <p:sp>
          <p:nvSpPr>
            <p:cNvPr id="101" name="Google Shape;101;p14"/>
            <p:cNvSpPr/>
            <p:nvPr/>
          </p:nvSpPr>
          <p:spPr>
            <a:xfrm>
              <a:off x="1178005" y="1845727"/>
              <a:ext cx="3136082" cy="3166334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761899" y="1831980"/>
              <a:ext cx="33276" cy="33276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741216" y="4992745"/>
              <a:ext cx="33276" cy="33276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1845791" y="2141519"/>
            <a:ext cx="2468295" cy="2628529"/>
            <a:chOff x="1845791" y="2141519"/>
            <a:chExt cx="2468295" cy="2628529"/>
          </a:xfrm>
        </p:grpSpPr>
        <p:sp>
          <p:nvSpPr>
            <p:cNvPr id="105" name="Google Shape;105;p14"/>
            <p:cNvSpPr/>
            <p:nvPr/>
          </p:nvSpPr>
          <p:spPr>
            <a:xfrm>
              <a:off x="1845791" y="2141519"/>
              <a:ext cx="2468295" cy="2628529"/>
            </a:xfrm>
            <a:prstGeom prst="arc">
              <a:avLst>
                <a:gd name="adj1" fmla="val 20643614"/>
                <a:gd name="adj2" fmla="val 3170841"/>
              </a:avLst>
            </a:prstGeom>
            <a:noFill/>
            <a:ln w="9525" cap="flat" cmpd="sng">
              <a:solidFill>
                <a:srgbClr val="DDDEE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834625" y="4459742"/>
              <a:ext cx="33276" cy="33276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4"/>
          <p:cNvSpPr/>
          <p:nvPr/>
        </p:nvSpPr>
        <p:spPr>
          <a:xfrm>
            <a:off x="1737022" y="2327281"/>
            <a:ext cx="2113208" cy="2113209"/>
          </a:xfrm>
          <a:prstGeom prst="ellipse">
            <a:avLst/>
          </a:prstGeom>
          <a:noFill/>
          <a:ln w="12700" cap="flat" cmpd="sng">
            <a:solidFill>
              <a:srgbClr val="DDDE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958741" y="1141355"/>
            <a:ext cx="37722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Agenda</a:t>
            </a:r>
            <a:endParaRPr sz="2800" b="1">
              <a:solidFill>
                <a:schemeClr val="dk1"/>
              </a:solidFill>
            </a:endParaRPr>
          </a:p>
        </p:txBody>
      </p:sp>
      <p:grpSp>
        <p:nvGrpSpPr>
          <p:cNvPr id="109" name="Google Shape;109;p14"/>
          <p:cNvGrpSpPr/>
          <p:nvPr/>
        </p:nvGrpSpPr>
        <p:grpSpPr>
          <a:xfrm>
            <a:off x="2033406" y="1997760"/>
            <a:ext cx="2459926" cy="2511820"/>
            <a:chOff x="1571814" y="2126600"/>
            <a:chExt cx="2459926" cy="2511820"/>
          </a:xfrm>
        </p:grpSpPr>
        <p:sp>
          <p:nvSpPr>
            <p:cNvPr id="110" name="Google Shape;110;p14"/>
            <p:cNvSpPr/>
            <p:nvPr/>
          </p:nvSpPr>
          <p:spPr>
            <a:xfrm>
              <a:off x="1571814" y="2141519"/>
              <a:ext cx="2459926" cy="2496901"/>
            </a:xfrm>
            <a:prstGeom prst="arc">
              <a:avLst>
                <a:gd name="adj1" fmla="val 16135557"/>
                <a:gd name="adj2" fmla="val 893857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761899" y="2126600"/>
              <a:ext cx="33276" cy="332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726143" y="4007806"/>
              <a:ext cx="33276" cy="332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4"/>
          <p:cNvSpPr/>
          <p:nvPr/>
        </p:nvSpPr>
        <p:spPr>
          <a:xfrm>
            <a:off x="-2152357" y="-930442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559375" y="1801975"/>
            <a:ext cx="4618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95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-US" sz="2400" b="1" dirty="0">
                <a:solidFill>
                  <a:schemeClr val="dk1"/>
                </a:solidFill>
              </a:rPr>
              <a:t>Task implementation</a:t>
            </a:r>
            <a:endParaRPr sz="2400" b="1" dirty="0"/>
          </a:p>
        </p:txBody>
      </p:sp>
      <p:sp>
        <p:nvSpPr>
          <p:cNvPr id="115" name="Google Shape;115;p14"/>
          <p:cNvSpPr txBox="1"/>
          <p:nvPr/>
        </p:nvSpPr>
        <p:spPr>
          <a:xfrm>
            <a:off x="5732725" y="445275"/>
            <a:ext cx="42204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95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-US" sz="2400" b="1" dirty="0">
                <a:solidFill>
                  <a:schemeClr val="dk1"/>
                </a:solidFill>
              </a:rPr>
              <a:t>Aim and objectives</a:t>
            </a:r>
            <a:endParaRPr sz="2400" b="1" dirty="0"/>
          </a:p>
        </p:txBody>
      </p:sp>
      <p:sp>
        <p:nvSpPr>
          <p:cNvPr id="116" name="Google Shape;116;p14"/>
          <p:cNvSpPr txBox="1"/>
          <p:nvPr/>
        </p:nvSpPr>
        <p:spPr>
          <a:xfrm>
            <a:off x="6559375" y="3195350"/>
            <a:ext cx="58737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95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-US" sz="2400" b="1" dirty="0">
                <a:solidFill>
                  <a:schemeClr val="dk1"/>
                </a:solidFill>
              </a:rPr>
              <a:t>Challenges and limitations </a:t>
            </a:r>
            <a:endParaRPr sz="2400" b="1" dirty="0">
              <a:solidFill>
                <a:schemeClr val="dk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5117997" y="548742"/>
            <a:ext cx="377454" cy="377454"/>
            <a:chOff x="5516850" y="1264594"/>
            <a:chExt cx="377454" cy="377454"/>
          </a:xfrm>
        </p:grpSpPr>
        <p:sp>
          <p:nvSpPr>
            <p:cNvPr id="118" name="Google Shape;118;p14"/>
            <p:cNvSpPr/>
            <p:nvPr/>
          </p:nvSpPr>
          <p:spPr>
            <a:xfrm>
              <a:off x="5516850" y="1264594"/>
              <a:ext cx="377454" cy="37745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653513" y="1350434"/>
              <a:ext cx="118417" cy="217099"/>
            </a:xfrm>
            <a:custGeom>
              <a:avLst/>
              <a:gdLst/>
              <a:ahLst/>
              <a:cxnLst/>
              <a:rect l="l" t="t" r="r" b="b"/>
              <a:pathLst>
                <a:path w="140" h="256" extrusionOk="0">
                  <a:moveTo>
                    <a:pt x="128" y="125"/>
                  </a:moveTo>
                  <a:cubicBezTo>
                    <a:pt x="122" y="125"/>
                    <a:pt x="118" y="131"/>
                    <a:pt x="118" y="137"/>
                  </a:cubicBezTo>
                  <a:cubicBezTo>
                    <a:pt x="118" y="137"/>
                    <a:pt x="117" y="155"/>
                    <a:pt x="117" y="171"/>
                  </a:cubicBezTo>
                  <a:cubicBezTo>
                    <a:pt x="117" y="182"/>
                    <a:pt x="117" y="202"/>
                    <a:pt x="111" y="211"/>
                  </a:cubicBezTo>
                  <a:cubicBezTo>
                    <a:pt x="102" y="225"/>
                    <a:pt x="87" y="234"/>
                    <a:pt x="70" y="234"/>
                  </a:cubicBezTo>
                  <a:cubicBezTo>
                    <a:pt x="44" y="234"/>
                    <a:pt x="22" y="213"/>
                    <a:pt x="22" y="186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34"/>
                    <a:pt x="34" y="22"/>
                    <a:pt x="49" y="22"/>
                  </a:cubicBezTo>
                  <a:cubicBezTo>
                    <a:pt x="64" y="22"/>
                    <a:pt x="76" y="34"/>
                    <a:pt x="76" y="49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90"/>
                    <a:pt x="73" y="194"/>
                    <a:pt x="68" y="194"/>
                  </a:cubicBezTo>
                  <a:cubicBezTo>
                    <a:pt x="64" y="194"/>
                    <a:pt x="60" y="190"/>
                    <a:pt x="60" y="186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77"/>
                    <a:pt x="55" y="72"/>
                    <a:pt x="49" y="72"/>
                  </a:cubicBezTo>
                  <a:cubicBezTo>
                    <a:pt x="43" y="72"/>
                    <a:pt x="38" y="77"/>
                    <a:pt x="38" y="83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9" y="203"/>
                    <a:pt x="52" y="215"/>
                    <a:pt x="68" y="215"/>
                  </a:cubicBezTo>
                  <a:cubicBezTo>
                    <a:pt x="77" y="215"/>
                    <a:pt x="85" y="211"/>
                    <a:pt x="90" y="205"/>
                  </a:cubicBezTo>
                  <a:cubicBezTo>
                    <a:pt x="98" y="197"/>
                    <a:pt x="98" y="177"/>
                    <a:pt x="98" y="166"/>
                  </a:cubicBezTo>
                  <a:cubicBezTo>
                    <a:pt x="98" y="138"/>
                    <a:pt x="98" y="91"/>
                    <a:pt x="98" y="64"/>
                  </a:cubicBezTo>
                  <a:cubicBezTo>
                    <a:pt x="98" y="53"/>
                    <a:pt x="98" y="43"/>
                    <a:pt x="98" y="43"/>
                  </a:cubicBezTo>
                  <a:cubicBezTo>
                    <a:pt x="98" y="43"/>
                    <a:pt x="97" y="33"/>
                    <a:pt x="91" y="24"/>
                  </a:cubicBezTo>
                  <a:cubicBezTo>
                    <a:pt x="82" y="9"/>
                    <a:pt x="67" y="0"/>
                    <a:pt x="49" y="0"/>
                  </a:cubicBezTo>
                  <a:cubicBezTo>
                    <a:pt x="31" y="0"/>
                    <a:pt x="16" y="9"/>
                    <a:pt x="7" y="24"/>
                  </a:cubicBezTo>
                  <a:cubicBezTo>
                    <a:pt x="1" y="33"/>
                    <a:pt x="1" y="43"/>
                    <a:pt x="1" y="43"/>
                  </a:cubicBezTo>
                  <a:cubicBezTo>
                    <a:pt x="1" y="43"/>
                    <a:pt x="0" y="53"/>
                    <a:pt x="0" y="6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25"/>
                    <a:pt x="32" y="256"/>
                    <a:pt x="70" y="256"/>
                  </a:cubicBezTo>
                  <a:cubicBezTo>
                    <a:pt x="108" y="256"/>
                    <a:pt x="140" y="225"/>
                    <a:pt x="140" y="186"/>
                  </a:cubicBezTo>
                  <a:cubicBezTo>
                    <a:pt x="139" y="137"/>
                    <a:pt x="139" y="137"/>
                    <a:pt x="139" y="137"/>
                  </a:cubicBezTo>
                  <a:cubicBezTo>
                    <a:pt x="139" y="131"/>
                    <a:pt x="134" y="125"/>
                    <a:pt x="128" y="12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5814789" y="1905441"/>
            <a:ext cx="377454" cy="377454"/>
            <a:chOff x="5965641" y="3787304"/>
            <a:chExt cx="377454" cy="377454"/>
          </a:xfrm>
        </p:grpSpPr>
        <p:sp>
          <p:nvSpPr>
            <p:cNvPr id="121" name="Google Shape;121;p14"/>
            <p:cNvSpPr/>
            <p:nvPr/>
          </p:nvSpPr>
          <p:spPr>
            <a:xfrm>
              <a:off x="5965641" y="3787304"/>
              <a:ext cx="377454" cy="37745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080682" y="3869950"/>
              <a:ext cx="142959" cy="206172"/>
            </a:xfrm>
            <a:custGeom>
              <a:avLst/>
              <a:gdLst/>
              <a:ahLst/>
              <a:cxnLst/>
              <a:rect l="l" t="t" r="r" b="b"/>
              <a:pathLst>
                <a:path w="233363" h="336550" extrusionOk="0">
                  <a:moveTo>
                    <a:pt x="116681" y="74613"/>
                  </a:moveTo>
                  <a:cubicBezTo>
                    <a:pt x="93447" y="74613"/>
                    <a:pt x="74612" y="93448"/>
                    <a:pt x="74612" y="116682"/>
                  </a:cubicBezTo>
                  <a:cubicBezTo>
                    <a:pt x="74612" y="139916"/>
                    <a:pt x="93447" y="158751"/>
                    <a:pt x="116681" y="158751"/>
                  </a:cubicBezTo>
                  <a:cubicBezTo>
                    <a:pt x="139915" y="158751"/>
                    <a:pt x="158750" y="139916"/>
                    <a:pt x="158750" y="116682"/>
                  </a:cubicBezTo>
                  <a:cubicBezTo>
                    <a:pt x="158750" y="93448"/>
                    <a:pt x="139915" y="74613"/>
                    <a:pt x="116681" y="74613"/>
                  </a:cubicBezTo>
                  <a:close/>
                  <a:moveTo>
                    <a:pt x="116682" y="0"/>
                  </a:moveTo>
                  <a:cubicBezTo>
                    <a:pt x="180922" y="0"/>
                    <a:pt x="233363" y="52586"/>
                    <a:pt x="233363" y="117004"/>
                  </a:cubicBezTo>
                  <a:cubicBezTo>
                    <a:pt x="233363" y="178792"/>
                    <a:pt x="127170" y="323404"/>
                    <a:pt x="123237" y="329977"/>
                  </a:cubicBezTo>
                  <a:cubicBezTo>
                    <a:pt x="123237" y="329977"/>
                    <a:pt x="123237" y="329977"/>
                    <a:pt x="119304" y="335236"/>
                  </a:cubicBezTo>
                  <a:cubicBezTo>
                    <a:pt x="117993" y="336550"/>
                    <a:pt x="117993" y="336550"/>
                    <a:pt x="116682" y="336550"/>
                  </a:cubicBezTo>
                  <a:cubicBezTo>
                    <a:pt x="115371" y="336550"/>
                    <a:pt x="115371" y="336550"/>
                    <a:pt x="114059" y="335236"/>
                  </a:cubicBezTo>
                  <a:cubicBezTo>
                    <a:pt x="114059" y="335236"/>
                    <a:pt x="114059" y="335236"/>
                    <a:pt x="110126" y="329977"/>
                  </a:cubicBezTo>
                  <a:cubicBezTo>
                    <a:pt x="106193" y="323404"/>
                    <a:pt x="0" y="178792"/>
                    <a:pt x="0" y="117004"/>
                  </a:cubicBezTo>
                  <a:cubicBezTo>
                    <a:pt x="0" y="52586"/>
                    <a:pt x="52441" y="0"/>
                    <a:pt x="11668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6039712" y="3262145"/>
            <a:ext cx="377454" cy="377454"/>
            <a:chOff x="5627099" y="5048660"/>
            <a:chExt cx="377454" cy="377454"/>
          </a:xfrm>
        </p:grpSpPr>
        <p:sp>
          <p:nvSpPr>
            <p:cNvPr id="124" name="Google Shape;124;p14"/>
            <p:cNvSpPr/>
            <p:nvPr/>
          </p:nvSpPr>
          <p:spPr>
            <a:xfrm>
              <a:off x="5627099" y="5048660"/>
              <a:ext cx="377454" cy="37745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732736" y="5146429"/>
              <a:ext cx="193760" cy="193009"/>
            </a:xfrm>
            <a:custGeom>
              <a:avLst/>
              <a:gdLst/>
              <a:ahLst/>
              <a:cxnLst/>
              <a:rect l="l" t="t" r="r" b="b"/>
              <a:pathLst>
                <a:path w="329001" h="327726" extrusionOk="0">
                  <a:moveTo>
                    <a:pt x="119741" y="60325"/>
                  </a:moveTo>
                  <a:cubicBezTo>
                    <a:pt x="104116" y="60325"/>
                    <a:pt x="89793" y="66925"/>
                    <a:pt x="78074" y="77485"/>
                  </a:cubicBezTo>
                  <a:cubicBezTo>
                    <a:pt x="67657" y="89364"/>
                    <a:pt x="61146" y="103883"/>
                    <a:pt x="61146" y="119723"/>
                  </a:cubicBezTo>
                  <a:cubicBezTo>
                    <a:pt x="61146" y="135562"/>
                    <a:pt x="67657" y="150081"/>
                    <a:pt x="78074" y="160641"/>
                  </a:cubicBezTo>
                  <a:cubicBezTo>
                    <a:pt x="89793" y="171201"/>
                    <a:pt x="104116" y="177800"/>
                    <a:pt x="119741" y="177800"/>
                  </a:cubicBezTo>
                  <a:cubicBezTo>
                    <a:pt x="135367" y="177800"/>
                    <a:pt x="149690" y="171201"/>
                    <a:pt x="160107" y="160641"/>
                  </a:cubicBezTo>
                  <a:cubicBezTo>
                    <a:pt x="171826" y="150081"/>
                    <a:pt x="177034" y="135562"/>
                    <a:pt x="177034" y="119723"/>
                  </a:cubicBezTo>
                  <a:cubicBezTo>
                    <a:pt x="177034" y="103883"/>
                    <a:pt x="171826" y="89364"/>
                    <a:pt x="160107" y="77485"/>
                  </a:cubicBezTo>
                  <a:cubicBezTo>
                    <a:pt x="149690" y="66925"/>
                    <a:pt x="135367" y="60325"/>
                    <a:pt x="119741" y="60325"/>
                  </a:cubicBezTo>
                  <a:close/>
                  <a:moveTo>
                    <a:pt x="120109" y="0"/>
                  </a:moveTo>
                  <a:cubicBezTo>
                    <a:pt x="150466" y="0"/>
                    <a:pt x="180823" y="11849"/>
                    <a:pt x="204581" y="35548"/>
                  </a:cubicBezTo>
                  <a:cubicBezTo>
                    <a:pt x="242858" y="72414"/>
                    <a:pt x="249457" y="130346"/>
                    <a:pt x="225699" y="175111"/>
                  </a:cubicBezTo>
                  <a:cubicBezTo>
                    <a:pt x="225699" y="175111"/>
                    <a:pt x="225699" y="175111"/>
                    <a:pt x="319410" y="252791"/>
                  </a:cubicBezTo>
                  <a:cubicBezTo>
                    <a:pt x="332609" y="263324"/>
                    <a:pt x="332609" y="284390"/>
                    <a:pt x="316771" y="300189"/>
                  </a:cubicBezTo>
                  <a:cubicBezTo>
                    <a:pt x="316771" y="300189"/>
                    <a:pt x="316771" y="300189"/>
                    <a:pt x="300932" y="315989"/>
                  </a:cubicBezTo>
                  <a:cubicBezTo>
                    <a:pt x="285094" y="330472"/>
                    <a:pt x="265295" y="331788"/>
                    <a:pt x="253417" y="318622"/>
                  </a:cubicBezTo>
                  <a:cubicBezTo>
                    <a:pt x="253417" y="318622"/>
                    <a:pt x="253417" y="318622"/>
                    <a:pt x="175544" y="225142"/>
                  </a:cubicBezTo>
                  <a:cubicBezTo>
                    <a:pt x="158385" y="234358"/>
                    <a:pt x="139907" y="238308"/>
                    <a:pt x="120109" y="238308"/>
                  </a:cubicBezTo>
                  <a:cubicBezTo>
                    <a:pt x="89752" y="238308"/>
                    <a:pt x="58074" y="227775"/>
                    <a:pt x="35636" y="204076"/>
                  </a:cubicBezTo>
                  <a:cubicBezTo>
                    <a:pt x="-11879" y="156678"/>
                    <a:pt x="-11879" y="81631"/>
                    <a:pt x="35636" y="35548"/>
                  </a:cubicBezTo>
                  <a:cubicBezTo>
                    <a:pt x="58074" y="11849"/>
                    <a:pt x="89752" y="0"/>
                    <a:pt x="12010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/>
          <p:nvPr/>
        </p:nvSpPr>
        <p:spPr>
          <a:xfrm>
            <a:off x="3243635" y="4462360"/>
            <a:ext cx="138494" cy="13849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3464451" y="4362588"/>
            <a:ext cx="80419" cy="804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4214461" y="3036202"/>
            <a:ext cx="110651" cy="1106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1560790" y="4453635"/>
            <a:ext cx="125309" cy="13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1714885" y="3468634"/>
            <a:ext cx="85432" cy="85432"/>
          </a:xfrm>
          <a:prstGeom prst="ellipse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1454675" y="2327281"/>
            <a:ext cx="168204" cy="168204"/>
          </a:xfrm>
          <a:prstGeom prst="ellipse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1727970" y="2174707"/>
            <a:ext cx="68110" cy="6811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4"/>
          <p:cNvGrpSpPr/>
          <p:nvPr/>
        </p:nvGrpSpPr>
        <p:grpSpPr>
          <a:xfrm>
            <a:off x="5785896" y="4453623"/>
            <a:ext cx="435250" cy="439328"/>
            <a:chOff x="5772346" y="4978400"/>
            <a:chExt cx="647308" cy="647308"/>
          </a:xfrm>
        </p:grpSpPr>
        <p:sp>
          <p:nvSpPr>
            <p:cNvPr id="135" name="Google Shape;135;p14"/>
            <p:cNvSpPr/>
            <p:nvPr/>
          </p:nvSpPr>
          <p:spPr>
            <a:xfrm>
              <a:off x="5772346" y="4978400"/>
              <a:ext cx="647308" cy="64730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968990" y="5179100"/>
              <a:ext cx="254021" cy="245908"/>
            </a:xfrm>
            <a:custGeom>
              <a:avLst/>
              <a:gdLst/>
              <a:ahLst/>
              <a:cxnLst/>
              <a:rect l="l" t="t" r="r" b="b"/>
              <a:pathLst>
                <a:path w="607639" h="588233" extrusionOk="0">
                  <a:moveTo>
                    <a:pt x="128076" y="218894"/>
                  </a:moveTo>
                  <a:lnTo>
                    <a:pt x="167804" y="218894"/>
                  </a:lnTo>
                  <a:lnTo>
                    <a:pt x="167804" y="588233"/>
                  </a:lnTo>
                  <a:lnTo>
                    <a:pt x="128076" y="588233"/>
                  </a:lnTo>
                  <a:close/>
                  <a:moveTo>
                    <a:pt x="0" y="218894"/>
                  </a:moveTo>
                  <a:lnTo>
                    <a:pt x="88489" y="218894"/>
                  </a:lnTo>
                  <a:lnTo>
                    <a:pt x="88489" y="588233"/>
                  </a:lnTo>
                  <a:lnTo>
                    <a:pt x="0" y="588233"/>
                  </a:lnTo>
                  <a:close/>
                  <a:moveTo>
                    <a:pt x="403466" y="0"/>
                  </a:moveTo>
                  <a:cubicBezTo>
                    <a:pt x="429010" y="0"/>
                    <a:pt x="449658" y="20618"/>
                    <a:pt x="449658" y="46124"/>
                  </a:cubicBezTo>
                  <a:cubicBezTo>
                    <a:pt x="449658" y="109222"/>
                    <a:pt x="434172" y="169653"/>
                    <a:pt x="402843" y="217643"/>
                  </a:cubicBezTo>
                  <a:lnTo>
                    <a:pt x="402843" y="218888"/>
                  </a:lnTo>
                  <a:lnTo>
                    <a:pt x="561357" y="218888"/>
                  </a:lnTo>
                  <a:cubicBezTo>
                    <a:pt x="586901" y="218888"/>
                    <a:pt x="607639" y="239595"/>
                    <a:pt x="607639" y="265100"/>
                  </a:cubicBezTo>
                  <a:cubicBezTo>
                    <a:pt x="607639" y="290606"/>
                    <a:pt x="586901" y="311224"/>
                    <a:pt x="561357" y="311224"/>
                  </a:cubicBezTo>
                  <a:lnTo>
                    <a:pt x="542489" y="311224"/>
                  </a:lnTo>
                  <a:cubicBezTo>
                    <a:pt x="567944" y="311224"/>
                    <a:pt x="588681" y="331931"/>
                    <a:pt x="588681" y="357437"/>
                  </a:cubicBezTo>
                  <a:cubicBezTo>
                    <a:pt x="588681" y="382943"/>
                    <a:pt x="567944" y="403561"/>
                    <a:pt x="542489" y="403561"/>
                  </a:cubicBezTo>
                  <a:lnTo>
                    <a:pt x="523531" y="403561"/>
                  </a:lnTo>
                  <a:cubicBezTo>
                    <a:pt x="549075" y="403561"/>
                    <a:pt x="569724" y="424267"/>
                    <a:pt x="569724" y="449684"/>
                  </a:cubicBezTo>
                  <a:cubicBezTo>
                    <a:pt x="569724" y="475190"/>
                    <a:pt x="549075" y="495897"/>
                    <a:pt x="523531" y="495897"/>
                  </a:cubicBezTo>
                  <a:lnTo>
                    <a:pt x="504573" y="495897"/>
                  </a:lnTo>
                  <a:cubicBezTo>
                    <a:pt x="530117" y="495897"/>
                    <a:pt x="550766" y="516515"/>
                    <a:pt x="550766" y="542021"/>
                  </a:cubicBezTo>
                  <a:cubicBezTo>
                    <a:pt x="550766" y="567526"/>
                    <a:pt x="530117" y="588233"/>
                    <a:pt x="504573" y="588233"/>
                  </a:cubicBezTo>
                  <a:lnTo>
                    <a:pt x="207392" y="588233"/>
                  </a:lnTo>
                  <a:lnTo>
                    <a:pt x="207392" y="217821"/>
                  </a:lnTo>
                  <a:cubicBezTo>
                    <a:pt x="293191" y="207957"/>
                    <a:pt x="357184" y="134905"/>
                    <a:pt x="357184" y="46124"/>
                  </a:cubicBezTo>
                  <a:cubicBezTo>
                    <a:pt x="357184" y="20707"/>
                    <a:pt x="377922" y="0"/>
                    <a:pt x="40346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4"/>
          <p:cNvSpPr/>
          <p:nvPr/>
        </p:nvSpPr>
        <p:spPr>
          <a:xfrm>
            <a:off x="6349525" y="4438650"/>
            <a:ext cx="482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95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-US" sz="2400" b="1" dirty="0">
                <a:solidFill>
                  <a:schemeClr val="dk1"/>
                </a:solidFill>
              </a:rPr>
              <a:t>Engagement with the client</a:t>
            </a:r>
            <a:endParaRPr sz="2400" b="1" dirty="0">
              <a:solidFill>
                <a:schemeClr val="dk1"/>
              </a:solidFill>
            </a:endParaRPr>
          </a:p>
        </p:txBody>
      </p:sp>
      <p:grpSp>
        <p:nvGrpSpPr>
          <p:cNvPr id="138" name="Google Shape;138;p14"/>
          <p:cNvGrpSpPr/>
          <p:nvPr/>
        </p:nvGrpSpPr>
        <p:grpSpPr>
          <a:xfrm>
            <a:off x="5311109" y="5588486"/>
            <a:ext cx="421610" cy="451257"/>
            <a:chOff x="4800916" y="5718500"/>
            <a:chExt cx="790864" cy="794326"/>
          </a:xfrm>
        </p:grpSpPr>
        <p:sp>
          <p:nvSpPr>
            <p:cNvPr id="139" name="Google Shape;139;p14"/>
            <p:cNvSpPr/>
            <p:nvPr/>
          </p:nvSpPr>
          <p:spPr>
            <a:xfrm>
              <a:off x="4800916" y="5718500"/>
              <a:ext cx="790864" cy="79432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5021709" y="6020445"/>
              <a:ext cx="351368" cy="288813"/>
            </a:xfrm>
            <a:custGeom>
              <a:avLst/>
              <a:gdLst/>
              <a:ahLst/>
              <a:cxnLst/>
              <a:rect l="l" t="t" r="r" b="b"/>
              <a:pathLst>
                <a:path w="1210" h="996" extrusionOk="0">
                  <a:moveTo>
                    <a:pt x="1210" y="792"/>
                  </a:moveTo>
                  <a:lnTo>
                    <a:pt x="1210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481" y="792"/>
                  </a:lnTo>
                  <a:lnTo>
                    <a:pt x="481" y="840"/>
                  </a:lnTo>
                  <a:lnTo>
                    <a:pt x="481" y="840"/>
                  </a:lnTo>
                  <a:lnTo>
                    <a:pt x="481" y="881"/>
                  </a:lnTo>
                  <a:cubicBezTo>
                    <a:pt x="341" y="889"/>
                    <a:pt x="241" y="911"/>
                    <a:pt x="241" y="936"/>
                  </a:cubicBezTo>
                  <a:cubicBezTo>
                    <a:pt x="241" y="969"/>
                    <a:pt x="404" y="996"/>
                    <a:pt x="605" y="996"/>
                  </a:cubicBezTo>
                  <a:cubicBezTo>
                    <a:pt x="806" y="996"/>
                    <a:pt x="968" y="969"/>
                    <a:pt x="968" y="936"/>
                  </a:cubicBezTo>
                  <a:cubicBezTo>
                    <a:pt x="968" y="911"/>
                    <a:pt x="868" y="889"/>
                    <a:pt x="729" y="881"/>
                  </a:cubicBezTo>
                  <a:lnTo>
                    <a:pt x="729" y="840"/>
                  </a:lnTo>
                  <a:lnTo>
                    <a:pt x="729" y="840"/>
                  </a:lnTo>
                  <a:lnTo>
                    <a:pt x="729" y="792"/>
                  </a:lnTo>
                  <a:lnTo>
                    <a:pt x="1210" y="792"/>
                  </a:lnTo>
                  <a:close/>
                  <a:moveTo>
                    <a:pt x="89" y="714"/>
                  </a:moveTo>
                  <a:lnTo>
                    <a:pt x="89" y="79"/>
                  </a:lnTo>
                  <a:lnTo>
                    <a:pt x="1121" y="79"/>
                  </a:lnTo>
                  <a:lnTo>
                    <a:pt x="1121" y="714"/>
                  </a:lnTo>
                  <a:lnTo>
                    <a:pt x="89" y="7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>
            <a:off x="6039700" y="5629450"/>
            <a:ext cx="26775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95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-US" sz="2400" b="1" dirty="0">
                <a:solidFill>
                  <a:schemeClr val="dk1"/>
                </a:solidFill>
              </a:rPr>
              <a:t>Future steps</a:t>
            </a:r>
            <a:endParaRPr sz="24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5"/>
          <p:cNvGrpSpPr/>
          <p:nvPr/>
        </p:nvGrpSpPr>
        <p:grpSpPr>
          <a:xfrm>
            <a:off x="613976" y="1"/>
            <a:ext cx="45719" cy="746760"/>
            <a:chOff x="613976" y="1"/>
            <a:chExt cx="45719" cy="746760"/>
          </a:xfrm>
        </p:grpSpPr>
        <p:cxnSp>
          <p:nvCxnSpPr>
            <p:cNvPr id="147" name="Google Shape;147;p15"/>
            <p:cNvCxnSpPr/>
            <p:nvPr/>
          </p:nvCxnSpPr>
          <p:spPr>
            <a:xfrm rot="5400000">
              <a:off x="274886" y="361951"/>
              <a:ext cx="723900" cy="0"/>
            </a:xfrm>
            <a:prstGeom prst="straightConnector1">
              <a:avLst/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5"/>
            <p:cNvSpPr/>
            <p:nvPr/>
          </p:nvSpPr>
          <p:spPr>
            <a:xfrm rot="-5400000">
              <a:off x="613976" y="701042"/>
              <a:ext cx="45719" cy="45719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82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5"/>
          <p:cNvGrpSpPr/>
          <p:nvPr/>
        </p:nvGrpSpPr>
        <p:grpSpPr>
          <a:xfrm>
            <a:off x="3721816" y="436007"/>
            <a:ext cx="377454" cy="377454"/>
            <a:chOff x="5516850" y="1264594"/>
            <a:chExt cx="377454" cy="377454"/>
          </a:xfrm>
        </p:grpSpPr>
        <p:sp>
          <p:nvSpPr>
            <p:cNvPr id="151" name="Google Shape;151;p15"/>
            <p:cNvSpPr/>
            <p:nvPr/>
          </p:nvSpPr>
          <p:spPr>
            <a:xfrm>
              <a:off x="5516850" y="1264594"/>
              <a:ext cx="377454" cy="37745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653513" y="1350434"/>
              <a:ext cx="118417" cy="217099"/>
            </a:xfrm>
            <a:custGeom>
              <a:avLst/>
              <a:gdLst/>
              <a:ahLst/>
              <a:cxnLst/>
              <a:rect l="l" t="t" r="r" b="b"/>
              <a:pathLst>
                <a:path w="140" h="256" extrusionOk="0">
                  <a:moveTo>
                    <a:pt x="128" y="125"/>
                  </a:moveTo>
                  <a:cubicBezTo>
                    <a:pt x="122" y="125"/>
                    <a:pt x="118" y="131"/>
                    <a:pt x="118" y="137"/>
                  </a:cubicBezTo>
                  <a:cubicBezTo>
                    <a:pt x="118" y="137"/>
                    <a:pt x="117" y="155"/>
                    <a:pt x="117" y="171"/>
                  </a:cubicBezTo>
                  <a:cubicBezTo>
                    <a:pt x="117" y="182"/>
                    <a:pt x="117" y="202"/>
                    <a:pt x="111" y="211"/>
                  </a:cubicBezTo>
                  <a:cubicBezTo>
                    <a:pt x="102" y="225"/>
                    <a:pt x="87" y="234"/>
                    <a:pt x="70" y="234"/>
                  </a:cubicBezTo>
                  <a:cubicBezTo>
                    <a:pt x="44" y="234"/>
                    <a:pt x="22" y="213"/>
                    <a:pt x="22" y="186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34"/>
                    <a:pt x="34" y="22"/>
                    <a:pt x="49" y="22"/>
                  </a:cubicBezTo>
                  <a:cubicBezTo>
                    <a:pt x="64" y="22"/>
                    <a:pt x="76" y="34"/>
                    <a:pt x="76" y="49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90"/>
                    <a:pt x="73" y="194"/>
                    <a:pt x="68" y="194"/>
                  </a:cubicBezTo>
                  <a:cubicBezTo>
                    <a:pt x="64" y="194"/>
                    <a:pt x="60" y="190"/>
                    <a:pt x="60" y="186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77"/>
                    <a:pt x="55" y="72"/>
                    <a:pt x="49" y="72"/>
                  </a:cubicBezTo>
                  <a:cubicBezTo>
                    <a:pt x="43" y="72"/>
                    <a:pt x="38" y="77"/>
                    <a:pt x="38" y="83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9" y="203"/>
                    <a:pt x="52" y="215"/>
                    <a:pt x="68" y="215"/>
                  </a:cubicBezTo>
                  <a:cubicBezTo>
                    <a:pt x="77" y="215"/>
                    <a:pt x="85" y="211"/>
                    <a:pt x="90" y="205"/>
                  </a:cubicBezTo>
                  <a:cubicBezTo>
                    <a:pt x="98" y="197"/>
                    <a:pt x="98" y="177"/>
                    <a:pt x="98" y="166"/>
                  </a:cubicBezTo>
                  <a:cubicBezTo>
                    <a:pt x="98" y="138"/>
                    <a:pt x="98" y="91"/>
                    <a:pt x="98" y="64"/>
                  </a:cubicBezTo>
                  <a:cubicBezTo>
                    <a:pt x="98" y="53"/>
                    <a:pt x="98" y="43"/>
                    <a:pt x="98" y="43"/>
                  </a:cubicBezTo>
                  <a:cubicBezTo>
                    <a:pt x="98" y="43"/>
                    <a:pt x="97" y="33"/>
                    <a:pt x="91" y="24"/>
                  </a:cubicBezTo>
                  <a:cubicBezTo>
                    <a:pt x="82" y="9"/>
                    <a:pt x="67" y="0"/>
                    <a:pt x="49" y="0"/>
                  </a:cubicBezTo>
                  <a:cubicBezTo>
                    <a:pt x="31" y="0"/>
                    <a:pt x="16" y="9"/>
                    <a:pt x="7" y="24"/>
                  </a:cubicBezTo>
                  <a:cubicBezTo>
                    <a:pt x="1" y="33"/>
                    <a:pt x="1" y="43"/>
                    <a:pt x="1" y="43"/>
                  </a:cubicBezTo>
                  <a:cubicBezTo>
                    <a:pt x="1" y="43"/>
                    <a:pt x="0" y="53"/>
                    <a:pt x="0" y="6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25"/>
                    <a:pt x="32" y="256"/>
                    <a:pt x="70" y="256"/>
                  </a:cubicBezTo>
                  <a:cubicBezTo>
                    <a:pt x="108" y="256"/>
                    <a:pt x="140" y="225"/>
                    <a:pt x="140" y="186"/>
                  </a:cubicBezTo>
                  <a:cubicBezTo>
                    <a:pt x="139" y="137"/>
                    <a:pt x="139" y="137"/>
                    <a:pt x="139" y="137"/>
                  </a:cubicBezTo>
                  <a:cubicBezTo>
                    <a:pt x="139" y="131"/>
                    <a:pt x="134" y="125"/>
                    <a:pt x="128" y="12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/>
          <p:nvPr/>
        </p:nvSpPr>
        <p:spPr>
          <a:xfrm>
            <a:off x="4235925" y="444123"/>
            <a:ext cx="45279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Aim and objectives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425700" y="1371909"/>
            <a:ext cx="11375900" cy="110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327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400" dirty="0">
                <a:solidFill>
                  <a:schemeClr val="dk1"/>
                </a:solidFill>
              </a:rPr>
              <a:t>Scrape the companies information (structured &amp; unstructured)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6C78B3-AAB9-F642-B394-531A6B18357D}"/>
              </a:ext>
            </a:extLst>
          </p:cNvPr>
          <p:cNvSpPr/>
          <p:nvPr/>
        </p:nvSpPr>
        <p:spPr>
          <a:xfrm>
            <a:off x="1425700" y="2400640"/>
            <a:ext cx="6739345" cy="1068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55600">
              <a:lnSpc>
                <a:spcPct val="327272"/>
              </a:lnSpc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GB" sz="2400" dirty="0">
                <a:solidFill>
                  <a:schemeClr val="dk1"/>
                </a:solidFill>
              </a:rPr>
              <a:t>Embedding the companies in form of vectors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185342-AA5D-7D48-AB40-2D7AB4DF5DD6}"/>
              </a:ext>
            </a:extLst>
          </p:cNvPr>
          <p:cNvSpPr/>
          <p:nvPr/>
        </p:nvSpPr>
        <p:spPr>
          <a:xfrm>
            <a:off x="1425700" y="3245197"/>
            <a:ext cx="6950942" cy="1068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55600">
              <a:lnSpc>
                <a:spcPct val="327272"/>
              </a:lnSpc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GB" sz="2400" dirty="0">
                <a:solidFill>
                  <a:schemeClr val="dk1"/>
                </a:solidFill>
              </a:rPr>
              <a:t>Modelling and visualization of similar business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F5FCB-1B4F-2B4A-8542-511B126F175F}"/>
              </a:ext>
            </a:extLst>
          </p:cNvPr>
          <p:cNvSpPr/>
          <p:nvPr/>
        </p:nvSpPr>
        <p:spPr>
          <a:xfrm>
            <a:off x="1425700" y="4233131"/>
            <a:ext cx="3419526" cy="1068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55600">
              <a:lnSpc>
                <a:spcPct val="327272"/>
              </a:lnSpc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GB" sz="2400" dirty="0">
                <a:solidFill>
                  <a:schemeClr val="dk1"/>
                </a:solidFill>
              </a:rPr>
              <a:t>Create a search tool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7"/>
          <p:cNvGrpSpPr/>
          <p:nvPr/>
        </p:nvGrpSpPr>
        <p:grpSpPr>
          <a:xfrm>
            <a:off x="613976" y="1"/>
            <a:ext cx="45719" cy="746760"/>
            <a:chOff x="613976" y="1"/>
            <a:chExt cx="45719" cy="746760"/>
          </a:xfrm>
        </p:grpSpPr>
        <p:cxnSp>
          <p:nvCxnSpPr>
            <p:cNvPr id="173" name="Google Shape;173;p17"/>
            <p:cNvCxnSpPr/>
            <p:nvPr/>
          </p:nvCxnSpPr>
          <p:spPr>
            <a:xfrm rot="5400000">
              <a:off x="274886" y="361951"/>
              <a:ext cx="723900" cy="0"/>
            </a:xfrm>
            <a:prstGeom prst="straightConnector1">
              <a:avLst/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4" name="Google Shape;174;p17"/>
            <p:cNvSpPr/>
            <p:nvPr/>
          </p:nvSpPr>
          <p:spPr>
            <a:xfrm rot="-5400000">
              <a:off x="613976" y="701042"/>
              <a:ext cx="45719" cy="45719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82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4235923" y="444120"/>
            <a:ext cx="57063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Task implementation - Gantt Chart</a:t>
            </a:r>
            <a:endParaRPr sz="2400" b="1" dirty="0">
              <a:solidFill>
                <a:schemeClr val="dk1"/>
              </a:solidFill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3724915" y="436007"/>
            <a:ext cx="377454" cy="377454"/>
            <a:chOff x="5965641" y="3787304"/>
            <a:chExt cx="377454" cy="377454"/>
          </a:xfrm>
        </p:grpSpPr>
        <p:sp>
          <p:nvSpPr>
            <p:cNvPr id="178" name="Google Shape;178;p17"/>
            <p:cNvSpPr/>
            <p:nvPr/>
          </p:nvSpPr>
          <p:spPr>
            <a:xfrm>
              <a:off x="5965641" y="3787304"/>
              <a:ext cx="377454" cy="37745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6080682" y="3869950"/>
              <a:ext cx="142959" cy="206172"/>
            </a:xfrm>
            <a:custGeom>
              <a:avLst/>
              <a:gdLst/>
              <a:ahLst/>
              <a:cxnLst/>
              <a:rect l="l" t="t" r="r" b="b"/>
              <a:pathLst>
                <a:path w="233363" h="336550" extrusionOk="0">
                  <a:moveTo>
                    <a:pt x="116681" y="74613"/>
                  </a:moveTo>
                  <a:cubicBezTo>
                    <a:pt x="93447" y="74613"/>
                    <a:pt x="74612" y="93448"/>
                    <a:pt x="74612" y="116682"/>
                  </a:cubicBezTo>
                  <a:cubicBezTo>
                    <a:pt x="74612" y="139916"/>
                    <a:pt x="93447" y="158751"/>
                    <a:pt x="116681" y="158751"/>
                  </a:cubicBezTo>
                  <a:cubicBezTo>
                    <a:pt x="139915" y="158751"/>
                    <a:pt x="158750" y="139916"/>
                    <a:pt x="158750" y="116682"/>
                  </a:cubicBezTo>
                  <a:cubicBezTo>
                    <a:pt x="158750" y="93448"/>
                    <a:pt x="139915" y="74613"/>
                    <a:pt x="116681" y="74613"/>
                  </a:cubicBezTo>
                  <a:close/>
                  <a:moveTo>
                    <a:pt x="116682" y="0"/>
                  </a:moveTo>
                  <a:cubicBezTo>
                    <a:pt x="180922" y="0"/>
                    <a:pt x="233363" y="52586"/>
                    <a:pt x="233363" y="117004"/>
                  </a:cubicBezTo>
                  <a:cubicBezTo>
                    <a:pt x="233363" y="178792"/>
                    <a:pt x="127170" y="323404"/>
                    <a:pt x="123237" y="329977"/>
                  </a:cubicBezTo>
                  <a:cubicBezTo>
                    <a:pt x="123237" y="329977"/>
                    <a:pt x="123237" y="329977"/>
                    <a:pt x="119304" y="335236"/>
                  </a:cubicBezTo>
                  <a:cubicBezTo>
                    <a:pt x="117993" y="336550"/>
                    <a:pt x="117993" y="336550"/>
                    <a:pt x="116682" y="336550"/>
                  </a:cubicBezTo>
                  <a:cubicBezTo>
                    <a:pt x="115371" y="336550"/>
                    <a:pt x="115371" y="336550"/>
                    <a:pt x="114059" y="335236"/>
                  </a:cubicBezTo>
                  <a:cubicBezTo>
                    <a:pt x="114059" y="335236"/>
                    <a:pt x="114059" y="335236"/>
                    <a:pt x="110126" y="329977"/>
                  </a:cubicBezTo>
                  <a:cubicBezTo>
                    <a:pt x="106193" y="323404"/>
                    <a:pt x="0" y="178792"/>
                    <a:pt x="0" y="117004"/>
                  </a:cubicBezTo>
                  <a:cubicBezTo>
                    <a:pt x="0" y="52586"/>
                    <a:pt x="52441" y="0"/>
                    <a:pt x="11668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" name="Google Shape;18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5772" y="1582708"/>
            <a:ext cx="7627618" cy="438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8"/>
          <p:cNvGrpSpPr/>
          <p:nvPr/>
        </p:nvGrpSpPr>
        <p:grpSpPr>
          <a:xfrm>
            <a:off x="613976" y="1"/>
            <a:ext cx="45600" cy="746760"/>
            <a:chOff x="613976" y="1"/>
            <a:chExt cx="45600" cy="746760"/>
          </a:xfrm>
        </p:grpSpPr>
        <p:cxnSp>
          <p:nvCxnSpPr>
            <p:cNvPr id="186" name="Google Shape;186;p18"/>
            <p:cNvCxnSpPr/>
            <p:nvPr/>
          </p:nvCxnSpPr>
          <p:spPr>
            <a:xfrm rot="5400000">
              <a:off x="274886" y="361951"/>
              <a:ext cx="723900" cy="0"/>
            </a:xfrm>
            <a:prstGeom prst="straightConnector1">
              <a:avLst/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7" name="Google Shape;187;p18"/>
            <p:cNvSpPr/>
            <p:nvPr/>
          </p:nvSpPr>
          <p:spPr>
            <a:xfrm rot="-5400000">
              <a:off x="613976" y="701161"/>
              <a:ext cx="45600" cy="45600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82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4189083" y="440054"/>
            <a:ext cx="452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Scraping the data</a:t>
            </a:r>
            <a:endParaRPr sz="2400" b="1" dirty="0">
              <a:solidFill>
                <a:schemeClr val="dk1"/>
              </a:solidFill>
            </a:endParaRPr>
          </a:p>
        </p:txBody>
      </p:sp>
      <p:grpSp>
        <p:nvGrpSpPr>
          <p:cNvPr id="190" name="Google Shape;190;p18"/>
          <p:cNvGrpSpPr/>
          <p:nvPr/>
        </p:nvGrpSpPr>
        <p:grpSpPr>
          <a:xfrm>
            <a:off x="3755503" y="436007"/>
            <a:ext cx="377400" cy="377400"/>
            <a:chOff x="5926729" y="2525949"/>
            <a:chExt cx="377400" cy="377400"/>
          </a:xfrm>
        </p:grpSpPr>
        <p:sp>
          <p:nvSpPr>
            <p:cNvPr id="191" name="Google Shape;191;p18"/>
            <p:cNvSpPr/>
            <p:nvPr/>
          </p:nvSpPr>
          <p:spPr>
            <a:xfrm>
              <a:off x="5926729" y="2525949"/>
              <a:ext cx="377400" cy="377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6016634" y="2628779"/>
              <a:ext cx="196621" cy="171705"/>
            </a:xfrm>
            <a:custGeom>
              <a:avLst/>
              <a:gdLst/>
              <a:ahLst/>
              <a:cxnLst/>
              <a:rect l="l" t="t" r="r" b="b"/>
              <a:pathLst>
                <a:path w="331850" h="289797" extrusionOk="0">
                  <a:moveTo>
                    <a:pt x="187191" y="75485"/>
                  </a:moveTo>
                  <a:cubicBezTo>
                    <a:pt x="188535" y="76808"/>
                    <a:pt x="189878" y="79454"/>
                    <a:pt x="189878" y="82100"/>
                  </a:cubicBezTo>
                  <a:cubicBezTo>
                    <a:pt x="189878" y="82100"/>
                    <a:pt x="189878" y="82100"/>
                    <a:pt x="189878" y="242173"/>
                  </a:cubicBezTo>
                  <a:cubicBezTo>
                    <a:pt x="189878" y="242173"/>
                    <a:pt x="189878" y="242173"/>
                    <a:pt x="238236" y="242173"/>
                  </a:cubicBezTo>
                  <a:cubicBezTo>
                    <a:pt x="238236" y="242173"/>
                    <a:pt x="238236" y="242173"/>
                    <a:pt x="238236" y="82100"/>
                  </a:cubicBezTo>
                  <a:cubicBezTo>
                    <a:pt x="238236" y="79454"/>
                    <a:pt x="239579" y="76808"/>
                    <a:pt x="239579" y="75485"/>
                  </a:cubicBezTo>
                  <a:cubicBezTo>
                    <a:pt x="239579" y="75485"/>
                    <a:pt x="239579" y="75485"/>
                    <a:pt x="187191" y="75485"/>
                  </a:cubicBezTo>
                  <a:close/>
                  <a:moveTo>
                    <a:pt x="93528" y="75485"/>
                  </a:moveTo>
                  <a:cubicBezTo>
                    <a:pt x="94830" y="76808"/>
                    <a:pt x="94830" y="79454"/>
                    <a:pt x="94830" y="82100"/>
                  </a:cubicBezTo>
                  <a:cubicBezTo>
                    <a:pt x="94830" y="82100"/>
                    <a:pt x="94830" y="82100"/>
                    <a:pt x="94830" y="242173"/>
                  </a:cubicBezTo>
                  <a:cubicBezTo>
                    <a:pt x="94830" y="242173"/>
                    <a:pt x="94830" y="242173"/>
                    <a:pt x="143025" y="242173"/>
                  </a:cubicBezTo>
                  <a:lnTo>
                    <a:pt x="143025" y="82100"/>
                  </a:lnTo>
                  <a:cubicBezTo>
                    <a:pt x="143025" y="79454"/>
                    <a:pt x="143025" y="76808"/>
                    <a:pt x="144328" y="75485"/>
                  </a:cubicBezTo>
                  <a:cubicBezTo>
                    <a:pt x="144328" y="75485"/>
                    <a:pt x="144328" y="75485"/>
                    <a:pt x="93528" y="75485"/>
                  </a:cubicBezTo>
                  <a:close/>
                  <a:moveTo>
                    <a:pt x="165925" y="0"/>
                  </a:moveTo>
                  <a:cubicBezTo>
                    <a:pt x="184597" y="0"/>
                    <a:pt x="203434" y="2302"/>
                    <a:pt x="217975" y="6907"/>
                  </a:cubicBezTo>
                  <a:cubicBezTo>
                    <a:pt x="217975" y="6907"/>
                    <a:pt x="217975" y="6907"/>
                    <a:pt x="311831" y="59538"/>
                  </a:cubicBezTo>
                  <a:cubicBezTo>
                    <a:pt x="339591" y="68748"/>
                    <a:pt x="338269" y="76643"/>
                    <a:pt x="309187" y="76643"/>
                  </a:cubicBezTo>
                  <a:lnTo>
                    <a:pt x="284071" y="76643"/>
                  </a:lnTo>
                  <a:cubicBezTo>
                    <a:pt x="284071" y="77959"/>
                    <a:pt x="285393" y="80590"/>
                    <a:pt x="285393" y="83222"/>
                  </a:cubicBezTo>
                  <a:cubicBezTo>
                    <a:pt x="285393" y="83222"/>
                    <a:pt x="285393" y="83222"/>
                    <a:pt x="285393" y="242429"/>
                  </a:cubicBezTo>
                  <a:cubicBezTo>
                    <a:pt x="285393" y="242429"/>
                    <a:pt x="285393" y="242429"/>
                    <a:pt x="303900" y="242429"/>
                  </a:cubicBezTo>
                  <a:cubicBezTo>
                    <a:pt x="317119" y="242429"/>
                    <a:pt x="327694" y="252956"/>
                    <a:pt x="327694" y="266113"/>
                  </a:cubicBezTo>
                  <a:cubicBezTo>
                    <a:pt x="327694" y="279271"/>
                    <a:pt x="317119" y="289797"/>
                    <a:pt x="303900" y="289797"/>
                  </a:cubicBezTo>
                  <a:cubicBezTo>
                    <a:pt x="303900" y="289797"/>
                    <a:pt x="303900" y="289797"/>
                    <a:pt x="27619" y="289797"/>
                  </a:cubicBezTo>
                  <a:cubicBezTo>
                    <a:pt x="14400" y="289797"/>
                    <a:pt x="3825" y="279271"/>
                    <a:pt x="3825" y="266113"/>
                  </a:cubicBezTo>
                  <a:cubicBezTo>
                    <a:pt x="3825" y="252956"/>
                    <a:pt x="14400" y="242429"/>
                    <a:pt x="27619" y="242429"/>
                  </a:cubicBezTo>
                  <a:cubicBezTo>
                    <a:pt x="27619" y="242429"/>
                    <a:pt x="27619" y="242429"/>
                    <a:pt x="46126" y="242429"/>
                  </a:cubicBezTo>
                  <a:cubicBezTo>
                    <a:pt x="46126" y="242429"/>
                    <a:pt x="46126" y="242429"/>
                    <a:pt x="46126" y="83222"/>
                  </a:cubicBezTo>
                  <a:cubicBezTo>
                    <a:pt x="46126" y="80590"/>
                    <a:pt x="47448" y="77959"/>
                    <a:pt x="48770" y="76643"/>
                  </a:cubicBezTo>
                  <a:cubicBezTo>
                    <a:pt x="48770" y="76643"/>
                    <a:pt x="48770" y="76643"/>
                    <a:pt x="23654" y="76643"/>
                  </a:cubicBezTo>
                  <a:cubicBezTo>
                    <a:pt x="-6750" y="76643"/>
                    <a:pt x="-8072" y="68748"/>
                    <a:pt x="21010" y="59538"/>
                  </a:cubicBezTo>
                  <a:cubicBezTo>
                    <a:pt x="21010" y="59538"/>
                    <a:pt x="21010" y="59538"/>
                    <a:pt x="114866" y="6907"/>
                  </a:cubicBezTo>
                  <a:cubicBezTo>
                    <a:pt x="128746" y="2302"/>
                    <a:pt x="147253" y="0"/>
                    <a:pt x="16592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8"/>
          <p:cNvSpPr txBox="1"/>
          <p:nvPr/>
        </p:nvSpPr>
        <p:spPr>
          <a:xfrm>
            <a:off x="613976" y="1414044"/>
            <a:ext cx="11498700" cy="147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-US" sz="2400" b="1" dirty="0">
                <a:solidFill>
                  <a:schemeClr val="dk1"/>
                </a:solidFill>
              </a:rPr>
              <a:t>Scraping structured and unstructured data of the FT250 companies</a:t>
            </a:r>
          </a:p>
          <a:p>
            <a:pPr marL="457200" lvl="3" indent="-381000" algn="just">
              <a:lnSpc>
                <a:spcPct val="200000"/>
              </a:lnSpc>
              <a:buClr>
                <a:schemeClr val="dk1"/>
              </a:buClr>
              <a:buSzPts val="2400"/>
              <a:buFont typeface="Arial"/>
              <a:buChar char="➢"/>
            </a:pPr>
            <a:r>
              <a:rPr lang="en-US" sz="2000" b="1" dirty="0">
                <a:solidFill>
                  <a:schemeClr val="dk1"/>
                </a:solidFill>
              </a:rPr>
              <a:t>Website: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FT.Com</a:t>
            </a:r>
            <a:r>
              <a:rPr lang="en-US" sz="2000" dirty="0">
                <a:solidFill>
                  <a:schemeClr val="dk1"/>
                </a:solidFill>
              </a:rPr>
              <a:t> , </a:t>
            </a:r>
            <a:r>
              <a:rPr lang="en-US" sz="2000" dirty="0" err="1">
                <a:solidFill>
                  <a:schemeClr val="dk1"/>
                </a:solidFill>
              </a:rPr>
              <a:t>Telegraph.co.uk</a:t>
            </a:r>
            <a:r>
              <a:rPr lang="en-US" sz="2000" dirty="0">
                <a:solidFill>
                  <a:schemeClr val="dk1"/>
                </a:solidFill>
              </a:rPr>
              <a:t> , </a:t>
            </a:r>
            <a:r>
              <a:rPr lang="en-US" sz="2000" dirty="0" err="1">
                <a:solidFill>
                  <a:schemeClr val="dk1"/>
                </a:solidFill>
              </a:rPr>
              <a:t>stockmarketwire.com</a:t>
            </a:r>
            <a:r>
              <a:rPr lang="en-US" sz="2000" dirty="0">
                <a:solidFill>
                  <a:schemeClr val="dk1"/>
                </a:solidFill>
              </a:rPr>
              <a:t> , </a:t>
            </a:r>
            <a:r>
              <a:rPr lang="en-US" sz="2000" dirty="0" err="1">
                <a:solidFill>
                  <a:schemeClr val="dk1"/>
                </a:solidFill>
              </a:rPr>
              <a:t>wikipedia.org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lang="en-US" sz="2400" b="1" dirty="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 dirty="0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25" y="2741497"/>
            <a:ext cx="11083349" cy="36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9"/>
          <p:cNvGrpSpPr/>
          <p:nvPr/>
        </p:nvGrpSpPr>
        <p:grpSpPr>
          <a:xfrm>
            <a:off x="613976" y="1"/>
            <a:ext cx="45719" cy="746760"/>
            <a:chOff x="613976" y="1"/>
            <a:chExt cx="45719" cy="746760"/>
          </a:xfrm>
        </p:grpSpPr>
        <p:cxnSp>
          <p:nvCxnSpPr>
            <p:cNvPr id="200" name="Google Shape;200;p19"/>
            <p:cNvCxnSpPr/>
            <p:nvPr/>
          </p:nvCxnSpPr>
          <p:spPr>
            <a:xfrm rot="5400000">
              <a:off x="274886" y="361951"/>
              <a:ext cx="723900" cy="0"/>
            </a:xfrm>
            <a:prstGeom prst="straightConnector1">
              <a:avLst/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19"/>
            <p:cNvSpPr/>
            <p:nvPr/>
          </p:nvSpPr>
          <p:spPr>
            <a:xfrm rot="-5400000">
              <a:off x="613976" y="701042"/>
              <a:ext cx="45719" cy="45719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82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4280475" y="436000"/>
            <a:ext cx="7065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Progress, limitations, challenges</a:t>
            </a:r>
            <a:endParaRPr sz="2400" b="1" dirty="0">
              <a:solidFill>
                <a:schemeClr val="dk1"/>
              </a:solidFill>
            </a:endParaRPr>
          </a:p>
        </p:txBody>
      </p:sp>
      <p:grpSp>
        <p:nvGrpSpPr>
          <p:cNvPr id="204" name="Google Shape;204;p19"/>
          <p:cNvGrpSpPr/>
          <p:nvPr/>
        </p:nvGrpSpPr>
        <p:grpSpPr>
          <a:xfrm>
            <a:off x="3755503" y="436007"/>
            <a:ext cx="377454" cy="377454"/>
            <a:chOff x="5926729" y="2525949"/>
            <a:chExt cx="377454" cy="377454"/>
          </a:xfrm>
        </p:grpSpPr>
        <p:sp>
          <p:nvSpPr>
            <p:cNvPr id="205" name="Google Shape;205;p19"/>
            <p:cNvSpPr/>
            <p:nvPr/>
          </p:nvSpPr>
          <p:spPr>
            <a:xfrm>
              <a:off x="5926729" y="2525949"/>
              <a:ext cx="377454" cy="37745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016634" y="2628779"/>
              <a:ext cx="196722" cy="171793"/>
            </a:xfrm>
            <a:custGeom>
              <a:avLst/>
              <a:gdLst/>
              <a:ahLst/>
              <a:cxnLst/>
              <a:rect l="l" t="t" r="r" b="b"/>
              <a:pathLst>
                <a:path w="331850" h="289797" extrusionOk="0">
                  <a:moveTo>
                    <a:pt x="187191" y="75485"/>
                  </a:moveTo>
                  <a:cubicBezTo>
                    <a:pt x="188535" y="76808"/>
                    <a:pt x="189878" y="79454"/>
                    <a:pt x="189878" y="82100"/>
                  </a:cubicBezTo>
                  <a:cubicBezTo>
                    <a:pt x="189878" y="82100"/>
                    <a:pt x="189878" y="82100"/>
                    <a:pt x="189878" y="242173"/>
                  </a:cubicBezTo>
                  <a:cubicBezTo>
                    <a:pt x="189878" y="242173"/>
                    <a:pt x="189878" y="242173"/>
                    <a:pt x="238236" y="242173"/>
                  </a:cubicBezTo>
                  <a:cubicBezTo>
                    <a:pt x="238236" y="242173"/>
                    <a:pt x="238236" y="242173"/>
                    <a:pt x="238236" y="82100"/>
                  </a:cubicBezTo>
                  <a:cubicBezTo>
                    <a:pt x="238236" y="79454"/>
                    <a:pt x="239579" y="76808"/>
                    <a:pt x="239579" y="75485"/>
                  </a:cubicBezTo>
                  <a:cubicBezTo>
                    <a:pt x="239579" y="75485"/>
                    <a:pt x="239579" y="75485"/>
                    <a:pt x="187191" y="75485"/>
                  </a:cubicBezTo>
                  <a:close/>
                  <a:moveTo>
                    <a:pt x="93528" y="75485"/>
                  </a:moveTo>
                  <a:cubicBezTo>
                    <a:pt x="94830" y="76808"/>
                    <a:pt x="94830" y="79454"/>
                    <a:pt x="94830" y="82100"/>
                  </a:cubicBezTo>
                  <a:cubicBezTo>
                    <a:pt x="94830" y="82100"/>
                    <a:pt x="94830" y="82100"/>
                    <a:pt x="94830" y="242173"/>
                  </a:cubicBezTo>
                  <a:cubicBezTo>
                    <a:pt x="94830" y="242173"/>
                    <a:pt x="94830" y="242173"/>
                    <a:pt x="143025" y="242173"/>
                  </a:cubicBezTo>
                  <a:lnTo>
                    <a:pt x="143025" y="82100"/>
                  </a:lnTo>
                  <a:cubicBezTo>
                    <a:pt x="143025" y="79454"/>
                    <a:pt x="143025" y="76808"/>
                    <a:pt x="144328" y="75485"/>
                  </a:cubicBezTo>
                  <a:cubicBezTo>
                    <a:pt x="144328" y="75485"/>
                    <a:pt x="144328" y="75485"/>
                    <a:pt x="93528" y="75485"/>
                  </a:cubicBezTo>
                  <a:close/>
                  <a:moveTo>
                    <a:pt x="165925" y="0"/>
                  </a:moveTo>
                  <a:cubicBezTo>
                    <a:pt x="184597" y="0"/>
                    <a:pt x="203434" y="2302"/>
                    <a:pt x="217975" y="6907"/>
                  </a:cubicBezTo>
                  <a:cubicBezTo>
                    <a:pt x="217975" y="6907"/>
                    <a:pt x="217975" y="6907"/>
                    <a:pt x="311831" y="59538"/>
                  </a:cubicBezTo>
                  <a:cubicBezTo>
                    <a:pt x="339591" y="68748"/>
                    <a:pt x="338269" y="76643"/>
                    <a:pt x="309187" y="76643"/>
                  </a:cubicBezTo>
                  <a:lnTo>
                    <a:pt x="284071" y="76643"/>
                  </a:lnTo>
                  <a:cubicBezTo>
                    <a:pt x="284071" y="77959"/>
                    <a:pt x="285393" y="80590"/>
                    <a:pt x="285393" y="83222"/>
                  </a:cubicBezTo>
                  <a:cubicBezTo>
                    <a:pt x="285393" y="83222"/>
                    <a:pt x="285393" y="83222"/>
                    <a:pt x="285393" y="242429"/>
                  </a:cubicBezTo>
                  <a:cubicBezTo>
                    <a:pt x="285393" y="242429"/>
                    <a:pt x="285393" y="242429"/>
                    <a:pt x="303900" y="242429"/>
                  </a:cubicBezTo>
                  <a:cubicBezTo>
                    <a:pt x="317119" y="242429"/>
                    <a:pt x="327694" y="252956"/>
                    <a:pt x="327694" y="266113"/>
                  </a:cubicBezTo>
                  <a:cubicBezTo>
                    <a:pt x="327694" y="279271"/>
                    <a:pt x="317119" y="289797"/>
                    <a:pt x="303900" y="289797"/>
                  </a:cubicBezTo>
                  <a:cubicBezTo>
                    <a:pt x="303900" y="289797"/>
                    <a:pt x="303900" y="289797"/>
                    <a:pt x="27619" y="289797"/>
                  </a:cubicBezTo>
                  <a:cubicBezTo>
                    <a:pt x="14400" y="289797"/>
                    <a:pt x="3825" y="279271"/>
                    <a:pt x="3825" y="266113"/>
                  </a:cubicBezTo>
                  <a:cubicBezTo>
                    <a:pt x="3825" y="252956"/>
                    <a:pt x="14400" y="242429"/>
                    <a:pt x="27619" y="242429"/>
                  </a:cubicBezTo>
                  <a:cubicBezTo>
                    <a:pt x="27619" y="242429"/>
                    <a:pt x="27619" y="242429"/>
                    <a:pt x="46126" y="242429"/>
                  </a:cubicBezTo>
                  <a:cubicBezTo>
                    <a:pt x="46126" y="242429"/>
                    <a:pt x="46126" y="242429"/>
                    <a:pt x="46126" y="83222"/>
                  </a:cubicBezTo>
                  <a:cubicBezTo>
                    <a:pt x="46126" y="80590"/>
                    <a:pt x="47448" y="77959"/>
                    <a:pt x="48770" y="76643"/>
                  </a:cubicBezTo>
                  <a:cubicBezTo>
                    <a:pt x="48770" y="76643"/>
                    <a:pt x="48770" y="76643"/>
                    <a:pt x="23654" y="76643"/>
                  </a:cubicBezTo>
                  <a:cubicBezTo>
                    <a:pt x="-6750" y="76643"/>
                    <a:pt x="-8072" y="68748"/>
                    <a:pt x="21010" y="59538"/>
                  </a:cubicBezTo>
                  <a:cubicBezTo>
                    <a:pt x="21010" y="59538"/>
                    <a:pt x="21010" y="59538"/>
                    <a:pt x="114866" y="6907"/>
                  </a:cubicBezTo>
                  <a:cubicBezTo>
                    <a:pt x="128746" y="2302"/>
                    <a:pt x="147253" y="0"/>
                    <a:pt x="16592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9"/>
          <p:cNvSpPr txBox="1"/>
          <p:nvPr/>
        </p:nvSpPr>
        <p:spPr>
          <a:xfrm>
            <a:off x="72577" y="1135600"/>
            <a:ext cx="11843855" cy="78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b="1" dirty="0">
                <a:solidFill>
                  <a:schemeClr val="dk1"/>
                </a:solidFill>
              </a:rPr>
              <a:t>Structured data: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123" y="1330752"/>
            <a:ext cx="8668651" cy="140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500" y="3421115"/>
            <a:ext cx="11354998" cy="15507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998447-FF29-AB4B-B4A9-72A480CC17C8}"/>
              </a:ext>
            </a:extLst>
          </p:cNvPr>
          <p:cNvSpPr/>
          <p:nvPr/>
        </p:nvSpPr>
        <p:spPr>
          <a:xfrm>
            <a:off x="174071" y="2936483"/>
            <a:ext cx="11440506" cy="118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 algn="just">
              <a:lnSpc>
                <a:spcPct val="150000"/>
              </a:lnSpc>
              <a:buClr>
                <a:schemeClr val="dk1"/>
              </a:buClr>
              <a:buSzPts val="1800"/>
              <a:buChar char="➢"/>
            </a:pPr>
            <a:r>
              <a:rPr lang="en-GB" sz="1800" b="1" dirty="0">
                <a:solidFill>
                  <a:schemeClr val="dk1"/>
                </a:solidFill>
              </a:rPr>
              <a:t>Unstructured data: </a:t>
            </a:r>
            <a:r>
              <a:rPr lang="en-GB" sz="1800" dirty="0">
                <a:solidFill>
                  <a:schemeClr val="dk1"/>
                </a:solidFill>
              </a:rPr>
              <a:t>company brief description, company activities, company recent 10 news </a:t>
            </a:r>
          </a:p>
          <a:p>
            <a:pPr lvl="0">
              <a:lnSpc>
                <a:spcPct val="300000"/>
              </a:lnSpc>
            </a:pPr>
            <a:endParaRPr lang="en-GB" sz="1800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85309-79D9-8548-925E-A147564A8D13}"/>
              </a:ext>
            </a:extLst>
          </p:cNvPr>
          <p:cNvSpPr/>
          <p:nvPr/>
        </p:nvSpPr>
        <p:spPr>
          <a:xfrm>
            <a:off x="174071" y="5023439"/>
            <a:ext cx="11843855" cy="395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 algn="just">
              <a:lnSpc>
                <a:spcPct val="150000"/>
              </a:lnSpc>
              <a:buClr>
                <a:schemeClr val="dk1"/>
              </a:buClr>
              <a:buSzPts val="1800"/>
              <a:buChar char="➢"/>
            </a:pPr>
            <a:r>
              <a:rPr lang="en-GB" sz="1500" b="1" dirty="0">
                <a:solidFill>
                  <a:srgbClr val="FF0000"/>
                </a:solidFill>
              </a:rPr>
              <a:t>Limitation &amp; Challenges:</a:t>
            </a:r>
            <a:r>
              <a:rPr lang="en-GB" sz="15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052CE-0A61-4C42-A550-3EBC8DA03ED5}"/>
              </a:ext>
            </a:extLst>
          </p:cNvPr>
          <p:cNvSpPr/>
          <p:nvPr/>
        </p:nvSpPr>
        <p:spPr>
          <a:xfrm>
            <a:off x="3097576" y="5023439"/>
            <a:ext cx="7943200" cy="1893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42900" algn="just">
              <a:lnSpc>
                <a:spcPct val="150000"/>
              </a:lnSpc>
              <a:buClr>
                <a:schemeClr val="dk1"/>
              </a:buClr>
              <a:buSzPts val="1800"/>
              <a:buAutoNum type="arabicPeriod"/>
            </a:pPr>
            <a:r>
              <a:rPr lang="en-GB" sz="1600" dirty="0">
                <a:solidFill>
                  <a:schemeClr val="dk1"/>
                </a:solidFill>
              </a:rPr>
              <a:t>Many missing values for structured data</a:t>
            </a:r>
          </a:p>
          <a:p>
            <a:pPr marL="457200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600" dirty="0">
                <a:solidFill>
                  <a:schemeClr val="dk1"/>
                </a:solidFill>
              </a:rPr>
              <a:t>News are limited and mostly only contain information about financial information </a:t>
            </a:r>
          </a:p>
          <a:p>
            <a:pPr marL="457200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600" dirty="0">
                <a:solidFill>
                  <a:schemeClr val="dk1"/>
                </a:solidFill>
              </a:rPr>
              <a:t>The websites are varied for each company (different web structures）</a:t>
            </a:r>
          </a:p>
          <a:p>
            <a:pPr marL="457200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600" dirty="0">
                <a:solidFill>
                  <a:schemeClr val="dk1"/>
                </a:solidFill>
              </a:rPr>
              <a:t>Many useless information were scraped and it has to be properly cleaned</a:t>
            </a:r>
          </a:p>
          <a:p>
            <a:pPr marL="457200" lvl="0" indent="-342900" algn="just">
              <a:lnSpc>
                <a:spcPct val="150000"/>
              </a:lnSpc>
              <a:buClr>
                <a:schemeClr val="dk1"/>
              </a:buClr>
              <a:buSzPts val="1800"/>
              <a:buAutoNum type="arabicPeriod"/>
            </a:pPr>
            <a:endParaRPr lang="en-GB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0"/>
          <p:cNvGrpSpPr/>
          <p:nvPr/>
        </p:nvGrpSpPr>
        <p:grpSpPr>
          <a:xfrm>
            <a:off x="613976" y="1"/>
            <a:ext cx="45600" cy="746760"/>
            <a:chOff x="613976" y="1"/>
            <a:chExt cx="45600" cy="746760"/>
          </a:xfrm>
        </p:grpSpPr>
        <p:cxnSp>
          <p:nvCxnSpPr>
            <p:cNvPr id="215" name="Google Shape;215;p20"/>
            <p:cNvCxnSpPr/>
            <p:nvPr/>
          </p:nvCxnSpPr>
          <p:spPr>
            <a:xfrm rot="5400000">
              <a:off x="274886" y="361951"/>
              <a:ext cx="723900" cy="0"/>
            </a:xfrm>
            <a:prstGeom prst="straightConnector1">
              <a:avLst/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" name="Google Shape;216;p20"/>
            <p:cNvSpPr/>
            <p:nvPr/>
          </p:nvSpPr>
          <p:spPr>
            <a:xfrm rot="-5400000">
              <a:off x="613976" y="701161"/>
              <a:ext cx="45600" cy="45600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82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4189082" y="440054"/>
            <a:ext cx="4730065" cy="43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 Twitter Data</a:t>
            </a:r>
            <a:endParaRPr sz="2400" b="1" dirty="0">
              <a:solidFill>
                <a:schemeClr val="dk1"/>
              </a:solidFill>
            </a:endParaRPr>
          </a:p>
        </p:txBody>
      </p:sp>
      <p:grpSp>
        <p:nvGrpSpPr>
          <p:cNvPr id="219" name="Google Shape;219;p20"/>
          <p:cNvGrpSpPr/>
          <p:nvPr/>
        </p:nvGrpSpPr>
        <p:grpSpPr>
          <a:xfrm>
            <a:off x="3755503" y="436007"/>
            <a:ext cx="377400" cy="377400"/>
            <a:chOff x="5926729" y="2525949"/>
            <a:chExt cx="377400" cy="377400"/>
          </a:xfrm>
        </p:grpSpPr>
        <p:sp>
          <p:nvSpPr>
            <p:cNvPr id="220" name="Google Shape;220;p20"/>
            <p:cNvSpPr/>
            <p:nvPr/>
          </p:nvSpPr>
          <p:spPr>
            <a:xfrm>
              <a:off x="5926729" y="2525949"/>
              <a:ext cx="377400" cy="377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6016634" y="2628779"/>
              <a:ext cx="196621" cy="171705"/>
            </a:xfrm>
            <a:custGeom>
              <a:avLst/>
              <a:gdLst/>
              <a:ahLst/>
              <a:cxnLst/>
              <a:rect l="l" t="t" r="r" b="b"/>
              <a:pathLst>
                <a:path w="331850" h="289797" extrusionOk="0">
                  <a:moveTo>
                    <a:pt x="187191" y="75485"/>
                  </a:moveTo>
                  <a:cubicBezTo>
                    <a:pt x="188535" y="76808"/>
                    <a:pt x="189878" y="79454"/>
                    <a:pt x="189878" y="82100"/>
                  </a:cubicBezTo>
                  <a:cubicBezTo>
                    <a:pt x="189878" y="82100"/>
                    <a:pt x="189878" y="82100"/>
                    <a:pt x="189878" y="242173"/>
                  </a:cubicBezTo>
                  <a:cubicBezTo>
                    <a:pt x="189878" y="242173"/>
                    <a:pt x="189878" y="242173"/>
                    <a:pt x="238236" y="242173"/>
                  </a:cubicBezTo>
                  <a:cubicBezTo>
                    <a:pt x="238236" y="242173"/>
                    <a:pt x="238236" y="242173"/>
                    <a:pt x="238236" y="82100"/>
                  </a:cubicBezTo>
                  <a:cubicBezTo>
                    <a:pt x="238236" y="79454"/>
                    <a:pt x="239579" y="76808"/>
                    <a:pt x="239579" y="75485"/>
                  </a:cubicBezTo>
                  <a:cubicBezTo>
                    <a:pt x="239579" y="75485"/>
                    <a:pt x="239579" y="75485"/>
                    <a:pt x="187191" y="75485"/>
                  </a:cubicBezTo>
                  <a:close/>
                  <a:moveTo>
                    <a:pt x="93528" y="75485"/>
                  </a:moveTo>
                  <a:cubicBezTo>
                    <a:pt x="94830" y="76808"/>
                    <a:pt x="94830" y="79454"/>
                    <a:pt x="94830" y="82100"/>
                  </a:cubicBezTo>
                  <a:cubicBezTo>
                    <a:pt x="94830" y="82100"/>
                    <a:pt x="94830" y="82100"/>
                    <a:pt x="94830" y="242173"/>
                  </a:cubicBezTo>
                  <a:cubicBezTo>
                    <a:pt x="94830" y="242173"/>
                    <a:pt x="94830" y="242173"/>
                    <a:pt x="143025" y="242173"/>
                  </a:cubicBezTo>
                  <a:lnTo>
                    <a:pt x="143025" y="82100"/>
                  </a:lnTo>
                  <a:cubicBezTo>
                    <a:pt x="143025" y="79454"/>
                    <a:pt x="143025" y="76808"/>
                    <a:pt x="144328" y="75485"/>
                  </a:cubicBezTo>
                  <a:cubicBezTo>
                    <a:pt x="144328" y="75485"/>
                    <a:pt x="144328" y="75485"/>
                    <a:pt x="93528" y="75485"/>
                  </a:cubicBezTo>
                  <a:close/>
                  <a:moveTo>
                    <a:pt x="165925" y="0"/>
                  </a:moveTo>
                  <a:cubicBezTo>
                    <a:pt x="184597" y="0"/>
                    <a:pt x="203434" y="2302"/>
                    <a:pt x="217975" y="6907"/>
                  </a:cubicBezTo>
                  <a:cubicBezTo>
                    <a:pt x="217975" y="6907"/>
                    <a:pt x="217975" y="6907"/>
                    <a:pt x="311831" y="59538"/>
                  </a:cubicBezTo>
                  <a:cubicBezTo>
                    <a:pt x="339591" y="68748"/>
                    <a:pt x="338269" y="76643"/>
                    <a:pt x="309187" y="76643"/>
                  </a:cubicBezTo>
                  <a:lnTo>
                    <a:pt x="284071" y="76643"/>
                  </a:lnTo>
                  <a:cubicBezTo>
                    <a:pt x="284071" y="77959"/>
                    <a:pt x="285393" y="80590"/>
                    <a:pt x="285393" y="83222"/>
                  </a:cubicBezTo>
                  <a:cubicBezTo>
                    <a:pt x="285393" y="83222"/>
                    <a:pt x="285393" y="83222"/>
                    <a:pt x="285393" y="242429"/>
                  </a:cubicBezTo>
                  <a:cubicBezTo>
                    <a:pt x="285393" y="242429"/>
                    <a:pt x="285393" y="242429"/>
                    <a:pt x="303900" y="242429"/>
                  </a:cubicBezTo>
                  <a:cubicBezTo>
                    <a:pt x="317119" y="242429"/>
                    <a:pt x="327694" y="252956"/>
                    <a:pt x="327694" y="266113"/>
                  </a:cubicBezTo>
                  <a:cubicBezTo>
                    <a:pt x="327694" y="279271"/>
                    <a:pt x="317119" y="289797"/>
                    <a:pt x="303900" y="289797"/>
                  </a:cubicBezTo>
                  <a:cubicBezTo>
                    <a:pt x="303900" y="289797"/>
                    <a:pt x="303900" y="289797"/>
                    <a:pt x="27619" y="289797"/>
                  </a:cubicBezTo>
                  <a:cubicBezTo>
                    <a:pt x="14400" y="289797"/>
                    <a:pt x="3825" y="279271"/>
                    <a:pt x="3825" y="266113"/>
                  </a:cubicBezTo>
                  <a:cubicBezTo>
                    <a:pt x="3825" y="252956"/>
                    <a:pt x="14400" y="242429"/>
                    <a:pt x="27619" y="242429"/>
                  </a:cubicBezTo>
                  <a:cubicBezTo>
                    <a:pt x="27619" y="242429"/>
                    <a:pt x="27619" y="242429"/>
                    <a:pt x="46126" y="242429"/>
                  </a:cubicBezTo>
                  <a:cubicBezTo>
                    <a:pt x="46126" y="242429"/>
                    <a:pt x="46126" y="242429"/>
                    <a:pt x="46126" y="83222"/>
                  </a:cubicBezTo>
                  <a:cubicBezTo>
                    <a:pt x="46126" y="80590"/>
                    <a:pt x="47448" y="77959"/>
                    <a:pt x="48770" y="76643"/>
                  </a:cubicBezTo>
                  <a:cubicBezTo>
                    <a:pt x="48770" y="76643"/>
                    <a:pt x="48770" y="76643"/>
                    <a:pt x="23654" y="76643"/>
                  </a:cubicBezTo>
                  <a:cubicBezTo>
                    <a:pt x="-6750" y="76643"/>
                    <a:pt x="-8072" y="68748"/>
                    <a:pt x="21010" y="59538"/>
                  </a:cubicBezTo>
                  <a:cubicBezTo>
                    <a:pt x="21010" y="59538"/>
                    <a:pt x="21010" y="59538"/>
                    <a:pt x="114866" y="6907"/>
                  </a:cubicBezTo>
                  <a:cubicBezTo>
                    <a:pt x="128746" y="2302"/>
                    <a:pt x="147253" y="0"/>
                    <a:pt x="16592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78ACC9E-5B7F-47A1-9CA8-9AAAE6436B4F}"/>
              </a:ext>
            </a:extLst>
          </p:cNvPr>
          <p:cNvSpPr txBox="1">
            <a:spLocks/>
          </p:cNvSpPr>
          <p:nvPr/>
        </p:nvSpPr>
        <p:spPr>
          <a:xfrm>
            <a:off x="998882" y="3664216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42900" algn="just">
              <a:lnSpc>
                <a:spcPct val="150000"/>
              </a:lnSpc>
              <a:buChar char="➢"/>
            </a:pPr>
            <a:r>
              <a:rPr lang="en-GB" sz="2000" b="1" dirty="0">
                <a:solidFill>
                  <a:srgbClr val="FF0000"/>
                </a:solidFill>
              </a:rPr>
              <a:t>Limitations Challenges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931E2DF-B704-4790-8646-6377F5D075B2}"/>
              </a:ext>
            </a:extLst>
          </p:cNvPr>
          <p:cNvSpPr txBox="1">
            <a:spLocks/>
          </p:cNvSpPr>
          <p:nvPr/>
        </p:nvSpPr>
        <p:spPr>
          <a:xfrm>
            <a:off x="1088822" y="2052970"/>
            <a:ext cx="9144000" cy="17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Extract information about the companies from individual company's Twitter profile</a:t>
            </a:r>
          </a:p>
          <a:p>
            <a:r>
              <a:rPr lang="en-US" sz="1800" dirty="0"/>
              <a:t>Create a pandas data frame from text in tweets, date created, retweet count, likes, source and place(depends on if the sources enable location services)</a:t>
            </a:r>
          </a:p>
          <a:p>
            <a:r>
              <a:rPr lang="en-US" sz="1800" dirty="0"/>
              <a:t>Exploratory analysis on the data frame</a:t>
            </a:r>
          </a:p>
          <a:p>
            <a:pPr marL="114300" indent="0">
              <a:buNone/>
            </a:pPr>
            <a:endParaRPr lang="en-GB" sz="1800" dirty="0"/>
          </a:p>
          <a:p>
            <a:pPr marL="114300" indent="0">
              <a:buNone/>
            </a:pPr>
            <a:endParaRPr lang="en-GB" sz="1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ECFA14-8D51-A743-A04A-9B059A253A21}"/>
              </a:ext>
            </a:extLst>
          </p:cNvPr>
          <p:cNvSpPr txBox="1">
            <a:spLocks/>
          </p:cNvSpPr>
          <p:nvPr/>
        </p:nvSpPr>
        <p:spPr>
          <a:xfrm>
            <a:off x="998882" y="1462151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42900" algn="just">
              <a:lnSpc>
                <a:spcPct val="150000"/>
              </a:lnSpc>
              <a:buChar char="➢"/>
            </a:pPr>
            <a:r>
              <a:rPr lang="en-GB" sz="2000" b="1" dirty="0"/>
              <a:t>The Process</a:t>
            </a:r>
            <a:endParaRPr lang="en-GB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24E1D-0C4F-F646-91A0-316CCF6DE3C0}"/>
              </a:ext>
            </a:extLst>
          </p:cNvPr>
          <p:cNvSpPr/>
          <p:nvPr/>
        </p:nvSpPr>
        <p:spPr>
          <a:xfrm>
            <a:off x="1204210" y="4370653"/>
            <a:ext cx="9813560" cy="12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Due to the vast amount of information on twitter, irrelevant information are downloaded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Increase in computational time due to the high number of tweets being extracted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Tedious data carpentry</a:t>
            </a:r>
          </a:p>
        </p:txBody>
      </p:sp>
    </p:spTree>
    <p:extLst>
      <p:ext uri="{BB962C8B-B14F-4D97-AF65-F5344CB8AC3E}">
        <p14:creationId xmlns:p14="http://schemas.microsoft.com/office/powerpoint/2010/main" val="213555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1"/>
          <p:cNvGrpSpPr/>
          <p:nvPr/>
        </p:nvGrpSpPr>
        <p:grpSpPr>
          <a:xfrm>
            <a:off x="613976" y="1"/>
            <a:ext cx="45719" cy="746760"/>
            <a:chOff x="613976" y="1"/>
            <a:chExt cx="45719" cy="746760"/>
          </a:xfrm>
        </p:grpSpPr>
        <p:cxnSp>
          <p:nvCxnSpPr>
            <p:cNvPr id="227" name="Google Shape;227;p21"/>
            <p:cNvCxnSpPr/>
            <p:nvPr/>
          </p:nvCxnSpPr>
          <p:spPr>
            <a:xfrm rot="5400000">
              <a:off x="274886" y="361951"/>
              <a:ext cx="723900" cy="0"/>
            </a:xfrm>
            <a:prstGeom prst="straightConnector1">
              <a:avLst/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" name="Google Shape;228;p21"/>
            <p:cNvSpPr/>
            <p:nvPr/>
          </p:nvSpPr>
          <p:spPr>
            <a:xfrm rot="-5400000">
              <a:off x="613976" y="701042"/>
              <a:ext cx="45719" cy="45719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82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4235933" y="444129"/>
            <a:ext cx="45277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Embedding documents</a:t>
            </a:r>
            <a:endParaRPr sz="2400" b="1" dirty="0">
              <a:solidFill>
                <a:schemeClr val="dk1"/>
              </a:solidFill>
            </a:endParaRPr>
          </a:p>
        </p:txBody>
      </p:sp>
      <p:grpSp>
        <p:nvGrpSpPr>
          <p:cNvPr id="231" name="Google Shape;231;p21"/>
          <p:cNvGrpSpPr/>
          <p:nvPr/>
        </p:nvGrpSpPr>
        <p:grpSpPr>
          <a:xfrm>
            <a:off x="3593923" y="403155"/>
            <a:ext cx="421579" cy="451225"/>
            <a:chOff x="4800916" y="5718500"/>
            <a:chExt cx="790864" cy="794326"/>
          </a:xfrm>
        </p:grpSpPr>
        <p:sp>
          <p:nvSpPr>
            <p:cNvPr id="232" name="Google Shape;232;p21"/>
            <p:cNvSpPr/>
            <p:nvPr/>
          </p:nvSpPr>
          <p:spPr>
            <a:xfrm>
              <a:off x="4800916" y="5718500"/>
              <a:ext cx="790864" cy="79432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5021709" y="6020445"/>
              <a:ext cx="351368" cy="288813"/>
            </a:xfrm>
            <a:custGeom>
              <a:avLst/>
              <a:gdLst/>
              <a:ahLst/>
              <a:cxnLst/>
              <a:rect l="l" t="t" r="r" b="b"/>
              <a:pathLst>
                <a:path w="1210" h="996" extrusionOk="0">
                  <a:moveTo>
                    <a:pt x="1210" y="792"/>
                  </a:moveTo>
                  <a:lnTo>
                    <a:pt x="1210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481" y="792"/>
                  </a:lnTo>
                  <a:lnTo>
                    <a:pt x="481" y="840"/>
                  </a:lnTo>
                  <a:lnTo>
                    <a:pt x="481" y="840"/>
                  </a:lnTo>
                  <a:lnTo>
                    <a:pt x="481" y="881"/>
                  </a:lnTo>
                  <a:cubicBezTo>
                    <a:pt x="341" y="889"/>
                    <a:pt x="241" y="911"/>
                    <a:pt x="241" y="936"/>
                  </a:cubicBezTo>
                  <a:cubicBezTo>
                    <a:pt x="241" y="969"/>
                    <a:pt x="404" y="996"/>
                    <a:pt x="605" y="996"/>
                  </a:cubicBezTo>
                  <a:cubicBezTo>
                    <a:pt x="806" y="996"/>
                    <a:pt x="968" y="969"/>
                    <a:pt x="968" y="936"/>
                  </a:cubicBezTo>
                  <a:cubicBezTo>
                    <a:pt x="968" y="911"/>
                    <a:pt x="868" y="889"/>
                    <a:pt x="729" y="881"/>
                  </a:cubicBezTo>
                  <a:lnTo>
                    <a:pt x="729" y="840"/>
                  </a:lnTo>
                  <a:lnTo>
                    <a:pt x="729" y="840"/>
                  </a:lnTo>
                  <a:lnTo>
                    <a:pt x="729" y="792"/>
                  </a:lnTo>
                  <a:lnTo>
                    <a:pt x="1210" y="792"/>
                  </a:lnTo>
                  <a:close/>
                  <a:moveTo>
                    <a:pt x="89" y="714"/>
                  </a:moveTo>
                  <a:lnTo>
                    <a:pt x="89" y="79"/>
                  </a:lnTo>
                  <a:lnTo>
                    <a:pt x="1121" y="79"/>
                  </a:lnTo>
                  <a:lnTo>
                    <a:pt x="1121" y="714"/>
                  </a:lnTo>
                  <a:lnTo>
                    <a:pt x="89" y="7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1"/>
          <p:cNvSpPr txBox="1"/>
          <p:nvPr/>
        </p:nvSpPr>
        <p:spPr>
          <a:xfrm>
            <a:off x="1284035" y="1143016"/>
            <a:ext cx="10048500" cy="109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1" dirty="0">
                <a:solidFill>
                  <a:schemeClr val="dk1"/>
                </a:solidFill>
              </a:rPr>
              <a:t>Doc2vec</a:t>
            </a:r>
          </a:p>
          <a:p>
            <a:pPr marL="457200" lvl="0"/>
            <a:r>
              <a:rPr lang="en-GB" sz="1800" dirty="0">
                <a:solidFill>
                  <a:schemeClr val="dk1"/>
                </a:solidFill>
              </a:rPr>
              <a:t>- unsupervised algorithm</a:t>
            </a:r>
          </a:p>
          <a:p>
            <a:pPr marL="457200" lvl="0"/>
            <a:r>
              <a:rPr lang="en-GB" sz="1800" dirty="0">
                <a:solidFill>
                  <a:schemeClr val="dk1"/>
                </a:solidFill>
              </a:rPr>
              <a:t>- from </a:t>
            </a:r>
            <a:r>
              <a:rPr lang="en-GB" sz="1800" u="sng" dirty="0">
                <a:solidFill>
                  <a:schemeClr val="dk1"/>
                </a:solidFill>
              </a:rPr>
              <a:t>variable-length pieces of texts</a:t>
            </a:r>
            <a:r>
              <a:rPr lang="en-GB" sz="1800" dirty="0">
                <a:solidFill>
                  <a:schemeClr val="dk1"/>
                </a:solidFill>
              </a:rPr>
              <a:t> to </a:t>
            </a:r>
            <a:r>
              <a:rPr lang="en-GB" sz="1800" u="sng" dirty="0">
                <a:solidFill>
                  <a:schemeClr val="dk1"/>
                </a:solidFill>
              </a:rPr>
              <a:t>fixed-length feature representations (</a:t>
            </a:r>
            <a:r>
              <a:rPr lang="en-GB" sz="1800" u="sng" dirty="0" err="1">
                <a:solidFill>
                  <a:schemeClr val="dk1"/>
                </a:solidFill>
              </a:rPr>
              <a:t>i.e.,vectors</a:t>
            </a:r>
            <a:r>
              <a:rPr lang="en-GB" sz="1800" u="sng" dirty="0">
                <a:solidFill>
                  <a:schemeClr val="dk1"/>
                </a:solidFill>
              </a:rPr>
              <a:t>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endParaRPr sz="24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387" y="3503837"/>
            <a:ext cx="3202225" cy="14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7075" y="2949223"/>
            <a:ext cx="5127500" cy="293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 txBox="1"/>
          <p:nvPr/>
        </p:nvSpPr>
        <p:spPr>
          <a:xfrm>
            <a:off x="7690550" y="4608375"/>
            <a:ext cx="3033900" cy="254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127000" y="6363800"/>
            <a:ext cx="47130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Doc2vec Paper: https://</a:t>
            </a:r>
            <a:r>
              <a:rPr lang="en-US" dirty="0" err="1"/>
              <a:t>arxiv.org</a:t>
            </a:r>
            <a:r>
              <a:rPr lang="en-US" dirty="0"/>
              <a:t>/pdf/1405.4053.pdf</a:t>
            </a:r>
            <a:endParaRPr dirty="0"/>
          </a:p>
        </p:txBody>
      </p:sp>
      <p:sp>
        <p:nvSpPr>
          <p:cNvPr id="239" name="Google Shape;239;p21"/>
          <p:cNvSpPr txBox="1"/>
          <p:nvPr/>
        </p:nvSpPr>
        <p:spPr>
          <a:xfrm>
            <a:off x="1816294" y="5782506"/>
            <a:ext cx="58992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Distributed Memory Model of Paragraph Vectors (PV-DM)</a:t>
            </a:r>
            <a:endParaRPr dirty="0"/>
          </a:p>
        </p:txBody>
      </p:sp>
      <p:sp>
        <p:nvSpPr>
          <p:cNvPr id="240" name="Google Shape;240;p21"/>
          <p:cNvSpPr txBox="1"/>
          <p:nvPr/>
        </p:nvSpPr>
        <p:spPr>
          <a:xfrm>
            <a:off x="8146106" y="5061249"/>
            <a:ext cx="22296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state-of-art method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3DDAA-737E-574A-85B5-B94EACC62D4E}"/>
              </a:ext>
            </a:extLst>
          </p:cNvPr>
          <p:cNvSpPr/>
          <p:nvPr/>
        </p:nvSpPr>
        <p:spPr>
          <a:xfrm>
            <a:off x="1284035" y="2095135"/>
            <a:ext cx="10445815" cy="843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300000"/>
              </a:lnSpc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GB" sz="2000" dirty="0">
                <a:solidFill>
                  <a:schemeClr val="dk1"/>
                </a:solidFill>
              </a:rPr>
              <a:t>Embedding each UK companies to a vector according </a:t>
            </a:r>
            <a:r>
              <a:rPr lang="en-GB" sz="2000" u="sng" dirty="0">
                <a:solidFill>
                  <a:schemeClr val="dk1"/>
                </a:solidFill>
              </a:rPr>
              <a:t>their description textual data</a:t>
            </a:r>
            <a:endParaRPr lang="en-GB" sz="2000" b="1" u="sng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/>
        </p:nvSpPr>
        <p:spPr>
          <a:xfrm>
            <a:off x="793050" y="5184125"/>
            <a:ext cx="6858000" cy="134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22"/>
          <p:cNvGrpSpPr/>
          <p:nvPr/>
        </p:nvGrpSpPr>
        <p:grpSpPr>
          <a:xfrm>
            <a:off x="613976" y="1"/>
            <a:ext cx="45600" cy="746760"/>
            <a:chOff x="613976" y="1"/>
            <a:chExt cx="45600" cy="746760"/>
          </a:xfrm>
        </p:grpSpPr>
        <p:cxnSp>
          <p:nvCxnSpPr>
            <p:cNvPr id="247" name="Google Shape;247;p22"/>
            <p:cNvCxnSpPr/>
            <p:nvPr/>
          </p:nvCxnSpPr>
          <p:spPr>
            <a:xfrm rot="5400000">
              <a:off x="274886" y="361951"/>
              <a:ext cx="723900" cy="0"/>
            </a:xfrm>
            <a:prstGeom prst="straightConnector1">
              <a:avLst/>
            </a:prstGeom>
            <a:noFill/>
            <a:ln w="9525" cap="flat" cmpd="sng">
              <a:solidFill>
                <a:srgbClr val="C1C1C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8" name="Google Shape;248;p22"/>
            <p:cNvSpPr/>
            <p:nvPr/>
          </p:nvSpPr>
          <p:spPr>
            <a:xfrm rot="-5400000">
              <a:off x="613976" y="701161"/>
              <a:ext cx="45600" cy="45600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82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 txBox="1"/>
          <p:nvPr/>
        </p:nvSpPr>
        <p:spPr>
          <a:xfrm>
            <a:off x="4235924" y="444125"/>
            <a:ext cx="5186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Modelling progress, limitations</a:t>
            </a:r>
            <a:endParaRPr sz="2400" b="1" dirty="0">
              <a:solidFill>
                <a:schemeClr val="dk1"/>
              </a:solidFill>
            </a:endParaRPr>
          </a:p>
        </p:txBody>
      </p:sp>
      <p:grpSp>
        <p:nvGrpSpPr>
          <p:cNvPr id="251" name="Google Shape;251;p22"/>
          <p:cNvGrpSpPr/>
          <p:nvPr/>
        </p:nvGrpSpPr>
        <p:grpSpPr>
          <a:xfrm>
            <a:off x="3594109" y="403383"/>
            <a:ext cx="421575" cy="451299"/>
            <a:chOff x="4800916" y="5718500"/>
            <a:chExt cx="790800" cy="794400"/>
          </a:xfrm>
        </p:grpSpPr>
        <p:sp>
          <p:nvSpPr>
            <p:cNvPr id="252" name="Google Shape;252;p22"/>
            <p:cNvSpPr/>
            <p:nvPr/>
          </p:nvSpPr>
          <p:spPr>
            <a:xfrm>
              <a:off x="4800916" y="5718500"/>
              <a:ext cx="790800" cy="79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5021709" y="6020445"/>
              <a:ext cx="351369" cy="288813"/>
            </a:xfrm>
            <a:custGeom>
              <a:avLst/>
              <a:gdLst/>
              <a:ahLst/>
              <a:cxnLst/>
              <a:rect l="l" t="t" r="r" b="b"/>
              <a:pathLst>
                <a:path w="1210" h="996" extrusionOk="0">
                  <a:moveTo>
                    <a:pt x="1210" y="792"/>
                  </a:moveTo>
                  <a:lnTo>
                    <a:pt x="1210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481" y="792"/>
                  </a:lnTo>
                  <a:lnTo>
                    <a:pt x="481" y="840"/>
                  </a:lnTo>
                  <a:lnTo>
                    <a:pt x="481" y="840"/>
                  </a:lnTo>
                  <a:lnTo>
                    <a:pt x="481" y="881"/>
                  </a:lnTo>
                  <a:cubicBezTo>
                    <a:pt x="341" y="889"/>
                    <a:pt x="241" y="911"/>
                    <a:pt x="241" y="936"/>
                  </a:cubicBezTo>
                  <a:cubicBezTo>
                    <a:pt x="241" y="969"/>
                    <a:pt x="404" y="996"/>
                    <a:pt x="605" y="996"/>
                  </a:cubicBezTo>
                  <a:cubicBezTo>
                    <a:pt x="806" y="996"/>
                    <a:pt x="968" y="969"/>
                    <a:pt x="968" y="936"/>
                  </a:cubicBezTo>
                  <a:cubicBezTo>
                    <a:pt x="968" y="911"/>
                    <a:pt x="868" y="889"/>
                    <a:pt x="729" y="881"/>
                  </a:cubicBezTo>
                  <a:lnTo>
                    <a:pt x="729" y="840"/>
                  </a:lnTo>
                  <a:lnTo>
                    <a:pt x="729" y="840"/>
                  </a:lnTo>
                  <a:lnTo>
                    <a:pt x="729" y="792"/>
                  </a:lnTo>
                  <a:lnTo>
                    <a:pt x="1210" y="792"/>
                  </a:lnTo>
                  <a:close/>
                  <a:moveTo>
                    <a:pt x="89" y="714"/>
                  </a:moveTo>
                  <a:lnTo>
                    <a:pt x="89" y="79"/>
                  </a:lnTo>
                  <a:lnTo>
                    <a:pt x="1121" y="79"/>
                  </a:lnTo>
                  <a:lnTo>
                    <a:pt x="1121" y="714"/>
                  </a:lnTo>
                  <a:lnTo>
                    <a:pt x="89" y="7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2"/>
          <p:cNvSpPr txBox="1"/>
          <p:nvPr/>
        </p:nvSpPr>
        <p:spPr>
          <a:xfrm>
            <a:off x="345500" y="1532763"/>
            <a:ext cx="792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Name                                      Sector                                       Similarity  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0               GCP Infrastructure Investments                Equity Investment Instruments          0.862  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1  Sequoia Economic Infrastructure Income Fund     Equity Investment Instruments          0.844  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2             International Public Partnership                  Equity Investment Instruments          0.812  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3                    Riverstone Energy Limited                   Equity Investment Instruments          0.799  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4                           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</a:rPr>
              <a:t>Greencoat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 UK Wind                     Equity Investment Instruments          0.798 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5           NB Global Floating Rate Inc Fund £             Equity Investment Instruments          0.710  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6               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</a:rPr>
              <a:t>VinaCapital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 Vietnam Opp. Fund              Equity Investment Instruments          0.709  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7                       HICL Infrastructure Co                     Equity Investment Instruments           0.706  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8                                Acacia Mining                          Mining                                                0.678  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9          The Renewables Infrastructure Group          Equity Investment Instruments           0.664 </a:t>
            </a:r>
            <a:r>
              <a:rPr lang="en-US" sz="105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br>
              <a:rPr lang="en-US" sz="1050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7196675" y="2000950"/>
            <a:ext cx="874800" cy="292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6884825" y="1586075"/>
            <a:ext cx="16509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cosine distance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524" y="2167050"/>
            <a:ext cx="3515175" cy="23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/>
          <p:nvPr/>
        </p:nvSpPr>
        <p:spPr>
          <a:xfrm>
            <a:off x="8842025" y="1927575"/>
            <a:ext cx="197700" cy="1977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9056500" y="1809050"/>
            <a:ext cx="3123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Equity Investment Instruments</a:t>
            </a:r>
            <a:endParaRPr dirty="0"/>
          </a:p>
        </p:txBody>
      </p:sp>
      <p:sp>
        <p:nvSpPr>
          <p:cNvPr id="260" name="Google Shape;260;p22"/>
          <p:cNvSpPr txBox="1"/>
          <p:nvPr/>
        </p:nvSpPr>
        <p:spPr>
          <a:xfrm>
            <a:off x="10011400" y="4578225"/>
            <a:ext cx="12135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PCA -2</a:t>
            </a:r>
            <a:endParaRPr b="1" dirty="0"/>
          </a:p>
        </p:txBody>
      </p:sp>
      <p:sp>
        <p:nvSpPr>
          <p:cNvPr id="261" name="Google Shape;261;p22"/>
          <p:cNvSpPr txBox="1"/>
          <p:nvPr/>
        </p:nvSpPr>
        <p:spPr>
          <a:xfrm>
            <a:off x="1004700" y="5314275"/>
            <a:ext cx="64896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[-0.7537234  -1.3469197   4.886417    0.65664333 -3.1610901   1.0206047</a:t>
            </a:r>
            <a:br>
              <a:rPr lang="en-US" dirty="0"/>
            </a:br>
            <a:r>
              <a:rPr lang="en-US" dirty="0"/>
              <a:t> -4.9388328   4.4806123  -4.799124   -2.2679093  -0.63176906  0.54223734</a:t>
            </a:r>
            <a:br>
              <a:rPr lang="en-US" dirty="0"/>
            </a:br>
            <a:r>
              <a:rPr lang="en-US" dirty="0"/>
              <a:t>  5.3173127   4.1309824   7.312767    0.49713486  6.6712184   3.148123</a:t>
            </a:r>
            <a:br>
              <a:rPr lang="en-US" dirty="0"/>
            </a:br>
            <a:r>
              <a:rPr lang="en-US" dirty="0"/>
              <a:t>  2.2504528   5.744295  ]</a:t>
            </a:r>
            <a:endParaRPr dirty="0"/>
          </a:p>
        </p:txBody>
      </p:sp>
      <p:sp>
        <p:nvSpPr>
          <p:cNvPr id="262" name="Google Shape;262;p22"/>
          <p:cNvSpPr txBox="1"/>
          <p:nvPr/>
        </p:nvSpPr>
        <p:spPr>
          <a:xfrm>
            <a:off x="1038325" y="5175650"/>
            <a:ext cx="4984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embedding vector of </a:t>
            </a:r>
            <a:r>
              <a:rPr lang="en-US" sz="1800" b="1" dirty="0"/>
              <a:t>3i Infrastructure</a:t>
            </a:r>
            <a:r>
              <a:rPr lang="en-US" sz="1800" dirty="0"/>
              <a:t>:</a:t>
            </a:r>
            <a:endParaRPr sz="1800" dirty="0"/>
          </a:p>
        </p:txBody>
      </p:sp>
      <p:sp>
        <p:nvSpPr>
          <p:cNvPr id="263" name="Google Shape;263;p22"/>
          <p:cNvSpPr txBox="1"/>
          <p:nvPr/>
        </p:nvSpPr>
        <p:spPr>
          <a:xfrm>
            <a:off x="160425" y="1128875"/>
            <a:ext cx="8241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The similar companies with </a:t>
            </a:r>
            <a:r>
              <a:rPr lang="en-US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3i Infrastructure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(Equity Investment Instruments):</a:t>
            </a:r>
            <a:endParaRPr dirty="0"/>
          </a:p>
        </p:txBody>
      </p:sp>
      <p:sp>
        <p:nvSpPr>
          <p:cNvPr id="264" name="Google Shape;264;p22"/>
          <p:cNvSpPr txBox="1"/>
          <p:nvPr/>
        </p:nvSpPr>
        <p:spPr>
          <a:xfrm>
            <a:off x="8071475" y="5139225"/>
            <a:ext cx="3414900" cy="154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From text to </a:t>
            </a:r>
            <a:r>
              <a:rPr lang="en-US" sz="1800" b="1" dirty="0">
                <a:solidFill>
                  <a:srgbClr val="FF0000"/>
                </a:solidFill>
              </a:rPr>
              <a:t>20</a:t>
            </a:r>
            <a:r>
              <a:rPr lang="en-US" sz="1800" dirty="0"/>
              <a:t>-length vector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Limitation: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the textual data is not enough to be represented a better vector by Doc2vec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484</Words>
  <Application>Microsoft Office PowerPoint</Application>
  <PresentationFormat>宽屏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Noto Sans Symbols</vt:lpstr>
      <vt:lpstr>Quattrocento Sans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石之 陈</cp:lastModifiedBy>
  <cp:revision>14</cp:revision>
  <dcterms:modified xsi:type="dcterms:W3CDTF">2019-03-04T09:34:45Z</dcterms:modified>
</cp:coreProperties>
</file>