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97" autoAdjust="0"/>
  </p:normalViewPr>
  <p:slideViewPr>
    <p:cSldViewPr snapToGrid="0">
      <p:cViewPr varScale="1">
        <p:scale>
          <a:sx n="95" d="100"/>
          <a:sy n="95" d="100"/>
        </p:scale>
        <p:origin x="9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94FB5-E0F2-44CA-97FF-1D92A34D0D11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9F372-EB92-4D0B-82F9-D44733740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F372-EB92-4D0B-82F9-D44733740F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5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F372-EB92-4D0B-82F9-D44733740F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2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F372-EB92-4D0B-82F9-D44733740F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0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F372-EB92-4D0B-82F9-D44733740F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5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F372-EB92-4D0B-82F9-D44733740F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3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9F372-EB92-4D0B-82F9-D44733740F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9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8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5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0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69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4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3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6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9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9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472EC-E579-4EAF-A050-73E43FB50F4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749CD8-887F-4945-BE65-B59310DD2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97F1-D335-4C64-8EE1-F43B74A8A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Spam Filtering Problem</a:t>
            </a:r>
            <a:endParaRPr lang="zh-CN" altLang="en-US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B56A58-E1F2-45A8-9AC0-0973C467A2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5386" cy="8720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标题 1">
            <a:extLst>
              <a:ext uri="{FF2B5EF4-FFF2-40B4-BE49-F238E27FC236}">
                <a16:creationId xmlns:a16="http://schemas.microsoft.com/office/drawing/2014/main" id="{C98A71CE-A7E2-4898-BEAD-7854034ED374}"/>
              </a:ext>
            </a:extLst>
          </p:cNvPr>
          <p:cNvSpPr txBox="1">
            <a:spLocks/>
          </p:cNvSpPr>
          <p:nvPr/>
        </p:nvSpPr>
        <p:spPr>
          <a:xfrm>
            <a:off x="3477988" y="3982079"/>
            <a:ext cx="5376701" cy="8001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/>
              <a:t>Shizhi Chen-10307389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037BFF-E0D0-4BB0-834E-79549918FD6B}"/>
              </a:ext>
            </a:extLst>
          </p:cNvPr>
          <p:cNvSpPr txBox="1"/>
          <p:nvPr/>
        </p:nvSpPr>
        <p:spPr>
          <a:xfrm>
            <a:off x="6772589" y="3557484"/>
            <a:ext cx="28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Enron corpus analysis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97D21-B253-4328-A9E9-316F384A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09" y="1420559"/>
            <a:ext cx="7658189" cy="1130439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5 Steps of Binary Classification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668B75-F417-44CC-BE5D-B101858F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74" y="3756616"/>
            <a:ext cx="9147452" cy="2146851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0296EBDB-3D8D-406E-9F8E-B59187EFBEF9}"/>
              </a:ext>
            </a:extLst>
          </p:cNvPr>
          <p:cNvSpPr txBox="1">
            <a:spLocks/>
          </p:cNvSpPr>
          <p:nvPr/>
        </p:nvSpPr>
        <p:spPr>
          <a:xfrm>
            <a:off x="925976" y="3050626"/>
            <a:ext cx="6140378" cy="7059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Step 1: Loading the data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01FB5A-0F26-4689-8B48-737C0EB432EB}"/>
              </a:ext>
            </a:extLst>
          </p:cNvPr>
          <p:cNvSpPr/>
          <p:nvPr/>
        </p:nvSpPr>
        <p:spPr>
          <a:xfrm>
            <a:off x="4413842" y="2550998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“Spam” or “Ham” ?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548FB7-2490-4239-8802-5EF4E6199470}"/>
              </a:ext>
            </a:extLst>
          </p:cNvPr>
          <p:cNvSpPr/>
          <p:nvPr/>
        </p:nvSpPr>
        <p:spPr>
          <a:xfrm>
            <a:off x="3485942" y="5068109"/>
            <a:ext cx="6103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-apple-system"/>
              </a:rPr>
              <a:t>Read the spam and ham txt files separate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-apple-system"/>
              </a:rPr>
              <a:t>Store them as a list of two-place tuples (email content, label )</a:t>
            </a:r>
            <a:r>
              <a:rPr lang="en-US" altLang="zh-CN" i="1" dirty="0"/>
              <a:t> 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B41E6-F997-4546-88F4-A2A650836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42" y="4025802"/>
            <a:ext cx="7047095" cy="16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6D21B-D7BA-4A79-A7E1-9541BA3E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643" y="977108"/>
            <a:ext cx="6140378" cy="705990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Step 2: Preprocessing the data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3D54CE-9A4B-4F6E-B8CE-DDD8E28DF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9682" y="1859573"/>
            <a:ext cx="8362950" cy="1943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12503F-CFB3-4C63-8687-E2A973E763B3}"/>
              </a:ext>
            </a:extLst>
          </p:cNvPr>
          <p:cNvSpPr/>
          <p:nvPr/>
        </p:nvSpPr>
        <p:spPr>
          <a:xfrm>
            <a:off x="1345643" y="3963408"/>
            <a:ext cx="8416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333333"/>
                </a:solidFill>
                <a:latin typeface="-apple-system"/>
              </a:rPr>
              <a:t>Example: (‘People are getting rich using this system! Now it’s your turn! We’ve cracked the code and will show you…’, ‘spam’)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                            (spam email #046 in enron1/)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76EE99-B7B3-4FEC-84FC-3BD38515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43" y="3667146"/>
            <a:ext cx="9772855" cy="23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6D21B-D7BA-4A79-A7E1-9541BA3E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13" y="977108"/>
            <a:ext cx="6140378" cy="705990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Step 3: Extracting the features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07BAF-FBFC-48EC-9538-58EA67042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35" y="1810979"/>
            <a:ext cx="8255169" cy="196060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0D1851E-75CA-4F88-BC79-85D80E092621}"/>
              </a:ext>
            </a:extLst>
          </p:cNvPr>
          <p:cNvSpPr/>
          <p:nvPr/>
        </p:nvSpPr>
        <p:spPr>
          <a:xfrm>
            <a:off x="714689" y="4172492"/>
            <a:ext cx="1342291" cy="732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-apple-system"/>
              </a:rPr>
              <a:t>Features </a:t>
            </a:r>
          </a:p>
          <a:p>
            <a:r>
              <a:rPr lang="en-US" altLang="zh-CN" sz="2000" b="1" dirty="0">
                <a:solidFill>
                  <a:srgbClr val="333333"/>
                </a:solidFill>
                <a:latin typeface="-apple-system"/>
              </a:rPr>
              <a:t>example: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CCD1D-04DB-4974-877D-3F2533F58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177" y="3482069"/>
            <a:ext cx="9720134" cy="25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6D21B-D7BA-4A79-A7E1-9541BA3E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13" y="977108"/>
            <a:ext cx="6140378" cy="705990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Step 4: Training a classifier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1A37E-610E-43D7-961D-635A2EFB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63" y="1718920"/>
            <a:ext cx="8352244" cy="1975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2CCD15-5875-41A9-9744-66B91F1CD78F}"/>
              </a:ext>
            </a:extLst>
          </p:cNvPr>
          <p:cNvSpPr/>
          <p:nvPr/>
        </p:nvSpPr>
        <p:spPr>
          <a:xfrm>
            <a:off x="1189894" y="3824294"/>
            <a:ext cx="2553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-apple-system"/>
              </a:rPr>
              <a:t>Naive Bayes Classifier: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C1C331-DEB1-42FD-87A2-F50DBB20BA06}"/>
              </a:ext>
            </a:extLst>
          </p:cNvPr>
          <p:cNvSpPr/>
          <p:nvPr/>
        </p:nvSpPr>
        <p:spPr>
          <a:xfrm>
            <a:off x="7856976" y="2828835"/>
            <a:ext cx="3109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-apple-system"/>
              </a:rPr>
              <a:t>Split dataset into 80% train sets and 20% test sets 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-apple-system"/>
              </a:rPr>
              <a:t>(4137 emails and 1035 emails) </a:t>
            </a:r>
            <a:endParaRPr lang="zh-CN" altLang="en-US" dirty="0"/>
          </a:p>
        </p:txBody>
      </p:sp>
      <p:sp>
        <p:nvSpPr>
          <p:cNvPr id="6" name="AutoShape 2" descr="https://cambridgecoding.files.wordpress.com/2016/01/untitled1.jpg?imageslim">
            <a:extLst>
              <a:ext uri="{FF2B5EF4-FFF2-40B4-BE49-F238E27FC236}">
                <a16:creationId xmlns:a16="http://schemas.microsoft.com/office/drawing/2014/main" id="{ED822908-B5D9-49AD-93EE-9FD496A4D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FE644-0BC6-448F-A916-0AA161CC56D2}"/>
              </a:ext>
            </a:extLst>
          </p:cNvPr>
          <p:cNvSpPr/>
          <p:nvPr/>
        </p:nvSpPr>
        <p:spPr>
          <a:xfrm>
            <a:off x="1225063" y="5341310"/>
            <a:ext cx="6537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-apple-system"/>
              </a:rPr>
              <a:t>Conditional probability: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words|spam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and P(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words|ham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258DE-298A-4ADB-883F-CAB848D1420E}"/>
              </a:ext>
            </a:extLst>
          </p:cNvPr>
          <p:cNvSpPr/>
          <p:nvPr/>
        </p:nvSpPr>
        <p:spPr>
          <a:xfrm>
            <a:off x="1225063" y="4626435"/>
            <a:ext cx="4495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-apple-system"/>
              </a:rPr>
              <a:t>Prior probability: </a:t>
            </a:r>
            <a:r>
              <a:rPr lang="en-US" altLang="zh-CN" sz="2000" dirty="0"/>
              <a:t>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P(spam) and P(ham)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52F4F08-D371-4C0C-B6FB-53A79607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542" y="3834353"/>
            <a:ext cx="7286625" cy="43815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27921EF-518D-4E42-BAB2-202AC902171F}"/>
              </a:ext>
            </a:extLst>
          </p:cNvPr>
          <p:cNvSpPr/>
          <p:nvPr/>
        </p:nvSpPr>
        <p:spPr>
          <a:xfrm>
            <a:off x="7812593" y="4268902"/>
            <a:ext cx="22630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Spam !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AutoShape 2" descr="https://cambridgecoding.files.wordpress.com/2016/01/untitled2.jpg?imageslim">
            <a:extLst>
              <a:ext uri="{FF2B5EF4-FFF2-40B4-BE49-F238E27FC236}">
                <a16:creationId xmlns:a16="http://schemas.microsoft.com/office/drawing/2014/main" id="{5D4D0ECE-68B9-4623-A262-0857ADB3D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0040" y="5429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cambridgecoding.files.wordpress.com/2016/01/untitled.jpg?imageslim">
            <a:extLst>
              <a:ext uri="{FF2B5EF4-FFF2-40B4-BE49-F238E27FC236}">
                <a16:creationId xmlns:a16="http://schemas.microsoft.com/office/drawing/2014/main" id="{C469B683-9177-4B09-8F51-A1F9DDBD2F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2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6D21B-D7BA-4A79-A7E1-9541BA3E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51" y="1072568"/>
            <a:ext cx="7556360" cy="756232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Step5: </a:t>
            </a:r>
            <a:r>
              <a:rPr lang="en-US" altLang="zh-CN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Evaluating classifier performance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7B3874-922B-4754-B326-DC7DFD8F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46" y="2058265"/>
            <a:ext cx="8887957" cy="208770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62169B0-E0D1-4C4A-8853-B61CA17F3E48}"/>
              </a:ext>
            </a:extLst>
          </p:cNvPr>
          <p:cNvSpPr/>
          <p:nvPr/>
        </p:nvSpPr>
        <p:spPr>
          <a:xfrm>
            <a:off x="1461199" y="4249212"/>
            <a:ext cx="2093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-apple-system"/>
              </a:rPr>
              <a:t>Confusion Matrix:</a:t>
            </a:r>
            <a:endParaRPr lang="zh-CN" altLang="en-US" sz="20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6C64B06-8BAF-4E28-AC1D-D8460D8C0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72673" y="4214663"/>
          <a:ext cx="6915662" cy="12114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8250">
                  <a:extLst>
                    <a:ext uri="{9D8B030D-6E8A-4147-A177-3AD203B41FA5}">
                      <a16:colId xmlns:a16="http://schemas.microsoft.com/office/drawing/2014/main" val="1669093192"/>
                    </a:ext>
                  </a:extLst>
                </a:gridCol>
                <a:gridCol w="1672191">
                  <a:extLst>
                    <a:ext uri="{9D8B030D-6E8A-4147-A177-3AD203B41FA5}">
                      <a16:colId xmlns:a16="http://schemas.microsoft.com/office/drawing/2014/main" val="4056454767"/>
                    </a:ext>
                  </a:extLst>
                </a:gridCol>
                <a:gridCol w="2305221">
                  <a:extLst>
                    <a:ext uri="{9D8B030D-6E8A-4147-A177-3AD203B41FA5}">
                      <a16:colId xmlns:a16="http://schemas.microsoft.com/office/drawing/2014/main" val="172705663"/>
                    </a:ext>
                  </a:extLst>
                </a:gridCol>
              </a:tblGrid>
              <a:tr h="417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 Classifier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66616"/>
                  </a:ext>
                </a:extLst>
              </a:tr>
              <a:tr h="397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04515"/>
                  </a:ext>
                </a:extLst>
              </a:tr>
              <a:tr h="397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879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C3C2141-3D6A-4B86-90F6-161C91EF5F26}"/>
                  </a:ext>
                </a:extLst>
              </p:cNvPr>
              <p:cNvSpPr/>
              <p:nvPr/>
            </p:nvSpPr>
            <p:spPr>
              <a:xfrm>
                <a:off x="1394546" y="5675050"/>
                <a:ext cx="39016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333333"/>
                    </a:solidFill>
                    <a:latin typeface="-apple-system"/>
                  </a:rPr>
                  <a:t>Accuracy on the test set 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𝟗𝟓𝟒𝟔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C3C2141-3D6A-4B86-90F6-161C91EF5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546" y="5675050"/>
                <a:ext cx="3901646" cy="400110"/>
              </a:xfrm>
              <a:prstGeom prst="rect">
                <a:avLst/>
              </a:prstGeom>
              <a:blipFill>
                <a:blip r:embed="rId4"/>
                <a:stretch>
                  <a:fillRect l="-1719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A6A2E57-E7F5-44EC-998A-73AD2ED85E4D}"/>
              </a:ext>
            </a:extLst>
          </p:cNvPr>
          <p:cNvSpPr/>
          <p:nvPr/>
        </p:nvSpPr>
        <p:spPr>
          <a:xfrm>
            <a:off x="7018273" y="5494800"/>
            <a:ext cx="3209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latin typeface="-apple-system"/>
              </a:rPr>
              <a:t> 308 Ham                 727 Spam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1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EB467E9-0581-428E-8EEE-0EA1E048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82" y="710074"/>
            <a:ext cx="6295292" cy="756232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Assessing and Improvement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63559B-39BB-4B13-B123-5A7458FEB3A8}"/>
              </a:ext>
            </a:extLst>
          </p:cNvPr>
          <p:cNvSpPr/>
          <p:nvPr/>
        </p:nvSpPr>
        <p:spPr>
          <a:xfrm>
            <a:off x="6211596" y="2573832"/>
            <a:ext cx="4969537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Number of training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Improve the features by eliminating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unimportant words (can be manually)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 machine learning techniques,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such as SVM, Logistics Regression, KNN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83C38A-11D1-49DF-A75E-228333E7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84" y="1466306"/>
            <a:ext cx="5026421" cy="464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2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97F1-D335-4C64-8EE1-F43B74A8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312" y="2280977"/>
            <a:ext cx="6994213" cy="243170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Thank you !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Question Time</a:t>
            </a:r>
            <a:endParaRPr lang="zh-CN" altLang="en-US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B56A58-E1F2-45A8-9AC0-0973C467A2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5386" cy="872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53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647</TotalTime>
  <Words>196</Words>
  <Application>Microsoft Office PowerPoint</Application>
  <PresentationFormat>宽屏</PresentationFormat>
  <Paragraphs>48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Arial</vt:lpstr>
      <vt:lpstr>Cambria Math</vt:lpstr>
      <vt:lpstr>Garamond</vt:lpstr>
      <vt:lpstr>Wingdings</vt:lpstr>
      <vt:lpstr>环保</vt:lpstr>
      <vt:lpstr>Spam Filtering Problem</vt:lpstr>
      <vt:lpstr>5 Steps of Binary Classification </vt:lpstr>
      <vt:lpstr>Step 2: Preprocessing the data</vt:lpstr>
      <vt:lpstr>Step 3: Extracting the features</vt:lpstr>
      <vt:lpstr>Step 4: Training a classifier</vt:lpstr>
      <vt:lpstr>Step5: Evaluating classifier performance</vt:lpstr>
      <vt:lpstr> Assessing and Improvement</vt:lpstr>
      <vt:lpstr>Thank you !  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石之 陈</dc:creator>
  <cp:lastModifiedBy>石之 陈</cp:lastModifiedBy>
  <cp:revision>38</cp:revision>
  <dcterms:created xsi:type="dcterms:W3CDTF">2019-01-11T14:26:05Z</dcterms:created>
  <dcterms:modified xsi:type="dcterms:W3CDTF">2019-01-29T20:27:57Z</dcterms:modified>
</cp:coreProperties>
</file>