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79" r:id="rId2"/>
    <p:sldId id="280" r:id="rId3"/>
    <p:sldId id="283" r:id="rId4"/>
    <p:sldId id="281" r:id="rId5"/>
    <p:sldId id="316" r:id="rId6"/>
    <p:sldId id="282" r:id="rId7"/>
    <p:sldId id="286" r:id="rId8"/>
    <p:sldId id="288" r:id="rId9"/>
    <p:sldId id="309" r:id="rId10"/>
    <p:sldId id="296" r:id="rId11"/>
    <p:sldId id="297" r:id="rId12"/>
    <p:sldId id="314" r:id="rId13"/>
    <p:sldId id="310" r:id="rId14"/>
    <p:sldId id="298" r:id="rId15"/>
    <p:sldId id="292" r:id="rId16"/>
    <p:sldId id="299" r:id="rId17"/>
    <p:sldId id="301" r:id="rId18"/>
    <p:sldId id="300" r:id="rId19"/>
    <p:sldId id="289" r:id="rId20"/>
    <p:sldId id="302" r:id="rId21"/>
    <p:sldId id="315" r:id="rId22"/>
    <p:sldId id="317" r:id="rId23"/>
    <p:sldId id="303" r:id="rId24"/>
    <p:sldId id="294" r:id="rId25"/>
    <p:sldId id="295" r:id="rId26"/>
    <p:sldId id="290" r:id="rId27"/>
    <p:sldId id="285" r:id="rId28"/>
    <p:sldId id="293" r:id="rId29"/>
    <p:sldId id="304" r:id="rId30"/>
    <p:sldId id="307" r:id="rId31"/>
    <p:sldId id="308" r:id="rId32"/>
    <p:sldId id="311" r:id="rId33"/>
    <p:sldId id="312" r:id="rId34"/>
    <p:sldId id="313" r:id="rId35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  <a:srgbClr val="0000FF"/>
    <a:srgbClr val="00FF00"/>
    <a:srgbClr val="DEDEDE"/>
    <a:srgbClr val="FCFCFC"/>
    <a:srgbClr val="F2F2F2"/>
    <a:srgbClr val="FF7A00"/>
    <a:srgbClr val="0066CB"/>
    <a:srgbClr val="7FA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2" autoAdjust="0"/>
  </p:normalViewPr>
  <p:slideViewPr>
    <p:cSldViewPr>
      <p:cViewPr varScale="1">
        <p:scale>
          <a:sx n="98" d="100"/>
          <a:sy n="98" d="100"/>
        </p:scale>
        <p:origin x="-3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357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47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90C6-478F-4020-94F7-7A365D69A3A0}" type="datetimeFigureOut">
              <a:rPr lang="ko-KR" altLang="en-US" smtClean="0"/>
              <a:pPr/>
              <a:t>2012-02-28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47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6749-F4CB-46B3-8E5E-41259A5AA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93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47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34AF-9FD1-4FB2-A2EC-FD937BF46C9F}" type="datetimeFigureOut">
              <a:rPr lang="ko-KR" altLang="en-US" smtClean="0"/>
              <a:pPr/>
              <a:t>2012-02-28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63" y="4716237"/>
            <a:ext cx="5437550" cy="446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47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59F33-ECD9-4BDA-AD1D-6D387FA58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2" name="Picture 340" descr="image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722938" y="2166938"/>
            <a:ext cx="1454150" cy="1454150"/>
          </a:xfrm>
          <a:prstGeom prst="rect">
            <a:avLst/>
          </a:prstGeom>
          <a:noFill/>
        </p:spPr>
      </p:pic>
      <p:pic>
        <p:nvPicPr>
          <p:cNvPr id="3414" name="Picture 342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238625" y="2166938"/>
            <a:ext cx="1460500" cy="1460500"/>
          </a:xfrm>
          <a:prstGeom prst="rect">
            <a:avLst/>
          </a:prstGeom>
          <a:noFill/>
        </p:spPr>
      </p:pic>
      <p:pic>
        <p:nvPicPr>
          <p:cNvPr id="3415" name="Picture 343" descr="image_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194550" y="2166938"/>
            <a:ext cx="1463675" cy="1463675"/>
          </a:xfrm>
          <a:prstGeom prst="rect">
            <a:avLst/>
          </a:prstGeom>
          <a:noFill/>
        </p:spPr>
      </p:pic>
      <p:pic>
        <p:nvPicPr>
          <p:cNvPr id="3416" name="Picture 344" descr="image_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2752725" y="2166938"/>
            <a:ext cx="1460500" cy="1460500"/>
          </a:xfrm>
          <a:prstGeom prst="rect">
            <a:avLst/>
          </a:prstGeom>
          <a:noFill/>
        </p:spPr>
      </p:pic>
      <p:sp>
        <p:nvSpPr>
          <p:cNvPr id="3404" name="Rectangle 332"/>
          <p:cNvSpPr>
            <a:spLocks noChangeArrowheads="1"/>
          </p:cNvSpPr>
          <p:nvPr/>
        </p:nvSpPr>
        <p:spPr bwMode="gray">
          <a:xfrm>
            <a:off x="4240213" y="216376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5" name="Rectangle 333"/>
          <p:cNvSpPr>
            <a:spLocks noChangeArrowheads="1"/>
          </p:cNvSpPr>
          <p:nvPr/>
        </p:nvSpPr>
        <p:spPr bwMode="gray">
          <a:xfrm>
            <a:off x="7200900" y="216217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410" name="Group 338"/>
          <p:cNvGrpSpPr>
            <a:grpSpLocks/>
          </p:cNvGrpSpPr>
          <p:nvPr/>
        </p:nvGrpSpPr>
        <p:grpSpPr bwMode="auto">
          <a:xfrm>
            <a:off x="914400" y="0"/>
            <a:ext cx="685800" cy="685800"/>
            <a:chOff x="576" y="0"/>
            <a:chExt cx="454" cy="475"/>
          </a:xfrm>
        </p:grpSpPr>
        <p:sp>
          <p:nvSpPr>
            <p:cNvPr id="3407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08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44" name="Group 372"/>
          <p:cNvGrpSpPr>
            <a:grpSpLocks/>
          </p:cNvGrpSpPr>
          <p:nvPr/>
        </p:nvGrpSpPr>
        <p:grpSpPr bwMode="auto">
          <a:xfrm>
            <a:off x="409575" y="3576638"/>
            <a:ext cx="8258175" cy="119062"/>
            <a:chOff x="288" y="1248"/>
            <a:chExt cx="5229" cy="96"/>
          </a:xfrm>
        </p:grpSpPr>
        <p:grpSp>
          <p:nvGrpSpPr>
            <p:cNvPr id="344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441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42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443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24600"/>
            <a:ext cx="2874963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445" name="Rectangle 37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267200" y="64008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31755E00-65C9-4511-88A1-C7F05C3CA98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446" name="Rectangle 37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008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533400"/>
          </a:xfrm>
        </p:spPr>
        <p:txBody>
          <a:bodyPr/>
          <a:lstStyle>
            <a:lvl1pPr algn="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50" y="4495800"/>
            <a:ext cx="785495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pic>
        <p:nvPicPr>
          <p:cNvPr id="3451" name="Picture 379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197725" y="687388"/>
            <a:ext cx="1460500" cy="1460500"/>
          </a:xfrm>
          <a:prstGeom prst="rect">
            <a:avLst/>
          </a:prstGeom>
          <a:noFill/>
        </p:spPr>
      </p:pic>
      <p:sp>
        <p:nvSpPr>
          <p:cNvPr id="3452" name="Rectangle 380"/>
          <p:cNvSpPr>
            <a:spLocks noChangeArrowheads="1"/>
          </p:cNvSpPr>
          <p:nvPr/>
        </p:nvSpPr>
        <p:spPr bwMode="gray">
          <a:xfrm>
            <a:off x="5715000" y="68580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454" name="Picture 382" descr="logo-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124200"/>
            <a:ext cx="1255713" cy="34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3DFC5D-DCA2-4F3C-8CC8-AFD773AA5C7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8876FA-5F50-4D89-A2B0-94B99FA737C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8E62B4-1100-45BC-9361-663C6466A65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AED5E0-AC89-4939-92B3-9DD07712431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251DA-2FDD-4AC3-ABDA-FD6E0B94E8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110B-DE2F-404B-B2AB-7550757661C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9473E-73B6-4713-A151-236AEA51464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B9DC28-4699-4AED-8FBD-E239D42001B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FD8539-88B5-441E-BF66-777EA194B2C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A5A44-3E32-4FC0-B422-39EC18FA68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29400" y="64833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148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pitchFamily="50" charset="-127"/>
              </a:defRPr>
            </a:lvl1pPr>
          </a:lstStyle>
          <a:p>
            <a:fld id="{059F4425-E62D-465E-BDDD-F3BAC8C7853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grpSp>
        <p:nvGrpSpPr>
          <p:cNvPr id="1215" name="Group 191"/>
          <p:cNvGrpSpPr>
            <a:grpSpLocks/>
          </p:cNvGrpSpPr>
          <p:nvPr/>
        </p:nvGrpSpPr>
        <p:grpSpPr bwMode="auto">
          <a:xfrm>
            <a:off x="304800" y="800100"/>
            <a:ext cx="8377238" cy="131763"/>
            <a:chOff x="192" y="498"/>
            <a:chExt cx="5376" cy="78"/>
          </a:xfrm>
        </p:grpSpPr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219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246" name="Object 222"/>
          <p:cNvGraphicFramePr>
            <a:graphicFrameLocks noChangeAspect="1"/>
          </p:cNvGraphicFramePr>
          <p:nvPr/>
        </p:nvGraphicFramePr>
        <p:xfrm>
          <a:off x="6324600" y="457200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" name="Image" r:id="rId15" imgW="5600000" imgH="1117460" progId="">
                  <p:embed/>
                </p:oleObj>
              </mc:Choice>
              <mc:Fallback>
                <p:oleObj name="Image" r:id="rId15" imgW="5600000" imgH="1117460" progId="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324600" y="457200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AE6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7" name="Rectangle 223"/>
          <p:cNvSpPr>
            <a:spLocks noChangeArrowheads="1"/>
          </p:cNvSpPr>
          <p:nvPr/>
        </p:nvSpPr>
        <p:spPr bwMode="gray">
          <a:xfrm>
            <a:off x="7753350" y="46990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8" name="Rectangle 224"/>
          <p:cNvSpPr>
            <a:spLocks noChangeArrowheads="1"/>
          </p:cNvSpPr>
          <p:nvPr/>
        </p:nvSpPr>
        <p:spPr bwMode="gray">
          <a:xfrm>
            <a:off x="8220075" y="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152400"/>
            <a:ext cx="6172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ugreports.qt.nokia.com/browse/QTBUG-22829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795346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ea typeface="굴림" pitchFamily="50" charset="-127"/>
              </a:rPr>
              <a:t>External Library’s Dependency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857250" y="4772000"/>
            <a:ext cx="7854950" cy="457200"/>
          </a:xfrm>
        </p:spPr>
        <p:txBody>
          <a:bodyPr/>
          <a:lstStyle/>
          <a:p>
            <a:r>
              <a:rPr lang="en-US" altLang="ko-KR" dirty="0" smtClean="0"/>
              <a:t>Sang-</a:t>
            </a:r>
            <a:r>
              <a:rPr lang="en-US" altLang="ko-KR" dirty="0" err="1" smtClean="0"/>
              <a:t>Wook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pthread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3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CppUnit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smtClean="0"/>
              <a:t>VC6 project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제공하는데 이를 </a:t>
            </a:r>
            <a:r>
              <a:rPr lang="en-US" altLang="ko-KR" dirty="0" smtClean="0"/>
              <a:t>VC2008</a:t>
            </a:r>
            <a:r>
              <a:rPr lang="ko-KR" altLang="en-US" dirty="0" smtClean="0"/>
              <a:t>로 변환한 후 </a:t>
            </a:r>
            <a:r>
              <a:rPr lang="en-US" altLang="ko-KR" dirty="0" smtClean="0"/>
              <a:t>VC2010 project</a:t>
            </a:r>
            <a:r>
              <a:rPr lang="ko-KR" altLang="en-US" dirty="0" smtClean="0"/>
              <a:t>로 변환해야 정상적으로 </a:t>
            </a:r>
            <a:r>
              <a:rPr lang="en-US" altLang="ko-KR" dirty="0" smtClean="0"/>
              <a:t>building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3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log4cxx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91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zziplib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Static</a:t>
            </a:r>
            <a:endParaRPr lang="en-US" altLang="ko-KR" dirty="0"/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err="1" smtClean="0"/>
              <a:t>zlib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ko-KR" altLang="en-US" dirty="0"/>
              <a:t>“</a:t>
            </a:r>
            <a:r>
              <a:rPr lang="en-US" altLang="ko-KR" dirty="0" err="1" smtClean="0"/>
              <a:t>inc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zzip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stdint.h</a:t>
            </a:r>
            <a:r>
              <a:rPr lang="en-US" altLang="ko-KR" dirty="0"/>
              <a:t>” </a:t>
            </a:r>
            <a:r>
              <a:rPr lang="ko-KR" altLang="en-US" dirty="0"/>
              <a:t>파일이 </a:t>
            </a:r>
            <a:r>
              <a:rPr lang="en-US" altLang="ko-KR" dirty="0"/>
              <a:t>C/C++ </a:t>
            </a:r>
            <a:r>
              <a:rPr lang="ko-KR" altLang="en-US" dirty="0"/>
              <a:t>표준 헤더인 </a:t>
            </a:r>
            <a:r>
              <a:rPr lang="en-US" altLang="ko-KR" dirty="0"/>
              <a:t>&lt;</a:t>
            </a:r>
            <a:r>
              <a:rPr lang="en-US" altLang="ko-KR" dirty="0" err="1" smtClean="0"/>
              <a:t>stdint.h</a:t>
            </a:r>
            <a:r>
              <a:rPr lang="en-US" altLang="ko-KR" dirty="0"/>
              <a:t>&gt;</a:t>
            </a:r>
            <a:r>
              <a:rPr lang="ko-KR" altLang="en-US" dirty="0"/>
              <a:t>를 찾지 못하게 하는 경우가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61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ATLAS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80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GSL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6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GMP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Shared</a:t>
            </a:r>
            <a:endParaRPr lang="en-US" altLang="ko-KR" dirty="0"/>
          </a:p>
          <a:p>
            <a:pPr lvl="1"/>
            <a:r>
              <a:rPr lang="en-US" altLang="ko-KR" dirty="0"/>
              <a:t>Build mode: </a:t>
            </a:r>
            <a:r>
              <a:rPr lang="en-US" altLang="ko-KR" dirty="0" smtClean="0"/>
              <a:t>Release</a:t>
            </a:r>
            <a:endParaRPr lang="en-US" altLang="ko-KR" dirty="0"/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7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MPFR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Shared</a:t>
            </a:r>
            <a:endParaRPr lang="en-US" altLang="ko-KR" dirty="0"/>
          </a:p>
          <a:p>
            <a:pPr lvl="1"/>
            <a:r>
              <a:rPr lang="en-US" altLang="ko-KR" dirty="0"/>
              <a:t>Build mode: </a:t>
            </a:r>
            <a:r>
              <a:rPr lang="en-US" altLang="ko-KR" dirty="0" smtClean="0"/>
              <a:t>Release</a:t>
            </a:r>
            <a:endParaRPr lang="en-US" altLang="ko-KR" dirty="0"/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2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CUDA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65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Cairo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13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1560" y="1412775"/>
            <a:ext cx="1440160" cy="504283"/>
            <a:chOff x="904449" y="1412775"/>
            <a:chExt cx="1440160" cy="504283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904449" y="141277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Boost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904449" y="177292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624529" y="177304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264489" y="177304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984569" y="176946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624640" y="3714133"/>
            <a:ext cx="1440160" cy="501040"/>
            <a:chOff x="2917529" y="3714133"/>
            <a:chExt cx="1440160" cy="501040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2917529" y="371413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log4cxx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2917529" y="407104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63760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327756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399764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1560" y="2564906"/>
            <a:ext cx="1440160" cy="501155"/>
            <a:chOff x="904449" y="2564906"/>
            <a:chExt cx="1440160" cy="501155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904449" y="2564906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pthread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904449" y="292193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1624529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1264489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1984569" y="2918463"/>
              <a:ext cx="360040" cy="1475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11560" y="5157192"/>
            <a:ext cx="1440160" cy="500701"/>
            <a:chOff x="904449" y="5157192"/>
            <a:chExt cx="1440160" cy="500701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904449" y="515719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iconv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904449" y="551376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162452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126448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1984569" y="5513765"/>
              <a:ext cx="360040" cy="1441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627784" y="1416357"/>
            <a:ext cx="1440160" cy="500701"/>
            <a:chOff x="2920673" y="1416357"/>
            <a:chExt cx="1440160" cy="500701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2920673" y="1416357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>
                  <a:solidFill>
                    <a:srgbClr val="0000FF"/>
                  </a:solidFill>
                </a:rPr>
                <a:t>STLport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2920673" y="177270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640753" y="177281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280713" y="177281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4000793" y="177281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627784" y="2564904"/>
            <a:ext cx="1440160" cy="501157"/>
            <a:chOff x="2920673" y="2564904"/>
            <a:chExt cx="1440160" cy="501157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2920673" y="256490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TBB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2920673" y="292193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364075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328071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400079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783167" y="2580835"/>
            <a:ext cx="1440160" cy="504283"/>
            <a:chOff x="5076056" y="2580835"/>
            <a:chExt cx="1440160" cy="504283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5076056" y="258083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VLD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5076056" y="294098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796136" y="294110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5436096" y="294110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6156176" y="293752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11560" y="3714472"/>
            <a:ext cx="1440160" cy="500701"/>
            <a:chOff x="904449" y="3714472"/>
            <a:chExt cx="1440160" cy="500701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904449" y="371447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>
                  <a:solidFill>
                    <a:srgbClr val="0000FF"/>
                  </a:solidFill>
                </a:rPr>
                <a:t>CppUnit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904449" y="407104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162452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126448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198456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783167" y="3714472"/>
            <a:ext cx="1440160" cy="500701"/>
            <a:chOff x="5076056" y="3714472"/>
            <a:chExt cx="1440160" cy="500701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5076056" y="371447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/>
                <a:t>xerces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5076056" y="407104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579613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543609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615617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624640" y="5157192"/>
            <a:ext cx="1440160" cy="500701"/>
            <a:chOff x="2917529" y="5157192"/>
            <a:chExt cx="1440160" cy="500701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2917529" y="515719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zlib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2917529" y="551376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363760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327756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399764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83167" y="5157192"/>
            <a:ext cx="1440160" cy="500701"/>
            <a:chOff x="5076056" y="5157192"/>
            <a:chExt cx="1440160" cy="500701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5076056" y="515719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zziplib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5076056" y="551376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5796136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5436096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6156176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83167" y="1412198"/>
            <a:ext cx="1440160" cy="504283"/>
            <a:chOff x="5076056" y="1412198"/>
            <a:chExt cx="1440160" cy="504283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5076056" y="1412198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0000FF"/>
                  </a:solidFill>
                </a:rPr>
                <a:t>POCO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5076056" y="177235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5796136" y="177246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5436096" y="177246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6156176" y="176888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54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DevIL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09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</a:t>
            </a:r>
            <a:r>
              <a:rPr lang="en-US" altLang="ko-KR" dirty="0" smtClean="0"/>
              <a:t>Release</a:t>
            </a:r>
            <a:endParaRPr lang="en-US" altLang="ko-KR" dirty="0"/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err="1" smtClean="0"/>
              <a:t>FreeType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32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PLplot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Shared</a:t>
            </a:r>
            <a:endParaRPr lang="en-US" altLang="ko-KR" dirty="0"/>
          </a:p>
          <a:p>
            <a:pPr lvl="1"/>
            <a:r>
              <a:rPr lang="en-US" altLang="ko-KR" dirty="0"/>
              <a:t>Build mode: </a:t>
            </a:r>
            <a:r>
              <a:rPr lang="en-US" altLang="ko-KR" dirty="0" smtClean="0"/>
              <a:t>Release</a:t>
            </a:r>
            <a:endParaRPr lang="en-US" altLang="ko-KR" dirty="0"/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err="1" smtClean="0"/>
              <a:t>FreeType</a:t>
            </a:r>
            <a:r>
              <a:rPr lang="en-US" altLang="ko-KR" dirty="0" smtClean="0"/>
              <a:t>, GD, </a:t>
            </a:r>
            <a:r>
              <a:rPr lang="en-US" altLang="ko-KR" dirty="0" err="1" smtClean="0"/>
              <a:t>Qhull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wxWidgets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443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wxWidgets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09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GTK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38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382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OpenSceneGraph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837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Ogre 3D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</a:t>
            </a:r>
            <a:r>
              <a:rPr lang="en-US" altLang="ko-KR" dirty="0"/>
              <a:t>libraries (suppliers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z="2800" dirty="0" smtClean="0"/>
              <a:t>Boost, </a:t>
            </a:r>
            <a:r>
              <a:rPr lang="en-US" altLang="ko-KR" sz="2800" dirty="0" err="1" smtClean="0"/>
              <a:t>zlib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zzip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FreeType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FreeImage</a:t>
            </a:r>
            <a:r>
              <a:rPr lang="en-US" altLang="ko-KR" sz="2800" dirty="0" smtClean="0"/>
              <a:t>, </a:t>
            </a:r>
            <a:r>
              <a:rPr lang="en-US" altLang="ko-KR" sz="2800" dirty="0"/>
              <a:t>OpenGL, DirectX</a:t>
            </a:r>
            <a:r>
              <a:rPr lang="en-US" altLang="ko-KR" sz="2800" dirty="0" smtClean="0"/>
              <a:t>, TBB, </a:t>
            </a:r>
            <a:r>
              <a:rPr lang="en-US" altLang="ko-KR" sz="2800" dirty="0" err="1" smtClean="0"/>
              <a:t>CppUnit</a:t>
            </a:r>
            <a:r>
              <a:rPr lang="en-US" altLang="ko-KR" sz="2800" dirty="0" smtClean="0"/>
              <a:t>, POCO, OIS, Cg</a:t>
            </a:r>
            <a:endParaRPr lang="en-US" altLang="ko-KR" dirty="0"/>
          </a:p>
          <a:p>
            <a:r>
              <a:rPr lang="en-US" altLang="ko-KR" dirty="0"/>
              <a:t>Using libraries (</a:t>
            </a:r>
            <a:r>
              <a:rPr lang="en-US" altLang="ko-KR" dirty="0" smtClean="0"/>
              <a:t>clients)</a:t>
            </a:r>
            <a:endParaRPr lang="en-US" altLang="ko-KR" dirty="0"/>
          </a:p>
          <a:p>
            <a:r>
              <a:rPr lang="en-US" altLang="ko-KR" dirty="0"/>
              <a:t>Building </a:t>
            </a:r>
            <a:r>
              <a:rPr lang="en-US" altLang="ko-KR" dirty="0" smtClean="0"/>
              <a:t>tips</a:t>
            </a:r>
          </a:p>
          <a:p>
            <a:pPr lvl="1"/>
            <a:r>
              <a:rPr lang="en-US" altLang="ko-KR" dirty="0" err="1" smtClean="0"/>
              <a:t>FreeImage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shared library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linking</a:t>
            </a:r>
            <a:r>
              <a:rPr lang="ko-KR" altLang="en-US" dirty="0" smtClean="0"/>
              <a:t>하기 위해서 </a:t>
            </a:r>
            <a:r>
              <a:rPr lang="en-US" altLang="ko-KR" dirty="0" smtClean="0"/>
              <a:t>FREEIMAGE_LIB</a:t>
            </a:r>
            <a:r>
              <a:rPr lang="ko-KR" altLang="en-US" dirty="0"/>
              <a:t> </a:t>
            </a:r>
            <a:r>
              <a:rPr lang="en-US" altLang="ko-KR" dirty="0" smtClean="0"/>
              <a:t>macro</a:t>
            </a:r>
            <a:r>
              <a:rPr lang="ko-KR" altLang="en-US" dirty="0" smtClean="0"/>
              <a:t>를 정의하지 않아야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191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CGAL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Static</a:t>
            </a:r>
            <a:endParaRPr lang="en-US" altLang="ko-KR" dirty="0"/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smtClean="0"/>
              <a:t>Boost, </a:t>
            </a:r>
            <a:r>
              <a:rPr lang="en-US" altLang="ko-KR" dirty="0" err="1" smtClean="0"/>
              <a:t>zlib</a:t>
            </a:r>
            <a:r>
              <a:rPr lang="en-US" altLang="ko-KR" dirty="0" smtClean="0"/>
              <a:t>, BLAS, LAPACK, TAUCS, GMP, MPFR, MPFI, MKL, OpenGL, </a:t>
            </a:r>
            <a:r>
              <a:rPr lang="en-US" altLang="ko-KR" dirty="0" err="1" smtClean="0"/>
              <a:t>Qt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smtClean="0"/>
              <a:t>Boost 1.48.0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CGAL-3.9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CGAL_Qt4 project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compile</a:t>
            </a:r>
            <a:r>
              <a:rPr lang="ko-KR" altLang="en-US" dirty="0" smtClean="0"/>
              <a:t>하는 경우 </a:t>
            </a:r>
            <a:r>
              <a:rPr lang="en-US" altLang="ko-KR" dirty="0" smtClean="0"/>
              <a:t>‘Parse </a:t>
            </a:r>
            <a:r>
              <a:rPr lang="en-US" altLang="ko-KR" dirty="0"/>
              <a:t>error at </a:t>
            </a:r>
            <a:r>
              <a:rPr lang="en-US" altLang="ko-KR" dirty="0" smtClean="0"/>
              <a:t>“BOOST_JOIN”’ error</a:t>
            </a:r>
            <a:r>
              <a:rPr lang="ko-KR" altLang="en-US" dirty="0" smtClean="0"/>
              <a:t>가 발생하는데 아래의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에 </a:t>
            </a:r>
            <a:r>
              <a:rPr lang="en-US" altLang="ko-KR" dirty="0"/>
              <a:t>-</a:t>
            </a:r>
            <a:r>
              <a:rPr lang="en-US" altLang="ko-KR" dirty="0" smtClean="0"/>
              <a:t>DBOOST_TT_HAS_OPERATOR_HPP_INCLUDED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추가하면 문제를 해결할 수 있음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moc_GraphicsItem.cxx_parameters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moc_GraphicsViewInput.cxx_parameters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[ref]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bugreports.qt.nokia.com/browse/QTBUG-22829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CGAL-3.9</a:t>
            </a:r>
            <a:r>
              <a:rPr lang="ko-KR" altLang="en-US" dirty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사용하기 위해서는 </a:t>
            </a:r>
            <a:r>
              <a:rPr lang="en-US" altLang="ko-KR" dirty="0" smtClean="0"/>
              <a:t>CGAL_NO_AUTOLINK_GMP &amp;</a:t>
            </a:r>
            <a:r>
              <a:rPr lang="en-US" altLang="ko-KR" dirty="0"/>
              <a:t> </a:t>
            </a:r>
            <a:r>
              <a:rPr lang="en-US" altLang="ko-KR" dirty="0" smtClean="0"/>
              <a:t>CGAL_NO_AUTOLINK_MPFR macro</a:t>
            </a:r>
            <a:r>
              <a:rPr lang="ko-KR" altLang="en-US" dirty="0" smtClean="0"/>
              <a:t>를 설정하고 사용하고자 하는 </a:t>
            </a:r>
            <a:r>
              <a:rPr lang="en-US" altLang="ko-KR" dirty="0" smtClean="0"/>
              <a:t>GMP &amp; MPFR library name</a:t>
            </a:r>
            <a:r>
              <a:rPr lang="ko-KR" altLang="en-US" smtClean="0"/>
              <a:t>을 직접 지정하여야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5627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OpenMesh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1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6417" y="1190877"/>
            <a:ext cx="1440160" cy="515372"/>
            <a:chOff x="904449" y="1190877"/>
            <a:chExt cx="1440160" cy="515372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BLAS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99491" y="4462412"/>
            <a:ext cx="1440160" cy="500814"/>
            <a:chOff x="887523" y="2947002"/>
            <a:chExt cx="1440160" cy="500814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887523" y="294700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GSL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887523" y="330368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160760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124756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1967643" y="330379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771800" y="4462299"/>
            <a:ext cx="1440160" cy="501268"/>
            <a:chOff x="3059832" y="2946889"/>
            <a:chExt cx="1440160" cy="501268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3059832" y="2946889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GMP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3059832" y="330346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3779912" y="330357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3419872" y="330357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4139952" y="3303461"/>
              <a:ext cx="360040" cy="1446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927183" y="4462639"/>
            <a:ext cx="1440160" cy="500928"/>
            <a:chOff x="5215215" y="2947229"/>
            <a:chExt cx="1440160" cy="500928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5215215" y="2947229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MPFR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5215215" y="330402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5935295" y="330414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5575255" y="330414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6295335" y="3303461"/>
              <a:ext cx="360040" cy="1446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71800" y="2060848"/>
            <a:ext cx="1440160" cy="510158"/>
            <a:chOff x="5215215" y="1196318"/>
            <a:chExt cx="1440160" cy="510158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5215215" y="1196318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TAUCS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5215215" y="156234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5935295" y="156246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5575255" y="156246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6295335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914134" y="2070192"/>
            <a:ext cx="1440160" cy="500814"/>
            <a:chOff x="7303447" y="1205548"/>
            <a:chExt cx="1440160" cy="500814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7303447" y="1205548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/>
                <a:t>umfpack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7303447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8023527" y="156234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7663487" y="156234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8383567" y="1562345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6417" y="2846834"/>
            <a:ext cx="1440160" cy="500701"/>
            <a:chOff x="904449" y="2066595"/>
            <a:chExt cx="1440160" cy="500701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904449" y="20665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Eigen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904449" y="2423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162452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126448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1984569" y="242327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7075" y="2070192"/>
            <a:ext cx="1440160" cy="510158"/>
            <a:chOff x="3059832" y="1196318"/>
            <a:chExt cx="1440160" cy="510158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3059832" y="1196318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ATLAS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3059832" y="156234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3779912" y="156246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3419872" y="156246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4139952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927183" y="2846834"/>
            <a:ext cx="1440160" cy="510158"/>
            <a:chOff x="5215215" y="2066595"/>
            <a:chExt cx="1440160" cy="510158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5215215" y="2066595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mtClean="0"/>
                <a:t>cvm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5215215" y="243262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5935295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5575255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6295335" y="243251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771800" y="2846834"/>
            <a:ext cx="1440160" cy="510158"/>
            <a:chOff x="3059832" y="2066595"/>
            <a:chExt cx="1440160" cy="510158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3059832" y="2066595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Armadillo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3059832" y="243262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377991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41987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4139952" y="243251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99491" y="5808506"/>
            <a:ext cx="1440160" cy="500814"/>
            <a:chOff x="887523" y="2947002"/>
            <a:chExt cx="1440160" cy="500814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887523" y="294700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Cg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887523" y="330368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160760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124756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1967643" y="330379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2771800" y="5808506"/>
            <a:ext cx="1440160" cy="500814"/>
            <a:chOff x="887523" y="2947002"/>
            <a:chExt cx="1440160" cy="500814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887523" y="294700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CUDA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887523" y="330368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160760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124756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1967643" y="330379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771800" y="1190877"/>
            <a:ext cx="1440160" cy="515372"/>
            <a:chOff x="904449" y="1190877"/>
            <a:chExt cx="1440160" cy="515372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LAPACK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092280" y="4462639"/>
            <a:ext cx="1440160" cy="500928"/>
            <a:chOff x="5215215" y="2947229"/>
            <a:chExt cx="1440160" cy="500928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5215215" y="2947229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MPFI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5215215" y="330402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5935295" y="330414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575255" y="330414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6295335" y="3303461"/>
              <a:ext cx="360040" cy="1446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447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VTK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26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26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FFTW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26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smtClean="0"/>
              <a:t>TBB</a:t>
            </a:r>
            <a:r>
              <a:rPr lang="en-US" altLang="ko-KR" dirty="0"/>
              <a:t>, </a:t>
            </a:r>
            <a:r>
              <a:rPr lang="en-US" altLang="ko-KR" dirty="0" smtClean="0"/>
              <a:t>Eigen, </a:t>
            </a:r>
            <a:r>
              <a:rPr lang="en-US" altLang="ko-KR" dirty="0" err="1" smtClean="0"/>
              <a:t>libpng</a:t>
            </a:r>
            <a:r>
              <a:rPr lang="en-US" altLang="ko-KR" dirty="0"/>
              <a:t>, </a:t>
            </a:r>
            <a:r>
              <a:rPr lang="en-US" altLang="ko-KR" dirty="0" err="1"/>
              <a:t>libtif</a:t>
            </a:r>
            <a:r>
              <a:rPr lang="en-US" altLang="ko-KR" dirty="0"/>
              <a:t>, </a:t>
            </a:r>
            <a:r>
              <a:rPr lang="en-US" altLang="ko-KR" dirty="0" err="1" smtClean="0"/>
              <a:t>libjpeg</a:t>
            </a:r>
            <a:r>
              <a:rPr lang="en-US" altLang="ko-KR" dirty="0" smtClean="0"/>
              <a:t>, Jasper</a:t>
            </a:r>
            <a:r>
              <a:rPr lang="en-US" altLang="ko-KR" dirty="0"/>
              <a:t>, </a:t>
            </a:r>
            <a:r>
              <a:rPr lang="en-US" altLang="ko-KR" dirty="0" err="1" smtClean="0"/>
              <a:t>OpenEXR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, Python, CUDA, </a:t>
            </a:r>
            <a:r>
              <a:rPr lang="en-US" altLang="ko-KR" dirty="0" err="1" smtClean="0"/>
              <a:t>OpenNI</a:t>
            </a:r>
            <a:r>
              <a:rPr lang="en-US" altLang="ko-KR" dirty="0" smtClean="0"/>
              <a:t>, </a:t>
            </a:r>
            <a:r>
              <a:rPr lang="en-US" altLang="ko-KR" dirty="0"/>
              <a:t>IPP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err="1" smtClean="0"/>
              <a:t>OpenEXR</a:t>
            </a:r>
            <a:r>
              <a:rPr lang="ko-KR" altLang="en-US" dirty="0"/>
              <a:t> 를 </a:t>
            </a:r>
            <a:r>
              <a:rPr lang="en-US" altLang="ko-KR" dirty="0"/>
              <a:t>shared library</a:t>
            </a:r>
            <a:r>
              <a:rPr lang="ko-KR" altLang="en-US" dirty="0"/>
              <a:t> </a:t>
            </a:r>
            <a:r>
              <a:rPr lang="en-US" altLang="ko-KR" dirty="0"/>
              <a:t>linking</a:t>
            </a:r>
            <a:r>
              <a:rPr lang="ko-KR" altLang="en-US" dirty="0"/>
              <a:t>하기 위해서 </a:t>
            </a:r>
            <a:r>
              <a:rPr lang="en-US" altLang="ko-KR" dirty="0"/>
              <a:t>OPENEXR_DLL</a:t>
            </a:r>
            <a:r>
              <a:rPr lang="ko-KR" altLang="en-US" dirty="0" smtClean="0"/>
              <a:t> </a:t>
            </a:r>
            <a:r>
              <a:rPr lang="en-US" altLang="ko-KR" dirty="0"/>
              <a:t>macro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highgui</a:t>
            </a:r>
            <a:r>
              <a:rPr lang="en-US" altLang="ko-KR" dirty="0" smtClean="0"/>
              <a:t> project</a:t>
            </a:r>
            <a:r>
              <a:rPr lang="ko-KR" altLang="en-US" dirty="0" smtClean="0"/>
              <a:t>에 정의하여야 한다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6124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PNL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smtClean="0"/>
              <a:t>cxcore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</p:txBody>
      </p:sp>
    </p:spTree>
    <p:extLst>
      <p:ext uri="{BB962C8B-B14F-4D97-AF65-F5344CB8AC3E}">
        <p14:creationId xmlns:p14="http://schemas.microsoft.com/office/powerpoint/2010/main" val="130669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11560" y="3573016"/>
            <a:ext cx="1440160" cy="500701"/>
            <a:chOff x="904449" y="3861048"/>
            <a:chExt cx="1440160" cy="50070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904449" y="3861048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Cairo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904449" y="4217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624529" y="4217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264489" y="4217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984569" y="4221088"/>
              <a:ext cx="360040" cy="140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766943" y="3576371"/>
            <a:ext cx="1440160" cy="500701"/>
            <a:chOff x="3059832" y="3864403"/>
            <a:chExt cx="1440160" cy="500701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3059832" y="386440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DevIL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3059832" y="422097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779912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419872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4139952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922326" y="3576371"/>
            <a:ext cx="1440160" cy="500701"/>
            <a:chOff x="5215215" y="3864403"/>
            <a:chExt cx="1440160" cy="500701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5215215" y="386440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GD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5215215" y="422097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935295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5575255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6295335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DDDDDD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11560" y="4944523"/>
            <a:ext cx="1440160" cy="504282"/>
            <a:chOff x="904449" y="4944523"/>
            <a:chExt cx="1440160" cy="504282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904449" y="49445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PLplot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904449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1624529" y="53012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1264489" y="53012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DDDDDD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1984569" y="5297626"/>
              <a:ext cx="360040" cy="15117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DDDDDD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1560" y="1344123"/>
            <a:ext cx="1440160" cy="500701"/>
            <a:chOff x="904449" y="1344123"/>
            <a:chExt cx="1440160" cy="500701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904449" y="13441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/>
                <a:t>libgif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904449" y="17006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1624529" y="17008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1264489" y="17008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1984569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766943" y="1343896"/>
            <a:ext cx="1440160" cy="500701"/>
            <a:chOff x="3059832" y="1343896"/>
            <a:chExt cx="1440160" cy="500701"/>
          </a:xfrm>
        </p:grpSpPr>
        <p:sp>
          <p:nvSpPr>
            <p:cNvPr id="123" name="직사각형 122"/>
            <p:cNvSpPr/>
            <p:nvPr/>
          </p:nvSpPr>
          <p:spPr bwMode="auto">
            <a:xfrm>
              <a:off x="3059832" y="1343896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/>
                <a:t>libjpeg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3059832" y="170046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3779912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3419872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4139952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922326" y="1343895"/>
            <a:ext cx="1440160" cy="500701"/>
            <a:chOff x="5215215" y="1343895"/>
            <a:chExt cx="1440160" cy="500701"/>
          </a:xfrm>
        </p:grpSpPr>
        <p:sp>
          <p:nvSpPr>
            <p:cNvPr id="128" name="직사각형 127"/>
            <p:cNvSpPr/>
            <p:nvPr/>
          </p:nvSpPr>
          <p:spPr bwMode="auto">
            <a:xfrm>
              <a:off x="5215215" y="13438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/>
                <a:t>libpng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5215215" y="17004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5935295" y="17005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5575255" y="17005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6295335" y="17005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871399" y="1343896"/>
            <a:ext cx="1440160" cy="500701"/>
            <a:chOff x="7164288" y="1343896"/>
            <a:chExt cx="1440160" cy="500701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7164288" y="1343896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/>
                <a:t>libtiff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7164288" y="170046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7884368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7524328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8244408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11560" y="2280454"/>
            <a:ext cx="1440160" cy="500701"/>
            <a:chOff x="904449" y="2280454"/>
            <a:chExt cx="1440160" cy="500701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904449" y="228045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/>
                <a:t>OpenEXR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904449" y="263702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162452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126448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198456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766943" y="2280454"/>
            <a:ext cx="1440160" cy="500701"/>
            <a:chOff x="3059832" y="2280454"/>
            <a:chExt cx="1440160" cy="500701"/>
          </a:xfrm>
        </p:grpSpPr>
        <p:sp>
          <p:nvSpPr>
            <p:cNvPr id="143" name="직사각형 142"/>
            <p:cNvSpPr/>
            <p:nvPr/>
          </p:nvSpPr>
          <p:spPr bwMode="auto">
            <a:xfrm>
              <a:off x="3059832" y="228045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/>
                <a:t>FreeImage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3059832" y="263702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377991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341987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413995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4922326" y="2280454"/>
            <a:ext cx="1440160" cy="500701"/>
            <a:chOff x="3059832" y="2280454"/>
            <a:chExt cx="1440160" cy="500701"/>
          </a:xfrm>
        </p:grpSpPr>
        <p:sp>
          <p:nvSpPr>
            <p:cNvPr id="149" name="직사각형 148"/>
            <p:cNvSpPr/>
            <p:nvPr/>
          </p:nvSpPr>
          <p:spPr bwMode="auto">
            <a:xfrm>
              <a:off x="3059832" y="228045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/>
                <a:t>FreeType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3059832" y="263702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377991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341987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413995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53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11560" y="1340768"/>
            <a:ext cx="1440160" cy="504282"/>
            <a:chOff x="904449" y="4944523"/>
            <a:chExt cx="1440160" cy="504282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904449" y="49445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GTK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904449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1624529" y="53012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1264489" y="53012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1984569" y="5297626"/>
              <a:ext cx="360040" cy="15117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766943" y="1340768"/>
            <a:ext cx="1440160" cy="504283"/>
            <a:chOff x="3059832" y="4944523"/>
            <a:chExt cx="1440160" cy="504283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3059832" y="49445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>
                  <a:solidFill>
                    <a:srgbClr val="0000FF"/>
                  </a:solidFill>
                </a:rPr>
                <a:t>wxWidgets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059832" y="53046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779912" y="530479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419872" y="530479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4139952" y="530120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1560" y="2273290"/>
            <a:ext cx="1440160" cy="504283"/>
            <a:chOff x="904449" y="5877045"/>
            <a:chExt cx="1440160" cy="504283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904449" y="587704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OSG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904449" y="623719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1624529" y="623731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1264489" y="623731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1984569" y="623373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766943" y="2273290"/>
            <a:ext cx="1440160" cy="504283"/>
            <a:chOff x="3059832" y="5877045"/>
            <a:chExt cx="1440160" cy="504283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3059832" y="587704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Ogre 3D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3059832" y="623719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779912" y="623731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3419872" y="623731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4139952" y="623373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922326" y="1340768"/>
            <a:ext cx="1440160" cy="504282"/>
            <a:chOff x="5215215" y="4944523"/>
            <a:chExt cx="1440160" cy="504282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5215215" y="49445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>
                  <a:solidFill>
                    <a:srgbClr val="0000FF"/>
                  </a:solidFill>
                </a:rPr>
                <a:t>Qt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5215215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5935295" y="53012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5575255" y="53012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6295335" y="5297626"/>
              <a:ext cx="360040" cy="15117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38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1560" y="5877272"/>
            <a:ext cx="1440160" cy="515372"/>
            <a:chOff x="904449" y="1190877"/>
            <a:chExt cx="1440160" cy="515372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>
                  <a:solidFill>
                    <a:srgbClr val="0000FF"/>
                  </a:solidFill>
                </a:rPr>
                <a:t>OpenCV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1560" y="1268760"/>
            <a:ext cx="1440160" cy="500701"/>
            <a:chOff x="904449" y="2066595"/>
            <a:chExt cx="1440160" cy="500701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904449" y="20665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CGAL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904449" y="2423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162452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126448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1984569" y="242327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66943" y="1268760"/>
            <a:ext cx="1440160" cy="510158"/>
            <a:chOff x="3059832" y="2066595"/>
            <a:chExt cx="1440160" cy="510158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3059832" y="2066595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>
                  <a:solidFill>
                    <a:srgbClr val="0000FF"/>
                  </a:solidFill>
                </a:rPr>
                <a:t>OpenMesh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3059832" y="243262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377991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41987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4139952" y="243251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1560" y="3207229"/>
            <a:ext cx="1440160" cy="500701"/>
            <a:chOff x="904449" y="4005064"/>
            <a:chExt cx="1440160" cy="500701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904449" y="400506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OIS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904449" y="436163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1624529" y="436174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1264489" y="436174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1984569" y="4361748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11560" y="2199117"/>
            <a:ext cx="1440160" cy="500701"/>
            <a:chOff x="904449" y="2066595"/>
            <a:chExt cx="1440160" cy="500701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904449" y="20665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VTK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904449" y="2423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162452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26448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984569" y="242327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11560" y="4641820"/>
            <a:ext cx="1440160" cy="515372"/>
            <a:chOff x="904449" y="1190877"/>
            <a:chExt cx="1440160" cy="515372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FFTW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766943" y="4641820"/>
            <a:ext cx="1440160" cy="515372"/>
            <a:chOff x="904449" y="1190877"/>
            <a:chExt cx="1440160" cy="515372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ANN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927183" y="4641820"/>
            <a:ext cx="1440160" cy="515372"/>
            <a:chOff x="904449" y="1190877"/>
            <a:chExt cx="1440160" cy="515372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FLANN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927183" y="1268760"/>
            <a:ext cx="1440160" cy="510158"/>
            <a:chOff x="3059832" y="2066595"/>
            <a:chExt cx="1440160" cy="510158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3059832" y="2066595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PCL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3059832" y="243262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377991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341987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4139952" y="243251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766943" y="2199117"/>
            <a:ext cx="1440160" cy="500701"/>
            <a:chOff x="904449" y="2066595"/>
            <a:chExt cx="1440160" cy="500701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904449" y="20665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ITK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904449" y="2423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162452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126448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1984569" y="242327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2766943" y="5877272"/>
            <a:ext cx="1440160" cy="515372"/>
            <a:chOff x="904449" y="1190877"/>
            <a:chExt cx="1440160" cy="515372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PNL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26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Settings</a:t>
            </a:r>
          </a:p>
          <a:p>
            <a:pPr lvl="1"/>
            <a:r>
              <a:rPr lang="en-US" altLang="ko-KR" dirty="0" smtClean="0"/>
              <a:t>Link mode: Shared / Static</a:t>
            </a:r>
          </a:p>
          <a:p>
            <a:pPr lvl="1"/>
            <a:r>
              <a:rPr lang="en-US" altLang="ko-KR" dirty="0" smtClean="0"/>
              <a:t>Build mode: Release / Debug</a:t>
            </a:r>
          </a:p>
          <a:p>
            <a:pPr lvl="1"/>
            <a:r>
              <a:rPr lang="en-US" altLang="ko-KR" dirty="0" smtClean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pPr lvl="1"/>
            <a:r>
              <a:rPr lang="en-US" altLang="ko-KR" dirty="0" smtClean="0"/>
              <a:t>Ogre 3D</a:t>
            </a:r>
            <a:r>
              <a:rPr lang="en-US" altLang="ko-KR" dirty="0"/>
              <a:t>, CGAL</a:t>
            </a:r>
            <a:endParaRPr lang="en-US" altLang="ko-KR" dirty="0" smtClean="0"/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49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STLport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64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POCO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inc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Poco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”</a:t>
            </a:r>
            <a:r>
              <a:rPr lang="ko-KR" altLang="en-US" dirty="0"/>
              <a:t> </a:t>
            </a:r>
            <a:r>
              <a:rPr lang="ko-KR" altLang="en-US" dirty="0" smtClean="0"/>
              <a:t>파일이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표준 헤더인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찾지 못하게 하는 경우가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025176"/>
      </p:ext>
    </p:extLst>
  </p:cSld>
  <p:clrMapOvr>
    <a:masterClrMapping/>
  </p:clrMapOvr>
</p:sld>
</file>

<file path=ppt/theme/theme1.xml><?xml version="1.0" encoding="utf-8"?>
<a:theme xmlns:a="http://schemas.openxmlformats.org/drawingml/2006/main" name="301TGp_general_light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301TGp_general_light</Template>
  <TotalTime>6718</TotalTime>
  <Words>1358</Words>
  <Application>Microsoft Office PowerPoint</Application>
  <PresentationFormat>화면 슬라이드 쇼(4:3)</PresentationFormat>
  <Paragraphs>515</Paragraphs>
  <Slides>34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6" baseType="lpstr">
      <vt:lpstr>301TGp_general_light</vt:lpstr>
      <vt:lpstr>Image</vt:lpstr>
      <vt:lpstr>External Library’s Dependency</vt:lpstr>
      <vt:lpstr>Library List</vt:lpstr>
      <vt:lpstr>Library List</vt:lpstr>
      <vt:lpstr>Library List</vt:lpstr>
      <vt:lpstr>Library List</vt:lpstr>
      <vt:lpstr>Library List</vt:lpstr>
      <vt:lpstr>Boost</vt:lpstr>
      <vt:lpstr>STLport</vt:lpstr>
      <vt:lpstr>POCO</vt:lpstr>
      <vt:lpstr>pthread</vt:lpstr>
      <vt:lpstr>CppUnit</vt:lpstr>
      <vt:lpstr>log4cxx</vt:lpstr>
      <vt:lpstr>zziplib</vt:lpstr>
      <vt:lpstr>ATLAS</vt:lpstr>
      <vt:lpstr>GSL</vt:lpstr>
      <vt:lpstr>GMP</vt:lpstr>
      <vt:lpstr>MPFR</vt:lpstr>
      <vt:lpstr>CUDA</vt:lpstr>
      <vt:lpstr>Cairo</vt:lpstr>
      <vt:lpstr>DevIL</vt:lpstr>
      <vt:lpstr>GD</vt:lpstr>
      <vt:lpstr>PLplot</vt:lpstr>
      <vt:lpstr>wxWidgets</vt:lpstr>
      <vt:lpstr>GTK</vt:lpstr>
      <vt:lpstr>Qt</vt:lpstr>
      <vt:lpstr>OpenSceneGraph</vt:lpstr>
      <vt:lpstr>Ogre 3D</vt:lpstr>
      <vt:lpstr>CGAL</vt:lpstr>
      <vt:lpstr>OpenMesh</vt:lpstr>
      <vt:lpstr>VTK</vt:lpstr>
      <vt:lpstr>ITK</vt:lpstr>
      <vt:lpstr>FFTW</vt:lpstr>
      <vt:lpstr>OpenCV</vt:lpstr>
      <vt:lpstr>PNL</vt:lpstr>
    </vt:vector>
  </TitlesOfParts>
  <Company>Korea Advanced Institute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Sang-Wook Lee</dc:creator>
  <cp:lastModifiedBy>sangwook</cp:lastModifiedBy>
  <cp:revision>677</cp:revision>
  <cp:lastPrinted>2011-10-25T01:47:07Z</cp:lastPrinted>
  <dcterms:created xsi:type="dcterms:W3CDTF">2008-11-26T12:32:50Z</dcterms:created>
  <dcterms:modified xsi:type="dcterms:W3CDTF">2012-02-28T07:43:45Z</dcterms:modified>
</cp:coreProperties>
</file>