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9" r:id="rId2"/>
    <p:sldId id="280" r:id="rId3"/>
    <p:sldId id="283" r:id="rId4"/>
    <p:sldId id="281" r:id="rId5"/>
    <p:sldId id="316" r:id="rId6"/>
    <p:sldId id="282" r:id="rId7"/>
    <p:sldId id="286" r:id="rId8"/>
    <p:sldId id="288" r:id="rId9"/>
    <p:sldId id="309" r:id="rId10"/>
    <p:sldId id="296" r:id="rId11"/>
    <p:sldId id="297" r:id="rId12"/>
    <p:sldId id="314" r:id="rId13"/>
    <p:sldId id="310" r:id="rId14"/>
    <p:sldId id="298" r:id="rId15"/>
    <p:sldId id="319" r:id="rId16"/>
    <p:sldId id="292" r:id="rId17"/>
    <p:sldId id="299" r:id="rId18"/>
    <p:sldId id="301" r:id="rId19"/>
    <p:sldId id="300" r:id="rId20"/>
    <p:sldId id="289" r:id="rId21"/>
    <p:sldId id="302" r:id="rId22"/>
    <p:sldId id="315" r:id="rId23"/>
    <p:sldId id="317" r:id="rId24"/>
    <p:sldId id="303" r:id="rId25"/>
    <p:sldId id="294" r:id="rId26"/>
    <p:sldId id="295" r:id="rId27"/>
    <p:sldId id="290" r:id="rId28"/>
    <p:sldId id="285" r:id="rId29"/>
    <p:sldId id="293" r:id="rId30"/>
    <p:sldId id="304" r:id="rId31"/>
    <p:sldId id="318" r:id="rId32"/>
    <p:sldId id="307" r:id="rId33"/>
    <p:sldId id="308" r:id="rId34"/>
    <p:sldId id="311" r:id="rId35"/>
    <p:sldId id="312" r:id="rId36"/>
    <p:sldId id="320" r:id="rId37"/>
    <p:sldId id="313" r:id="rId38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EAEAEA"/>
    <a:srgbClr val="00FF00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2" autoAdjust="0"/>
  </p:normalViewPr>
  <p:slideViewPr>
    <p:cSldViewPr>
      <p:cViewPr varScale="1">
        <p:scale>
          <a:sx n="98" d="100"/>
          <a:sy n="98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2012-07-28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7" y="3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2012-07-28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716237"/>
            <a:ext cx="5437550" cy="44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7" y="9430831"/>
            <a:ext cx="2945955" cy="495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reports.qt.nokia.com/browse/QTBUG-228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79534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External Library’s Dependency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857250" y="4772000"/>
            <a:ext cx="7854950" cy="457200"/>
          </a:xfrm>
        </p:spPr>
        <p:txBody>
          <a:bodyPr/>
          <a:lstStyle/>
          <a:p>
            <a:r>
              <a:rPr lang="en-US" altLang="ko-KR" dirty="0" smtClean="0"/>
              <a:t>Sang-</a:t>
            </a:r>
            <a:r>
              <a:rPr lang="en-US" altLang="ko-KR" dirty="0" err="1" smtClean="0"/>
              <a:t>Wook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pthread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CppUnit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VC6 project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제공하는데 이를 </a:t>
            </a:r>
            <a:r>
              <a:rPr lang="en-US" altLang="ko-KR" dirty="0" smtClean="0"/>
              <a:t>VC2008</a:t>
            </a:r>
            <a:r>
              <a:rPr lang="ko-KR" altLang="en-US" dirty="0" smtClean="0"/>
              <a:t>로 변환한 후 </a:t>
            </a:r>
            <a:r>
              <a:rPr lang="en-US" altLang="ko-KR" dirty="0" smtClean="0"/>
              <a:t>VC2010 project</a:t>
            </a:r>
            <a:r>
              <a:rPr lang="ko-KR" altLang="en-US" dirty="0" smtClean="0"/>
              <a:t>로 변환해야 정상적으로 </a:t>
            </a:r>
            <a:r>
              <a:rPr lang="en-US" altLang="ko-KR" dirty="0" smtClean="0"/>
              <a:t>building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log4cxx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91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zziplib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zlib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ko-KR" altLang="en-US" dirty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zzip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stdint.h</a:t>
            </a:r>
            <a:r>
              <a:rPr lang="en-US" altLang="ko-KR" dirty="0"/>
              <a:t>” </a:t>
            </a:r>
            <a:r>
              <a:rPr lang="ko-KR" altLang="en-US" dirty="0"/>
              <a:t>파일이 </a:t>
            </a:r>
            <a:r>
              <a:rPr lang="en-US" altLang="ko-KR" dirty="0"/>
              <a:t>C/C++ </a:t>
            </a:r>
            <a:r>
              <a:rPr lang="ko-KR" altLang="en-US" dirty="0"/>
              <a:t>표준 헤더인 </a:t>
            </a:r>
            <a:r>
              <a:rPr lang="en-US" altLang="ko-KR" dirty="0"/>
              <a:t>&lt;</a:t>
            </a:r>
            <a:r>
              <a:rPr lang="en-US" altLang="ko-KR" dirty="0" err="1" smtClean="0"/>
              <a:t>stdint.h</a:t>
            </a:r>
            <a:r>
              <a:rPr lang="en-US" altLang="ko-KR" dirty="0"/>
              <a:t>&gt;</a:t>
            </a:r>
            <a:r>
              <a:rPr lang="ko-KR" altLang="en-US" dirty="0"/>
              <a:t>를 찾지 못하게 하는 경우가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1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ATLAS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0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Eigen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FFTW, OpenGL, </a:t>
            </a:r>
            <a:r>
              <a:rPr lang="en-US" altLang="ko-KR" dirty="0" err="1" smtClean="0"/>
              <a:t>GLut</a:t>
            </a:r>
            <a:r>
              <a:rPr lang="en-US" altLang="ko-KR" dirty="0" smtClean="0"/>
              <a:t>, GLEW, {</a:t>
            </a:r>
            <a:r>
              <a:rPr lang="en-US" altLang="ko-KR" dirty="0" err="1" smtClean="0"/>
              <a:t>SuperLU</a:t>
            </a:r>
            <a:r>
              <a:rPr lang="en-US" altLang="ko-KR" dirty="0" smtClean="0"/>
              <a:t>}, </a:t>
            </a:r>
            <a:r>
              <a:rPr lang="en-US" altLang="ko-KR" dirty="0" err="1" smtClean="0"/>
              <a:t>SuiteSparse</a:t>
            </a:r>
            <a:r>
              <a:rPr lang="en-US" altLang="ko-KR" dirty="0" smtClean="0"/>
              <a:t>(CHOLMOD, </a:t>
            </a:r>
            <a:r>
              <a:rPr lang="en-US" altLang="ko-KR" dirty="0" err="1" smtClean="0"/>
              <a:t>UMFPack</a:t>
            </a:r>
            <a:r>
              <a:rPr lang="en-US" altLang="ko-KR" dirty="0" smtClean="0"/>
              <a:t>), {</a:t>
            </a:r>
            <a:r>
              <a:rPr lang="en-US" altLang="ko-KR" dirty="0" err="1" smtClean="0"/>
              <a:t>PaStiX</a:t>
            </a:r>
            <a:r>
              <a:rPr lang="en-US" altLang="ko-KR" dirty="0" smtClean="0"/>
              <a:t>}, GMP, MPFR</a:t>
            </a:r>
            <a:r>
              <a:rPr lang="en-US" altLang="ko-KR" dirty="0"/>
              <a:t>, </a:t>
            </a:r>
            <a:r>
              <a:rPr lang="en-US" altLang="ko-KR" dirty="0" smtClean="0"/>
              <a:t>{ADOL-C}, {METIS}, {SCOTCH}, {SLURM}, {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GTest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err="1" smtClean="0"/>
              <a:t>OpenCV</a:t>
            </a:r>
            <a:r>
              <a:rPr lang="en-US" altLang="ko-KR" dirty="0" smtClean="0"/>
              <a:t>, PCL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Eigen library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header file</a:t>
            </a:r>
            <a:r>
              <a:rPr lang="ko-KR" altLang="en-US" dirty="0" smtClean="0">
                <a:solidFill>
                  <a:srgbClr val="0000FF"/>
                </a:solidFill>
              </a:rPr>
              <a:t>만 있으면 되는 </a:t>
            </a:r>
            <a:r>
              <a:rPr lang="en-US" altLang="ko-KR" dirty="0" smtClean="0">
                <a:solidFill>
                  <a:srgbClr val="0000FF"/>
                </a:solidFill>
              </a:rPr>
              <a:t>library</a:t>
            </a:r>
            <a:r>
              <a:rPr lang="ko-KR" altLang="en-US" dirty="0" smtClean="0">
                <a:solidFill>
                  <a:srgbClr val="0000FF"/>
                </a:solidFill>
              </a:rPr>
              <a:t>임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1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GSL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6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7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MPFR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2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5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412775"/>
            <a:ext cx="1440160" cy="504283"/>
            <a:chOff x="904449" y="1412775"/>
            <a:chExt cx="1440160" cy="504283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141277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Boost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177292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177304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1769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24640" y="3714133"/>
            <a:ext cx="1440160" cy="501040"/>
            <a:chOff x="2917529" y="3714133"/>
            <a:chExt cx="1440160" cy="50104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2917529" y="371413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log4cxx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91752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63760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277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99764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2564906"/>
            <a:ext cx="1440160" cy="501155"/>
            <a:chOff x="904449" y="2564906"/>
            <a:chExt cx="1440160" cy="501155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56490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pthread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918463"/>
              <a:ext cx="360040" cy="1475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5157192"/>
            <a:ext cx="1440160" cy="500701"/>
            <a:chOff x="904449" y="5157192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90444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iconv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90444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62452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26448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984569" y="5513765"/>
              <a:ext cx="360040" cy="1441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27784" y="1416357"/>
            <a:ext cx="1440160" cy="500701"/>
            <a:chOff x="2920673" y="1416357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920673" y="1416357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STLport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20673" y="177270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4075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28071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000793" y="177281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2564904"/>
            <a:ext cx="1440160" cy="501157"/>
            <a:chOff x="2920673" y="2564904"/>
            <a:chExt cx="1440160" cy="50115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920673" y="256490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TBB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920673" y="292193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64075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28071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000793" y="292204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83167" y="2580835"/>
            <a:ext cx="1440160" cy="504283"/>
            <a:chOff x="5076056" y="2580835"/>
            <a:chExt cx="1440160" cy="504283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076056" y="258083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VLD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076056" y="294098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79613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36096" y="294110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156176" y="293752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1560" y="3714472"/>
            <a:ext cx="1440160" cy="500701"/>
            <a:chOff x="904449" y="3714472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904449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>
                  <a:solidFill>
                    <a:srgbClr val="0000FF"/>
                  </a:solidFill>
                </a:rPr>
                <a:t>CppUnit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904449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62452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126448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984569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3167" y="3714472"/>
            <a:ext cx="1440160" cy="500701"/>
            <a:chOff x="5076056" y="3714472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xerces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624640" y="5157192"/>
            <a:ext cx="1440160" cy="500701"/>
            <a:chOff x="2917529" y="5157192"/>
            <a:chExt cx="1440160" cy="50070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917529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zlib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2917529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63760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27756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997649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83167" y="5157192"/>
            <a:ext cx="1440160" cy="500701"/>
            <a:chOff x="5076056" y="5157192"/>
            <a:chExt cx="1440160" cy="500701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076056" y="515719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zziplib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076056" y="551376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79613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43609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156176" y="551387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3167" y="1412198"/>
            <a:ext cx="1440160" cy="504283"/>
            <a:chOff x="5076056" y="1412198"/>
            <a:chExt cx="1440160" cy="504283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5076056" y="141219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00FF"/>
                  </a:solidFill>
                </a:rPr>
                <a:t>POCO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076056" y="1772352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79613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5436096" y="177246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6156176" y="176888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804248" y="3714472"/>
            <a:ext cx="1440160" cy="500701"/>
            <a:chOff x="5076056" y="3714472"/>
            <a:chExt cx="1440160" cy="50070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076056" y="371447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expat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076056" y="407104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79613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543609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6156176" y="407115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5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Cairo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3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DevIL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PLplot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Shared</a:t>
            </a:r>
            <a:endParaRPr lang="en-US" altLang="ko-KR" dirty="0"/>
          </a:p>
          <a:p>
            <a:pPr lvl="1"/>
            <a:r>
              <a:rPr lang="en-US" altLang="ko-KR" dirty="0"/>
              <a:t>Build mode: </a:t>
            </a:r>
            <a:r>
              <a:rPr lang="en-US" altLang="ko-KR" dirty="0" smtClean="0"/>
              <a:t>Release</a:t>
            </a:r>
            <a:endParaRPr lang="en-US" altLang="ko-KR" dirty="0"/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err="1" smtClean="0"/>
              <a:t>FreeType</a:t>
            </a:r>
            <a:r>
              <a:rPr lang="en-US" altLang="ko-KR" dirty="0" smtClean="0"/>
              <a:t>, GD, </a:t>
            </a:r>
            <a:r>
              <a:rPr lang="en-US" altLang="ko-KR" dirty="0" err="1" smtClean="0"/>
              <a:t>Qhull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wxWidgets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4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wxWidgets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09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8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OpenSceneGraph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3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Ogre 3D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</a:t>
            </a:r>
            <a:r>
              <a:rPr lang="en-US" altLang="ko-KR" dirty="0"/>
              <a:t>libraries (suppliers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dirty="0" smtClean="0"/>
              <a:t>Boost, </a:t>
            </a:r>
            <a:r>
              <a:rPr lang="en-US" altLang="ko-KR" sz="2800" dirty="0" err="1" smtClean="0"/>
              <a:t>zlib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zzip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FreeType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FreeImage</a:t>
            </a:r>
            <a:r>
              <a:rPr lang="en-US" altLang="ko-KR" sz="2800" dirty="0" smtClean="0"/>
              <a:t>, </a:t>
            </a:r>
            <a:r>
              <a:rPr lang="en-US" altLang="ko-KR" sz="2800" dirty="0"/>
              <a:t>OpenGL, DirectX</a:t>
            </a:r>
            <a:r>
              <a:rPr lang="en-US" altLang="ko-KR" sz="2800" dirty="0" smtClean="0"/>
              <a:t>, TBB, </a:t>
            </a:r>
            <a:r>
              <a:rPr lang="en-US" altLang="ko-KR" sz="2800" dirty="0" err="1" smtClean="0"/>
              <a:t>CppUnit</a:t>
            </a:r>
            <a:r>
              <a:rPr lang="en-US" altLang="ko-KR" sz="2800" dirty="0" smtClean="0"/>
              <a:t>, POCO, OIS, Cg</a:t>
            </a:r>
            <a:endParaRPr lang="en-US" altLang="ko-KR" dirty="0"/>
          </a:p>
          <a:p>
            <a:r>
              <a:rPr lang="en-US" altLang="ko-KR" dirty="0"/>
              <a:t>Using libraries (</a:t>
            </a:r>
            <a:r>
              <a:rPr lang="en-US" altLang="ko-KR" dirty="0" smtClean="0"/>
              <a:t>clients)</a:t>
            </a:r>
            <a:endParaRPr lang="en-US" altLang="ko-KR" dirty="0"/>
          </a:p>
          <a:p>
            <a:r>
              <a:rPr lang="en-US" altLang="ko-KR" dirty="0"/>
              <a:t>Building </a:t>
            </a:r>
            <a:r>
              <a:rPr lang="en-US" altLang="ko-KR" dirty="0" smtClean="0"/>
              <a:t>tips</a:t>
            </a:r>
          </a:p>
          <a:p>
            <a:pPr lvl="1"/>
            <a:r>
              <a:rPr lang="en-US" altLang="ko-KR" dirty="0" err="1" smtClean="0"/>
              <a:t>FreeImage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shared library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하기 위해서 </a:t>
            </a:r>
            <a:r>
              <a:rPr lang="en-US" altLang="ko-KR" dirty="0" smtClean="0"/>
              <a:t>FREEIMAGE_LIB</a:t>
            </a:r>
            <a:r>
              <a:rPr lang="ko-KR" altLang="en-US" dirty="0"/>
              <a:t> </a:t>
            </a:r>
            <a:r>
              <a:rPr lang="en-US" altLang="ko-KR" dirty="0" smtClean="0"/>
              <a:t>macro</a:t>
            </a:r>
            <a:r>
              <a:rPr lang="ko-KR" altLang="en-US" dirty="0" smtClean="0"/>
              <a:t>를 정의하지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19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CGAL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, BLAS, LAPACK, TAUCS, GMP, MPFR, MPFI, MKL, OpenGL, </a:t>
            </a:r>
            <a:r>
              <a:rPr lang="en-US" altLang="ko-KR" dirty="0" err="1" smtClean="0"/>
              <a:t>Qt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Boost 1.48.0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CGAL-3.9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CGAL_Qt4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compile</a:t>
            </a:r>
            <a:r>
              <a:rPr lang="ko-KR" altLang="en-US" dirty="0" smtClean="0"/>
              <a:t>하는 경우 </a:t>
            </a:r>
            <a:r>
              <a:rPr lang="en-US" altLang="ko-KR" dirty="0" smtClean="0"/>
              <a:t>‘Parse </a:t>
            </a:r>
            <a:r>
              <a:rPr lang="en-US" altLang="ko-KR" dirty="0"/>
              <a:t>error at </a:t>
            </a:r>
            <a:r>
              <a:rPr lang="en-US" altLang="ko-KR" dirty="0" smtClean="0"/>
              <a:t>“BOOST_JOIN”’ error</a:t>
            </a:r>
            <a:r>
              <a:rPr lang="ko-KR" altLang="en-US" dirty="0" smtClean="0"/>
              <a:t>가 발생하는데 아래의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 </a:t>
            </a:r>
            <a:r>
              <a:rPr lang="en-US" altLang="ko-KR" dirty="0"/>
              <a:t>-</a:t>
            </a:r>
            <a:r>
              <a:rPr lang="en-US" altLang="ko-KR" dirty="0" smtClean="0"/>
              <a:t>DBOOST_TT_HAS_OPERATOR_HPP_INCLUDED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추가하면 문제를 해결할 수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moc_GraphicsItem.cxx_parameters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moc_GraphicsViewInput.cxx_parameters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[ref]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bugreports.qt.nokia.com/browse/QTBUG-22829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CGAL-3.9</a:t>
            </a:r>
            <a:r>
              <a:rPr lang="ko-KR" altLang="en-US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사용하기 위해서는 </a:t>
            </a:r>
            <a:r>
              <a:rPr lang="en-US" altLang="ko-KR" dirty="0" smtClean="0"/>
              <a:t>CGAL_NO_AUTOLINK_GMP &amp;</a:t>
            </a:r>
            <a:r>
              <a:rPr lang="en-US" altLang="ko-KR" dirty="0"/>
              <a:t> </a:t>
            </a:r>
            <a:r>
              <a:rPr lang="en-US" altLang="ko-KR" dirty="0" smtClean="0"/>
              <a:t>CGAL_NO_AUTOLINK_MPFR macro</a:t>
            </a:r>
            <a:r>
              <a:rPr lang="ko-KR" altLang="en-US" dirty="0" smtClean="0"/>
              <a:t>를 설정하고 사용하고자 하는 </a:t>
            </a:r>
            <a:r>
              <a:rPr lang="en-US" altLang="ko-KR" dirty="0" smtClean="0"/>
              <a:t>GMP &amp; MPFR library name</a:t>
            </a:r>
            <a:r>
              <a:rPr lang="ko-KR" altLang="en-US" smtClean="0"/>
              <a:t>을 직접 지정하여야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56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6417" y="1190877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BLAS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9491" y="4462412"/>
            <a:ext cx="1440160" cy="500814"/>
            <a:chOff x="887523" y="2947002"/>
            <a:chExt cx="1440160" cy="500814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GSL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771800" y="4462299"/>
            <a:ext cx="1440160" cy="501268"/>
            <a:chOff x="3059832" y="2946889"/>
            <a:chExt cx="1440160" cy="501268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059832" y="294688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GMP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059832" y="330346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77991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419872" y="330357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139952" y="3303461"/>
              <a:ext cx="360040" cy="1446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27183" y="4462639"/>
            <a:ext cx="1440160" cy="500928"/>
            <a:chOff x="5215215" y="2947229"/>
            <a:chExt cx="1440160" cy="50092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MPFR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71800" y="2060848"/>
            <a:ext cx="1440160" cy="510158"/>
            <a:chOff x="5215215" y="1196318"/>
            <a:chExt cx="1440160" cy="510158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215215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TAUCS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15215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93529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575255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295335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14134" y="2070192"/>
            <a:ext cx="1440160" cy="500814"/>
            <a:chOff x="7303447" y="1205548"/>
            <a:chExt cx="1440160" cy="500814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7303447" y="12055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umfpack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303447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802352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7663487" y="156234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383567" y="1562345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6417" y="2846834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Eigen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7075" y="2070192"/>
            <a:ext cx="1440160" cy="510158"/>
            <a:chOff x="3059832" y="1196318"/>
            <a:chExt cx="1440160" cy="510158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059832" y="1196318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ATLAS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059832" y="156234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7991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419872" y="156246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139952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27183" y="2846834"/>
            <a:ext cx="1440160" cy="510158"/>
            <a:chOff x="5215215" y="2066595"/>
            <a:chExt cx="1440160" cy="510158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5215215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mtClean="0"/>
                <a:t>cvm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215215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93529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75255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6295335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771800" y="2846834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Armadillo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9491" y="5808506"/>
            <a:ext cx="1440160" cy="500814"/>
            <a:chOff x="887523" y="2947002"/>
            <a:chExt cx="1440160" cy="500814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Cg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771800" y="5808506"/>
            <a:ext cx="1440160" cy="500814"/>
            <a:chOff x="887523" y="2947002"/>
            <a:chExt cx="1440160" cy="50081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887523" y="2947002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CUDA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887523" y="330368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60760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247563" y="330380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967643" y="330379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771800" y="1190877"/>
            <a:ext cx="1440160" cy="515372"/>
            <a:chOff x="904449" y="1190877"/>
            <a:chExt cx="1440160" cy="515372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LAPACK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092280" y="4462639"/>
            <a:ext cx="1440160" cy="500928"/>
            <a:chOff x="5215215" y="2947229"/>
            <a:chExt cx="1440160" cy="500928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215215" y="2947229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MPFI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215215" y="33040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93529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575255" y="330414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6295335" y="3303461"/>
              <a:ext cx="360040" cy="1446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44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OpenMesh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Boost, Eigen,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, Python, VTK, </a:t>
            </a:r>
            <a:r>
              <a:rPr lang="en-US" altLang="ko-KR" dirty="0" err="1" smtClean="0"/>
              <a:t>Qhull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89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OpenGL, HDF5, Python, GSL,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Flann</a:t>
            </a:r>
            <a:r>
              <a:rPr lang="en-US" altLang="ko-KR" dirty="0" smtClean="0"/>
              <a:t>, Boost, {</a:t>
            </a:r>
            <a:r>
              <a:rPr lang="en-US" altLang="ko-KR" dirty="0" err="1" smtClean="0"/>
              <a:t>FreeType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libtiff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libpng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}, </a:t>
            </a:r>
            <a:r>
              <a:rPr lang="en-US" altLang="ko-KR" dirty="0" err="1" smtClean="0"/>
              <a:t>GNUplot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PCL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26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FFTW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26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TBB</a:t>
            </a:r>
            <a:r>
              <a:rPr lang="en-US" altLang="ko-KR" dirty="0"/>
              <a:t>, </a:t>
            </a:r>
            <a:r>
              <a:rPr lang="en-US" altLang="ko-KR" dirty="0" smtClean="0"/>
              <a:t>Eigen, </a:t>
            </a:r>
            <a:r>
              <a:rPr lang="en-US" altLang="ko-KR" dirty="0" err="1" smtClean="0"/>
              <a:t>libpng</a:t>
            </a:r>
            <a:r>
              <a:rPr lang="en-US" altLang="ko-KR" dirty="0"/>
              <a:t>, </a:t>
            </a:r>
            <a:r>
              <a:rPr lang="en-US" altLang="ko-KR" dirty="0" err="1"/>
              <a:t>libtif</a:t>
            </a:r>
            <a:r>
              <a:rPr lang="en-US" altLang="ko-KR" dirty="0"/>
              <a:t>, </a:t>
            </a:r>
            <a:r>
              <a:rPr lang="en-US" altLang="ko-KR" dirty="0" err="1" smtClean="0"/>
              <a:t>libjpeg</a:t>
            </a:r>
            <a:r>
              <a:rPr lang="en-US" altLang="ko-KR" dirty="0" smtClean="0"/>
              <a:t>, Jasper</a:t>
            </a:r>
            <a:r>
              <a:rPr lang="en-US" altLang="ko-KR" dirty="0"/>
              <a:t>, </a:t>
            </a:r>
            <a:r>
              <a:rPr lang="en-US" altLang="ko-KR" dirty="0" err="1" smtClean="0"/>
              <a:t>OpenEXR</a:t>
            </a:r>
            <a:r>
              <a:rPr lang="en-US" altLang="ko-KR" dirty="0" smtClean="0"/>
              <a:t>, {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}, Python, CUDA, {</a:t>
            </a:r>
            <a:r>
              <a:rPr lang="en-US" altLang="ko-KR" dirty="0" err="1" smtClean="0"/>
              <a:t>OpenNI</a:t>
            </a:r>
            <a:r>
              <a:rPr lang="en-US" altLang="ko-KR" dirty="0" smtClean="0"/>
              <a:t>}, {IPP}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OpenEXR</a:t>
            </a:r>
            <a:r>
              <a:rPr lang="ko-KR" altLang="en-US" dirty="0">
                <a:solidFill>
                  <a:srgbClr val="0000FF"/>
                </a:solidFill>
              </a:rPr>
              <a:t> 를 </a:t>
            </a:r>
            <a:r>
              <a:rPr lang="en-US" altLang="ko-KR" dirty="0">
                <a:solidFill>
                  <a:srgbClr val="0000FF"/>
                </a:solidFill>
              </a:rPr>
              <a:t>shared library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linking</a:t>
            </a:r>
            <a:r>
              <a:rPr lang="ko-KR" altLang="en-US" dirty="0">
                <a:solidFill>
                  <a:srgbClr val="0000FF"/>
                </a:solidFill>
              </a:rPr>
              <a:t>하기 위해서 </a:t>
            </a:r>
            <a:r>
              <a:rPr lang="en-US" altLang="ko-KR" dirty="0">
                <a:solidFill>
                  <a:srgbClr val="0000FF"/>
                </a:solidFill>
              </a:rPr>
              <a:t>OPENEXR_DLL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macro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err="1" smtClean="0">
                <a:solidFill>
                  <a:srgbClr val="0000FF"/>
                </a:solidFill>
              </a:rPr>
              <a:t>highgui</a:t>
            </a:r>
            <a:r>
              <a:rPr lang="en-US" altLang="ko-KR" dirty="0" smtClean="0">
                <a:solidFill>
                  <a:srgbClr val="0000FF"/>
                </a:solidFill>
              </a:rPr>
              <a:t> project</a:t>
            </a:r>
            <a:r>
              <a:rPr lang="ko-KR" altLang="en-US" dirty="0" smtClean="0">
                <a:solidFill>
                  <a:srgbClr val="0000FF"/>
                </a:solidFill>
              </a:rPr>
              <a:t>에 정의하여야 한다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VxL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</a:t>
            </a:r>
            <a:r>
              <a:rPr lang="en-US" altLang="ko-KR" dirty="0" smtClean="0"/>
              <a:t>Static</a:t>
            </a:r>
            <a:endParaRPr lang="en-US" altLang="ko-KR" dirty="0"/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dirty="0" smtClean="0"/>
              <a:t>Python, OpenGL, {jpeg}, {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}, {tiff}, {</a:t>
            </a:r>
            <a:r>
              <a:rPr lang="en-US" altLang="ko-KR" dirty="0" err="1" smtClean="0"/>
              <a:t>zlib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ffmpeg</a:t>
            </a:r>
            <a:r>
              <a:rPr lang="en-US" altLang="ko-KR" dirty="0" smtClean="0"/>
              <a:t>}, {expat}, {</a:t>
            </a:r>
            <a:r>
              <a:rPr lang="en-US" altLang="ko-KR" dirty="0" err="1" smtClean="0"/>
              <a:t>xerces</a:t>
            </a:r>
            <a:r>
              <a:rPr lang="en-US" altLang="ko-KR" dirty="0" smtClean="0"/>
              <a:t>}, {</a:t>
            </a:r>
            <a:r>
              <a:rPr lang="en-US" altLang="ko-KR" dirty="0" err="1" smtClean="0"/>
              <a:t>wxWidgets</a:t>
            </a:r>
            <a:r>
              <a:rPr lang="en-US" altLang="ko-KR" dirty="0" smtClean="0"/>
              <a:t>}, {SLURM}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CMAKE_CXX_FLAGS &amp; CMAKE_C_FLAGS</a:t>
            </a:r>
            <a:r>
              <a:rPr lang="ko-KR" altLang="en-US" dirty="0" smtClean="0"/>
              <a:t>에 </a:t>
            </a:r>
            <a:r>
              <a:rPr lang="en-US" altLang="ko-KR" dirty="0"/>
              <a:t> HAS_FFMPEG_SEVERAL &amp; FFMPEG_FOUND_SEVERAL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FFmpeg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를 가지는 구조이므로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VNL_CONFIG_ENABLE_SSE2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되어야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Static library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building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77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PNL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pPr lvl="1"/>
            <a:r>
              <a:rPr lang="en-US" altLang="ko-KR" smtClean="0"/>
              <a:t>cxcore</a:t>
            </a:r>
            <a:endParaRPr lang="en-US" altLang="ko-KR" dirty="0" smtClean="0"/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</p:txBody>
      </p:sp>
    </p:spTree>
    <p:extLst>
      <p:ext uri="{BB962C8B-B14F-4D97-AF65-F5344CB8AC3E}">
        <p14:creationId xmlns:p14="http://schemas.microsoft.com/office/powerpoint/2010/main" val="130669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11560" y="3573016"/>
            <a:ext cx="1440160" cy="500701"/>
            <a:chOff x="904449" y="3861048"/>
            <a:chExt cx="1440160" cy="50070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904449" y="3861048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Cairo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04449" y="4217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2452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264489" y="4217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984569" y="4221088"/>
              <a:ext cx="360040" cy="140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66943" y="3576371"/>
            <a:ext cx="1440160" cy="500701"/>
            <a:chOff x="3059832" y="3864403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059832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DevIL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059832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7991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41987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139952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22326" y="3576371"/>
            <a:ext cx="1440160" cy="500701"/>
            <a:chOff x="5215215" y="3864403"/>
            <a:chExt cx="1440160" cy="500701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215215" y="386440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15215" y="422097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93529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57525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6295335" y="422108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1560" y="4944523"/>
            <a:ext cx="1440160" cy="504282"/>
            <a:chOff x="904449" y="4944523"/>
            <a:chExt cx="1440160" cy="504282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PLplot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2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297626"/>
              <a:ext cx="360040" cy="1511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DDDDDD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560" y="1344123"/>
            <a:ext cx="1440160" cy="500701"/>
            <a:chOff x="904449" y="1344123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13441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libgif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17006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170080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66943" y="1343896"/>
            <a:ext cx="1440160" cy="500701"/>
            <a:chOff x="3059832" y="1343896"/>
            <a:chExt cx="1440160" cy="50070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3059832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/>
                <a:t>libjpeg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059832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77991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41987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4139952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22326" y="1343895"/>
            <a:ext cx="1440160" cy="500701"/>
            <a:chOff x="5215215" y="1343895"/>
            <a:chExt cx="1440160" cy="500701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5215215" y="13438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libpng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5215215" y="17004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529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57525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6295335" y="17005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71399" y="1343896"/>
            <a:ext cx="1440160" cy="500701"/>
            <a:chOff x="7164288" y="1343896"/>
            <a:chExt cx="1440160" cy="500701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7164288" y="1343896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/>
                <a:t>libtiff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7164288" y="170046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788436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752432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8244408" y="170058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560" y="2280454"/>
            <a:ext cx="1440160" cy="500701"/>
            <a:chOff x="904449" y="2280454"/>
            <a:chExt cx="1440160" cy="500701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OpenEXR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66943" y="2280454"/>
            <a:ext cx="1440160" cy="500701"/>
            <a:chOff x="3059832" y="2280454"/>
            <a:chExt cx="1440160" cy="500701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FreeImage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871399" y="2280454"/>
            <a:ext cx="1440160" cy="500701"/>
            <a:chOff x="3059832" y="2280454"/>
            <a:chExt cx="1440160" cy="50070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3059832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/>
                <a:t>FreeType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059832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7991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41987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139952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22326" y="2280454"/>
            <a:ext cx="1440160" cy="500701"/>
            <a:chOff x="904449" y="2280454"/>
            <a:chExt cx="1440160" cy="500701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904449" y="228045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600" dirty="0" err="1" smtClean="0"/>
                <a:t>ImageMagick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904449" y="263702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62452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126448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984569" y="263713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5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1560" y="1340768"/>
            <a:ext cx="1440160" cy="500701"/>
            <a:chOff x="904449" y="4944523"/>
            <a:chExt cx="1440160" cy="50070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904449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GTK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90444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62452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1264489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1984569" y="5301095"/>
              <a:ext cx="360040" cy="1440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66943" y="1340768"/>
            <a:ext cx="1440160" cy="500701"/>
            <a:chOff x="3059832" y="4944523"/>
            <a:chExt cx="1440160" cy="50070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059832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wxWidgets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059832" y="5304677"/>
              <a:ext cx="360040" cy="14043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79912" y="5304790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419872" y="5304791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139952" y="5304790"/>
              <a:ext cx="360040" cy="1403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1560" y="2273290"/>
            <a:ext cx="1440160" cy="500701"/>
            <a:chOff x="904449" y="5877045"/>
            <a:chExt cx="1440160" cy="50070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904449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OSG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904449" y="6237199"/>
              <a:ext cx="360040" cy="14054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62452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26448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984569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66943" y="2273290"/>
            <a:ext cx="1440160" cy="500701"/>
            <a:chOff x="3059832" y="5877045"/>
            <a:chExt cx="1440160" cy="500701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3059832" y="587704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Ogre 3D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059832" y="6237199"/>
              <a:ext cx="360040" cy="1404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79912" y="6237312"/>
              <a:ext cx="360040" cy="1403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3419872" y="6237312"/>
              <a:ext cx="360040" cy="1403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139952" y="6237311"/>
              <a:ext cx="360040" cy="1403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22326" y="1340768"/>
            <a:ext cx="1440160" cy="500701"/>
            <a:chOff x="5215215" y="4944523"/>
            <a:chExt cx="1440160" cy="500701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5215215" y="4944523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FF"/>
                  </a:solidFill>
                </a:rPr>
                <a:t>Qt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21521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93529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75255" y="5301095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295335" y="5301095"/>
              <a:ext cx="360040" cy="1440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List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5877272"/>
            <a:ext cx="1440160" cy="515372"/>
            <a:chOff x="904449" y="1190877"/>
            <a:chExt cx="1440160" cy="51537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OpenCV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1268760"/>
            <a:ext cx="1440160" cy="500701"/>
            <a:chOff x="904449" y="2066595"/>
            <a:chExt cx="1440160" cy="50070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CGAL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66943" y="1268760"/>
            <a:ext cx="1440160" cy="510158"/>
            <a:chOff x="3059832" y="2066595"/>
            <a:chExt cx="1440160" cy="510158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OpenMesh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3207229"/>
            <a:ext cx="1440160" cy="500701"/>
            <a:chOff x="904449" y="4005064"/>
            <a:chExt cx="1440160" cy="500701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904449" y="4005064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OIS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904449" y="436163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162452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1264489" y="4361749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1984569" y="4361748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1560" y="2199117"/>
            <a:ext cx="1440160" cy="500701"/>
            <a:chOff x="904449" y="2066595"/>
            <a:chExt cx="1440160" cy="500701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1560" y="4641820"/>
            <a:ext cx="1440160" cy="515372"/>
            <a:chOff x="904449" y="1190877"/>
            <a:chExt cx="1440160" cy="51537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FFTW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766943" y="4641820"/>
            <a:ext cx="1440160" cy="515372"/>
            <a:chOff x="904449" y="1190877"/>
            <a:chExt cx="1440160" cy="51537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27183" y="4641820"/>
            <a:ext cx="1440160" cy="515372"/>
            <a:chOff x="904449" y="1190877"/>
            <a:chExt cx="1440160" cy="515372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/>
                <a:t>FLANN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27183" y="1268760"/>
            <a:ext cx="1440160" cy="510158"/>
            <a:chOff x="3059832" y="2066595"/>
            <a:chExt cx="1440160" cy="51015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059832" y="2066595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PCL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059832" y="2432624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77991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419872" y="243273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4139952" y="243251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66943" y="2199117"/>
            <a:ext cx="1440160" cy="500701"/>
            <a:chOff x="904449" y="2066595"/>
            <a:chExt cx="1440160" cy="50070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04449" y="2066595"/>
              <a:ext cx="1440160" cy="5007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ITK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904449" y="2423167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162452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264489" y="242328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984569" y="2423279"/>
              <a:ext cx="360040" cy="1440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927183" y="5877272"/>
            <a:ext cx="1440160" cy="515372"/>
            <a:chOff x="904449" y="1190877"/>
            <a:chExt cx="1440160" cy="51537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904449" y="1190877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PNL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904449" y="1562120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162452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1264489" y="1562233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984569" y="1562006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6943" y="5877272"/>
            <a:ext cx="1440160" cy="515372"/>
            <a:chOff x="2766943" y="5877272"/>
            <a:chExt cx="1440160" cy="515372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2766943" y="5877272"/>
              <a:ext cx="1440160" cy="50993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VxL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48702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Rel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2698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Lib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847063" y="6248401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Dbg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2766943" y="6248628"/>
              <a:ext cx="360040" cy="144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7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Arial" charset="0"/>
                </a:rPr>
                <a:t>SO</a:t>
              </a:r>
              <a:endParaRPr kumimoji="0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6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Settings</a:t>
            </a:r>
          </a:p>
          <a:p>
            <a:pPr lvl="1"/>
            <a:r>
              <a:rPr lang="en-US" altLang="ko-KR" dirty="0" smtClean="0"/>
              <a:t>Link mode: Shared / Static</a:t>
            </a:r>
          </a:p>
          <a:p>
            <a:pPr lvl="1"/>
            <a:r>
              <a:rPr lang="en-US" altLang="ko-KR" dirty="0" smtClean="0"/>
              <a:t>Build mode: Release / Debug</a:t>
            </a:r>
          </a:p>
          <a:p>
            <a:pPr lvl="1"/>
            <a:r>
              <a:rPr lang="en-US" altLang="ko-KR" dirty="0" smtClean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pPr lvl="1"/>
            <a:r>
              <a:rPr lang="en-US" altLang="ko-KR" dirty="0" smtClean="0"/>
              <a:t>Ogre 3D</a:t>
            </a:r>
            <a:r>
              <a:rPr lang="en-US" altLang="ko-KR" dirty="0"/>
              <a:t>, CGAL</a:t>
            </a:r>
            <a:endParaRPr lang="en-US" altLang="ko-KR" dirty="0" smtClean="0"/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9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STLport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4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POCO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Settings</a:t>
            </a:r>
          </a:p>
          <a:p>
            <a:pPr lvl="1"/>
            <a:r>
              <a:rPr lang="en-US" altLang="ko-KR" dirty="0"/>
              <a:t>Link mode: Shared / Static</a:t>
            </a:r>
          </a:p>
          <a:p>
            <a:pPr lvl="1"/>
            <a:r>
              <a:rPr lang="en-US" altLang="ko-KR" dirty="0"/>
              <a:t>Build mode: Release / Debug</a:t>
            </a:r>
          </a:p>
          <a:p>
            <a:pPr lvl="1"/>
            <a:r>
              <a:rPr lang="en-US" altLang="ko-KR" dirty="0"/>
              <a:t>Platform: x32 / x64</a:t>
            </a:r>
          </a:p>
          <a:p>
            <a:r>
              <a:rPr lang="en-US" altLang="ko-KR" dirty="0" smtClean="0"/>
              <a:t>Dependent libraries (suppliers)</a:t>
            </a:r>
          </a:p>
          <a:p>
            <a:r>
              <a:rPr lang="en-US" altLang="ko-KR" dirty="0" smtClean="0"/>
              <a:t>Using libraries (clients)</a:t>
            </a:r>
          </a:p>
          <a:p>
            <a:r>
              <a:rPr lang="en-US" altLang="ko-KR" dirty="0" smtClean="0"/>
              <a:t>Building tips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표준 헤더인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찾지 못하게 하는 경우가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25176"/>
      </p:ext>
    </p:extLst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7382</TotalTime>
  <Words>1630</Words>
  <Application>Microsoft Office PowerPoint</Application>
  <PresentationFormat>화면 슬라이드 쇼(4:3)</PresentationFormat>
  <Paragraphs>565</Paragraphs>
  <Slides>37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301TGp_general_light</vt:lpstr>
      <vt:lpstr>Image</vt:lpstr>
      <vt:lpstr>External Library’s Dependency</vt:lpstr>
      <vt:lpstr>Library List</vt:lpstr>
      <vt:lpstr>Library List</vt:lpstr>
      <vt:lpstr>Library List</vt:lpstr>
      <vt:lpstr>Library List</vt:lpstr>
      <vt:lpstr>Library List</vt:lpstr>
      <vt:lpstr>Boost</vt:lpstr>
      <vt:lpstr>STLport</vt:lpstr>
      <vt:lpstr>POCO</vt:lpstr>
      <vt:lpstr>pthread</vt:lpstr>
      <vt:lpstr>CppUnit</vt:lpstr>
      <vt:lpstr>log4cxx</vt:lpstr>
      <vt:lpstr>zziplib</vt:lpstr>
      <vt:lpstr>ATLAS</vt:lpstr>
      <vt:lpstr>Eigen</vt:lpstr>
      <vt:lpstr>GSL</vt:lpstr>
      <vt:lpstr>GMP</vt:lpstr>
      <vt:lpstr>MPFR</vt:lpstr>
      <vt:lpstr>CUDA</vt:lpstr>
      <vt:lpstr>Cairo</vt:lpstr>
      <vt:lpstr>DevIL</vt:lpstr>
      <vt:lpstr>GD</vt:lpstr>
      <vt:lpstr>PLplot</vt:lpstr>
      <vt:lpstr>wxWidgets</vt:lpstr>
      <vt:lpstr>GTK</vt:lpstr>
      <vt:lpstr>Qt</vt:lpstr>
      <vt:lpstr>OpenSceneGraph</vt:lpstr>
      <vt:lpstr>Ogre 3D</vt:lpstr>
      <vt:lpstr>CGAL</vt:lpstr>
      <vt:lpstr>OpenMesh</vt:lpstr>
      <vt:lpstr>PCL</vt:lpstr>
      <vt:lpstr>VTK</vt:lpstr>
      <vt:lpstr>ITK</vt:lpstr>
      <vt:lpstr>FFTW</vt:lpstr>
      <vt:lpstr>OpenCV</vt:lpstr>
      <vt:lpstr>VxL</vt:lpstr>
      <vt:lpstr>PNL</vt:lpstr>
    </vt:vector>
  </TitlesOfParts>
  <Company>Korea Advanced Institute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sangwook</cp:lastModifiedBy>
  <cp:revision>711</cp:revision>
  <cp:lastPrinted>2011-10-25T01:47:07Z</cp:lastPrinted>
  <dcterms:created xsi:type="dcterms:W3CDTF">2008-11-26T12:32:50Z</dcterms:created>
  <dcterms:modified xsi:type="dcterms:W3CDTF">2012-07-27T16:26:57Z</dcterms:modified>
</cp:coreProperties>
</file>