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7" r:id="rId1"/>
  </p:sldMasterIdLst>
  <p:notesMasterIdLst>
    <p:notesMasterId r:id="rId67"/>
  </p:notesMasterIdLst>
  <p:sldIdLst>
    <p:sldId id="3769" r:id="rId2"/>
    <p:sldId id="3770" r:id="rId3"/>
    <p:sldId id="3771" r:id="rId4"/>
    <p:sldId id="3830" r:id="rId5"/>
    <p:sldId id="3829" r:id="rId6"/>
    <p:sldId id="3775" r:id="rId7"/>
    <p:sldId id="3776" r:id="rId8"/>
    <p:sldId id="3782" r:id="rId9"/>
    <p:sldId id="3783" r:id="rId10"/>
    <p:sldId id="3785" r:id="rId11"/>
    <p:sldId id="3832" r:id="rId12"/>
    <p:sldId id="3786" r:id="rId13"/>
    <p:sldId id="4379" r:id="rId14"/>
    <p:sldId id="3787" r:id="rId15"/>
    <p:sldId id="3788" r:id="rId16"/>
    <p:sldId id="3789" r:id="rId17"/>
    <p:sldId id="3790" r:id="rId18"/>
    <p:sldId id="3791" r:id="rId19"/>
    <p:sldId id="3792" r:id="rId20"/>
    <p:sldId id="3793" r:id="rId21"/>
    <p:sldId id="3794" r:id="rId22"/>
    <p:sldId id="3795" r:id="rId23"/>
    <p:sldId id="3796" r:id="rId24"/>
    <p:sldId id="3797" r:id="rId25"/>
    <p:sldId id="3798" r:id="rId26"/>
    <p:sldId id="3833" r:id="rId27"/>
    <p:sldId id="3799" r:id="rId28"/>
    <p:sldId id="4041" r:id="rId29"/>
    <p:sldId id="3802" r:id="rId30"/>
    <p:sldId id="3803" r:id="rId31"/>
    <p:sldId id="3804" r:id="rId32"/>
    <p:sldId id="4005" r:id="rId33"/>
    <p:sldId id="3805" r:id="rId34"/>
    <p:sldId id="3806" r:id="rId35"/>
    <p:sldId id="3807" r:id="rId36"/>
    <p:sldId id="3809" r:id="rId37"/>
    <p:sldId id="3810" r:id="rId38"/>
    <p:sldId id="3811" r:id="rId39"/>
    <p:sldId id="3812" r:id="rId40"/>
    <p:sldId id="4381" r:id="rId41"/>
    <p:sldId id="4380" r:id="rId42"/>
    <p:sldId id="3813" r:id="rId43"/>
    <p:sldId id="3818" r:id="rId44"/>
    <p:sldId id="3815" r:id="rId45"/>
    <p:sldId id="3816" r:id="rId46"/>
    <p:sldId id="3817" r:id="rId47"/>
    <p:sldId id="4007" r:id="rId48"/>
    <p:sldId id="4383" r:id="rId49"/>
    <p:sldId id="4382" r:id="rId50"/>
    <p:sldId id="4008" r:id="rId51"/>
    <p:sldId id="3820" r:id="rId52"/>
    <p:sldId id="3819" r:id="rId53"/>
    <p:sldId id="3823" r:id="rId54"/>
    <p:sldId id="3824" r:id="rId55"/>
    <p:sldId id="3825" r:id="rId56"/>
    <p:sldId id="3826" r:id="rId57"/>
    <p:sldId id="3835" r:id="rId58"/>
    <p:sldId id="4009" r:id="rId59"/>
    <p:sldId id="3827" r:id="rId60"/>
    <p:sldId id="3828" r:id="rId61"/>
    <p:sldId id="3836" r:id="rId62"/>
    <p:sldId id="3838" r:id="rId63"/>
    <p:sldId id="3837" r:id="rId64"/>
    <p:sldId id="3839" r:id="rId65"/>
    <p:sldId id="4010" r:id="rId66"/>
  </p:sldIdLst>
  <p:sldSz cx="9144000" cy="6858000" type="screen4x3"/>
  <p:notesSz cx="6858000" cy="9144000"/>
  <p:defaultTextStyle>
    <a:defPPr>
      <a:defRPr lang="zh-CN"/>
    </a:defPPr>
    <a:lvl1pPr algn="l" rtl="0" fontAlgn="base">
      <a:spcBef>
        <a:spcPct val="0"/>
      </a:spcBef>
      <a:spcAft>
        <a:spcPct val="0"/>
      </a:spcAft>
      <a:buFont typeface="Arial" pitchFamily="34" charset="0"/>
      <a:defRPr sz="3600" kern="1200">
        <a:solidFill>
          <a:schemeClr val="tx1"/>
        </a:solidFill>
        <a:latin typeface="Garamond" pitchFamily="18" charset="0"/>
        <a:ea typeface="宋体" pitchFamily="2" charset="-122"/>
        <a:cs typeface="+mn-cs"/>
      </a:defRPr>
    </a:lvl1pPr>
    <a:lvl2pPr marL="457200" algn="l" rtl="0" fontAlgn="base">
      <a:spcBef>
        <a:spcPct val="0"/>
      </a:spcBef>
      <a:spcAft>
        <a:spcPct val="0"/>
      </a:spcAft>
      <a:buFont typeface="Arial" pitchFamily="34" charset="0"/>
      <a:defRPr sz="3600" kern="1200">
        <a:solidFill>
          <a:schemeClr val="tx1"/>
        </a:solidFill>
        <a:latin typeface="Garamond" pitchFamily="18" charset="0"/>
        <a:ea typeface="宋体" pitchFamily="2" charset="-122"/>
        <a:cs typeface="+mn-cs"/>
      </a:defRPr>
    </a:lvl2pPr>
    <a:lvl3pPr marL="914400" algn="l" rtl="0" fontAlgn="base">
      <a:spcBef>
        <a:spcPct val="0"/>
      </a:spcBef>
      <a:spcAft>
        <a:spcPct val="0"/>
      </a:spcAft>
      <a:buFont typeface="Arial" pitchFamily="34" charset="0"/>
      <a:defRPr sz="3600" kern="1200">
        <a:solidFill>
          <a:schemeClr val="tx1"/>
        </a:solidFill>
        <a:latin typeface="Garamond" pitchFamily="18" charset="0"/>
        <a:ea typeface="宋体" pitchFamily="2" charset="-122"/>
        <a:cs typeface="+mn-cs"/>
      </a:defRPr>
    </a:lvl3pPr>
    <a:lvl4pPr marL="1371600" algn="l" rtl="0" fontAlgn="base">
      <a:spcBef>
        <a:spcPct val="0"/>
      </a:spcBef>
      <a:spcAft>
        <a:spcPct val="0"/>
      </a:spcAft>
      <a:buFont typeface="Arial" pitchFamily="34" charset="0"/>
      <a:defRPr sz="3600" kern="1200">
        <a:solidFill>
          <a:schemeClr val="tx1"/>
        </a:solidFill>
        <a:latin typeface="Garamond" pitchFamily="18" charset="0"/>
        <a:ea typeface="宋体" pitchFamily="2" charset="-122"/>
        <a:cs typeface="+mn-cs"/>
      </a:defRPr>
    </a:lvl4pPr>
    <a:lvl5pPr marL="1828800" algn="l" rtl="0" fontAlgn="base">
      <a:spcBef>
        <a:spcPct val="0"/>
      </a:spcBef>
      <a:spcAft>
        <a:spcPct val="0"/>
      </a:spcAft>
      <a:buFont typeface="Arial" pitchFamily="34" charset="0"/>
      <a:defRPr sz="3600" kern="1200">
        <a:solidFill>
          <a:schemeClr val="tx1"/>
        </a:solidFill>
        <a:latin typeface="Garamond" pitchFamily="18" charset="0"/>
        <a:ea typeface="宋体" pitchFamily="2" charset="-122"/>
        <a:cs typeface="+mn-cs"/>
      </a:defRPr>
    </a:lvl5pPr>
    <a:lvl6pPr marL="2286000" algn="l" defTabSz="914400" rtl="0" eaLnBrk="1" latinLnBrk="0" hangingPunct="1">
      <a:defRPr sz="3600" kern="1200">
        <a:solidFill>
          <a:schemeClr val="tx1"/>
        </a:solidFill>
        <a:latin typeface="Garamond" pitchFamily="18" charset="0"/>
        <a:ea typeface="宋体" pitchFamily="2" charset="-122"/>
        <a:cs typeface="+mn-cs"/>
      </a:defRPr>
    </a:lvl6pPr>
    <a:lvl7pPr marL="2743200" algn="l" defTabSz="914400" rtl="0" eaLnBrk="1" latinLnBrk="0" hangingPunct="1">
      <a:defRPr sz="3600" kern="1200">
        <a:solidFill>
          <a:schemeClr val="tx1"/>
        </a:solidFill>
        <a:latin typeface="Garamond" pitchFamily="18" charset="0"/>
        <a:ea typeface="宋体" pitchFamily="2" charset="-122"/>
        <a:cs typeface="+mn-cs"/>
      </a:defRPr>
    </a:lvl7pPr>
    <a:lvl8pPr marL="3200400" algn="l" defTabSz="914400" rtl="0" eaLnBrk="1" latinLnBrk="0" hangingPunct="1">
      <a:defRPr sz="3600" kern="1200">
        <a:solidFill>
          <a:schemeClr val="tx1"/>
        </a:solidFill>
        <a:latin typeface="Garamond" pitchFamily="18" charset="0"/>
        <a:ea typeface="宋体" pitchFamily="2" charset="-122"/>
        <a:cs typeface="+mn-cs"/>
      </a:defRPr>
    </a:lvl8pPr>
    <a:lvl9pPr marL="3657600" algn="l" defTabSz="914400" rtl="0" eaLnBrk="1" latinLnBrk="0" hangingPunct="1">
      <a:defRPr sz="3600" kern="1200">
        <a:solidFill>
          <a:schemeClr val="tx1"/>
        </a:solidFill>
        <a:latin typeface="Garamond" pitchFamily="18"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6" d="100"/>
          <a:sy n="86" d="100"/>
        </p:scale>
        <p:origin x="851" y="43"/>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imes New Roman" pitchFamily="18" charset="0"/>
              </a:defRPr>
            </a:lvl1pPr>
          </a:lstStyle>
          <a:p>
            <a:pPr>
              <a:defRPr/>
            </a:pPr>
            <a:r>
              <a:rPr lang="zh-CN" altLang="zh-CN"/>
              <a:t>中外伦理思想流派</a:t>
            </a:r>
          </a:p>
        </p:txBody>
      </p:sp>
      <p:sp>
        <p:nvSpPr>
          <p:cNvPr id="5123"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New Roman" pitchFamily="18" charset="0"/>
              </a:defRPr>
            </a:lvl1pPr>
          </a:lstStyle>
          <a:p>
            <a:pPr>
              <a:defRPr/>
            </a:pPr>
            <a:endParaRPr lang="zh-CN" altLang="zh-CN"/>
          </a:p>
        </p:txBody>
      </p:sp>
      <p:sp>
        <p:nvSpPr>
          <p:cNvPr id="382980" name="Rectangle 4"/>
          <p:cNvSpPr>
            <a:spLocks noGrp="1" noRot="1" noChangeAspect="1" noChangeArrowheads="1" noTextEdit="1"/>
          </p:cNvSpPr>
          <p:nvPr>
            <p:ph type="sldImg" idx="2"/>
          </p:nvPr>
        </p:nvSpPr>
        <p:spPr bwMode="auto">
          <a:xfrm>
            <a:off x="1143000" y="685800"/>
            <a:ext cx="4572000" cy="3429000"/>
          </a:xfrm>
          <a:prstGeom prst="rect">
            <a:avLst/>
          </a:prstGeom>
          <a:noFill/>
          <a:ln w="9525">
            <a:noFill/>
            <a:miter lim="800000"/>
            <a:headEnd/>
            <a:tailEnd/>
          </a:ln>
        </p:spPr>
      </p:sp>
      <p:sp>
        <p:nvSpPr>
          <p:cNvPr id="5125" name="Rectangle 5"/>
          <p:cNvSpPr>
            <a:spLocks noGrp="1" noChangeArrowheads="1" noTextEdit="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noProof="0"/>
              <a:t>            </a:t>
            </a:r>
          </a:p>
          <a:p>
            <a:pPr lvl="1"/>
            <a:r>
              <a:rPr lang="zh-CN" noProof="0"/>
              <a:t>   </a:t>
            </a:r>
          </a:p>
          <a:p>
            <a:pPr lvl="2"/>
            <a:r>
              <a:rPr lang="zh-CN" noProof="0"/>
              <a:t>   </a:t>
            </a:r>
          </a:p>
          <a:p>
            <a:pPr lvl="3"/>
            <a:r>
              <a:rPr lang="zh-CN" noProof="0"/>
              <a:t>   </a:t>
            </a:r>
          </a:p>
          <a:p>
            <a:pPr lvl="4"/>
            <a:r>
              <a:rPr lang="zh-CN" noProof="0"/>
              <a:t>   </a:t>
            </a:r>
          </a:p>
        </p:txBody>
      </p:sp>
      <p:sp>
        <p:nvSpPr>
          <p:cNvPr id="5126"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imes New Roman" pitchFamily="18" charset="0"/>
              </a:defRPr>
            </a:lvl1pPr>
          </a:lstStyle>
          <a:p>
            <a:pPr>
              <a:defRPr/>
            </a:pPr>
            <a:r>
              <a:rPr lang="zh-CN" altLang="zh-CN"/>
              <a:t>中国科学院研究生院</a:t>
            </a:r>
          </a:p>
        </p:txBody>
      </p:sp>
      <p:sp>
        <p:nvSpPr>
          <p:cNvPr id="5127"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imes New Roman" pitchFamily="18" charset="0"/>
              </a:defRPr>
            </a:lvl1pPr>
          </a:lstStyle>
          <a:p>
            <a:pPr>
              <a:defRPr/>
            </a:pPr>
            <a:fld id="{2EC08F3F-92EB-455B-9D7E-9E0AA3824432}" type="slidenum">
              <a:rPr lang="zh-CN" altLang="zh-CN"/>
              <a:pPr>
                <a:defRPr/>
              </a:pPr>
              <a:t>‹#›</a:t>
            </a:fld>
            <a:endParaRPr lang="zh-CN" altLang="zh-CN"/>
          </a:p>
        </p:txBody>
      </p:sp>
    </p:spTree>
  </p:cSld>
  <p:clrMap bg1="lt1" tx1="dk1" bg2="lt2" tx2="dk2" accent1="accent1" accent2="accent2" accent3="accent3" accent4="accent4" accent5="accent5" accent6="accent6" hlink="hlink" folHlink="folHlink"/>
  <p:hf dt="0"/>
  <p:notesStyle>
    <a:lvl1pPr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9140825" cy="6850063"/>
            <a:chOff x="0" y="0"/>
            <a:chExt cx="5758" cy="4315"/>
          </a:xfrm>
        </p:grpSpPr>
        <p:grpSp>
          <p:nvGrpSpPr>
            <p:cNvPr id="5" name="Group 3"/>
            <p:cNvGrpSpPr>
              <a:grpSpLocks/>
            </p:cNvGrpSpPr>
            <p:nvPr userDrawn="1"/>
          </p:nvGrpSpPr>
          <p:grpSpPr bwMode="auto">
            <a:xfrm>
              <a:off x="1728" y="2230"/>
              <a:ext cx="4027" cy="2085"/>
              <a:chOff x="0" y="0"/>
              <a:chExt cx="4027" cy="2085"/>
            </a:xfrm>
          </p:grpSpPr>
          <p:sp>
            <p:nvSpPr>
              <p:cNvPr id="8" name="未知"/>
              <p:cNvSpPr>
                <a:spLocks/>
              </p:cNvSpPr>
              <p:nvPr/>
            </p:nvSpPr>
            <p:spPr bwMode="auto">
              <a:xfrm>
                <a:off x="0" y="414"/>
                <a:ext cx="2882" cy="1671"/>
              </a:xfrm>
              <a:custGeom>
                <a:avLst/>
                <a:gdLst/>
                <a:ahLst/>
                <a:cxnLst>
                  <a:cxn ang="0">
                    <a:pos x="2740" y="528"/>
                  </a:cxn>
                  <a:cxn ang="0">
                    <a:pos x="2632" y="484"/>
                  </a:cxn>
                  <a:cxn ang="0">
                    <a:pos x="2480" y="424"/>
                  </a:cxn>
                  <a:cxn ang="0">
                    <a:pos x="2203" y="343"/>
                  </a:cxn>
                  <a:cxn ang="0">
                    <a:pos x="1970" y="277"/>
                  </a:cxn>
                  <a:cxn ang="0">
                    <a:pos x="1807" y="212"/>
                  </a:cxn>
                  <a:cxn ang="0">
                    <a:pos x="1693" y="152"/>
                  </a:cxn>
                  <a:cxn ang="0">
                    <a:pos x="1628" y="103"/>
                  </a:cxn>
                  <a:cxn ang="0">
                    <a:pos x="1590" y="60"/>
                  </a:cxn>
                  <a:cxn ang="0">
                    <a:pos x="1579" y="27"/>
                  </a:cxn>
                  <a:cxn ang="0">
                    <a:pos x="1585" y="0"/>
                  </a:cxn>
                  <a:cxn ang="0">
                    <a:pos x="1557" y="49"/>
                  </a:cxn>
                  <a:cxn ang="0">
                    <a:pos x="1568" y="98"/>
                  </a:cxn>
                  <a:cxn ang="0">
                    <a:pos x="1617" y="141"/>
                  </a:cxn>
                  <a:cxn ang="0">
                    <a:pos x="1688" y="185"/>
                  </a:cxn>
                  <a:cxn ang="0">
                    <a:pos x="1791" y="228"/>
                  </a:cxn>
                  <a:cxn ang="0">
                    <a:pos x="2040" y="310"/>
                  </a:cxn>
                  <a:cxn ang="0">
                    <a:pos x="2285" y="381"/>
                  </a:cxn>
                  <a:cxn ang="0">
                    <a:pos x="2464" y="435"/>
                  </a:cxn>
                  <a:cxn ang="0">
                    <a:pos x="2605" y="484"/>
                  </a:cxn>
                  <a:cxn ang="0">
                    <a:pos x="2708" y="528"/>
                  </a:cxn>
                  <a:cxn ang="0">
                    <a:pos x="2768" y="560"/>
                  </a:cxn>
                  <a:cxn ang="0">
                    <a:pos x="2795" y="593"/>
                  </a:cxn>
                  <a:cxn ang="0">
                    <a:pos x="2795" y="642"/>
                  </a:cxn>
                  <a:cxn ang="0">
                    <a:pos x="2762" y="691"/>
                  </a:cxn>
                  <a:cxn ang="0">
                    <a:pos x="2692" y="735"/>
                  </a:cxn>
                  <a:cxn ang="0">
                    <a:pos x="2589" y="778"/>
                  </a:cxn>
                  <a:cxn ang="0">
                    <a:pos x="2458" y="822"/>
                  </a:cxn>
                  <a:cxn ang="0">
                    <a:pos x="2301" y="865"/>
                  </a:cxn>
                  <a:cxn ang="0">
                    <a:pos x="2030" y="930"/>
                  </a:cxn>
                  <a:cxn ang="0">
                    <a:pos x="1606" y="1034"/>
                  </a:cxn>
                  <a:cxn ang="0">
                    <a:pos x="1145" y="1164"/>
                  </a:cxn>
                  <a:cxn ang="0">
                    <a:pos x="673" y="1328"/>
                  </a:cxn>
                  <a:cxn ang="0">
                    <a:pos x="217" y="1545"/>
                  </a:cxn>
                  <a:cxn ang="0">
                    <a:pos x="353" y="1671"/>
                  </a:cxn>
                  <a:cxn ang="0">
                    <a:pos x="754" y="1469"/>
                  </a:cxn>
                  <a:cxn ang="0">
                    <a:pos x="1145" y="1311"/>
                  </a:cxn>
                  <a:cxn ang="0">
                    <a:pos x="1519" y="1186"/>
                  </a:cxn>
                  <a:cxn ang="0">
                    <a:pos x="1861" y="1083"/>
                  </a:cxn>
                  <a:cxn ang="0">
                    <a:pos x="2165" y="1007"/>
                  </a:cxn>
                  <a:cxn ang="0">
                    <a:pos x="2426" y="947"/>
                  </a:cxn>
                  <a:cxn ang="0">
                    <a:pos x="2626" y="892"/>
                  </a:cxn>
                  <a:cxn ang="0">
                    <a:pos x="2762" y="838"/>
                  </a:cxn>
                  <a:cxn ang="0">
                    <a:pos x="2827" y="794"/>
                  </a:cxn>
                  <a:cxn ang="0">
                    <a:pos x="2865" y="745"/>
                  </a:cxn>
                  <a:cxn ang="0">
                    <a:pos x="2882" y="702"/>
                  </a:cxn>
                  <a:cxn ang="0">
                    <a:pos x="2854" y="620"/>
                  </a:cxn>
                  <a:cxn ang="0">
                    <a:pos x="2800" y="560"/>
                  </a:cxn>
                  <a:cxn ang="0">
                    <a:pos x="2773" y="544"/>
                  </a:cxn>
                </a:cxnLst>
                <a:rect l="0" t="0" r="r" b="b"/>
                <a:pathLst>
                  <a:path w="2882" h="1671">
                    <a:moveTo>
                      <a:pt x="2773" y="544"/>
                    </a:moveTo>
                    <a:lnTo>
                      <a:pt x="2740" y="528"/>
                    </a:lnTo>
                    <a:lnTo>
                      <a:pt x="2692" y="506"/>
                    </a:lnTo>
                    <a:lnTo>
                      <a:pt x="2632" y="484"/>
                    </a:lnTo>
                    <a:lnTo>
                      <a:pt x="2561" y="457"/>
                    </a:lnTo>
                    <a:lnTo>
                      <a:pt x="2480" y="424"/>
                    </a:lnTo>
                    <a:lnTo>
                      <a:pt x="2388" y="397"/>
                    </a:lnTo>
                    <a:lnTo>
                      <a:pt x="2203" y="343"/>
                    </a:lnTo>
                    <a:lnTo>
                      <a:pt x="2078" y="310"/>
                    </a:lnTo>
                    <a:lnTo>
                      <a:pt x="1970" y="277"/>
                    </a:lnTo>
                    <a:lnTo>
                      <a:pt x="1878" y="245"/>
                    </a:lnTo>
                    <a:lnTo>
                      <a:pt x="1807" y="212"/>
                    </a:lnTo>
                    <a:lnTo>
                      <a:pt x="1742" y="179"/>
                    </a:lnTo>
                    <a:lnTo>
                      <a:pt x="1693" y="152"/>
                    </a:lnTo>
                    <a:lnTo>
                      <a:pt x="1655" y="125"/>
                    </a:lnTo>
                    <a:lnTo>
                      <a:pt x="1628" y="103"/>
                    </a:lnTo>
                    <a:lnTo>
                      <a:pt x="1606" y="81"/>
                    </a:lnTo>
                    <a:lnTo>
                      <a:pt x="1590" y="60"/>
                    </a:lnTo>
                    <a:lnTo>
                      <a:pt x="1585" y="43"/>
                    </a:lnTo>
                    <a:lnTo>
                      <a:pt x="1579" y="27"/>
                    </a:lnTo>
                    <a:lnTo>
                      <a:pt x="1585" y="5"/>
                    </a:lnTo>
                    <a:lnTo>
                      <a:pt x="1585" y="0"/>
                    </a:lnTo>
                    <a:lnTo>
                      <a:pt x="1568" y="27"/>
                    </a:lnTo>
                    <a:lnTo>
                      <a:pt x="1557" y="49"/>
                    </a:lnTo>
                    <a:lnTo>
                      <a:pt x="1557" y="76"/>
                    </a:lnTo>
                    <a:lnTo>
                      <a:pt x="1568" y="98"/>
                    </a:lnTo>
                    <a:lnTo>
                      <a:pt x="1590" y="120"/>
                    </a:lnTo>
                    <a:lnTo>
                      <a:pt x="1617" y="141"/>
                    </a:lnTo>
                    <a:lnTo>
                      <a:pt x="1650" y="163"/>
                    </a:lnTo>
                    <a:lnTo>
                      <a:pt x="1688" y="185"/>
                    </a:lnTo>
                    <a:lnTo>
                      <a:pt x="1737" y="207"/>
                    </a:lnTo>
                    <a:lnTo>
                      <a:pt x="1791" y="228"/>
                    </a:lnTo>
                    <a:lnTo>
                      <a:pt x="1905" y="267"/>
                    </a:lnTo>
                    <a:lnTo>
                      <a:pt x="2040" y="310"/>
                    </a:lnTo>
                    <a:lnTo>
                      <a:pt x="2182" y="348"/>
                    </a:lnTo>
                    <a:lnTo>
                      <a:pt x="2285" y="381"/>
                    </a:lnTo>
                    <a:lnTo>
                      <a:pt x="2382" y="408"/>
                    </a:lnTo>
                    <a:lnTo>
                      <a:pt x="2464" y="435"/>
                    </a:lnTo>
                    <a:lnTo>
                      <a:pt x="2540" y="462"/>
                    </a:lnTo>
                    <a:lnTo>
                      <a:pt x="2605" y="484"/>
                    </a:lnTo>
                    <a:lnTo>
                      <a:pt x="2659" y="506"/>
                    </a:lnTo>
                    <a:lnTo>
                      <a:pt x="2708" y="528"/>
                    </a:lnTo>
                    <a:lnTo>
                      <a:pt x="2740" y="544"/>
                    </a:lnTo>
                    <a:lnTo>
                      <a:pt x="2768" y="560"/>
                    </a:lnTo>
                    <a:lnTo>
                      <a:pt x="2784" y="577"/>
                    </a:lnTo>
                    <a:lnTo>
                      <a:pt x="2795" y="593"/>
                    </a:lnTo>
                    <a:lnTo>
                      <a:pt x="2800" y="615"/>
                    </a:lnTo>
                    <a:lnTo>
                      <a:pt x="2795" y="642"/>
                    </a:lnTo>
                    <a:lnTo>
                      <a:pt x="2784" y="664"/>
                    </a:lnTo>
                    <a:lnTo>
                      <a:pt x="2762" y="691"/>
                    </a:lnTo>
                    <a:lnTo>
                      <a:pt x="2730" y="713"/>
                    </a:lnTo>
                    <a:lnTo>
                      <a:pt x="2692" y="735"/>
                    </a:lnTo>
                    <a:lnTo>
                      <a:pt x="2643" y="756"/>
                    </a:lnTo>
                    <a:lnTo>
                      <a:pt x="2589" y="778"/>
                    </a:lnTo>
                    <a:lnTo>
                      <a:pt x="2529" y="800"/>
                    </a:lnTo>
                    <a:lnTo>
                      <a:pt x="2458" y="822"/>
                    </a:lnTo>
                    <a:lnTo>
                      <a:pt x="2382" y="843"/>
                    </a:lnTo>
                    <a:lnTo>
                      <a:pt x="2301" y="865"/>
                    </a:lnTo>
                    <a:lnTo>
                      <a:pt x="2214" y="887"/>
                    </a:lnTo>
                    <a:lnTo>
                      <a:pt x="2030" y="930"/>
                    </a:lnTo>
                    <a:lnTo>
                      <a:pt x="1823" y="979"/>
                    </a:lnTo>
                    <a:lnTo>
                      <a:pt x="1606" y="1034"/>
                    </a:lnTo>
                    <a:lnTo>
                      <a:pt x="1378" y="1094"/>
                    </a:lnTo>
                    <a:lnTo>
                      <a:pt x="1145" y="1164"/>
                    </a:lnTo>
                    <a:lnTo>
                      <a:pt x="912" y="1241"/>
                    </a:lnTo>
                    <a:lnTo>
                      <a:pt x="673" y="1328"/>
                    </a:lnTo>
                    <a:lnTo>
                      <a:pt x="440" y="1431"/>
                    </a:lnTo>
                    <a:lnTo>
                      <a:pt x="217" y="1545"/>
                    </a:lnTo>
                    <a:lnTo>
                      <a:pt x="0" y="1671"/>
                    </a:lnTo>
                    <a:lnTo>
                      <a:pt x="353" y="1671"/>
                    </a:lnTo>
                    <a:lnTo>
                      <a:pt x="554" y="1567"/>
                    </a:lnTo>
                    <a:lnTo>
                      <a:pt x="754" y="1469"/>
                    </a:lnTo>
                    <a:lnTo>
                      <a:pt x="955" y="1388"/>
                    </a:lnTo>
                    <a:lnTo>
                      <a:pt x="1145" y="1311"/>
                    </a:lnTo>
                    <a:lnTo>
                      <a:pt x="1335" y="1241"/>
                    </a:lnTo>
                    <a:lnTo>
                      <a:pt x="1519" y="1186"/>
                    </a:lnTo>
                    <a:lnTo>
                      <a:pt x="1693" y="1132"/>
                    </a:lnTo>
                    <a:lnTo>
                      <a:pt x="1861" y="1083"/>
                    </a:lnTo>
                    <a:lnTo>
                      <a:pt x="2019" y="1045"/>
                    </a:lnTo>
                    <a:lnTo>
                      <a:pt x="2165" y="1007"/>
                    </a:lnTo>
                    <a:lnTo>
                      <a:pt x="2301" y="974"/>
                    </a:lnTo>
                    <a:lnTo>
                      <a:pt x="2426" y="947"/>
                    </a:lnTo>
                    <a:lnTo>
                      <a:pt x="2534" y="914"/>
                    </a:lnTo>
                    <a:lnTo>
                      <a:pt x="2626" y="892"/>
                    </a:lnTo>
                    <a:lnTo>
                      <a:pt x="2702" y="865"/>
                    </a:lnTo>
                    <a:lnTo>
                      <a:pt x="2762" y="838"/>
                    </a:lnTo>
                    <a:lnTo>
                      <a:pt x="2800" y="816"/>
                    </a:lnTo>
                    <a:lnTo>
                      <a:pt x="2827" y="794"/>
                    </a:lnTo>
                    <a:lnTo>
                      <a:pt x="2849" y="767"/>
                    </a:lnTo>
                    <a:lnTo>
                      <a:pt x="2865" y="745"/>
                    </a:lnTo>
                    <a:lnTo>
                      <a:pt x="2876" y="724"/>
                    </a:lnTo>
                    <a:lnTo>
                      <a:pt x="2882" y="702"/>
                    </a:lnTo>
                    <a:lnTo>
                      <a:pt x="2876" y="658"/>
                    </a:lnTo>
                    <a:lnTo>
                      <a:pt x="2854" y="620"/>
                    </a:lnTo>
                    <a:lnTo>
                      <a:pt x="2833" y="588"/>
                    </a:lnTo>
                    <a:lnTo>
                      <a:pt x="2800" y="560"/>
                    </a:lnTo>
                    <a:lnTo>
                      <a:pt x="2773" y="544"/>
                    </a:lnTo>
                    <a:lnTo>
                      <a:pt x="2773" y="544"/>
                    </a:lnTo>
                    <a:close/>
                  </a:path>
                </a:pathLst>
              </a:custGeom>
              <a:gradFill rotWithShape="0">
                <a:gsLst>
                  <a:gs pos="0">
                    <a:schemeClr val="bg1"/>
                  </a:gs>
                  <a:gs pos="100000">
                    <a:schemeClr val="bg1">
                      <a:gamma/>
                      <a:shade val="90980"/>
                      <a:invGamma/>
                    </a:schemeClr>
                  </a:gs>
                </a:gsLst>
                <a:lin ang="0" scaled="1"/>
              </a:gradFill>
              <a:ln w="9525">
                <a:noFill/>
                <a:round/>
                <a:headEnd/>
                <a:tailEnd/>
              </a:ln>
            </p:spPr>
            <p:txBody>
              <a:bodyPr/>
              <a:lstStyle/>
              <a:p>
                <a:pPr>
                  <a:defRPr/>
                </a:pPr>
                <a:endParaRPr lang="zh-CN" altLang="en-US"/>
              </a:p>
            </p:txBody>
          </p:sp>
          <p:sp>
            <p:nvSpPr>
              <p:cNvPr id="9" name="未知"/>
              <p:cNvSpPr>
                <a:spLocks/>
              </p:cNvSpPr>
              <p:nvPr/>
            </p:nvSpPr>
            <p:spPr bwMode="auto">
              <a:xfrm>
                <a:off x="2442" y="441"/>
                <a:ext cx="1259" cy="811"/>
              </a:xfrm>
              <a:custGeom>
                <a:avLst/>
                <a:gdLst/>
                <a:ahLst/>
                <a:cxnLst>
                  <a:cxn ang="0">
                    <a:pos x="1259" y="615"/>
                  </a:cxn>
                  <a:cxn ang="0">
                    <a:pos x="1248" y="588"/>
                  </a:cxn>
                  <a:cxn ang="0">
                    <a:pos x="1237" y="566"/>
                  </a:cxn>
                  <a:cxn ang="0">
                    <a:pos x="1216" y="539"/>
                  </a:cxn>
                  <a:cxn ang="0">
                    <a:pos x="1188" y="517"/>
                  </a:cxn>
                  <a:cxn ang="0">
                    <a:pos x="1123" y="479"/>
                  </a:cxn>
                  <a:cxn ang="0">
                    <a:pos x="1042" y="441"/>
                  </a:cxn>
                  <a:cxn ang="0">
                    <a:pos x="944" y="408"/>
                  </a:cxn>
                  <a:cxn ang="0">
                    <a:pos x="841" y="381"/>
                  </a:cxn>
                  <a:cxn ang="0">
                    <a:pos x="727" y="348"/>
                  </a:cxn>
                  <a:cxn ang="0">
                    <a:pos x="613" y="321"/>
                  </a:cxn>
                  <a:cxn ang="0">
                    <a:pos x="499" y="294"/>
                  </a:cxn>
                  <a:cxn ang="0">
                    <a:pos x="391" y="261"/>
                  </a:cxn>
                  <a:cxn ang="0">
                    <a:pos x="288" y="229"/>
                  </a:cxn>
                  <a:cxn ang="0">
                    <a:pos x="195" y="196"/>
                  </a:cxn>
                  <a:cxn ang="0">
                    <a:pos x="119" y="152"/>
                  </a:cxn>
                  <a:cxn ang="0">
                    <a:pos x="54" y="109"/>
                  </a:cxn>
                  <a:cxn ang="0">
                    <a:pos x="33" y="87"/>
                  </a:cxn>
                  <a:cxn ang="0">
                    <a:pos x="16" y="60"/>
                  </a:cxn>
                  <a:cxn ang="0">
                    <a:pos x="5" y="33"/>
                  </a:cxn>
                  <a:cxn ang="0">
                    <a:pos x="0" y="0"/>
                  </a:cxn>
                  <a:cxn ang="0">
                    <a:pos x="0" y="6"/>
                  </a:cxn>
                  <a:cxn ang="0">
                    <a:pos x="0" y="11"/>
                  </a:cxn>
                  <a:cxn ang="0">
                    <a:pos x="0" y="38"/>
                  </a:cxn>
                  <a:cxn ang="0">
                    <a:pos x="5" y="60"/>
                  </a:cxn>
                  <a:cxn ang="0">
                    <a:pos x="16" y="87"/>
                  </a:cxn>
                  <a:cxn ang="0">
                    <a:pos x="33" y="114"/>
                  </a:cxn>
                  <a:cxn ang="0">
                    <a:pos x="54" y="142"/>
                  </a:cxn>
                  <a:cxn ang="0">
                    <a:pos x="87" y="174"/>
                  </a:cxn>
                  <a:cxn ang="0">
                    <a:pos x="125" y="207"/>
                  </a:cxn>
                  <a:cxn ang="0">
                    <a:pos x="179" y="240"/>
                  </a:cxn>
                  <a:cxn ang="0">
                    <a:pos x="244" y="278"/>
                  </a:cxn>
                  <a:cxn ang="0">
                    <a:pos x="326" y="310"/>
                  </a:cxn>
                  <a:cxn ang="0">
                    <a:pos x="418" y="348"/>
                  </a:cxn>
                  <a:cxn ang="0">
                    <a:pos x="526" y="381"/>
                  </a:cxn>
                  <a:cxn ang="0">
                    <a:pos x="657" y="414"/>
                  </a:cxn>
                  <a:cxn ang="0">
                    <a:pos x="749" y="435"/>
                  </a:cxn>
                  <a:cxn ang="0">
                    <a:pos x="830" y="463"/>
                  </a:cxn>
                  <a:cxn ang="0">
                    <a:pos x="901" y="490"/>
                  </a:cxn>
                  <a:cxn ang="0">
                    <a:pos x="966" y="512"/>
                  </a:cxn>
                  <a:cxn ang="0">
                    <a:pos x="1015" y="539"/>
                  </a:cxn>
                  <a:cxn ang="0">
                    <a:pos x="1053" y="566"/>
                  </a:cxn>
                  <a:cxn ang="0">
                    <a:pos x="1080" y="593"/>
                  </a:cxn>
                  <a:cxn ang="0">
                    <a:pos x="1102" y="620"/>
                  </a:cxn>
                  <a:cxn ang="0">
                    <a:pos x="1112" y="648"/>
                  </a:cxn>
                  <a:cxn ang="0">
                    <a:pos x="1118" y="675"/>
                  </a:cxn>
                  <a:cxn ang="0">
                    <a:pos x="1112" y="697"/>
                  </a:cxn>
                  <a:cxn ang="0">
                    <a:pos x="1096" y="724"/>
                  </a:cxn>
                  <a:cxn ang="0">
                    <a:pos x="1080" y="746"/>
                  </a:cxn>
                  <a:cxn ang="0">
                    <a:pos x="1053" y="767"/>
                  </a:cxn>
                  <a:cxn ang="0">
                    <a:pos x="1015" y="789"/>
                  </a:cxn>
                  <a:cxn ang="0">
                    <a:pos x="977" y="811"/>
                  </a:cxn>
                  <a:cxn ang="0">
                    <a:pos x="1047" y="789"/>
                  </a:cxn>
                  <a:cxn ang="0">
                    <a:pos x="1107" y="767"/>
                  </a:cxn>
                  <a:cxn ang="0">
                    <a:pos x="1156" y="746"/>
                  </a:cxn>
                  <a:cxn ang="0">
                    <a:pos x="1199" y="724"/>
                  </a:cxn>
                  <a:cxn ang="0">
                    <a:pos x="1226" y="702"/>
                  </a:cxn>
                  <a:cxn ang="0">
                    <a:pos x="1248" y="675"/>
                  </a:cxn>
                  <a:cxn ang="0">
                    <a:pos x="1259" y="648"/>
                  </a:cxn>
                  <a:cxn ang="0">
                    <a:pos x="1259" y="615"/>
                  </a:cxn>
                  <a:cxn ang="0">
                    <a:pos x="1259" y="615"/>
                  </a:cxn>
                </a:cxnLst>
                <a:rect l="0" t="0" r="r" b="b"/>
                <a:pathLst>
                  <a:path w="1259" h="811">
                    <a:moveTo>
                      <a:pt x="1259" y="615"/>
                    </a:moveTo>
                    <a:lnTo>
                      <a:pt x="1248" y="588"/>
                    </a:lnTo>
                    <a:lnTo>
                      <a:pt x="1237" y="566"/>
                    </a:lnTo>
                    <a:lnTo>
                      <a:pt x="1216" y="539"/>
                    </a:lnTo>
                    <a:lnTo>
                      <a:pt x="1188" y="517"/>
                    </a:lnTo>
                    <a:lnTo>
                      <a:pt x="1123" y="479"/>
                    </a:lnTo>
                    <a:lnTo>
                      <a:pt x="1042" y="441"/>
                    </a:lnTo>
                    <a:lnTo>
                      <a:pt x="944" y="408"/>
                    </a:lnTo>
                    <a:lnTo>
                      <a:pt x="841" y="381"/>
                    </a:lnTo>
                    <a:lnTo>
                      <a:pt x="727" y="348"/>
                    </a:lnTo>
                    <a:lnTo>
                      <a:pt x="613" y="321"/>
                    </a:lnTo>
                    <a:lnTo>
                      <a:pt x="499" y="294"/>
                    </a:lnTo>
                    <a:lnTo>
                      <a:pt x="391" y="261"/>
                    </a:lnTo>
                    <a:lnTo>
                      <a:pt x="288" y="229"/>
                    </a:lnTo>
                    <a:lnTo>
                      <a:pt x="195" y="196"/>
                    </a:lnTo>
                    <a:lnTo>
                      <a:pt x="119" y="152"/>
                    </a:lnTo>
                    <a:lnTo>
                      <a:pt x="54" y="109"/>
                    </a:lnTo>
                    <a:lnTo>
                      <a:pt x="33" y="87"/>
                    </a:lnTo>
                    <a:lnTo>
                      <a:pt x="16" y="60"/>
                    </a:lnTo>
                    <a:lnTo>
                      <a:pt x="5" y="33"/>
                    </a:lnTo>
                    <a:lnTo>
                      <a:pt x="0" y="0"/>
                    </a:lnTo>
                    <a:lnTo>
                      <a:pt x="0" y="6"/>
                    </a:lnTo>
                    <a:lnTo>
                      <a:pt x="0" y="11"/>
                    </a:lnTo>
                    <a:lnTo>
                      <a:pt x="0" y="38"/>
                    </a:lnTo>
                    <a:lnTo>
                      <a:pt x="5" y="60"/>
                    </a:lnTo>
                    <a:lnTo>
                      <a:pt x="16" y="87"/>
                    </a:lnTo>
                    <a:lnTo>
                      <a:pt x="33" y="114"/>
                    </a:lnTo>
                    <a:lnTo>
                      <a:pt x="54" y="142"/>
                    </a:lnTo>
                    <a:lnTo>
                      <a:pt x="87" y="174"/>
                    </a:lnTo>
                    <a:lnTo>
                      <a:pt x="125" y="207"/>
                    </a:lnTo>
                    <a:lnTo>
                      <a:pt x="179" y="240"/>
                    </a:lnTo>
                    <a:lnTo>
                      <a:pt x="244" y="278"/>
                    </a:lnTo>
                    <a:lnTo>
                      <a:pt x="326" y="310"/>
                    </a:lnTo>
                    <a:lnTo>
                      <a:pt x="418" y="348"/>
                    </a:lnTo>
                    <a:lnTo>
                      <a:pt x="526" y="381"/>
                    </a:lnTo>
                    <a:lnTo>
                      <a:pt x="657" y="414"/>
                    </a:lnTo>
                    <a:lnTo>
                      <a:pt x="749" y="435"/>
                    </a:lnTo>
                    <a:lnTo>
                      <a:pt x="830" y="463"/>
                    </a:lnTo>
                    <a:lnTo>
                      <a:pt x="901" y="490"/>
                    </a:lnTo>
                    <a:lnTo>
                      <a:pt x="966" y="512"/>
                    </a:lnTo>
                    <a:lnTo>
                      <a:pt x="1015" y="539"/>
                    </a:lnTo>
                    <a:lnTo>
                      <a:pt x="1053" y="566"/>
                    </a:lnTo>
                    <a:lnTo>
                      <a:pt x="1080" y="593"/>
                    </a:lnTo>
                    <a:lnTo>
                      <a:pt x="1102" y="620"/>
                    </a:lnTo>
                    <a:lnTo>
                      <a:pt x="1112" y="648"/>
                    </a:lnTo>
                    <a:lnTo>
                      <a:pt x="1118" y="675"/>
                    </a:lnTo>
                    <a:lnTo>
                      <a:pt x="1112" y="697"/>
                    </a:lnTo>
                    <a:lnTo>
                      <a:pt x="1096" y="724"/>
                    </a:lnTo>
                    <a:lnTo>
                      <a:pt x="1080" y="746"/>
                    </a:lnTo>
                    <a:lnTo>
                      <a:pt x="1053" y="767"/>
                    </a:lnTo>
                    <a:lnTo>
                      <a:pt x="1015" y="789"/>
                    </a:lnTo>
                    <a:lnTo>
                      <a:pt x="977" y="811"/>
                    </a:lnTo>
                    <a:lnTo>
                      <a:pt x="1047" y="789"/>
                    </a:lnTo>
                    <a:lnTo>
                      <a:pt x="1107" y="767"/>
                    </a:lnTo>
                    <a:lnTo>
                      <a:pt x="1156" y="746"/>
                    </a:lnTo>
                    <a:lnTo>
                      <a:pt x="1199" y="724"/>
                    </a:lnTo>
                    <a:lnTo>
                      <a:pt x="1226" y="702"/>
                    </a:lnTo>
                    <a:lnTo>
                      <a:pt x="1248" y="675"/>
                    </a:lnTo>
                    <a:lnTo>
                      <a:pt x="1259" y="648"/>
                    </a:lnTo>
                    <a:lnTo>
                      <a:pt x="1259" y="615"/>
                    </a:lnTo>
                    <a:lnTo>
                      <a:pt x="1259" y="615"/>
                    </a:lnTo>
                    <a:close/>
                  </a:path>
                </a:pathLst>
              </a:custGeom>
              <a:gradFill rotWithShape="0">
                <a:gsLst>
                  <a:gs pos="0">
                    <a:schemeClr val="bg1"/>
                  </a:gs>
                  <a:gs pos="100000">
                    <a:schemeClr val="bg1">
                      <a:gamma/>
                      <a:shade val="90980"/>
                      <a:invGamma/>
                    </a:schemeClr>
                  </a:gs>
                </a:gsLst>
                <a:lin ang="2700000" scaled="1"/>
              </a:gradFill>
              <a:ln w="9525">
                <a:noFill/>
                <a:round/>
                <a:headEnd/>
                <a:tailEnd/>
              </a:ln>
            </p:spPr>
            <p:txBody>
              <a:bodyPr/>
              <a:lstStyle/>
              <a:p>
                <a:pPr>
                  <a:defRPr/>
                </a:pPr>
                <a:endParaRPr lang="zh-CN" altLang="en-US"/>
              </a:p>
            </p:txBody>
          </p:sp>
          <p:sp>
            <p:nvSpPr>
              <p:cNvPr id="10" name="未知"/>
              <p:cNvSpPr>
                <a:spLocks/>
              </p:cNvSpPr>
              <p:nvPr/>
            </p:nvSpPr>
            <p:spPr bwMode="auto">
              <a:xfrm>
                <a:off x="1172" y="1116"/>
                <a:ext cx="2849" cy="969"/>
              </a:xfrm>
              <a:custGeom>
                <a:avLst/>
                <a:gdLst/>
                <a:ahLst/>
                <a:cxnLst>
                  <a:cxn ang="0">
                    <a:pos x="92" y="958"/>
                  </a:cxn>
                  <a:cxn ang="0">
                    <a:pos x="0" y="969"/>
                  </a:cxn>
                  <a:cxn ang="0">
                    <a:pos x="391" y="969"/>
                  </a:cxn>
                  <a:cxn ang="0">
                    <a:pos x="434" y="947"/>
                  </a:cxn>
                  <a:cxn ang="0">
                    <a:pos x="483" y="914"/>
                  </a:cxn>
                  <a:cxn ang="0">
                    <a:pos x="554" y="876"/>
                  </a:cxn>
                  <a:cxn ang="0">
                    <a:pos x="635" y="838"/>
                  </a:cxn>
                  <a:cxn ang="0">
                    <a:pos x="727" y="794"/>
                  </a:cxn>
                  <a:cxn ang="0">
                    <a:pos x="836" y="745"/>
                  </a:cxn>
                  <a:cxn ang="0">
                    <a:pos x="961" y="696"/>
                  </a:cxn>
                  <a:cxn ang="0">
                    <a:pos x="1102" y="642"/>
                  </a:cxn>
                  <a:cxn ang="0">
                    <a:pos x="1259" y="582"/>
                  </a:cxn>
                  <a:cxn ang="0">
                    <a:pos x="1433" y="522"/>
                  </a:cxn>
                  <a:cxn ang="0">
                    <a:pos x="1623" y="462"/>
                  </a:cxn>
                  <a:cxn ang="0">
                    <a:pos x="1829" y="403"/>
                  </a:cxn>
                  <a:cxn ang="0">
                    <a:pos x="2057" y="343"/>
                  </a:cxn>
                  <a:cxn ang="0">
                    <a:pos x="2301" y="283"/>
                  </a:cxn>
                  <a:cxn ang="0">
                    <a:pos x="2567" y="223"/>
                  </a:cxn>
                  <a:cxn ang="0">
                    <a:pos x="2849" y="163"/>
                  </a:cxn>
                  <a:cxn ang="0">
                    <a:pos x="2849" y="0"/>
                  </a:cxn>
                  <a:cxn ang="0">
                    <a:pos x="2817" y="16"/>
                  </a:cxn>
                  <a:cxn ang="0">
                    <a:pos x="2773" y="33"/>
                  </a:cxn>
                  <a:cxn ang="0">
                    <a:pos x="2719" y="54"/>
                  </a:cxn>
                  <a:cxn ang="0">
                    <a:pos x="2648" y="76"/>
                  </a:cxn>
                  <a:cxn ang="0">
                    <a:pos x="2572" y="98"/>
                  </a:cxn>
                  <a:cxn ang="0">
                    <a:pos x="2491" y="120"/>
                  </a:cxn>
                  <a:cxn ang="0">
                    <a:pos x="2399" y="147"/>
                  </a:cxn>
                  <a:cxn ang="0">
                    <a:pos x="2301" y="169"/>
                  </a:cxn>
                  <a:cxn ang="0">
                    <a:pos x="2095" y="223"/>
                  </a:cxn>
                  <a:cxn ang="0">
                    <a:pos x="1889" y="277"/>
                  </a:cxn>
                  <a:cxn ang="0">
                    <a:pos x="1688" y="326"/>
                  </a:cxn>
                  <a:cxn ang="0">
                    <a:pos x="1590" y="354"/>
                  </a:cxn>
                  <a:cxn ang="0">
                    <a:pos x="1503" y="381"/>
                  </a:cxn>
                  <a:cxn ang="0">
                    <a:pos x="1107" y="506"/>
                  </a:cxn>
                  <a:cxn ang="0">
                    <a:pos x="912" y="577"/>
                  </a:cxn>
                  <a:cxn ang="0">
                    <a:pos x="727" y="647"/>
                  </a:cxn>
                  <a:cxn ang="0">
                    <a:pos x="548" y="718"/>
                  </a:cxn>
                  <a:cxn ang="0">
                    <a:pos x="380" y="794"/>
                  </a:cxn>
                  <a:cxn ang="0">
                    <a:pos x="228" y="876"/>
                  </a:cxn>
                  <a:cxn ang="0">
                    <a:pos x="92" y="958"/>
                  </a:cxn>
                  <a:cxn ang="0">
                    <a:pos x="92" y="958"/>
                  </a:cxn>
                </a:cxnLst>
                <a:rect l="0" t="0" r="r" b="b"/>
                <a:pathLst>
                  <a:path w="2849" h="969">
                    <a:moveTo>
                      <a:pt x="92" y="958"/>
                    </a:moveTo>
                    <a:lnTo>
                      <a:pt x="0" y="969"/>
                    </a:lnTo>
                    <a:lnTo>
                      <a:pt x="391" y="969"/>
                    </a:lnTo>
                    <a:lnTo>
                      <a:pt x="434" y="947"/>
                    </a:lnTo>
                    <a:lnTo>
                      <a:pt x="483" y="914"/>
                    </a:lnTo>
                    <a:lnTo>
                      <a:pt x="554" y="876"/>
                    </a:lnTo>
                    <a:lnTo>
                      <a:pt x="635" y="838"/>
                    </a:lnTo>
                    <a:lnTo>
                      <a:pt x="727" y="794"/>
                    </a:lnTo>
                    <a:lnTo>
                      <a:pt x="836" y="745"/>
                    </a:lnTo>
                    <a:lnTo>
                      <a:pt x="961" y="696"/>
                    </a:lnTo>
                    <a:lnTo>
                      <a:pt x="1102" y="642"/>
                    </a:lnTo>
                    <a:lnTo>
                      <a:pt x="1259" y="582"/>
                    </a:lnTo>
                    <a:lnTo>
                      <a:pt x="1433" y="522"/>
                    </a:lnTo>
                    <a:lnTo>
                      <a:pt x="1623" y="462"/>
                    </a:lnTo>
                    <a:lnTo>
                      <a:pt x="1829" y="403"/>
                    </a:lnTo>
                    <a:lnTo>
                      <a:pt x="2057" y="343"/>
                    </a:lnTo>
                    <a:lnTo>
                      <a:pt x="2301" y="283"/>
                    </a:lnTo>
                    <a:lnTo>
                      <a:pt x="2567" y="223"/>
                    </a:lnTo>
                    <a:lnTo>
                      <a:pt x="2849" y="163"/>
                    </a:lnTo>
                    <a:lnTo>
                      <a:pt x="2849" y="0"/>
                    </a:lnTo>
                    <a:lnTo>
                      <a:pt x="2817" y="16"/>
                    </a:lnTo>
                    <a:lnTo>
                      <a:pt x="2773" y="33"/>
                    </a:lnTo>
                    <a:lnTo>
                      <a:pt x="2719" y="54"/>
                    </a:lnTo>
                    <a:lnTo>
                      <a:pt x="2648" y="76"/>
                    </a:lnTo>
                    <a:lnTo>
                      <a:pt x="2572" y="98"/>
                    </a:lnTo>
                    <a:lnTo>
                      <a:pt x="2491" y="120"/>
                    </a:lnTo>
                    <a:lnTo>
                      <a:pt x="2399" y="147"/>
                    </a:lnTo>
                    <a:lnTo>
                      <a:pt x="2301" y="169"/>
                    </a:lnTo>
                    <a:lnTo>
                      <a:pt x="2095" y="223"/>
                    </a:lnTo>
                    <a:lnTo>
                      <a:pt x="1889" y="277"/>
                    </a:lnTo>
                    <a:lnTo>
                      <a:pt x="1688" y="326"/>
                    </a:lnTo>
                    <a:lnTo>
                      <a:pt x="1590" y="354"/>
                    </a:lnTo>
                    <a:lnTo>
                      <a:pt x="1503" y="381"/>
                    </a:lnTo>
                    <a:lnTo>
                      <a:pt x="1107" y="506"/>
                    </a:lnTo>
                    <a:lnTo>
                      <a:pt x="912" y="577"/>
                    </a:lnTo>
                    <a:lnTo>
                      <a:pt x="727" y="647"/>
                    </a:lnTo>
                    <a:lnTo>
                      <a:pt x="548" y="718"/>
                    </a:lnTo>
                    <a:lnTo>
                      <a:pt x="380" y="794"/>
                    </a:lnTo>
                    <a:lnTo>
                      <a:pt x="228" y="876"/>
                    </a:lnTo>
                    <a:lnTo>
                      <a:pt x="92" y="958"/>
                    </a:lnTo>
                    <a:lnTo>
                      <a:pt x="92" y="958"/>
                    </a:lnTo>
                    <a:close/>
                  </a:path>
                </a:pathLst>
              </a:custGeom>
              <a:gradFill rotWithShape="0">
                <a:gsLst>
                  <a:gs pos="0">
                    <a:schemeClr val="bg1">
                      <a:gamma/>
                      <a:shade val="81961"/>
                      <a:invGamma/>
                    </a:schemeClr>
                  </a:gs>
                  <a:gs pos="100000">
                    <a:schemeClr val="bg1"/>
                  </a:gs>
                </a:gsLst>
                <a:lin ang="5400000" scaled="1"/>
              </a:gradFill>
              <a:ln w="9525">
                <a:noFill/>
                <a:round/>
                <a:headEnd/>
                <a:tailEnd/>
              </a:ln>
            </p:spPr>
            <p:txBody>
              <a:bodyPr/>
              <a:lstStyle/>
              <a:p>
                <a:pPr>
                  <a:defRPr/>
                </a:pPr>
                <a:endParaRPr lang="zh-CN" altLang="en-US"/>
              </a:p>
            </p:txBody>
          </p:sp>
          <p:sp>
            <p:nvSpPr>
              <p:cNvPr id="11" name="未知"/>
              <p:cNvSpPr>
                <a:spLocks/>
              </p:cNvSpPr>
              <p:nvPr/>
            </p:nvSpPr>
            <p:spPr bwMode="auto">
              <a:xfrm>
                <a:off x="1020" y="0"/>
                <a:ext cx="3007" cy="2085"/>
              </a:xfrm>
              <a:custGeom>
                <a:avLst/>
                <a:gdLst/>
                <a:ahLst/>
                <a:cxnLst>
                  <a:cxn ang="0">
                    <a:pos x="1433" y="474"/>
                  </a:cxn>
                  <a:cxn ang="0">
                    <a:pos x="1460" y="528"/>
                  </a:cxn>
                  <a:cxn ang="0">
                    <a:pos x="1541" y="593"/>
                  </a:cxn>
                  <a:cxn ang="0">
                    <a:pos x="1715" y="670"/>
                  </a:cxn>
                  <a:cxn ang="0">
                    <a:pos x="1927" y="735"/>
                  </a:cxn>
                  <a:cxn ang="0">
                    <a:pos x="2155" y="789"/>
                  </a:cxn>
                  <a:cxn ang="0">
                    <a:pos x="2372" y="849"/>
                  </a:cxn>
                  <a:cxn ang="0">
                    <a:pos x="2551" y="920"/>
                  </a:cxn>
                  <a:cxn ang="0">
                    <a:pos x="2638" y="980"/>
                  </a:cxn>
                  <a:cxn ang="0">
                    <a:pos x="2676" y="1029"/>
                  </a:cxn>
                  <a:cxn ang="0">
                    <a:pos x="2681" y="1083"/>
                  </a:cxn>
                  <a:cxn ang="0">
                    <a:pos x="2665" y="1127"/>
                  </a:cxn>
                  <a:cxn ang="0">
                    <a:pos x="2616" y="1170"/>
                  </a:cxn>
                  <a:cxn ang="0">
                    <a:pos x="2545" y="1208"/>
                  </a:cxn>
                  <a:cxn ang="0">
                    <a:pos x="2448" y="1241"/>
                  </a:cxn>
                  <a:cxn ang="0">
                    <a:pos x="2328" y="1274"/>
                  </a:cxn>
                  <a:cxn ang="0">
                    <a:pos x="2106" y="1328"/>
                  </a:cxn>
                  <a:cxn ang="0">
                    <a:pos x="1742" y="1421"/>
                  </a:cxn>
                  <a:cxn ang="0">
                    <a:pos x="1308" y="1540"/>
                  </a:cxn>
                  <a:cxn ang="0">
                    <a:pos x="820" y="1709"/>
                  </a:cxn>
                  <a:cxn ang="0">
                    <a:pos x="282" y="1943"/>
                  </a:cxn>
                  <a:cxn ang="0">
                    <a:pos x="152" y="2085"/>
                  </a:cxn>
                  <a:cxn ang="0">
                    <a:pos x="386" y="1992"/>
                  </a:cxn>
                  <a:cxn ang="0">
                    <a:pos x="700" y="1834"/>
                  </a:cxn>
                  <a:cxn ang="0">
                    <a:pos x="1064" y="1693"/>
                  </a:cxn>
                  <a:cxn ang="0">
                    <a:pos x="1661" y="1497"/>
                  </a:cxn>
                  <a:cxn ang="0">
                    <a:pos x="1845" y="1442"/>
                  </a:cxn>
                  <a:cxn ang="0">
                    <a:pos x="2252" y="1339"/>
                  </a:cxn>
                  <a:cxn ang="0">
                    <a:pos x="2551" y="1263"/>
                  </a:cxn>
                  <a:cxn ang="0">
                    <a:pos x="2730" y="1214"/>
                  </a:cxn>
                  <a:cxn ang="0">
                    <a:pos x="2876" y="1170"/>
                  </a:cxn>
                  <a:cxn ang="0">
                    <a:pos x="2974" y="1132"/>
                  </a:cxn>
                  <a:cxn ang="0">
                    <a:pos x="3007" y="871"/>
                  </a:cxn>
                  <a:cxn ang="0">
                    <a:pos x="2860" y="844"/>
                  </a:cxn>
                  <a:cxn ang="0">
                    <a:pos x="2670" y="806"/>
                  </a:cxn>
                  <a:cxn ang="0">
                    <a:pos x="2458" y="757"/>
                  </a:cxn>
                  <a:cxn ang="0">
                    <a:pos x="2138" y="670"/>
                  </a:cxn>
                  <a:cxn ang="0">
                    <a:pos x="1959" y="604"/>
                  </a:cxn>
                  <a:cxn ang="0">
                    <a:pos x="1824" y="534"/>
                  </a:cxn>
                  <a:cxn ang="0">
                    <a:pos x="1769" y="474"/>
                  </a:cxn>
                  <a:cxn ang="0">
                    <a:pos x="1753" y="436"/>
                  </a:cxn>
                  <a:cxn ang="0">
                    <a:pos x="1780" y="381"/>
                  </a:cxn>
                  <a:cxn ang="0">
                    <a:pos x="1862" y="316"/>
                  </a:cxn>
                  <a:cxn ang="0">
                    <a:pos x="1986" y="267"/>
                  </a:cxn>
                  <a:cxn ang="0">
                    <a:pos x="2149" y="229"/>
                  </a:cxn>
                  <a:cxn ang="0">
                    <a:pos x="2431" y="180"/>
                  </a:cxn>
                  <a:cxn ang="0">
                    <a:pos x="2827" y="125"/>
                  </a:cxn>
                  <a:cxn ang="0">
                    <a:pos x="3007" y="87"/>
                  </a:cxn>
                  <a:cxn ang="0">
                    <a:pos x="2909" y="22"/>
                  </a:cxn>
                  <a:cxn ang="0">
                    <a:pos x="2676" y="66"/>
                  </a:cxn>
                  <a:cxn ang="0">
                    <a:pos x="2285" y="120"/>
                  </a:cxn>
                  <a:cxn ang="0">
                    <a:pos x="2030" y="158"/>
                  </a:cxn>
                  <a:cxn ang="0">
                    <a:pos x="1791" y="202"/>
                  </a:cxn>
                  <a:cxn ang="0">
                    <a:pos x="1601" y="261"/>
                  </a:cxn>
                  <a:cxn ang="0">
                    <a:pos x="1471" y="338"/>
                  </a:cxn>
                  <a:cxn ang="0">
                    <a:pos x="1438" y="387"/>
                  </a:cxn>
                  <a:cxn ang="0">
                    <a:pos x="1427" y="441"/>
                  </a:cxn>
                </a:cxnLst>
                <a:rect l="0" t="0" r="r" b="b"/>
                <a:pathLst>
                  <a:path w="3007" h="2085">
                    <a:moveTo>
                      <a:pt x="1427" y="441"/>
                    </a:moveTo>
                    <a:lnTo>
                      <a:pt x="1433" y="474"/>
                    </a:lnTo>
                    <a:lnTo>
                      <a:pt x="1444" y="501"/>
                    </a:lnTo>
                    <a:lnTo>
                      <a:pt x="1460" y="528"/>
                    </a:lnTo>
                    <a:lnTo>
                      <a:pt x="1482" y="550"/>
                    </a:lnTo>
                    <a:lnTo>
                      <a:pt x="1541" y="593"/>
                    </a:lnTo>
                    <a:lnTo>
                      <a:pt x="1623" y="637"/>
                    </a:lnTo>
                    <a:lnTo>
                      <a:pt x="1715" y="670"/>
                    </a:lnTo>
                    <a:lnTo>
                      <a:pt x="1818" y="702"/>
                    </a:lnTo>
                    <a:lnTo>
                      <a:pt x="1927" y="735"/>
                    </a:lnTo>
                    <a:lnTo>
                      <a:pt x="2041" y="762"/>
                    </a:lnTo>
                    <a:lnTo>
                      <a:pt x="2155" y="789"/>
                    </a:lnTo>
                    <a:lnTo>
                      <a:pt x="2269" y="822"/>
                    </a:lnTo>
                    <a:lnTo>
                      <a:pt x="2372" y="849"/>
                    </a:lnTo>
                    <a:lnTo>
                      <a:pt x="2464" y="882"/>
                    </a:lnTo>
                    <a:lnTo>
                      <a:pt x="2551" y="920"/>
                    </a:lnTo>
                    <a:lnTo>
                      <a:pt x="2616" y="958"/>
                    </a:lnTo>
                    <a:lnTo>
                      <a:pt x="2638" y="980"/>
                    </a:lnTo>
                    <a:lnTo>
                      <a:pt x="2659" y="1007"/>
                    </a:lnTo>
                    <a:lnTo>
                      <a:pt x="2676" y="1029"/>
                    </a:lnTo>
                    <a:lnTo>
                      <a:pt x="2681" y="1056"/>
                    </a:lnTo>
                    <a:lnTo>
                      <a:pt x="2681" y="1083"/>
                    </a:lnTo>
                    <a:lnTo>
                      <a:pt x="2676" y="1105"/>
                    </a:lnTo>
                    <a:lnTo>
                      <a:pt x="2665" y="1127"/>
                    </a:lnTo>
                    <a:lnTo>
                      <a:pt x="2643" y="1149"/>
                    </a:lnTo>
                    <a:lnTo>
                      <a:pt x="2616" y="1170"/>
                    </a:lnTo>
                    <a:lnTo>
                      <a:pt x="2583" y="1187"/>
                    </a:lnTo>
                    <a:lnTo>
                      <a:pt x="2545" y="1208"/>
                    </a:lnTo>
                    <a:lnTo>
                      <a:pt x="2502" y="1225"/>
                    </a:lnTo>
                    <a:lnTo>
                      <a:pt x="2448" y="1241"/>
                    </a:lnTo>
                    <a:lnTo>
                      <a:pt x="2388" y="1257"/>
                    </a:lnTo>
                    <a:lnTo>
                      <a:pt x="2328" y="1274"/>
                    </a:lnTo>
                    <a:lnTo>
                      <a:pt x="2258" y="1290"/>
                    </a:lnTo>
                    <a:lnTo>
                      <a:pt x="2106" y="1328"/>
                    </a:lnTo>
                    <a:lnTo>
                      <a:pt x="1932" y="1372"/>
                    </a:lnTo>
                    <a:lnTo>
                      <a:pt x="1742" y="1421"/>
                    </a:lnTo>
                    <a:lnTo>
                      <a:pt x="1531" y="1475"/>
                    </a:lnTo>
                    <a:lnTo>
                      <a:pt x="1308" y="1540"/>
                    </a:lnTo>
                    <a:lnTo>
                      <a:pt x="1069" y="1617"/>
                    </a:lnTo>
                    <a:lnTo>
                      <a:pt x="820" y="1709"/>
                    </a:lnTo>
                    <a:lnTo>
                      <a:pt x="554" y="1818"/>
                    </a:lnTo>
                    <a:lnTo>
                      <a:pt x="282" y="1943"/>
                    </a:lnTo>
                    <a:lnTo>
                      <a:pt x="0" y="2085"/>
                    </a:lnTo>
                    <a:lnTo>
                      <a:pt x="152" y="2085"/>
                    </a:lnTo>
                    <a:lnTo>
                      <a:pt x="244" y="2074"/>
                    </a:lnTo>
                    <a:lnTo>
                      <a:pt x="386" y="1992"/>
                    </a:lnTo>
                    <a:lnTo>
                      <a:pt x="537" y="1910"/>
                    </a:lnTo>
                    <a:lnTo>
                      <a:pt x="700" y="1834"/>
                    </a:lnTo>
                    <a:lnTo>
                      <a:pt x="879" y="1763"/>
                    </a:lnTo>
                    <a:lnTo>
                      <a:pt x="1064" y="1693"/>
                    </a:lnTo>
                    <a:lnTo>
                      <a:pt x="1259" y="1622"/>
                    </a:lnTo>
                    <a:lnTo>
                      <a:pt x="1661" y="1497"/>
                    </a:lnTo>
                    <a:lnTo>
                      <a:pt x="1748" y="1470"/>
                    </a:lnTo>
                    <a:lnTo>
                      <a:pt x="1845" y="1442"/>
                    </a:lnTo>
                    <a:lnTo>
                      <a:pt x="2046" y="1393"/>
                    </a:lnTo>
                    <a:lnTo>
                      <a:pt x="2252" y="1339"/>
                    </a:lnTo>
                    <a:lnTo>
                      <a:pt x="2458" y="1285"/>
                    </a:lnTo>
                    <a:lnTo>
                      <a:pt x="2551" y="1263"/>
                    </a:lnTo>
                    <a:lnTo>
                      <a:pt x="2643" y="1236"/>
                    </a:lnTo>
                    <a:lnTo>
                      <a:pt x="2730" y="1214"/>
                    </a:lnTo>
                    <a:lnTo>
                      <a:pt x="2806" y="1192"/>
                    </a:lnTo>
                    <a:lnTo>
                      <a:pt x="2876" y="1170"/>
                    </a:lnTo>
                    <a:lnTo>
                      <a:pt x="2931" y="1149"/>
                    </a:lnTo>
                    <a:lnTo>
                      <a:pt x="2974" y="1132"/>
                    </a:lnTo>
                    <a:lnTo>
                      <a:pt x="3007" y="1116"/>
                    </a:lnTo>
                    <a:lnTo>
                      <a:pt x="3007" y="871"/>
                    </a:lnTo>
                    <a:lnTo>
                      <a:pt x="2941" y="860"/>
                    </a:lnTo>
                    <a:lnTo>
                      <a:pt x="2860" y="844"/>
                    </a:lnTo>
                    <a:lnTo>
                      <a:pt x="2773" y="827"/>
                    </a:lnTo>
                    <a:lnTo>
                      <a:pt x="2670" y="806"/>
                    </a:lnTo>
                    <a:lnTo>
                      <a:pt x="2567" y="784"/>
                    </a:lnTo>
                    <a:lnTo>
                      <a:pt x="2458" y="757"/>
                    </a:lnTo>
                    <a:lnTo>
                      <a:pt x="2241" y="702"/>
                    </a:lnTo>
                    <a:lnTo>
                      <a:pt x="2138" y="670"/>
                    </a:lnTo>
                    <a:lnTo>
                      <a:pt x="2046" y="637"/>
                    </a:lnTo>
                    <a:lnTo>
                      <a:pt x="1959" y="604"/>
                    </a:lnTo>
                    <a:lnTo>
                      <a:pt x="1883" y="566"/>
                    </a:lnTo>
                    <a:lnTo>
                      <a:pt x="1824" y="534"/>
                    </a:lnTo>
                    <a:lnTo>
                      <a:pt x="1780" y="495"/>
                    </a:lnTo>
                    <a:lnTo>
                      <a:pt x="1769" y="474"/>
                    </a:lnTo>
                    <a:lnTo>
                      <a:pt x="1758" y="457"/>
                    </a:lnTo>
                    <a:lnTo>
                      <a:pt x="1753" y="436"/>
                    </a:lnTo>
                    <a:lnTo>
                      <a:pt x="1758" y="419"/>
                    </a:lnTo>
                    <a:lnTo>
                      <a:pt x="1780" y="381"/>
                    </a:lnTo>
                    <a:lnTo>
                      <a:pt x="1813" y="343"/>
                    </a:lnTo>
                    <a:lnTo>
                      <a:pt x="1862" y="316"/>
                    </a:lnTo>
                    <a:lnTo>
                      <a:pt x="1921" y="289"/>
                    </a:lnTo>
                    <a:lnTo>
                      <a:pt x="1986" y="267"/>
                    </a:lnTo>
                    <a:lnTo>
                      <a:pt x="2062" y="245"/>
                    </a:lnTo>
                    <a:lnTo>
                      <a:pt x="2149" y="229"/>
                    </a:lnTo>
                    <a:lnTo>
                      <a:pt x="2236" y="213"/>
                    </a:lnTo>
                    <a:lnTo>
                      <a:pt x="2431" y="180"/>
                    </a:lnTo>
                    <a:lnTo>
                      <a:pt x="2627" y="158"/>
                    </a:lnTo>
                    <a:lnTo>
                      <a:pt x="2827" y="125"/>
                    </a:lnTo>
                    <a:lnTo>
                      <a:pt x="2920" y="109"/>
                    </a:lnTo>
                    <a:lnTo>
                      <a:pt x="3007" y="87"/>
                    </a:lnTo>
                    <a:lnTo>
                      <a:pt x="3007" y="0"/>
                    </a:lnTo>
                    <a:lnTo>
                      <a:pt x="2909" y="22"/>
                    </a:lnTo>
                    <a:lnTo>
                      <a:pt x="2795" y="44"/>
                    </a:lnTo>
                    <a:lnTo>
                      <a:pt x="2676" y="66"/>
                    </a:lnTo>
                    <a:lnTo>
                      <a:pt x="2551" y="82"/>
                    </a:lnTo>
                    <a:lnTo>
                      <a:pt x="2285" y="120"/>
                    </a:lnTo>
                    <a:lnTo>
                      <a:pt x="2155" y="136"/>
                    </a:lnTo>
                    <a:lnTo>
                      <a:pt x="2030" y="158"/>
                    </a:lnTo>
                    <a:lnTo>
                      <a:pt x="1905" y="174"/>
                    </a:lnTo>
                    <a:lnTo>
                      <a:pt x="1791" y="202"/>
                    </a:lnTo>
                    <a:lnTo>
                      <a:pt x="1688" y="229"/>
                    </a:lnTo>
                    <a:lnTo>
                      <a:pt x="1601" y="261"/>
                    </a:lnTo>
                    <a:lnTo>
                      <a:pt x="1525" y="300"/>
                    </a:lnTo>
                    <a:lnTo>
                      <a:pt x="1471" y="338"/>
                    </a:lnTo>
                    <a:lnTo>
                      <a:pt x="1455" y="359"/>
                    </a:lnTo>
                    <a:lnTo>
                      <a:pt x="1438" y="387"/>
                    </a:lnTo>
                    <a:lnTo>
                      <a:pt x="1427" y="414"/>
                    </a:lnTo>
                    <a:lnTo>
                      <a:pt x="1427" y="441"/>
                    </a:lnTo>
                    <a:lnTo>
                      <a:pt x="1427" y="441"/>
                    </a:lnTo>
                    <a:close/>
                  </a:path>
                </a:pathLst>
              </a:custGeom>
              <a:solidFill>
                <a:schemeClr val="bg1"/>
              </a:solidFill>
              <a:ln w="9525">
                <a:noFill/>
                <a:round/>
                <a:headEnd/>
                <a:tailEnd/>
              </a:ln>
            </p:spPr>
            <p:txBody>
              <a:bodyPr/>
              <a:lstStyle/>
              <a:p>
                <a:pPr>
                  <a:defRPr/>
                </a:pPr>
                <a:endParaRPr lang="zh-CN" altLang="en-US"/>
              </a:p>
            </p:txBody>
          </p:sp>
          <p:sp>
            <p:nvSpPr>
              <p:cNvPr id="12" name="未知"/>
              <p:cNvSpPr>
                <a:spLocks/>
              </p:cNvSpPr>
              <p:nvPr/>
            </p:nvSpPr>
            <p:spPr bwMode="auto">
              <a:xfrm>
                <a:off x="2773" y="87"/>
                <a:ext cx="1248" cy="539"/>
              </a:xfrm>
              <a:custGeom>
                <a:avLst/>
                <a:gdLst/>
                <a:ahLst/>
                <a:cxnLst>
                  <a:cxn ang="0">
                    <a:pos x="0" y="332"/>
                  </a:cxn>
                  <a:cxn ang="0">
                    <a:pos x="0" y="360"/>
                  </a:cxn>
                  <a:cxn ang="0">
                    <a:pos x="5" y="387"/>
                  </a:cxn>
                  <a:cxn ang="0">
                    <a:pos x="27" y="414"/>
                  </a:cxn>
                  <a:cxn ang="0">
                    <a:pos x="54" y="436"/>
                  </a:cxn>
                  <a:cxn ang="0">
                    <a:pos x="92" y="463"/>
                  </a:cxn>
                  <a:cxn ang="0">
                    <a:pos x="141" y="490"/>
                  </a:cxn>
                  <a:cxn ang="0">
                    <a:pos x="195" y="512"/>
                  </a:cxn>
                  <a:cxn ang="0">
                    <a:pos x="255" y="539"/>
                  </a:cxn>
                  <a:cxn ang="0">
                    <a:pos x="212" y="517"/>
                  </a:cxn>
                  <a:cxn ang="0">
                    <a:pos x="179" y="490"/>
                  </a:cxn>
                  <a:cxn ang="0">
                    <a:pos x="157" y="468"/>
                  </a:cxn>
                  <a:cxn ang="0">
                    <a:pos x="141" y="447"/>
                  </a:cxn>
                  <a:cxn ang="0">
                    <a:pos x="136" y="425"/>
                  </a:cxn>
                  <a:cxn ang="0">
                    <a:pos x="136" y="403"/>
                  </a:cxn>
                  <a:cxn ang="0">
                    <a:pos x="141" y="381"/>
                  </a:cxn>
                  <a:cxn ang="0">
                    <a:pos x="157" y="365"/>
                  </a:cxn>
                  <a:cxn ang="0">
                    <a:pos x="179" y="343"/>
                  </a:cxn>
                  <a:cxn ang="0">
                    <a:pos x="201" y="327"/>
                  </a:cxn>
                  <a:cxn ang="0">
                    <a:pos x="266" y="294"/>
                  </a:cxn>
                  <a:cxn ang="0">
                    <a:pos x="353" y="262"/>
                  </a:cxn>
                  <a:cxn ang="0">
                    <a:pos x="445" y="234"/>
                  </a:cxn>
                  <a:cxn ang="0">
                    <a:pos x="554" y="213"/>
                  </a:cxn>
                  <a:cxn ang="0">
                    <a:pos x="662" y="191"/>
                  </a:cxn>
                  <a:cxn ang="0">
                    <a:pos x="890" y="153"/>
                  </a:cxn>
                  <a:cxn ang="0">
                    <a:pos x="993" y="136"/>
                  </a:cxn>
                  <a:cxn ang="0">
                    <a:pos x="1091" y="120"/>
                  </a:cxn>
                  <a:cxn ang="0">
                    <a:pos x="1178" y="115"/>
                  </a:cxn>
                  <a:cxn ang="0">
                    <a:pos x="1248" y="104"/>
                  </a:cxn>
                  <a:cxn ang="0">
                    <a:pos x="1248" y="0"/>
                  </a:cxn>
                  <a:cxn ang="0">
                    <a:pos x="1161" y="22"/>
                  </a:cxn>
                  <a:cxn ang="0">
                    <a:pos x="1069" y="38"/>
                  </a:cxn>
                  <a:cxn ang="0">
                    <a:pos x="874" y="71"/>
                  </a:cxn>
                  <a:cxn ang="0">
                    <a:pos x="673" y="93"/>
                  </a:cxn>
                  <a:cxn ang="0">
                    <a:pos x="483" y="126"/>
                  </a:cxn>
                  <a:cxn ang="0">
                    <a:pos x="391" y="142"/>
                  </a:cxn>
                  <a:cxn ang="0">
                    <a:pos x="309" y="158"/>
                  </a:cxn>
                  <a:cxn ang="0">
                    <a:pos x="228" y="180"/>
                  </a:cxn>
                  <a:cxn ang="0">
                    <a:pos x="163" y="202"/>
                  </a:cxn>
                  <a:cxn ang="0">
                    <a:pos x="103" y="229"/>
                  </a:cxn>
                  <a:cxn ang="0">
                    <a:pos x="54" y="256"/>
                  </a:cxn>
                  <a:cxn ang="0">
                    <a:pos x="22" y="294"/>
                  </a:cxn>
                  <a:cxn ang="0">
                    <a:pos x="0" y="332"/>
                  </a:cxn>
                  <a:cxn ang="0">
                    <a:pos x="0" y="332"/>
                  </a:cxn>
                </a:cxnLst>
                <a:rect l="0" t="0" r="r" b="b"/>
                <a:pathLst>
                  <a:path w="1248" h="539">
                    <a:moveTo>
                      <a:pt x="0" y="332"/>
                    </a:moveTo>
                    <a:lnTo>
                      <a:pt x="0" y="360"/>
                    </a:lnTo>
                    <a:lnTo>
                      <a:pt x="5" y="387"/>
                    </a:lnTo>
                    <a:lnTo>
                      <a:pt x="27" y="414"/>
                    </a:lnTo>
                    <a:lnTo>
                      <a:pt x="54" y="436"/>
                    </a:lnTo>
                    <a:lnTo>
                      <a:pt x="92" y="463"/>
                    </a:lnTo>
                    <a:lnTo>
                      <a:pt x="141" y="490"/>
                    </a:lnTo>
                    <a:lnTo>
                      <a:pt x="195" y="512"/>
                    </a:lnTo>
                    <a:lnTo>
                      <a:pt x="255" y="539"/>
                    </a:lnTo>
                    <a:lnTo>
                      <a:pt x="212" y="517"/>
                    </a:lnTo>
                    <a:lnTo>
                      <a:pt x="179" y="490"/>
                    </a:lnTo>
                    <a:lnTo>
                      <a:pt x="157" y="468"/>
                    </a:lnTo>
                    <a:lnTo>
                      <a:pt x="141" y="447"/>
                    </a:lnTo>
                    <a:lnTo>
                      <a:pt x="136" y="425"/>
                    </a:lnTo>
                    <a:lnTo>
                      <a:pt x="136" y="403"/>
                    </a:lnTo>
                    <a:lnTo>
                      <a:pt x="141" y="381"/>
                    </a:lnTo>
                    <a:lnTo>
                      <a:pt x="157" y="365"/>
                    </a:lnTo>
                    <a:lnTo>
                      <a:pt x="179" y="343"/>
                    </a:lnTo>
                    <a:lnTo>
                      <a:pt x="201" y="327"/>
                    </a:lnTo>
                    <a:lnTo>
                      <a:pt x="266" y="294"/>
                    </a:lnTo>
                    <a:lnTo>
                      <a:pt x="353" y="262"/>
                    </a:lnTo>
                    <a:lnTo>
                      <a:pt x="445" y="234"/>
                    </a:lnTo>
                    <a:lnTo>
                      <a:pt x="554" y="213"/>
                    </a:lnTo>
                    <a:lnTo>
                      <a:pt x="662" y="191"/>
                    </a:lnTo>
                    <a:lnTo>
                      <a:pt x="890" y="153"/>
                    </a:lnTo>
                    <a:lnTo>
                      <a:pt x="993" y="136"/>
                    </a:lnTo>
                    <a:lnTo>
                      <a:pt x="1091" y="120"/>
                    </a:lnTo>
                    <a:lnTo>
                      <a:pt x="1178" y="115"/>
                    </a:lnTo>
                    <a:lnTo>
                      <a:pt x="1248" y="104"/>
                    </a:lnTo>
                    <a:lnTo>
                      <a:pt x="1248" y="0"/>
                    </a:lnTo>
                    <a:lnTo>
                      <a:pt x="1161" y="22"/>
                    </a:lnTo>
                    <a:lnTo>
                      <a:pt x="1069" y="38"/>
                    </a:lnTo>
                    <a:lnTo>
                      <a:pt x="874" y="71"/>
                    </a:lnTo>
                    <a:lnTo>
                      <a:pt x="673" y="93"/>
                    </a:lnTo>
                    <a:lnTo>
                      <a:pt x="483" y="126"/>
                    </a:lnTo>
                    <a:lnTo>
                      <a:pt x="391" y="142"/>
                    </a:lnTo>
                    <a:lnTo>
                      <a:pt x="309" y="158"/>
                    </a:lnTo>
                    <a:lnTo>
                      <a:pt x="228" y="180"/>
                    </a:lnTo>
                    <a:lnTo>
                      <a:pt x="163" y="202"/>
                    </a:lnTo>
                    <a:lnTo>
                      <a:pt x="103" y="229"/>
                    </a:lnTo>
                    <a:lnTo>
                      <a:pt x="54" y="256"/>
                    </a:lnTo>
                    <a:lnTo>
                      <a:pt x="22" y="294"/>
                    </a:lnTo>
                    <a:lnTo>
                      <a:pt x="0" y="332"/>
                    </a:lnTo>
                    <a:lnTo>
                      <a:pt x="0" y="332"/>
                    </a:lnTo>
                    <a:close/>
                  </a:path>
                </a:pathLst>
              </a:custGeom>
              <a:gradFill rotWithShape="0">
                <a:gsLst>
                  <a:gs pos="0">
                    <a:schemeClr val="bg1">
                      <a:gamma/>
                      <a:shade val="87843"/>
                      <a:invGamma/>
                    </a:schemeClr>
                  </a:gs>
                  <a:gs pos="100000">
                    <a:schemeClr val="bg1"/>
                  </a:gs>
                </a:gsLst>
                <a:lin ang="2700000" scaled="1"/>
              </a:gradFill>
              <a:ln w="9525">
                <a:noFill/>
                <a:round/>
                <a:headEnd/>
                <a:tailEnd/>
              </a:ln>
            </p:spPr>
            <p:txBody>
              <a:bodyPr/>
              <a:lstStyle/>
              <a:p>
                <a:pPr>
                  <a:defRPr/>
                </a:pPr>
                <a:endParaRPr lang="zh-CN" altLang="en-US"/>
              </a:p>
            </p:txBody>
          </p:sp>
        </p:grpSp>
        <p:sp>
          <p:nvSpPr>
            <p:cNvPr id="6" name="未知"/>
            <p:cNvSpPr>
              <a:spLocks/>
            </p:cNvSpPr>
            <p:nvPr/>
          </p:nvSpPr>
          <p:spPr bwMode="auto">
            <a:xfrm>
              <a:off x="3322" y="1341"/>
              <a:ext cx="1825" cy="1537"/>
            </a:xfrm>
            <a:custGeom>
              <a:avLst/>
              <a:gdLst/>
              <a:ahLst/>
              <a:cxnLst>
                <a:cxn ang="0">
                  <a:pos x="982" y="1061"/>
                </a:cxn>
                <a:cxn ang="0">
                  <a:pos x="1357" y="1012"/>
                </a:cxn>
                <a:cxn ang="0">
                  <a:pos x="1666" y="957"/>
                </a:cxn>
                <a:cxn ang="0">
                  <a:pos x="1916" y="897"/>
                </a:cxn>
                <a:cxn ang="0">
                  <a:pos x="2100" y="832"/>
                </a:cxn>
                <a:cxn ang="0">
                  <a:pos x="2220" y="756"/>
                </a:cxn>
                <a:cxn ang="0">
                  <a:pos x="2285" y="669"/>
                </a:cxn>
                <a:cxn ang="0">
                  <a:pos x="2290" y="560"/>
                </a:cxn>
                <a:cxn ang="0">
                  <a:pos x="2241" y="457"/>
                </a:cxn>
                <a:cxn ang="0">
                  <a:pos x="2144" y="364"/>
                </a:cxn>
                <a:cxn ang="0">
                  <a:pos x="2008" y="277"/>
                </a:cxn>
                <a:cxn ang="0">
                  <a:pos x="1769" y="157"/>
                </a:cxn>
                <a:cxn ang="0">
                  <a:pos x="1612" y="92"/>
                </a:cxn>
                <a:cxn ang="0">
                  <a:pos x="1476" y="43"/>
                </a:cxn>
                <a:cxn ang="0">
                  <a:pos x="1384" y="10"/>
                </a:cxn>
                <a:cxn ang="0">
                  <a:pos x="1346" y="0"/>
                </a:cxn>
                <a:cxn ang="0">
                  <a:pos x="1655" y="119"/>
                </a:cxn>
                <a:cxn ang="0">
                  <a:pos x="1948" y="255"/>
                </a:cxn>
                <a:cxn ang="0">
                  <a:pos x="2068" y="326"/>
                </a:cxn>
                <a:cxn ang="0">
                  <a:pos x="2171" y="402"/>
                </a:cxn>
                <a:cxn ang="0">
                  <a:pos x="2236" y="478"/>
                </a:cxn>
                <a:cxn ang="0">
                  <a:pos x="2263" y="560"/>
                </a:cxn>
                <a:cxn ang="0">
                  <a:pos x="2241" y="636"/>
                </a:cxn>
                <a:cxn ang="0">
                  <a:pos x="2171" y="702"/>
                </a:cxn>
                <a:cxn ang="0">
                  <a:pos x="2062" y="756"/>
                </a:cxn>
                <a:cxn ang="0">
                  <a:pos x="1921" y="800"/>
                </a:cxn>
                <a:cxn ang="0">
                  <a:pos x="1748" y="843"/>
                </a:cxn>
                <a:cxn ang="0">
                  <a:pos x="1351" y="908"/>
                </a:cxn>
                <a:cxn ang="0">
                  <a:pos x="923" y="968"/>
                </a:cxn>
                <a:cxn ang="0">
                  <a:pos x="521" y="1028"/>
                </a:cxn>
                <a:cxn ang="0">
                  <a:pos x="353" y="1066"/>
                </a:cxn>
                <a:cxn ang="0">
                  <a:pos x="206" y="1104"/>
                </a:cxn>
                <a:cxn ang="0">
                  <a:pos x="92" y="1148"/>
                </a:cxn>
                <a:cxn ang="0">
                  <a:pos x="22" y="1202"/>
                </a:cxn>
                <a:cxn ang="0">
                  <a:pos x="0" y="1262"/>
                </a:cxn>
                <a:cxn ang="0">
                  <a:pos x="27" y="1327"/>
                </a:cxn>
                <a:cxn ang="0">
                  <a:pos x="98" y="1382"/>
                </a:cxn>
                <a:cxn ang="0">
                  <a:pos x="196" y="1425"/>
                </a:cxn>
                <a:cxn ang="0">
                  <a:pos x="326" y="1469"/>
                </a:cxn>
                <a:cxn ang="0">
                  <a:pos x="217" y="1414"/>
                </a:cxn>
                <a:cxn ang="0">
                  <a:pos x="147" y="1360"/>
                </a:cxn>
                <a:cxn ang="0">
                  <a:pos x="120" y="1306"/>
                </a:cxn>
                <a:cxn ang="0">
                  <a:pos x="141" y="1257"/>
                </a:cxn>
                <a:cxn ang="0">
                  <a:pos x="212" y="1208"/>
                </a:cxn>
                <a:cxn ang="0">
                  <a:pos x="342" y="1164"/>
                </a:cxn>
                <a:cxn ang="0">
                  <a:pos x="527" y="1121"/>
                </a:cxn>
                <a:cxn ang="0">
                  <a:pos x="771" y="1088"/>
                </a:cxn>
              </a:cxnLst>
              <a:rect l="0" t="0" r="r" b="b"/>
              <a:pathLst>
                <a:path w="2296" h="1469">
                  <a:moveTo>
                    <a:pt x="771" y="1088"/>
                  </a:moveTo>
                  <a:lnTo>
                    <a:pt x="982" y="1061"/>
                  </a:lnTo>
                  <a:lnTo>
                    <a:pt x="1178" y="1034"/>
                  </a:lnTo>
                  <a:lnTo>
                    <a:pt x="1357" y="1012"/>
                  </a:lnTo>
                  <a:lnTo>
                    <a:pt x="1520" y="985"/>
                  </a:lnTo>
                  <a:lnTo>
                    <a:pt x="1666" y="957"/>
                  </a:lnTo>
                  <a:lnTo>
                    <a:pt x="1796" y="930"/>
                  </a:lnTo>
                  <a:lnTo>
                    <a:pt x="1916" y="897"/>
                  </a:lnTo>
                  <a:lnTo>
                    <a:pt x="2013" y="870"/>
                  </a:lnTo>
                  <a:lnTo>
                    <a:pt x="2100" y="832"/>
                  </a:lnTo>
                  <a:lnTo>
                    <a:pt x="2171" y="800"/>
                  </a:lnTo>
                  <a:lnTo>
                    <a:pt x="2220" y="756"/>
                  </a:lnTo>
                  <a:lnTo>
                    <a:pt x="2263" y="712"/>
                  </a:lnTo>
                  <a:lnTo>
                    <a:pt x="2285" y="669"/>
                  </a:lnTo>
                  <a:lnTo>
                    <a:pt x="2296" y="614"/>
                  </a:lnTo>
                  <a:lnTo>
                    <a:pt x="2290" y="560"/>
                  </a:lnTo>
                  <a:lnTo>
                    <a:pt x="2269" y="500"/>
                  </a:lnTo>
                  <a:lnTo>
                    <a:pt x="2241" y="457"/>
                  </a:lnTo>
                  <a:lnTo>
                    <a:pt x="2198" y="408"/>
                  </a:lnTo>
                  <a:lnTo>
                    <a:pt x="2144" y="364"/>
                  </a:lnTo>
                  <a:lnTo>
                    <a:pt x="2079" y="321"/>
                  </a:lnTo>
                  <a:lnTo>
                    <a:pt x="2008" y="277"/>
                  </a:lnTo>
                  <a:lnTo>
                    <a:pt x="1927" y="234"/>
                  </a:lnTo>
                  <a:lnTo>
                    <a:pt x="1769" y="157"/>
                  </a:lnTo>
                  <a:lnTo>
                    <a:pt x="1688" y="125"/>
                  </a:lnTo>
                  <a:lnTo>
                    <a:pt x="1612" y="92"/>
                  </a:lnTo>
                  <a:lnTo>
                    <a:pt x="1536" y="65"/>
                  </a:lnTo>
                  <a:lnTo>
                    <a:pt x="1476" y="43"/>
                  </a:lnTo>
                  <a:lnTo>
                    <a:pt x="1422" y="27"/>
                  </a:lnTo>
                  <a:lnTo>
                    <a:pt x="1384" y="10"/>
                  </a:lnTo>
                  <a:lnTo>
                    <a:pt x="1357" y="5"/>
                  </a:lnTo>
                  <a:lnTo>
                    <a:pt x="1346" y="0"/>
                  </a:lnTo>
                  <a:lnTo>
                    <a:pt x="1498" y="54"/>
                  </a:lnTo>
                  <a:lnTo>
                    <a:pt x="1655" y="119"/>
                  </a:lnTo>
                  <a:lnTo>
                    <a:pt x="1807" y="185"/>
                  </a:lnTo>
                  <a:lnTo>
                    <a:pt x="1948" y="255"/>
                  </a:lnTo>
                  <a:lnTo>
                    <a:pt x="2013" y="288"/>
                  </a:lnTo>
                  <a:lnTo>
                    <a:pt x="2068" y="326"/>
                  </a:lnTo>
                  <a:lnTo>
                    <a:pt x="2122" y="364"/>
                  </a:lnTo>
                  <a:lnTo>
                    <a:pt x="2171" y="402"/>
                  </a:lnTo>
                  <a:lnTo>
                    <a:pt x="2209" y="440"/>
                  </a:lnTo>
                  <a:lnTo>
                    <a:pt x="2236" y="478"/>
                  </a:lnTo>
                  <a:lnTo>
                    <a:pt x="2252" y="522"/>
                  </a:lnTo>
                  <a:lnTo>
                    <a:pt x="2263" y="560"/>
                  </a:lnTo>
                  <a:lnTo>
                    <a:pt x="2258" y="598"/>
                  </a:lnTo>
                  <a:lnTo>
                    <a:pt x="2241" y="636"/>
                  </a:lnTo>
                  <a:lnTo>
                    <a:pt x="2214" y="669"/>
                  </a:lnTo>
                  <a:lnTo>
                    <a:pt x="2171" y="702"/>
                  </a:lnTo>
                  <a:lnTo>
                    <a:pt x="2122" y="729"/>
                  </a:lnTo>
                  <a:lnTo>
                    <a:pt x="2062" y="756"/>
                  </a:lnTo>
                  <a:lnTo>
                    <a:pt x="1997" y="778"/>
                  </a:lnTo>
                  <a:lnTo>
                    <a:pt x="1921" y="800"/>
                  </a:lnTo>
                  <a:lnTo>
                    <a:pt x="1834" y="821"/>
                  </a:lnTo>
                  <a:lnTo>
                    <a:pt x="1748" y="843"/>
                  </a:lnTo>
                  <a:lnTo>
                    <a:pt x="1552" y="876"/>
                  </a:lnTo>
                  <a:lnTo>
                    <a:pt x="1351" y="908"/>
                  </a:lnTo>
                  <a:lnTo>
                    <a:pt x="1134" y="941"/>
                  </a:lnTo>
                  <a:lnTo>
                    <a:pt x="923" y="968"/>
                  </a:lnTo>
                  <a:lnTo>
                    <a:pt x="716" y="995"/>
                  </a:lnTo>
                  <a:lnTo>
                    <a:pt x="521" y="1028"/>
                  </a:lnTo>
                  <a:lnTo>
                    <a:pt x="434" y="1044"/>
                  </a:lnTo>
                  <a:lnTo>
                    <a:pt x="353" y="1066"/>
                  </a:lnTo>
                  <a:lnTo>
                    <a:pt x="277" y="1082"/>
                  </a:lnTo>
                  <a:lnTo>
                    <a:pt x="206" y="1104"/>
                  </a:lnTo>
                  <a:lnTo>
                    <a:pt x="147" y="1126"/>
                  </a:lnTo>
                  <a:lnTo>
                    <a:pt x="92" y="1148"/>
                  </a:lnTo>
                  <a:lnTo>
                    <a:pt x="54" y="1175"/>
                  </a:lnTo>
                  <a:lnTo>
                    <a:pt x="22" y="1202"/>
                  </a:lnTo>
                  <a:lnTo>
                    <a:pt x="6" y="1229"/>
                  </a:lnTo>
                  <a:lnTo>
                    <a:pt x="0" y="1262"/>
                  </a:lnTo>
                  <a:lnTo>
                    <a:pt x="11" y="1295"/>
                  </a:lnTo>
                  <a:lnTo>
                    <a:pt x="27" y="1327"/>
                  </a:lnTo>
                  <a:lnTo>
                    <a:pt x="54" y="1355"/>
                  </a:lnTo>
                  <a:lnTo>
                    <a:pt x="98" y="1382"/>
                  </a:lnTo>
                  <a:lnTo>
                    <a:pt x="141" y="1404"/>
                  </a:lnTo>
                  <a:lnTo>
                    <a:pt x="196" y="1425"/>
                  </a:lnTo>
                  <a:lnTo>
                    <a:pt x="261" y="1447"/>
                  </a:lnTo>
                  <a:lnTo>
                    <a:pt x="326" y="1469"/>
                  </a:lnTo>
                  <a:lnTo>
                    <a:pt x="266" y="1442"/>
                  </a:lnTo>
                  <a:lnTo>
                    <a:pt x="217" y="1414"/>
                  </a:lnTo>
                  <a:lnTo>
                    <a:pt x="174" y="1387"/>
                  </a:lnTo>
                  <a:lnTo>
                    <a:pt x="147" y="1360"/>
                  </a:lnTo>
                  <a:lnTo>
                    <a:pt x="125" y="1333"/>
                  </a:lnTo>
                  <a:lnTo>
                    <a:pt x="120" y="1306"/>
                  </a:lnTo>
                  <a:lnTo>
                    <a:pt x="125" y="1278"/>
                  </a:lnTo>
                  <a:lnTo>
                    <a:pt x="141" y="1257"/>
                  </a:lnTo>
                  <a:lnTo>
                    <a:pt x="174" y="1229"/>
                  </a:lnTo>
                  <a:lnTo>
                    <a:pt x="212" y="1208"/>
                  </a:lnTo>
                  <a:lnTo>
                    <a:pt x="272" y="1186"/>
                  </a:lnTo>
                  <a:lnTo>
                    <a:pt x="342" y="1164"/>
                  </a:lnTo>
                  <a:lnTo>
                    <a:pt x="423" y="1142"/>
                  </a:lnTo>
                  <a:lnTo>
                    <a:pt x="527" y="1121"/>
                  </a:lnTo>
                  <a:lnTo>
                    <a:pt x="641" y="1104"/>
                  </a:lnTo>
                  <a:lnTo>
                    <a:pt x="771" y="1088"/>
                  </a:lnTo>
                  <a:lnTo>
                    <a:pt x="771" y="1088"/>
                  </a:lnTo>
                  <a:close/>
                </a:path>
              </a:pathLst>
            </a:custGeom>
            <a:gradFill rotWithShape="0">
              <a:gsLst>
                <a:gs pos="0">
                  <a:schemeClr val="bg1">
                    <a:gamma/>
                    <a:shade val="84706"/>
                    <a:invGamma/>
                  </a:schemeClr>
                </a:gs>
                <a:gs pos="100000">
                  <a:schemeClr val="bg1"/>
                </a:gs>
              </a:gsLst>
              <a:lin ang="2700000" scaled="1"/>
            </a:gradFill>
            <a:ln w="9525">
              <a:noFill/>
              <a:round/>
              <a:headEnd/>
              <a:tailEnd/>
            </a:ln>
          </p:spPr>
          <p:txBody>
            <a:bodyPr/>
            <a:lstStyle/>
            <a:p>
              <a:pPr>
                <a:defRPr/>
              </a:pPr>
              <a:endParaRPr lang="zh-CN" altLang="en-US"/>
            </a:p>
          </p:txBody>
        </p:sp>
        <p:sp>
          <p:nvSpPr>
            <p:cNvPr id="7" name="未知"/>
            <p:cNvSpPr>
              <a:spLocks/>
            </p:cNvSpPr>
            <p:nvPr/>
          </p:nvSpPr>
          <p:spPr bwMode="auto">
            <a:xfrm>
              <a:off x="0" y="0"/>
              <a:ext cx="5758" cy="1776"/>
            </a:xfrm>
            <a:custGeom>
              <a:avLst/>
              <a:gdLst/>
              <a:ahLst/>
              <a:cxnLst>
                <a:cxn ang="0">
                  <a:pos x="0" y="0"/>
                </a:cxn>
                <a:cxn ang="0">
                  <a:pos x="0" y="1906"/>
                </a:cxn>
                <a:cxn ang="0">
                  <a:pos x="5740" y="1906"/>
                </a:cxn>
                <a:cxn ang="0">
                  <a:pos x="5740" y="0"/>
                </a:cxn>
                <a:cxn ang="0">
                  <a:pos x="0" y="0"/>
                </a:cxn>
                <a:cxn ang="0">
                  <a:pos x="0" y="0"/>
                </a:cxn>
              </a:cxnLst>
              <a:rect l="0" t="0" r="r" b="b"/>
              <a:pathLst>
                <a:path w="5740" h="1906">
                  <a:moveTo>
                    <a:pt x="0" y="0"/>
                  </a:moveTo>
                  <a:lnTo>
                    <a:pt x="0" y="1906"/>
                  </a:lnTo>
                  <a:lnTo>
                    <a:pt x="5740" y="1906"/>
                  </a:lnTo>
                  <a:lnTo>
                    <a:pt x="5740" y="0"/>
                  </a:lnTo>
                  <a:lnTo>
                    <a:pt x="0" y="0"/>
                  </a:lnTo>
                  <a:lnTo>
                    <a:pt x="0" y="0"/>
                  </a:lnTo>
                  <a:close/>
                </a:path>
              </a:pathLst>
            </a:custGeom>
            <a:gradFill rotWithShape="0">
              <a:gsLst>
                <a:gs pos="0">
                  <a:schemeClr val="bg2"/>
                </a:gs>
                <a:gs pos="100000">
                  <a:schemeClr val="bg1"/>
                </a:gs>
              </a:gsLst>
              <a:lin ang="5400000" scaled="1"/>
            </a:gradFill>
            <a:ln w="9525">
              <a:noFill/>
              <a:round/>
              <a:headEnd/>
              <a:tailEnd/>
            </a:ln>
          </p:spPr>
          <p:txBody>
            <a:bodyPr/>
            <a:lstStyle/>
            <a:p>
              <a:pPr>
                <a:defRPr/>
              </a:pPr>
              <a:endParaRPr lang="zh-CN" altLang="en-US"/>
            </a:p>
          </p:txBody>
        </p:sp>
      </p:grpSp>
      <p:sp>
        <p:nvSpPr>
          <p:cNvPr id="2059" name="Rectangle 11"/>
          <p:cNvSpPr>
            <a:spLocks noGrp="1" noChangeArrowheads="1"/>
          </p:cNvSpPr>
          <p:nvPr>
            <p:ph type="ctrTitle" sz="quarter"/>
          </p:nvPr>
        </p:nvSpPr>
        <p:spPr>
          <a:xfrm>
            <a:off x="685800" y="1736725"/>
            <a:ext cx="7772400" cy="1920875"/>
          </a:xfrm>
        </p:spPr>
        <p:txBody>
          <a:bodyPr/>
          <a:lstStyle>
            <a:lvl1pPr>
              <a:defRPr sz="6000"/>
            </a:lvl1pPr>
          </a:lstStyle>
          <a:p>
            <a:r>
              <a:rPr lang="zh-CN"/>
              <a:t>单击此处编辑母版标题样式</a:t>
            </a:r>
          </a:p>
        </p:txBody>
      </p:sp>
      <p:sp>
        <p:nvSpPr>
          <p:cNvPr id="2060" name="Rectangle 12"/>
          <p:cNvSpPr>
            <a:spLocks noGrp="1" noChangeArrowheads="1"/>
          </p:cNvSpPr>
          <p:nvPr>
            <p:ph type="subTitle" sz="quarter" idx="1"/>
          </p:nvPr>
        </p:nvSpPr>
        <p:spPr>
          <a:xfrm>
            <a:off x="1371600" y="3886200"/>
            <a:ext cx="6400800" cy="1752600"/>
          </a:xfrm>
        </p:spPr>
        <p:txBody>
          <a:bodyPr/>
          <a:lstStyle>
            <a:lvl1pPr marL="0" indent="0" algn="ctr">
              <a:buFont typeface="Wingdings" pitchFamily="2" charset="2"/>
              <a:buNone/>
              <a:defRPr/>
            </a:lvl1pPr>
          </a:lstStyle>
          <a:p>
            <a:r>
              <a:rPr lang="zh-CN"/>
              <a:t>单击此处编辑母版副标题样式</a:t>
            </a:r>
          </a:p>
        </p:txBody>
      </p:sp>
      <p:sp>
        <p:nvSpPr>
          <p:cNvPr id="13" name="Rectangle 13"/>
          <p:cNvSpPr>
            <a:spLocks noGrp="1" noChangeArrowheads="1"/>
          </p:cNvSpPr>
          <p:nvPr>
            <p:ph type="dt" sz="quarter" idx="10"/>
          </p:nvPr>
        </p:nvSpPr>
        <p:spPr>
          <a:xfrm>
            <a:off x="457200" y="6248400"/>
            <a:ext cx="2133600" cy="476250"/>
          </a:xfrm>
        </p:spPr>
        <p:txBody>
          <a:bodyPr/>
          <a:lstStyle>
            <a:lvl1pPr>
              <a:defRPr/>
            </a:lvl1pPr>
          </a:lstStyle>
          <a:p>
            <a:pPr>
              <a:defRPr/>
            </a:pPr>
            <a:endParaRPr lang="zh-CN" altLang="zh-CN"/>
          </a:p>
        </p:txBody>
      </p:sp>
      <p:sp>
        <p:nvSpPr>
          <p:cNvPr id="14" name="Rectangle 14"/>
          <p:cNvSpPr>
            <a:spLocks noGrp="1" noChangeArrowheads="1"/>
          </p:cNvSpPr>
          <p:nvPr>
            <p:ph type="ftr" sz="quarter" idx="11"/>
          </p:nvPr>
        </p:nvSpPr>
        <p:spPr>
          <a:xfrm>
            <a:off x="3124200" y="6251575"/>
            <a:ext cx="2895600" cy="476250"/>
          </a:xfrm>
        </p:spPr>
        <p:txBody>
          <a:bodyPr/>
          <a:lstStyle>
            <a:lvl1pPr>
              <a:defRPr/>
            </a:lvl1pPr>
          </a:lstStyle>
          <a:p>
            <a:pPr>
              <a:defRPr/>
            </a:pPr>
            <a:endParaRPr lang="zh-CN" altLang="zh-CN"/>
          </a:p>
        </p:txBody>
      </p:sp>
      <p:sp>
        <p:nvSpPr>
          <p:cNvPr id="15" name="Rectangle 15"/>
          <p:cNvSpPr>
            <a:spLocks noGrp="1" noChangeArrowheads="1"/>
          </p:cNvSpPr>
          <p:nvPr>
            <p:ph type="sldNum" sz="quarter" idx="12"/>
          </p:nvPr>
        </p:nvSpPr>
        <p:spPr>
          <a:xfrm>
            <a:off x="6553200" y="6254750"/>
            <a:ext cx="2133600" cy="476250"/>
          </a:xfrm>
        </p:spPr>
        <p:txBody>
          <a:bodyPr/>
          <a:lstStyle>
            <a:lvl1pPr>
              <a:defRPr/>
            </a:lvl1pPr>
          </a:lstStyle>
          <a:p>
            <a:pPr>
              <a:defRPr/>
            </a:pPr>
            <a:fld id="{22646573-120B-42B4-86A0-5B1CB279B441}" type="slidenum">
              <a:rPr lang="zh-CN" altLang="zh-CN"/>
              <a:pPr>
                <a:defRPr/>
              </a:pPr>
              <a:t>‹#›</a:t>
            </a:fld>
            <a:endParaRPr lang="zh-CN"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2"/>
          <p:cNvSpPr>
            <a:spLocks noGrp="1" noChangeArrowheads="1"/>
          </p:cNvSpPr>
          <p:nvPr>
            <p:ph type="dt" sz="half" idx="10"/>
          </p:nvPr>
        </p:nvSpPr>
        <p:spPr>
          <a:ln/>
        </p:spPr>
        <p:txBody>
          <a:bodyPr/>
          <a:lstStyle>
            <a:lvl1pPr>
              <a:defRPr/>
            </a:lvl1pPr>
          </a:lstStyle>
          <a:p>
            <a:pPr>
              <a:defRPr/>
            </a:pPr>
            <a:endParaRPr lang="zh-CN" altLang="zh-CN"/>
          </a:p>
        </p:txBody>
      </p:sp>
      <p:sp>
        <p:nvSpPr>
          <p:cNvPr id="5" name="Rectangle 3"/>
          <p:cNvSpPr>
            <a:spLocks noGrp="1" noChangeArrowheads="1"/>
          </p:cNvSpPr>
          <p:nvPr>
            <p:ph type="sldNum" sz="quarter" idx="11"/>
          </p:nvPr>
        </p:nvSpPr>
        <p:spPr>
          <a:ln/>
        </p:spPr>
        <p:txBody>
          <a:bodyPr/>
          <a:lstStyle>
            <a:lvl1pPr>
              <a:defRPr/>
            </a:lvl1pPr>
          </a:lstStyle>
          <a:p>
            <a:pPr>
              <a:defRPr/>
            </a:pPr>
            <a:fld id="{11DBCEF7-841E-4B53-936F-523547E2EA30}" type="slidenum">
              <a:rPr lang="zh-CN" altLang="zh-CN"/>
              <a:pPr>
                <a:defRPr/>
              </a:pPr>
              <a:t>‹#›</a:t>
            </a:fld>
            <a:endParaRPr lang="zh-CN" altLang="zh-CN"/>
          </a:p>
        </p:txBody>
      </p:sp>
      <p:sp>
        <p:nvSpPr>
          <p:cNvPr id="6" name="Rectangle 14"/>
          <p:cNvSpPr>
            <a:spLocks noGrp="1" noChangeArrowheads="1"/>
          </p:cNvSpPr>
          <p:nvPr>
            <p:ph type="ftr" sz="quarter" idx="12"/>
          </p:nvPr>
        </p:nvSpPr>
        <p:spPr>
          <a:ln/>
        </p:spPr>
        <p:txBody>
          <a:bodyPr/>
          <a:lstStyle>
            <a:lvl1pPr>
              <a:defRPr/>
            </a:lvl1pPr>
          </a:lstStyle>
          <a:p>
            <a:pPr>
              <a:defRPr/>
            </a:pPr>
            <a:endParaRPr lang="zh-CN"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2"/>
          <p:cNvSpPr>
            <a:spLocks noGrp="1" noChangeArrowheads="1"/>
          </p:cNvSpPr>
          <p:nvPr>
            <p:ph type="dt" sz="half" idx="10"/>
          </p:nvPr>
        </p:nvSpPr>
        <p:spPr>
          <a:ln/>
        </p:spPr>
        <p:txBody>
          <a:bodyPr/>
          <a:lstStyle>
            <a:lvl1pPr>
              <a:defRPr/>
            </a:lvl1pPr>
          </a:lstStyle>
          <a:p>
            <a:pPr>
              <a:defRPr/>
            </a:pPr>
            <a:endParaRPr lang="zh-CN" altLang="zh-CN"/>
          </a:p>
        </p:txBody>
      </p:sp>
      <p:sp>
        <p:nvSpPr>
          <p:cNvPr id="5" name="Rectangle 3"/>
          <p:cNvSpPr>
            <a:spLocks noGrp="1" noChangeArrowheads="1"/>
          </p:cNvSpPr>
          <p:nvPr>
            <p:ph type="sldNum" sz="quarter" idx="11"/>
          </p:nvPr>
        </p:nvSpPr>
        <p:spPr>
          <a:ln/>
        </p:spPr>
        <p:txBody>
          <a:bodyPr/>
          <a:lstStyle>
            <a:lvl1pPr>
              <a:defRPr/>
            </a:lvl1pPr>
          </a:lstStyle>
          <a:p>
            <a:pPr>
              <a:defRPr/>
            </a:pPr>
            <a:fld id="{47821304-72A7-49A3-AA94-B4D4FB06061E}" type="slidenum">
              <a:rPr lang="zh-CN" altLang="zh-CN"/>
              <a:pPr>
                <a:defRPr/>
              </a:pPr>
              <a:t>‹#›</a:t>
            </a:fld>
            <a:endParaRPr lang="zh-CN" altLang="zh-CN"/>
          </a:p>
        </p:txBody>
      </p:sp>
      <p:sp>
        <p:nvSpPr>
          <p:cNvPr id="6" name="Rectangle 14"/>
          <p:cNvSpPr>
            <a:spLocks noGrp="1" noChangeArrowheads="1"/>
          </p:cNvSpPr>
          <p:nvPr>
            <p:ph type="ftr" sz="quarter" idx="12"/>
          </p:nvPr>
        </p:nvSpPr>
        <p:spPr>
          <a:ln/>
        </p:spPr>
        <p:txBody>
          <a:bodyPr/>
          <a:lstStyle>
            <a:lvl1pPr>
              <a:defRPr/>
            </a:lvl1pPr>
          </a:lstStyle>
          <a:p>
            <a:pPr>
              <a:defRPr/>
            </a:pPr>
            <a:endParaRPr lang="zh-CN"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2"/>
          <p:cNvSpPr>
            <a:spLocks noGrp="1" noChangeArrowheads="1"/>
          </p:cNvSpPr>
          <p:nvPr>
            <p:ph type="dt" sz="half" idx="10"/>
          </p:nvPr>
        </p:nvSpPr>
        <p:spPr>
          <a:ln/>
        </p:spPr>
        <p:txBody>
          <a:bodyPr/>
          <a:lstStyle>
            <a:lvl1pPr>
              <a:defRPr/>
            </a:lvl1pPr>
          </a:lstStyle>
          <a:p>
            <a:pPr>
              <a:defRPr/>
            </a:pPr>
            <a:endParaRPr lang="zh-CN" altLang="zh-CN"/>
          </a:p>
        </p:txBody>
      </p:sp>
      <p:sp>
        <p:nvSpPr>
          <p:cNvPr id="5" name="Rectangle 3"/>
          <p:cNvSpPr>
            <a:spLocks noGrp="1" noChangeArrowheads="1"/>
          </p:cNvSpPr>
          <p:nvPr>
            <p:ph type="sldNum" sz="quarter" idx="11"/>
          </p:nvPr>
        </p:nvSpPr>
        <p:spPr>
          <a:ln/>
        </p:spPr>
        <p:txBody>
          <a:bodyPr/>
          <a:lstStyle>
            <a:lvl1pPr>
              <a:defRPr/>
            </a:lvl1pPr>
          </a:lstStyle>
          <a:p>
            <a:pPr>
              <a:defRPr/>
            </a:pPr>
            <a:fld id="{F73B71A0-5099-4C57-B677-007BB8ED3143}" type="slidenum">
              <a:rPr lang="zh-CN" altLang="zh-CN"/>
              <a:pPr>
                <a:defRPr/>
              </a:pPr>
              <a:t>‹#›</a:t>
            </a:fld>
            <a:endParaRPr lang="zh-CN" altLang="zh-CN"/>
          </a:p>
        </p:txBody>
      </p:sp>
      <p:sp>
        <p:nvSpPr>
          <p:cNvPr id="6" name="Rectangle 14"/>
          <p:cNvSpPr>
            <a:spLocks noGrp="1" noChangeArrowheads="1"/>
          </p:cNvSpPr>
          <p:nvPr>
            <p:ph type="ftr" sz="quarter" idx="12"/>
          </p:nvPr>
        </p:nvSpPr>
        <p:spPr>
          <a:ln/>
        </p:spPr>
        <p:txBody>
          <a:bodyPr/>
          <a:lstStyle>
            <a:lvl1pPr>
              <a:defRPr/>
            </a:lvl1pPr>
          </a:lstStyle>
          <a:p>
            <a:pPr>
              <a:defRPr/>
            </a:pPr>
            <a:endParaRPr lang="zh-CN"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2"/>
          <p:cNvSpPr>
            <a:spLocks noGrp="1" noChangeArrowheads="1"/>
          </p:cNvSpPr>
          <p:nvPr>
            <p:ph type="dt" sz="half" idx="10"/>
          </p:nvPr>
        </p:nvSpPr>
        <p:spPr>
          <a:ln/>
        </p:spPr>
        <p:txBody>
          <a:bodyPr/>
          <a:lstStyle>
            <a:lvl1pPr>
              <a:defRPr/>
            </a:lvl1pPr>
          </a:lstStyle>
          <a:p>
            <a:pPr>
              <a:defRPr/>
            </a:pPr>
            <a:endParaRPr lang="zh-CN" altLang="zh-CN"/>
          </a:p>
        </p:txBody>
      </p:sp>
      <p:sp>
        <p:nvSpPr>
          <p:cNvPr id="5" name="Rectangle 3"/>
          <p:cNvSpPr>
            <a:spLocks noGrp="1" noChangeArrowheads="1"/>
          </p:cNvSpPr>
          <p:nvPr>
            <p:ph type="sldNum" sz="quarter" idx="11"/>
          </p:nvPr>
        </p:nvSpPr>
        <p:spPr>
          <a:ln/>
        </p:spPr>
        <p:txBody>
          <a:bodyPr/>
          <a:lstStyle>
            <a:lvl1pPr>
              <a:defRPr/>
            </a:lvl1pPr>
          </a:lstStyle>
          <a:p>
            <a:pPr>
              <a:defRPr/>
            </a:pPr>
            <a:fld id="{A991B430-8998-4641-83C9-DE616FF26025}" type="slidenum">
              <a:rPr lang="zh-CN" altLang="zh-CN"/>
              <a:pPr>
                <a:defRPr/>
              </a:pPr>
              <a:t>‹#›</a:t>
            </a:fld>
            <a:endParaRPr lang="zh-CN" altLang="zh-CN"/>
          </a:p>
        </p:txBody>
      </p:sp>
      <p:sp>
        <p:nvSpPr>
          <p:cNvPr id="6" name="Rectangle 14"/>
          <p:cNvSpPr>
            <a:spLocks noGrp="1" noChangeArrowheads="1"/>
          </p:cNvSpPr>
          <p:nvPr>
            <p:ph type="ftr" sz="quarter" idx="12"/>
          </p:nvPr>
        </p:nvSpPr>
        <p:spPr>
          <a:ln/>
        </p:spPr>
        <p:txBody>
          <a:bodyPr/>
          <a:lstStyle>
            <a:lvl1pPr>
              <a:defRPr/>
            </a:lvl1pPr>
          </a:lstStyle>
          <a:p>
            <a:pPr>
              <a:defRPr/>
            </a:pPr>
            <a:endParaRPr lang="zh-CN"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2"/>
          <p:cNvSpPr>
            <a:spLocks noGrp="1" noChangeArrowheads="1"/>
          </p:cNvSpPr>
          <p:nvPr>
            <p:ph type="dt" sz="half" idx="10"/>
          </p:nvPr>
        </p:nvSpPr>
        <p:spPr>
          <a:ln/>
        </p:spPr>
        <p:txBody>
          <a:bodyPr/>
          <a:lstStyle>
            <a:lvl1pPr>
              <a:defRPr/>
            </a:lvl1pPr>
          </a:lstStyle>
          <a:p>
            <a:pPr>
              <a:defRPr/>
            </a:pPr>
            <a:endParaRPr lang="zh-CN" altLang="zh-CN"/>
          </a:p>
        </p:txBody>
      </p:sp>
      <p:sp>
        <p:nvSpPr>
          <p:cNvPr id="6" name="Rectangle 3"/>
          <p:cNvSpPr>
            <a:spLocks noGrp="1" noChangeArrowheads="1"/>
          </p:cNvSpPr>
          <p:nvPr>
            <p:ph type="sldNum" sz="quarter" idx="11"/>
          </p:nvPr>
        </p:nvSpPr>
        <p:spPr>
          <a:ln/>
        </p:spPr>
        <p:txBody>
          <a:bodyPr/>
          <a:lstStyle>
            <a:lvl1pPr>
              <a:defRPr/>
            </a:lvl1pPr>
          </a:lstStyle>
          <a:p>
            <a:pPr>
              <a:defRPr/>
            </a:pPr>
            <a:fld id="{44600B3B-4131-48F6-81B1-BE10B979E9C3}" type="slidenum">
              <a:rPr lang="zh-CN" altLang="zh-CN"/>
              <a:pPr>
                <a:defRPr/>
              </a:pPr>
              <a:t>‹#›</a:t>
            </a:fld>
            <a:endParaRPr lang="zh-CN" altLang="zh-CN"/>
          </a:p>
        </p:txBody>
      </p:sp>
      <p:sp>
        <p:nvSpPr>
          <p:cNvPr id="7" name="Rectangle 14"/>
          <p:cNvSpPr>
            <a:spLocks noGrp="1" noChangeArrowheads="1"/>
          </p:cNvSpPr>
          <p:nvPr>
            <p:ph type="ftr" sz="quarter" idx="12"/>
          </p:nvPr>
        </p:nvSpPr>
        <p:spPr>
          <a:ln/>
        </p:spPr>
        <p:txBody>
          <a:bodyPr/>
          <a:lstStyle>
            <a:lvl1pPr>
              <a:defRPr/>
            </a:lvl1pPr>
          </a:lstStyle>
          <a:p>
            <a:pPr>
              <a:defRPr/>
            </a:pPr>
            <a:endParaRPr lang="zh-CN"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2"/>
          <p:cNvSpPr>
            <a:spLocks noGrp="1" noChangeArrowheads="1"/>
          </p:cNvSpPr>
          <p:nvPr>
            <p:ph type="dt" sz="half" idx="10"/>
          </p:nvPr>
        </p:nvSpPr>
        <p:spPr>
          <a:ln/>
        </p:spPr>
        <p:txBody>
          <a:bodyPr/>
          <a:lstStyle>
            <a:lvl1pPr>
              <a:defRPr/>
            </a:lvl1pPr>
          </a:lstStyle>
          <a:p>
            <a:pPr>
              <a:defRPr/>
            </a:pPr>
            <a:endParaRPr lang="zh-CN" altLang="zh-CN"/>
          </a:p>
        </p:txBody>
      </p:sp>
      <p:sp>
        <p:nvSpPr>
          <p:cNvPr id="8" name="Rectangle 3"/>
          <p:cNvSpPr>
            <a:spLocks noGrp="1" noChangeArrowheads="1"/>
          </p:cNvSpPr>
          <p:nvPr>
            <p:ph type="sldNum" sz="quarter" idx="11"/>
          </p:nvPr>
        </p:nvSpPr>
        <p:spPr>
          <a:ln/>
        </p:spPr>
        <p:txBody>
          <a:bodyPr/>
          <a:lstStyle>
            <a:lvl1pPr>
              <a:defRPr/>
            </a:lvl1pPr>
          </a:lstStyle>
          <a:p>
            <a:pPr>
              <a:defRPr/>
            </a:pPr>
            <a:fld id="{EF23E49C-C247-4CC9-8F98-C9C51D95A34C}" type="slidenum">
              <a:rPr lang="zh-CN" altLang="zh-CN"/>
              <a:pPr>
                <a:defRPr/>
              </a:pPr>
              <a:t>‹#›</a:t>
            </a:fld>
            <a:endParaRPr lang="zh-CN" altLang="zh-CN"/>
          </a:p>
        </p:txBody>
      </p:sp>
      <p:sp>
        <p:nvSpPr>
          <p:cNvPr id="9" name="Rectangle 14"/>
          <p:cNvSpPr>
            <a:spLocks noGrp="1" noChangeArrowheads="1"/>
          </p:cNvSpPr>
          <p:nvPr>
            <p:ph type="ftr" sz="quarter" idx="12"/>
          </p:nvPr>
        </p:nvSpPr>
        <p:spPr>
          <a:ln/>
        </p:spPr>
        <p:txBody>
          <a:bodyPr/>
          <a:lstStyle>
            <a:lvl1pPr>
              <a:defRPr/>
            </a:lvl1pPr>
          </a:lstStyle>
          <a:p>
            <a:pPr>
              <a:defRPr/>
            </a:pPr>
            <a:endParaRPr lang="zh-CN"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2"/>
          <p:cNvSpPr>
            <a:spLocks noGrp="1" noChangeArrowheads="1"/>
          </p:cNvSpPr>
          <p:nvPr>
            <p:ph type="dt" sz="half" idx="10"/>
          </p:nvPr>
        </p:nvSpPr>
        <p:spPr>
          <a:ln/>
        </p:spPr>
        <p:txBody>
          <a:bodyPr/>
          <a:lstStyle>
            <a:lvl1pPr>
              <a:defRPr/>
            </a:lvl1pPr>
          </a:lstStyle>
          <a:p>
            <a:pPr>
              <a:defRPr/>
            </a:pPr>
            <a:endParaRPr lang="zh-CN" altLang="zh-CN"/>
          </a:p>
        </p:txBody>
      </p:sp>
      <p:sp>
        <p:nvSpPr>
          <p:cNvPr id="4" name="Rectangle 3"/>
          <p:cNvSpPr>
            <a:spLocks noGrp="1" noChangeArrowheads="1"/>
          </p:cNvSpPr>
          <p:nvPr>
            <p:ph type="sldNum" sz="quarter" idx="11"/>
          </p:nvPr>
        </p:nvSpPr>
        <p:spPr>
          <a:ln/>
        </p:spPr>
        <p:txBody>
          <a:bodyPr/>
          <a:lstStyle>
            <a:lvl1pPr>
              <a:defRPr/>
            </a:lvl1pPr>
          </a:lstStyle>
          <a:p>
            <a:pPr>
              <a:defRPr/>
            </a:pPr>
            <a:fld id="{CC10C931-DF4B-4A5E-AC8E-997614486AB7}" type="slidenum">
              <a:rPr lang="zh-CN" altLang="zh-CN"/>
              <a:pPr>
                <a:defRPr/>
              </a:pPr>
              <a:t>‹#›</a:t>
            </a:fld>
            <a:endParaRPr lang="zh-CN" altLang="zh-CN"/>
          </a:p>
        </p:txBody>
      </p:sp>
      <p:sp>
        <p:nvSpPr>
          <p:cNvPr id="5" name="Rectangle 14"/>
          <p:cNvSpPr>
            <a:spLocks noGrp="1" noChangeArrowheads="1"/>
          </p:cNvSpPr>
          <p:nvPr>
            <p:ph type="ftr" sz="quarter" idx="12"/>
          </p:nvPr>
        </p:nvSpPr>
        <p:spPr>
          <a:ln/>
        </p:spPr>
        <p:txBody>
          <a:bodyPr/>
          <a:lstStyle>
            <a:lvl1pPr>
              <a:defRPr/>
            </a:lvl1pPr>
          </a:lstStyle>
          <a:p>
            <a:pPr>
              <a:defRPr/>
            </a:pPr>
            <a:endParaRPr lang="zh-CN"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2"/>
          <p:cNvSpPr>
            <a:spLocks noGrp="1" noChangeArrowheads="1"/>
          </p:cNvSpPr>
          <p:nvPr>
            <p:ph type="dt" sz="half" idx="10"/>
          </p:nvPr>
        </p:nvSpPr>
        <p:spPr>
          <a:ln/>
        </p:spPr>
        <p:txBody>
          <a:bodyPr/>
          <a:lstStyle>
            <a:lvl1pPr>
              <a:defRPr/>
            </a:lvl1pPr>
          </a:lstStyle>
          <a:p>
            <a:pPr>
              <a:defRPr/>
            </a:pPr>
            <a:endParaRPr lang="zh-CN" altLang="zh-CN"/>
          </a:p>
        </p:txBody>
      </p:sp>
      <p:sp>
        <p:nvSpPr>
          <p:cNvPr id="3" name="Rectangle 3"/>
          <p:cNvSpPr>
            <a:spLocks noGrp="1" noChangeArrowheads="1"/>
          </p:cNvSpPr>
          <p:nvPr>
            <p:ph type="sldNum" sz="quarter" idx="11"/>
          </p:nvPr>
        </p:nvSpPr>
        <p:spPr>
          <a:ln/>
        </p:spPr>
        <p:txBody>
          <a:bodyPr/>
          <a:lstStyle>
            <a:lvl1pPr>
              <a:defRPr/>
            </a:lvl1pPr>
          </a:lstStyle>
          <a:p>
            <a:pPr>
              <a:defRPr/>
            </a:pPr>
            <a:fld id="{DD3B182F-8FFA-47B0-A560-F2684C14C143}" type="slidenum">
              <a:rPr lang="zh-CN" altLang="zh-CN"/>
              <a:pPr>
                <a:defRPr/>
              </a:pPr>
              <a:t>‹#›</a:t>
            </a:fld>
            <a:endParaRPr lang="zh-CN" altLang="zh-CN"/>
          </a:p>
        </p:txBody>
      </p:sp>
      <p:sp>
        <p:nvSpPr>
          <p:cNvPr id="4" name="Rectangle 14"/>
          <p:cNvSpPr>
            <a:spLocks noGrp="1" noChangeArrowheads="1"/>
          </p:cNvSpPr>
          <p:nvPr>
            <p:ph type="ftr" sz="quarter" idx="12"/>
          </p:nvPr>
        </p:nvSpPr>
        <p:spPr>
          <a:ln/>
        </p:spPr>
        <p:txBody>
          <a:bodyPr/>
          <a:lstStyle>
            <a:lvl1pPr>
              <a:defRPr/>
            </a:lvl1pPr>
          </a:lstStyle>
          <a:p>
            <a:pPr>
              <a:defRPr/>
            </a:pPr>
            <a:endParaRPr lang="zh-CN"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2"/>
          <p:cNvSpPr>
            <a:spLocks noGrp="1" noChangeArrowheads="1"/>
          </p:cNvSpPr>
          <p:nvPr>
            <p:ph type="dt" sz="half" idx="10"/>
          </p:nvPr>
        </p:nvSpPr>
        <p:spPr>
          <a:ln/>
        </p:spPr>
        <p:txBody>
          <a:bodyPr/>
          <a:lstStyle>
            <a:lvl1pPr>
              <a:defRPr/>
            </a:lvl1pPr>
          </a:lstStyle>
          <a:p>
            <a:pPr>
              <a:defRPr/>
            </a:pPr>
            <a:endParaRPr lang="zh-CN" altLang="zh-CN"/>
          </a:p>
        </p:txBody>
      </p:sp>
      <p:sp>
        <p:nvSpPr>
          <p:cNvPr id="6" name="Rectangle 3"/>
          <p:cNvSpPr>
            <a:spLocks noGrp="1" noChangeArrowheads="1"/>
          </p:cNvSpPr>
          <p:nvPr>
            <p:ph type="sldNum" sz="quarter" idx="11"/>
          </p:nvPr>
        </p:nvSpPr>
        <p:spPr>
          <a:ln/>
        </p:spPr>
        <p:txBody>
          <a:bodyPr/>
          <a:lstStyle>
            <a:lvl1pPr>
              <a:defRPr/>
            </a:lvl1pPr>
          </a:lstStyle>
          <a:p>
            <a:pPr>
              <a:defRPr/>
            </a:pPr>
            <a:fld id="{D51FB635-5BC3-445C-8E60-25C835A16496}" type="slidenum">
              <a:rPr lang="zh-CN" altLang="zh-CN"/>
              <a:pPr>
                <a:defRPr/>
              </a:pPr>
              <a:t>‹#›</a:t>
            </a:fld>
            <a:endParaRPr lang="zh-CN" altLang="zh-CN"/>
          </a:p>
        </p:txBody>
      </p:sp>
      <p:sp>
        <p:nvSpPr>
          <p:cNvPr id="7" name="Rectangle 14"/>
          <p:cNvSpPr>
            <a:spLocks noGrp="1" noChangeArrowheads="1"/>
          </p:cNvSpPr>
          <p:nvPr>
            <p:ph type="ftr" sz="quarter" idx="12"/>
          </p:nvPr>
        </p:nvSpPr>
        <p:spPr>
          <a:ln/>
        </p:spPr>
        <p:txBody>
          <a:bodyPr/>
          <a:lstStyle>
            <a:lvl1pPr>
              <a:defRPr/>
            </a:lvl1pPr>
          </a:lstStyle>
          <a:p>
            <a:pPr>
              <a:defRPr/>
            </a:pPr>
            <a:endParaRPr lang="zh-CN"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2"/>
          <p:cNvSpPr>
            <a:spLocks noGrp="1" noChangeArrowheads="1"/>
          </p:cNvSpPr>
          <p:nvPr>
            <p:ph type="dt" sz="half" idx="10"/>
          </p:nvPr>
        </p:nvSpPr>
        <p:spPr>
          <a:ln/>
        </p:spPr>
        <p:txBody>
          <a:bodyPr/>
          <a:lstStyle>
            <a:lvl1pPr>
              <a:defRPr/>
            </a:lvl1pPr>
          </a:lstStyle>
          <a:p>
            <a:pPr>
              <a:defRPr/>
            </a:pPr>
            <a:endParaRPr lang="zh-CN" altLang="zh-CN"/>
          </a:p>
        </p:txBody>
      </p:sp>
      <p:sp>
        <p:nvSpPr>
          <p:cNvPr id="6" name="Rectangle 3"/>
          <p:cNvSpPr>
            <a:spLocks noGrp="1" noChangeArrowheads="1"/>
          </p:cNvSpPr>
          <p:nvPr>
            <p:ph type="sldNum" sz="quarter" idx="11"/>
          </p:nvPr>
        </p:nvSpPr>
        <p:spPr>
          <a:ln/>
        </p:spPr>
        <p:txBody>
          <a:bodyPr/>
          <a:lstStyle>
            <a:lvl1pPr>
              <a:defRPr/>
            </a:lvl1pPr>
          </a:lstStyle>
          <a:p>
            <a:pPr>
              <a:defRPr/>
            </a:pPr>
            <a:fld id="{3D55CE04-521D-4283-A4FC-4D97E4B6211D}" type="slidenum">
              <a:rPr lang="zh-CN" altLang="zh-CN"/>
              <a:pPr>
                <a:defRPr/>
              </a:pPr>
              <a:t>‹#›</a:t>
            </a:fld>
            <a:endParaRPr lang="zh-CN" altLang="zh-CN"/>
          </a:p>
        </p:txBody>
      </p:sp>
      <p:sp>
        <p:nvSpPr>
          <p:cNvPr id="7" name="Rectangle 14"/>
          <p:cNvSpPr>
            <a:spLocks noGrp="1" noChangeArrowheads="1"/>
          </p:cNvSpPr>
          <p:nvPr>
            <p:ph type="ftr" sz="quarter" idx="12"/>
          </p:nvPr>
        </p:nvSpPr>
        <p:spPr>
          <a:ln/>
        </p:spPr>
        <p:txBody>
          <a:bodyPr/>
          <a:lstStyle>
            <a:lvl1pPr>
              <a:defRPr/>
            </a:lvl1pPr>
          </a:lstStyle>
          <a:p>
            <a:pPr>
              <a:defRPr/>
            </a:pPr>
            <a:endParaRPr lang="zh-CN"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dt" sz="half" idx="2"/>
          </p:nvPr>
        </p:nvSpPr>
        <p:spPr bwMode="auto">
          <a:xfrm>
            <a:off x="457200" y="6251575"/>
            <a:ext cx="2133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pitchFamily="34" charset="0"/>
              </a:defRPr>
            </a:lvl1pPr>
          </a:lstStyle>
          <a:p>
            <a:pPr>
              <a:defRPr/>
            </a:pPr>
            <a:endParaRPr lang="zh-CN" altLang="zh-CN"/>
          </a:p>
        </p:txBody>
      </p:sp>
      <p:sp>
        <p:nvSpPr>
          <p:cNvPr id="1027" name="Rectangle 3"/>
          <p:cNvSpPr>
            <a:spLocks noGrp="1" noChangeArrowheads="1"/>
          </p:cNvSpPr>
          <p:nvPr>
            <p:ph type="sldNum" sz="quarter" idx="4"/>
          </p:nvPr>
        </p:nvSpPr>
        <p:spPr bwMode="auto">
          <a:xfrm>
            <a:off x="6553200" y="6248400"/>
            <a:ext cx="2133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pitchFamily="34" charset="0"/>
              </a:defRPr>
            </a:lvl1pPr>
          </a:lstStyle>
          <a:p>
            <a:pPr>
              <a:defRPr/>
            </a:pPr>
            <a:fld id="{89050909-F960-4331-A35F-ADC2C3086472}" type="slidenum">
              <a:rPr lang="zh-CN" altLang="zh-CN"/>
              <a:pPr>
                <a:defRPr/>
              </a:pPr>
              <a:t>‹#›</a:t>
            </a:fld>
            <a:endParaRPr lang="zh-CN" altLang="zh-CN"/>
          </a:p>
        </p:txBody>
      </p:sp>
      <p:grpSp>
        <p:nvGrpSpPr>
          <p:cNvPr id="1028" name="Group 4"/>
          <p:cNvGrpSpPr>
            <a:grpSpLocks/>
          </p:cNvGrpSpPr>
          <p:nvPr/>
        </p:nvGrpSpPr>
        <p:grpSpPr bwMode="auto">
          <a:xfrm>
            <a:off x="0" y="0"/>
            <a:ext cx="9140825" cy="6850063"/>
            <a:chOff x="0" y="0"/>
            <a:chExt cx="5758" cy="4315"/>
          </a:xfrm>
        </p:grpSpPr>
        <p:grpSp>
          <p:nvGrpSpPr>
            <p:cNvPr id="1032" name="Group 5"/>
            <p:cNvGrpSpPr>
              <a:grpSpLocks/>
            </p:cNvGrpSpPr>
            <p:nvPr userDrawn="1"/>
          </p:nvGrpSpPr>
          <p:grpSpPr bwMode="auto">
            <a:xfrm>
              <a:off x="1728" y="2230"/>
              <a:ext cx="4027" cy="2085"/>
              <a:chOff x="0" y="0"/>
              <a:chExt cx="4027" cy="2085"/>
            </a:xfrm>
          </p:grpSpPr>
          <p:sp>
            <p:nvSpPr>
              <p:cNvPr id="1030" name="未知"/>
              <p:cNvSpPr>
                <a:spLocks/>
              </p:cNvSpPr>
              <p:nvPr/>
            </p:nvSpPr>
            <p:spPr bwMode="auto">
              <a:xfrm>
                <a:off x="0" y="414"/>
                <a:ext cx="2882" cy="1671"/>
              </a:xfrm>
              <a:custGeom>
                <a:avLst/>
                <a:gdLst/>
                <a:ahLst/>
                <a:cxnLst>
                  <a:cxn ang="0">
                    <a:pos x="2740" y="528"/>
                  </a:cxn>
                  <a:cxn ang="0">
                    <a:pos x="2632" y="484"/>
                  </a:cxn>
                  <a:cxn ang="0">
                    <a:pos x="2480" y="424"/>
                  </a:cxn>
                  <a:cxn ang="0">
                    <a:pos x="2203" y="343"/>
                  </a:cxn>
                  <a:cxn ang="0">
                    <a:pos x="1970" y="277"/>
                  </a:cxn>
                  <a:cxn ang="0">
                    <a:pos x="1807" y="212"/>
                  </a:cxn>
                  <a:cxn ang="0">
                    <a:pos x="1693" y="152"/>
                  </a:cxn>
                  <a:cxn ang="0">
                    <a:pos x="1628" y="103"/>
                  </a:cxn>
                  <a:cxn ang="0">
                    <a:pos x="1590" y="60"/>
                  </a:cxn>
                  <a:cxn ang="0">
                    <a:pos x="1579" y="27"/>
                  </a:cxn>
                  <a:cxn ang="0">
                    <a:pos x="1585" y="0"/>
                  </a:cxn>
                  <a:cxn ang="0">
                    <a:pos x="1557" y="49"/>
                  </a:cxn>
                  <a:cxn ang="0">
                    <a:pos x="1568" y="98"/>
                  </a:cxn>
                  <a:cxn ang="0">
                    <a:pos x="1617" y="141"/>
                  </a:cxn>
                  <a:cxn ang="0">
                    <a:pos x="1688" y="185"/>
                  </a:cxn>
                  <a:cxn ang="0">
                    <a:pos x="1791" y="228"/>
                  </a:cxn>
                  <a:cxn ang="0">
                    <a:pos x="2040" y="310"/>
                  </a:cxn>
                  <a:cxn ang="0">
                    <a:pos x="2285" y="381"/>
                  </a:cxn>
                  <a:cxn ang="0">
                    <a:pos x="2464" y="435"/>
                  </a:cxn>
                  <a:cxn ang="0">
                    <a:pos x="2605" y="484"/>
                  </a:cxn>
                  <a:cxn ang="0">
                    <a:pos x="2708" y="528"/>
                  </a:cxn>
                  <a:cxn ang="0">
                    <a:pos x="2768" y="560"/>
                  </a:cxn>
                  <a:cxn ang="0">
                    <a:pos x="2795" y="593"/>
                  </a:cxn>
                  <a:cxn ang="0">
                    <a:pos x="2795" y="642"/>
                  </a:cxn>
                  <a:cxn ang="0">
                    <a:pos x="2762" y="691"/>
                  </a:cxn>
                  <a:cxn ang="0">
                    <a:pos x="2692" y="735"/>
                  </a:cxn>
                  <a:cxn ang="0">
                    <a:pos x="2589" y="778"/>
                  </a:cxn>
                  <a:cxn ang="0">
                    <a:pos x="2458" y="822"/>
                  </a:cxn>
                  <a:cxn ang="0">
                    <a:pos x="2301" y="865"/>
                  </a:cxn>
                  <a:cxn ang="0">
                    <a:pos x="2030" y="930"/>
                  </a:cxn>
                  <a:cxn ang="0">
                    <a:pos x="1606" y="1034"/>
                  </a:cxn>
                  <a:cxn ang="0">
                    <a:pos x="1145" y="1164"/>
                  </a:cxn>
                  <a:cxn ang="0">
                    <a:pos x="673" y="1328"/>
                  </a:cxn>
                  <a:cxn ang="0">
                    <a:pos x="217" y="1545"/>
                  </a:cxn>
                  <a:cxn ang="0">
                    <a:pos x="353" y="1671"/>
                  </a:cxn>
                  <a:cxn ang="0">
                    <a:pos x="754" y="1469"/>
                  </a:cxn>
                  <a:cxn ang="0">
                    <a:pos x="1145" y="1311"/>
                  </a:cxn>
                  <a:cxn ang="0">
                    <a:pos x="1519" y="1186"/>
                  </a:cxn>
                  <a:cxn ang="0">
                    <a:pos x="1861" y="1083"/>
                  </a:cxn>
                  <a:cxn ang="0">
                    <a:pos x="2165" y="1007"/>
                  </a:cxn>
                  <a:cxn ang="0">
                    <a:pos x="2426" y="947"/>
                  </a:cxn>
                  <a:cxn ang="0">
                    <a:pos x="2626" y="892"/>
                  </a:cxn>
                  <a:cxn ang="0">
                    <a:pos x="2762" y="838"/>
                  </a:cxn>
                  <a:cxn ang="0">
                    <a:pos x="2827" y="794"/>
                  </a:cxn>
                  <a:cxn ang="0">
                    <a:pos x="2865" y="745"/>
                  </a:cxn>
                  <a:cxn ang="0">
                    <a:pos x="2882" y="702"/>
                  </a:cxn>
                  <a:cxn ang="0">
                    <a:pos x="2854" y="620"/>
                  </a:cxn>
                  <a:cxn ang="0">
                    <a:pos x="2800" y="560"/>
                  </a:cxn>
                  <a:cxn ang="0">
                    <a:pos x="2773" y="544"/>
                  </a:cxn>
                </a:cxnLst>
                <a:rect l="0" t="0" r="r" b="b"/>
                <a:pathLst>
                  <a:path w="2882" h="1671">
                    <a:moveTo>
                      <a:pt x="2773" y="544"/>
                    </a:moveTo>
                    <a:lnTo>
                      <a:pt x="2740" y="528"/>
                    </a:lnTo>
                    <a:lnTo>
                      <a:pt x="2692" y="506"/>
                    </a:lnTo>
                    <a:lnTo>
                      <a:pt x="2632" y="484"/>
                    </a:lnTo>
                    <a:lnTo>
                      <a:pt x="2561" y="457"/>
                    </a:lnTo>
                    <a:lnTo>
                      <a:pt x="2480" y="424"/>
                    </a:lnTo>
                    <a:lnTo>
                      <a:pt x="2388" y="397"/>
                    </a:lnTo>
                    <a:lnTo>
                      <a:pt x="2203" y="343"/>
                    </a:lnTo>
                    <a:lnTo>
                      <a:pt x="2078" y="310"/>
                    </a:lnTo>
                    <a:lnTo>
                      <a:pt x="1970" y="277"/>
                    </a:lnTo>
                    <a:lnTo>
                      <a:pt x="1878" y="245"/>
                    </a:lnTo>
                    <a:lnTo>
                      <a:pt x="1807" y="212"/>
                    </a:lnTo>
                    <a:lnTo>
                      <a:pt x="1742" y="179"/>
                    </a:lnTo>
                    <a:lnTo>
                      <a:pt x="1693" y="152"/>
                    </a:lnTo>
                    <a:lnTo>
                      <a:pt x="1655" y="125"/>
                    </a:lnTo>
                    <a:lnTo>
                      <a:pt x="1628" y="103"/>
                    </a:lnTo>
                    <a:lnTo>
                      <a:pt x="1606" y="81"/>
                    </a:lnTo>
                    <a:lnTo>
                      <a:pt x="1590" y="60"/>
                    </a:lnTo>
                    <a:lnTo>
                      <a:pt x="1585" y="43"/>
                    </a:lnTo>
                    <a:lnTo>
                      <a:pt x="1579" y="27"/>
                    </a:lnTo>
                    <a:lnTo>
                      <a:pt x="1585" y="5"/>
                    </a:lnTo>
                    <a:lnTo>
                      <a:pt x="1585" y="0"/>
                    </a:lnTo>
                    <a:lnTo>
                      <a:pt x="1568" y="27"/>
                    </a:lnTo>
                    <a:lnTo>
                      <a:pt x="1557" y="49"/>
                    </a:lnTo>
                    <a:lnTo>
                      <a:pt x="1557" y="76"/>
                    </a:lnTo>
                    <a:lnTo>
                      <a:pt x="1568" y="98"/>
                    </a:lnTo>
                    <a:lnTo>
                      <a:pt x="1590" y="120"/>
                    </a:lnTo>
                    <a:lnTo>
                      <a:pt x="1617" y="141"/>
                    </a:lnTo>
                    <a:lnTo>
                      <a:pt x="1650" y="163"/>
                    </a:lnTo>
                    <a:lnTo>
                      <a:pt x="1688" y="185"/>
                    </a:lnTo>
                    <a:lnTo>
                      <a:pt x="1737" y="207"/>
                    </a:lnTo>
                    <a:lnTo>
                      <a:pt x="1791" y="228"/>
                    </a:lnTo>
                    <a:lnTo>
                      <a:pt x="1905" y="267"/>
                    </a:lnTo>
                    <a:lnTo>
                      <a:pt x="2040" y="310"/>
                    </a:lnTo>
                    <a:lnTo>
                      <a:pt x="2182" y="348"/>
                    </a:lnTo>
                    <a:lnTo>
                      <a:pt x="2285" y="381"/>
                    </a:lnTo>
                    <a:lnTo>
                      <a:pt x="2382" y="408"/>
                    </a:lnTo>
                    <a:lnTo>
                      <a:pt x="2464" y="435"/>
                    </a:lnTo>
                    <a:lnTo>
                      <a:pt x="2540" y="462"/>
                    </a:lnTo>
                    <a:lnTo>
                      <a:pt x="2605" y="484"/>
                    </a:lnTo>
                    <a:lnTo>
                      <a:pt x="2659" y="506"/>
                    </a:lnTo>
                    <a:lnTo>
                      <a:pt x="2708" y="528"/>
                    </a:lnTo>
                    <a:lnTo>
                      <a:pt x="2740" y="544"/>
                    </a:lnTo>
                    <a:lnTo>
                      <a:pt x="2768" y="560"/>
                    </a:lnTo>
                    <a:lnTo>
                      <a:pt x="2784" y="577"/>
                    </a:lnTo>
                    <a:lnTo>
                      <a:pt x="2795" y="593"/>
                    </a:lnTo>
                    <a:lnTo>
                      <a:pt x="2800" y="615"/>
                    </a:lnTo>
                    <a:lnTo>
                      <a:pt x="2795" y="642"/>
                    </a:lnTo>
                    <a:lnTo>
                      <a:pt x="2784" y="664"/>
                    </a:lnTo>
                    <a:lnTo>
                      <a:pt x="2762" y="691"/>
                    </a:lnTo>
                    <a:lnTo>
                      <a:pt x="2730" y="713"/>
                    </a:lnTo>
                    <a:lnTo>
                      <a:pt x="2692" y="735"/>
                    </a:lnTo>
                    <a:lnTo>
                      <a:pt x="2643" y="756"/>
                    </a:lnTo>
                    <a:lnTo>
                      <a:pt x="2589" y="778"/>
                    </a:lnTo>
                    <a:lnTo>
                      <a:pt x="2529" y="800"/>
                    </a:lnTo>
                    <a:lnTo>
                      <a:pt x="2458" y="822"/>
                    </a:lnTo>
                    <a:lnTo>
                      <a:pt x="2382" y="843"/>
                    </a:lnTo>
                    <a:lnTo>
                      <a:pt x="2301" y="865"/>
                    </a:lnTo>
                    <a:lnTo>
                      <a:pt x="2214" y="887"/>
                    </a:lnTo>
                    <a:lnTo>
                      <a:pt x="2030" y="930"/>
                    </a:lnTo>
                    <a:lnTo>
                      <a:pt x="1823" y="979"/>
                    </a:lnTo>
                    <a:lnTo>
                      <a:pt x="1606" y="1034"/>
                    </a:lnTo>
                    <a:lnTo>
                      <a:pt x="1378" y="1094"/>
                    </a:lnTo>
                    <a:lnTo>
                      <a:pt x="1145" y="1164"/>
                    </a:lnTo>
                    <a:lnTo>
                      <a:pt x="912" y="1241"/>
                    </a:lnTo>
                    <a:lnTo>
                      <a:pt x="673" y="1328"/>
                    </a:lnTo>
                    <a:lnTo>
                      <a:pt x="440" y="1431"/>
                    </a:lnTo>
                    <a:lnTo>
                      <a:pt x="217" y="1545"/>
                    </a:lnTo>
                    <a:lnTo>
                      <a:pt x="0" y="1671"/>
                    </a:lnTo>
                    <a:lnTo>
                      <a:pt x="353" y="1671"/>
                    </a:lnTo>
                    <a:lnTo>
                      <a:pt x="554" y="1567"/>
                    </a:lnTo>
                    <a:lnTo>
                      <a:pt x="754" y="1469"/>
                    </a:lnTo>
                    <a:lnTo>
                      <a:pt x="955" y="1388"/>
                    </a:lnTo>
                    <a:lnTo>
                      <a:pt x="1145" y="1311"/>
                    </a:lnTo>
                    <a:lnTo>
                      <a:pt x="1335" y="1241"/>
                    </a:lnTo>
                    <a:lnTo>
                      <a:pt x="1519" y="1186"/>
                    </a:lnTo>
                    <a:lnTo>
                      <a:pt x="1693" y="1132"/>
                    </a:lnTo>
                    <a:lnTo>
                      <a:pt x="1861" y="1083"/>
                    </a:lnTo>
                    <a:lnTo>
                      <a:pt x="2019" y="1045"/>
                    </a:lnTo>
                    <a:lnTo>
                      <a:pt x="2165" y="1007"/>
                    </a:lnTo>
                    <a:lnTo>
                      <a:pt x="2301" y="974"/>
                    </a:lnTo>
                    <a:lnTo>
                      <a:pt x="2426" y="947"/>
                    </a:lnTo>
                    <a:lnTo>
                      <a:pt x="2534" y="914"/>
                    </a:lnTo>
                    <a:lnTo>
                      <a:pt x="2626" y="892"/>
                    </a:lnTo>
                    <a:lnTo>
                      <a:pt x="2702" y="865"/>
                    </a:lnTo>
                    <a:lnTo>
                      <a:pt x="2762" y="838"/>
                    </a:lnTo>
                    <a:lnTo>
                      <a:pt x="2800" y="816"/>
                    </a:lnTo>
                    <a:lnTo>
                      <a:pt x="2827" y="794"/>
                    </a:lnTo>
                    <a:lnTo>
                      <a:pt x="2849" y="767"/>
                    </a:lnTo>
                    <a:lnTo>
                      <a:pt x="2865" y="745"/>
                    </a:lnTo>
                    <a:lnTo>
                      <a:pt x="2876" y="724"/>
                    </a:lnTo>
                    <a:lnTo>
                      <a:pt x="2882" y="702"/>
                    </a:lnTo>
                    <a:lnTo>
                      <a:pt x="2876" y="658"/>
                    </a:lnTo>
                    <a:lnTo>
                      <a:pt x="2854" y="620"/>
                    </a:lnTo>
                    <a:lnTo>
                      <a:pt x="2833" y="588"/>
                    </a:lnTo>
                    <a:lnTo>
                      <a:pt x="2800" y="560"/>
                    </a:lnTo>
                    <a:lnTo>
                      <a:pt x="2773" y="544"/>
                    </a:lnTo>
                    <a:lnTo>
                      <a:pt x="2773" y="544"/>
                    </a:lnTo>
                    <a:close/>
                  </a:path>
                </a:pathLst>
              </a:custGeom>
              <a:gradFill rotWithShape="0">
                <a:gsLst>
                  <a:gs pos="0">
                    <a:schemeClr val="bg1"/>
                  </a:gs>
                  <a:gs pos="100000">
                    <a:schemeClr val="bg1">
                      <a:gamma/>
                      <a:shade val="90980"/>
                      <a:invGamma/>
                    </a:schemeClr>
                  </a:gs>
                </a:gsLst>
                <a:lin ang="0" scaled="1"/>
              </a:gradFill>
              <a:ln w="9525">
                <a:noFill/>
                <a:round/>
                <a:headEnd/>
                <a:tailEnd/>
              </a:ln>
            </p:spPr>
            <p:txBody>
              <a:bodyPr/>
              <a:lstStyle/>
              <a:p>
                <a:pPr>
                  <a:defRPr/>
                </a:pPr>
                <a:endParaRPr lang="zh-CN" altLang="en-US"/>
              </a:p>
            </p:txBody>
          </p:sp>
          <p:sp>
            <p:nvSpPr>
              <p:cNvPr id="1031" name="未知"/>
              <p:cNvSpPr>
                <a:spLocks/>
              </p:cNvSpPr>
              <p:nvPr/>
            </p:nvSpPr>
            <p:spPr bwMode="auto">
              <a:xfrm>
                <a:off x="2442" y="441"/>
                <a:ext cx="1259" cy="811"/>
              </a:xfrm>
              <a:custGeom>
                <a:avLst/>
                <a:gdLst/>
                <a:ahLst/>
                <a:cxnLst>
                  <a:cxn ang="0">
                    <a:pos x="1259" y="615"/>
                  </a:cxn>
                  <a:cxn ang="0">
                    <a:pos x="1248" y="588"/>
                  </a:cxn>
                  <a:cxn ang="0">
                    <a:pos x="1237" y="566"/>
                  </a:cxn>
                  <a:cxn ang="0">
                    <a:pos x="1216" y="539"/>
                  </a:cxn>
                  <a:cxn ang="0">
                    <a:pos x="1188" y="517"/>
                  </a:cxn>
                  <a:cxn ang="0">
                    <a:pos x="1123" y="479"/>
                  </a:cxn>
                  <a:cxn ang="0">
                    <a:pos x="1042" y="441"/>
                  </a:cxn>
                  <a:cxn ang="0">
                    <a:pos x="944" y="408"/>
                  </a:cxn>
                  <a:cxn ang="0">
                    <a:pos x="841" y="381"/>
                  </a:cxn>
                  <a:cxn ang="0">
                    <a:pos x="727" y="348"/>
                  </a:cxn>
                  <a:cxn ang="0">
                    <a:pos x="613" y="321"/>
                  </a:cxn>
                  <a:cxn ang="0">
                    <a:pos x="499" y="294"/>
                  </a:cxn>
                  <a:cxn ang="0">
                    <a:pos x="391" y="261"/>
                  </a:cxn>
                  <a:cxn ang="0">
                    <a:pos x="288" y="229"/>
                  </a:cxn>
                  <a:cxn ang="0">
                    <a:pos x="195" y="196"/>
                  </a:cxn>
                  <a:cxn ang="0">
                    <a:pos x="119" y="152"/>
                  </a:cxn>
                  <a:cxn ang="0">
                    <a:pos x="54" y="109"/>
                  </a:cxn>
                  <a:cxn ang="0">
                    <a:pos x="33" y="87"/>
                  </a:cxn>
                  <a:cxn ang="0">
                    <a:pos x="16" y="60"/>
                  </a:cxn>
                  <a:cxn ang="0">
                    <a:pos x="5" y="33"/>
                  </a:cxn>
                  <a:cxn ang="0">
                    <a:pos x="0" y="0"/>
                  </a:cxn>
                  <a:cxn ang="0">
                    <a:pos x="0" y="6"/>
                  </a:cxn>
                  <a:cxn ang="0">
                    <a:pos x="0" y="11"/>
                  </a:cxn>
                  <a:cxn ang="0">
                    <a:pos x="0" y="38"/>
                  </a:cxn>
                  <a:cxn ang="0">
                    <a:pos x="5" y="60"/>
                  </a:cxn>
                  <a:cxn ang="0">
                    <a:pos x="16" y="87"/>
                  </a:cxn>
                  <a:cxn ang="0">
                    <a:pos x="33" y="114"/>
                  </a:cxn>
                  <a:cxn ang="0">
                    <a:pos x="54" y="142"/>
                  </a:cxn>
                  <a:cxn ang="0">
                    <a:pos x="87" y="174"/>
                  </a:cxn>
                  <a:cxn ang="0">
                    <a:pos x="125" y="207"/>
                  </a:cxn>
                  <a:cxn ang="0">
                    <a:pos x="179" y="240"/>
                  </a:cxn>
                  <a:cxn ang="0">
                    <a:pos x="244" y="278"/>
                  </a:cxn>
                  <a:cxn ang="0">
                    <a:pos x="326" y="310"/>
                  </a:cxn>
                  <a:cxn ang="0">
                    <a:pos x="418" y="348"/>
                  </a:cxn>
                  <a:cxn ang="0">
                    <a:pos x="526" y="381"/>
                  </a:cxn>
                  <a:cxn ang="0">
                    <a:pos x="657" y="414"/>
                  </a:cxn>
                  <a:cxn ang="0">
                    <a:pos x="749" y="435"/>
                  </a:cxn>
                  <a:cxn ang="0">
                    <a:pos x="830" y="463"/>
                  </a:cxn>
                  <a:cxn ang="0">
                    <a:pos x="901" y="490"/>
                  </a:cxn>
                  <a:cxn ang="0">
                    <a:pos x="966" y="512"/>
                  </a:cxn>
                  <a:cxn ang="0">
                    <a:pos x="1015" y="539"/>
                  </a:cxn>
                  <a:cxn ang="0">
                    <a:pos x="1053" y="566"/>
                  </a:cxn>
                  <a:cxn ang="0">
                    <a:pos x="1080" y="593"/>
                  </a:cxn>
                  <a:cxn ang="0">
                    <a:pos x="1102" y="620"/>
                  </a:cxn>
                  <a:cxn ang="0">
                    <a:pos x="1112" y="648"/>
                  </a:cxn>
                  <a:cxn ang="0">
                    <a:pos x="1118" y="675"/>
                  </a:cxn>
                  <a:cxn ang="0">
                    <a:pos x="1112" y="697"/>
                  </a:cxn>
                  <a:cxn ang="0">
                    <a:pos x="1096" y="724"/>
                  </a:cxn>
                  <a:cxn ang="0">
                    <a:pos x="1080" y="746"/>
                  </a:cxn>
                  <a:cxn ang="0">
                    <a:pos x="1053" y="767"/>
                  </a:cxn>
                  <a:cxn ang="0">
                    <a:pos x="1015" y="789"/>
                  </a:cxn>
                  <a:cxn ang="0">
                    <a:pos x="977" y="811"/>
                  </a:cxn>
                  <a:cxn ang="0">
                    <a:pos x="1047" y="789"/>
                  </a:cxn>
                  <a:cxn ang="0">
                    <a:pos x="1107" y="767"/>
                  </a:cxn>
                  <a:cxn ang="0">
                    <a:pos x="1156" y="746"/>
                  </a:cxn>
                  <a:cxn ang="0">
                    <a:pos x="1199" y="724"/>
                  </a:cxn>
                  <a:cxn ang="0">
                    <a:pos x="1226" y="702"/>
                  </a:cxn>
                  <a:cxn ang="0">
                    <a:pos x="1248" y="675"/>
                  </a:cxn>
                  <a:cxn ang="0">
                    <a:pos x="1259" y="648"/>
                  </a:cxn>
                  <a:cxn ang="0">
                    <a:pos x="1259" y="615"/>
                  </a:cxn>
                  <a:cxn ang="0">
                    <a:pos x="1259" y="615"/>
                  </a:cxn>
                </a:cxnLst>
                <a:rect l="0" t="0" r="r" b="b"/>
                <a:pathLst>
                  <a:path w="1259" h="811">
                    <a:moveTo>
                      <a:pt x="1259" y="615"/>
                    </a:moveTo>
                    <a:lnTo>
                      <a:pt x="1248" y="588"/>
                    </a:lnTo>
                    <a:lnTo>
                      <a:pt x="1237" y="566"/>
                    </a:lnTo>
                    <a:lnTo>
                      <a:pt x="1216" y="539"/>
                    </a:lnTo>
                    <a:lnTo>
                      <a:pt x="1188" y="517"/>
                    </a:lnTo>
                    <a:lnTo>
                      <a:pt x="1123" y="479"/>
                    </a:lnTo>
                    <a:lnTo>
                      <a:pt x="1042" y="441"/>
                    </a:lnTo>
                    <a:lnTo>
                      <a:pt x="944" y="408"/>
                    </a:lnTo>
                    <a:lnTo>
                      <a:pt x="841" y="381"/>
                    </a:lnTo>
                    <a:lnTo>
                      <a:pt x="727" y="348"/>
                    </a:lnTo>
                    <a:lnTo>
                      <a:pt x="613" y="321"/>
                    </a:lnTo>
                    <a:lnTo>
                      <a:pt x="499" y="294"/>
                    </a:lnTo>
                    <a:lnTo>
                      <a:pt x="391" y="261"/>
                    </a:lnTo>
                    <a:lnTo>
                      <a:pt x="288" y="229"/>
                    </a:lnTo>
                    <a:lnTo>
                      <a:pt x="195" y="196"/>
                    </a:lnTo>
                    <a:lnTo>
                      <a:pt x="119" y="152"/>
                    </a:lnTo>
                    <a:lnTo>
                      <a:pt x="54" y="109"/>
                    </a:lnTo>
                    <a:lnTo>
                      <a:pt x="33" y="87"/>
                    </a:lnTo>
                    <a:lnTo>
                      <a:pt x="16" y="60"/>
                    </a:lnTo>
                    <a:lnTo>
                      <a:pt x="5" y="33"/>
                    </a:lnTo>
                    <a:lnTo>
                      <a:pt x="0" y="0"/>
                    </a:lnTo>
                    <a:lnTo>
                      <a:pt x="0" y="6"/>
                    </a:lnTo>
                    <a:lnTo>
                      <a:pt x="0" y="11"/>
                    </a:lnTo>
                    <a:lnTo>
                      <a:pt x="0" y="38"/>
                    </a:lnTo>
                    <a:lnTo>
                      <a:pt x="5" y="60"/>
                    </a:lnTo>
                    <a:lnTo>
                      <a:pt x="16" y="87"/>
                    </a:lnTo>
                    <a:lnTo>
                      <a:pt x="33" y="114"/>
                    </a:lnTo>
                    <a:lnTo>
                      <a:pt x="54" y="142"/>
                    </a:lnTo>
                    <a:lnTo>
                      <a:pt x="87" y="174"/>
                    </a:lnTo>
                    <a:lnTo>
                      <a:pt x="125" y="207"/>
                    </a:lnTo>
                    <a:lnTo>
                      <a:pt x="179" y="240"/>
                    </a:lnTo>
                    <a:lnTo>
                      <a:pt x="244" y="278"/>
                    </a:lnTo>
                    <a:lnTo>
                      <a:pt x="326" y="310"/>
                    </a:lnTo>
                    <a:lnTo>
                      <a:pt x="418" y="348"/>
                    </a:lnTo>
                    <a:lnTo>
                      <a:pt x="526" y="381"/>
                    </a:lnTo>
                    <a:lnTo>
                      <a:pt x="657" y="414"/>
                    </a:lnTo>
                    <a:lnTo>
                      <a:pt x="749" y="435"/>
                    </a:lnTo>
                    <a:lnTo>
                      <a:pt x="830" y="463"/>
                    </a:lnTo>
                    <a:lnTo>
                      <a:pt x="901" y="490"/>
                    </a:lnTo>
                    <a:lnTo>
                      <a:pt x="966" y="512"/>
                    </a:lnTo>
                    <a:lnTo>
                      <a:pt x="1015" y="539"/>
                    </a:lnTo>
                    <a:lnTo>
                      <a:pt x="1053" y="566"/>
                    </a:lnTo>
                    <a:lnTo>
                      <a:pt x="1080" y="593"/>
                    </a:lnTo>
                    <a:lnTo>
                      <a:pt x="1102" y="620"/>
                    </a:lnTo>
                    <a:lnTo>
                      <a:pt x="1112" y="648"/>
                    </a:lnTo>
                    <a:lnTo>
                      <a:pt x="1118" y="675"/>
                    </a:lnTo>
                    <a:lnTo>
                      <a:pt x="1112" y="697"/>
                    </a:lnTo>
                    <a:lnTo>
                      <a:pt x="1096" y="724"/>
                    </a:lnTo>
                    <a:lnTo>
                      <a:pt x="1080" y="746"/>
                    </a:lnTo>
                    <a:lnTo>
                      <a:pt x="1053" y="767"/>
                    </a:lnTo>
                    <a:lnTo>
                      <a:pt x="1015" y="789"/>
                    </a:lnTo>
                    <a:lnTo>
                      <a:pt x="977" y="811"/>
                    </a:lnTo>
                    <a:lnTo>
                      <a:pt x="1047" y="789"/>
                    </a:lnTo>
                    <a:lnTo>
                      <a:pt x="1107" y="767"/>
                    </a:lnTo>
                    <a:lnTo>
                      <a:pt x="1156" y="746"/>
                    </a:lnTo>
                    <a:lnTo>
                      <a:pt x="1199" y="724"/>
                    </a:lnTo>
                    <a:lnTo>
                      <a:pt x="1226" y="702"/>
                    </a:lnTo>
                    <a:lnTo>
                      <a:pt x="1248" y="675"/>
                    </a:lnTo>
                    <a:lnTo>
                      <a:pt x="1259" y="648"/>
                    </a:lnTo>
                    <a:lnTo>
                      <a:pt x="1259" y="615"/>
                    </a:lnTo>
                    <a:lnTo>
                      <a:pt x="1259" y="615"/>
                    </a:lnTo>
                    <a:close/>
                  </a:path>
                </a:pathLst>
              </a:custGeom>
              <a:gradFill rotWithShape="0">
                <a:gsLst>
                  <a:gs pos="0">
                    <a:schemeClr val="bg1"/>
                  </a:gs>
                  <a:gs pos="100000">
                    <a:schemeClr val="bg1">
                      <a:gamma/>
                      <a:shade val="90980"/>
                      <a:invGamma/>
                    </a:schemeClr>
                  </a:gs>
                </a:gsLst>
                <a:lin ang="2700000" scaled="1"/>
              </a:gradFill>
              <a:ln w="9525">
                <a:noFill/>
                <a:round/>
                <a:headEnd/>
                <a:tailEnd/>
              </a:ln>
            </p:spPr>
            <p:txBody>
              <a:bodyPr/>
              <a:lstStyle/>
              <a:p>
                <a:pPr>
                  <a:defRPr/>
                </a:pPr>
                <a:endParaRPr lang="zh-CN" altLang="en-US"/>
              </a:p>
            </p:txBody>
          </p:sp>
          <p:sp>
            <p:nvSpPr>
              <p:cNvPr id="2" name="未知"/>
              <p:cNvSpPr>
                <a:spLocks/>
              </p:cNvSpPr>
              <p:nvPr/>
            </p:nvSpPr>
            <p:spPr bwMode="auto">
              <a:xfrm>
                <a:off x="1172" y="1116"/>
                <a:ext cx="2849" cy="969"/>
              </a:xfrm>
              <a:custGeom>
                <a:avLst/>
                <a:gdLst/>
                <a:ahLst/>
                <a:cxnLst>
                  <a:cxn ang="0">
                    <a:pos x="92" y="958"/>
                  </a:cxn>
                  <a:cxn ang="0">
                    <a:pos x="0" y="969"/>
                  </a:cxn>
                  <a:cxn ang="0">
                    <a:pos x="391" y="969"/>
                  </a:cxn>
                  <a:cxn ang="0">
                    <a:pos x="434" y="947"/>
                  </a:cxn>
                  <a:cxn ang="0">
                    <a:pos x="483" y="914"/>
                  </a:cxn>
                  <a:cxn ang="0">
                    <a:pos x="554" y="876"/>
                  </a:cxn>
                  <a:cxn ang="0">
                    <a:pos x="635" y="838"/>
                  </a:cxn>
                  <a:cxn ang="0">
                    <a:pos x="727" y="794"/>
                  </a:cxn>
                  <a:cxn ang="0">
                    <a:pos x="836" y="745"/>
                  </a:cxn>
                  <a:cxn ang="0">
                    <a:pos x="961" y="696"/>
                  </a:cxn>
                  <a:cxn ang="0">
                    <a:pos x="1102" y="642"/>
                  </a:cxn>
                  <a:cxn ang="0">
                    <a:pos x="1259" y="582"/>
                  </a:cxn>
                  <a:cxn ang="0">
                    <a:pos x="1433" y="522"/>
                  </a:cxn>
                  <a:cxn ang="0">
                    <a:pos x="1623" y="462"/>
                  </a:cxn>
                  <a:cxn ang="0">
                    <a:pos x="1829" y="403"/>
                  </a:cxn>
                  <a:cxn ang="0">
                    <a:pos x="2057" y="343"/>
                  </a:cxn>
                  <a:cxn ang="0">
                    <a:pos x="2301" y="283"/>
                  </a:cxn>
                  <a:cxn ang="0">
                    <a:pos x="2567" y="223"/>
                  </a:cxn>
                  <a:cxn ang="0">
                    <a:pos x="2849" y="163"/>
                  </a:cxn>
                  <a:cxn ang="0">
                    <a:pos x="2849" y="0"/>
                  </a:cxn>
                  <a:cxn ang="0">
                    <a:pos x="2817" y="16"/>
                  </a:cxn>
                  <a:cxn ang="0">
                    <a:pos x="2773" y="33"/>
                  </a:cxn>
                  <a:cxn ang="0">
                    <a:pos x="2719" y="54"/>
                  </a:cxn>
                  <a:cxn ang="0">
                    <a:pos x="2648" y="76"/>
                  </a:cxn>
                  <a:cxn ang="0">
                    <a:pos x="2572" y="98"/>
                  </a:cxn>
                  <a:cxn ang="0">
                    <a:pos x="2491" y="120"/>
                  </a:cxn>
                  <a:cxn ang="0">
                    <a:pos x="2399" y="147"/>
                  </a:cxn>
                  <a:cxn ang="0">
                    <a:pos x="2301" y="169"/>
                  </a:cxn>
                  <a:cxn ang="0">
                    <a:pos x="2095" y="223"/>
                  </a:cxn>
                  <a:cxn ang="0">
                    <a:pos x="1889" y="277"/>
                  </a:cxn>
                  <a:cxn ang="0">
                    <a:pos x="1688" y="326"/>
                  </a:cxn>
                  <a:cxn ang="0">
                    <a:pos x="1590" y="354"/>
                  </a:cxn>
                  <a:cxn ang="0">
                    <a:pos x="1503" y="381"/>
                  </a:cxn>
                  <a:cxn ang="0">
                    <a:pos x="1107" y="506"/>
                  </a:cxn>
                  <a:cxn ang="0">
                    <a:pos x="912" y="577"/>
                  </a:cxn>
                  <a:cxn ang="0">
                    <a:pos x="727" y="647"/>
                  </a:cxn>
                  <a:cxn ang="0">
                    <a:pos x="548" y="718"/>
                  </a:cxn>
                  <a:cxn ang="0">
                    <a:pos x="380" y="794"/>
                  </a:cxn>
                  <a:cxn ang="0">
                    <a:pos x="228" y="876"/>
                  </a:cxn>
                  <a:cxn ang="0">
                    <a:pos x="92" y="958"/>
                  </a:cxn>
                  <a:cxn ang="0">
                    <a:pos x="92" y="958"/>
                  </a:cxn>
                </a:cxnLst>
                <a:rect l="0" t="0" r="r" b="b"/>
                <a:pathLst>
                  <a:path w="2849" h="969">
                    <a:moveTo>
                      <a:pt x="92" y="958"/>
                    </a:moveTo>
                    <a:lnTo>
                      <a:pt x="0" y="969"/>
                    </a:lnTo>
                    <a:lnTo>
                      <a:pt x="391" y="969"/>
                    </a:lnTo>
                    <a:lnTo>
                      <a:pt x="434" y="947"/>
                    </a:lnTo>
                    <a:lnTo>
                      <a:pt x="483" y="914"/>
                    </a:lnTo>
                    <a:lnTo>
                      <a:pt x="554" y="876"/>
                    </a:lnTo>
                    <a:lnTo>
                      <a:pt x="635" y="838"/>
                    </a:lnTo>
                    <a:lnTo>
                      <a:pt x="727" y="794"/>
                    </a:lnTo>
                    <a:lnTo>
                      <a:pt x="836" y="745"/>
                    </a:lnTo>
                    <a:lnTo>
                      <a:pt x="961" y="696"/>
                    </a:lnTo>
                    <a:lnTo>
                      <a:pt x="1102" y="642"/>
                    </a:lnTo>
                    <a:lnTo>
                      <a:pt x="1259" y="582"/>
                    </a:lnTo>
                    <a:lnTo>
                      <a:pt x="1433" y="522"/>
                    </a:lnTo>
                    <a:lnTo>
                      <a:pt x="1623" y="462"/>
                    </a:lnTo>
                    <a:lnTo>
                      <a:pt x="1829" y="403"/>
                    </a:lnTo>
                    <a:lnTo>
                      <a:pt x="2057" y="343"/>
                    </a:lnTo>
                    <a:lnTo>
                      <a:pt x="2301" y="283"/>
                    </a:lnTo>
                    <a:lnTo>
                      <a:pt x="2567" y="223"/>
                    </a:lnTo>
                    <a:lnTo>
                      <a:pt x="2849" y="163"/>
                    </a:lnTo>
                    <a:lnTo>
                      <a:pt x="2849" y="0"/>
                    </a:lnTo>
                    <a:lnTo>
                      <a:pt x="2817" y="16"/>
                    </a:lnTo>
                    <a:lnTo>
                      <a:pt x="2773" y="33"/>
                    </a:lnTo>
                    <a:lnTo>
                      <a:pt x="2719" y="54"/>
                    </a:lnTo>
                    <a:lnTo>
                      <a:pt x="2648" y="76"/>
                    </a:lnTo>
                    <a:lnTo>
                      <a:pt x="2572" y="98"/>
                    </a:lnTo>
                    <a:lnTo>
                      <a:pt x="2491" y="120"/>
                    </a:lnTo>
                    <a:lnTo>
                      <a:pt x="2399" y="147"/>
                    </a:lnTo>
                    <a:lnTo>
                      <a:pt x="2301" y="169"/>
                    </a:lnTo>
                    <a:lnTo>
                      <a:pt x="2095" y="223"/>
                    </a:lnTo>
                    <a:lnTo>
                      <a:pt x="1889" y="277"/>
                    </a:lnTo>
                    <a:lnTo>
                      <a:pt x="1688" y="326"/>
                    </a:lnTo>
                    <a:lnTo>
                      <a:pt x="1590" y="354"/>
                    </a:lnTo>
                    <a:lnTo>
                      <a:pt x="1503" y="381"/>
                    </a:lnTo>
                    <a:lnTo>
                      <a:pt x="1107" y="506"/>
                    </a:lnTo>
                    <a:lnTo>
                      <a:pt x="912" y="577"/>
                    </a:lnTo>
                    <a:lnTo>
                      <a:pt x="727" y="647"/>
                    </a:lnTo>
                    <a:lnTo>
                      <a:pt x="548" y="718"/>
                    </a:lnTo>
                    <a:lnTo>
                      <a:pt x="380" y="794"/>
                    </a:lnTo>
                    <a:lnTo>
                      <a:pt x="228" y="876"/>
                    </a:lnTo>
                    <a:lnTo>
                      <a:pt x="92" y="958"/>
                    </a:lnTo>
                    <a:lnTo>
                      <a:pt x="92" y="958"/>
                    </a:lnTo>
                    <a:close/>
                  </a:path>
                </a:pathLst>
              </a:custGeom>
              <a:gradFill rotWithShape="0">
                <a:gsLst>
                  <a:gs pos="0">
                    <a:schemeClr val="bg1">
                      <a:gamma/>
                      <a:shade val="81961"/>
                      <a:invGamma/>
                    </a:schemeClr>
                  </a:gs>
                  <a:gs pos="100000">
                    <a:schemeClr val="bg1"/>
                  </a:gs>
                </a:gsLst>
                <a:lin ang="5400000" scaled="1"/>
              </a:gradFill>
              <a:ln w="9525">
                <a:noFill/>
                <a:round/>
                <a:headEnd/>
                <a:tailEnd/>
              </a:ln>
            </p:spPr>
            <p:txBody>
              <a:bodyPr/>
              <a:lstStyle/>
              <a:p>
                <a:pPr>
                  <a:defRPr/>
                </a:pPr>
                <a:endParaRPr lang="zh-CN" altLang="en-US"/>
              </a:p>
            </p:txBody>
          </p:sp>
          <p:sp>
            <p:nvSpPr>
              <p:cNvPr id="1033" name="未知"/>
              <p:cNvSpPr>
                <a:spLocks/>
              </p:cNvSpPr>
              <p:nvPr/>
            </p:nvSpPr>
            <p:spPr bwMode="auto">
              <a:xfrm>
                <a:off x="1020" y="0"/>
                <a:ext cx="3007" cy="2085"/>
              </a:xfrm>
              <a:custGeom>
                <a:avLst/>
                <a:gdLst/>
                <a:ahLst/>
                <a:cxnLst>
                  <a:cxn ang="0">
                    <a:pos x="1433" y="474"/>
                  </a:cxn>
                  <a:cxn ang="0">
                    <a:pos x="1460" y="528"/>
                  </a:cxn>
                  <a:cxn ang="0">
                    <a:pos x="1541" y="593"/>
                  </a:cxn>
                  <a:cxn ang="0">
                    <a:pos x="1715" y="670"/>
                  </a:cxn>
                  <a:cxn ang="0">
                    <a:pos x="1927" y="735"/>
                  </a:cxn>
                  <a:cxn ang="0">
                    <a:pos x="2155" y="789"/>
                  </a:cxn>
                  <a:cxn ang="0">
                    <a:pos x="2372" y="849"/>
                  </a:cxn>
                  <a:cxn ang="0">
                    <a:pos x="2551" y="920"/>
                  </a:cxn>
                  <a:cxn ang="0">
                    <a:pos x="2638" y="980"/>
                  </a:cxn>
                  <a:cxn ang="0">
                    <a:pos x="2676" y="1029"/>
                  </a:cxn>
                  <a:cxn ang="0">
                    <a:pos x="2681" y="1083"/>
                  </a:cxn>
                  <a:cxn ang="0">
                    <a:pos x="2665" y="1127"/>
                  </a:cxn>
                  <a:cxn ang="0">
                    <a:pos x="2616" y="1170"/>
                  </a:cxn>
                  <a:cxn ang="0">
                    <a:pos x="2545" y="1208"/>
                  </a:cxn>
                  <a:cxn ang="0">
                    <a:pos x="2448" y="1241"/>
                  </a:cxn>
                  <a:cxn ang="0">
                    <a:pos x="2328" y="1274"/>
                  </a:cxn>
                  <a:cxn ang="0">
                    <a:pos x="2106" y="1328"/>
                  </a:cxn>
                  <a:cxn ang="0">
                    <a:pos x="1742" y="1421"/>
                  </a:cxn>
                  <a:cxn ang="0">
                    <a:pos x="1308" y="1540"/>
                  </a:cxn>
                  <a:cxn ang="0">
                    <a:pos x="820" y="1709"/>
                  </a:cxn>
                  <a:cxn ang="0">
                    <a:pos x="282" y="1943"/>
                  </a:cxn>
                  <a:cxn ang="0">
                    <a:pos x="152" y="2085"/>
                  </a:cxn>
                  <a:cxn ang="0">
                    <a:pos x="386" y="1992"/>
                  </a:cxn>
                  <a:cxn ang="0">
                    <a:pos x="700" y="1834"/>
                  </a:cxn>
                  <a:cxn ang="0">
                    <a:pos x="1064" y="1693"/>
                  </a:cxn>
                  <a:cxn ang="0">
                    <a:pos x="1661" y="1497"/>
                  </a:cxn>
                  <a:cxn ang="0">
                    <a:pos x="1845" y="1442"/>
                  </a:cxn>
                  <a:cxn ang="0">
                    <a:pos x="2252" y="1339"/>
                  </a:cxn>
                  <a:cxn ang="0">
                    <a:pos x="2551" y="1263"/>
                  </a:cxn>
                  <a:cxn ang="0">
                    <a:pos x="2730" y="1214"/>
                  </a:cxn>
                  <a:cxn ang="0">
                    <a:pos x="2876" y="1170"/>
                  </a:cxn>
                  <a:cxn ang="0">
                    <a:pos x="2974" y="1132"/>
                  </a:cxn>
                  <a:cxn ang="0">
                    <a:pos x="3007" y="871"/>
                  </a:cxn>
                  <a:cxn ang="0">
                    <a:pos x="2860" y="844"/>
                  </a:cxn>
                  <a:cxn ang="0">
                    <a:pos x="2670" y="806"/>
                  </a:cxn>
                  <a:cxn ang="0">
                    <a:pos x="2458" y="757"/>
                  </a:cxn>
                  <a:cxn ang="0">
                    <a:pos x="2138" y="670"/>
                  </a:cxn>
                  <a:cxn ang="0">
                    <a:pos x="1959" y="604"/>
                  </a:cxn>
                  <a:cxn ang="0">
                    <a:pos x="1824" y="534"/>
                  </a:cxn>
                  <a:cxn ang="0">
                    <a:pos x="1769" y="474"/>
                  </a:cxn>
                  <a:cxn ang="0">
                    <a:pos x="1753" y="436"/>
                  </a:cxn>
                  <a:cxn ang="0">
                    <a:pos x="1780" y="381"/>
                  </a:cxn>
                  <a:cxn ang="0">
                    <a:pos x="1862" y="316"/>
                  </a:cxn>
                  <a:cxn ang="0">
                    <a:pos x="1986" y="267"/>
                  </a:cxn>
                  <a:cxn ang="0">
                    <a:pos x="2149" y="229"/>
                  </a:cxn>
                  <a:cxn ang="0">
                    <a:pos x="2431" y="180"/>
                  </a:cxn>
                  <a:cxn ang="0">
                    <a:pos x="2827" y="125"/>
                  </a:cxn>
                  <a:cxn ang="0">
                    <a:pos x="3007" y="87"/>
                  </a:cxn>
                  <a:cxn ang="0">
                    <a:pos x="2909" y="22"/>
                  </a:cxn>
                  <a:cxn ang="0">
                    <a:pos x="2676" y="66"/>
                  </a:cxn>
                  <a:cxn ang="0">
                    <a:pos x="2285" y="120"/>
                  </a:cxn>
                  <a:cxn ang="0">
                    <a:pos x="2030" y="158"/>
                  </a:cxn>
                  <a:cxn ang="0">
                    <a:pos x="1791" y="202"/>
                  </a:cxn>
                  <a:cxn ang="0">
                    <a:pos x="1601" y="261"/>
                  </a:cxn>
                  <a:cxn ang="0">
                    <a:pos x="1471" y="338"/>
                  </a:cxn>
                  <a:cxn ang="0">
                    <a:pos x="1438" y="387"/>
                  </a:cxn>
                  <a:cxn ang="0">
                    <a:pos x="1427" y="441"/>
                  </a:cxn>
                </a:cxnLst>
                <a:rect l="0" t="0" r="r" b="b"/>
                <a:pathLst>
                  <a:path w="3007" h="2085">
                    <a:moveTo>
                      <a:pt x="1427" y="441"/>
                    </a:moveTo>
                    <a:lnTo>
                      <a:pt x="1433" y="474"/>
                    </a:lnTo>
                    <a:lnTo>
                      <a:pt x="1444" y="501"/>
                    </a:lnTo>
                    <a:lnTo>
                      <a:pt x="1460" y="528"/>
                    </a:lnTo>
                    <a:lnTo>
                      <a:pt x="1482" y="550"/>
                    </a:lnTo>
                    <a:lnTo>
                      <a:pt x="1541" y="593"/>
                    </a:lnTo>
                    <a:lnTo>
                      <a:pt x="1623" y="637"/>
                    </a:lnTo>
                    <a:lnTo>
                      <a:pt x="1715" y="670"/>
                    </a:lnTo>
                    <a:lnTo>
                      <a:pt x="1818" y="702"/>
                    </a:lnTo>
                    <a:lnTo>
                      <a:pt x="1927" y="735"/>
                    </a:lnTo>
                    <a:lnTo>
                      <a:pt x="2041" y="762"/>
                    </a:lnTo>
                    <a:lnTo>
                      <a:pt x="2155" y="789"/>
                    </a:lnTo>
                    <a:lnTo>
                      <a:pt x="2269" y="822"/>
                    </a:lnTo>
                    <a:lnTo>
                      <a:pt x="2372" y="849"/>
                    </a:lnTo>
                    <a:lnTo>
                      <a:pt x="2464" y="882"/>
                    </a:lnTo>
                    <a:lnTo>
                      <a:pt x="2551" y="920"/>
                    </a:lnTo>
                    <a:lnTo>
                      <a:pt x="2616" y="958"/>
                    </a:lnTo>
                    <a:lnTo>
                      <a:pt x="2638" y="980"/>
                    </a:lnTo>
                    <a:lnTo>
                      <a:pt x="2659" y="1007"/>
                    </a:lnTo>
                    <a:lnTo>
                      <a:pt x="2676" y="1029"/>
                    </a:lnTo>
                    <a:lnTo>
                      <a:pt x="2681" y="1056"/>
                    </a:lnTo>
                    <a:lnTo>
                      <a:pt x="2681" y="1083"/>
                    </a:lnTo>
                    <a:lnTo>
                      <a:pt x="2676" y="1105"/>
                    </a:lnTo>
                    <a:lnTo>
                      <a:pt x="2665" y="1127"/>
                    </a:lnTo>
                    <a:lnTo>
                      <a:pt x="2643" y="1149"/>
                    </a:lnTo>
                    <a:lnTo>
                      <a:pt x="2616" y="1170"/>
                    </a:lnTo>
                    <a:lnTo>
                      <a:pt x="2583" y="1187"/>
                    </a:lnTo>
                    <a:lnTo>
                      <a:pt x="2545" y="1208"/>
                    </a:lnTo>
                    <a:lnTo>
                      <a:pt x="2502" y="1225"/>
                    </a:lnTo>
                    <a:lnTo>
                      <a:pt x="2448" y="1241"/>
                    </a:lnTo>
                    <a:lnTo>
                      <a:pt x="2388" y="1257"/>
                    </a:lnTo>
                    <a:lnTo>
                      <a:pt x="2328" y="1274"/>
                    </a:lnTo>
                    <a:lnTo>
                      <a:pt x="2258" y="1290"/>
                    </a:lnTo>
                    <a:lnTo>
                      <a:pt x="2106" y="1328"/>
                    </a:lnTo>
                    <a:lnTo>
                      <a:pt x="1932" y="1372"/>
                    </a:lnTo>
                    <a:lnTo>
                      <a:pt x="1742" y="1421"/>
                    </a:lnTo>
                    <a:lnTo>
                      <a:pt x="1531" y="1475"/>
                    </a:lnTo>
                    <a:lnTo>
                      <a:pt x="1308" y="1540"/>
                    </a:lnTo>
                    <a:lnTo>
                      <a:pt x="1069" y="1617"/>
                    </a:lnTo>
                    <a:lnTo>
                      <a:pt x="820" y="1709"/>
                    </a:lnTo>
                    <a:lnTo>
                      <a:pt x="554" y="1818"/>
                    </a:lnTo>
                    <a:lnTo>
                      <a:pt x="282" y="1943"/>
                    </a:lnTo>
                    <a:lnTo>
                      <a:pt x="0" y="2085"/>
                    </a:lnTo>
                    <a:lnTo>
                      <a:pt x="152" y="2085"/>
                    </a:lnTo>
                    <a:lnTo>
                      <a:pt x="244" y="2074"/>
                    </a:lnTo>
                    <a:lnTo>
                      <a:pt x="386" y="1992"/>
                    </a:lnTo>
                    <a:lnTo>
                      <a:pt x="537" y="1910"/>
                    </a:lnTo>
                    <a:lnTo>
                      <a:pt x="700" y="1834"/>
                    </a:lnTo>
                    <a:lnTo>
                      <a:pt x="879" y="1763"/>
                    </a:lnTo>
                    <a:lnTo>
                      <a:pt x="1064" y="1693"/>
                    </a:lnTo>
                    <a:lnTo>
                      <a:pt x="1259" y="1622"/>
                    </a:lnTo>
                    <a:lnTo>
                      <a:pt x="1661" y="1497"/>
                    </a:lnTo>
                    <a:lnTo>
                      <a:pt x="1748" y="1470"/>
                    </a:lnTo>
                    <a:lnTo>
                      <a:pt x="1845" y="1442"/>
                    </a:lnTo>
                    <a:lnTo>
                      <a:pt x="2046" y="1393"/>
                    </a:lnTo>
                    <a:lnTo>
                      <a:pt x="2252" y="1339"/>
                    </a:lnTo>
                    <a:lnTo>
                      <a:pt x="2458" y="1285"/>
                    </a:lnTo>
                    <a:lnTo>
                      <a:pt x="2551" y="1263"/>
                    </a:lnTo>
                    <a:lnTo>
                      <a:pt x="2643" y="1236"/>
                    </a:lnTo>
                    <a:lnTo>
                      <a:pt x="2730" y="1214"/>
                    </a:lnTo>
                    <a:lnTo>
                      <a:pt x="2806" y="1192"/>
                    </a:lnTo>
                    <a:lnTo>
                      <a:pt x="2876" y="1170"/>
                    </a:lnTo>
                    <a:lnTo>
                      <a:pt x="2931" y="1149"/>
                    </a:lnTo>
                    <a:lnTo>
                      <a:pt x="2974" y="1132"/>
                    </a:lnTo>
                    <a:lnTo>
                      <a:pt x="3007" y="1116"/>
                    </a:lnTo>
                    <a:lnTo>
                      <a:pt x="3007" y="871"/>
                    </a:lnTo>
                    <a:lnTo>
                      <a:pt x="2941" y="860"/>
                    </a:lnTo>
                    <a:lnTo>
                      <a:pt x="2860" y="844"/>
                    </a:lnTo>
                    <a:lnTo>
                      <a:pt x="2773" y="827"/>
                    </a:lnTo>
                    <a:lnTo>
                      <a:pt x="2670" y="806"/>
                    </a:lnTo>
                    <a:lnTo>
                      <a:pt x="2567" y="784"/>
                    </a:lnTo>
                    <a:lnTo>
                      <a:pt x="2458" y="757"/>
                    </a:lnTo>
                    <a:lnTo>
                      <a:pt x="2241" y="702"/>
                    </a:lnTo>
                    <a:lnTo>
                      <a:pt x="2138" y="670"/>
                    </a:lnTo>
                    <a:lnTo>
                      <a:pt x="2046" y="637"/>
                    </a:lnTo>
                    <a:lnTo>
                      <a:pt x="1959" y="604"/>
                    </a:lnTo>
                    <a:lnTo>
                      <a:pt x="1883" y="566"/>
                    </a:lnTo>
                    <a:lnTo>
                      <a:pt x="1824" y="534"/>
                    </a:lnTo>
                    <a:lnTo>
                      <a:pt x="1780" y="495"/>
                    </a:lnTo>
                    <a:lnTo>
                      <a:pt x="1769" y="474"/>
                    </a:lnTo>
                    <a:lnTo>
                      <a:pt x="1758" y="457"/>
                    </a:lnTo>
                    <a:lnTo>
                      <a:pt x="1753" y="436"/>
                    </a:lnTo>
                    <a:lnTo>
                      <a:pt x="1758" y="419"/>
                    </a:lnTo>
                    <a:lnTo>
                      <a:pt x="1780" y="381"/>
                    </a:lnTo>
                    <a:lnTo>
                      <a:pt x="1813" y="343"/>
                    </a:lnTo>
                    <a:lnTo>
                      <a:pt x="1862" y="316"/>
                    </a:lnTo>
                    <a:lnTo>
                      <a:pt x="1921" y="289"/>
                    </a:lnTo>
                    <a:lnTo>
                      <a:pt x="1986" y="267"/>
                    </a:lnTo>
                    <a:lnTo>
                      <a:pt x="2062" y="245"/>
                    </a:lnTo>
                    <a:lnTo>
                      <a:pt x="2149" y="229"/>
                    </a:lnTo>
                    <a:lnTo>
                      <a:pt x="2236" y="213"/>
                    </a:lnTo>
                    <a:lnTo>
                      <a:pt x="2431" y="180"/>
                    </a:lnTo>
                    <a:lnTo>
                      <a:pt x="2627" y="158"/>
                    </a:lnTo>
                    <a:lnTo>
                      <a:pt x="2827" y="125"/>
                    </a:lnTo>
                    <a:lnTo>
                      <a:pt x="2920" y="109"/>
                    </a:lnTo>
                    <a:lnTo>
                      <a:pt x="3007" y="87"/>
                    </a:lnTo>
                    <a:lnTo>
                      <a:pt x="3007" y="0"/>
                    </a:lnTo>
                    <a:lnTo>
                      <a:pt x="2909" y="22"/>
                    </a:lnTo>
                    <a:lnTo>
                      <a:pt x="2795" y="44"/>
                    </a:lnTo>
                    <a:lnTo>
                      <a:pt x="2676" y="66"/>
                    </a:lnTo>
                    <a:lnTo>
                      <a:pt x="2551" y="82"/>
                    </a:lnTo>
                    <a:lnTo>
                      <a:pt x="2285" y="120"/>
                    </a:lnTo>
                    <a:lnTo>
                      <a:pt x="2155" y="136"/>
                    </a:lnTo>
                    <a:lnTo>
                      <a:pt x="2030" y="158"/>
                    </a:lnTo>
                    <a:lnTo>
                      <a:pt x="1905" y="174"/>
                    </a:lnTo>
                    <a:lnTo>
                      <a:pt x="1791" y="202"/>
                    </a:lnTo>
                    <a:lnTo>
                      <a:pt x="1688" y="229"/>
                    </a:lnTo>
                    <a:lnTo>
                      <a:pt x="1601" y="261"/>
                    </a:lnTo>
                    <a:lnTo>
                      <a:pt x="1525" y="300"/>
                    </a:lnTo>
                    <a:lnTo>
                      <a:pt x="1471" y="338"/>
                    </a:lnTo>
                    <a:lnTo>
                      <a:pt x="1455" y="359"/>
                    </a:lnTo>
                    <a:lnTo>
                      <a:pt x="1438" y="387"/>
                    </a:lnTo>
                    <a:lnTo>
                      <a:pt x="1427" y="414"/>
                    </a:lnTo>
                    <a:lnTo>
                      <a:pt x="1427" y="441"/>
                    </a:lnTo>
                    <a:lnTo>
                      <a:pt x="1427" y="441"/>
                    </a:lnTo>
                    <a:close/>
                  </a:path>
                </a:pathLst>
              </a:custGeom>
              <a:solidFill>
                <a:schemeClr val="bg1"/>
              </a:solidFill>
              <a:ln w="9525">
                <a:noFill/>
                <a:round/>
                <a:headEnd/>
                <a:tailEnd/>
              </a:ln>
            </p:spPr>
            <p:txBody>
              <a:bodyPr/>
              <a:lstStyle/>
              <a:p>
                <a:pPr>
                  <a:defRPr/>
                </a:pPr>
                <a:endParaRPr lang="zh-CN" altLang="en-US"/>
              </a:p>
            </p:txBody>
          </p:sp>
          <p:sp>
            <p:nvSpPr>
              <p:cNvPr id="1034" name="未知"/>
              <p:cNvSpPr>
                <a:spLocks/>
              </p:cNvSpPr>
              <p:nvPr/>
            </p:nvSpPr>
            <p:spPr bwMode="auto">
              <a:xfrm>
                <a:off x="2773" y="87"/>
                <a:ext cx="1248" cy="539"/>
              </a:xfrm>
              <a:custGeom>
                <a:avLst/>
                <a:gdLst/>
                <a:ahLst/>
                <a:cxnLst>
                  <a:cxn ang="0">
                    <a:pos x="0" y="332"/>
                  </a:cxn>
                  <a:cxn ang="0">
                    <a:pos x="0" y="360"/>
                  </a:cxn>
                  <a:cxn ang="0">
                    <a:pos x="5" y="387"/>
                  </a:cxn>
                  <a:cxn ang="0">
                    <a:pos x="27" y="414"/>
                  </a:cxn>
                  <a:cxn ang="0">
                    <a:pos x="54" y="436"/>
                  </a:cxn>
                  <a:cxn ang="0">
                    <a:pos x="92" y="463"/>
                  </a:cxn>
                  <a:cxn ang="0">
                    <a:pos x="141" y="490"/>
                  </a:cxn>
                  <a:cxn ang="0">
                    <a:pos x="195" y="512"/>
                  </a:cxn>
                  <a:cxn ang="0">
                    <a:pos x="255" y="539"/>
                  </a:cxn>
                  <a:cxn ang="0">
                    <a:pos x="212" y="517"/>
                  </a:cxn>
                  <a:cxn ang="0">
                    <a:pos x="179" y="490"/>
                  </a:cxn>
                  <a:cxn ang="0">
                    <a:pos x="157" y="468"/>
                  </a:cxn>
                  <a:cxn ang="0">
                    <a:pos x="141" y="447"/>
                  </a:cxn>
                  <a:cxn ang="0">
                    <a:pos x="136" y="425"/>
                  </a:cxn>
                  <a:cxn ang="0">
                    <a:pos x="136" y="403"/>
                  </a:cxn>
                  <a:cxn ang="0">
                    <a:pos x="141" y="381"/>
                  </a:cxn>
                  <a:cxn ang="0">
                    <a:pos x="157" y="365"/>
                  </a:cxn>
                  <a:cxn ang="0">
                    <a:pos x="179" y="343"/>
                  </a:cxn>
                  <a:cxn ang="0">
                    <a:pos x="201" y="327"/>
                  </a:cxn>
                  <a:cxn ang="0">
                    <a:pos x="266" y="294"/>
                  </a:cxn>
                  <a:cxn ang="0">
                    <a:pos x="353" y="262"/>
                  </a:cxn>
                  <a:cxn ang="0">
                    <a:pos x="445" y="234"/>
                  </a:cxn>
                  <a:cxn ang="0">
                    <a:pos x="554" y="213"/>
                  </a:cxn>
                  <a:cxn ang="0">
                    <a:pos x="662" y="191"/>
                  </a:cxn>
                  <a:cxn ang="0">
                    <a:pos x="890" y="153"/>
                  </a:cxn>
                  <a:cxn ang="0">
                    <a:pos x="993" y="136"/>
                  </a:cxn>
                  <a:cxn ang="0">
                    <a:pos x="1091" y="120"/>
                  </a:cxn>
                  <a:cxn ang="0">
                    <a:pos x="1178" y="115"/>
                  </a:cxn>
                  <a:cxn ang="0">
                    <a:pos x="1248" y="104"/>
                  </a:cxn>
                  <a:cxn ang="0">
                    <a:pos x="1248" y="0"/>
                  </a:cxn>
                  <a:cxn ang="0">
                    <a:pos x="1161" y="22"/>
                  </a:cxn>
                  <a:cxn ang="0">
                    <a:pos x="1069" y="38"/>
                  </a:cxn>
                  <a:cxn ang="0">
                    <a:pos x="874" y="71"/>
                  </a:cxn>
                  <a:cxn ang="0">
                    <a:pos x="673" y="93"/>
                  </a:cxn>
                  <a:cxn ang="0">
                    <a:pos x="483" y="126"/>
                  </a:cxn>
                  <a:cxn ang="0">
                    <a:pos x="391" y="142"/>
                  </a:cxn>
                  <a:cxn ang="0">
                    <a:pos x="309" y="158"/>
                  </a:cxn>
                  <a:cxn ang="0">
                    <a:pos x="228" y="180"/>
                  </a:cxn>
                  <a:cxn ang="0">
                    <a:pos x="163" y="202"/>
                  </a:cxn>
                  <a:cxn ang="0">
                    <a:pos x="103" y="229"/>
                  </a:cxn>
                  <a:cxn ang="0">
                    <a:pos x="54" y="256"/>
                  </a:cxn>
                  <a:cxn ang="0">
                    <a:pos x="22" y="294"/>
                  </a:cxn>
                  <a:cxn ang="0">
                    <a:pos x="0" y="332"/>
                  </a:cxn>
                  <a:cxn ang="0">
                    <a:pos x="0" y="332"/>
                  </a:cxn>
                </a:cxnLst>
                <a:rect l="0" t="0" r="r" b="b"/>
                <a:pathLst>
                  <a:path w="1248" h="539">
                    <a:moveTo>
                      <a:pt x="0" y="332"/>
                    </a:moveTo>
                    <a:lnTo>
                      <a:pt x="0" y="360"/>
                    </a:lnTo>
                    <a:lnTo>
                      <a:pt x="5" y="387"/>
                    </a:lnTo>
                    <a:lnTo>
                      <a:pt x="27" y="414"/>
                    </a:lnTo>
                    <a:lnTo>
                      <a:pt x="54" y="436"/>
                    </a:lnTo>
                    <a:lnTo>
                      <a:pt x="92" y="463"/>
                    </a:lnTo>
                    <a:lnTo>
                      <a:pt x="141" y="490"/>
                    </a:lnTo>
                    <a:lnTo>
                      <a:pt x="195" y="512"/>
                    </a:lnTo>
                    <a:lnTo>
                      <a:pt x="255" y="539"/>
                    </a:lnTo>
                    <a:lnTo>
                      <a:pt x="212" y="517"/>
                    </a:lnTo>
                    <a:lnTo>
                      <a:pt x="179" y="490"/>
                    </a:lnTo>
                    <a:lnTo>
                      <a:pt x="157" y="468"/>
                    </a:lnTo>
                    <a:lnTo>
                      <a:pt x="141" y="447"/>
                    </a:lnTo>
                    <a:lnTo>
                      <a:pt x="136" y="425"/>
                    </a:lnTo>
                    <a:lnTo>
                      <a:pt x="136" y="403"/>
                    </a:lnTo>
                    <a:lnTo>
                      <a:pt x="141" y="381"/>
                    </a:lnTo>
                    <a:lnTo>
                      <a:pt x="157" y="365"/>
                    </a:lnTo>
                    <a:lnTo>
                      <a:pt x="179" y="343"/>
                    </a:lnTo>
                    <a:lnTo>
                      <a:pt x="201" y="327"/>
                    </a:lnTo>
                    <a:lnTo>
                      <a:pt x="266" y="294"/>
                    </a:lnTo>
                    <a:lnTo>
                      <a:pt x="353" y="262"/>
                    </a:lnTo>
                    <a:lnTo>
                      <a:pt x="445" y="234"/>
                    </a:lnTo>
                    <a:lnTo>
                      <a:pt x="554" y="213"/>
                    </a:lnTo>
                    <a:lnTo>
                      <a:pt x="662" y="191"/>
                    </a:lnTo>
                    <a:lnTo>
                      <a:pt x="890" y="153"/>
                    </a:lnTo>
                    <a:lnTo>
                      <a:pt x="993" y="136"/>
                    </a:lnTo>
                    <a:lnTo>
                      <a:pt x="1091" y="120"/>
                    </a:lnTo>
                    <a:lnTo>
                      <a:pt x="1178" y="115"/>
                    </a:lnTo>
                    <a:lnTo>
                      <a:pt x="1248" y="104"/>
                    </a:lnTo>
                    <a:lnTo>
                      <a:pt x="1248" y="0"/>
                    </a:lnTo>
                    <a:lnTo>
                      <a:pt x="1161" y="22"/>
                    </a:lnTo>
                    <a:lnTo>
                      <a:pt x="1069" y="38"/>
                    </a:lnTo>
                    <a:lnTo>
                      <a:pt x="874" y="71"/>
                    </a:lnTo>
                    <a:lnTo>
                      <a:pt x="673" y="93"/>
                    </a:lnTo>
                    <a:lnTo>
                      <a:pt x="483" y="126"/>
                    </a:lnTo>
                    <a:lnTo>
                      <a:pt x="391" y="142"/>
                    </a:lnTo>
                    <a:lnTo>
                      <a:pt x="309" y="158"/>
                    </a:lnTo>
                    <a:lnTo>
                      <a:pt x="228" y="180"/>
                    </a:lnTo>
                    <a:lnTo>
                      <a:pt x="163" y="202"/>
                    </a:lnTo>
                    <a:lnTo>
                      <a:pt x="103" y="229"/>
                    </a:lnTo>
                    <a:lnTo>
                      <a:pt x="54" y="256"/>
                    </a:lnTo>
                    <a:lnTo>
                      <a:pt x="22" y="294"/>
                    </a:lnTo>
                    <a:lnTo>
                      <a:pt x="0" y="332"/>
                    </a:lnTo>
                    <a:lnTo>
                      <a:pt x="0" y="332"/>
                    </a:lnTo>
                    <a:close/>
                  </a:path>
                </a:pathLst>
              </a:custGeom>
              <a:gradFill rotWithShape="0">
                <a:gsLst>
                  <a:gs pos="0">
                    <a:schemeClr val="bg1">
                      <a:gamma/>
                      <a:shade val="87843"/>
                      <a:invGamma/>
                    </a:schemeClr>
                  </a:gs>
                  <a:gs pos="100000">
                    <a:schemeClr val="bg1"/>
                  </a:gs>
                </a:gsLst>
                <a:lin ang="2700000" scaled="1"/>
              </a:gradFill>
              <a:ln w="9525">
                <a:noFill/>
                <a:round/>
                <a:headEnd/>
                <a:tailEnd/>
              </a:ln>
            </p:spPr>
            <p:txBody>
              <a:bodyPr/>
              <a:lstStyle/>
              <a:p>
                <a:pPr>
                  <a:defRPr/>
                </a:pPr>
                <a:endParaRPr lang="zh-CN" altLang="en-US"/>
              </a:p>
            </p:txBody>
          </p:sp>
        </p:grpSp>
        <p:sp>
          <p:nvSpPr>
            <p:cNvPr id="1035" name="未知"/>
            <p:cNvSpPr>
              <a:spLocks/>
            </p:cNvSpPr>
            <p:nvPr/>
          </p:nvSpPr>
          <p:spPr bwMode="auto">
            <a:xfrm>
              <a:off x="3322" y="1341"/>
              <a:ext cx="1825" cy="1537"/>
            </a:xfrm>
            <a:custGeom>
              <a:avLst/>
              <a:gdLst/>
              <a:ahLst/>
              <a:cxnLst>
                <a:cxn ang="0">
                  <a:pos x="982" y="1061"/>
                </a:cxn>
                <a:cxn ang="0">
                  <a:pos x="1357" y="1012"/>
                </a:cxn>
                <a:cxn ang="0">
                  <a:pos x="1666" y="957"/>
                </a:cxn>
                <a:cxn ang="0">
                  <a:pos x="1916" y="897"/>
                </a:cxn>
                <a:cxn ang="0">
                  <a:pos x="2100" y="832"/>
                </a:cxn>
                <a:cxn ang="0">
                  <a:pos x="2220" y="756"/>
                </a:cxn>
                <a:cxn ang="0">
                  <a:pos x="2285" y="669"/>
                </a:cxn>
                <a:cxn ang="0">
                  <a:pos x="2290" y="560"/>
                </a:cxn>
                <a:cxn ang="0">
                  <a:pos x="2241" y="457"/>
                </a:cxn>
                <a:cxn ang="0">
                  <a:pos x="2144" y="364"/>
                </a:cxn>
                <a:cxn ang="0">
                  <a:pos x="2008" y="277"/>
                </a:cxn>
                <a:cxn ang="0">
                  <a:pos x="1769" y="157"/>
                </a:cxn>
                <a:cxn ang="0">
                  <a:pos x="1612" y="92"/>
                </a:cxn>
                <a:cxn ang="0">
                  <a:pos x="1476" y="43"/>
                </a:cxn>
                <a:cxn ang="0">
                  <a:pos x="1384" y="10"/>
                </a:cxn>
                <a:cxn ang="0">
                  <a:pos x="1346" y="0"/>
                </a:cxn>
                <a:cxn ang="0">
                  <a:pos x="1655" y="119"/>
                </a:cxn>
                <a:cxn ang="0">
                  <a:pos x="1948" y="255"/>
                </a:cxn>
                <a:cxn ang="0">
                  <a:pos x="2068" y="326"/>
                </a:cxn>
                <a:cxn ang="0">
                  <a:pos x="2171" y="402"/>
                </a:cxn>
                <a:cxn ang="0">
                  <a:pos x="2236" y="478"/>
                </a:cxn>
                <a:cxn ang="0">
                  <a:pos x="2263" y="560"/>
                </a:cxn>
                <a:cxn ang="0">
                  <a:pos x="2241" y="636"/>
                </a:cxn>
                <a:cxn ang="0">
                  <a:pos x="2171" y="702"/>
                </a:cxn>
                <a:cxn ang="0">
                  <a:pos x="2062" y="756"/>
                </a:cxn>
                <a:cxn ang="0">
                  <a:pos x="1921" y="800"/>
                </a:cxn>
                <a:cxn ang="0">
                  <a:pos x="1748" y="843"/>
                </a:cxn>
                <a:cxn ang="0">
                  <a:pos x="1351" y="908"/>
                </a:cxn>
                <a:cxn ang="0">
                  <a:pos x="923" y="968"/>
                </a:cxn>
                <a:cxn ang="0">
                  <a:pos x="521" y="1028"/>
                </a:cxn>
                <a:cxn ang="0">
                  <a:pos x="353" y="1066"/>
                </a:cxn>
                <a:cxn ang="0">
                  <a:pos x="206" y="1104"/>
                </a:cxn>
                <a:cxn ang="0">
                  <a:pos x="92" y="1148"/>
                </a:cxn>
                <a:cxn ang="0">
                  <a:pos x="22" y="1202"/>
                </a:cxn>
                <a:cxn ang="0">
                  <a:pos x="0" y="1262"/>
                </a:cxn>
                <a:cxn ang="0">
                  <a:pos x="27" y="1327"/>
                </a:cxn>
                <a:cxn ang="0">
                  <a:pos x="98" y="1382"/>
                </a:cxn>
                <a:cxn ang="0">
                  <a:pos x="196" y="1425"/>
                </a:cxn>
                <a:cxn ang="0">
                  <a:pos x="326" y="1469"/>
                </a:cxn>
                <a:cxn ang="0">
                  <a:pos x="217" y="1414"/>
                </a:cxn>
                <a:cxn ang="0">
                  <a:pos x="147" y="1360"/>
                </a:cxn>
                <a:cxn ang="0">
                  <a:pos x="120" y="1306"/>
                </a:cxn>
                <a:cxn ang="0">
                  <a:pos x="141" y="1257"/>
                </a:cxn>
                <a:cxn ang="0">
                  <a:pos x="212" y="1208"/>
                </a:cxn>
                <a:cxn ang="0">
                  <a:pos x="342" y="1164"/>
                </a:cxn>
                <a:cxn ang="0">
                  <a:pos x="527" y="1121"/>
                </a:cxn>
                <a:cxn ang="0">
                  <a:pos x="771" y="1088"/>
                </a:cxn>
              </a:cxnLst>
              <a:rect l="0" t="0" r="r" b="b"/>
              <a:pathLst>
                <a:path w="2296" h="1469">
                  <a:moveTo>
                    <a:pt x="771" y="1088"/>
                  </a:moveTo>
                  <a:lnTo>
                    <a:pt x="982" y="1061"/>
                  </a:lnTo>
                  <a:lnTo>
                    <a:pt x="1178" y="1034"/>
                  </a:lnTo>
                  <a:lnTo>
                    <a:pt x="1357" y="1012"/>
                  </a:lnTo>
                  <a:lnTo>
                    <a:pt x="1520" y="985"/>
                  </a:lnTo>
                  <a:lnTo>
                    <a:pt x="1666" y="957"/>
                  </a:lnTo>
                  <a:lnTo>
                    <a:pt x="1796" y="930"/>
                  </a:lnTo>
                  <a:lnTo>
                    <a:pt x="1916" y="897"/>
                  </a:lnTo>
                  <a:lnTo>
                    <a:pt x="2013" y="870"/>
                  </a:lnTo>
                  <a:lnTo>
                    <a:pt x="2100" y="832"/>
                  </a:lnTo>
                  <a:lnTo>
                    <a:pt x="2171" y="800"/>
                  </a:lnTo>
                  <a:lnTo>
                    <a:pt x="2220" y="756"/>
                  </a:lnTo>
                  <a:lnTo>
                    <a:pt x="2263" y="712"/>
                  </a:lnTo>
                  <a:lnTo>
                    <a:pt x="2285" y="669"/>
                  </a:lnTo>
                  <a:lnTo>
                    <a:pt x="2296" y="614"/>
                  </a:lnTo>
                  <a:lnTo>
                    <a:pt x="2290" y="560"/>
                  </a:lnTo>
                  <a:lnTo>
                    <a:pt x="2269" y="500"/>
                  </a:lnTo>
                  <a:lnTo>
                    <a:pt x="2241" y="457"/>
                  </a:lnTo>
                  <a:lnTo>
                    <a:pt x="2198" y="408"/>
                  </a:lnTo>
                  <a:lnTo>
                    <a:pt x="2144" y="364"/>
                  </a:lnTo>
                  <a:lnTo>
                    <a:pt x="2079" y="321"/>
                  </a:lnTo>
                  <a:lnTo>
                    <a:pt x="2008" y="277"/>
                  </a:lnTo>
                  <a:lnTo>
                    <a:pt x="1927" y="234"/>
                  </a:lnTo>
                  <a:lnTo>
                    <a:pt x="1769" y="157"/>
                  </a:lnTo>
                  <a:lnTo>
                    <a:pt x="1688" y="125"/>
                  </a:lnTo>
                  <a:lnTo>
                    <a:pt x="1612" y="92"/>
                  </a:lnTo>
                  <a:lnTo>
                    <a:pt x="1536" y="65"/>
                  </a:lnTo>
                  <a:lnTo>
                    <a:pt x="1476" y="43"/>
                  </a:lnTo>
                  <a:lnTo>
                    <a:pt x="1422" y="27"/>
                  </a:lnTo>
                  <a:lnTo>
                    <a:pt x="1384" y="10"/>
                  </a:lnTo>
                  <a:lnTo>
                    <a:pt x="1357" y="5"/>
                  </a:lnTo>
                  <a:lnTo>
                    <a:pt x="1346" y="0"/>
                  </a:lnTo>
                  <a:lnTo>
                    <a:pt x="1498" y="54"/>
                  </a:lnTo>
                  <a:lnTo>
                    <a:pt x="1655" y="119"/>
                  </a:lnTo>
                  <a:lnTo>
                    <a:pt x="1807" y="185"/>
                  </a:lnTo>
                  <a:lnTo>
                    <a:pt x="1948" y="255"/>
                  </a:lnTo>
                  <a:lnTo>
                    <a:pt x="2013" y="288"/>
                  </a:lnTo>
                  <a:lnTo>
                    <a:pt x="2068" y="326"/>
                  </a:lnTo>
                  <a:lnTo>
                    <a:pt x="2122" y="364"/>
                  </a:lnTo>
                  <a:lnTo>
                    <a:pt x="2171" y="402"/>
                  </a:lnTo>
                  <a:lnTo>
                    <a:pt x="2209" y="440"/>
                  </a:lnTo>
                  <a:lnTo>
                    <a:pt x="2236" y="478"/>
                  </a:lnTo>
                  <a:lnTo>
                    <a:pt x="2252" y="522"/>
                  </a:lnTo>
                  <a:lnTo>
                    <a:pt x="2263" y="560"/>
                  </a:lnTo>
                  <a:lnTo>
                    <a:pt x="2258" y="598"/>
                  </a:lnTo>
                  <a:lnTo>
                    <a:pt x="2241" y="636"/>
                  </a:lnTo>
                  <a:lnTo>
                    <a:pt x="2214" y="669"/>
                  </a:lnTo>
                  <a:lnTo>
                    <a:pt x="2171" y="702"/>
                  </a:lnTo>
                  <a:lnTo>
                    <a:pt x="2122" y="729"/>
                  </a:lnTo>
                  <a:lnTo>
                    <a:pt x="2062" y="756"/>
                  </a:lnTo>
                  <a:lnTo>
                    <a:pt x="1997" y="778"/>
                  </a:lnTo>
                  <a:lnTo>
                    <a:pt x="1921" y="800"/>
                  </a:lnTo>
                  <a:lnTo>
                    <a:pt x="1834" y="821"/>
                  </a:lnTo>
                  <a:lnTo>
                    <a:pt x="1748" y="843"/>
                  </a:lnTo>
                  <a:lnTo>
                    <a:pt x="1552" y="876"/>
                  </a:lnTo>
                  <a:lnTo>
                    <a:pt x="1351" y="908"/>
                  </a:lnTo>
                  <a:lnTo>
                    <a:pt x="1134" y="941"/>
                  </a:lnTo>
                  <a:lnTo>
                    <a:pt x="923" y="968"/>
                  </a:lnTo>
                  <a:lnTo>
                    <a:pt x="716" y="995"/>
                  </a:lnTo>
                  <a:lnTo>
                    <a:pt x="521" y="1028"/>
                  </a:lnTo>
                  <a:lnTo>
                    <a:pt x="434" y="1044"/>
                  </a:lnTo>
                  <a:lnTo>
                    <a:pt x="353" y="1066"/>
                  </a:lnTo>
                  <a:lnTo>
                    <a:pt x="277" y="1082"/>
                  </a:lnTo>
                  <a:lnTo>
                    <a:pt x="206" y="1104"/>
                  </a:lnTo>
                  <a:lnTo>
                    <a:pt x="147" y="1126"/>
                  </a:lnTo>
                  <a:lnTo>
                    <a:pt x="92" y="1148"/>
                  </a:lnTo>
                  <a:lnTo>
                    <a:pt x="54" y="1175"/>
                  </a:lnTo>
                  <a:lnTo>
                    <a:pt x="22" y="1202"/>
                  </a:lnTo>
                  <a:lnTo>
                    <a:pt x="6" y="1229"/>
                  </a:lnTo>
                  <a:lnTo>
                    <a:pt x="0" y="1262"/>
                  </a:lnTo>
                  <a:lnTo>
                    <a:pt x="11" y="1295"/>
                  </a:lnTo>
                  <a:lnTo>
                    <a:pt x="27" y="1327"/>
                  </a:lnTo>
                  <a:lnTo>
                    <a:pt x="54" y="1355"/>
                  </a:lnTo>
                  <a:lnTo>
                    <a:pt x="98" y="1382"/>
                  </a:lnTo>
                  <a:lnTo>
                    <a:pt x="141" y="1404"/>
                  </a:lnTo>
                  <a:lnTo>
                    <a:pt x="196" y="1425"/>
                  </a:lnTo>
                  <a:lnTo>
                    <a:pt x="261" y="1447"/>
                  </a:lnTo>
                  <a:lnTo>
                    <a:pt x="326" y="1469"/>
                  </a:lnTo>
                  <a:lnTo>
                    <a:pt x="266" y="1442"/>
                  </a:lnTo>
                  <a:lnTo>
                    <a:pt x="217" y="1414"/>
                  </a:lnTo>
                  <a:lnTo>
                    <a:pt x="174" y="1387"/>
                  </a:lnTo>
                  <a:lnTo>
                    <a:pt x="147" y="1360"/>
                  </a:lnTo>
                  <a:lnTo>
                    <a:pt x="125" y="1333"/>
                  </a:lnTo>
                  <a:lnTo>
                    <a:pt x="120" y="1306"/>
                  </a:lnTo>
                  <a:lnTo>
                    <a:pt x="125" y="1278"/>
                  </a:lnTo>
                  <a:lnTo>
                    <a:pt x="141" y="1257"/>
                  </a:lnTo>
                  <a:lnTo>
                    <a:pt x="174" y="1229"/>
                  </a:lnTo>
                  <a:lnTo>
                    <a:pt x="212" y="1208"/>
                  </a:lnTo>
                  <a:lnTo>
                    <a:pt x="272" y="1186"/>
                  </a:lnTo>
                  <a:lnTo>
                    <a:pt x="342" y="1164"/>
                  </a:lnTo>
                  <a:lnTo>
                    <a:pt x="423" y="1142"/>
                  </a:lnTo>
                  <a:lnTo>
                    <a:pt x="527" y="1121"/>
                  </a:lnTo>
                  <a:lnTo>
                    <a:pt x="641" y="1104"/>
                  </a:lnTo>
                  <a:lnTo>
                    <a:pt x="771" y="1088"/>
                  </a:lnTo>
                  <a:lnTo>
                    <a:pt x="771" y="1088"/>
                  </a:lnTo>
                  <a:close/>
                </a:path>
              </a:pathLst>
            </a:custGeom>
            <a:gradFill rotWithShape="0">
              <a:gsLst>
                <a:gs pos="0">
                  <a:schemeClr val="bg1">
                    <a:gamma/>
                    <a:shade val="84706"/>
                    <a:invGamma/>
                  </a:schemeClr>
                </a:gs>
                <a:gs pos="100000">
                  <a:schemeClr val="bg1"/>
                </a:gs>
              </a:gsLst>
              <a:lin ang="2700000" scaled="1"/>
            </a:gradFill>
            <a:ln w="9525">
              <a:noFill/>
              <a:round/>
              <a:headEnd/>
              <a:tailEnd/>
            </a:ln>
          </p:spPr>
          <p:txBody>
            <a:bodyPr/>
            <a:lstStyle/>
            <a:p>
              <a:pPr>
                <a:defRPr/>
              </a:pPr>
              <a:endParaRPr lang="zh-CN" altLang="en-US"/>
            </a:p>
          </p:txBody>
        </p:sp>
        <p:sp>
          <p:nvSpPr>
            <p:cNvPr id="1036" name="未知"/>
            <p:cNvSpPr>
              <a:spLocks/>
            </p:cNvSpPr>
            <p:nvPr/>
          </p:nvSpPr>
          <p:spPr bwMode="auto">
            <a:xfrm>
              <a:off x="0" y="0"/>
              <a:ext cx="5758" cy="1776"/>
            </a:xfrm>
            <a:custGeom>
              <a:avLst/>
              <a:gdLst/>
              <a:ahLst/>
              <a:cxnLst>
                <a:cxn ang="0">
                  <a:pos x="0" y="0"/>
                </a:cxn>
                <a:cxn ang="0">
                  <a:pos x="0" y="1906"/>
                </a:cxn>
                <a:cxn ang="0">
                  <a:pos x="5740" y="1906"/>
                </a:cxn>
                <a:cxn ang="0">
                  <a:pos x="5740" y="0"/>
                </a:cxn>
                <a:cxn ang="0">
                  <a:pos x="0" y="0"/>
                </a:cxn>
                <a:cxn ang="0">
                  <a:pos x="0" y="0"/>
                </a:cxn>
              </a:cxnLst>
              <a:rect l="0" t="0" r="r" b="b"/>
              <a:pathLst>
                <a:path w="5740" h="1906">
                  <a:moveTo>
                    <a:pt x="0" y="0"/>
                  </a:moveTo>
                  <a:lnTo>
                    <a:pt x="0" y="1906"/>
                  </a:lnTo>
                  <a:lnTo>
                    <a:pt x="5740" y="1906"/>
                  </a:lnTo>
                  <a:lnTo>
                    <a:pt x="5740" y="0"/>
                  </a:lnTo>
                  <a:lnTo>
                    <a:pt x="0" y="0"/>
                  </a:lnTo>
                  <a:lnTo>
                    <a:pt x="0" y="0"/>
                  </a:lnTo>
                  <a:close/>
                </a:path>
              </a:pathLst>
            </a:custGeom>
            <a:gradFill rotWithShape="0">
              <a:gsLst>
                <a:gs pos="0">
                  <a:schemeClr val="bg2"/>
                </a:gs>
                <a:gs pos="100000">
                  <a:schemeClr val="bg1"/>
                </a:gs>
              </a:gsLst>
              <a:lin ang="5400000" scaled="1"/>
            </a:gradFill>
            <a:ln w="9525">
              <a:noFill/>
              <a:round/>
              <a:headEnd/>
              <a:tailEnd/>
            </a:ln>
          </p:spPr>
          <p:txBody>
            <a:bodyPr/>
            <a:lstStyle/>
            <a:p>
              <a:pPr>
                <a:defRPr/>
              </a:pPr>
              <a:endParaRPr lang="zh-CN" altLang="en-US"/>
            </a:p>
          </p:txBody>
        </p:sp>
      </p:grpSp>
      <p:sp>
        <p:nvSpPr>
          <p:cNvPr id="1037" name="Rectangle 13"/>
          <p:cNvSpPr>
            <a:spLocks noGrp="1" noRot="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t>单击此处编辑母版标题样式</a:t>
            </a:r>
          </a:p>
        </p:txBody>
      </p:sp>
      <p:sp>
        <p:nvSpPr>
          <p:cNvPr id="1038" name="Rectangle 14"/>
          <p:cNvSpPr>
            <a:spLocks noGrp="1" noChangeArrowheads="1"/>
          </p:cNvSpPr>
          <p:nvPr>
            <p:ph type="ftr" sz="quarter" idx="3"/>
          </p:nvPr>
        </p:nvSpPr>
        <p:spPr bwMode="auto">
          <a:xfrm>
            <a:off x="3124200" y="6248400"/>
            <a:ext cx="2895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200">
                <a:latin typeface="Arial" pitchFamily="34" charset="0"/>
              </a:defRPr>
            </a:lvl1pPr>
          </a:lstStyle>
          <a:p>
            <a:pPr>
              <a:defRPr/>
            </a:pPr>
            <a:endParaRPr lang="zh-CN" altLang="zh-CN"/>
          </a:p>
        </p:txBody>
      </p:sp>
      <p:sp>
        <p:nvSpPr>
          <p:cNvPr id="1039" name="Rectangle 15"/>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spTree>
  </p:cSld>
  <p:clrMap bg1="dk2" tx1="lt1" bg2="dk1" tx2="lt2" accent1="accent1" accent2="accent2" accent3="accent3" accent4="accent4" accent5="accent5" accent6="accent6" hlink="hlink" folHlink="folHlink"/>
  <p:sldLayoutIdLst>
    <p:sldLayoutId id="2147484066" r:id="rId1"/>
    <p:sldLayoutId id="2147484034" r:id="rId2"/>
    <p:sldLayoutId id="2147484035" r:id="rId3"/>
    <p:sldLayoutId id="2147484036" r:id="rId4"/>
    <p:sldLayoutId id="2147484037" r:id="rId5"/>
    <p:sldLayoutId id="2147484038" r:id="rId6"/>
    <p:sldLayoutId id="2147484039" r:id="rId7"/>
    <p:sldLayoutId id="2147484040" r:id="rId8"/>
    <p:sldLayoutId id="2147484041" r:id="rId9"/>
    <p:sldLayoutId id="2147484042" r:id="rId10"/>
    <p:sldLayoutId id="2147484043" r:id="rId11"/>
  </p:sldLayoutIdLst>
  <p:txStyles>
    <p:titleStyle>
      <a:lvl1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Garamond" pitchFamily="18" charset="0"/>
          <a:ea typeface="宋体" pitchFamily="2" charset="-122"/>
        </a:defRPr>
      </a:lvl2pPr>
      <a:lvl3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Garamond" pitchFamily="18" charset="0"/>
          <a:ea typeface="宋体" pitchFamily="2" charset="-122"/>
        </a:defRPr>
      </a:lvl3pPr>
      <a:lvl4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Garamond" pitchFamily="18" charset="0"/>
          <a:ea typeface="宋体" pitchFamily="2" charset="-122"/>
        </a:defRPr>
      </a:lvl4pPr>
      <a:lvl5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Garamond" pitchFamily="18" charset="0"/>
          <a:ea typeface="宋体" pitchFamily="2" charset="-122"/>
        </a:defRPr>
      </a:lvl5pPr>
      <a:lvl6pPr marL="457200" algn="ctr" rtl="0" fontAlgn="base">
        <a:spcBef>
          <a:spcPct val="0"/>
        </a:spcBef>
        <a:spcAft>
          <a:spcPct val="0"/>
        </a:spcAft>
        <a:defRPr sz="4400" b="1">
          <a:solidFill>
            <a:schemeClr val="tx2"/>
          </a:solidFill>
          <a:effectLst>
            <a:outerShdw blurRad="38100" dist="38100" dir="2700000" algn="tl">
              <a:srgbClr val="000000"/>
            </a:outerShdw>
          </a:effectLst>
          <a:latin typeface="Garamond" pitchFamily="18" charset="0"/>
          <a:ea typeface="宋体" pitchFamily="2" charset="-122"/>
        </a:defRPr>
      </a:lvl6pPr>
      <a:lvl7pPr marL="914400" algn="ctr" rtl="0" fontAlgn="base">
        <a:spcBef>
          <a:spcPct val="0"/>
        </a:spcBef>
        <a:spcAft>
          <a:spcPct val="0"/>
        </a:spcAft>
        <a:defRPr sz="4400" b="1">
          <a:solidFill>
            <a:schemeClr val="tx2"/>
          </a:solidFill>
          <a:effectLst>
            <a:outerShdw blurRad="38100" dist="38100" dir="2700000" algn="tl">
              <a:srgbClr val="000000"/>
            </a:outerShdw>
          </a:effectLst>
          <a:latin typeface="Garamond" pitchFamily="18" charset="0"/>
          <a:ea typeface="宋体" pitchFamily="2" charset="-122"/>
        </a:defRPr>
      </a:lvl7pPr>
      <a:lvl8pPr marL="1371600" algn="ctr" rtl="0" fontAlgn="base">
        <a:spcBef>
          <a:spcPct val="0"/>
        </a:spcBef>
        <a:spcAft>
          <a:spcPct val="0"/>
        </a:spcAft>
        <a:defRPr sz="4400" b="1">
          <a:solidFill>
            <a:schemeClr val="tx2"/>
          </a:solidFill>
          <a:effectLst>
            <a:outerShdw blurRad="38100" dist="38100" dir="2700000" algn="tl">
              <a:srgbClr val="000000"/>
            </a:outerShdw>
          </a:effectLst>
          <a:latin typeface="Garamond" pitchFamily="18" charset="0"/>
          <a:ea typeface="宋体" pitchFamily="2" charset="-122"/>
        </a:defRPr>
      </a:lvl8pPr>
      <a:lvl9pPr marL="1828800" algn="ctr" rtl="0" fontAlgn="base">
        <a:spcBef>
          <a:spcPct val="0"/>
        </a:spcBef>
        <a:spcAft>
          <a:spcPct val="0"/>
        </a:spcAft>
        <a:defRPr sz="4400" b="1">
          <a:solidFill>
            <a:schemeClr val="tx2"/>
          </a:solidFill>
          <a:effectLst>
            <a:outerShdw blurRad="38100" dist="38100" dir="2700000" algn="tl">
              <a:srgbClr val="000000"/>
            </a:outerShdw>
          </a:effectLst>
          <a:latin typeface="Garamond" pitchFamily="18" charset="0"/>
          <a:ea typeface="宋体" pitchFamily="2" charset="-122"/>
        </a:defRPr>
      </a:lvl9pPr>
    </p:titleStyle>
    <p:bodyStyle>
      <a:lvl1pPr marL="342900" indent="-342900" algn="l" rtl="0" eaLnBrk="0" fontAlgn="base" hangingPunct="0">
        <a:spcBef>
          <a:spcPct val="20000"/>
        </a:spcBef>
        <a:spcAft>
          <a:spcPct val="0"/>
        </a:spcAft>
        <a:buClr>
          <a:schemeClr val="hlink"/>
        </a:buClr>
        <a:buSzPct val="70000"/>
        <a:buFont typeface="Wingdings" pitchFamily="2" charset="2"/>
        <a:buChar char="n"/>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hlink"/>
        </a:buClr>
        <a:buSzPct val="70000"/>
        <a:buFont typeface="Wingdings" pitchFamily="2" charset="2"/>
        <a:buChar char="n"/>
        <a:defRPr sz="2800">
          <a:solidFill>
            <a:schemeClr val="tx1"/>
          </a:solidFill>
          <a:effectLst>
            <a:outerShdw blurRad="38100" dist="38100" dir="2700000" algn="tl">
              <a:srgbClr val="000000"/>
            </a:outerShdw>
          </a:effectLst>
          <a:latin typeface="+mn-lt"/>
          <a:ea typeface="+mn-ea"/>
        </a:defRPr>
      </a:lvl2pPr>
      <a:lvl3pPr marL="1143000" indent="-228600" algn="l" rtl="0" eaLnBrk="0" fontAlgn="base" hangingPunct="0">
        <a:spcBef>
          <a:spcPct val="20000"/>
        </a:spcBef>
        <a:spcAft>
          <a:spcPct val="0"/>
        </a:spcAft>
        <a:buClr>
          <a:schemeClr val="hlink"/>
        </a:buClr>
        <a:buSzPct val="70000"/>
        <a:buFont typeface="Wingdings" pitchFamily="2" charset="2"/>
        <a:buChar char="n"/>
        <a:defRPr sz="2400">
          <a:solidFill>
            <a:schemeClr val="tx1"/>
          </a:solidFill>
          <a:effectLst>
            <a:outerShdw blurRad="38100" dist="38100" dir="2700000" algn="tl">
              <a:srgbClr val="000000"/>
            </a:outerShdw>
          </a:effectLst>
          <a:latin typeface="+mn-lt"/>
          <a:ea typeface="+mn-ea"/>
        </a:defRPr>
      </a:lvl3pPr>
      <a:lvl4pPr marL="1600200" indent="-228600" algn="l" rtl="0" eaLnBrk="0" fontAlgn="base" hangingPunct="0">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ea typeface="+mn-ea"/>
        </a:defRPr>
      </a:lvl4pPr>
      <a:lvl5pPr marL="2057400" indent="-228600" algn="l" rtl="0" eaLnBrk="0" fontAlgn="base" hangingPunct="0">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ea typeface="+mn-ea"/>
        </a:defRPr>
      </a:lvl5pPr>
      <a:lvl6pPr marL="2514600" indent="-228600" algn="l" rtl="0" fontAlgn="base">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ea typeface="+mn-ea"/>
        </a:defRPr>
      </a:lvl6pPr>
      <a:lvl7pPr marL="2971800" indent="-228600" algn="l" rtl="0" fontAlgn="base">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ea typeface="+mn-ea"/>
        </a:defRPr>
      </a:lvl7pPr>
      <a:lvl8pPr marL="3429000" indent="-228600" algn="l" rtl="0" fontAlgn="base">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ea typeface="+mn-ea"/>
        </a:defRPr>
      </a:lvl8pPr>
      <a:lvl9pPr marL="3886200" indent="-228600" algn="l" rtl="0" fontAlgn="base">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 Box 2"/>
          <p:cNvSpPr txBox="1">
            <a:spLocks noChangeArrowheads="1"/>
          </p:cNvSpPr>
          <p:nvPr/>
        </p:nvSpPr>
        <p:spPr bwMode="auto">
          <a:xfrm>
            <a:off x="838200" y="990600"/>
            <a:ext cx="7829550" cy="5324535"/>
          </a:xfrm>
          <a:prstGeom prst="rect">
            <a:avLst/>
          </a:prstGeom>
          <a:noFill/>
          <a:ln w="9525">
            <a:noFill/>
            <a:miter lim="800000"/>
            <a:headEnd/>
            <a:tailEnd/>
          </a:ln>
        </p:spPr>
        <p:txBody>
          <a:bodyPr>
            <a:spAutoFit/>
          </a:bodyPr>
          <a:lstStyle/>
          <a:p>
            <a:r>
              <a:rPr lang="zh-CN" altLang="zh-CN" sz="4400" dirty="0">
                <a:latin typeface="Times New Roman" pitchFamily="18" charset="0"/>
              </a:rPr>
              <a:t>       </a:t>
            </a:r>
          </a:p>
          <a:p>
            <a:r>
              <a:rPr lang="en-US" altLang="zh-CN" sz="7200" b="1">
                <a:latin typeface="Times New Roman" pitchFamily="18" charset="0"/>
                <a:ea typeface="黑体" pitchFamily="49" charset="-122"/>
              </a:rPr>
              <a:t>    </a:t>
            </a:r>
            <a:r>
              <a:rPr lang="zh-CN" sz="7200" b="1">
                <a:latin typeface="Times New Roman" pitchFamily="18" charset="0"/>
                <a:ea typeface="黑体" pitchFamily="49" charset="-122"/>
              </a:rPr>
              <a:t>伦理</a:t>
            </a:r>
            <a:r>
              <a:rPr lang="zh-CN" altLang="en-US" sz="7200" b="1">
                <a:latin typeface="Times New Roman" pitchFamily="18" charset="0"/>
                <a:ea typeface="黑体" pitchFamily="49" charset="-122"/>
              </a:rPr>
              <a:t>学导论</a:t>
            </a:r>
            <a:endParaRPr lang="zh-CN" sz="7200" b="1">
              <a:latin typeface="Times New Roman" pitchFamily="18" charset="0"/>
              <a:ea typeface="黑体" pitchFamily="49" charset="-122"/>
            </a:endParaRPr>
          </a:p>
          <a:p>
            <a:endParaRPr lang="zh-CN" altLang="zh-CN" sz="4400" dirty="0">
              <a:latin typeface="Times New Roman" pitchFamily="18" charset="0"/>
            </a:endParaRPr>
          </a:p>
          <a:p>
            <a:r>
              <a:rPr lang="zh-CN" altLang="zh-CN" dirty="0">
                <a:latin typeface="Times New Roman" pitchFamily="18" charset="0"/>
              </a:rPr>
              <a:t>                       </a:t>
            </a:r>
            <a:r>
              <a:rPr lang="zh-CN" dirty="0">
                <a:latin typeface="Times New Roman" pitchFamily="18" charset="0"/>
                <a:ea typeface="楷体_GB2312" pitchFamily="1" charset="-122"/>
              </a:rPr>
              <a:t>胡志强</a:t>
            </a:r>
            <a:endParaRPr lang="zh-CN" sz="4400" dirty="0">
              <a:latin typeface="Times New Roman" pitchFamily="18" charset="0"/>
              <a:ea typeface="楷体_GB2312" pitchFamily="1" charset="-122"/>
            </a:endParaRPr>
          </a:p>
          <a:p>
            <a:endParaRPr lang="zh-CN" sz="4400" dirty="0">
              <a:latin typeface="Times New Roman" pitchFamily="18" charset="0"/>
            </a:endParaRPr>
          </a:p>
          <a:p>
            <a:r>
              <a:rPr lang="zh-CN" dirty="0">
                <a:latin typeface="Times New Roman" pitchFamily="18" charset="0"/>
              </a:rPr>
              <a:t>       </a:t>
            </a:r>
            <a:r>
              <a:rPr lang="en-US" altLang="zh-CN" dirty="0">
                <a:latin typeface="Times New Roman" pitchFamily="18" charset="0"/>
              </a:rPr>
              <a:t>    </a:t>
            </a:r>
            <a:r>
              <a:rPr lang="zh-CN" sz="3200" dirty="0">
                <a:latin typeface="Times New Roman" pitchFamily="18" charset="0"/>
              </a:rPr>
              <a:t>中国科学院</a:t>
            </a:r>
            <a:r>
              <a:rPr lang="zh-CN" altLang="en-US" sz="3200" dirty="0">
                <a:latin typeface="Times New Roman" pitchFamily="18" charset="0"/>
              </a:rPr>
              <a:t>大学</a:t>
            </a:r>
            <a:r>
              <a:rPr lang="zh-CN" sz="3200" dirty="0">
                <a:latin typeface="Times New Roman" pitchFamily="18" charset="0"/>
              </a:rPr>
              <a:t>人文学院</a:t>
            </a:r>
          </a:p>
          <a:p>
            <a:endParaRPr lang="zh-CN" sz="3200" dirty="0">
              <a:latin typeface="Times New Roman" pitchFamily="18" charset="0"/>
            </a:endParaRPr>
          </a:p>
          <a:p>
            <a:r>
              <a:rPr lang="zh-CN" sz="3200" dirty="0">
                <a:latin typeface="Times New Roman" pitchFamily="18" charset="0"/>
              </a:rPr>
              <a:t>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2"/>
          <p:cNvSpPr txBox="1">
            <a:spLocks noChangeArrowheads="1"/>
          </p:cNvSpPr>
          <p:nvPr/>
        </p:nvSpPr>
        <p:spPr bwMode="auto">
          <a:xfrm>
            <a:off x="611188" y="500063"/>
            <a:ext cx="8032750" cy="3908762"/>
          </a:xfrm>
          <a:prstGeom prst="rect">
            <a:avLst/>
          </a:prstGeom>
          <a:noFill/>
          <a:ln w="9525">
            <a:noFill/>
            <a:miter lim="800000"/>
            <a:headEnd/>
            <a:tailEnd/>
          </a:ln>
        </p:spPr>
        <p:txBody>
          <a:bodyPr>
            <a:spAutoFit/>
          </a:bodyPr>
          <a:lstStyle/>
          <a:p>
            <a:endParaRPr lang="zh-CN" altLang="zh-CN" sz="3200" b="1" dirty="0">
              <a:latin typeface="Times New Roman" pitchFamily="18" charset="0"/>
              <a:ea typeface="黑体" pitchFamily="49" charset="-122"/>
              <a:sym typeface="Webdings" pitchFamily="18" charset="2"/>
            </a:endParaRPr>
          </a:p>
          <a:p>
            <a:pPr algn="just"/>
            <a:endParaRPr lang="en-US" altLang="zh-CN" b="1" dirty="0">
              <a:latin typeface="黑体" pitchFamily="49" charset="-122"/>
              <a:ea typeface="黑体" pitchFamily="49" charset="-122"/>
              <a:sym typeface="Webdings" pitchFamily="18" charset="2"/>
            </a:endParaRPr>
          </a:p>
          <a:p>
            <a:pPr algn="just"/>
            <a:r>
              <a:rPr lang="zh-CN" altLang="en-US" b="1" dirty="0">
                <a:latin typeface="黑体" pitchFamily="49" charset="-122"/>
                <a:ea typeface="黑体" pitchFamily="49" charset="-122"/>
                <a:sym typeface="Webdings" pitchFamily="18" charset="2"/>
              </a:rPr>
              <a:t>道德涉及到人的生活最重要的一些问题：我们应该如何行为？我们应该成为什么样的人？什么样的生活是最好的？但道德常识不能为我们提供清晰、一致的回答。</a:t>
            </a:r>
            <a:endParaRPr lang="zh-CN" b="1" dirty="0">
              <a:latin typeface="黑体" pitchFamily="49" charset="-122"/>
              <a:ea typeface="黑体" pitchFamily="49" charset="-122"/>
              <a:sym typeface="Webdings" pitchFamily="18" charset="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2"/>
          <p:cNvSpPr txBox="1">
            <a:spLocks noChangeArrowheads="1"/>
          </p:cNvSpPr>
          <p:nvPr/>
        </p:nvSpPr>
        <p:spPr bwMode="auto">
          <a:xfrm>
            <a:off x="571500" y="1214438"/>
            <a:ext cx="8229600" cy="2862322"/>
          </a:xfrm>
          <a:prstGeom prst="rect">
            <a:avLst/>
          </a:prstGeom>
          <a:noFill/>
          <a:ln w="9525">
            <a:noFill/>
            <a:miter lim="800000"/>
            <a:headEnd/>
            <a:tailEnd/>
          </a:ln>
        </p:spPr>
        <p:txBody>
          <a:bodyPr>
            <a:spAutoFit/>
          </a:bodyPr>
          <a:lstStyle/>
          <a:p>
            <a:r>
              <a:rPr lang="zh-CN" altLang="en-US" b="1" dirty="0">
                <a:latin typeface="黑体" pitchFamily="49" charset="-122"/>
                <a:ea typeface="黑体" pitchFamily="49" charset="-122"/>
                <a:sym typeface="Webdings" pitchFamily="18" charset="2"/>
              </a:rPr>
              <a:t>伦理学不同于哲学其他分支的一个重要方面是，它不仅仅具有理论的兴趣，而且具有实践的蕴含。苏格拉底说，</a:t>
            </a:r>
            <a:r>
              <a:rPr lang="zh-CN" altLang="en-US" b="1" dirty="0">
                <a:latin typeface="Times New Roman" pitchFamily="18" charset="0"/>
                <a:ea typeface="黑体" pitchFamily="49" charset="-122"/>
                <a:sym typeface="Webdings" pitchFamily="18" charset="2"/>
              </a:rPr>
              <a:t>“</a:t>
            </a:r>
            <a:r>
              <a:rPr lang="zh-CN" altLang="en-US" b="1" dirty="0">
                <a:latin typeface="黑体" pitchFamily="49" charset="-122"/>
                <a:ea typeface="黑体" pitchFamily="49" charset="-122"/>
                <a:sym typeface="Webdings" pitchFamily="18" charset="2"/>
              </a:rPr>
              <a:t>未经审视的生活是不值得过的</a:t>
            </a:r>
            <a:r>
              <a:rPr lang="zh-CN" altLang="en-US" b="1" dirty="0">
                <a:latin typeface="Times New Roman" pitchFamily="18" charset="0"/>
                <a:ea typeface="黑体" pitchFamily="49" charset="-122"/>
                <a:sym typeface="Webdings" pitchFamily="18" charset="2"/>
              </a:rPr>
              <a:t>”</a:t>
            </a:r>
            <a:r>
              <a:rPr lang="zh-CN" altLang="en-US" b="1" dirty="0">
                <a:latin typeface="黑体" pitchFamily="49" charset="-122"/>
                <a:ea typeface="黑体" pitchFamily="49" charset="-122"/>
                <a:sym typeface="Webdings" pitchFamily="18" charset="2"/>
              </a:rPr>
              <a:t>。</a:t>
            </a:r>
          </a:p>
          <a:p>
            <a:endParaRPr lang="zh-CN" b="1" dirty="0">
              <a:latin typeface="黑体" pitchFamily="49" charset="-122"/>
              <a:ea typeface="黑体" pitchFamily="49" charset="-122"/>
              <a:sym typeface="Webdings" pitchFamily="18" charset="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 Box 2"/>
          <p:cNvSpPr txBox="1">
            <a:spLocks noChangeArrowheads="1"/>
          </p:cNvSpPr>
          <p:nvPr/>
        </p:nvSpPr>
        <p:spPr bwMode="auto">
          <a:xfrm>
            <a:off x="533400" y="838200"/>
            <a:ext cx="8001000" cy="2862322"/>
          </a:xfrm>
          <a:prstGeom prst="rect">
            <a:avLst/>
          </a:prstGeom>
          <a:noFill/>
          <a:ln w="9525">
            <a:noFill/>
            <a:miter lim="800000"/>
            <a:headEnd/>
            <a:tailEnd/>
          </a:ln>
        </p:spPr>
        <p:txBody>
          <a:bodyPr>
            <a:spAutoFit/>
          </a:bodyPr>
          <a:lstStyle/>
          <a:p>
            <a:r>
              <a:rPr lang="zh-CN" b="1" dirty="0">
                <a:latin typeface="Times New Roman" pitchFamily="18" charset="0"/>
                <a:ea typeface="黑体" pitchFamily="49" charset="-122"/>
                <a:sym typeface="Webdings" pitchFamily="18" charset="2"/>
              </a:rPr>
              <a:t>二、道德、法律、宗教</a:t>
            </a:r>
          </a:p>
          <a:p>
            <a:r>
              <a:rPr lang="zh-CN" altLang="zh-CN" b="1" dirty="0">
                <a:latin typeface="Times New Roman" pitchFamily="18" charset="0"/>
                <a:ea typeface="黑体" pitchFamily="49" charset="-122"/>
                <a:sym typeface="Webdings" pitchFamily="18" charset="2"/>
              </a:rPr>
              <a:t>   </a:t>
            </a:r>
            <a:endParaRPr lang="en-US" altLang="zh-CN" b="1" dirty="0">
              <a:latin typeface="Times New Roman" pitchFamily="18" charset="0"/>
              <a:ea typeface="黑体" pitchFamily="49" charset="-122"/>
              <a:sym typeface="Webdings" pitchFamily="18" charset="2"/>
            </a:endParaRPr>
          </a:p>
          <a:p>
            <a:r>
              <a:rPr lang="zh-CN" altLang="en-US" b="1" dirty="0">
                <a:latin typeface="Times New Roman" pitchFamily="18" charset="0"/>
                <a:ea typeface="黑体" pitchFamily="49" charset="-122"/>
                <a:sym typeface="Webdings" pitchFamily="18" charset="2"/>
              </a:rPr>
              <a:t>与道德相关的现象有多种类型，如道德评价、道德问责与回应、道德情感、道德教化等。这门课主要探讨道德评价。</a:t>
            </a:r>
            <a:endParaRPr lang="zh-CN" b="1" dirty="0">
              <a:latin typeface="Times New Roman" pitchFamily="18" charset="0"/>
              <a:ea typeface="黑体" pitchFamily="49" charset="-122"/>
              <a:sym typeface="Webdings" pitchFamily="18" charset="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 Box 2"/>
          <p:cNvSpPr txBox="1">
            <a:spLocks noChangeArrowheads="1"/>
          </p:cNvSpPr>
          <p:nvPr/>
        </p:nvSpPr>
        <p:spPr bwMode="auto">
          <a:xfrm>
            <a:off x="533400" y="838200"/>
            <a:ext cx="8001000" cy="3416320"/>
          </a:xfrm>
          <a:prstGeom prst="rect">
            <a:avLst/>
          </a:prstGeom>
          <a:noFill/>
          <a:ln w="9525">
            <a:noFill/>
            <a:miter lim="800000"/>
            <a:headEnd/>
            <a:tailEnd/>
          </a:ln>
        </p:spPr>
        <p:txBody>
          <a:bodyPr>
            <a:spAutoFit/>
          </a:bodyPr>
          <a:lstStyle/>
          <a:p>
            <a:endParaRPr lang="zh-CN" b="1" dirty="0">
              <a:latin typeface="Times New Roman" pitchFamily="18" charset="0"/>
              <a:ea typeface="黑体" pitchFamily="49" charset="-122"/>
              <a:sym typeface="Webdings" pitchFamily="18" charset="2"/>
            </a:endParaRPr>
          </a:p>
          <a:p>
            <a:r>
              <a:rPr lang="zh-CN" altLang="zh-CN" b="1" dirty="0">
                <a:latin typeface="Times New Roman" pitchFamily="18" charset="0"/>
                <a:ea typeface="黑体" pitchFamily="49" charset="-122"/>
                <a:sym typeface="Webdings" pitchFamily="18" charset="2"/>
              </a:rPr>
              <a:t>   </a:t>
            </a:r>
            <a:endParaRPr lang="en-US" altLang="zh-CN" b="1" dirty="0">
              <a:latin typeface="Times New Roman" pitchFamily="18" charset="0"/>
              <a:ea typeface="黑体" pitchFamily="49" charset="-122"/>
              <a:sym typeface="Webdings" pitchFamily="18" charset="2"/>
            </a:endParaRPr>
          </a:p>
          <a:p>
            <a:r>
              <a:rPr lang="zh-CN" b="1" dirty="0">
                <a:latin typeface="Times New Roman" pitchFamily="18" charset="0"/>
                <a:ea typeface="黑体" pitchFamily="49" charset="-122"/>
                <a:sym typeface="Webdings" pitchFamily="18" charset="2"/>
              </a:rPr>
              <a:t>道德评价并非唯一一种类型的评价。对人的行为的评价还有其他的维度</a:t>
            </a:r>
            <a:r>
              <a:rPr lang="zh-CN" altLang="en-US" b="1" dirty="0">
                <a:latin typeface="Times New Roman" pitchFamily="18" charset="0"/>
                <a:ea typeface="黑体" pitchFamily="49" charset="-122"/>
                <a:sym typeface="Webdings" pitchFamily="18" charset="2"/>
              </a:rPr>
              <a:t>，包括</a:t>
            </a:r>
            <a:r>
              <a:rPr lang="zh-CN" b="1" dirty="0">
                <a:latin typeface="Times New Roman" pitchFamily="18" charset="0"/>
                <a:ea typeface="黑体" pitchFamily="49" charset="-122"/>
                <a:sym typeface="Webdings" pitchFamily="18" charset="2"/>
              </a:rPr>
              <a:t>审慎的维度、习俗的维度、法律的维度、宗教的维度</a:t>
            </a:r>
            <a:r>
              <a:rPr lang="zh-CN" altLang="en-US" b="1" dirty="0">
                <a:latin typeface="Times New Roman" pitchFamily="18" charset="0"/>
                <a:ea typeface="黑体" pitchFamily="49" charset="-122"/>
                <a:sym typeface="Webdings" pitchFamily="18" charset="2"/>
              </a:rPr>
              <a:t>等</a:t>
            </a:r>
            <a:r>
              <a:rPr lang="zh-CN" b="1" dirty="0">
                <a:latin typeface="Times New Roman" pitchFamily="18" charset="0"/>
                <a:ea typeface="黑体" pitchFamily="49" charset="-122"/>
                <a:sym typeface="Webdings" pitchFamily="18" charset="2"/>
              </a:rPr>
              <a:t>。</a:t>
            </a:r>
          </a:p>
        </p:txBody>
      </p:sp>
    </p:spTree>
    <p:extLst>
      <p:ext uri="{BB962C8B-B14F-4D97-AF65-F5344CB8AC3E}">
        <p14:creationId xmlns:p14="http://schemas.microsoft.com/office/powerpoint/2010/main" val="27851921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 Box 2"/>
          <p:cNvSpPr txBox="1">
            <a:spLocks noChangeArrowheads="1"/>
          </p:cNvSpPr>
          <p:nvPr/>
        </p:nvSpPr>
        <p:spPr bwMode="auto">
          <a:xfrm>
            <a:off x="457200" y="304800"/>
            <a:ext cx="8458200" cy="6063198"/>
          </a:xfrm>
          <a:prstGeom prst="rect">
            <a:avLst/>
          </a:prstGeom>
          <a:noFill/>
          <a:ln w="9525">
            <a:noFill/>
            <a:miter lim="800000"/>
            <a:headEnd/>
            <a:tailEnd/>
          </a:ln>
        </p:spPr>
        <p:txBody>
          <a:bodyPr>
            <a:spAutoFit/>
          </a:bodyPr>
          <a:lstStyle/>
          <a:p>
            <a:endParaRPr lang="zh-CN" altLang="zh-CN" sz="3200" b="1" dirty="0">
              <a:latin typeface="Times New Roman" pitchFamily="18" charset="0"/>
              <a:ea typeface="黑体" pitchFamily="49" charset="-122"/>
              <a:sym typeface="Webdings" pitchFamily="18" charset="2"/>
            </a:endParaRPr>
          </a:p>
          <a:p>
            <a:endParaRPr lang="zh-CN" altLang="zh-CN" b="1" dirty="0">
              <a:latin typeface="Times New Roman" pitchFamily="18" charset="0"/>
              <a:ea typeface="黑体" pitchFamily="49" charset="-122"/>
              <a:sym typeface="Webdings" pitchFamily="18" charset="2"/>
            </a:endParaRPr>
          </a:p>
          <a:p>
            <a:r>
              <a:rPr lang="zh-CN" altLang="zh-CN" b="1" dirty="0">
                <a:latin typeface="Times New Roman" pitchFamily="18" charset="0"/>
                <a:ea typeface="黑体" pitchFamily="49" charset="-122"/>
                <a:sym typeface="Webdings" pitchFamily="18" charset="2"/>
              </a:rPr>
              <a:t></a:t>
            </a:r>
            <a:r>
              <a:rPr lang="zh-CN" b="1" dirty="0">
                <a:latin typeface="Times New Roman" pitchFamily="18" charset="0"/>
                <a:ea typeface="黑体" pitchFamily="49" charset="-122"/>
                <a:sym typeface="Webdings" pitchFamily="18" charset="2"/>
              </a:rPr>
              <a:t>审慎</a:t>
            </a:r>
            <a:r>
              <a:rPr lang="zh-CN" altLang="en-US" b="1" dirty="0">
                <a:latin typeface="Times New Roman" pitchFamily="18" charset="0"/>
                <a:ea typeface="黑体" pitchFamily="49" charset="-122"/>
                <a:sym typeface="Webdings" pitchFamily="18" charset="2"/>
              </a:rPr>
              <a:t>的</a:t>
            </a:r>
            <a:r>
              <a:rPr lang="zh-CN" b="1" dirty="0">
                <a:latin typeface="Times New Roman" pitchFamily="18" charset="0"/>
                <a:ea typeface="黑体" pitchFamily="49" charset="-122"/>
                <a:sym typeface="Webdings" pitchFamily="18" charset="2"/>
              </a:rPr>
              <a:t>评价。</a:t>
            </a:r>
            <a:r>
              <a:rPr lang="zh-CN" altLang="en-US" b="1" dirty="0">
                <a:latin typeface="Times New Roman" pitchFamily="18" charset="0"/>
                <a:ea typeface="黑体" pitchFamily="49" charset="-122"/>
                <a:sym typeface="Webdings" pitchFamily="18" charset="2"/>
              </a:rPr>
              <a:t>从行动者的利益出发，对其行为的评价。</a:t>
            </a:r>
            <a:r>
              <a:rPr lang="zh-CN" b="1" dirty="0">
                <a:latin typeface="Times New Roman" pitchFamily="18" charset="0"/>
                <a:ea typeface="黑体" pitchFamily="49" charset="-122"/>
                <a:sym typeface="Webdings" pitchFamily="18" charset="2"/>
              </a:rPr>
              <a:t>饭前要洗手，不要借钱给朋友，冬天最好吃点姜。</a:t>
            </a:r>
          </a:p>
          <a:p>
            <a:endParaRPr lang="zh-CN" altLang="zh-CN" b="1" dirty="0">
              <a:latin typeface="Times New Roman" pitchFamily="18" charset="0"/>
              <a:ea typeface="黑体" pitchFamily="49" charset="-122"/>
              <a:sym typeface="Webdings" pitchFamily="18" charset="2"/>
            </a:endParaRPr>
          </a:p>
          <a:p>
            <a:r>
              <a:rPr lang="zh-CN" altLang="zh-CN" b="1" dirty="0">
                <a:latin typeface="Times New Roman" pitchFamily="18" charset="0"/>
                <a:ea typeface="黑体" pitchFamily="49" charset="-122"/>
                <a:sym typeface="Webdings" pitchFamily="18" charset="2"/>
              </a:rPr>
              <a:t></a:t>
            </a:r>
            <a:r>
              <a:rPr lang="zh-CN" b="1" dirty="0">
                <a:latin typeface="Times New Roman" pitchFamily="18" charset="0"/>
                <a:ea typeface="黑体" pitchFamily="49" charset="-122"/>
                <a:sym typeface="Webdings" pitchFamily="18" charset="2"/>
              </a:rPr>
              <a:t>习俗的评价。</a:t>
            </a:r>
            <a:r>
              <a:rPr lang="zh-CN" altLang="en-US" b="1" dirty="0">
                <a:latin typeface="Times New Roman" pitchFamily="18" charset="0"/>
                <a:ea typeface="黑体" pitchFamily="49" charset="-122"/>
                <a:sym typeface="Webdings" pitchFamily="18" charset="2"/>
              </a:rPr>
              <a:t>从习俗的要求出发，对行为的评价。</a:t>
            </a:r>
            <a:r>
              <a:rPr lang="zh-CN" b="1" dirty="0">
                <a:latin typeface="Times New Roman" pitchFamily="18" charset="0"/>
                <a:ea typeface="黑体" pitchFamily="49" charset="-122"/>
                <a:sym typeface="Webdings" pitchFamily="18" charset="2"/>
              </a:rPr>
              <a:t>例如：参加音乐会最好穿正装。红酒应该慢慢品尝。</a:t>
            </a:r>
          </a:p>
          <a:p>
            <a:endParaRPr lang="zh-CN" altLang="zh-CN" dirty="0">
              <a:latin typeface="黑体" pitchFamily="49" charset="-122"/>
              <a:ea typeface="黑体" pitchFamily="49" charset="-122"/>
              <a:sym typeface="Webdings" pitchFamily="18" charset="2"/>
            </a:endParaRPr>
          </a:p>
          <a:p>
            <a:r>
              <a:rPr lang="zh-CN" altLang="zh-CN" sz="3200" b="1" dirty="0">
                <a:latin typeface="Times New Roman" pitchFamily="18" charset="0"/>
                <a:ea typeface="黑体" pitchFamily="49" charset="-122"/>
                <a:sym typeface="Webdings" pitchFamily="18" charset="2"/>
              </a:rPr>
              <a:t>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 Box 2"/>
          <p:cNvSpPr txBox="1">
            <a:spLocks noChangeArrowheads="1"/>
          </p:cNvSpPr>
          <p:nvPr/>
        </p:nvSpPr>
        <p:spPr bwMode="auto">
          <a:xfrm>
            <a:off x="457200" y="0"/>
            <a:ext cx="8458200" cy="8648521"/>
          </a:xfrm>
          <a:prstGeom prst="rect">
            <a:avLst/>
          </a:prstGeom>
          <a:noFill/>
          <a:ln w="9525">
            <a:noFill/>
            <a:miter lim="800000"/>
            <a:headEnd/>
            <a:tailEnd/>
          </a:ln>
        </p:spPr>
        <p:txBody>
          <a:bodyPr>
            <a:spAutoFit/>
          </a:bodyPr>
          <a:lstStyle/>
          <a:p>
            <a:endParaRPr lang="zh-CN" altLang="zh-CN" sz="3200" b="1" dirty="0">
              <a:latin typeface="Times New Roman" pitchFamily="18" charset="0"/>
              <a:ea typeface="黑体" pitchFamily="49" charset="-122"/>
              <a:sym typeface="Webdings" pitchFamily="18" charset="2"/>
            </a:endParaRPr>
          </a:p>
          <a:p>
            <a:endParaRPr lang="zh-CN" altLang="zh-CN" b="1" dirty="0">
              <a:latin typeface="Times New Roman" pitchFamily="18" charset="0"/>
              <a:ea typeface="黑体" pitchFamily="49" charset="-122"/>
              <a:sym typeface="Webdings" pitchFamily="18" charset="2"/>
            </a:endParaRPr>
          </a:p>
          <a:p>
            <a:r>
              <a:rPr lang="zh-CN" altLang="zh-CN" b="1" dirty="0">
                <a:latin typeface="Times New Roman" pitchFamily="18" charset="0"/>
                <a:ea typeface="黑体" pitchFamily="49" charset="-122"/>
                <a:sym typeface="Webdings" pitchFamily="18" charset="2"/>
              </a:rPr>
              <a:t></a:t>
            </a:r>
            <a:r>
              <a:rPr lang="zh-CN" b="1" dirty="0">
                <a:latin typeface="Times New Roman" pitchFamily="18" charset="0"/>
                <a:ea typeface="黑体" pitchFamily="49" charset="-122"/>
                <a:sym typeface="Webdings" pitchFamily="18" charset="2"/>
              </a:rPr>
              <a:t>法律上的评价。</a:t>
            </a:r>
            <a:r>
              <a:rPr lang="zh-CN" altLang="en-US" b="1" dirty="0">
                <a:latin typeface="Times New Roman" pitchFamily="18" charset="0"/>
                <a:ea typeface="黑体" pitchFamily="49" charset="-122"/>
                <a:sym typeface="Webdings" pitchFamily="18" charset="2"/>
              </a:rPr>
              <a:t>从现有法律的规定出发，对行为的评价。</a:t>
            </a:r>
            <a:r>
              <a:rPr lang="zh-CN" b="1" dirty="0">
                <a:latin typeface="Times New Roman" pitchFamily="18" charset="0"/>
                <a:ea typeface="黑体" pitchFamily="49" charset="-122"/>
                <a:sym typeface="Webdings" pitchFamily="18" charset="2"/>
              </a:rPr>
              <a:t>微软捆绑销售的行为违反了反垄断法，警察不应该在证据不充分的条件下私自闯入民宅。</a:t>
            </a:r>
          </a:p>
          <a:p>
            <a:endParaRPr lang="zh-CN" altLang="zh-CN" b="1" dirty="0">
              <a:latin typeface="Times New Roman" pitchFamily="18" charset="0"/>
              <a:ea typeface="黑体" pitchFamily="49" charset="-122"/>
              <a:sym typeface="Webdings" pitchFamily="18" charset="2"/>
            </a:endParaRPr>
          </a:p>
          <a:p>
            <a:r>
              <a:rPr lang="zh-CN" altLang="zh-CN" b="1" dirty="0">
                <a:latin typeface="Times New Roman" pitchFamily="18" charset="0"/>
                <a:ea typeface="黑体" pitchFamily="49" charset="-122"/>
                <a:sym typeface="Webdings" pitchFamily="18" charset="2"/>
              </a:rPr>
              <a:t></a:t>
            </a:r>
            <a:r>
              <a:rPr lang="zh-CN" b="1" dirty="0">
                <a:latin typeface="Times New Roman" pitchFamily="18" charset="0"/>
                <a:ea typeface="黑体" pitchFamily="49" charset="-122"/>
                <a:sym typeface="Webdings" pitchFamily="18" charset="2"/>
              </a:rPr>
              <a:t>宗教的评价。</a:t>
            </a:r>
            <a:r>
              <a:rPr lang="zh-CN" altLang="en-US" b="1" dirty="0">
                <a:latin typeface="Times New Roman" pitchFamily="18" charset="0"/>
                <a:ea typeface="黑体" pitchFamily="49" charset="-122"/>
                <a:sym typeface="Webdings" pitchFamily="18" charset="2"/>
              </a:rPr>
              <a:t>从宗教戒律出发，对行为的评价。</a:t>
            </a:r>
            <a:r>
              <a:rPr lang="zh-CN" b="1" dirty="0">
                <a:latin typeface="Times New Roman" pitchFamily="18" charset="0"/>
                <a:ea typeface="黑体" pitchFamily="49" charset="-122"/>
                <a:sym typeface="Webdings" pitchFamily="18" charset="2"/>
              </a:rPr>
              <a:t>星期天不应该工作。祈祷时不能念别的神的名字。</a:t>
            </a:r>
          </a:p>
          <a:p>
            <a:endParaRPr lang="zh-CN" altLang="zh-CN" b="1" dirty="0">
              <a:latin typeface="Times New Roman" pitchFamily="18" charset="0"/>
              <a:ea typeface="黑体" pitchFamily="49" charset="-122"/>
              <a:sym typeface="Webdings" pitchFamily="18" charset="2"/>
            </a:endParaRPr>
          </a:p>
          <a:p>
            <a:r>
              <a:rPr lang="zh-CN" altLang="zh-CN" b="1" dirty="0">
                <a:latin typeface="Times New Roman" pitchFamily="18" charset="0"/>
                <a:ea typeface="黑体" pitchFamily="49" charset="-122"/>
                <a:sym typeface="Webdings" pitchFamily="18" charset="2"/>
              </a:rPr>
              <a:t>   </a:t>
            </a:r>
            <a:endParaRPr lang="zh-CN" b="1" dirty="0">
              <a:latin typeface="Times New Roman" pitchFamily="18" charset="0"/>
              <a:ea typeface="黑体" pitchFamily="49" charset="-122"/>
              <a:sym typeface="Webdings" pitchFamily="18" charset="2"/>
            </a:endParaRPr>
          </a:p>
          <a:p>
            <a:r>
              <a:rPr lang="zh-CN" altLang="zh-CN" sz="3200" b="1" dirty="0">
                <a:latin typeface="Times New Roman" pitchFamily="18" charset="0"/>
                <a:ea typeface="黑体" pitchFamily="49" charset="-122"/>
                <a:sym typeface="Webdings" pitchFamily="18" charset="2"/>
              </a:rPr>
              <a:t>        </a:t>
            </a:r>
          </a:p>
          <a:p>
            <a:endParaRPr lang="zh-CN" altLang="zh-CN" sz="3200" b="1" dirty="0">
              <a:latin typeface="Times New Roman" pitchFamily="18" charset="0"/>
              <a:ea typeface="黑体" pitchFamily="49" charset="-122"/>
              <a:sym typeface="Webdings" pitchFamily="18" charset="2"/>
            </a:endParaRPr>
          </a:p>
          <a:p>
            <a:endParaRPr lang="zh-CN" altLang="zh-CN" sz="3200" dirty="0">
              <a:latin typeface="黑体" pitchFamily="49" charset="-122"/>
              <a:ea typeface="黑体" pitchFamily="49" charset="-122"/>
              <a:sym typeface="Webdings" pitchFamily="18" charset="2"/>
            </a:endParaRPr>
          </a:p>
          <a:p>
            <a:r>
              <a:rPr lang="zh-CN" altLang="zh-CN" sz="3200" b="1" dirty="0">
                <a:latin typeface="Times New Roman" pitchFamily="18" charset="0"/>
                <a:ea typeface="黑体" pitchFamily="49" charset="-122"/>
                <a:sym typeface="Webdings" pitchFamily="18" charset="2"/>
              </a:rPr>
              <a:t>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ext Box 2"/>
          <p:cNvSpPr txBox="1">
            <a:spLocks noChangeArrowheads="1"/>
          </p:cNvSpPr>
          <p:nvPr/>
        </p:nvSpPr>
        <p:spPr bwMode="auto">
          <a:xfrm>
            <a:off x="457200" y="228600"/>
            <a:ext cx="8229600" cy="5522913"/>
          </a:xfrm>
          <a:prstGeom prst="rect">
            <a:avLst/>
          </a:prstGeom>
          <a:noFill/>
          <a:ln w="9525">
            <a:noFill/>
            <a:miter lim="800000"/>
            <a:headEnd/>
            <a:tailEnd/>
          </a:ln>
        </p:spPr>
        <p:txBody>
          <a:bodyPr>
            <a:spAutoFit/>
          </a:bodyPr>
          <a:lstStyle/>
          <a:p>
            <a:endParaRPr lang="zh-CN" altLang="zh-CN" sz="3200" b="1" dirty="0">
              <a:latin typeface="Times New Roman" pitchFamily="18" charset="0"/>
              <a:ea typeface="黑体" pitchFamily="49" charset="-122"/>
              <a:sym typeface="Webdings" pitchFamily="18" charset="2"/>
            </a:endParaRPr>
          </a:p>
          <a:p>
            <a:r>
              <a:rPr lang="zh-CN" b="1" dirty="0">
                <a:latin typeface="黑体" pitchFamily="49" charset="-122"/>
                <a:ea typeface="黑体" pitchFamily="49" charset="-122"/>
                <a:sym typeface="Webdings" pitchFamily="18" charset="2"/>
              </a:rPr>
              <a:t>法律也是社会的行为规范。但道德的评价不同于法律的评价：</a:t>
            </a:r>
          </a:p>
          <a:p>
            <a:endParaRPr lang="zh-CN" altLang="zh-CN" b="1" dirty="0">
              <a:latin typeface="黑体" pitchFamily="49" charset="-122"/>
              <a:ea typeface="黑体" pitchFamily="49" charset="-122"/>
              <a:sym typeface="Webdings" pitchFamily="18" charset="2"/>
            </a:endParaRPr>
          </a:p>
          <a:p>
            <a:r>
              <a:rPr lang="zh-CN" altLang="zh-CN" b="1" dirty="0">
                <a:latin typeface="黑体" pitchFamily="49" charset="-122"/>
                <a:ea typeface="黑体" pitchFamily="49" charset="-122"/>
                <a:sym typeface="Webdings" pitchFamily="18" charset="2"/>
              </a:rPr>
              <a:t></a:t>
            </a:r>
            <a:r>
              <a:rPr lang="zh-CN" b="1" dirty="0">
                <a:latin typeface="Times New Roman" pitchFamily="18" charset="0"/>
                <a:ea typeface="黑体" pitchFamily="49" charset="-122"/>
                <a:sym typeface="Webdings" pitchFamily="18" charset="2"/>
              </a:rPr>
              <a:t>道德上正当的行动可能是非法的。例如在纳粹时期。即使在民主社会中，法律是公正的情况下，不遵守法律并非总是不道德的。在某些境况下，在考虑了所有的情况后，违反法律可能在道德上是容许的，甚至是道德所要求的。</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 Box 2"/>
          <p:cNvSpPr txBox="1">
            <a:spLocks noChangeArrowheads="1"/>
          </p:cNvSpPr>
          <p:nvPr/>
        </p:nvSpPr>
        <p:spPr bwMode="auto">
          <a:xfrm>
            <a:off x="457200" y="228600"/>
            <a:ext cx="8229600" cy="5522913"/>
          </a:xfrm>
          <a:prstGeom prst="rect">
            <a:avLst/>
          </a:prstGeom>
          <a:noFill/>
          <a:ln w="9525">
            <a:noFill/>
            <a:miter lim="800000"/>
            <a:headEnd/>
            <a:tailEnd/>
          </a:ln>
        </p:spPr>
        <p:txBody>
          <a:bodyPr>
            <a:spAutoFit/>
          </a:bodyPr>
          <a:lstStyle/>
          <a:p>
            <a:endParaRPr lang="zh-CN" altLang="zh-CN" sz="3200" b="1">
              <a:latin typeface="Times New Roman" pitchFamily="18" charset="0"/>
              <a:ea typeface="黑体" pitchFamily="49" charset="-122"/>
              <a:sym typeface="Webdings" pitchFamily="18" charset="2"/>
            </a:endParaRPr>
          </a:p>
          <a:p>
            <a:r>
              <a:rPr lang="zh-CN" altLang="zh-CN" b="1">
                <a:latin typeface="黑体" pitchFamily="49" charset="-122"/>
                <a:ea typeface="黑体" pitchFamily="49" charset="-122"/>
                <a:sym typeface="Webdings" pitchFamily="18" charset="2"/>
              </a:rPr>
              <a:t></a:t>
            </a:r>
            <a:r>
              <a:rPr lang="zh-CN" b="1">
                <a:latin typeface="Times New Roman" pitchFamily="18" charset="0"/>
                <a:ea typeface="黑体" pitchFamily="49" charset="-122"/>
                <a:sym typeface="Webdings" pitchFamily="18" charset="2"/>
              </a:rPr>
              <a:t>合法的行动可能是道德上不正当的，遵守法律并不保障道德上的正当性。例如，在金融危机中，华尔街的大公司经理，宁愿裁减职工，也要为自己加薪或者分红。另外，帮助别人。</a:t>
            </a:r>
          </a:p>
          <a:p>
            <a:endParaRPr lang="zh-CN" altLang="zh-CN">
              <a:latin typeface="黑体" pitchFamily="49" charset="-122"/>
              <a:ea typeface="黑体" pitchFamily="49" charset="-122"/>
              <a:sym typeface="Webdings" pitchFamily="18" charset="2"/>
            </a:endParaRPr>
          </a:p>
          <a:p>
            <a:r>
              <a:rPr lang="zh-CN" altLang="zh-CN" b="1">
                <a:latin typeface="黑体" pitchFamily="49" charset="-122"/>
                <a:ea typeface="黑体" pitchFamily="49" charset="-122"/>
                <a:sym typeface="Webdings" pitchFamily="18" charset="2"/>
              </a:rPr>
              <a:t></a:t>
            </a:r>
            <a:r>
              <a:rPr lang="zh-CN" b="1">
                <a:latin typeface="黑体" pitchFamily="49" charset="-122"/>
                <a:ea typeface="黑体" pitchFamily="49" charset="-122"/>
                <a:sym typeface="Webdings" pitchFamily="18" charset="2"/>
              </a:rPr>
              <a:t>对</a:t>
            </a:r>
            <a:r>
              <a:rPr lang="zh-CN" b="1">
                <a:latin typeface="Times New Roman" pitchFamily="18" charset="0"/>
                <a:ea typeface="黑体" pitchFamily="49" charset="-122"/>
                <a:sym typeface="Webdings" pitchFamily="18" charset="2"/>
              </a:rPr>
              <a:t>法律本身存在道德评价问题。法律应该尽可能建立在道德的基础上。不合乎道德的法律被称为恶法。</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ext Box 2"/>
          <p:cNvSpPr txBox="1">
            <a:spLocks noChangeArrowheads="1"/>
          </p:cNvSpPr>
          <p:nvPr/>
        </p:nvSpPr>
        <p:spPr bwMode="auto">
          <a:xfrm>
            <a:off x="457200" y="228600"/>
            <a:ext cx="8229600" cy="6065838"/>
          </a:xfrm>
          <a:prstGeom prst="rect">
            <a:avLst/>
          </a:prstGeom>
          <a:noFill/>
          <a:ln w="9525">
            <a:noFill/>
            <a:miter lim="800000"/>
            <a:headEnd/>
            <a:tailEnd/>
          </a:ln>
        </p:spPr>
        <p:txBody>
          <a:bodyPr>
            <a:spAutoFit/>
          </a:bodyPr>
          <a:lstStyle/>
          <a:p>
            <a:endParaRPr lang="zh-CN" altLang="en-US" sz="3200" b="1">
              <a:latin typeface="Times New Roman" pitchFamily="18" charset="0"/>
              <a:ea typeface="黑体" pitchFamily="49" charset="-122"/>
              <a:sym typeface="Webdings" pitchFamily="18" charset="2"/>
            </a:endParaRPr>
          </a:p>
          <a:p>
            <a:r>
              <a:rPr lang="zh-CN" altLang="en-US" b="1">
                <a:latin typeface="黑体" pitchFamily="49" charset="-122"/>
                <a:ea typeface="黑体" pitchFamily="49" charset="-122"/>
                <a:sym typeface="Webdings" pitchFamily="18" charset="2"/>
              </a:rPr>
              <a:t>因此，一个行动是否在法律上是正当的？是否在道德上是正当的？这是两个不同的问题。在生活中，我们有时会遇到一些较为复杂的情景，例如：</a:t>
            </a:r>
          </a:p>
          <a:p>
            <a:endParaRPr lang="zh-CN" altLang="en-US" b="1">
              <a:latin typeface="黑体" pitchFamily="49" charset="-122"/>
              <a:ea typeface="黑体" pitchFamily="49" charset="-122"/>
              <a:sym typeface="Webdings" pitchFamily="18" charset="2"/>
            </a:endParaRPr>
          </a:p>
          <a:p>
            <a:r>
              <a:rPr lang="zh-CN" altLang="en-US" b="1">
                <a:latin typeface="黑体" pitchFamily="49" charset="-122"/>
                <a:ea typeface="黑体" pitchFamily="49" charset="-122"/>
                <a:sym typeface="Webdings" pitchFamily="18" charset="2"/>
              </a:rPr>
              <a:t>公民是否有道德义务服从法律？</a:t>
            </a:r>
          </a:p>
          <a:p>
            <a:endParaRPr lang="zh-CN" altLang="en-US" b="1">
              <a:latin typeface="黑体" pitchFamily="49" charset="-122"/>
              <a:ea typeface="黑体" pitchFamily="49" charset="-122"/>
              <a:sym typeface="Webdings" pitchFamily="18" charset="2"/>
            </a:endParaRPr>
          </a:p>
          <a:p>
            <a:r>
              <a:rPr lang="zh-CN" altLang="en-US" b="1">
                <a:latin typeface="黑体" pitchFamily="49" charset="-122"/>
                <a:ea typeface="黑体" pitchFamily="49" charset="-122"/>
                <a:sym typeface="Webdings" pitchFamily="18" charset="2"/>
              </a:rPr>
              <a:t>用法律来执行道德的要求是否任何时候都是道德上正当的？</a:t>
            </a:r>
          </a:p>
          <a:p>
            <a:endParaRPr lang="zh-CN" altLang="en-US" b="1">
              <a:latin typeface="Times New Roman" pitchFamily="18" charset="0"/>
              <a:ea typeface="黑体" pitchFamily="49" charset="-122"/>
              <a:sym typeface="Webdings" pitchFamily="18" charset="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 Box 2"/>
          <p:cNvSpPr txBox="1">
            <a:spLocks noChangeArrowheads="1"/>
          </p:cNvSpPr>
          <p:nvPr/>
        </p:nvSpPr>
        <p:spPr bwMode="auto">
          <a:xfrm>
            <a:off x="457200" y="228600"/>
            <a:ext cx="8229600" cy="5016758"/>
          </a:xfrm>
          <a:prstGeom prst="rect">
            <a:avLst/>
          </a:prstGeom>
          <a:noFill/>
          <a:ln w="9525">
            <a:noFill/>
            <a:miter lim="800000"/>
            <a:headEnd/>
            <a:tailEnd/>
          </a:ln>
        </p:spPr>
        <p:txBody>
          <a:bodyPr>
            <a:spAutoFit/>
          </a:bodyPr>
          <a:lstStyle/>
          <a:p>
            <a:endParaRPr lang="zh-CN" altLang="zh-CN" sz="3200" b="1" dirty="0">
              <a:latin typeface="Times New Roman" pitchFamily="18" charset="0"/>
              <a:ea typeface="黑体" pitchFamily="49" charset="-122"/>
              <a:sym typeface="Webdings" pitchFamily="18" charset="2"/>
            </a:endParaRPr>
          </a:p>
          <a:p>
            <a:r>
              <a:rPr lang="zh-CN" b="1" dirty="0">
                <a:latin typeface="Times New Roman" pitchFamily="18" charset="0"/>
                <a:ea typeface="黑体" pitchFamily="49" charset="-122"/>
                <a:sym typeface="Webdings" pitchFamily="18" charset="2"/>
              </a:rPr>
              <a:t>宗教教义</a:t>
            </a:r>
            <a:r>
              <a:rPr lang="zh-CN" altLang="en-US" b="1" dirty="0">
                <a:latin typeface="Times New Roman" pitchFamily="18" charset="0"/>
                <a:ea typeface="黑体" pitchFamily="49" charset="-122"/>
                <a:sym typeface="Webdings" pitchFamily="18" charset="2"/>
              </a:rPr>
              <a:t>也包括</a:t>
            </a:r>
            <a:r>
              <a:rPr lang="zh-CN" b="1" dirty="0">
                <a:latin typeface="Times New Roman" pitchFamily="18" charset="0"/>
                <a:ea typeface="黑体" pitchFamily="49" charset="-122"/>
                <a:sym typeface="Webdings" pitchFamily="18" charset="2"/>
              </a:rPr>
              <a:t>行为规范，但宗教上的评价不同于道德上的评价：</a:t>
            </a:r>
          </a:p>
          <a:p>
            <a:endParaRPr lang="zh-CN" altLang="zh-CN" b="1" dirty="0">
              <a:latin typeface="Times New Roman" pitchFamily="18" charset="0"/>
              <a:ea typeface="黑体" pitchFamily="49" charset="-122"/>
              <a:sym typeface="Webdings" pitchFamily="18" charset="2"/>
            </a:endParaRPr>
          </a:p>
          <a:p>
            <a:r>
              <a:rPr lang="zh-CN" altLang="zh-CN" b="1" dirty="0">
                <a:latin typeface="黑体" pitchFamily="49" charset="-122"/>
                <a:ea typeface="黑体" pitchFamily="49" charset="-122"/>
                <a:sym typeface="Webdings" pitchFamily="18" charset="2"/>
              </a:rPr>
              <a:t></a:t>
            </a:r>
            <a:r>
              <a:rPr lang="zh-CN" altLang="zh-CN" b="1" dirty="0">
                <a:latin typeface="Times New Roman" pitchFamily="18" charset="0"/>
                <a:ea typeface="黑体" pitchFamily="49" charset="-122"/>
                <a:sym typeface="Webdings" pitchFamily="18" charset="2"/>
              </a:rPr>
              <a:t> </a:t>
            </a:r>
            <a:r>
              <a:rPr lang="zh-CN" b="1" dirty="0">
                <a:latin typeface="Times New Roman" pitchFamily="18" charset="0"/>
                <a:ea typeface="黑体" pitchFamily="49" charset="-122"/>
                <a:sym typeface="Webdings" pitchFamily="18" charset="2"/>
              </a:rPr>
              <a:t>道德上正当的行为未必是符合宗教</a:t>
            </a:r>
            <a:r>
              <a:rPr lang="zh-CN" altLang="en-US" b="1" dirty="0">
                <a:latin typeface="Times New Roman" pitchFamily="18" charset="0"/>
                <a:ea typeface="黑体" pitchFamily="49" charset="-122"/>
                <a:sym typeface="Webdings" pitchFamily="18" charset="2"/>
              </a:rPr>
              <a:t>规范</a:t>
            </a:r>
            <a:r>
              <a:rPr lang="zh-CN" b="1" dirty="0">
                <a:latin typeface="Times New Roman" pitchFamily="18" charset="0"/>
                <a:ea typeface="黑体" pitchFamily="49" charset="-122"/>
                <a:sym typeface="Webdings" pitchFamily="18" charset="2"/>
              </a:rPr>
              <a:t>的。</a:t>
            </a:r>
          </a:p>
          <a:p>
            <a:r>
              <a:rPr lang="zh-CN" altLang="zh-CN" b="1" dirty="0">
                <a:latin typeface="黑体" pitchFamily="49" charset="-122"/>
                <a:ea typeface="黑体" pitchFamily="49" charset="-122"/>
                <a:sym typeface="Webdings" pitchFamily="18" charset="2"/>
              </a:rPr>
              <a:t></a:t>
            </a:r>
            <a:r>
              <a:rPr lang="zh-CN" b="1" dirty="0">
                <a:latin typeface="Times New Roman" pitchFamily="18" charset="0"/>
                <a:ea typeface="黑体" pitchFamily="49" charset="-122"/>
                <a:sym typeface="Webdings" pitchFamily="18" charset="2"/>
              </a:rPr>
              <a:t>符合宗教</a:t>
            </a:r>
            <a:r>
              <a:rPr lang="zh-CN" altLang="en-US" b="1" dirty="0">
                <a:latin typeface="Times New Roman" pitchFamily="18" charset="0"/>
                <a:ea typeface="黑体" pitchFamily="49" charset="-122"/>
                <a:sym typeface="Webdings" pitchFamily="18" charset="2"/>
              </a:rPr>
              <a:t>规范</a:t>
            </a:r>
            <a:r>
              <a:rPr lang="zh-CN" b="1" dirty="0">
                <a:latin typeface="Times New Roman" pitchFamily="18" charset="0"/>
                <a:ea typeface="黑体" pitchFamily="49" charset="-122"/>
                <a:sym typeface="Webdings" pitchFamily="18" charset="2"/>
              </a:rPr>
              <a:t>的行为未必是符合道德的。</a:t>
            </a:r>
          </a:p>
          <a:p>
            <a:r>
              <a:rPr lang="zh-CN" altLang="zh-CN" b="1" dirty="0">
                <a:latin typeface="Times New Roman" pitchFamily="18" charset="0"/>
                <a:ea typeface="黑体" pitchFamily="49" charset="-122"/>
                <a:sym typeface="Webdings" pitchFamily="18" charset="2"/>
              </a:rPr>
              <a:t></a:t>
            </a:r>
            <a:r>
              <a:rPr lang="zh-CN" b="1" dirty="0">
                <a:latin typeface="Times New Roman" pitchFamily="18" charset="0"/>
                <a:ea typeface="黑体" pitchFamily="49" charset="-122"/>
                <a:sym typeface="Webdings" pitchFamily="18" charset="2"/>
              </a:rPr>
              <a:t>对宗教</a:t>
            </a:r>
            <a:r>
              <a:rPr lang="zh-CN" altLang="en-US" b="1" dirty="0">
                <a:latin typeface="Times New Roman" pitchFamily="18" charset="0"/>
                <a:ea typeface="黑体" pitchFamily="49" charset="-122"/>
                <a:sym typeface="Webdings" pitchFamily="18" charset="2"/>
              </a:rPr>
              <a:t>规范</a:t>
            </a:r>
            <a:r>
              <a:rPr lang="zh-CN" b="1" dirty="0">
                <a:latin typeface="Times New Roman" pitchFamily="18" charset="0"/>
                <a:ea typeface="黑体" pitchFamily="49" charset="-122"/>
                <a:sym typeface="Webdings" pitchFamily="18" charset="2"/>
              </a:rPr>
              <a:t>也有一个道德评价问题。</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2"/>
          <p:cNvSpPr txBox="1">
            <a:spLocks noChangeArrowheads="1"/>
          </p:cNvSpPr>
          <p:nvPr/>
        </p:nvSpPr>
        <p:spPr bwMode="auto">
          <a:xfrm>
            <a:off x="1066800" y="762000"/>
            <a:ext cx="5484194" cy="6332952"/>
          </a:xfrm>
          <a:prstGeom prst="rect">
            <a:avLst/>
          </a:prstGeom>
          <a:noFill/>
          <a:ln w="9525">
            <a:noFill/>
            <a:miter lim="800000"/>
            <a:headEnd/>
            <a:tailEnd/>
          </a:ln>
        </p:spPr>
        <p:txBody>
          <a:bodyPr wrap="none">
            <a:spAutoFit/>
          </a:bodyPr>
          <a:lstStyle/>
          <a:p>
            <a:r>
              <a:rPr lang="zh-CN" altLang="zh-CN" sz="4400" dirty="0">
                <a:latin typeface="Times New Roman" pitchFamily="18" charset="0"/>
              </a:rPr>
              <a:t>   </a:t>
            </a:r>
            <a:r>
              <a:rPr lang="zh-CN" sz="4400" b="1" dirty="0">
                <a:latin typeface="黑体" pitchFamily="49" charset="-122"/>
                <a:ea typeface="黑体" pitchFamily="49" charset="-122"/>
              </a:rPr>
              <a:t>第一章    导   言</a:t>
            </a:r>
          </a:p>
          <a:p>
            <a:endParaRPr lang="zh-CN" altLang="zh-CN" sz="4400" b="1" dirty="0">
              <a:latin typeface="Times New Roman" pitchFamily="18" charset="0"/>
            </a:endParaRPr>
          </a:p>
          <a:p>
            <a:pPr>
              <a:lnSpc>
                <a:spcPct val="150000"/>
              </a:lnSpc>
            </a:pPr>
            <a:r>
              <a:rPr lang="zh-CN" b="1" dirty="0">
                <a:latin typeface="Times New Roman" pitchFamily="18" charset="0"/>
                <a:ea typeface="黑体" pitchFamily="49" charset="-122"/>
              </a:rPr>
              <a:t>一、道德常识与道德反思</a:t>
            </a:r>
            <a:endParaRPr lang="en-US" altLang="zh-CN" b="1" dirty="0">
              <a:latin typeface="Times New Roman" pitchFamily="18" charset="0"/>
              <a:ea typeface="黑体" pitchFamily="49" charset="-122"/>
            </a:endParaRPr>
          </a:p>
          <a:p>
            <a:pPr>
              <a:lnSpc>
                <a:spcPct val="150000"/>
              </a:lnSpc>
            </a:pPr>
            <a:r>
              <a:rPr lang="zh-CN" altLang="en-US" b="1" dirty="0">
                <a:latin typeface="Times New Roman" pitchFamily="18" charset="0"/>
                <a:ea typeface="黑体" pitchFamily="49" charset="-122"/>
              </a:rPr>
              <a:t>二、道德、法律与宗教</a:t>
            </a:r>
            <a:endParaRPr lang="zh-CN" b="1" dirty="0">
              <a:latin typeface="Times New Roman" pitchFamily="18" charset="0"/>
              <a:ea typeface="黑体" pitchFamily="49" charset="-122"/>
            </a:endParaRPr>
          </a:p>
          <a:p>
            <a:pPr>
              <a:lnSpc>
                <a:spcPct val="150000"/>
              </a:lnSpc>
            </a:pPr>
            <a:r>
              <a:rPr lang="zh-CN" altLang="en-US" b="1" dirty="0">
                <a:latin typeface="Times New Roman" pitchFamily="18" charset="0"/>
                <a:ea typeface="黑体" pitchFamily="49" charset="-122"/>
              </a:rPr>
              <a:t>三</a:t>
            </a:r>
            <a:r>
              <a:rPr lang="zh-CN" b="1" dirty="0">
                <a:latin typeface="Times New Roman" pitchFamily="18" charset="0"/>
                <a:ea typeface="黑体" pitchFamily="49" charset="-122"/>
              </a:rPr>
              <a:t>、道德</a:t>
            </a:r>
            <a:r>
              <a:rPr lang="zh-CN" altLang="en-US" b="1" dirty="0">
                <a:latin typeface="Times New Roman" pitchFamily="18" charset="0"/>
                <a:ea typeface="黑体" pitchFamily="49" charset="-122"/>
              </a:rPr>
              <a:t>评价</a:t>
            </a:r>
            <a:r>
              <a:rPr lang="zh-CN" b="1" dirty="0">
                <a:latin typeface="Times New Roman" pitchFamily="18" charset="0"/>
                <a:ea typeface="黑体" pitchFamily="49" charset="-122"/>
              </a:rPr>
              <a:t>的基本概念</a:t>
            </a:r>
          </a:p>
          <a:p>
            <a:pPr>
              <a:lnSpc>
                <a:spcPct val="150000"/>
              </a:lnSpc>
            </a:pPr>
            <a:r>
              <a:rPr lang="zh-CN" altLang="en-US" b="1" dirty="0">
                <a:latin typeface="Times New Roman" pitchFamily="18" charset="0"/>
                <a:ea typeface="黑体" pitchFamily="49" charset="-122"/>
              </a:rPr>
              <a:t>四</a:t>
            </a:r>
            <a:r>
              <a:rPr lang="zh-CN" b="1" dirty="0">
                <a:latin typeface="Times New Roman" pitchFamily="18" charset="0"/>
                <a:ea typeface="黑体" pitchFamily="49" charset="-122"/>
              </a:rPr>
              <a:t>、道德论证</a:t>
            </a:r>
            <a:endParaRPr lang="en-US" altLang="zh-CN" b="1" dirty="0">
              <a:latin typeface="Times New Roman" pitchFamily="18" charset="0"/>
              <a:ea typeface="黑体" pitchFamily="49" charset="-122"/>
            </a:endParaRPr>
          </a:p>
          <a:p>
            <a:pPr>
              <a:lnSpc>
                <a:spcPct val="150000"/>
              </a:lnSpc>
            </a:pPr>
            <a:r>
              <a:rPr lang="zh-CN" altLang="en-US" b="1" dirty="0">
                <a:latin typeface="Times New Roman" pitchFamily="18" charset="0"/>
                <a:ea typeface="黑体" pitchFamily="49" charset="-122"/>
              </a:rPr>
              <a:t>五、伦理学的任务与方法</a:t>
            </a:r>
            <a:endParaRPr lang="zh-CN" b="1" dirty="0">
              <a:latin typeface="Times New Roman" pitchFamily="18" charset="0"/>
              <a:ea typeface="黑体" pitchFamily="49" charset="-122"/>
            </a:endParaRPr>
          </a:p>
          <a:p>
            <a:pPr>
              <a:lnSpc>
                <a:spcPct val="150000"/>
              </a:lnSpc>
            </a:pPr>
            <a:endParaRPr lang="zh-CN" altLang="zh-CN" b="1" dirty="0">
              <a:latin typeface="Times New Roman" pitchFamily="18" charset="0"/>
              <a:ea typeface="黑体" pitchFamily="49"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 Box 2"/>
          <p:cNvSpPr txBox="1">
            <a:spLocks noChangeArrowheads="1"/>
          </p:cNvSpPr>
          <p:nvPr/>
        </p:nvSpPr>
        <p:spPr bwMode="auto">
          <a:xfrm>
            <a:off x="457200" y="228600"/>
            <a:ext cx="8229600" cy="6678751"/>
          </a:xfrm>
          <a:prstGeom prst="rect">
            <a:avLst/>
          </a:prstGeom>
          <a:noFill/>
          <a:ln w="9525">
            <a:noFill/>
            <a:miter lim="800000"/>
            <a:headEnd/>
            <a:tailEnd/>
          </a:ln>
        </p:spPr>
        <p:txBody>
          <a:bodyPr>
            <a:spAutoFit/>
          </a:bodyPr>
          <a:lstStyle/>
          <a:p>
            <a:endParaRPr lang="zh-CN" altLang="zh-CN" sz="3200" b="1" dirty="0">
              <a:latin typeface="Times New Roman" pitchFamily="18" charset="0"/>
              <a:ea typeface="黑体" pitchFamily="49" charset="-122"/>
              <a:sym typeface="Webdings" pitchFamily="18" charset="2"/>
            </a:endParaRPr>
          </a:p>
          <a:p>
            <a:r>
              <a:rPr lang="zh-CN" altLang="zh-CN" b="1" dirty="0">
                <a:latin typeface="Times New Roman" pitchFamily="18" charset="0"/>
                <a:ea typeface="黑体" pitchFamily="49" charset="-122"/>
                <a:sym typeface="Webdings" pitchFamily="18" charset="2"/>
              </a:rPr>
              <a:t>因此，在我们在讲一个行为正当不正当的时候，我们要明确我们是在那个维度上在进行的评价</a:t>
            </a:r>
            <a:r>
              <a:rPr lang="zh-CN" altLang="en-US" b="1" dirty="0">
                <a:latin typeface="Times New Roman" pitchFamily="18" charset="0"/>
                <a:ea typeface="黑体" pitchFamily="49" charset="-122"/>
                <a:sym typeface="Webdings" pitchFamily="18" charset="2"/>
              </a:rPr>
              <a:t>，</a:t>
            </a:r>
            <a:r>
              <a:rPr lang="zh-CN" b="1" dirty="0">
                <a:latin typeface="Times New Roman" pitchFamily="18" charset="0"/>
                <a:ea typeface="黑体" pitchFamily="49" charset="-122"/>
                <a:sym typeface="Webdings" pitchFamily="18" charset="2"/>
              </a:rPr>
              <a:t>不能把不同的评价维度混淆起来。</a:t>
            </a:r>
          </a:p>
          <a:p>
            <a:r>
              <a:rPr lang="zh-CN" altLang="zh-CN" b="1" dirty="0">
                <a:latin typeface="Times New Roman" pitchFamily="18" charset="0"/>
                <a:ea typeface="黑体" pitchFamily="49" charset="-122"/>
                <a:sym typeface="Webdings" pitchFamily="18" charset="2"/>
              </a:rPr>
              <a:t>   </a:t>
            </a:r>
            <a:r>
              <a:rPr lang="zh-CN" b="1" dirty="0">
                <a:latin typeface="Times New Roman" pitchFamily="18" charset="0"/>
                <a:ea typeface="黑体" pitchFamily="49" charset="-122"/>
                <a:sym typeface="Webdings" pitchFamily="18" charset="2"/>
              </a:rPr>
              <a:t>例如，效率优先，兼顾公平。效率是一种</a:t>
            </a:r>
            <a:r>
              <a:rPr lang="zh-CN" altLang="en-US" b="1" dirty="0">
                <a:latin typeface="Times New Roman" pitchFamily="18" charset="0"/>
                <a:ea typeface="黑体" pitchFamily="49" charset="-122"/>
                <a:sym typeface="Webdings" pitchFamily="18" charset="2"/>
              </a:rPr>
              <a:t>非道德的</a:t>
            </a:r>
            <a:r>
              <a:rPr lang="zh-CN" b="1" dirty="0">
                <a:latin typeface="Times New Roman" pitchFamily="18" charset="0"/>
                <a:ea typeface="黑体" pitchFamily="49" charset="-122"/>
                <a:sym typeface="Webdings" pitchFamily="18" charset="2"/>
              </a:rPr>
              <a:t>评价维度，公平是一种</a:t>
            </a:r>
            <a:r>
              <a:rPr lang="zh-CN" altLang="en-US" b="1" dirty="0">
                <a:latin typeface="Times New Roman" pitchFamily="18" charset="0"/>
                <a:ea typeface="黑体" pitchFamily="49" charset="-122"/>
                <a:sym typeface="Webdings" pitchFamily="18" charset="2"/>
              </a:rPr>
              <a:t>道德的</a:t>
            </a:r>
            <a:r>
              <a:rPr lang="zh-CN" b="1" dirty="0">
                <a:latin typeface="Times New Roman" pitchFamily="18" charset="0"/>
                <a:ea typeface="黑体" pitchFamily="49" charset="-122"/>
                <a:sym typeface="Webdings" pitchFamily="18" charset="2"/>
              </a:rPr>
              <a:t>评价维度。</a:t>
            </a:r>
          </a:p>
          <a:p>
            <a:r>
              <a:rPr lang="zh-CN" altLang="zh-CN" b="1" dirty="0">
                <a:latin typeface="Times New Roman" pitchFamily="18" charset="0"/>
                <a:ea typeface="黑体" pitchFamily="49" charset="-122"/>
                <a:sym typeface="Webdings" pitchFamily="18" charset="2"/>
              </a:rPr>
              <a:t>    </a:t>
            </a:r>
            <a:r>
              <a:rPr lang="zh-CN" b="1" dirty="0">
                <a:latin typeface="Times New Roman" pitchFamily="18" charset="0"/>
                <a:ea typeface="黑体" pitchFamily="49" charset="-122"/>
                <a:sym typeface="Webdings" pitchFamily="18" charset="2"/>
              </a:rPr>
              <a:t>例如，有的人认为西方社会对克隆人的反对，是出于宗教的理由。也许是这样，但并不能否认在克隆人的问题上仍然存在道德评价的维度。</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 Box 2"/>
          <p:cNvSpPr txBox="1">
            <a:spLocks noChangeArrowheads="1"/>
          </p:cNvSpPr>
          <p:nvPr/>
        </p:nvSpPr>
        <p:spPr bwMode="auto">
          <a:xfrm>
            <a:off x="611188" y="620713"/>
            <a:ext cx="8001000" cy="5016758"/>
          </a:xfrm>
          <a:prstGeom prst="rect">
            <a:avLst/>
          </a:prstGeom>
          <a:noFill/>
          <a:ln w="9525">
            <a:noFill/>
            <a:miter lim="800000"/>
            <a:headEnd/>
            <a:tailEnd/>
          </a:ln>
        </p:spPr>
        <p:txBody>
          <a:bodyPr>
            <a:spAutoFit/>
          </a:bodyPr>
          <a:lstStyle/>
          <a:p>
            <a:endParaRPr lang="zh-CN" altLang="zh-CN" sz="3200" b="1" dirty="0">
              <a:latin typeface="Times New Roman" pitchFamily="18" charset="0"/>
              <a:ea typeface="黑体" pitchFamily="49" charset="-122"/>
              <a:sym typeface="Webdings" pitchFamily="18" charset="2"/>
            </a:endParaRPr>
          </a:p>
          <a:p>
            <a:r>
              <a:rPr lang="zh-CN" altLang="en-US" b="1" dirty="0">
                <a:latin typeface="黑体" pitchFamily="49" charset="-122"/>
                <a:ea typeface="黑体" pitchFamily="49" charset="-122"/>
                <a:sym typeface="Webdings" pitchFamily="18" charset="2"/>
              </a:rPr>
              <a:t>对同一个行为，从不同维度做出的评价，可能相互冲突。</a:t>
            </a:r>
            <a:r>
              <a:rPr lang="zh-CN" b="1" dirty="0">
                <a:latin typeface="黑体" pitchFamily="49" charset="-122"/>
                <a:ea typeface="黑体" pitchFamily="49" charset="-122"/>
                <a:sym typeface="Webdings" pitchFamily="18" charset="2"/>
              </a:rPr>
              <a:t>在所有这些评价维度里，道德评价是最优先的评价。</a:t>
            </a:r>
          </a:p>
          <a:p>
            <a:r>
              <a:rPr lang="zh-CN" altLang="zh-CN" b="1" dirty="0">
                <a:latin typeface="黑体" pitchFamily="49" charset="-122"/>
                <a:ea typeface="黑体" pitchFamily="49" charset="-122"/>
                <a:sym typeface="Webdings" pitchFamily="18" charset="2"/>
              </a:rPr>
              <a:t></a:t>
            </a:r>
            <a:r>
              <a:rPr lang="zh-CN" b="1" dirty="0">
                <a:latin typeface="黑体" pitchFamily="49" charset="-122"/>
                <a:ea typeface="黑体" pitchFamily="49" charset="-122"/>
                <a:sym typeface="Webdings" pitchFamily="18" charset="2"/>
              </a:rPr>
              <a:t>首先，道德规则所关心的，往往是这个社会中一些至关重要的事情。</a:t>
            </a:r>
          </a:p>
          <a:p>
            <a:r>
              <a:rPr lang="zh-CN" altLang="zh-CN" b="1" dirty="0">
                <a:latin typeface="黑体" pitchFamily="49" charset="-122"/>
                <a:ea typeface="黑体" pitchFamily="49" charset="-122"/>
                <a:sym typeface="Webdings" pitchFamily="18" charset="2"/>
              </a:rPr>
              <a:t></a:t>
            </a:r>
            <a:r>
              <a:rPr lang="zh-CN" b="1" dirty="0">
                <a:latin typeface="黑体" pitchFamily="49" charset="-122"/>
                <a:ea typeface="黑体" pitchFamily="49" charset="-122"/>
                <a:sym typeface="Webdings" pitchFamily="18" charset="2"/>
              </a:rPr>
              <a:t>其次，它作为行为指导具有致高的权威，具有超越于我们生活中其他任何原则的优先性。</a:t>
            </a:r>
            <a:r>
              <a:rPr lang="zh-CN" sz="3200" b="1" dirty="0">
                <a:latin typeface="黑体" pitchFamily="49" charset="-122"/>
                <a:ea typeface="黑体" pitchFamily="49" charset="-122"/>
                <a:sym typeface="Webdings" pitchFamily="18" charset="2"/>
              </a:rPr>
              <a:t> </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ext Box 2"/>
          <p:cNvSpPr txBox="1">
            <a:spLocks noChangeArrowheads="1"/>
          </p:cNvSpPr>
          <p:nvPr/>
        </p:nvSpPr>
        <p:spPr bwMode="auto">
          <a:xfrm>
            <a:off x="467544" y="260648"/>
            <a:ext cx="8424862" cy="3785652"/>
          </a:xfrm>
          <a:prstGeom prst="rect">
            <a:avLst/>
          </a:prstGeom>
          <a:noFill/>
          <a:ln w="9525">
            <a:noFill/>
            <a:miter lim="800000"/>
            <a:headEnd/>
            <a:tailEnd/>
          </a:ln>
        </p:spPr>
        <p:txBody>
          <a:bodyPr>
            <a:spAutoFit/>
          </a:bodyPr>
          <a:lstStyle/>
          <a:p>
            <a:endParaRPr lang="en-US" altLang="zh-CN" sz="2400" b="1" dirty="0">
              <a:latin typeface="黑体" pitchFamily="49" charset="-122"/>
              <a:ea typeface="黑体" pitchFamily="49" charset="-122"/>
            </a:endParaRPr>
          </a:p>
          <a:p>
            <a:endParaRPr lang="zh-CN" altLang="en-US" b="1" dirty="0">
              <a:latin typeface="黑体" pitchFamily="49" charset="-122"/>
              <a:ea typeface="黑体" pitchFamily="49" charset="-122"/>
            </a:endParaRPr>
          </a:p>
          <a:p>
            <a:r>
              <a:rPr lang="zh-CN" altLang="en-US" b="1" dirty="0">
                <a:latin typeface="黑体" pitchFamily="49" charset="-122"/>
                <a:ea typeface="黑体" pitchFamily="49" charset="-122"/>
              </a:rPr>
              <a:t>三、道德评价的重要概念</a:t>
            </a:r>
          </a:p>
          <a:p>
            <a:r>
              <a:rPr lang="zh-CN" altLang="en-US" b="1" dirty="0">
                <a:latin typeface="黑体" pitchFamily="49" charset="-122"/>
                <a:ea typeface="黑体" pitchFamily="49" charset="-122"/>
              </a:rPr>
              <a:t>   </a:t>
            </a:r>
            <a:endParaRPr lang="en-US" altLang="zh-CN" b="1" dirty="0">
              <a:latin typeface="黑体" pitchFamily="49" charset="-122"/>
              <a:ea typeface="黑体" pitchFamily="49" charset="-122"/>
            </a:endParaRPr>
          </a:p>
          <a:p>
            <a:r>
              <a:rPr lang="zh-CN" altLang="en-US" b="1" dirty="0">
                <a:latin typeface="黑体" pitchFamily="49" charset="-122"/>
                <a:ea typeface="黑体" pitchFamily="49" charset="-122"/>
                <a:sym typeface="Webdings" pitchFamily="18" charset="2"/>
              </a:rPr>
              <a:t>日常生活的道德评价，往往暗含了一些重要概念，这些概念容易被掺和在一起，因此需要仔细地区分开来。</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 Box 2"/>
          <p:cNvSpPr txBox="1">
            <a:spLocks noChangeArrowheads="1"/>
          </p:cNvSpPr>
          <p:nvPr/>
        </p:nvSpPr>
        <p:spPr bwMode="auto">
          <a:xfrm>
            <a:off x="395288" y="260350"/>
            <a:ext cx="8424862" cy="5078313"/>
          </a:xfrm>
          <a:prstGeom prst="rect">
            <a:avLst/>
          </a:prstGeom>
          <a:noFill/>
          <a:ln w="9525">
            <a:noFill/>
            <a:miter lim="800000"/>
            <a:headEnd/>
            <a:tailEnd/>
          </a:ln>
        </p:spPr>
        <p:txBody>
          <a:bodyPr>
            <a:spAutoFit/>
          </a:bodyPr>
          <a:lstStyle/>
          <a:p>
            <a:endParaRPr lang="en-US" altLang="zh-CN" sz="2400" b="1" dirty="0">
              <a:latin typeface="黑体" pitchFamily="49" charset="-122"/>
              <a:ea typeface="黑体" pitchFamily="49" charset="-122"/>
            </a:endParaRPr>
          </a:p>
          <a:p>
            <a:endParaRPr lang="en-US" altLang="zh-CN" sz="2400" b="1" dirty="0">
              <a:latin typeface="黑体" pitchFamily="49" charset="-122"/>
              <a:ea typeface="黑体" pitchFamily="49" charset="-122"/>
            </a:endParaRPr>
          </a:p>
          <a:p>
            <a:r>
              <a:rPr lang="en-US" altLang="zh-CN" b="1" dirty="0">
                <a:latin typeface="黑体" pitchFamily="49" charset="-122"/>
                <a:ea typeface="黑体" pitchFamily="49" charset="-122"/>
              </a:rPr>
              <a:t>1</a:t>
            </a:r>
            <a:r>
              <a:rPr lang="zh-CN" altLang="en-US" b="1" dirty="0">
                <a:latin typeface="黑体" pitchFamily="49" charset="-122"/>
                <a:ea typeface="黑体" pitchFamily="49" charset="-122"/>
              </a:rPr>
              <a:t>、正当评价</a:t>
            </a:r>
          </a:p>
          <a:p>
            <a:r>
              <a:rPr lang="zh-CN" altLang="en-US" b="1" dirty="0">
                <a:latin typeface="黑体" pitchFamily="49" charset="-122"/>
                <a:ea typeface="黑体" pitchFamily="49" charset="-122"/>
              </a:rPr>
              <a:t>  正当评价是针对特定的行动或者行动类型的评价，它说某个行动是正当的（正确的、对的）或者不正当的（不正确的、不对的）。</a:t>
            </a:r>
            <a:r>
              <a:rPr lang="zh-CN" altLang="en-US" b="1" dirty="0">
                <a:latin typeface="黑体" pitchFamily="49" charset="-122"/>
                <a:ea typeface="黑体" pitchFamily="49" charset="-122"/>
                <a:sym typeface="Webdings" pitchFamily="18" charset="2"/>
              </a:rPr>
              <a:t>正当判断要针对某个具体的行动或行为类型，在逻辑上</a:t>
            </a:r>
            <a:r>
              <a:rPr lang="zh-CN" altLang="en-US" b="1" dirty="0">
                <a:latin typeface="黑体" pitchFamily="49" charset="-122"/>
                <a:ea typeface="黑体" pitchFamily="49" charset="-122"/>
              </a:rPr>
              <a:t>是一种非此即彼的评价。</a:t>
            </a:r>
          </a:p>
          <a:p>
            <a:r>
              <a:rPr lang="zh-CN" altLang="en-US" sz="2400" b="1" dirty="0">
                <a:latin typeface="黑体" pitchFamily="49" charset="-122"/>
                <a:ea typeface="黑体" pitchFamily="49" charset="-122"/>
                <a:sym typeface="Webdings" pitchFamily="18" charset="2"/>
              </a:rPr>
              <a:t>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 Box 2"/>
          <p:cNvSpPr txBox="1">
            <a:spLocks noChangeArrowheads="1"/>
          </p:cNvSpPr>
          <p:nvPr/>
        </p:nvSpPr>
        <p:spPr bwMode="auto">
          <a:xfrm>
            <a:off x="395288" y="260350"/>
            <a:ext cx="8424862" cy="6370975"/>
          </a:xfrm>
          <a:prstGeom prst="rect">
            <a:avLst/>
          </a:prstGeom>
          <a:noFill/>
          <a:ln w="9525">
            <a:noFill/>
            <a:miter lim="800000"/>
            <a:headEnd/>
            <a:tailEnd/>
          </a:ln>
        </p:spPr>
        <p:txBody>
          <a:bodyPr>
            <a:spAutoFit/>
          </a:bodyPr>
          <a:lstStyle/>
          <a:p>
            <a:endParaRPr lang="en-US" altLang="zh-CN" sz="2400" b="1" dirty="0">
              <a:latin typeface="黑体" pitchFamily="49" charset="-122"/>
              <a:ea typeface="黑体" pitchFamily="49" charset="-122"/>
            </a:endParaRPr>
          </a:p>
          <a:p>
            <a:r>
              <a:rPr lang="en-US" altLang="zh-CN" sz="2400" b="1" dirty="0">
                <a:latin typeface="黑体" pitchFamily="49" charset="-122"/>
                <a:ea typeface="黑体" pitchFamily="49" charset="-122"/>
              </a:rPr>
              <a:t>  </a:t>
            </a:r>
            <a:r>
              <a:rPr lang="zh-CN" altLang="en-US" b="1" dirty="0">
                <a:latin typeface="黑体" pitchFamily="49" charset="-122"/>
                <a:ea typeface="黑体" pitchFamily="49" charset="-122"/>
              </a:rPr>
              <a:t>与正当评价相关的重要概念：</a:t>
            </a:r>
          </a:p>
          <a:p>
            <a:endParaRPr lang="zh-CN" altLang="en-US" b="1" dirty="0">
              <a:latin typeface="黑体" pitchFamily="49" charset="-122"/>
              <a:ea typeface="黑体" pitchFamily="49" charset="-122"/>
            </a:endParaRPr>
          </a:p>
          <a:p>
            <a:r>
              <a:rPr lang="zh-CN" altLang="en-US" b="1" dirty="0">
                <a:latin typeface="黑体" pitchFamily="49" charset="-122"/>
                <a:ea typeface="黑体" pitchFamily="49" charset="-122"/>
              </a:rPr>
              <a:t>  道德义务：在道德上要求我们做（或者不做）的行为。不做（或者做）某个行为是道德上不正当的。</a:t>
            </a:r>
          </a:p>
          <a:p>
            <a:r>
              <a:rPr lang="zh-CN" altLang="en-US" b="1" dirty="0">
                <a:latin typeface="黑体" pitchFamily="49" charset="-122"/>
                <a:ea typeface="黑体" pitchFamily="49" charset="-122"/>
              </a:rPr>
              <a:t>  道德上可容许：并非道德上要求做（或者不做）的行为。不做（或者做）是道德上正当的。</a:t>
            </a:r>
            <a:endParaRPr lang="en-US" altLang="zh-CN" b="1" dirty="0">
              <a:latin typeface="黑体" pitchFamily="49" charset="-122"/>
              <a:ea typeface="黑体" pitchFamily="49" charset="-122"/>
            </a:endParaRPr>
          </a:p>
          <a:p>
            <a:r>
              <a:rPr lang="en-US" altLang="zh-CN" b="1" dirty="0">
                <a:latin typeface="黑体" pitchFamily="49" charset="-122"/>
                <a:ea typeface="黑体" pitchFamily="49" charset="-122"/>
              </a:rPr>
              <a:t>   </a:t>
            </a:r>
            <a:r>
              <a:rPr lang="zh-CN" altLang="en-US" b="1" dirty="0">
                <a:latin typeface="黑体" pitchFamily="49" charset="-122"/>
                <a:ea typeface="黑体" pitchFamily="49" charset="-122"/>
              </a:rPr>
              <a:t>道德权利：拥有做某事的资格而不应受到干预。</a:t>
            </a:r>
          </a:p>
          <a:p>
            <a:r>
              <a:rPr lang="zh-CN" altLang="en-US" sz="2400" b="1" dirty="0">
                <a:latin typeface="黑体" pitchFamily="49" charset="-122"/>
                <a:ea typeface="黑体" pitchFamily="49" charset="-122"/>
                <a:sym typeface="Webdings" pitchFamily="18" charset="2"/>
              </a:rPr>
              <a:t>  </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ext Box 2"/>
          <p:cNvSpPr txBox="1">
            <a:spLocks noChangeArrowheads="1"/>
          </p:cNvSpPr>
          <p:nvPr/>
        </p:nvSpPr>
        <p:spPr bwMode="auto">
          <a:xfrm>
            <a:off x="395288" y="260350"/>
            <a:ext cx="8424862" cy="4708981"/>
          </a:xfrm>
          <a:prstGeom prst="rect">
            <a:avLst/>
          </a:prstGeom>
          <a:noFill/>
          <a:ln w="9525">
            <a:noFill/>
            <a:miter lim="800000"/>
            <a:headEnd/>
            <a:tailEnd/>
          </a:ln>
        </p:spPr>
        <p:txBody>
          <a:bodyPr>
            <a:spAutoFit/>
          </a:bodyPr>
          <a:lstStyle/>
          <a:p>
            <a:endParaRPr lang="en-US" altLang="zh-CN" sz="2400" b="1" dirty="0">
              <a:latin typeface="黑体" pitchFamily="49" charset="-122"/>
              <a:ea typeface="黑体" pitchFamily="49" charset="-122"/>
            </a:endParaRPr>
          </a:p>
          <a:p>
            <a:r>
              <a:rPr lang="en-US" altLang="zh-CN" sz="2400" b="1" dirty="0">
                <a:latin typeface="黑体" pitchFamily="49" charset="-122"/>
                <a:ea typeface="黑体" pitchFamily="49" charset="-122"/>
              </a:rPr>
              <a:t>  </a:t>
            </a:r>
          </a:p>
          <a:p>
            <a:r>
              <a:rPr lang="en-US" altLang="zh-CN" b="1" dirty="0">
                <a:latin typeface="黑体" pitchFamily="49" charset="-122"/>
                <a:ea typeface="黑体" pitchFamily="49" charset="-122"/>
              </a:rPr>
              <a:t>2</a:t>
            </a:r>
            <a:r>
              <a:rPr lang="zh-CN" altLang="en-US" b="1" dirty="0">
                <a:latin typeface="黑体" pitchFamily="49" charset="-122"/>
                <a:ea typeface="黑体" pitchFamily="49" charset="-122"/>
              </a:rPr>
              <a:t>、行为的道德价值评价</a:t>
            </a:r>
          </a:p>
          <a:p>
            <a:r>
              <a:rPr lang="zh-CN" altLang="en-US" b="1" dirty="0">
                <a:latin typeface="黑体" pitchFamily="49" charset="-122"/>
                <a:ea typeface="黑体" pitchFamily="49" charset="-122"/>
              </a:rPr>
              <a:t>     行为的道德价值评价涉及到行为是否值得赞誉或谴责。一个行为在道德上是正当的，并不意味着这个行为的道德价值很高。相反，一个行为在道德上不正当，也并不意味这个行为不具有任何道德价值。</a:t>
            </a:r>
            <a:endParaRPr lang="zh-CN" altLang="en-US" b="1" dirty="0">
              <a:latin typeface="黑体" pitchFamily="49" charset="-122"/>
              <a:ea typeface="黑体" pitchFamily="49" charset="-122"/>
              <a:sym typeface="Webdings" pitchFamily="18" charset="2"/>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ext Box 2"/>
          <p:cNvSpPr txBox="1">
            <a:spLocks noChangeArrowheads="1"/>
          </p:cNvSpPr>
          <p:nvPr/>
        </p:nvSpPr>
        <p:spPr bwMode="auto">
          <a:xfrm>
            <a:off x="500034" y="714356"/>
            <a:ext cx="8424862" cy="4708981"/>
          </a:xfrm>
          <a:prstGeom prst="rect">
            <a:avLst/>
          </a:prstGeom>
          <a:noFill/>
          <a:ln w="9525">
            <a:noFill/>
            <a:miter lim="800000"/>
            <a:headEnd/>
            <a:tailEnd/>
          </a:ln>
        </p:spPr>
        <p:txBody>
          <a:bodyPr>
            <a:spAutoFit/>
          </a:bodyPr>
          <a:lstStyle/>
          <a:p>
            <a:endParaRPr lang="en-US" altLang="zh-CN" sz="2400" dirty="0">
              <a:latin typeface="黑体" pitchFamily="49" charset="-122"/>
              <a:ea typeface="黑体" pitchFamily="49" charset="-122"/>
            </a:endParaRPr>
          </a:p>
          <a:p>
            <a:r>
              <a:rPr lang="en-US" altLang="zh-CN" b="1" dirty="0">
                <a:latin typeface="Times New Roman" pitchFamily="18" charset="0"/>
                <a:ea typeface="黑体" pitchFamily="49" charset="-122"/>
                <a:sym typeface="Wingdings" pitchFamily="2" charset="2"/>
              </a:rPr>
              <a:t>    </a:t>
            </a:r>
            <a:r>
              <a:rPr lang="zh-CN" altLang="en-US" b="1" dirty="0">
                <a:latin typeface="黑体" pitchFamily="49" charset="-122"/>
                <a:ea typeface="黑体" pitchFamily="49" charset="-122"/>
              </a:rPr>
              <a:t>义务行为与超义务行为。某些行为并不属于道德义务的一部分，并不是道德上要求做的行为，但却具有很高的道德价值，称为超义务行为。不做这样的行为并非道德上不正当，但做了这样的行为值得道德赞誉。</a:t>
            </a:r>
          </a:p>
          <a:p>
            <a:endParaRPr lang="zh-CN" altLang="en-US" b="1" dirty="0">
              <a:latin typeface="黑体" pitchFamily="49" charset="-122"/>
              <a:ea typeface="黑体" pitchFamily="49" charset="-122"/>
            </a:endParaRPr>
          </a:p>
          <a:p>
            <a:endParaRPr lang="en-US" altLang="zh-CN" sz="2400" b="1" dirty="0">
              <a:latin typeface="黑体" pitchFamily="49" charset="-122"/>
              <a:ea typeface="黑体" pitchFamily="49" charset="-122"/>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 Box 2"/>
          <p:cNvSpPr txBox="1">
            <a:spLocks noChangeArrowheads="1"/>
          </p:cNvSpPr>
          <p:nvPr/>
        </p:nvSpPr>
        <p:spPr bwMode="auto">
          <a:xfrm>
            <a:off x="395288" y="260350"/>
            <a:ext cx="8424862" cy="5262563"/>
          </a:xfrm>
          <a:prstGeom prst="rect">
            <a:avLst/>
          </a:prstGeom>
          <a:noFill/>
          <a:ln w="9525">
            <a:noFill/>
            <a:miter lim="800000"/>
            <a:headEnd/>
            <a:tailEnd/>
          </a:ln>
        </p:spPr>
        <p:txBody>
          <a:bodyPr>
            <a:spAutoFit/>
          </a:bodyPr>
          <a:lstStyle/>
          <a:p>
            <a:endParaRPr lang="en-US" altLang="zh-CN" sz="2400" b="1">
              <a:latin typeface="黑体" pitchFamily="49" charset="-122"/>
              <a:ea typeface="黑体" pitchFamily="49" charset="-122"/>
            </a:endParaRPr>
          </a:p>
          <a:p>
            <a:r>
              <a:rPr lang="en-US" altLang="zh-CN" sz="2400" b="1">
                <a:latin typeface="黑体" pitchFamily="49" charset="-122"/>
                <a:ea typeface="黑体" pitchFamily="49" charset="-122"/>
              </a:rPr>
              <a:t>  </a:t>
            </a:r>
          </a:p>
          <a:p>
            <a:r>
              <a:rPr lang="zh-CN" altLang="en-US" b="1">
                <a:latin typeface="黑体" pitchFamily="49" charset="-122"/>
                <a:ea typeface="黑体" pitchFamily="49" charset="-122"/>
              </a:rPr>
              <a:t>   为什么有对行为的道德价值评价问题？这首先在于，任何人的行为都出自于某个心理动机。同样的行为可能出自于不同的动机。其次，不同的动机对于促使人们按照道德义务的要求行事有不同的影响。</a:t>
            </a:r>
            <a:r>
              <a:rPr lang="zh-CN" altLang="en-US" b="1">
                <a:latin typeface="黑体" pitchFamily="49" charset="-122"/>
                <a:ea typeface="黑体" pitchFamily="49" charset="-122"/>
                <a:sym typeface="Webdings" pitchFamily="18" charset="2"/>
              </a:rPr>
              <a:t>第三，道德规范是一种实践性规范，它需要塑造人们的恰当的心理动机使人们实际上能够践行它。</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ext Box 2"/>
          <p:cNvSpPr txBox="1">
            <a:spLocks noChangeArrowheads="1"/>
          </p:cNvSpPr>
          <p:nvPr/>
        </p:nvSpPr>
        <p:spPr bwMode="auto">
          <a:xfrm>
            <a:off x="539552" y="476672"/>
            <a:ext cx="8424862" cy="6001643"/>
          </a:xfrm>
          <a:prstGeom prst="rect">
            <a:avLst/>
          </a:prstGeom>
          <a:noFill/>
          <a:ln w="9525">
            <a:noFill/>
            <a:miter lim="800000"/>
            <a:headEnd/>
            <a:tailEnd/>
          </a:ln>
        </p:spPr>
        <p:txBody>
          <a:bodyPr>
            <a:spAutoFit/>
          </a:bodyPr>
          <a:lstStyle/>
          <a:p>
            <a:endParaRPr lang="en-US" altLang="zh-CN" sz="2400" b="1" dirty="0">
              <a:latin typeface="黑体" pitchFamily="49" charset="-122"/>
              <a:ea typeface="黑体" pitchFamily="49" charset="-122"/>
            </a:endParaRPr>
          </a:p>
          <a:p>
            <a:r>
              <a:rPr lang="zh-CN" altLang="en-US" dirty="0">
                <a:latin typeface="Times New Roman" pitchFamily="18" charset="0"/>
              </a:rPr>
              <a:t>  </a:t>
            </a:r>
            <a:endParaRPr lang="en-US" altLang="zh-CN" dirty="0">
              <a:latin typeface="黑体" pitchFamily="49" charset="-122"/>
              <a:ea typeface="黑体" pitchFamily="49" charset="-122"/>
            </a:endParaRPr>
          </a:p>
          <a:p>
            <a:r>
              <a:rPr lang="zh-CN" altLang="en-US" b="1" dirty="0">
                <a:latin typeface="黑体" pitchFamily="49" charset="-122"/>
                <a:ea typeface="黑体" pitchFamily="49" charset="-122"/>
              </a:rPr>
              <a:t>对行为的正当判断要看是否违反道德义务。违反道德义务的行为是不正当的。正当的行为分为两种情况：一是满足道德义务的要求；一是道德上可容许。后者也包括两种情况：一是不存在道德义务的要求，这样的行为通常不具有道德价值；一是超义务行为，这样的行为具有较高的道德价值。</a:t>
            </a:r>
          </a:p>
          <a:p>
            <a:endParaRPr lang="en-US" altLang="zh-CN" b="1" dirty="0">
              <a:latin typeface="黑体" pitchFamily="49" charset="-122"/>
              <a:ea typeface="黑体" pitchFamily="49" charset="-122"/>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ext Box 2"/>
          <p:cNvSpPr txBox="1">
            <a:spLocks noChangeArrowheads="1"/>
          </p:cNvSpPr>
          <p:nvPr/>
        </p:nvSpPr>
        <p:spPr bwMode="auto">
          <a:xfrm>
            <a:off x="611188" y="260350"/>
            <a:ext cx="8243887" cy="7407275"/>
          </a:xfrm>
          <a:prstGeom prst="rect">
            <a:avLst/>
          </a:prstGeom>
          <a:noFill/>
          <a:ln w="9525">
            <a:noFill/>
            <a:miter lim="800000"/>
            <a:headEnd/>
            <a:tailEnd/>
          </a:ln>
        </p:spPr>
        <p:txBody>
          <a:bodyPr>
            <a:spAutoFit/>
          </a:bodyPr>
          <a:lstStyle/>
          <a:p>
            <a:r>
              <a:rPr lang="en-US" altLang="zh-CN" sz="4400" dirty="0">
                <a:latin typeface="Times New Roman" pitchFamily="18" charset="0"/>
              </a:rPr>
              <a:t> </a:t>
            </a:r>
            <a:r>
              <a:rPr lang="en-US" altLang="zh-CN" sz="2400" dirty="0">
                <a:latin typeface="Times New Roman" pitchFamily="18" charset="0"/>
              </a:rPr>
              <a:t>       </a:t>
            </a:r>
          </a:p>
          <a:p>
            <a:r>
              <a:rPr lang="en-US" altLang="zh-CN" b="1" dirty="0">
                <a:latin typeface="黑体" pitchFamily="49" charset="-122"/>
                <a:ea typeface="黑体" pitchFamily="49" charset="-122"/>
                <a:sym typeface="Webdings" pitchFamily="18" charset="2"/>
              </a:rPr>
              <a:t>3</a:t>
            </a:r>
            <a:r>
              <a:rPr lang="zh-CN" altLang="en-US" b="1" dirty="0">
                <a:latin typeface="黑体" pitchFamily="49" charset="-122"/>
                <a:ea typeface="黑体" pitchFamily="49" charset="-122"/>
                <a:sym typeface="Webdings" pitchFamily="18" charset="2"/>
              </a:rPr>
              <a:t>、美德评价  </a:t>
            </a:r>
          </a:p>
          <a:p>
            <a:r>
              <a:rPr lang="zh-CN" altLang="en-US" b="1" dirty="0">
                <a:latin typeface="黑体" pitchFamily="49" charset="-122"/>
                <a:ea typeface="黑体" pitchFamily="49" charset="-122"/>
              </a:rPr>
              <a:t>   美德评价是针对一个人的特定的品质的评价，它说一个人是否具有某种道德上好的品质。道德上好的品质称为为美德（</a:t>
            </a:r>
            <a:r>
              <a:rPr lang="en-US" altLang="zh-CN" b="1" dirty="0">
                <a:latin typeface="黑体" pitchFamily="49" charset="-122"/>
                <a:ea typeface="黑体" pitchFamily="49" charset="-122"/>
              </a:rPr>
              <a:t>Virtue</a:t>
            </a:r>
            <a:r>
              <a:rPr lang="zh-CN" altLang="en-US" b="1" dirty="0">
                <a:latin typeface="黑体" pitchFamily="49" charset="-122"/>
                <a:ea typeface="黑体" pitchFamily="49" charset="-122"/>
              </a:rPr>
              <a:t>）。例如，慷慨、勇敢、诚实、仁爱等。道德上不好的品质称为恶德。例如，吝啬、懦弱、不诚实、冷酷。</a:t>
            </a:r>
          </a:p>
          <a:p>
            <a:endParaRPr lang="zh-CN" altLang="en-US" b="1" dirty="0">
              <a:latin typeface="黑体" pitchFamily="49" charset="-122"/>
              <a:ea typeface="黑体" pitchFamily="49" charset="-122"/>
              <a:sym typeface="Webdings" pitchFamily="18" charset="2"/>
            </a:endParaRPr>
          </a:p>
          <a:p>
            <a:endParaRPr lang="zh-CN" altLang="en-US" b="1" dirty="0">
              <a:latin typeface="黑体" pitchFamily="49" charset="-122"/>
              <a:ea typeface="黑体" pitchFamily="49" charset="-122"/>
              <a:sym typeface="Webdings" pitchFamily="18" charset="2"/>
            </a:endParaRPr>
          </a:p>
          <a:p>
            <a:endParaRPr lang="zh-CN" altLang="en-US" sz="2400" b="1" dirty="0">
              <a:latin typeface="黑体" pitchFamily="49" charset="-122"/>
              <a:ea typeface="黑体" pitchFamily="49" charset="-122"/>
              <a:sym typeface="Webdings" pitchFamily="18" charset="2"/>
            </a:endParaRPr>
          </a:p>
          <a:p>
            <a:endParaRPr lang="zh-CN" altLang="en-US" sz="3200" b="1" dirty="0">
              <a:latin typeface="黑体" pitchFamily="49" charset="-122"/>
              <a:ea typeface="黑体" pitchFamily="49" charset="-122"/>
              <a:sym typeface="Webdings" pitchFamily="18" charset="2"/>
            </a:endParaRPr>
          </a:p>
          <a:p>
            <a:endParaRPr lang="zh-CN" altLang="en-US" sz="3200" b="1" dirty="0">
              <a:latin typeface="黑体" pitchFamily="49" charset="-122"/>
              <a:ea typeface="黑体" pitchFamily="49" charset="-122"/>
            </a:endParaRPr>
          </a:p>
          <a:p>
            <a:r>
              <a:rPr lang="zh-CN" altLang="en-US" sz="2400" b="1" dirty="0">
                <a:latin typeface="黑体" pitchFamily="49" charset="-122"/>
                <a:ea typeface="黑体" pitchFamily="49" charset="-122"/>
              </a:rPr>
              <a:t>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p:cNvSpPr txBox="1">
            <a:spLocks noChangeArrowheads="1"/>
          </p:cNvSpPr>
          <p:nvPr/>
        </p:nvSpPr>
        <p:spPr bwMode="auto">
          <a:xfrm>
            <a:off x="609600" y="476250"/>
            <a:ext cx="8066088" cy="4667250"/>
          </a:xfrm>
          <a:prstGeom prst="rect">
            <a:avLst/>
          </a:prstGeom>
          <a:noFill/>
          <a:ln w="9525">
            <a:noFill/>
            <a:miter lim="800000"/>
            <a:headEnd/>
            <a:tailEnd/>
          </a:ln>
        </p:spPr>
        <p:txBody>
          <a:bodyPr>
            <a:spAutoFit/>
          </a:bodyPr>
          <a:lstStyle/>
          <a:p>
            <a:r>
              <a:rPr lang="zh-CN" altLang="zh-CN" sz="4400">
                <a:latin typeface="Times New Roman" pitchFamily="18" charset="0"/>
              </a:rPr>
              <a:t> </a:t>
            </a:r>
          </a:p>
          <a:p>
            <a:r>
              <a:rPr lang="zh-CN" sz="4000" b="1">
                <a:latin typeface="黑体" pitchFamily="49" charset="-122"/>
                <a:ea typeface="黑体" pitchFamily="49" charset="-122"/>
              </a:rPr>
              <a:t>一、道德常识与道德反思</a:t>
            </a:r>
          </a:p>
          <a:p>
            <a:endParaRPr lang="zh-CN" altLang="zh-CN">
              <a:latin typeface="黑体" pitchFamily="49" charset="-122"/>
              <a:ea typeface="黑体" pitchFamily="49" charset="-122"/>
            </a:endParaRPr>
          </a:p>
          <a:p>
            <a:r>
              <a:rPr lang="zh-CN" altLang="zh-CN" b="1">
                <a:latin typeface="黑体" pitchFamily="49" charset="-122"/>
                <a:ea typeface="黑体" pitchFamily="49" charset="-122"/>
              </a:rPr>
              <a:t> </a:t>
            </a:r>
            <a:r>
              <a:rPr lang="zh-CN" b="1">
                <a:latin typeface="黑体" pitchFamily="49" charset="-122"/>
                <a:ea typeface="黑体" pitchFamily="49" charset="-122"/>
              </a:rPr>
              <a:t>伦理学（</a:t>
            </a:r>
            <a:r>
              <a:rPr lang="zh-CN" altLang="zh-CN" b="1">
                <a:latin typeface="黑体" pitchFamily="49" charset="-122"/>
                <a:ea typeface="黑体" pitchFamily="49" charset="-122"/>
              </a:rPr>
              <a:t>Ethics</a:t>
            </a:r>
            <a:r>
              <a:rPr lang="zh-CN" b="1">
                <a:latin typeface="黑体" pitchFamily="49" charset="-122"/>
                <a:ea typeface="黑体" pitchFamily="49" charset="-122"/>
              </a:rPr>
              <a:t>）或者道德哲学（</a:t>
            </a:r>
            <a:r>
              <a:rPr lang="zh-CN" altLang="zh-CN" b="1">
                <a:latin typeface="黑体" pitchFamily="49" charset="-122"/>
                <a:ea typeface="黑体" pitchFamily="49" charset="-122"/>
              </a:rPr>
              <a:t>Moral Pilosophy</a:t>
            </a:r>
            <a:r>
              <a:rPr lang="zh-CN" b="1">
                <a:latin typeface="黑体" pitchFamily="49" charset="-122"/>
                <a:ea typeface="黑体" pitchFamily="49" charset="-122"/>
              </a:rPr>
              <a:t>）是哲学的一个古老分支。通常来说，哲学有三个基本部分： 本体论（</a:t>
            </a:r>
            <a:r>
              <a:rPr lang="zh-CN" altLang="zh-CN" b="1">
                <a:latin typeface="黑体" pitchFamily="49" charset="-122"/>
                <a:ea typeface="黑体" pitchFamily="49" charset="-122"/>
              </a:rPr>
              <a:t>Ontology</a:t>
            </a:r>
            <a:r>
              <a:rPr lang="zh-CN" b="1">
                <a:latin typeface="黑体" pitchFamily="49" charset="-122"/>
                <a:ea typeface="黑体" pitchFamily="49" charset="-122"/>
              </a:rPr>
              <a:t>）、认识论（</a:t>
            </a:r>
            <a:r>
              <a:rPr lang="zh-CN" altLang="zh-CN" b="1">
                <a:latin typeface="黑体" pitchFamily="49" charset="-122"/>
                <a:ea typeface="黑体" pitchFamily="49" charset="-122"/>
              </a:rPr>
              <a:t>Epistemology</a:t>
            </a:r>
            <a:r>
              <a:rPr lang="zh-CN" b="1">
                <a:latin typeface="黑体" pitchFamily="49" charset="-122"/>
                <a:ea typeface="黑体" pitchFamily="49" charset="-122"/>
              </a:rPr>
              <a:t>）、伦理学。</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ext Box 2"/>
          <p:cNvSpPr txBox="1">
            <a:spLocks noChangeArrowheads="1"/>
          </p:cNvSpPr>
          <p:nvPr/>
        </p:nvSpPr>
        <p:spPr bwMode="auto">
          <a:xfrm>
            <a:off x="539552" y="620688"/>
            <a:ext cx="8243887" cy="4846638"/>
          </a:xfrm>
          <a:prstGeom prst="rect">
            <a:avLst/>
          </a:prstGeom>
          <a:noFill/>
          <a:ln w="9525">
            <a:noFill/>
            <a:miter lim="800000"/>
            <a:headEnd/>
            <a:tailEnd/>
          </a:ln>
        </p:spPr>
        <p:txBody>
          <a:bodyPr>
            <a:spAutoFit/>
          </a:bodyPr>
          <a:lstStyle/>
          <a:p>
            <a:r>
              <a:rPr lang="en-US" altLang="zh-CN" sz="4400" dirty="0">
                <a:latin typeface="Times New Roman" pitchFamily="18" charset="0"/>
              </a:rPr>
              <a:t> </a:t>
            </a:r>
            <a:r>
              <a:rPr lang="en-US" altLang="zh-CN" sz="2400" dirty="0">
                <a:latin typeface="Times New Roman" pitchFamily="18" charset="0"/>
              </a:rPr>
              <a:t>       </a:t>
            </a:r>
          </a:p>
          <a:p>
            <a:r>
              <a:rPr lang="zh-CN" altLang="en-US" b="1" dirty="0">
                <a:latin typeface="黑体" pitchFamily="49" charset="-122"/>
                <a:ea typeface="黑体" pitchFamily="49" charset="-122"/>
                <a:sym typeface="Webdings" pitchFamily="18" charset="2"/>
              </a:rPr>
              <a:t>初略地说，品质是一个人相对稳定的行为倾向。一个人的品质的形成既包括先天的生理基础（气质），也包括后天通过教育、训练等条件的习得。</a:t>
            </a:r>
          </a:p>
          <a:p>
            <a:endParaRPr lang="zh-CN" altLang="en-US" b="1" dirty="0">
              <a:latin typeface="黑体" pitchFamily="49" charset="-122"/>
              <a:ea typeface="黑体" pitchFamily="49" charset="-122"/>
              <a:sym typeface="Webdings" pitchFamily="18" charset="2"/>
            </a:endParaRPr>
          </a:p>
          <a:p>
            <a:endParaRPr lang="zh-CN" altLang="en-US" sz="3200" b="1" dirty="0">
              <a:latin typeface="黑体" pitchFamily="49" charset="-122"/>
              <a:ea typeface="黑体" pitchFamily="49" charset="-122"/>
              <a:sym typeface="Webdings" pitchFamily="18" charset="2"/>
            </a:endParaRPr>
          </a:p>
          <a:p>
            <a:endParaRPr lang="zh-CN" altLang="en-US" sz="3200" b="1" dirty="0">
              <a:latin typeface="黑体" pitchFamily="49" charset="-122"/>
              <a:ea typeface="黑体" pitchFamily="49" charset="-122"/>
            </a:endParaRPr>
          </a:p>
          <a:p>
            <a:r>
              <a:rPr lang="zh-CN" altLang="en-US" sz="2400" b="1" dirty="0">
                <a:latin typeface="黑体" pitchFamily="49" charset="-122"/>
                <a:ea typeface="黑体" pitchFamily="49" charset="-122"/>
              </a:rPr>
              <a:t>    </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ext Box 2"/>
          <p:cNvSpPr txBox="1">
            <a:spLocks noChangeArrowheads="1"/>
          </p:cNvSpPr>
          <p:nvPr/>
        </p:nvSpPr>
        <p:spPr bwMode="auto">
          <a:xfrm>
            <a:off x="755576" y="476672"/>
            <a:ext cx="8243887" cy="6555641"/>
          </a:xfrm>
          <a:prstGeom prst="rect">
            <a:avLst/>
          </a:prstGeom>
          <a:noFill/>
          <a:ln w="9525">
            <a:noFill/>
            <a:miter lim="800000"/>
            <a:headEnd/>
            <a:tailEnd/>
          </a:ln>
        </p:spPr>
        <p:txBody>
          <a:bodyPr>
            <a:spAutoFit/>
          </a:bodyPr>
          <a:lstStyle/>
          <a:p>
            <a:r>
              <a:rPr lang="en-US" altLang="zh-CN" sz="4400" dirty="0">
                <a:latin typeface="Times New Roman" pitchFamily="18" charset="0"/>
              </a:rPr>
              <a:t> </a:t>
            </a:r>
            <a:r>
              <a:rPr lang="en-US" altLang="zh-CN" sz="2400" dirty="0">
                <a:latin typeface="Times New Roman" pitchFamily="18" charset="0"/>
              </a:rPr>
              <a:t>       </a:t>
            </a:r>
          </a:p>
          <a:p>
            <a:endParaRPr lang="en-US" altLang="zh-CN" b="1" dirty="0">
              <a:latin typeface="黑体" pitchFamily="49" charset="-122"/>
              <a:ea typeface="黑体" pitchFamily="49" charset="-122"/>
              <a:sym typeface="Webdings" pitchFamily="18" charset="2"/>
            </a:endParaRPr>
          </a:p>
          <a:p>
            <a:r>
              <a:rPr lang="zh-CN" altLang="en-US" b="1" dirty="0">
                <a:latin typeface="黑体" pitchFamily="49" charset="-122"/>
                <a:ea typeface="黑体" pitchFamily="49" charset="-122"/>
                <a:sym typeface="Webdings" pitchFamily="18" charset="2"/>
              </a:rPr>
              <a:t>美德与行为的关系。具体行动可能反映出某个人的品质，但不能根据单个的行为判断一个人的品质。而且美德还包括相应的情感、态度、判断力。例如：勇敢。</a:t>
            </a:r>
          </a:p>
          <a:p>
            <a:endParaRPr lang="zh-CN" altLang="en-US" b="1" dirty="0">
              <a:latin typeface="黑体" pitchFamily="49" charset="-122"/>
              <a:ea typeface="黑体" pitchFamily="49" charset="-122"/>
              <a:sym typeface="Webdings" pitchFamily="18" charset="2"/>
            </a:endParaRPr>
          </a:p>
          <a:p>
            <a:endParaRPr lang="zh-CN" altLang="en-US" b="1" dirty="0">
              <a:latin typeface="黑体" pitchFamily="49" charset="-122"/>
              <a:ea typeface="黑体" pitchFamily="49" charset="-122"/>
              <a:sym typeface="Webdings" pitchFamily="18" charset="2"/>
            </a:endParaRPr>
          </a:p>
          <a:p>
            <a:endParaRPr lang="zh-CN" altLang="en-US" sz="3200" b="1" dirty="0">
              <a:latin typeface="黑体" pitchFamily="49" charset="-122"/>
              <a:ea typeface="黑体" pitchFamily="49" charset="-122"/>
              <a:sym typeface="Webdings" pitchFamily="18" charset="2"/>
            </a:endParaRPr>
          </a:p>
          <a:p>
            <a:endParaRPr lang="zh-CN" altLang="en-US" sz="3200" b="1" dirty="0">
              <a:latin typeface="黑体" pitchFamily="49" charset="-122"/>
              <a:ea typeface="黑体" pitchFamily="49" charset="-122"/>
            </a:endParaRPr>
          </a:p>
          <a:p>
            <a:r>
              <a:rPr lang="zh-CN" altLang="en-US" sz="2400" b="1" dirty="0">
                <a:latin typeface="黑体" pitchFamily="49" charset="-122"/>
                <a:ea typeface="黑体" pitchFamily="49" charset="-122"/>
              </a:rPr>
              <a:t>    </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ext Box 2"/>
          <p:cNvSpPr txBox="1">
            <a:spLocks noChangeArrowheads="1"/>
          </p:cNvSpPr>
          <p:nvPr/>
        </p:nvSpPr>
        <p:spPr bwMode="auto">
          <a:xfrm>
            <a:off x="755576" y="476672"/>
            <a:ext cx="8243887" cy="6001643"/>
          </a:xfrm>
          <a:prstGeom prst="rect">
            <a:avLst/>
          </a:prstGeom>
          <a:noFill/>
          <a:ln w="9525">
            <a:noFill/>
            <a:miter lim="800000"/>
            <a:headEnd/>
            <a:tailEnd/>
          </a:ln>
        </p:spPr>
        <p:txBody>
          <a:bodyPr>
            <a:spAutoFit/>
          </a:bodyPr>
          <a:lstStyle/>
          <a:p>
            <a:r>
              <a:rPr lang="en-US" altLang="zh-CN" sz="4400" dirty="0">
                <a:latin typeface="Times New Roman" pitchFamily="18" charset="0"/>
              </a:rPr>
              <a:t> </a:t>
            </a:r>
            <a:r>
              <a:rPr lang="en-US" altLang="zh-CN" sz="2400" dirty="0">
                <a:latin typeface="Times New Roman" pitchFamily="18" charset="0"/>
              </a:rPr>
              <a:t>       </a:t>
            </a:r>
          </a:p>
          <a:p>
            <a:endParaRPr lang="en-US" altLang="zh-CN" b="1" dirty="0">
              <a:latin typeface="黑体" pitchFamily="49" charset="-122"/>
              <a:ea typeface="黑体" pitchFamily="49" charset="-122"/>
              <a:sym typeface="Webdings" pitchFamily="18" charset="2"/>
            </a:endParaRPr>
          </a:p>
          <a:p>
            <a:r>
              <a:rPr lang="zh-CN" altLang="en-US" b="1" dirty="0">
                <a:latin typeface="黑体" pitchFamily="49" charset="-122"/>
                <a:ea typeface="黑体" pitchFamily="49" charset="-122"/>
                <a:sym typeface="Webdings" pitchFamily="18" charset="2"/>
              </a:rPr>
              <a:t>与正当评价不同，美德评价的</a:t>
            </a:r>
            <a:r>
              <a:rPr lang="zh-CN" altLang="en-US" b="1" dirty="0">
                <a:latin typeface="黑体" pitchFamily="49" charset="-122"/>
                <a:ea typeface="黑体" pitchFamily="49" charset="-122"/>
              </a:rPr>
              <a:t>结果有程度上的区别。而且</a:t>
            </a:r>
            <a:r>
              <a:rPr lang="zh-CN" altLang="en-US" b="1" dirty="0">
                <a:latin typeface="黑体" pitchFamily="49" charset="-122"/>
                <a:ea typeface="黑体" pitchFamily="49" charset="-122"/>
                <a:sym typeface="Webdings" pitchFamily="18" charset="2"/>
              </a:rPr>
              <a:t>一个人的品质有多个方面，需要做出不同的美德判断（不同的美德是否是统一的？）</a:t>
            </a:r>
          </a:p>
          <a:p>
            <a:endParaRPr lang="zh-CN" altLang="en-US" b="1" dirty="0">
              <a:latin typeface="黑体" pitchFamily="49" charset="-122"/>
              <a:ea typeface="黑体" pitchFamily="49" charset="-122"/>
              <a:sym typeface="Webdings" pitchFamily="18" charset="2"/>
            </a:endParaRPr>
          </a:p>
          <a:p>
            <a:endParaRPr lang="zh-CN" altLang="en-US" b="1" dirty="0">
              <a:latin typeface="黑体" pitchFamily="49" charset="-122"/>
              <a:ea typeface="黑体" pitchFamily="49" charset="-122"/>
              <a:sym typeface="Webdings" pitchFamily="18" charset="2"/>
            </a:endParaRPr>
          </a:p>
          <a:p>
            <a:endParaRPr lang="zh-CN" altLang="en-US" sz="3200" b="1" dirty="0">
              <a:latin typeface="黑体" pitchFamily="49" charset="-122"/>
              <a:ea typeface="黑体" pitchFamily="49" charset="-122"/>
              <a:sym typeface="Webdings" pitchFamily="18" charset="2"/>
            </a:endParaRPr>
          </a:p>
          <a:p>
            <a:endParaRPr lang="zh-CN" altLang="en-US" sz="3200" b="1" dirty="0">
              <a:latin typeface="黑体" pitchFamily="49" charset="-122"/>
              <a:ea typeface="黑体" pitchFamily="49" charset="-122"/>
            </a:endParaRPr>
          </a:p>
          <a:p>
            <a:r>
              <a:rPr lang="zh-CN" altLang="en-US" sz="2400" b="1" dirty="0">
                <a:latin typeface="黑体" pitchFamily="49" charset="-122"/>
                <a:ea typeface="黑体" pitchFamily="49" charset="-122"/>
              </a:rPr>
              <a:t>    </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ext Box 2"/>
          <p:cNvSpPr txBox="1">
            <a:spLocks noChangeArrowheads="1"/>
          </p:cNvSpPr>
          <p:nvPr/>
        </p:nvSpPr>
        <p:spPr bwMode="auto">
          <a:xfrm>
            <a:off x="468313" y="549275"/>
            <a:ext cx="8424862" cy="4339650"/>
          </a:xfrm>
          <a:prstGeom prst="rect">
            <a:avLst/>
          </a:prstGeom>
          <a:noFill/>
          <a:ln w="9525">
            <a:noFill/>
            <a:miter lim="800000"/>
            <a:headEnd/>
            <a:tailEnd/>
          </a:ln>
        </p:spPr>
        <p:txBody>
          <a:bodyPr>
            <a:spAutoFit/>
          </a:bodyPr>
          <a:lstStyle/>
          <a:p>
            <a:endParaRPr lang="en-US" altLang="zh-CN" sz="2400" b="1" dirty="0">
              <a:latin typeface="黑体" pitchFamily="49" charset="-122"/>
              <a:ea typeface="黑体" pitchFamily="49" charset="-122"/>
            </a:endParaRPr>
          </a:p>
          <a:p>
            <a:r>
              <a:rPr lang="zh-CN" altLang="en-US" b="1" dirty="0">
                <a:latin typeface="黑体" pitchFamily="49" charset="-122"/>
                <a:ea typeface="黑体" pitchFamily="49" charset="-122"/>
              </a:rPr>
              <a:t>在进行道德判断的时候，我们特别需要注意：</a:t>
            </a:r>
            <a:r>
              <a:rPr lang="zh-CN" altLang="en-US" dirty="0">
                <a:latin typeface="Times New Roman" pitchFamily="18" charset="0"/>
              </a:rPr>
              <a:t>      </a:t>
            </a:r>
            <a:endParaRPr lang="zh-CN" altLang="en-US" dirty="0">
              <a:latin typeface="黑体" pitchFamily="49" charset="-122"/>
              <a:ea typeface="黑体" pitchFamily="49" charset="-122"/>
            </a:endParaRPr>
          </a:p>
          <a:p>
            <a:r>
              <a:rPr lang="zh-CN" altLang="en-US" b="1" dirty="0">
                <a:latin typeface="黑体" pitchFamily="49" charset="-122"/>
                <a:ea typeface="黑体" pitchFamily="49" charset="-122"/>
                <a:sym typeface="Wingdings" pitchFamily="2" charset="2"/>
              </a:rPr>
              <a:t> </a:t>
            </a:r>
            <a:r>
              <a:rPr lang="en-US" altLang="zh-CN" b="1" dirty="0">
                <a:latin typeface="Times New Roman" pitchFamily="18" charset="0"/>
                <a:sym typeface="Wingdings" pitchFamily="2" charset="2"/>
              </a:rPr>
              <a:t></a:t>
            </a:r>
            <a:r>
              <a:rPr lang="zh-CN" altLang="en-US" b="1" dirty="0">
                <a:latin typeface="黑体" pitchFamily="49" charset="-122"/>
                <a:ea typeface="黑体" pitchFamily="49" charset="-122"/>
              </a:rPr>
              <a:t>正当判断和美德判断是两类不同的伦理评价。一个人的特定行为在道德上是正当的，并不表明这个人拥有美德。</a:t>
            </a:r>
          </a:p>
          <a:p>
            <a:endParaRPr lang="zh-CN" altLang="en-US" b="1" dirty="0">
              <a:latin typeface="黑体" pitchFamily="49" charset="-122"/>
              <a:ea typeface="黑体" pitchFamily="49" charset="-122"/>
            </a:endParaRPr>
          </a:p>
          <a:p>
            <a:endParaRPr lang="en-US" b="1" dirty="0">
              <a:latin typeface="黑体" pitchFamily="49" charset="-122"/>
              <a:ea typeface="黑体" pitchFamily="49" charset="-122"/>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ext Box 2"/>
          <p:cNvSpPr txBox="1">
            <a:spLocks noChangeArrowheads="1"/>
          </p:cNvSpPr>
          <p:nvPr/>
        </p:nvSpPr>
        <p:spPr bwMode="auto">
          <a:xfrm>
            <a:off x="468313" y="549275"/>
            <a:ext cx="8424862" cy="3785652"/>
          </a:xfrm>
          <a:prstGeom prst="rect">
            <a:avLst/>
          </a:prstGeom>
          <a:noFill/>
          <a:ln w="9525">
            <a:noFill/>
            <a:miter lim="800000"/>
            <a:headEnd/>
            <a:tailEnd/>
          </a:ln>
        </p:spPr>
        <p:txBody>
          <a:bodyPr>
            <a:spAutoFit/>
          </a:bodyPr>
          <a:lstStyle/>
          <a:p>
            <a:endParaRPr lang="en-US" altLang="zh-CN" sz="2400" b="1" dirty="0">
              <a:latin typeface="黑体" pitchFamily="49" charset="-122"/>
              <a:ea typeface="黑体" pitchFamily="49" charset="-122"/>
            </a:endParaRPr>
          </a:p>
          <a:p>
            <a:r>
              <a:rPr lang="zh-CN" altLang="en-US" dirty="0">
                <a:latin typeface="Times New Roman" pitchFamily="18" charset="0"/>
              </a:rPr>
              <a:t>      </a:t>
            </a:r>
            <a:endParaRPr lang="zh-CN" altLang="en-US" dirty="0">
              <a:latin typeface="黑体" pitchFamily="49" charset="-122"/>
              <a:ea typeface="黑体" pitchFamily="49" charset="-122"/>
            </a:endParaRPr>
          </a:p>
          <a:p>
            <a:r>
              <a:rPr lang="zh-CN" altLang="en-US" b="1" dirty="0">
                <a:latin typeface="黑体" pitchFamily="49" charset="-122"/>
                <a:ea typeface="黑体" pitchFamily="49" charset="-122"/>
              </a:rPr>
              <a:t>正当判断和美德判断也是有联系的。一个人是否具有某个道德美德，在于他是否具有做道德上正当行为的倾向。出于美德的行为有较高的道德价值。</a:t>
            </a:r>
          </a:p>
          <a:p>
            <a:endParaRPr lang="en-US" altLang="zh-CN" b="1" dirty="0">
              <a:latin typeface="黑体" pitchFamily="49" charset="-122"/>
              <a:ea typeface="黑体" pitchFamily="49" charset="-122"/>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ext Box 2"/>
          <p:cNvSpPr txBox="1">
            <a:spLocks noChangeArrowheads="1"/>
          </p:cNvSpPr>
          <p:nvPr/>
        </p:nvSpPr>
        <p:spPr bwMode="auto">
          <a:xfrm>
            <a:off x="468313" y="549275"/>
            <a:ext cx="8424862" cy="4339650"/>
          </a:xfrm>
          <a:prstGeom prst="rect">
            <a:avLst/>
          </a:prstGeom>
          <a:noFill/>
          <a:ln w="9525">
            <a:noFill/>
            <a:miter lim="800000"/>
            <a:headEnd/>
            <a:tailEnd/>
          </a:ln>
        </p:spPr>
        <p:txBody>
          <a:bodyPr>
            <a:spAutoFit/>
          </a:bodyPr>
          <a:lstStyle/>
          <a:p>
            <a:endParaRPr lang="en-US" altLang="zh-CN" sz="2400" b="1" dirty="0">
              <a:latin typeface="黑体" pitchFamily="49" charset="-122"/>
              <a:ea typeface="黑体" pitchFamily="49" charset="-122"/>
            </a:endParaRPr>
          </a:p>
          <a:p>
            <a:r>
              <a:rPr lang="zh-CN" altLang="en-US" dirty="0">
                <a:latin typeface="Times New Roman" pitchFamily="18" charset="0"/>
              </a:rPr>
              <a:t>  </a:t>
            </a:r>
            <a:endParaRPr lang="zh-CN" altLang="en-US" dirty="0">
              <a:latin typeface="黑体" pitchFamily="49" charset="-122"/>
              <a:ea typeface="黑体" pitchFamily="49" charset="-122"/>
            </a:endParaRPr>
          </a:p>
          <a:p>
            <a:r>
              <a:rPr lang="zh-CN" altLang="en-US" b="1" dirty="0">
                <a:latin typeface="黑体" pitchFamily="49" charset="-122"/>
                <a:ea typeface="黑体" pitchFamily="49" charset="-122"/>
              </a:rPr>
              <a:t>正当判断不只针对个体的行为，而且针对社会的集体行为，包括政策、法律，也包括社会、经济、政治制度。对个体行为和集体行为的要求可能不尽相同，但要出自于共同的道德理由。</a:t>
            </a:r>
          </a:p>
          <a:p>
            <a:endParaRPr lang="en-US" altLang="zh-CN" b="1" dirty="0">
              <a:latin typeface="黑体" pitchFamily="49" charset="-122"/>
              <a:ea typeface="黑体" pitchFamily="49" charset="-122"/>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ext Box 2"/>
          <p:cNvSpPr txBox="1">
            <a:spLocks noChangeArrowheads="1"/>
          </p:cNvSpPr>
          <p:nvPr/>
        </p:nvSpPr>
        <p:spPr bwMode="auto">
          <a:xfrm>
            <a:off x="611188" y="692150"/>
            <a:ext cx="7848600" cy="4846638"/>
          </a:xfrm>
          <a:prstGeom prst="rect">
            <a:avLst/>
          </a:prstGeom>
          <a:noFill/>
          <a:ln w="9525">
            <a:noFill/>
            <a:miter lim="800000"/>
            <a:headEnd/>
            <a:tailEnd/>
          </a:ln>
        </p:spPr>
        <p:txBody>
          <a:bodyPr>
            <a:spAutoFit/>
          </a:bodyPr>
          <a:lstStyle/>
          <a:p>
            <a:endParaRPr lang="en-US" altLang="zh-CN" sz="2400" b="1" dirty="0">
              <a:latin typeface="黑体" pitchFamily="49" charset="-122"/>
              <a:ea typeface="黑体" pitchFamily="49" charset="-122"/>
            </a:endParaRPr>
          </a:p>
          <a:p>
            <a:r>
              <a:rPr lang="zh-CN" altLang="en-US" b="1" dirty="0">
                <a:latin typeface="黑体" pitchFamily="49" charset="-122"/>
                <a:ea typeface="黑体" pitchFamily="49" charset="-122"/>
              </a:rPr>
              <a:t>对一个行为的回应，本身是一个行为，也有一个道德上是否正当的问题。</a:t>
            </a:r>
          </a:p>
          <a:p>
            <a:r>
              <a:rPr lang="zh-CN" altLang="en-US" b="1" dirty="0">
                <a:latin typeface="黑体" pitchFamily="49" charset="-122"/>
                <a:ea typeface="黑体" pitchFamily="49" charset="-122"/>
              </a:rPr>
              <a:t>   对不道德行为的惩罚，包括是否惩罚，惩罚的程度，惩罚的程序等，也有一个道德上正当与否的问题。</a:t>
            </a:r>
          </a:p>
          <a:p>
            <a:r>
              <a:rPr lang="zh-CN" altLang="en-US" b="1" dirty="0">
                <a:latin typeface="黑体" pitchFamily="49" charset="-122"/>
                <a:ea typeface="黑体" pitchFamily="49" charset="-122"/>
              </a:rPr>
              <a:t>  对不道德行为的干预，例如法律上的干预，本身也是一个行为，也有一个道德上是否正当的问题。</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ext Box 2"/>
          <p:cNvSpPr txBox="1">
            <a:spLocks noChangeArrowheads="1"/>
          </p:cNvSpPr>
          <p:nvPr/>
        </p:nvSpPr>
        <p:spPr bwMode="auto">
          <a:xfrm>
            <a:off x="611188" y="692150"/>
            <a:ext cx="7848600" cy="4339650"/>
          </a:xfrm>
          <a:prstGeom prst="rect">
            <a:avLst/>
          </a:prstGeom>
          <a:noFill/>
          <a:ln w="9525">
            <a:noFill/>
            <a:miter lim="800000"/>
            <a:headEnd/>
            <a:tailEnd/>
          </a:ln>
        </p:spPr>
        <p:txBody>
          <a:bodyPr>
            <a:spAutoFit/>
          </a:bodyPr>
          <a:lstStyle/>
          <a:p>
            <a:endParaRPr lang="en-US" altLang="zh-CN" sz="2400" b="1" dirty="0">
              <a:latin typeface="黑体" pitchFamily="49" charset="-122"/>
              <a:ea typeface="黑体" pitchFamily="49" charset="-122"/>
            </a:endParaRPr>
          </a:p>
          <a:p>
            <a:endParaRPr lang="en-US" altLang="zh-CN" b="1" dirty="0">
              <a:latin typeface="Times New Roman" pitchFamily="18" charset="0"/>
              <a:sym typeface="Wingdings" pitchFamily="2" charset="2"/>
            </a:endParaRPr>
          </a:p>
          <a:p>
            <a:r>
              <a:rPr lang="zh-CN" altLang="en-US" b="1" dirty="0">
                <a:latin typeface="黑体" pitchFamily="49" charset="-122"/>
                <a:ea typeface="黑体" pitchFamily="49" charset="-122"/>
              </a:rPr>
              <a:t>道德生活是复杂的，它既关心人们应该如何行事（正当判断），也关心人们应该成为什么样的人（美德判断）。它既关心作为个体的人应该如何生活，也关心由不同的个体组成的社会应该具有什么样的结构。</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ext Box 2"/>
          <p:cNvSpPr txBox="1">
            <a:spLocks noChangeArrowheads="1"/>
          </p:cNvSpPr>
          <p:nvPr/>
        </p:nvSpPr>
        <p:spPr bwMode="auto">
          <a:xfrm>
            <a:off x="611188" y="692150"/>
            <a:ext cx="7848600" cy="3785652"/>
          </a:xfrm>
          <a:prstGeom prst="rect">
            <a:avLst/>
          </a:prstGeom>
          <a:noFill/>
          <a:ln w="9525">
            <a:noFill/>
            <a:miter lim="800000"/>
            <a:headEnd/>
            <a:tailEnd/>
          </a:ln>
        </p:spPr>
        <p:txBody>
          <a:bodyPr>
            <a:spAutoFit/>
          </a:bodyPr>
          <a:lstStyle/>
          <a:p>
            <a:endParaRPr lang="en-US" altLang="zh-CN" sz="2400" b="1" dirty="0">
              <a:latin typeface="黑体" pitchFamily="49" charset="-122"/>
              <a:ea typeface="黑体" pitchFamily="49" charset="-122"/>
            </a:endParaRPr>
          </a:p>
          <a:p>
            <a:endParaRPr lang="en-US" altLang="zh-CN" b="1" dirty="0">
              <a:latin typeface="Times New Roman" pitchFamily="18" charset="0"/>
              <a:sym typeface="Wingdings" pitchFamily="2" charset="2"/>
            </a:endParaRPr>
          </a:p>
          <a:p>
            <a:r>
              <a:rPr lang="zh-CN" altLang="en-US" b="1" dirty="0">
                <a:latin typeface="黑体" pitchFamily="49" charset="-122"/>
                <a:ea typeface="黑体" pitchFamily="49" charset="-122"/>
              </a:rPr>
              <a:t>道德规范是实践性规范，必须具有可践行性。因此，道德与人性的一般特征、与人的生活理想有密切的联系；与社会的一般特征、与社会生活的理想有密切的联系。</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ext Box 2"/>
          <p:cNvSpPr txBox="1">
            <a:spLocks noChangeArrowheads="1"/>
          </p:cNvSpPr>
          <p:nvPr/>
        </p:nvSpPr>
        <p:spPr bwMode="auto">
          <a:xfrm>
            <a:off x="574576" y="620688"/>
            <a:ext cx="7994848" cy="4647426"/>
          </a:xfrm>
          <a:prstGeom prst="rect">
            <a:avLst/>
          </a:prstGeom>
          <a:noFill/>
          <a:ln w="9525">
            <a:noFill/>
            <a:miter lim="800000"/>
            <a:headEnd/>
            <a:tailEnd/>
          </a:ln>
        </p:spPr>
        <p:txBody>
          <a:bodyPr wrap="square">
            <a:spAutoFit/>
          </a:bodyPr>
          <a:lstStyle/>
          <a:p>
            <a:r>
              <a:rPr lang="zh-CN" altLang="zh-CN" sz="4400" dirty="0">
                <a:latin typeface="Times New Roman" pitchFamily="18" charset="0"/>
              </a:rPr>
              <a:t> </a:t>
            </a:r>
            <a:r>
              <a:rPr lang="zh-CN" altLang="en-US" b="1" dirty="0">
                <a:latin typeface="黑体" pitchFamily="49" charset="-122"/>
                <a:ea typeface="黑体" pitchFamily="49" charset="-122"/>
              </a:rPr>
              <a:t>四、</a:t>
            </a:r>
            <a:r>
              <a:rPr lang="zh-CN" b="1" dirty="0">
                <a:latin typeface="黑体" pitchFamily="49" charset="-122"/>
                <a:ea typeface="黑体" pitchFamily="49" charset="-122"/>
              </a:rPr>
              <a:t>道德</a:t>
            </a:r>
            <a:r>
              <a:rPr lang="zh-CN" altLang="en-US" b="1" dirty="0">
                <a:latin typeface="黑体" pitchFamily="49" charset="-122"/>
                <a:ea typeface="黑体" pitchFamily="49" charset="-122"/>
              </a:rPr>
              <a:t>论证</a:t>
            </a:r>
            <a:endParaRPr lang="zh-CN" b="1" dirty="0">
              <a:latin typeface="黑体" pitchFamily="49" charset="-122"/>
              <a:ea typeface="黑体" pitchFamily="49" charset="-122"/>
            </a:endParaRPr>
          </a:p>
          <a:p>
            <a:endParaRPr lang="zh-CN" dirty="0">
              <a:latin typeface="黑体" pitchFamily="49" charset="-122"/>
              <a:ea typeface="黑体" pitchFamily="49" charset="-122"/>
            </a:endParaRPr>
          </a:p>
          <a:p>
            <a:r>
              <a:rPr lang="zh-CN" altLang="en-US" b="1" dirty="0">
                <a:latin typeface="黑体" pitchFamily="49" charset="-122"/>
                <a:ea typeface="黑体" pitchFamily="49" charset="-122"/>
                <a:sym typeface="Webdings" pitchFamily="18" charset="2"/>
              </a:rPr>
              <a:t>一个人对某个行为或某个人的品德的道德评价是这个人的道德观点或道德信念。</a:t>
            </a:r>
            <a:endParaRPr lang="en-US" altLang="zh-CN" b="1" dirty="0">
              <a:latin typeface="黑体" pitchFamily="49" charset="-122"/>
              <a:ea typeface="黑体" pitchFamily="49" charset="-122"/>
              <a:sym typeface="Webdings" pitchFamily="18" charset="2"/>
            </a:endParaRPr>
          </a:p>
          <a:p>
            <a:r>
              <a:rPr lang="zh-CN" altLang="en-US" b="1" dirty="0">
                <a:latin typeface="黑体" pitchFamily="49" charset="-122"/>
                <a:ea typeface="黑体" pitchFamily="49" charset="-122"/>
              </a:rPr>
              <a:t>一个人的道德观点影响他对自己行为的决定，也影响他对其他人的态度，还影响他对整个社会的看法。</a:t>
            </a:r>
          </a:p>
          <a:p>
            <a:endParaRPr lang="zh-CN" altLang="zh-CN" dirty="0">
              <a:latin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2"/>
          <p:cNvSpPr txBox="1">
            <a:spLocks noChangeArrowheads="1"/>
          </p:cNvSpPr>
          <p:nvPr/>
        </p:nvSpPr>
        <p:spPr bwMode="auto">
          <a:xfrm>
            <a:off x="611188" y="620687"/>
            <a:ext cx="7849244" cy="4462760"/>
          </a:xfrm>
          <a:prstGeom prst="rect">
            <a:avLst/>
          </a:prstGeom>
          <a:noFill/>
          <a:ln w="9525">
            <a:noFill/>
            <a:miter lim="800000"/>
            <a:headEnd/>
            <a:tailEnd/>
          </a:ln>
        </p:spPr>
        <p:txBody>
          <a:bodyPr wrap="square">
            <a:spAutoFit/>
          </a:bodyPr>
          <a:lstStyle/>
          <a:p>
            <a:endParaRPr lang="zh-CN" altLang="zh-CN" sz="3200" b="1" dirty="0">
              <a:latin typeface="Times New Roman" pitchFamily="18" charset="0"/>
              <a:ea typeface="黑体" pitchFamily="49" charset="-122"/>
              <a:sym typeface="Webdings" pitchFamily="18" charset="2"/>
            </a:endParaRPr>
          </a:p>
          <a:p>
            <a:pPr algn="just"/>
            <a:r>
              <a:rPr lang="zh-CN" altLang="en-US" b="1" dirty="0">
                <a:latin typeface="黑体" pitchFamily="49" charset="-122"/>
                <a:ea typeface="黑体" pitchFamily="49" charset="-122"/>
                <a:sym typeface="Webdings" pitchFamily="18" charset="2"/>
              </a:rPr>
              <a:t>人们有关世界、社会和自身的观点，构成了他的常识（包括科学）。</a:t>
            </a:r>
            <a:r>
              <a:rPr lang="zh-CN" b="1" dirty="0">
                <a:latin typeface="黑体" pitchFamily="49" charset="-122"/>
                <a:ea typeface="黑体" pitchFamily="49" charset="-122"/>
                <a:sym typeface="Webdings" pitchFamily="18" charset="2"/>
              </a:rPr>
              <a:t>哲学</a:t>
            </a:r>
            <a:r>
              <a:rPr lang="zh-CN" altLang="en-US" b="1" dirty="0">
                <a:latin typeface="黑体" pitchFamily="49" charset="-122"/>
                <a:ea typeface="黑体" pitchFamily="49" charset="-122"/>
                <a:sym typeface="Webdings" pitchFamily="18" charset="2"/>
              </a:rPr>
              <a:t>的任务是对这些常识进行反思。之所以需要反思，是</a:t>
            </a:r>
            <a:r>
              <a:rPr lang="zh-CN" altLang="en-US" b="1">
                <a:latin typeface="黑体" pitchFamily="49" charset="-122"/>
                <a:ea typeface="黑体" pitchFamily="49" charset="-122"/>
                <a:sym typeface="Webdings" pitchFamily="18" charset="2"/>
              </a:rPr>
              <a:t>在于常识往往</a:t>
            </a:r>
            <a:r>
              <a:rPr lang="zh-CN" altLang="en-US" b="1" dirty="0">
                <a:latin typeface="黑体" pitchFamily="49" charset="-122"/>
                <a:ea typeface="黑体" pitchFamily="49" charset="-122"/>
                <a:sym typeface="Webdings" pitchFamily="18" charset="2"/>
              </a:rPr>
              <a:t>预设一些基本概念和基本命题，而我们在未加审视的情况下就认定它们是清楚的、可靠的。</a:t>
            </a:r>
            <a:endParaRPr lang="zh-CN" b="1" dirty="0">
              <a:latin typeface="黑体" pitchFamily="49" charset="-122"/>
              <a:ea typeface="黑体" pitchFamily="49" charset="-122"/>
              <a:sym typeface="Webdings" pitchFamily="18" charset="2"/>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ext Box 2"/>
          <p:cNvSpPr txBox="1">
            <a:spLocks noChangeArrowheads="1"/>
          </p:cNvSpPr>
          <p:nvPr/>
        </p:nvSpPr>
        <p:spPr bwMode="auto">
          <a:xfrm>
            <a:off x="609600" y="620713"/>
            <a:ext cx="8210550" cy="5139869"/>
          </a:xfrm>
          <a:prstGeom prst="rect">
            <a:avLst/>
          </a:prstGeom>
          <a:noFill/>
          <a:ln w="9525">
            <a:noFill/>
            <a:miter lim="800000"/>
            <a:headEnd/>
            <a:tailEnd/>
          </a:ln>
        </p:spPr>
        <p:txBody>
          <a:bodyPr>
            <a:spAutoFit/>
          </a:bodyPr>
          <a:lstStyle/>
          <a:p>
            <a:r>
              <a:rPr lang="zh-CN" altLang="zh-CN" sz="4400" dirty="0">
                <a:latin typeface="Times New Roman" pitchFamily="18" charset="0"/>
              </a:rPr>
              <a:t> </a:t>
            </a:r>
            <a:endParaRPr lang="zh-CN" b="1" dirty="0">
              <a:latin typeface="黑体" pitchFamily="49" charset="-122"/>
              <a:ea typeface="黑体" pitchFamily="49" charset="-122"/>
            </a:endParaRPr>
          </a:p>
          <a:p>
            <a:r>
              <a:rPr lang="zh-CN" altLang="en-US" b="1" dirty="0">
                <a:latin typeface="黑体" pitchFamily="49" charset="-122"/>
                <a:ea typeface="黑体" pitchFamily="49" charset="-122"/>
                <a:sym typeface="Webdings" pitchFamily="18" charset="2"/>
              </a:rPr>
              <a:t>但是，</a:t>
            </a:r>
            <a:r>
              <a:rPr lang="zh-CN" b="1" dirty="0">
                <a:latin typeface="黑体" pitchFamily="49" charset="-122"/>
                <a:ea typeface="黑体" pitchFamily="49" charset="-122"/>
                <a:sym typeface="Webdings" pitchFamily="18" charset="2"/>
              </a:rPr>
              <a:t>道德</a:t>
            </a:r>
            <a:r>
              <a:rPr lang="zh-CN" altLang="en-US" b="1" dirty="0">
                <a:latin typeface="黑体" pitchFamily="49" charset="-122"/>
                <a:ea typeface="黑体" pitchFamily="49" charset="-122"/>
                <a:sym typeface="Webdings" pitchFamily="18" charset="2"/>
              </a:rPr>
              <a:t>观点</a:t>
            </a:r>
            <a:r>
              <a:rPr lang="zh-CN" b="1" dirty="0">
                <a:latin typeface="黑体" pitchFamily="49" charset="-122"/>
                <a:ea typeface="黑体" pitchFamily="49" charset="-122"/>
                <a:sym typeface="Webdings" pitchFamily="18" charset="2"/>
              </a:rPr>
              <a:t>有正确</a:t>
            </a:r>
            <a:r>
              <a:rPr lang="zh-CN" altLang="en-US" b="1" dirty="0">
                <a:latin typeface="黑体" pitchFamily="49" charset="-122"/>
                <a:ea typeface="黑体" pitchFamily="49" charset="-122"/>
                <a:sym typeface="Webdings" pitchFamily="18" charset="2"/>
              </a:rPr>
              <a:t>、</a:t>
            </a:r>
            <a:r>
              <a:rPr lang="zh-CN" b="1" dirty="0">
                <a:latin typeface="黑体" pitchFamily="49" charset="-122"/>
                <a:ea typeface="黑体" pitchFamily="49" charset="-122"/>
                <a:sym typeface="Webdings" pitchFamily="18" charset="2"/>
              </a:rPr>
              <a:t>不正确之分</a:t>
            </a:r>
            <a:r>
              <a:rPr lang="zh-CN" altLang="en-US" b="1" dirty="0">
                <a:latin typeface="黑体" pitchFamily="49" charset="-122"/>
                <a:ea typeface="黑体" pitchFamily="49" charset="-122"/>
                <a:sym typeface="Webdings" pitchFamily="18" charset="2"/>
              </a:rPr>
              <a:t>，或者真、假之分</a:t>
            </a:r>
            <a:r>
              <a:rPr lang="zh-CN" b="1" dirty="0">
                <a:latin typeface="黑体" pitchFamily="49" charset="-122"/>
                <a:ea typeface="黑体" pitchFamily="49" charset="-122"/>
                <a:sym typeface="Webdings" pitchFamily="18" charset="2"/>
              </a:rPr>
              <a:t>。</a:t>
            </a:r>
            <a:r>
              <a:rPr lang="zh-CN" altLang="en-US" b="1" dirty="0">
                <a:latin typeface="黑体" pitchFamily="49" charset="-122"/>
                <a:ea typeface="黑体" pitchFamily="49" charset="-122"/>
                <a:sym typeface="Webdings" pitchFamily="18" charset="2"/>
              </a:rPr>
              <a:t>假如一个人认为性骚扰女性的行为在道德上是正当的，而你不同意他的看法。你并不只是认为你和他的观点不一样，而且认为他的观点是不对的。</a:t>
            </a:r>
            <a:endParaRPr lang="zh-CN" sz="3200" b="1" dirty="0">
              <a:latin typeface="黑体" pitchFamily="49" charset="-122"/>
              <a:ea typeface="黑体" pitchFamily="49" charset="-122"/>
            </a:endParaRPr>
          </a:p>
          <a:p>
            <a:endParaRPr lang="zh-CN" sz="3200" b="1" dirty="0">
              <a:latin typeface="黑体" pitchFamily="49" charset="-122"/>
              <a:ea typeface="黑体" pitchFamily="49" charset="-122"/>
            </a:endParaRPr>
          </a:p>
          <a:p>
            <a:endParaRPr lang="zh-CN" altLang="zh-CN" dirty="0">
              <a:latin typeface="Times New Roman" pitchFamily="18" charset="0"/>
            </a:endParaRPr>
          </a:p>
        </p:txBody>
      </p:sp>
    </p:spTree>
    <p:extLst>
      <p:ext uri="{BB962C8B-B14F-4D97-AF65-F5344CB8AC3E}">
        <p14:creationId xmlns:p14="http://schemas.microsoft.com/office/powerpoint/2010/main" val="155359412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ext Box 2"/>
          <p:cNvSpPr txBox="1">
            <a:spLocks noChangeArrowheads="1"/>
          </p:cNvSpPr>
          <p:nvPr/>
        </p:nvSpPr>
        <p:spPr bwMode="auto">
          <a:xfrm>
            <a:off x="609600" y="620713"/>
            <a:ext cx="8210550" cy="5509200"/>
          </a:xfrm>
          <a:prstGeom prst="rect">
            <a:avLst/>
          </a:prstGeom>
          <a:noFill/>
          <a:ln w="9525">
            <a:noFill/>
            <a:miter lim="800000"/>
            <a:headEnd/>
            <a:tailEnd/>
          </a:ln>
        </p:spPr>
        <p:txBody>
          <a:bodyPr>
            <a:spAutoFit/>
          </a:bodyPr>
          <a:lstStyle/>
          <a:p>
            <a:endParaRPr lang="zh-CN" dirty="0">
              <a:latin typeface="黑体" pitchFamily="49" charset="-122"/>
              <a:ea typeface="黑体" pitchFamily="49" charset="-122"/>
            </a:endParaRPr>
          </a:p>
          <a:p>
            <a:endParaRPr lang="en-US" altLang="zh-CN" b="1" dirty="0">
              <a:latin typeface="黑体" pitchFamily="49" charset="-122"/>
              <a:ea typeface="黑体" pitchFamily="49" charset="-122"/>
              <a:sym typeface="Webdings" pitchFamily="18" charset="2"/>
            </a:endParaRPr>
          </a:p>
          <a:p>
            <a:r>
              <a:rPr lang="zh-CN" altLang="en-US" b="1" dirty="0">
                <a:latin typeface="黑体" pitchFamily="49" charset="-122"/>
                <a:ea typeface="黑体" pitchFamily="49" charset="-122"/>
                <a:sym typeface="Webdings" pitchFamily="18" charset="2"/>
              </a:rPr>
              <a:t>如何才能够确定一个道德观点是正确的或真的呢？就像在其他一些领域一样，我们需要表明，这个道德观点是</a:t>
            </a:r>
            <a:r>
              <a:rPr lang="zh-CN" b="1" dirty="0">
                <a:latin typeface="黑体" pitchFamily="49" charset="-122"/>
                <a:ea typeface="黑体" pitchFamily="49" charset="-122"/>
                <a:sym typeface="Webdings" pitchFamily="18" charset="2"/>
              </a:rPr>
              <a:t>有理由或者是有根据</a:t>
            </a:r>
            <a:r>
              <a:rPr lang="zh-CN" altLang="en-US" b="1" dirty="0">
                <a:latin typeface="黑体" pitchFamily="49" charset="-122"/>
                <a:ea typeface="黑体" pitchFamily="49" charset="-122"/>
                <a:sym typeface="Webdings" pitchFamily="18" charset="2"/>
              </a:rPr>
              <a:t>的，即我们有理由或根据认为整个观点是真的。</a:t>
            </a:r>
            <a:endParaRPr lang="zh-CN" b="1" dirty="0">
              <a:latin typeface="黑体" pitchFamily="49" charset="-122"/>
              <a:ea typeface="黑体" pitchFamily="49" charset="-122"/>
              <a:sym typeface="Webdings" pitchFamily="18" charset="2"/>
            </a:endParaRPr>
          </a:p>
          <a:p>
            <a:endParaRPr lang="zh-CN" sz="3200" b="1" dirty="0">
              <a:latin typeface="黑体" pitchFamily="49" charset="-122"/>
              <a:ea typeface="黑体" pitchFamily="49" charset="-122"/>
            </a:endParaRPr>
          </a:p>
          <a:p>
            <a:endParaRPr lang="zh-CN" sz="3200" b="1" dirty="0">
              <a:latin typeface="黑体" pitchFamily="49" charset="-122"/>
              <a:ea typeface="黑体" pitchFamily="49" charset="-122"/>
            </a:endParaRPr>
          </a:p>
          <a:p>
            <a:endParaRPr lang="zh-CN" altLang="zh-CN" dirty="0">
              <a:latin typeface="Times New Roman" pitchFamily="18" charset="0"/>
            </a:endParaRPr>
          </a:p>
        </p:txBody>
      </p:sp>
    </p:spTree>
    <p:extLst>
      <p:ext uri="{BB962C8B-B14F-4D97-AF65-F5344CB8AC3E}">
        <p14:creationId xmlns:p14="http://schemas.microsoft.com/office/powerpoint/2010/main" val="228275514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ext Box 2"/>
          <p:cNvSpPr txBox="1">
            <a:spLocks noChangeArrowheads="1"/>
          </p:cNvSpPr>
          <p:nvPr/>
        </p:nvSpPr>
        <p:spPr bwMode="auto">
          <a:xfrm>
            <a:off x="609600" y="762000"/>
            <a:ext cx="7924800" cy="5078313"/>
          </a:xfrm>
          <a:prstGeom prst="rect">
            <a:avLst/>
          </a:prstGeom>
          <a:noFill/>
          <a:ln w="9525">
            <a:noFill/>
            <a:miter lim="800000"/>
            <a:headEnd/>
            <a:tailEnd/>
          </a:ln>
        </p:spPr>
        <p:txBody>
          <a:bodyPr>
            <a:spAutoFit/>
          </a:bodyPr>
          <a:lstStyle/>
          <a:p>
            <a:endParaRPr lang="en-US" altLang="zh-CN" b="1" dirty="0">
              <a:latin typeface="黑体" pitchFamily="49" charset="-122"/>
              <a:ea typeface="黑体" pitchFamily="49" charset="-122"/>
            </a:endParaRPr>
          </a:p>
          <a:p>
            <a:r>
              <a:rPr lang="zh-CN" b="1" dirty="0">
                <a:latin typeface="黑体" pitchFamily="49" charset="-122"/>
                <a:ea typeface="黑体" pitchFamily="49" charset="-122"/>
              </a:rPr>
              <a:t>给出一个理由，在逻辑上意味着构造一个论证（</a:t>
            </a:r>
            <a:r>
              <a:rPr lang="zh-CN" altLang="zh-CN" b="1" dirty="0">
                <a:latin typeface="黑体" pitchFamily="49" charset="-122"/>
                <a:ea typeface="黑体" pitchFamily="49" charset="-122"/>
              </a:rPr>
              <a:t>Argument</a:t>
            </a:r>
            <a:r>
              <a:rPr lang="zh-CN" b="1" dirty="0">
                <a:latin typeface="黑体" pitchFamily="49" charset="-122"/>
                <a:ea typeface="黑体" pitchFamily="49" charset="-122"/>
              </a:rPr>
              <a:t>）</a:t>
            </a:r>
            <a:r>
              <a:rPr lang="zh-CN" altLang="en-US" b="1" dirty="0">
                <a:latin typeface="黑体" pitchFamily="49" charset="-122"/>
                <a:ea typeface="黑体" pitchFamily="49" charset="-122"/>
              </a:rPr>
              <a:t>。任何论证都包括两个部分，一是你的观点，一是支持你的观点的理由或者根据。理由或者根据，也称为论证的前提。你的观点则是论证的结论。</a:t>
            </a:r>
            <a:r>
              <a:rPr lang="zh-CN" b="1" dirty="0">
                <a:latin typeface="黑体" pitchFamily="49" charset="-122"/>
                <a:ea typeface="黑体" pitchFamily="49" charset="-122"/>
              </a:rPr>
              <a:t>为一个观点构造一个论证，也称为为这个观点提供辩护（</a:t>
            </a:r>
            <a:r>
              <a:rPr lang="zh-CN" altLang="zh-CN" b="1" dirty="0">
                <a:latin typeface="黑体" pitchFamily="49" charset="-122"/>
                <a:ea typeface="黑体" pitchFamily="49" charset="-122"/>
              </a:rPr>
              <a:t>Justification</a:t>
            </a:r>
            <a:r>
              <a:rPr lang="zh-CN" b="1" dirty="0">
                <a:latin typeface="黑体" pitchFamily="49" charset="-122"/>
                <a:ea typeface="黑体" pitchFamily="49" charset="-122"/>
              </a:rPr>
              <a:t>）。</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ext Box 2"/>
          <p:cNvSpPr txBox="1">
            <a:spLocks noChangeArrowheads="1"/>
          </p:cNvSpPr>
          <p:nvPr/>
        </p:nvSpPr>
        <p:spPr bwMode="auto">
          <a:xfrm>
            <a:off x="642938" y="1000125"/>
            <a:ext cx="8355012" cy="3970318"/>
          </a:xfrm>
          <a:prstGeom prst="rect">
            <a:avLst/>
          </a:prstGeom>
          <a:noFill/>
          <a:ln w="9525">
            <a:noFill/>
            <a:miter lim="800000"/>
            <a:headEnd/>
            <a:tailEnd/>
          </a:ln>
        </p:spPr>
        <p:txBody>
          <a:bodyPr>
            <a:spAutoFit/>
          </a:bodyPr>
          <a:lstStyle/>
          <a:p>
            <a:endParaRPr lang="en-US" altLang="zh-CN" b="1" dirty="0">
              <a:latin typeface="黑体" pitchFamily="49" charset="-122"/>
              <a:ea typeface="黑体" pitchFamily="49" charset="-122"/>
            </a:endParaRPr>
          </a:p>
          <a:p>
            <a:r>
              <a:rPr lang="zh-CN" b="1" dirty="0">
                <a:latin typeface="黑体" pitchFamily="49" charset="-122"/>
                <a:ea typeface="黑体" pitchFamily="49" charset="-122"/>
              </a:rPr>
              <a:t>道德论证</a:t>
            </a:r>
            <a:r>
              <a:rPr lang="zh-CN" b="1" dirty="0">
                <a:latin typeface="Times New Roman" pitchFamily="18" charset="0"/>
                <a:ea typeface="黑体" pitchFamily="49" charset="-122"/>
              </a:rPr>
              <a:t>包括两类前提：一类是事实判断，一类是道德</a:t>
            </a:r>
            <a:r>
              <a:rPr lang="zh-CN" altLang="en-US" b="1" dirty="0">
                <a:latin typeface="Times New Roman" pitchFamily="18" charset="0"/>
                <a:ea typeface="黑体" pitchFamily="49" charset="-122"/>
              </a:rPr>
              <a:t>判断</a:t>
            </a:r>
            <a:r>
              <a:rPr lang="zh-CN" b="1" dirty="0">
                <a:latin typeface="Times New Roman" pitchFamily="18" charset="0"/>
                <a:ea typeface="黑体" pitchFamily="49" charset="-122"/>
              </a:rPr>
              <a:t>。</a:t>
            </a:r>
            <a:r>
              <a:rPr lang="zh-CN" altLang="en-US" b="1" dirty="0">
                <a:latin typeface="Times New Roman" pitchFamily="18" charset="0"/>
                <a:ea typeface="黑体" pitchFamily="49" charset="-122"/>
              </a:rPr>
              <a:t>道德判断属于评价判断。评价判断通常分为正当性判断（正当的、不正当的）和价值判断（好的、不好的）。</a:t>
            </a:r>
            <a:endParaRPr lang="zh-CN" b="1" dirty="0">
              <a:latin typeface="Times New Roman" pitchFamily="18" charset="0"/>
              <a:ea typeface="黑体" pitchFamily="49" charset="-122"/>
            </a:endParaRPr>
          </a:p>
          <a:p>
            <a:endParaRPr lang="zh-CN" altLang="zh-CN" b="1" dirty="0">
              <a:latin typeface="Times New Roman" pitchFamily="18" charset="0"/>
              <a:ea typeface="黑体" pitchFamily="49" charset="-122"/>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ext Box 2"/>
          <p:cNvSpPr txBox="1">
            <a:spLocks noChangeArrowheads="1"/>
          </p:cNvSpPr>
          <p:nvPr/>
        </p:nvSpPr>
        <p:spPr bwMode="auto">
          <a:xfrm>
            <a:off x="611188" y="836613"/>
            <a:ext cx="7924800" cy="2862322"/>
          </a:xfrm>
          <a:prstGeom prst="rect">
            <a:avLst/>
          </a:prstGeom>
          <a:noFill/>
          <a:ln w="9525">
            <a:noFill/>
            <a:miter lim="800000"/>
            <a:headEnd/>
            <a:tailEnd/>
          </a:ln>
        </p:spPr>
        <p:txBody>
          <a:bodyPr>
            <a:spAutoFit/>
          </a:bodyPr>
          <a:lstStyle/>
          <a:p>
            <a:r>
              <a:rPr lang="zh-CN" altLang="en-US" b="1" dirty="0">
                <a:latin typeface="黑体" pitchFamily="49" charset="-122"/>
                <a:ea typeface="黑体" pitchFamily="49" charset="-122"/>
              </a:rPr>
              <a:t>对论证的一般要求：</a:t>
            </a:r>
            <a:endParaRPr lang="zh-CN" altLang="zh-CN" b="1" dirty="0">
              <a:latin typeface="黑体" pitchFamily="49" charset="-122"/>
              <a:ea typeface="黑体" pitchFamily="49" charset="-122"/>
            </a:endParaRPr>
          </a:p>
          <a:p>
            <a:r>
              <a:rPr lang="zh-CN" altLang="zh-CN" b="1" dirty="0">
                <a:latin typeface="黑体" pitchFamily="49" charset="-122"/>
                <a:ea typeface="黑体" pitchFamily="49" charset="-122"/>
              </a:rPr>
              <a:t>  </a:t>
            </a:r>
            <a:endParaRPr lang="en-US" altLang="zh-CN" b="1" dirty="0">
              <a:latin typeface="黑体" pitchFamily="49" charset="-122"/>
              <a:ea typeface="黑体" pitchFamily="49" charset="-122"/>
            </a:endParaRPr>
          </a:p>
          <a:p>
            <a:r>
              <a:rPr lang="en-US" altLang="zh-CN" b="1" dirty="0">
                <a:latin typeface="黑体" pitchFamily="49" charset="-122"/>
                <a:ea typeface="黑体" pitchFamily="49" charset="-122"/>
              </a:rPr>
              <a:t>  </a:t>
            </a:r>
            <a:r>
              <a:rPr lang="zh-CN" altLang="en-US" b="1" dirty="0">
                <a:latin typeface="黑体" pitchFamily="49" charset="-122"/>
                <a:ea typeface="黑体" pitchFamily="49" charset="-122"/>
              </a:rPr>
              <a:t>首先，一个好的论证其要辩护的观点，必须是清晰和明确的。它必须做出了某个明确的断定。</a:t>
            </a:r>
            <a:endParaRPr lang="zh-CN" b="1" dirty="0">
              <a:latin typeface="黑体" pitchFamily="49" charset="-122"/>
              <a:ea typeface="黑体" pitchFamily="49" charset="-122"/>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ext Box 2"/>
          <p:cNvSpPr txBox="1">
            <a:spLocks noChangeArrowheads="1"/>
          </p:cNvSpPr>
          <p:nvPr/>
        </p:nvSpPr>
        <p:spPr bwMode="auto">
          <a:xfrm>
            <a:off x="611188" y="836613"/>
            <a:ext cx="7924800" cy="2246312"/>
          </a:xfrm>
          <a:prstGeom prst="rect">
            <a:avLst/>
          </a:prstGeom>
          <a:noFill/>
          <a:ln w="9525">
            <a:noFill/>
            <a:miter lim="800000"/>
            <a:headEnd/>
            <a:tailEnd/>
          </a:ln>
        </p:spPr>
        <p:txBody>
          <a:bodyPr>
            <a:spAutoFit/>
          </a:bodyPr>
          <a:lstStyle/>
          <a:p>
            <a:endParaRPr lang="zh-CN" altLang="zh-CN" sz="3200" b="1">
              <a:latin typeface="黑体" pitchFamily="49" charset="-122"/>
              <a:ea typeface="黑体" pitchFamily="49" charset="-122"/>
            </a:endParaRPr>
          </a:p>
          <a:p>
            <a:r>
              <a:rPr lang="zh-CN" altLang="zh-CN" b="1">
                <a:latin typeface="黑体" pitchFamily="49" charset="-122"/>
                <a:ea typeface="黑体" pitchFamily="49" charset="-122"/>
              </a:rPr>
              <a:t>  </a:t>
            </a:r>
            <a:r>
              <a:rPr lang="zh-CN" altLang="en-US" b="1">
                <a:latin typeface="黑体" pitchFamily="49" charset="-122"/>
                <a:ea typeface="黑体" pitchFamily="49" charset="-122"/>
              </a:rPr>
              <a:t>其次，一个好的论证，其前提和结论中涉及到的主要概念的含义必须是尽可能清晰的。</a:t>
            </a:r>
            <a:endParaRPr lang="zh-CN" b="1">
              <a:latin typeface="黑体" pitchFamily="49" charset="-122"/>
              <a:ea typeface="黑体" pitchFamily="49" charset="-122"/>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ext Box 2"/>
          <p:cNvSpPr txBox="1">
            <a:spLocks noChangeArrowheads="1"/>
          </p:cNvSpPr>
          <p:nvPr/>
        </p:nvSpPr>
        <p:spPr bwMode="auto">
          <a:xfrm>
            <a:off x="611188" y="836613"/>
            <a:ext cx="7924800" cy="3354387"/>
          </a:xfrm>
          <a:prstGeom prst="rect">
            <a:avLst/>
          </a:prstGeom>
          <a:noFill/>
          <a:ln w="9525">
            <a:noFill/>
            <a:miter lim="800000"/>
            <a:headEnd/>
            <a:tailEnd/>
          </a:ln>
        </p:spPr>
        <p:txBody>
          <a:bodyPr>
            <a:spAutoFit/>
          </a:bodyPr>
          <a:lstStyle/>
          <a:p>
            <a:endParaRPr lang="zh-CN" altLang="zh-CN" sz="3200" b="1">
              <a:latin typeface="黑体" pitchFamily="49" charset="-122"/>
              <a:ea typeface="黑体" pitchFamily="49" charset="-122"/>
            </a:endParaRPr>
          </a:p>
          <a:p>
            <a:r>
              <a:rPr lang="zh-CN" altLang="zh-CN" b="1">
                <a:latin typeface="黑体" pitchFamily="49" charset="-122"/>
                <a:ea typeface="黑体" pitchFamily="49" charset="-122"/>
              </a:rPr>
              <a:t>  </a:t>
            </a:r>
            <a:r>
              <a:rPr lang="zh-CN" altLang="en-US" b="1">
                <a:latin typeface="黑体" pitchFamily="49" charset="-122"/>
                <a:ea typeface="黑体" pitchFamily="49" charset="-122"/>
              </a:rPr>
              <a:t>第三，</a:t>
            </a:r>
            <a:r>
              <a:rPr lang="zh-CN" b="1">
                <a:latin typeface="黑体" pitchFamily="49" charset="-122"/>
                <a:ea typeface="黑体" pitchFamily="49" charset="-122"/>
              </a:rPr>
              <a:t>一个</a:t>
            </a:r>
            <a:r>
              <a:rPr lang="zh-CN" altLang="en-US" b="1">
                <a:latin typeface="黑体" pitchFamily="49" charset="-122"/>
                <a:ea typeface="黑体" pitchFamily="49" charset="-122"/>
              </a:rPr>
              <a:t>好的</a:t>
            </a:r>
            <a:r>
              <a:rPr lang="zh-CN" b="1">
                <a:latin typeface="黑体" pitchFamily="49" charset="-122"/>
                <a:ea typeface="黑体" pitchFamily="49" charset="-122"/>
              </a:rPr>
              <a:t>论证</a:t>
            </a:r>
            <a:r>
              <a:rPr lang="zh-CN" altLang="en-US" b="1">
                <a:latin typeface="黑体" pitchFamily="49" charset="-122"/>
                <a:ea typeface="黑体" pitchFamily="49" charset="-122"/>
              </a:rPr>
              <a:t>，其论证过程需要满足</a:t>
            </a:r>
            <a:r>
              <a:rPr lang="zh-CN" b="1">
                <a:latin typeface="黑体" pitchFamily="49" charset="-122"/>
                <a:ea typeface="黑体" pitchFamily="49" charset="-122"/>
              </a:rPr>
              <a:t>两个基本要求，一是要合理（</a:t>
            </a:r>
            <a:r>
              <a:rPr lang="zh-CN" altLang="zh-CN" b="1">
                <a:latin typeface="黑体" pitchFamily="49" charset="-122"/>
                <a:ea typeface="黑体" pitchFamily="49" charset="-122"/>
              </a:rPr>
              <a:t>Valid</a:t>
            </a:r>
            <a:r>
              <a:rPr lang="zh-CN" b="1">
                <a:latin typeface="黑体" pitchFamily="49" charset="-122"/>
                <a:ea typeface="黑体" pitchFamily="49" charset="-122"/>
              </a:rPr>
              <a:t>），即推导步骤符合逻辑规则；二是可靠的（</a:t>
            </a:r>
            <a:r>
              <a:rPr lang="zh-CN" altLang="zh-CN" b="1">
                <a:latin typeface="黑体" pitchFamily="49" charset="-122"/>
                <a:ea typeface="黑体" pitchFamily="49" charset="-122"/>
              </a:rPr>
              <a:t>Sound</a:t>
            </a:r>
            <a:r>
              <a:rPr lang="zh-CN" b="1">
                <a:latin typeface="黑体" pitchFamily="49" charset="-122"/>
                <a:ea typeface="黑体" pitchFamily="49" charset="-122"/>
              </a:rPr>
              <a:t>），即论证的前提是正确的。</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ext Box 2"/>
          <p:cNvSpPr txBox="1">
            <a:spLocks noChangeArrowheads="1"/>
          </p:cNvSpPr>
          <p:nvPr/>
        </p:nvSpPr>
        <p:spPr bwMode="auto">
          <a:xfrm>
            <a:off x="642938" y="1000125"/>
            <a:ext cx="8355012" cy="3970318"/>
          </a:xfrm>
          <a:prstGeom prst="rect">
            <a:avLst/>
          </a:prstGeom>
          <a:noFill/>
          <a:ln w="9525">
            <a:noFill/>
            <a:miter lim="800000"/>
            <a:headEnd/>
            <a:tailEnd/>
          </a:ln>
        </p:spPr>
        <p:txBody>
          <a:bodyPr>
            <a:spAutoFit/>
          </a:bodyPr>
          <a:lstStyle/>
          <a:p>
            <a:endParaRPr lang="en-US" altLang="zh-CN" b="1" dirty="0">
              <a:latin typeface="Times New Roman" pitchFamily="18" charset="0"/>
              <a:ea typeface="黑体" pitchFamily="49" charset="-122"/>
            </a:endParaRPr>
          </a:p>
          <a:p>
            <a:r>
              <a:rPr lang="zh-CN" altLang="en-US" b="1" dirty="0">
                <a:latin typeface="Times New Roman" pitchFamily="18" charset="0"/>
                <a:ea typeface="黑体" pitchFamily="49" charset="-122"/>
              </a:rPr>
              <a:t>事实判断和评价判断涉及性质上很不相同的两类命题。事实判断是描述性命题。评价判断是规范性命题。</a:t>
            </a:r>
            <a:r>
              <a:rPr lang="zh-CN" altLang="en-US" b="1" dirty="0">
                <a:latin typeface="黑体" pitchFamily="49" charset="-122"/>
                <a:ea typeface="黑体" pitchFamily="49" charset="-122"/>
                <a:sym typeface="Webdings" pitchFamily="18" charset="2"/>
              </a:rPr>
              <a:t>这就是所谓的“事实与价值（规范）”的区分，或者“实然与应然”的区分。</a:t>
            </a:r>
            <a:endParaRPr lang="zh-CN" b="1" dirty="0">
              <a:latin typeface="Times New Roman" pitchFamily="18" charset="0"/>
              <a:ea typeface="黑体" pitchFamily="49" charset="-122"/>
            </a:endParaRPr>
          </a:p>
          <a:p>
            <a:endParaRPr lang="zh-CN" altLang="zh-CN" b="1" dirty="0">
              <a:latin typeface="Times New Roman" pitchFamily="18" charset="0"/>
              <a:ea typeface="黑体" pitchFamily="49" charset="-122"/>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ext Box 2"/>
          <p:cNvSpPr txBox="1">
            <a:spLocks noChangeArrowheads="1"/>
          </p:cNvSpPr>
          <p:nvPr/>
        </p:nvSpPr>
        <p:spPr bwMode="auto">
          <a:xfrm>
            <a:off x="642938" y="1000125"/>
            <a:ext cx="8355012" cy="4524315"/>
          </a:xfrm>
          <a:prstGeom prst="rect">
            <a:avLst/>
          </a:prstGeom>
          <a:noFill/>
          <a:ln w="9525">
            <a:noFill/>
            <a:miter lim="800000"/>
            <a:headEnd/>
            <a:tailEnd/>
          </a:ln>
        </p:spPr>
        <p:txBody>
          <a:bodyPr>
            <a:spAutoFit/>
          </a:bodyPr>
          <a:lstStyle/>
          <a:p>
            <a:r>
              <a:rPr lang="zh-CN" altLang="en-US" b="1" dirty="0">
                <a:latin typeface="Times New Roman" pitchFamily="18" charset="0"/>
                <a:ea typeface="黑体" pitchFamily="49" charset="-122"/>
              </a:rPr>
              <a:t>事实判断的例子：</a:t>
            </a:r>
            <a:endParaRPr lang="en-US" altLang="zh-CN" b="1" dirty="0">
              <a:latin typeface="Times New Roman" pitchFamily="18" charset="0"/>
              <a:ea typeface="黑体" pitchFamily="49" charset="-122"/>
            </a:endParaRPr>
          </a:p>
          <a:p>
            <a:endParaRPr lang="en-US" altLang="zh-CN" b="1" dirty="0">
              <a:latin typeface="Times New Roman" pitchFamily="18" charset="0"/>
              <a:ea typeface="黑体" pitchFamily="49" charset="-122"/>
            </a:endParaRPr>
          </a:p>
          <a:p>
            <a:r>
              <a:rPr lang="zh-CN" altLang="en-US" b="1" dirty="0">
                <a:latin typeface="Times New Roman" pitchFamily="18" charset="0"/>
                <a:ea typeface="黑体" pitchFamily="49" charset="-122"/>
              </a:rPr>
              <a:t>玫瑰是红的；</a:t>
            </a:r>
            <a:endParaRPr lang="en-US" altLang="zh-CN" b="1" dirty="0">
              <a:latin typeface="Times New Roman" pitchFamily="18" charset="0"/>
              <a:ea typeface="黑体" pitchFamily="49" charset="-122"/>
            </a:endParaRPr>
          </a:p>
          <a:p>
            <a:r>
              <a:rPr lang="zh-CN" altLang="en-US" b="1" dirty="0">
                <a:latin typeface="Times New Roman" pitchFamily="18" charset="0"/>
                <a:ea typeface="黑体" pitchFamily="49" charset="-122"/>
              </a:rPr>
              <a:t>他感到很快乐；</a:t>
            </a:r>
            <a:endParaRPr lang="en-US" altLang="zh-CN" b="1" dirty="0">
              <a:latin typeface="Times New Roman" pitchFamily="18" charset="0"/>
              <a:ea typeface="黑体" pitchFamily="49" charset="-122"/>
            </a:endParaRPr>
          </a:p>
          <a:p>
            <a:r>
              <a:rPr lang="zh-CN" altLang="en-US" b="1" dirty="0">
                <a:latin typeface="Times New Roman" pitchFamily="18" charset="0"/>
                <a:ea typeface="黑体" pitchFamily="49" charset="-122"/>
              </a:rPr>
              <a:t>我国有</a:t>
            </a:r>
            <a:r>
              <a:rPr lang="en-US" altLang="zh-CN" b="1" dirty="0">
                <a:latin typeface="Times New Roman" pitchFamily="18" charset="0"/>
                <a:ea typeface="黑体" pitchFamily="49" charset="-122"/>
              </a:rPr>
              <a:t>56</a:t>
            </a:r>
            <a:r>
              <a:rPr lang="zh-CN" altLang="en-US" b="1" dirty="0">
                <a:latin typeface="Times New Roman" pitchFamily="18" charset="0"/>
                <a:ea typeface="黑体" pitchFamily="49" charset="-122"/>
              </a:rPr>
              <a:t>个民族；</a:t>
            </a:r>
            <a:endParaRPr lang="en-US" altLang="zh-CN" b="1" dirty="0">
              <a:latin typeface="Times New Roman" pitchFamily="18" charset="0"/>
              <a:ea typeface="黑体" pitchFamily="49" charset="-122"/>
            </a:endParaRPr>
          </a:p>
          <a:p>
            <a:r>
              <a:rPr lang="zh-CN" altLang="en-US" b="1" dirty="0">
                <a:latin typeface="Times New Roman" pitchFamily="18" charset="0"/>
                <a:ea typeface="黑体" pitchFamily="49" charset="-122"/>
              </a:rPr>
              <a:t>没考好是他生气的原因；</a:t>
            </a:r>
            <a:endParaRPr lang="en-US" altLang="zh-CN" b="1" dirty="0">
              <a:latin typeface="Times New Roman" pitchFamily="18" charset="0"/>
              <a:ea typeface="黑体" pitchFamily="49" charset="-122"/>
            </a:endParaRPr>
          </a:p>
          <a:p>
            <a:endParaRPr lang="en-US" altLang="zh-CN" b="1" dirty="0">
              <a:latin typeface="Times New Roman" pitchFamily="18" charset="0"/>
              <a:ea typeface="黑体" pitchFamily="49" charset="-122"/>
            </a:endParaRPr>
          </a:p>
          <a:p>
            <a:endParaRPr lang="zh-CN" altLang="zh-CN" b="1" dirty="0">
              <a:latin typeface="Times New Roman" pitchFamily="18" charset="0"/>
              <a:ea typeface="黑体" pitchFamily="49" charset="-122"/>
            </a:endParaRPr>
          </a:p>
        </p:txBody>
      </p:sp>
    </p:spTree>
    <p:extLst>
      <p:ext uri="{BB962C8B-B14F-4D97-AF65-F5344CB8AC3E}">
        <p14:creationId xmlns:p14="http://schemas.microsoft.com/office/powerpoint/2010/main" val="238108686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ext Box 2"/>
          <p:cNvSpPr txBox="1">
            <a:spLocks noChangeArrowheads="1"/>
          </p:cNvSpPr>
          <p:nvPr/>
        </p:nvSpPr>
        <p:spPr bwMode="auto">
          <a:xfrm>
            <a:off x="642938" y="1000125"/>
            <a:ext cx="8355012" cy="5078313"/>
          </a:xfrm>
          <a:prstGeom prst="rect">
            <a:avLst/>
          </a:prstGeom>
          <a:noFill/>
          <a:ln w="9525">
            <a:noFill/>
            <a:miter lim="800000"/>
            <a:headEnd/>
            <a:tailEnd/>
          </a:ln>
        </p:spPr>
        <p:txBody>
          <a:bodyPr>
            <a:spAutoFit/>
          </a:bodyPr>
          <a:lstStyle/>
          <a:p>
            <a:r>
              <a:rPr lang="zh-CN" altLang="en-US" b="1" dirty="0">
                <a:latin typeface="Times New Roman" pitchFamily="18" charset="0"/>
                <a:ea typeface="黑体" pitchFamily="49" charset="-122"/>
              </a:rPr>
              <a:t>评价判断的例子：</a:t>
            </a:r>
            <a:endParaRPr lang="en-US" altLang="zh-CN" b="1" dirty="0">
              <a:latin typeface="Times New Roman" pitchFamily="18" charset="0"/>
              <a:ea typeface="黑体" pitchFamily="49" charset="-122"/>
            </a:endParaRPr>
          </a:p>
          <a:p>
            <a:endParaRPr lang="en-US" altLang="zh-CN" b="1" dirty="0">
              <a:latin typeface="Times New Roman" pitchFamily="18" charset="0"/>
              <a:ea typeface="黑体" pitchFamily="49" charset="-122"/>
            </a:endParaRPr>
          </a:p>
          <a:p>
            <a:r>
              <a:rPr lang="zh-CN" altLang="en-US" b="1" dirty="0">
                <a:latin typeface="Times New Roman" pitchFamily="18" charset="0"/>
                <a:ea typeface="黑体" pitchFamily="49" charset="-122"/>
              </a:rPr>
              <a:t>北京的秋天很美；</a:t>
            </a:r>
            <a:endParaRPr lang="en-US" altLang="zh-CN" b="1" dirty="0">
              <a:latin typeface="Times New Roman" pitchFamily="18" charset="0"/>
              <a:ea typeface="黑体" pitchFamily="49" charset="-122"/>
            </a:endParaRPr>
          </a:p>
          <a:p>
            <a:r>
              <a:rPr lang="zh-CN" altLang="en-US" b="1" dirty="0">
                <a:latin typeface="Times New Roman" pitchFamily="18" charset="0"/>
                <a:ea typeface="黑体" pitchFamily="49" charset="-122"/>
              </a:rPr>
              <a:t>考上研究生是一件好事；</a:t>
            </a:r>
            <a:endParaRPr lang="en-US" altLang="zh-CN" b="1" dirty="0">
              <a:latin typeface="Times New Roman" pitchFamily="18" charset="0"/>
              <a:ea typeface="黑体" pitchFamily="49" charset="-122"/>
            </a:endParaRPr>
          </a:p>
          <a:p>
            <a:r>
              <a:rPr lang="zh-CN" altLang="en-US" b="1" dirty="0">
                <a:latin typeface="Times New Roman" pitchFamily="18" charset="0"/>
                <a:ea typeface="黑体" pitchFamily="49" charset="-122"/>
              </a:rPr>
              <a:t>你不该这样做；</a:t>
            </a:r>
            <a:endParaRPr lang="en-US" altLang="zh-CN" b="1" dirty="0">
              <a:latin typeface="Times New Roman" pitchFamily="18" charset="0"/>
              <a:ea typeface="黑体" pitchFamily="49" charset="-122"/>
            </a:endParaRPr>
          </a:p>
          <a:p>
            <a:r>
              <a:rPr lang="zh-CN" altLang="en-US" b="1" dirty="0">
                <a:latin typeface="Times New Roman" pitchFamily="18" charset="0"/>
                <a:ea typeface="黑体" pitchFamily="49" charset="-122"/>
              </a:rPr>
              <a:t>李文亮是一个好人；</a:t>
            </a:r>
            <a:endParaRPr lang="en-US" altLang="zh-CN" b="1" dirty="0">
              <a:latin typeface="Times New Roman" pitchFamily="18" charset="0"/>
              <a:ea typeface="黑体" pitchFamily="49" charset="-122"/>
            </a:endParaRPr>
          </a:p>
          <a:p>
            <a:r>
              <a:rPr lang="zh-CN" altLang="en-US" b="1" dirty="0">
                <a:latin typeface="Times New Roman" pitchFamily="18" charset="0"/>
                <a:ea typeface="黑体" pitchFamily="49" charset="-122"/>
              </a:rPr>
              <a:t>要求人们戴口罩是有道理的。</a:t>
            </a:r>
            <a:endParaRPr lang="en-US" altLang="zh-CN" b="1" dirty="0">
              <a:latin typeface="Times New Roman" pitchFamily="18" charset="0"/>
              <a:ea typeface="黑体" pitchFamily="49" charset="-122"/>
            </a:endParaRPr>
          </a:p>
          <a:p>
            <a:endParaRPr lang="en-US" altLang="zh-CN" b="1" dirty="0">
              <a:latin typeface="Times New Roman" pitchFamily="18" charset="0"/>
              <a:ea typeface="黑体" pitchFamily="49" charset="-122"/>
            </a:endParaRPr>
          </a:p>
          <a:p>
            <a:endParaRPr lang="zh-CN" altLang="zh-CN" b="1" dirty="0">
              <a:latin typeface="Times New Roman" pitchFamily="18" charset="0"/>
              <a:ea typeface="黑体" pitchFamily="49" charset="-122"/>
            </a:endParaRPr>
          </a:p>
        </p:txBody>
      </p:sp>
    </p:spTree>
    <p:extLst>
      <p:ext uri="{BB962C8B-B14F-4D97-AF65-F5344CB8AC3E}">
        <p14:creationId xmlns:p14="http://schemas.microsoft.com/office/powerpoint/2010/main" val="10442803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2"/>
          <p:cNvSpPr txBox="1">
            <a:spLocks noChangeArrowheads="1"/>
          </p:cNvSpPr>
          <p:nvPr/>
        </p:nvSpPr>
        <p:spPr bwMode="auto">
          <a:xfrm>
            <a:off x="611188" y="692696"/>
            <a:ext cx="7849244" cy="3354765"/>
          </a:xfrm>
          <a:prstGeom prst="rect">
            <a:avLst/>
          </a:prstGeom>
          <a:noFill/>
          <a:ln w="9525">
            <a:noFill/>
            <a:miter lim="800000"/>
            <a:headEnd/>
            <a:tailEnd/>
          </a:ln>
        </p:spPr>
        <p:txBody>
          <a:bodyPr wrap="square">
            <a:spAutoFit/>
          </a:bodyPr>
          <a:lstStyle/>
          <a:p>
            <a:endParaRPr lang="zh-CN" altLang="zh-CN" sz="3200" b="1" dirty="0">
              <a:latin typeface="Times New Roman" pitchFamily="18" charset="0"/>
              <a:ea typeface="黑体" pitchFamily="49" charset="-122"/>
              <a:sym typeface="Webdings" pitchFamily="18" charset="2"/>
            </a:endParaRPr>
          </a:p>
          <a:p>
            <a:pPr algn="just"/>
            <a:r>
              <a:rPr lang="zh-CN" b="1" dirty="0">
                <a:latin typeface="黑体" pitchFamily="49" charset="-122"/>
                <a:ea typeface="黑体" pitchFamily="49" charset="-122"/>
                <a:sym typeface="Webdings" pitchFamily="18" charset="2"/>
              </a:rPr>
              <a:t>哲学的一个基本出发点在于：任何人的</a:t>
            </a:r>
            <a:r>
              <a:rPr lang="zh-CN" altLang="en-US" b="1" dirty="0">
                <a:latin typeface="黑体" pitchFamily="49" charset="-122"/>
                <a:ea typeface="黑体" pitchFamily="49" charset="-122"/>
                <a:sym typeface="Webdings" pitchFamily="18" charset="2"/>
              </a:rPr>
              <a:t>思想</a:t>
            </a:r>
            <a:r>
              <a:rPr lang="zh-CN" b="1" dirty="0">
                <a:latin typeface="黑体" pitchFamily="49" charset="-122"/>
                <a:ea typeface="黑体" pitchFamily="49" charset="-122"/>
                <a:sym typeface="Webdings" pitchFamily="18" charset="2"/>
              </a:rPr>
              <a:t>都可能受到迷信、偏见和谬误的诱导，因此任何人的</a:t>
            </a:r>
            <a:r>
              <a:rPr lang="zh-CN" altLang="en-US" b="1" dirty="0">
                <a:latin typeface="黑体" pitchFamily="49" charset="-122"/>
                <a:ea typeface="黑体" pitchFamily="49" charset="-122"/>
                <a:sym typeface="Webdings" pitchFamily="18" charset="2"/>
              </a:rPr>
              <a:t>思想</a:t>
            </a:r>
            <a:r>
              <a:rPr lang="zh-CN" b="1" dirty="0">
                <a:latin typeface="黑体" pitchFamily="49" charset="-122"/>
                <a:ea typeface="黑体" pitchFamily="49" charset="-122"/>
                <a:sym typeface="Webdings" pitchFamily="18" charset="2"/>
              </a:rPr>
              <a:t>都必须得到理性的</a:t>
            </a:r>
            <a:r>
              <a:rPr lang="zh-CN" altLang="en-US" b="1" dirty="0">
                <a:latin typeface="黑体" pitchFamily="49" charset="-122"/>
                <a:ea typeface="黑体" pitchFamily="49" charset="-122"/>
                <a:sym typeface="Webdings" pitchFamily="18" charset="2"/>
              </a:rPr>
              <a:t>进一步的审查：其概念是否清晰？其前提是否可靠？</a:t>
            </a:r>
            <a:endParaRPr lang="zh-CN" b="1" dirty="0">
              <a:latin typeface="黑体" pitchFamily="49" charset="-122"/>
              <a:ea typeface="黑体" pitchFamily="49" charset="-122"/>
              <a:sym typeface="Webdings" pitchFamily="18" charset="2"/>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ext Box 2"/>
          <p:cNvSpPr txBox="1">
            <a:spLocks noChangeArrowheads="1"/>
          </p:cNvSpPr>
          <p:nvPr/>
        </p:nvSpPr>
        <p:spPr bwMode="auto">
          <a:xfrm>
            <a:off x="533400" y="228600"/>
            <a:ext cx="7924800" cy="3908762"/>
          </a:xfrm>
          <a:prstGeom prst="rect">
            <a:avLst/>
          </a:prstGeom>
          <a:noFill/>
          <a:ln w="9525">
            <a:noFill/>
            <a:miter lim="800000"/>
            <a:headEnd/>
            <a:tailEnd/>
          </a:ln>
        </p:spPr>
        <p:txBody>
          <a:bodyPr>
            <a:spAutoFit/>
          </a:bodyPr>
          <a:lstStyle/>
          <a:p>
            <a:endParaRPr lang="zh-CN" altLang="en-US" sz="3200" b="1" dirty="0">
              <a:latin typeface="黑体" pitchFamily="49" charset="-122"/>
              <a:ea typeface="黑体" pitchFamily="49" charset="-122"/>
              <a:sym typeface="Webdings" pitchFamily="18" charset="2"/>
            </a:endParaRPr>
          </a:p>
          <a:p>
            <a:endParaRPr lang="en-US" altLang="zh-CN" b="1" dirty="0">
              <a:latin typeface="黑体" pitchFamily="49" charset="-122"/>
              <a:ea typeface="黑体" pitchFamily="49" charset="-122"/>
              <a:sym typeface="Webdings" pitchFamily="18" charset="2"/>
            </a:endParaRPr>
          </a:p>
          <a:p>
            <a:r>
              <a:rPr lang="zh-CN" altLang="en-US" b="1" dirty="0">
                <a:latin typeface="黑体" pitchFamily="49" charset="-122"/>
                <a:ea typeface="黑体" pitchFamily="49" charset="-122"/>
                <a:sym typeface="Webdings" pitchFamily="18" charset="2"/>
              </a:rPr>
              <a:t>在哲学上，有一个占主流的观点，即认为：在逻辑上不能直接从</a:t>
            </a:r>
            <a:r>
              <a:rPr lang="zh-CN" altLang="en-US" b="1" dirty="0">
                <a:latin typeface="Times New Roman" pitchFamily="18" charset="0"/>
                <a:ea typeface="黑体" pitchFamily="49" charset="-122"/>
                <a:sym typeface="Webdings" pitchFamily="18" charset="2"/>
              </a:rPr>
              <a:t>“</a:t>
            </a:r>
            <a:r>
              <a:rPr lang="zh-CN" altLang="en-US" b="1" dirty="0">
                <a:latin typeface="黑体" pitchFamily="49" charset="-122"/>
                <a:ea typeface="黑体" pitchFamily="49" charset="-122"/>
                <a:sym typeface="Webdings" pitchFamily="18" charset="2"/>
              </a:rPr>
              <a:t>是</a:t>
            </a:r>
            <a:r>
              <a:rPr lang="zh-CN" altLang="en-US" b="1" dirty="0">
                <a:latin typeface="Times New Roman" pitchFamily="18" charset="0"/>
                <a:ea typeface="黑体" pitchFamily="49" charset="-122"/>
                <a:sym typeface="Webdings" pitchFamily="18" charset="2"/>
              </a:rPr>
              <a:t>”</a:t>
            </a:r>
            <a:r>
              <a:rPr lang="zh-CN" altLang="en-US" b="1" dirty="0">
                <a:latin typeface="黑体" pitchFamily="49" charset="-122"/>
                <a:ea typeface="黑体" pitchFamily="49" charset="-122"/>
                <a:sym typeface="Webdings" pitchFamily="18" charset="2"/>
              </a:rPr>
              <a:t>（is）推出“应当”（ought to），也就是不能从事实判断推导出评价判断。</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ext Box 2"/>
          <p:cNvSpPr txBox="1">
            <a:spLocks noChangeArrowheads="1"/>
          </p:cNvSpPr>
          <p:nvPr/>
        </p:nvSpPr>
        <p:spPr bwMode="auto">
          <a:xfrm>
            <a:off x="611188" y="981075"/>
            <a:ext cx="8153400" cy="4524315"/>
          </a:xfrm>
          <a:prstGeom prst="rect">
            <a:avLst/>
          </a:prstGeom>
          <a:noFill/>
          <a:ln w="9525">
            <a:noFill/>
            <a:miter lim="800000"/>
            <a:headEnd/>
            <a:tailEnd/>
          </a:ln>
        </p:spPr>
        <p:txBody>
          <a:bodyPr>
            <a:spAutoFit/>
          </a:bodyPr>
          <a:lstStyle/>
          <a:p>
            <a:endParaRPr lang="en-US" altLang="zh-CN" b="1" dirty="0">
              <a:latin typeface="Times New Roman" pitchFamily="18" charset="0"/>
              <a:ea typeface="黑体" pitchFamily="49" charset="-122"/>
            </a:endParaRPr>
          </a:p>
          <a:p>
            <a:r>
              <a:rPr lang="zh-CN" b="1" dirty="0">
                <a:latin typeface="Times New Roman" pitchFamily="18" charset="0"/>
                <a:ea typeface="黑体" pitchFamily="49" charset="-122"/>
              </a:rPr>
              <a:t>在日常生活中，当我们支持或者反对什么的时候，大多并没有提出这样严格、清晰的论证。有的前提是暗含的，有的推理步骤是被省略了的。常常有这样的现象，表面上似乎是在讲道理，其实并非如此。</a:t>
            </a:r>
            <a:r>
              <a:rPr lang="zh-CN" altLang="en-US" b="1" dirty="0">
                <a:latin typeface="Times New Roman" pitchFamily="18" charset="0"/>
                <a:ea typeface="黑体" pitchFamily="49" charset="-122"/>
              </a:rPr>
              <a:t>因此需要重构论证，即把观点和理由明晰出来。</a:t>
            </a:r>
            <a:endParaRPr lang="zh-CN" b="1" dirty="0">
              <a:latin typeface="Times New Roman" pitchFamily="18" charset="0"/>
              <a:ea typeface="黑体" pitchFamily="49" charset="-122"/>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ext Box 2"/>
          <p:cNvSpPr txBox="1">
            <a:spLocks noChangeArrowheads="1"/>
          </p:cNvSpPr>
          <p:nvPr/>
        </p:nvSpPr>
        <p:spPr bwMode="auto">
          <a:xfrm>
            <a:off x="467544" y="1124744"/>
            <a:ext cx="8355012" cy="5632311"/>
          </a:xfrm>
          <a:prstGeom prst="rect">
            <a:avLst/>
          </a:prstGeom>
          <a:noFill/>
          <a:ln w="9525">
            <a:noFill/>
            <a:miter lim="800000"/>
            <a:headEnd/>
            <a:tailEnd/>
          </a:ln>
        </p:spPr>
        <p:txBody>
          <a:bodyPr>
            <a:spAutoFit/>
          </a:bodyPr>
          <a:lstStyle/>
          <a:p>
            <a:r>
              <a:rPr lang="zh-CN" altLang="en-US" b="1" dirty="0">
                <a:latin typeface="Times New Roman" pitchFamily="18" charset="0"/>
                <a:ea typeface="黑体" pitchFamily="49" charset="-122"/>
              </a:rPr>
              <a:t>对一个论证进行评价，需要尽可能清楚地把它的论证结构重构出来，即然后再考虑</a:t>
            </a:r>
            <a:r>
              <a:rPr lang="zh-CN" b="1" dirty="0">
                <a:latin typeface="Times New Roman" pitchFamily="18" charset="0"/>
                <a:ea typeface="黑体" pitchFamily="49" charset="-122"/>
              </a:rPr>
              <a:t>：</a:t>
            </a:r>
            <a:endParaRPr lang="en-US" altLang="zh-CN" b="1" dirty="0">
              <a:latin typeface="Times New Roman" pitchFamily="18" charset="0"/>
              <a:ea typeface="黑体" pitchFamily="49" charset="-122"/>
            </a:endParaRPr>
          </a:p>
          <a:p>
            <a:endParaRPr lang="en-US" altLang="zh-CN" b="1" dirty="0">
              <a:latin typeface="Times New Roman" pitchFamily="18" charset="0"/>
              <a:ea typeface="黑体" pitchFamily="49" charset="-122"/>
            </a:endParaRPr>
          </a:p>
          <a:p>
            <a:r>
              <a:rPr lang="zh-CN" b="1" dirty="0">
                <a:latin typeface="Times New Roman" pitchFamily="18" charset="0"/>
                <a:ea typeface="黑体" pitchFamily="49" charset="-122"/>
                <a:sym typeface="Wingdings" pitchFamily="2" charset="2"/>
              </a:rPr>
              <a:t>这个论证的推导过程是</a:t>
            </a:r>
            <a:r>
              <a:rPr lang="zh-CN" altLang="en-US" b="1" dirty="0">
                <a:latin typeface="Times New Roman" pitchFamily="18" charset="0"/>
                <a:ea typeface="黑体" pitchFamily="49" charset="-122"/>
                <a:sym typeface="Wingdings" pitchFamily="2" charset="2"/>
              </a:rPr>
              <a:t>否是合理的？</a:t>
            </a:r>
            <a:endParaRPr lang="en-US" altLang="zh-CN" b="1" dirty="0">
              <a:latin typeface="Times New Roman" pitchFamily="18" charset="0"/>
              <a:ea typeface="黑体" pitchFamily="49" charset="-122"/>
              <a:sym typeface="Wingdings" pitchFamily="2" charset="2"/>
            </a:endParaRPr>
          </a:p>
          <a:p>
            <a:r>
              <a:rPr lang="zh-CN" b="1" dirty="0">
                <a:latin typeface="Times New Roman" pitchFamily="18" charset="0"/>
                <a:ea typeface="黑体" pitchFamily="49" charset="-122"/>
                <a:sym typeface="Wingdings" pitchFamily="2" charset="2"/>
              </a:rPr>
              <a:t>作为前提的事实判断是</a:t>
            </a:r>
            <a:r>
              <a:rPr lang="zh-CN" altLang="en-US" b="1" dirty="0">
                <a:latin typeface="Times New Roman" pitchFamily="18" charset="0"/>
                <a:ea typeface="黑体" pitchFamily="49" charset="-122"/>
                <a:sym typeface="Wingdings" pitchFamily="2" charset="2"/>
              </a:rPr>
              <a:t>否是正确</a:t>
            </a:r>
            <a:r>
              <a:rPr lang="zh-CN" b="1" dirty="0">
                <a:latin typeface="Times New Roman" pitchFamily="18" charset="0"/>
                <a:ea typeface="黑体" pitchFamily="49" charset="-122"/>
                <a:sym typeface="Wingdings" pitchFamily="2" charset="2"/>
              </a:rPr>
              <a:t>的</a:t>
            </a:r>
            <a:r>
              <a:rPr lang="zh-CN" altLang="en-US" b="1" dirty="0">
                <a:latin typeface="Times New Roman" pitchFamily="18" charset="0"/>
                <a:ea typeface="黑体" pitchFamily="49" charset="-122"/>
                <a:sym typeface="Wingdings" pitchFamily="2" charset="2"/>
              </a:rPr>
              <a:t>？</a:t>
            </a:r>
            <a:endParaRPr lang="en-US" altLang="zh-CN" b="1" dirty="0">
              <a:latin typeface="Times New Roman" pitchFamily="18" charset="0"/>
              <a:ea typeface="黑体" pitchFamily="49" charset="-122"/>
              <a:sym typeface="Wingdings" pitchFamily="2" charset="2"/>
            </a:endParaRPr>
          </a:p>
          <a:p>
            <a:r>
              <a:rPr lang="zh-CN" b="1" dirty="0">
                <a:latin typeface="Times New Roman" pitchFamily="18" charset="0"/>
                <a:ea typeface="黑体" pitchFamily="49" charset="-122"/>
                <a:sym typeface="Wingdings" pitchFamily="2" charset="2"/>
              </a:rPr>
              <a:t>作为前提的道德</a:t>
            </a:r>
            <a:r>
              <a:rPr lang="zh-CN" altLang="en-US" b="1" dirty="0">
                <a:latin typeface="Times New Roman" pitchFamily="18" charset="0"/>
                <a:ea typeface="黑体" pitchFamily="49" charset="-122"/>
                <a:sym typeface="Wingdings" pitchFamily="2" charset="2"/>
              </a:rPr>
              <a:t>判断</a:t>
            </a:r>
            <a:r>
              <a:rPr lang="zh-CN" b="1" dirty="0">
                <a:latin typeface="Times New Roman" pitchFamily="18" charset="0"/>
                <a:ea typeface="黑体" pitchFamily="49" charset="-122"/>
                <a:sym typeface="Wingdings" pitchFamily="2" charset="2"/>
              </a:rPr>
              <a:t>是</a:t>
            </a:r>
            <a:r>
              <a:rPr lang="zh-CN" altLang="en-US" b="1" dirty="0">
                <a:latin typeface="Times New Roman" pitchFamily="18" charset="0"/>
                <a:ea typeface="黑体" pitchFamily="49" charset="-122"/>
                <a:sym typeface="Wingdings" pitchFamily="2" charset="2"/>
              </a:rPr>
              <a:t>否是正确</a:t>
            </a:r>
            <a:r>
              <a:rPr lang="zh-CN" b="1" dirty="0">
                <a:latin typeface="Times New Roman" pitchFamily="18" charset="0"/>
                <a:ea typeface="黑体" pitchFamily="49" charset="-122"/>
                <a:sym typeface="Wingdings" pitchFamily="2" charset="2"/>
              </a:rPr>
              <a:t>的</a:t>
            </a:r>
            <a:r>
              <a:rPr lang="zh-CN" altLang="en-US" b="1" dirty="0">
                <a:latin typeface="Times New Roman" pitchFamily="18" charset="0"/>
                <a:ea typeface="黑体" pitchFamily="49" charset="-122"/>
                <a:sym typeface="Wingdings" pitchFamily="2" charset="2"/>
              </a:rPr>
              <a:t>？</a:t>
            </a:r>
            <a:endParaRPr lang="en-US" altLang="zh-CN" b="1" dirty="0">
              <a:latin typeface="Times New Roman" pitchFamily="18" charset="0"/>
              <a:ea typeface="黑体" pitchFamily="49" charset="-122"/>
              <a:sym typeface="Wingdings" pitchFamily="2" charset="2"/>
            </a:endParaRPr>
          </a:p>
          <a:p>
            <a:endParaRPr lang="en-US" altLang="zh-CN" b="1" dirty="0">
              <a:latin typeface="Times New Roman" pitchFamily="18" charset="0"/>
              <a:ea typeface="黑体" pitchFamily="49" charset="-122"/>
              <a:sym typeface="Wingdings" pitchFamily="2" charset="2"/>
            </a:endParaRPr>
          </a:p>
          <a:p>
            <a:endParaRPr lang="zh-CN" b="1" dirty="0">
              <a:latin typeface="Times New Roman" pitchFamily="18" charset="0"/>
              <a:ea typeface="黑体" pitchFamily="49" charset="-122"/>
            </a:endParaRPr>
          </a:p>
          <a:p>
            <a:endParaRPr lang="zh-CN" altLang="zh-CN" b="1" dirty="0">
              <a:latin typeface="Times New Roman" pitchFamily="18" charset="0"/>
              <a:ea typeface="黑体" pitchFamily="49" charset="-122"/>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ext Box 2"/>
          <p:cNvSpPr txBox="1">
            <a:spLocks noChangeArrowheads="1"/>
          </p:cNvSpPr>
          <p:nvPr/>
        </p:nvSpPr>
        <p:spPr bwMode="auto">
          <a:xfrm>
            <a:off x="533400" y="333375"/>
            <a:ext cx="8215313" cy="4462760"/>
          </a:xfrm>
          <a:prstGeom prst="rect">
            <a:avLst/>
          </a:prstGeom>
          <a:noFill/>
          <a:ln w="9525">
            <a:noFill/>
            <a:miter lim="800000"/>
            <a:headEnd/>
            <a:tailEnd/>
          </a:ln>
        </p:spPr>
        <p:txBody>
          <a:bodyPr>
            <a:spAutoFit/>
          </a:bodyPr>
          <a:lstStyle/>
          <a:p>
            <a:endParaRPr lang="zh-CN" altLang="en-US" sz="3200" b="1" dirty="0">
              <a:latin typeface="黑体" pitchFamily="49" charset="-122"/>
              <a:ea typeface="黑体" pitchFamily="49" charset="-122"/>
              <a:sym typeface="Webdings" pitchFamily="18" charset="2"/>
            </a:endParaRPr>
          </a:p>
          <a:p>
            <a:r>
              <a:rPr lang="zh-CN" altLang="en-US" b="1" dirty="0">
                <a:latin typeface="黑体" pitchFamily="49" charset="-122"/>
                <a:ea typeface="黑体" pitchFamily="49" charset="-122"/>
                <a:sym typeface="Webdings" pitchFamily="18" charset="2"/>
              </a:rPr>
              <a:t> 在现代道德哲学中，有一个重要的原则，即道德上相关差异原则（Principle of Morally Relevant Differences）：如果在某种情况下做或不做某个行为是错误的，那么在其他情况下做或不做与此相似的行为也是错误的，除非在这两种情况下存在着与道德相关的差异。</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ext Box 2"/>
          <p:cNvSpPr txBox="1">
            <a:spLocks noChangeArrowheads="1"/>
          </p:cNvSpPr>
          <p:nvPr/>
        </p:nvSpPr>
        <p:spPr bwMode="auto">
          <a:xfrm>
            <a:off x="611188" y="1125538"/>
            <a:ext cx="8153400" cy="3416300"/>
          </a:xfrm>
          <a:prstGeom prst="rect">
            <a:avLst/>
          </a:prstGeom>
          <a:noFill/>
          <a:ln w="9525">
            <a:noFill/>
            <a:miter lim="800000"/>
            <a:headEnd/>
            <a:tailEnd/>
          </a:ln>
        </p:spPr>
        <p:txBody>
          <a:bodyPr>
            <a:spAutoFit/>
          </a:bodyPr>
          <a:lstStyle/>
          <a:p>
            <a:r>
              <a:rPr lang="zh-CN" altLang="en-US" b="1" dirty="0">
                <a:latin typeface="Times New Roman" pitchFamily="18" charset="0"/>
                <a:ea typeface="黑体" pitchFamily="49" charset="-122"/>
              </a:rPr>
              <a:t>在现代道德哲学中，一个占主流的观点认为，道德的核心是一系列道德规则，如：不要杀人、不要说谎、感恩、信守承诺、孝敬父母、爱国、言论自由权、公正等。在对一个具体行为进行的道德论证中，总要有道德规则作为前提。</a:t>
            </a:r>
            <a:endParaRPr lang="zh-CN" altLang="en-US" b="1" dirty="0">
              <a:latin typeface="黑体" pitchFamily="49" charset="-122"/>
              <a:ea typeface="黑体" pitchFamily="49" charset="-122"/>
              <a:sym typeface="Webdings" pitchFamily="18" charset="2"/>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ext Box 2"/>
          <p:cNvSpPr txBox="1">
            <a:spLocks noChangeArrowheads="1"/>
          </p:cNvSpPr>
          <p:nvPr/>
        </p:nvSpPr>
        <p:spPr bwMode="auto">
          <a:xfrm>
            <a:off x="571500" y="928688"/>
            <a:ext cx="8153400" cy="2862262"/>
          </a:xfrm>
          <a:prstGeom prst="rect">
            <a:avLst/>
          </a:prstGeom>
          <a:noFill/>
          <a:ln w="9525">
            <a:noFill/>
            <a:miter lim="800000"/>
            <a:headEnd/>
            <a:tailEnd/>
          </a:ln>
        </p:spPr>
        <p:txBody>
          <a:bodyPr>
            <a:spAutoFit/>
          </a:bodyPr>
          <a:lstStyle/>
          <a:p>
            <a:r>
              <a:rPr lang="zh-CN" altLang="en-US" b="1">
                <a:latin typeface="Times New Roman" pitchFamily="18" charset="0"/>
                <a:ea typeface="黑体" pitchFamily="49" charset="-122"/>
              </a:rPr>
              <a:t>     </a:t>
            </a:r>
          </a:p>
          <a:p>
            <a:r>
              <a:rPr lang="zh-CN" altLang="en-US" b="1">
                <a:latin typeface="Times New Roman" pitchFamily="18" charset="0"/>
                <a:ea typeface="黑体" pitchFamily="49" charset="-122"/>
              </a:rPr>
              <a:t>  而且道德规则有层次性。某些道德规则是出自于更基本的道德原则，或者两个不同的道德规则出自于共同的道德原则。</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ext Box 2"/>
          <p:cNvSpPr txBox="1">
            <a:spLocks noChangeArrowheads="1"/>
          </p:cNvSpPr>
          <p:nvPr/>
        </p:nvSpPr>
        <p:spPr bwMode="auto">
          <a:xfrm>
            <a:off x="611188" y="692150"/>
            <a:ext cx="8153400" cy="5632311"/>
          </a:xfrm>
          <a:prstGeom prst="rect">
            <a:avLst/>
          </a:prstGeom>
          <a:noFill/>
          <a:ln w="9525">
            <a:noFill/>
            <a:miter lim="800000"/>
            <a:headEnd/>
            <a:tailEnd/>
          </a:ln>
        </p:spPr>
        <p:txBody>
          <a:bodyPr>
            <a:spAutoFit/>
          </a:bodyPr>
          <a:lstStyle/>
          <a:p>
            <a:r>
              <a:rPr lang="zh-CN" altLang="en-US" b="1" dirty="0">
                <a:latin typeface="黑体" pitchFamily="49" charset="-122"/>
                <a:ea typeface="黑体" pitchFamily="49" charset="-122"/>
              </a:rPr>
              <a:t>五、伦理学的任务与方法</a:t>
            </a:r>
            <a:endParaRPr lang="en-US" altLang="zh-CN" b="1" dirty="0">
              <a:latin typeface="黑体" pitchFamily="49" charset="-122"/>
              <a:ea typeface="黑体" pitchFamily="49" charset="-122"/>
            </a:endParaRPr>
          </a:p>
          <a:p>
            <a:endParaRPr lang="en-US" altLang="zh-CN" b="1" dirty="0">
              <a:latin typeface="黑体" pitchFamily="49" charset="-122"/>
              <a:ea typeface="黑体" pitchFamily="49" charset="-122"/>
            </a:endParaRPr>
          </a:p>
          <a:p>
            <a:r>
              <a:rPr lang="en-US" altLang="zh-CN" b="1" dirty="0">
                <a:latin typeface="黑体" pitchFamily="49" charset="-122"/>
                <a:ea typeface="黑体" pitchFamily="49" charset="-122"/>
              </a:rPr>
              <a:t>   </a:t>
            </a:r>
            <a:r>
              <a:rPr lang="zh-CN" altLang="en-US" b="1" dirty="0">
                <a:latin typeface="黑体" pitchFamily="49" charset="-122"/>
                <a:ea typeface="黑体" pitchFamily="49" charset="-122"/>
              </a:rPr>
              <a:t>伦理学有不同的部分。一个部分称为</a:t>
            </a:r>
            <a:r>
              <a:rPr lang="zh-CN" altLang="zh-CN" b="1" dirty="0">
                <a:latin typeface="黑体" pitchFamily="49" charset="-122"/>
                <a:ea typeface="黑体" pitchFamily="49" charset="-122"/>
              </a:rPr>
              <a:t>规范伦理学（Normative Ethics）</a:t>
            </a:r>
            <a:r>
              <a:rPr lang="zh-CN" altLang="en-US" b="1" dirty="0">
                <a:latin typeface="黑体" pitchFamily="49" charset="-122"/>
                <a:ea typeface="黑体" pitchFamily="49" charset="-122"/>
              </a:rPr>
              <a:t>，</a:t>
            </a:r>
            <a:r>
              <a:rPr lang="zh-CN" altLang="zh-CN" b="1" dirty="0">
                <a:latin typeface="黑体" pitchFamily="49" charset="-122"/>
                <a:ea typeface="黑体" pitchFamily="49" charset="-122"/>
              </a:rPr>
              <a:t>这一部分</a:t>
            </a:r>
            <a:r>
              <a:rPr lang="zh-CN" altLang="en-US" b="1" dirty="0">
                <a:latin typeface="黑体" pitchFamily="49" charset="-122"/>
                <a:ea typeface="黑体" pitchFamily="49" charset="-122"/>
              </a:rPr>
              <a:t>的</a:t>
            </a:r>
            <a:r>
              <a:rPr lang="zh-CN" b="1" dirty="0">
                <a:latin typeface="黑体" pitchFamily="49" charset="-122"/>
                <a:ea typeface="黑体" pitchFamily="49" charset="-122"/>
              </a:rPr>
              <a:t>任务就是</a:t>
            </a:r>
            <a:r>
              <a:rPr lang="zh-CN" altLang="en-US" b="1" dirty="0">
                <a:latin typeface="黑体" pitchFamily="49" charset="-122"/>
                <a:ea typeface="黑体" pitchFamily="49" charset="-122"/>
              </a:rPr>
              <a:t>形成一个道德理论</a:t>
            </a:r>
            <a:r>
              <a:rPr lang="zh-CN" b="1" dirty="0">
                <a:latin typeface="黑体" pitchFamily="49" charset="-122"/>
                <a:ea typeface="黑体" pitchFamily="49" charset="-122"/>
              </a:rPr>
              <a:t>，以</a:t>
            </a:r>
            <a:r>
              <a:rPr lang="zh-CN" altLang="en-US" b="1" dirty="0">
                <a:latin typeface="黑体" pitchFamily="49" charset="-122"/>
                <a:ea typeface="黑体" pitchFamily="49" charset="-122"/>
              </a:rPr>
              <a:t>系统解说我们的道德判断</a:t>
            </a:r>
            <a:r>
              <a:rPr lang="zh-CN" b="1" dirty="0">
                <a:latin typeface="黑体" pitchFamily="49" charset="-122"/>
                <a:ea typeface="黑体" pitchFamily="49" charset="-122"/>
              </a:rPr>
              <a:t>。</a:t>
            </a:r>
            <a:r>
              <a:rPr lang="zh-CN" altLang="en-US" b="1" dirty="0">
                <a:latin typeface="黑体" pitchFamily="49" charset="-122"/>
                <a:ea typeface="黑体" pitchFamily="49" charset="-122"/>
              </a:rPr>
              <a:t>规范伦理学包含了一种理论态度，即用尽可能少的概念和原则来系统地解说某个领域的所有现象。</a:t>
            </a:r>
            <a:r>
              <a:rPr lang="zh-CN" b="1" dirty="0">
                <a:latin typeface="黑体" pitchFamily="49" charset="-122"/>
                <a:ea typeface="黑体" pitchFamily="49" charset="-122"/>
                <a:sym typeface="Webdings" pitchFamily="18" charset="2"/>
              </a:rPr>
              <a:t>      </a:t>
            </a:r>
          </a:p>
          <a:p>
            <a:endParaRPr lang="zh-CN" altLang="en-US" b="1" dirty="0">
              <a:latin typeface="黑体" pitchFamily="49" charset="-122"/>
              <a:ea typeface="黑体" pitchFamily="49" charset="-122"/>
              <a:sym typeface="Webdings" pitchFamily="18" charset="2"/>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ext Box 2"/>
          <p:cNvSpPr txBox="1">
            <a:spLocks noChangeArrowheads="1"/>
          </p:cNvSpPr>
          <p:nvPr/>
        </p:nvSpPr>
        <p:spPr bwMode="auto">
          <a:xfrm>
            <a:off x="611560" y="671691"/>
            <a:ext cx="8153400" cy="5078313"/>
          </a:xfrm>
          <a:prstGeom prst="rect">
            <a:avLst/>
          </a:prstGeom>
          <a:noFill/>
          <a:ln w="9525">
            <a:noFill/>
            <a:miter lim="800000"/>
            <a:headEnd/>
            <a:tailEnd/>
          </a:ln>
        </p:spPr>
        <p:txBody>
          <a:bodyPr>
            <a:spAutoFit/>
          </a:bodyPr>
          <a:lstStyle/>
          <a:p>
            <a:endParaRPr lang="en-US" altLang="zh-CN" b="1" dirty="0">
              <a:latin typeface="黑体" pitchFamily="49" charset="-122"/>
              <a:ea typeface="黑体" pitchFamily="49" charset="-122"/>
              <a:sym typeface="Webdings" pitchFamily="18" charset="2"/>
            </a:endParaRPr>
          </a:p>
          <a:p>
            <a:r>
              <a:rPr lang="zh-CN" altLang="en-US" b="1" dirty="0">
                <a:latin typeface="黑体" pitchFamily="49" charset="-122"/>
                <a:ea typeface="黑体" pitchFamily="49" charset="-122"/>
                <a:sym typeface="Webdings" pitchFamily="18" charset="2"/>
              </a:rPr>
              <a:t>目前，有两种不同类型的规范伦理学理论，一种是基于义务规则的理论，一种是基于美德的理论，这依赖于对行为的正当判断和品德的美德判断谁更基本的不同看法。近代伦理学把正当判断看着更为基本，美德是从行为的正当导出的概念。前面谈到的道德论证的结构就是反映了这种观点。</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ext Box 2"/>
          <p:cNvSpPr txBox="1">
            <a:spLocks noChangeArrowheads="1"/>
          </p:cNvSpPr>
          <p:nvPr/>
        </p:nvSpPr>
        <p:spPr bwMode="auto">
          <a:xfrm>
            <a:off x="611560" y="671691"/>
            <a:ext cx="8153400" cy="3970318"/>
          </a:xfrm>
          <a:prstGeom prst="rect">
            <a:avLst/>
          </a:prstGeom>
          <a:noFill/>
          <a:ln w="9525">
            <a:noFill/>
            <a:miter lim="800000"/>
            <a:headEnd/>
            <a:tailEnd/>
          </a:ln>
        </p:spPr>
        <p:txBody>
          <a:bodyPr>
            <a:spAutoFit/>
          </a:bodyPr>
          <a:lstStyle/>
          <a:p>
            <a:endParaRPr lang="en-US" altLang="zh-CN" b="1" dirty="0">
              <a:latin typeface="黑体" pitchFamily="49" charset="-122"/>
              <a:ea typeface="黑体" pitchFamily="49" charset="-122"/>
              <a:sym typeface="Webdings" pitchFamily="18" charset="2"/>
            </a:endParaRPr>
          </a:p>
          <a:p>
            <a:r>
              <a:rPr lang="zh-CN" altLang="en-US" b="1" dirty="0">
                <a:latin typeface="黑体" pitchFamily="49" charset="-122"/>
                <a:ea typeface="黑体" pitchFamily="49" charset="-122"/>
                <a:sym typeface="Webdings" pitchFamily="18" charset="2"/>
              </a:rPr>
              <a:t>而中西方古代伦理学则认为美德判断最基本，行为的正当则是从美德导出的概念。上个世纪七、八十年代以后，以美德判断作为基本的美德伦理学开始复兴。在美德伦理学中，道德论证的结构有所不同。</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ext Box 2"/>
          <p:cNvSpPr txBox="1">
            <a:spLocks noChangeArrowheads="1"/>
          </p:cNvSpPr>
          <p:nvPr/>
        </p:nvSpPr>
        <p:spPr bwMode="auto">
          <a:xfrm>
            <a:off x="642938" y="1214438"/>
            <a:ext cx="8208962" cy="4424362"/>
          </a:xfrm>
          <a:prstGeom prst="rect">
            <a:avLst/>
          </a:prstGeom>
          <a:noFill/>
          <a:ln w="9525">
            <a:noFill/>
            <a:miter lim="800000"/>
            <a:headEnd/>
            <a:tailEnd/>
          </a:ln>
        </p:spPr>
        <p:txBody>
          <a:bodyPr>
            <a:spAutoFit/>
          </a:bodyPr>
          <a:lstStyle/>
          <a:p>
            <a:r>
              <a:rPr lang="zh-CN" b="1" dirty="0">
                <a:latin typeface="Times New Roman" pitchFamily="18" charset="0"/>
                <a:ea typeface="黑体" pitchFamily="49" charset="-122"/>
                <a:sym typeface="Webdings" pitchFamily="18" charset="2"/>
              </a:rPr>
              <a:t>伦理学的另外一个任务就是在规范伦理学理论的基础上，解决某些具体的社会道德问题，例如安乐死、堕胎、胚胎干细胞研究、人体器官买卖、动物实验、、</a:t>
            </a:r>
            <a:r>
              <a:rPr lang="zh-CN" altLang="en-US" b="1" dirty="0">
                <a:latin typeface="Times New Roman" pitchFamily="18" charset="0"/>
                <a:ea typeface="黑体" pitchFamily="49" charset="-122"/>
                <a:sym typeface="Webdings" pitchFamily="18" charset="2"/>
              </a:rPr>
              <a:t>正义</a:t>
            </a:r>
            <a:r>
              <a:rPr lang="zh-CN" b="1" dirty="0">
                <a:latin typeface="Times New Roman" pitchFamily="18" charset="0"/>
                <a:ea typeface="黑体" pitchFamily="49" charset="-122"/>
                <a:sym typeface="Webdings" pitchFamily="18" charset="2"/>
              </a:rPr>
              <a:t>战争等等。伦理学的这一部分称为应用伦理学（</a:t>
            </a:r>
            <a:r>
              <a:rPr lang="zh-CN" altLang="zh-CN" b="1" dirty="0">
                <a:latin typeface="Times New Roman" pitchFamily="18" charset="0"/>
                <a:ea typeface="黑体" pitchFamily="49" charset="-122"/>
                <a:sym typeface="Webdings" pitchFamily="18" charset="2"/>
              </a:rPr>
              <a:t>Applied Ethics</a:t>
            </a:r>
            <a:r>
              <a:rPr lang="zh-CN" b="1" dirty="0">
                <a:latin typeface="Times New Roman" pitchFamily="18" charset="0"/>
                <a:ea typeface="黑体" pitchFamily="49" charset="-122"/>
                <a:sym typeface="Webdings" pitchFamily="18" charset="2"/>
              </a:rPr>
              <a:t>）。</a:t>
            </a:r>
            <a:endParaRPr lang="zh-CN" b="1" dirty="0">
              <a:latin typeface="黑体" pitchFamily="49" charset="-122"/>
              <a:ea typeface="黑体" pitchFamily="49" charset="-122"/>
            </a:endParaRPr>
          </a:p>
          <a:p>
            <a:endParaRPr lang="zh-CN" dirty="0">
              <a:latin typeface="黑体" pitchFamily="49" charset="-122"/>
              <a:ea typeface="黑体" pitchFamily="49" charset="-122"/>
              <a:sym typeface="Webdings" pitchFamily="18" charset="2"/>
            </a:endParaRPr>
          </a:p>
          <a:p>
            <a:endParaRPr lang="zh-CN" altLang="zh-CN" sz="3200" b="1" dirty="0">
              <a:latin typeface="Times New Roman" pitchFamily="18" charset="0"/>
              <a:ea typeface="黑体" pitchFamily="49" charset="-122"/>
              <a:sym typeface="Webdings" pitchFamily="18" charset="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 Box 2"/>
          <p:cNvSpPr txBox="1">
            <a:spLocks noChangeArrowheads="1"/>
          </p:cNvSpPr>
          <p:nvPr/>
        </p:nvSpPr>
        <p:spPr bwMode="auto">
          <a:xfrm>
            <a:off x="611188" y="764704"/>
            <a:ext cx="7921252" cy="3970318"/>
          </a:xfrm>
          <a:prstGeom prst="rect">
            <a:avLst/>
          </a:prstGeom>
          <a:noFill/>
          <a:ln w="9525">
            <a:noFill/>
            <a:miter lim="800000"/>
            <a:headEnd/>
            <a:tailEnd/>
          </a:ln>
        </p:spPr>
        <p:txBody>
          <a:bodyPr wrap="square">
            <a:spAutoFit/>
          </a:bodyPr>
          <a:lstStyle/>
          <a:p>
            <a:endParaRPr lang="zh-CN" altLang="zh-CN" b="1" dirty="0">
              <a:latin typeface="Times New Roman" pitchFamily="18" charset="0"/>
              <a:ea typeface="黑体" pitchFamily="49" charset="-122"/>
            </a:endParaRPr>
          </a:p>
          <a:p>
            <a:r>
              <a:rPr lang="zh-CN" altLang="en-US" b="1" dirty="0">
                <a:latin typeface="Times New Roman" pitchFamily="18" charset="0"/>
                <a:ea typeface="黑体" pitchFamily="49" charset="-122"/>
              </a:rPr>
              <a:t>伦理学的任务就是对道德常识的反思。绝大多数人或多或少都会有一些道德常识，这些常识来自于我们所生活的社会在我们成长过程中的教导。我们通常是按照这些常识来进行道德决定和评价的</a:t>
            </a:r>
            <a:r>
              <a:rPr lang="zh-CN" b="1" dirty="0">
                <a:latin typeface="Times New Roman" pitchFamily="18" charset="0"/>
                <a:ea typeface="黑体" pitchFamily="49" charset="-122"/>
              </a:rPr>
              <a:t>。</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ext Box 2"/>
          <p:cNvSpPr txBox="1">
            <a:spLocks noChangeArrowheads="1"/>
          </p:cNvSpPr>
          <p:nvPr/>
        </p:nvSpPr>
        <p:spPr bwMode="auto">
          <a:xfrm>
            <a:off x="609600" y="381000"/>
            <a:ext cx="7924800" cy="5016758"/>
          </a:xfrm>
          <a:prstGeom prst="rect">
            <a:avLst/>
          </a:prstGeom>
          <a:noFill/>
          <a:ln w="9525">
            <a:noFill/>
            <a:miter lim="800000"/>
            <a:headEnd/>
            <a:tailEnd/>
          </a:ln>
        </p:spPr>
        <p:txBody>
          <a:bodyPr>
            <a:spAutoFit/>
          </a:bodyPr>
          <a:lstStyle/>
          <a:p>
            <a:endParaRPr lang="zh-CN" altLang="zh-CN" sz="3200" b="1" dirty="0">
              <a:latin typeface="黑体" pitchFamily="49" charset="-122"/>
              <a:ea typeface="黑体" pitchFamily="49" charset="-122"/>
              <a:sym typeface="Webdings" pitchFamily="18" charset="2"/>
            </a:endParaRPr>
          </a:p>
          <a:p>
            <a:endParaRPr lang="en-US" altLang="zh-CN" b="1" dirty="0">
              <a:latin typeface="黑体" pitchFamily="49" charset="-122"/>
              <a:ea typeface="黑体" pitchFamily="49" charset="-122"/>
              <a:sym typeface="Webdings" pitchFamily="18" charset="2"/>
            </a:endParaRPr>
          </a:p>
          <a:p>
            <a:r>
              <a:rPr lang="zh-CN" b="1" dirty="0">
                <a:latin typeface="黑体" pitchFamily="49" charset="-122"/>
                <a:ea typeface="黑体" pitchFamily="49" charset="-122"/>
                <a:sym typeface="Webdings" pitchFamily="18" charset="2"/>
              </a:rPr>
              <a:t>伦理学还有一个部分，它关心的不是道德上正当与否的终极原则是什么，而是</a:t>
            </a:r>
            <a:r>
              <a:rPr lang="zh-CN" altLang="en-US" b="1" dirty="0">
                <a:latin typeface="黑体" pitchFamily="49" charset="-122"/>
                <a:ea typeface="黑体" pitchFamily="49" charset="-122"/>
                <a:sym typeface="Webdings" pitchFamily="18" charset="2"/>
              </a:rPr>
              <a:t>道德判断的含义是什么？</a:t>
            </a:r>
            <a:r>
              <a:rPr lang="zh-CN" b="1" dirty="0">
                <a:latin typeface="黑体" pitchFamily="49" charset="-122"/>
                <a:ea typeface="黑体" pitchFamily="49" charset="-122"/>
                <a:sym typeface="Webdings" pitchFamily="18" charset="2"/>
              </a:rPr>
              <a:t>是否存在客观的、终极的道德原则？人们能否获得道德知识？等等。这部分内容称为元伦理学（</a:t>
            </a:r>
            <a:r>
              <a:rPr lang="zh-CN" altLang="zh-CN" b="1" dirty="0">
                <a:latin typeface="黑体" pitchFamily="49" charset="-122"/>
                <a:ea typeface="黑体" pitchFamily="49" charset="-122"/>
                <a:sym typeface="Webdings" pitchFamily="18" charset="2"/>
              </a:rPr>
              <a:t>Metaethics</a:t>
            </a:r>
            <a:r>
              <a:rPr lang="zh-CN" b="1" dirty="0">
                <a:latin typeface="黑体" pitchFamily="49" charset="-122"/>
                <a:ea typeface="黑体" pitchFamily="49" charset="-122"/>
                <a:sym typeface="Webdings" pitchFamily="18" charset="2"/>
              </a:rPr>
              <a:t>）。</a:t>
            </a:r>
            <a:endParaRPr lang="zh-CN" dirty="0">
              <a:latin typeface="黑体" pitchFamily="49" charset="-122"/>
              <a:ea typeface="黑体" pitchFamily="49" charset="-122"/>
              <a:sym typeface="Webdings" pitchFamily="18" charset="2"/>
            </a:endParaRPr>
          </a:p>
          <a:p>
            <a:endParaRPr lang="zh-CN" altLang="zh-CN" b="1" dirty="0">
              <a:latin typeface="Times New Roman" pitchFamily="18" charset="0"/>
              <a:ea typeface="黑体" pitchFamily="49" charset="-122"/>
              <a:sym typeface="Webdings" pitchFamily="18" charset="2"/>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466" name="Text Box 2"/>
          <p:cNvSpPr txBox="1">
            <a:spLocks noChangeArrowheads="1"/>
          </p:cNvSpPr>
          <p:nvPr/>
        </p:nvSpPr>
        <p:spPr bwMode="auto">
          <a:xfrm>
            <a:off x="611188" y="236538"/>
            <a:ext cx="7696200" cy="6124754"/>
          </a:xfrm>
          <a:prstGeom prst="rect">
            <a:avLst/>
          </a:prstGeom>
          <a:noFill/>
          <a:ln w="9525">
            <a:noFill/>
            <a:miter lim="800000"/>
            <a:headEnd/>
            <a:tailEnd/>
          </a:ln>
          <a:effectLst/>
        </p:spPr>
        <p:txBody>
          <a:bodyPr>
            <a:spAutoFit/>
          </a:bodyPr>
          <a:lstStyle/>
          <a:p>
            <a:r>
              <a:rPr lang="zh-CN" altLang="zh-CN" sz="3200" b="1" dirty="0">
                <a:latin typeface="黑体" pitchFamily="49" charset="-122"/>
                <a:ea typeface="黑体" pitchFamily="49" charset="-122"/>
              </a:rPr>
              <a:t> </a:t>
            </a:r>
          </a:p>
          <a:p>
            <a:endParaRPr lang="zh-CN" altLang="zh-CN" b="1" dirty="0">
              <a:latin typeface="黑体" pitchFamily="49" charset="-122"/>
              <a:ea typeface="黑体" pitchFamily="49" charset="-122"/>
            </a:endParaRPr>
          </a:p>
          <a:p>
            <a:r>
              <a:rPr lang="zh-CN" altLang="en-US" b="1" dirty="0">
                <a:latin typeface="黑体" pitchFamily="49" charset="-122"/>
                <a:ea typeface="黑体" pitchFamily="49" charset="-122"/>
              </a:rPr>
              <a:t>伦理学的</a:t>
            </a:r>
            <a:r>
              <a:rPr lang="zh-CN" b="1" dirty="0">
                <a:latin typeface="黑体" pitchFamily="49" charset="-122"/>
                <a:ea typeface="黑体" pitchFamily="49" charset="-122"/>
              </a:rPr>
              <a:t>方法是所谓的反思</a:t>
            </a:r>
            <a:r>
              <a:rPr lang="zh-CN" altLang="zh-CN" b="1" dirty="0">
                <a:latin typeface="黑体" pitchFamily="49" charset="-122"/>
                <a:ea typeface="黑体" pitchFamily="49" charset="-122"/>
              </a:rPr>
              <a:t>--</a:t>
            </a:r>
            <a:r>
              <a:rPr lang="zh-CN" b="1" dirty="0">
                <a:latin typeface="黑体" pitchFamily="49" charset="-122"/>
                <a:ea typeface="黑体" pitchFamily="49" charset="-122"/>
              </a:rPr>
              <a:t>平衡</a:t>
            </a:r>
            <a:r>
              <a:rPr lang="zh-CN" altLang="en-US" b="1" dirty="0">
                <a:latin typeface="黑体" pitchFamily="49" charset="-122"/>
                <a:ea typeface="黑体" pitchFamily="49" charset="-122"/>
              </a:rPr>
              <a:t>（</a:t>
            </a:r>
            <a:r>
              <a:rPr lang="fr-FR" altLang="zh-CN" sz="2800" b="1" dirty="0">
                <a:latin typeface="黑体" pitchFamily="49" charset="-122"/>
                <a:ea typeface="黑体" pitchFamily="49" charset="-122"/>
              </a:rPr>
              <a:t>reflective</a:t>
            </a:r>
            <a:r>
              <a:rPr lang="en-US" altLang="zh-CN" sz="2800" b="1" dirty="0">
                <a:latin typeface="黑体" pitchFamily="49" charset="-122"/>
                <a:ea typeface="黑体" pitchFamily="49" charset="-122"/>
              </a:rPr>
              <a:t>-</a:t>
            </a:r>
            <a:r>
              <a:rPr lang="fr-FR" altLang="zh-CN" sz="2800" b="1" dirty="0">
                <a:latin typeface="黑体" pitchFamily="49" charset="-122"/>
                <a:ea typeface="黑体" pitchFamily="49" charset="-122"/>
              </a:rPr>
              <a:t> equilibrium</a:t>
            </a:r>
            <a:r>
              <a:rPr lang="zh-CN" altLang="en-US" b="1" dirty="0">
                <a:latin typeface="黑体" pitchFamily="49" charset="-122"/>
                <a:ea typeface="黑体" pitchFamily="49" charset="-122"/>
              </a:rPr>
              <a:t>）</a:t>
            </a:r>
            <a:endParaRPr lang="zh-CN" b="1" dirty="0">
              <a:latin typeface="黑体" pitchFamily="49" charset="-122"/>
              <a:ea typeface="黑体" pitchFamily="49" charset="-122"/>
            </a:endParaRPr>
          </a:p>
          <a:p>
            <a:r>
              <a:rPr lang="en-US" altLang="zh-CN" b="1" dirty="0">
                <a:latin typeface="黑体" pitchFamily="49" charset="-122"/>
                <a:ea typeface="黑体" pitchFamily="49" charset="-122"/>
              </a:rPr>
              <a:t>   </a:t>
            </a:r>
            <a:r>
              <a:rPr lang="zh-CN" altLang="en-US" b="1" dirty="0">
                <a:latin typeface="黑体" pitchFamily="49" charset="-122"/>
                <a:ea typeface="黑体" pitchFamily="49" charset="-122"/>
              </a:rPr>
              <a:t>第一：列举普遍认为可靠</a:t>
            </a:r>
            <a:r>
              <a:rPr lang="zh-CN" b="1" dirty="0">
                <a:latin typeface="黑体" pitchFamily="49" charset="-122"/>
                <a:ea typeface="黑体" pitchFamily="49" charset="-122"/>
              </a:rPr>
              <a:t>的道德直觉</a:t>
            </a:r>
            <a:r>
              <a:rPr lang="zh-CN" altLang="en-US" b="1" dirty="0">
                <a:latin typeface="黑体" pitchFamily="49" charset="-122"/>
                <a:ea typeface="黑体" pitchFamily="49" charset="-122"/>
              </a:rPr>
              <a:t>（</a:t>
            </a:r>
            <a:r>
              <a:rPr lang="fr-FR" altLang="zh-CN" b="1" dirty="0">
                <a:latin typeface="黑体" pitchFamily="49" charset="-122"/>
                <a:ea typeface="黑体" pitchFamily="49" charset="-122"/>
              </a:rPr>
              <a:t>considered moral intuition</a:t>
            </a:r>
            <a:r>
              <a:rPr lang="zh-CN" altLang="en-US" b="1" dirty="0">
                <a:latin typeface="黑体" pitchFamily="49" charset="-122"/>
                <a:ea typeface="黑体" pitchFamily="49" charset="-122"/>
              </a:rPr>
              <a:t>，可通过典型的范例、思想实验等方式来获得）。</a:t>
            </a:r>
            <a:endParaRPr lang="zh-CN" b="1" dirty="0">
              <a:latin typeface="黑体" pitchFamily="49" charset="-122"/>
              <a:ea typeface="黑体" pitchFamily="49" charset="-122"/>
            </a:endParaRPr>
          </a:p>
          <a:p>
            <a:r>
              <a:rPr lang="zh-CN" b="1" dirty="0">
                <a:latin typeface="黑体" pitchFamily="49" charset="-122"/>
                <a:ea typeface="黑体" pitchFamily="49" charset="-122"/>
              </a:rPr>
              <a:t>   </a:t>
            </a:r>
            <a:r>
              <a:rPr lang="zh-CN" altLang="en-US" b="1" dirty="0">
                <a:latin typeface="黑体" pitchFamily="49" charset="-122"/>
                <a:ea typeface="黑体" pitchFamily="49" charset="-122"/>
              </a:rPr>
              <a:t>第二：尝试地提出相关原则（理论），并看它是否与可靠的直觉相一致。</a:t>
            </a:r>
            <a:endParaRPr lang="zh-CN" b="1" dirty="0">
              <a:latin typeface="黑体" pitchFamily="49" charset="-122"/>
              <a:ea typeface="黑体" pitchFamily="49" charset="-122"/>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466" name="Text Box 2"/>
          <p:cNvSpPr txBox="1">
            <a:spLocks noChangeArrowheads="1"/>
          </p:cNvSpPr>
          <p:nvPr/>
        </p:nvSpPr>
        <p:spPr bwMode="auto">
          <a:xfrm>
            <a:off x="611188" y="236538"/>
            <a:ext cx="7696200" cy="5016758"/>
          </a:xfrm>
          <a:prstGeom prst="rect">
            <a:avLst/>
          </a:prstGeom>
          <a:noFill/>
          <a:ln w="9525">
            <a:noFill/>
            <a:miter lim="800000"/>
            <a:headEnd/>
            <a:tailEnd/>
          </a:ln>
          <a:effectLst/>
        </p:spPr>
        <p:txBody>
          <a:bodyPr>
            <a:spAutoFit/>
          </a:bodyPr>
          <a:lstStyle/>
          <a:p>
            <a:r>
              <a:rPr lang="zh-CN" altLang="zh-CN" sz="3200" b="1" dirty="0">
                <a:latin typeface="黑体" pitchFamily="49" charset="-122"/>
                <a:ea typeface="黑体" pitchFamily="49" charset="-122"/>
              </a:rPr>
              <a:t> </a:t>
            </a:r>
          </a:p>
          <a:p>
            <a:endParaRPr lang="zh-CN" altLang="zh-CN" b="1" dirty="0">
              <a:latin typeface="黑体" pitchFamily="49" charset="-122"/>
              <a:ea typeface="黑体" pitchFamily="49" charset="-122"/>
            </a:endParaRPr>
          </a:p>
          <a:p>
            <a:r>
              <a:rPr lang="zh-CN" altLang="en-US" b="1" dirty="0">
                <a:latin typeface="黑体" pitchFamily="49" charset="-122"/>
                <a:ea typeface="黑体" pitchFamily="49" charset="-122"/>
              </a:rPr>
              <a:t>第三：如果不一致，尝试提出新的原则（理论），并使得它与尽可能多的直觉一致。</a:t>
            </a:r>
            <a:endParaRPr lang="zh-CN" b="1" dirty="0">
              <a:latin typeface="黑体" pitchFamily="49" charset="-122"/>
              <a:ea typeface="黑体" pitchFamily="49" charset="-122"/>
            </a:endParaRPr>
          </a:p>
          <a:p>
            <a:endParaRPr lang="en-US" altLang="zh-CN" b="1" dirty="0">
              <a:latin typeface="黑体" pitchFamily="49" charset="-122"/>
              <a:ea typeface="黑体" pitchFamily="49" charset="-122"/>
            </a:endParaRPr>
          </a:p>
          <a:p>
            <a:r>
              <a:rPr lang="zh-CN" altLang="en-US" b="1" dirty="0">
                <a:latin typeface="黑体" pitchFamily="49" charset="-122"/>
                <a:ea typeface="黑体" pitchFamily="49" charset="-122"/>
              </a:rPr>
              <a:t>第四：如果原则（理论）与足够多的直觉相符合，但仍然与某些直觉相冲突，可考虑这些直觉是错误的。</a:t>
            </a:r>
            <a:endParaRPr lang="zh-CN" b="1" dirty="0">
              <a:latin typeface="黑体" pitchFamily="49" charset="-122"/>
              <a:ea typeface="黑体" pitchFamily="49" charset="-122"/>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490" name="Text Box 2"/>
          <p:cNvSpPr txBox="1">
            <a:spLocks noChangeArrowheads="1"/>
          </p:cNvSpPr>
          <p:nvPr/>
        </p:nvSpPr>
        <p:spPr bwMode="auto">
          <a:xfrm>
            <a:off x="611188" y="236538"/>
            <a:ext cx="7696200" cy="4462760"/>
          </a:xfrm>
          <a:prstGeom prst="rect">
            <a:avLst/>
          </a:prstGeom>
          <a:noFill/>
          <a:ln w="9525">
            <a:noFill/>
            <a:miter lim="800000"/>
            <a:headEnd/>
            <a:tailEnd/>
          </a:ln>
          <a:effectLst/>
        </p:spPr>
        <p:txBody>
          <a:bodyPr>
            <a:spAutoFit/>
          </a:bodyPr>
          <a:lstStyle/>
          <a:p>
            <a:r>
              <a:rPr lang="zh-CN" altLang="zh-CN" sz="3200" b="1" dirty="0">
                <a:latin typeface="黑体" pitchFamily="49" charset="-122"/>
                <a:ea typeface="黑体" pitchFamily="49" charset="-122"/>
              </a:rPr>
              <a:t> </a:t>
            </a:r>
          </a:p>
          <a:p>
            <a:endParaRPr lang="zh-CN" altLang="zh-CN" b="1" dirty="0">
              <a:latin typeface="黑体" pitchFamily="49" charset="-122"/>
              <a:ea typeface="黑体" pitchFamily="49" charset="-122"/>
            </a:endParaRPr>
          </a:p>
          <a:p>
            <a:r>
              <a:rPr lang="zh-CN" b="1" dirty="0">
                <a:latin typeface="黑体" pitchFamily="49" charset="-122"/>
                <a:ea typeface="黑体" pitchFamily="49" charset="-122"/>
              </a:rPr>
              <a:t>反思</a:t>
            </a:r>
            <a:r>
              <a:rPr lang="zh-CN" altLang="zh-CN" b="1" dirty="0">
                <a:latin typeface="Times New Roman"/>
                <a:ea typeface="黑体" pitchFamily="49" charset="-122"/>
              </a:rPr>
              <a:t>—</a:t>
            </a:r>
            <a:r>
              <a:rPr lang="zh-CN" b="1" dirty="0">
                <a:latin typeface="黑体" pitchFamily="49" charset="-122"/>
                <a:ea typeface="黑体" pitchFamily="49" charset="-122"/>
              </a:rPr>
              <a:t>平衡方法要求我们构造的</a:t>
            </a:r>
            <a:r>
              <a:rPr lang="zh-CN" altLang="en-US" b="1" dirty="0">
                <a:latin typeface="黑体" pitchFamily="49" charset="-122"/>
                <a:ea typeface="黑体" pitchFamily="49" charset="-122"/>
              </a:rPr>
              <a:t>原则（理论）</a:t>
            </a:r>
            <a:r>
              <a:rPr lang="zh-CN" b="1" dirty="0">
                <a:latin typeface="黑体" pitchFamily="49" charset="-122"/>
                <a:ea typeface="黑体" pitchFamily="49" charset="-122"/>
              </a:rPr>
              <a:t>能够在最大范围内与我们普遍认为可靠的判断相一致。</a:t>
            </a:r>
            <a:r>
              <a:rPr lang="zh-CN" altLang="en-US" b="1" dirty="0">
                <a:latin typeface="黑体" pitchFamily="49" charset="-122"/>
                <a:ea typeface="黑体" pitchFamily="49" charset="-122"/>
              </a:rPr>
              <a:t>一致有一个程度问题，因此反思</a:t>
            </a:r>
            <a:r>
              <a:rPr lang="en-US" altLang="zh-CN" b="1" dirty="0">
                <a:latin typeface="黑体" pitchFamily="49" charset="-122"/>
                <a:ea typeface="黑体" pitchFamily="49" charset="-122"/>
              </a:rPr>
              <a:t>-</a:t>
            </a:r>
            <a:r>
              <a:rPr lang="zh-CN" altLang="en-US" b="1" dirty="0">
                <a:latin typeface="黑体" pitchFamily="49" charset="-122"/>
                <a:ea typeface="黑体" pitchFamily="49" charset="-122"/>
              </a:rPr>
              <a:t>平衡是一个过程。</a:t>
            </a:r>
          </a:p>
          <a:p>
            <a:r>
              <a:rPr lang="zh-CN" altLang="en-US" b="1" dirty="0">
                <a:latin typeface="黑体" pitchFamily="49" charset="-122"/>
                <a:ea typeface="黑体" pitchFamily="49" charset="-122"/>
              </a:rPr>
              <a:t>   </a:t>
            </a:r>
            <a:endParaRPr lang="zh-CN" b="1" dirty="0">
              <a:latin typeface="黑体" pitchFamily="49" charset="-122"/>
              <a:ea typeface="黑体" pitchFamily="49" charset="-122"/>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490" name="Text Box 2"/>
          <p:cNvSpPr txBox="1">
            <a:spLocks noChangeArrowheads="1"/>
          </p:cNvSpPr>
          <p:nvPr/>
        </p:nvSpPr>
        <p:spPr bwMode="auto">
          <a:xfrm>
            <a:off x="611188" y="236538"/>
            <a:ext cx="7696200" cy="3908762"/>
          </a:xfrm>
          <a:prstGeom prst="rect">
            <a:avLst/>
          </a:prstGeom>
          <a:noFill/>
          <a:ln w="9525">
            <a:noFill/>
            <a:miter lim="800000"/>
            <a:headEnd/>
            <a:tailEnd/>
          </a:ln>
          <a:effectLst/>
        </p:spPr>
        <p:txBody>
          <a:bodyPr>
            <a:spAutoFit/>
          </a:bodyPr>
          <a:lstStyle/>
          <a:p>
            <a:r>
              <a:rPr lang="zh-CN" altLang="zh-CN" sz="3200" b="1" dirty="0">
                <a:latin typeface="黑体" pitchFamily="49" charset="-122"/>
                <a:ea typeface="黑体" pitchFamily="49" charset="-122"/>
              </a:rPr>
              <a:t> </a:t>
            </a:r>
          </a:p>
          <a:p>
            <a:endParaRPr lang="zh-CN" altLang="zh-CN" b="1" dirty="0">
              <a:latin typeface="黑体" pitchFamily="49" charset="-122"/>
              <a:ea typeface="黑体" pitchFamily="49" charset="-122"/>
            </a:endParaRPr>
          </a:p>
          <a:p>
            <a:r>
              <a:rPr lang="zh-CN" b="1" dirty="0">
                <a:latin typeface="黑体" pitchFamily="49" charset="-122"/>
                <a:ea typeface="黑体" pitchFamily="49" charset="-122"/>
              </a:rPr>
              <a:t>反思</a:t>
            </a:r>
            <a:r>
              <a:rPr lang="zh-CN" altLang="zh-CN" b="1" dirty="0">
                <a:latin typeface="Times New Roman"/>
                <a:ea typeface="黑体" pitchFamily="49" charset="-122"/>
              </a:rPr>
              <a:t>—</a:t>
            </a:r>
            <a:r>
              <a:rPr lang="zh-CN" b="1" dirty="0">
                <a:latin typeface="黑体" pitchFamily="49" charset="-122"/>
                <a:ea typeface="黑体" pitchFamily="49" charset="-122"/>
              </a:rPr>
              <a:t>平衡方法要求</a:t>
            </a:r>
            <a:r>
              <a:rPr lang="zh-CN" altLang="en-US" b="1" dirty="0">
                <a:latin typeface="黑体" pitchFamily="49" charset="-122"/>
                <a:ea typeface="黑体" pitchFamily="49" charset="-122"/>
              </a:rPr>
              <a:t>我们符合的直觉有窄和宽之分。窄的符合是要求与我们研究的领域的直觉符合，宽的符合是要求与更大范围的直觉相符合。</a:t>
            </a:r>
          </a:p>
          <a:p>
            <a:r>
              <a:rPr lang="zh-CN" altLang="en-US" b="1" dirty="0">
                <a:latin typeface="黑体" pitchFamily="49" charset="-122"/>
                <a:ea typeface="黑体" pitchFamily="49" charset="-122"/>
              </a:rPr>
              <a:t>   </a:t>
            </a:r>
            <a:endParaRPr lang="zh-CN" b="1" dirty="0">
              <a:latin typeface="黑体" pitchFamily="49" charset="-122"/>
              <a:ea typeface="黑体" pitchFamily="49" charset="-122"/>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490" name="Text Box 2"/>
          <p:cNvSpPr txBox="1">
            <a:spLocks noChangeArrowheads="1"/>
          </p:cNvSpPr>
          <p:nvPr/>
        </p:nvSpPr>
        <p:spPr bwMode="auto">
          <a:xfrm>
            <a:off x="611188" y="236538"/>
            <a:ext cx="7696200" cy="5016758"/>
          </a:xfrm>
          <a:prstGeom prst="rect">
            <a:avLst/>
          </a:prstGeom>
          <a:noFill/>
          <a:ln w="9525">
            <a:noFill/>
            <a:miter lim="800000"/>
            <a:headEnd/>
            <a:tailEnd/>
          </a:ln>
          <a:effectLst/>
        </p:spPr>
        <p:txBody>
          <a:bodyPr>
            <a:spAutoFit/>
          </a:bodyPr>
          <a:lstStyle/>
          <a:p>
            <a:r>
              <a:rPr lang="zh-CN" altLang="zh-CN" sz="3200" b="1" dirty="0">
                <a:latin typeface="黑体" pitchFamily="49" charset="-122"/>
                <a:ea typeface="黑体" pitchFamily="49" charset="-122"/>
              </a:rPr>
              <a:t> </a:t>
            </a:r>
          </a:p>
          <a:p>
            <a:endParaRPr lang="zh-CN" altLang="zh-CN" b="1" dirty="0">
              <a:latin typeface="黑体" pitchFamily="49" charset="-122"/>
              <a:ea typeface="黑体" pitchFamily="49" charset="-122"/>
            </a:endParaRPr>
          </a:p>
          <a:p>
            <a:r>
              <a:rPr lang="zh-CN" altLang="en-US" b="1" dirty="0">
                <a:latin typeface="黑体" pitchFamily="49" charset="-122"/>
                <a:ea typeface="黑体" pitchFamily="49" charset="-122"/>
              </a:rPr>
              <a:t>评价一个道德理论的标准：</a:t>
            </a:r>
            <a:endParaRPr lang="en-US" altLang="zh-CN" b="1" dirty="0">
              <a:latin typeface="黑体" pitchFamily="49" charset="-122"/>
              <a:ea typeface="黑体" pitchFamily="49" charset="-122"/>
            </a:endParaRPr>
          </a:p>
          <a:p>
            <a:r>
              <a:rPr lang="zh-CN" altLang="en-US" b="1" dirty="0">
                <a:latin typeface="黑体" pitchFamily="49" charset="-122"/>
                <a:ea typeface="黑体" pitchFamily="49" charset="-122"/>
              </a:rPr>
              <a:t>概念上的一致性</a:t>
            </a:r>
            <a:endParaRPr lang="en-US" altLang="zh-CN" b="1" dirty="0">
              <a:latin typeface="黑体" pitchFamily="49" charset="-122"/>
              <a:ea typeface="黑体" pitchFamily="49" charset="-122"/>
            </a:endParaRPr>
          </a:p>
          <a:p>
            <a:r>
              <a:rPr lang="zh-CN" altLang="en-US" b="1" dirty="0">
                <a:latin typeface="黑体" pitchFamily="49" charset="-122"/>
                <a:ea typeface="黑体" pitchFamily="49" charset="-122"/>
              </a:rPr>
              <a:t>与直觉的符合</a:t>
            </a:r>
            <a:endParaRPr lang="en-US" altLang="zh-CN" b="1" dirty="0">
              <a:latin typeface="黑体" pitchFamily="49" charset="-122"/>
              <a:ea typeface="黑体" pitchFamily="49" charset="-122"/>
            </a:endParaRPr>
          </a:p>
          <a:p>
            <a:r>
              <a:rPr lang="zh-CN" altLang="en-US" b="1" dirty="0">
                <a:latin typeface="黑体" pitchFamily="49" charset="-122"/>
                <a:ea typeface="黑体" pitchFamily="49" charset="-122"/>
              </a:rPr>
              <a:t>可实践性（确定性与可应用）</a:t>
            </a:r>
            <a:endParaRPr lang="en-US" altLang="zh-CN" b="1" dirty="0">
              <a:latin typeface="黑体" pitchFamily="49" charset="-122"/>
              <a:ea typeface="黑体" pitchFamily="49" charset="-122"/>
            </a:endParaRPr>
          </a:p>
          <a:p>
            <a:endParaRPr lang="en-US" altLang="zh-CN" b="1" dirty="0">
              <a:latin typeface="黑体" pitchFamily="49" charset="-122"/>
              <a:ea typeface="黑体" pitchFamily="49" charset="-122"/>
            </a:endParaRPr>
          </a:p>
          <a:p>
            <a:r>
              <a:rPr lang="zh-CN" altLang="en-US" b="1" dirty="0">
                <a:latin typeface="黑体" pitchFamily="49" charset="-122"/>
                <a:ea typeface="黑体" pitchFamily="49" charset="-122"/>
              </a:rPr>
              <a:t>与其他方面的认识相一致</a:t>
            </a:r>
            <a:endParaRPr lang="en-US" altLang="zh-CN" b="1" dirty="0">
              <a:latin typeface="黑体" pitchFamily="49" charset="-122"/>
              <a:ea typeface="黑体" pitchFamily="49" charset="-122"/>
            </a:endParaRPr>
          </a:p>
          <a:p>
            <a:r>
              <a:rPr lang="zh-CN" altLang="en-US" b="1" dirty="0">
                <a:latin typeface="黑体" pitchFamily="49" charset="-122"/>
                <a:ea typeface="黑体" pitchFamily="49" charset="-122"/>
              </a:rPr>
              <a:t>   </a:t>
            </a:r>
            <a:endParaRPr lang="zh-CN" b="1" dirty="0">
              <a:latin typeface="黑体" pitchFamily="49" charset="-122"/>
              <a:ea typeface="黑体" pitchFamily="49"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2"/>
          <p:cNvSpPr txBox="1">
            <a:spLocks noChangeArrowheads="1"/>
          </p:cNvSpPr>
          <p:nvPr/>
        </p:nvSpPr>
        <p:spPr bwMode="auto">
          <a:xfrm>
            <a:off x="500063" y="571500"/>
            <a:ext cx="8001000" cy="3354765"/>
          </a:xfrm>
          <a:prstGeom prst="rect">
            <a:avLst/>
          </a:prstGeom>
          <a:noFill/>
          <a:ln w="9525">
            <a:noFill/>
            <a:miter lim="800000"/>
            <a:headEnd/>
            <a:tailEnd/>
          </a:ln>
        </p:spPr>
        <p:txBody>
          <a:bodyPr>
            <a:spAutoFit/>
          </a:bodyPr>
          <a:lstStyle/>
          <a:p>
            <a:r>
              <a:rPr lang="zh-CN" altLang="zh-CN" sz="3200" b="1" dirty="0">
                <a:latin typeface="宋体" pitchFamily="2" charset="-122"/>
                <a:ea typeface="黑体" pitchFamily="49" charset="-122"/>
                <a:sym typeface="Webdings" pitchFamily="18" charset="2"/>
              </a:rPr>
              <a:t> </a:t>
            </a:r>
          </a:p>
          <a:p>
            <a:r>
              <a:rPr lang="zh-CN" altLang="zh-CN" sz="3200" b="1" dirty="0">
                <a:latin typeface="宋体" pitchFamily="2" charset="-122"/>
                <a:ea typeface="黑体" pitchFamily="49" charset="-122"/>
                <a:sym typeface="Webdings" pitchFamily="18" charset="2"/>
              </a:rPr>
              <a:t> </a:t>
            </a:r>
            <a:r>
              <a:rPr lang="zh-CN" b="1" dirty="0">
                <a:latin typeface="宋体" pitchFamily="2" charset="-122"/>
                <a:ea typeface="黑体" pitchFamily="49" charset="-122"/>
                <a:sym typeface="Webdings" pitchFamily="18" charset="2"/>
              </a:rPr>
              <a:t>道德常识，往往涵义模糊</a:t>
            </a:r>
            <a:r>
              <a:rPr lang="zh-CN" altLang="en-US" b="1" dirty="0">
                <a:latin typeface="宋体" pitchFamily="2" charset="-122"/>
                <a:ea typeface="黑体" pitchFamily="49" charset="-122"/>
                <a:sym typeface="Webdings" pitchFamily="18" charset="2"/>
              </a:rPr>
              <a:t>；通常</a:t>
            </a:r>
            <a:r>
              <a:rPr lang="zh-CN" altLang="zh-CN" b="1" dirty="0">
                <a:latin typeface="Times New Roman" pitchFamily="18" charset="0"/>
                <a:ea typeface="黑体" pitchFamily="49" charset="-122"/>
                <a:sym typeface="Webdings" pitchFamily="18" charset="2"/>
              </a:rPr>
              <a:t>给出的是一些针对典型行为</a:t>
            </a:r>
            <a:r>
              <a:rPr lang="zh-CN" altLang="en-US" b="1" dirty="0">
                <a:latin typeface="Times New Roman" pitchFamily="18" charset="0"/>
                <a:ea typeface="黑体" pitchFamily="49" charset="-122"/>
                <a:sym typeface="Webdings" pitchFamily="18" charset="2"/>
              </a:rPr>
              <a:t>的准则</a:t>
            </a:r>
            <a:r>
              <a:rPr lang="zh-CN" altLang="zh-CN" b="1" dirty="0">
                <a:latin typeface="Times New Roman" pitchFamily="18" charset="0"/>
                <a:ea typeface="黑体" pitchFamily="49" charset="-122"/>
                <a:sym typeface="Webdings" pitchFamily="18" charset="2"/>
              </a:rPr>
              <a:t>，而对于生活中许多复杂的、非典型的情境没有明确的</a:t>
            </a:r>
            <a:r>
              <a:rPr lang="zh-CN" altLang="en-US" b="1" dirty="0">
                <a:latin typeface="Times New Roman" pitchFamily="18" charset="0"/>
                <a:ea typeface="黑体" pitchFamily="49" charset="-122"/>
                <a:sym typeface="Webdings" pitchFamily="18" charset="2"/>
              </a:rPr>
              <a:t>指导；</a:t>
            </a:r>
            <a:r>
              <a:rPr lang="zh-CN" altLang="zh-CN" b="1" dirty="0">
                <a:latin typeface="Times New Roman" pitchFamily="18" charset="0"/>
                <a:ea typeface="黑体" pitchFamily="49" charset="-122"/>
                <a:sym typeface="Webdings" pitchFamily="18" charset="2"/>
              </a:rPr>
              <a:t>一些具体内容，往往会随着历史的流变而有所改变</a:t>
            </a:r>
            <a:r>
              <a:rPr lang="zh-CN" altLang="en-US" b="1" dirty="0">
                <a:latin typeface="Times New Roman" pitchFamily="18" charset="0"/>
                <a:ea typeface="黑体" pitchFamily="49" charset="-122"/>
                <a:sym typeface="Webdings" pitchFamily="18" charset="2"/>
              </a:rPr>
              <a:t>。</a:t>
            </a:r>
            <a:endParaRPr lang="zh-CN" altLang="zh-CN" dirty="0">
              <a:latin typeface="黑体" pitchFamily="49" charset="-122"/>
              <a:ea typeface="黑体" pitchFamily="49" charset="-122"/>
              <a:sym typeface="Webdings" pitchFamily="18" charset="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 Box 2"/>
          <p:cNvSpPr txBox="1">
            <a:spLocks noChangeArrowheads="1"/>
          </p:cNvSpPr>
          <p:nvPr/>
        </p:nvSpPr>
        <p:spPr bwMode="auto">
          <a:xfrm>
            <a:off x="539750" y="714375"/>
            <a:ext cx="7961313" cy="4462760"/>
          </a:xfrm>
          <a:prstGeom prst="rect">
            <a:avLst/>
          </a:prstGeom>
          <a:noFill/>
          <a:ln w="9525">
            <a:noFill/>
            <a:miter lim="800000"/>
            <a:headEnd/>
            <a:tailEnd/>
          </a:ln>
        </p:spPr>
        <p:txBody>
          <a:bodyPr>
            <a:spAutoFit/>
          </a:bodyPr>
          <a:lstStyle/>
          <a:p>
            <a:endParaRPr lang="zh-CN" altLang="zh-CN" sz="3200" b="1" dirty="0">
              <a:latin typeface="Times New Roman" pitchFamily="18" charset="0"/>
              <a:ea typeface="黑体" pitchFamily="49" charset="-122"/>
              <a:sym typeface="Webdings" pitchFamily="18" charset="2"/>
            </a:endParaRPr>
          </a:p>
          <a:p>
            <a:pPr algn="just"/>
            <a:r>
              <a:rPr lang="zh-CN" altLang="zh-CN" sz="3200" b="1" dirty="0">
                <a:latin typeface="Times New Roman" pitchFamily="18" charset="0"/>
                <a:ea typeface="黑体" pitchFamily="49" charset="-122"/>
                <a:sym typeface="Webdings" pitchFamily="18" charset="2"/>
              </a:rPr>
              <a:t> </a:t>
            </a:r>
            <a:r>
              <a:rPr lang="zh-CN" altLang="en-US" b="1" dirty="0">
                <a:latin typeface="黑体" pitchFamily="49" charset="-122"/>
                <a:ea typeface="黑体" pitchFamily="49" charset="-122"/>
                <a:sym typeface="Webdings" pitchFamily="18" charset="2"/>
              </a:rPr>
              <a:t>在</a:t>
            </a:r>
            <a:r>
              <a:rPr lang="zh-CN" b="1" dirty="0">
                <a:latin typeface="黑体" pitchFamily="49" charset="-122"/>
                <a:ea typeface="黑体" pitchFamily="49" charset="-122"/>
                <a:sym typeface="Webdings" pitchFamily="18" charset="2"/>
              </a:rPr>
              <a:t>我们接受道德</a:t>
            </a:r>
            <a:r>
              <a:rPr lang="zh-CN" altLang="en-US" b="1" dirty="0">
                <a:latin typeface="黑体" pitchFamily="49" charset="-122"/>
                <a:ea typeface="黑体" pitchFamily="49" charset="-122"/>
                <a:sym typeface="Webdings" pitchFamily="18" charset="2"/>
              </a:rPr>
              <a:t>常识</a:t>
            </a:r>
            <a:r>
              <a:rPr lang="zh-CN" b="1" dirty="0">
                <a:latin typeface="黑体" pitchFamily="49" charset="-122"/>
                <a:ea typeface="黑体" pitchFamily="49" charset="-122"/>
                <a:sym typeface="Webdings" pitchFamily="18" charset="2"/>
              </a:rPr>
              <a:t>的时候，大多数人往往只是接受了道德的要求，而并没有探究这些要求的理由。文化传统对我们的道德教化，往往是借助权威和诉诸情感来进行的，包含了大量的隐喻、比喻、神话、宗教等等内容，不可避免地会参杂着迷信和偏见。</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 Box 2"/>
          <p:cNvSpPr txBox="1">
            <a:spLocks noChangeArrowheads="1"/>
          </p:cNvSpPr>
          <p:nvPr/>
        </p:nvSpPr>
        <p:spPr bwMode="auto">
          <a:xfrm>
            <a:off x="539750" y="764704"/>
            <a:ext cx="8064698" cy="2800767"/>
          </a:xfrm>
          <a:prstGeom prst="rect">
            <a:avLst/>
          </a:prstGeom>
          <a:noFill/>
          <a:ln w="9525">
            <a:noFill/>
            <a:miter lim="800000"/>
            <a:headEnd/>
            <a:tailEnd/>
          </a:ln>
        </p:spPr>
        <p:txBody>
          <a:bodyPr wrap="square">
            <a:spAutoFit/>
          </a:bodyPr>
          <a:lstStyle/>
          <a:p>
            <a:endParaRPr lang="zh-CN" altLang="zh-CN" sz="3200" b="1" dirty="0">
              <a:latin typeface="Times New Roman" pitchFamily="18" charset="0"/>
              <a:ea typeface="黑体" pitchFamily="49" charset="-122"/>
              <a:sym typeface="Webdings" pitchFamily="18" charset="2"/>
            </a:endParaRPr>
          </a:p>
          <a:p>
            <a:pPr algn="just"/>
            <a:r>
              <a:rPr lang="en-US" altLang="zh-CN" b="1" dirty="0">
                <a:latin typeface="黑体" pitchFamily="49" charset="-122"/>
                <a:ea typeface="黑体" pitchFamily="49" charset="-122"/>
                <a:sym typeface="Webdings" pitchFamily="18" charset="2"/>
              </a:rPr>
              <a:t>  </a:t>
            </a:r>
            <a:r>
              <a:rPr lang="zh-CN" b="1" dirty="0">
                <a:latin typeface="黑体" pitchFamily="49" charset="-122"/>
                <a:ea typeface="黑体" pitchFamily="49" charset="-122"/>
                <a:sym typeface="Webdings" pitchFamily="18" charset="2"/>
              </a:rPr>
              <a:t>道德常识</a:t>
            </a:r>
            <a:r>
              <a:rPr lang="zh-CN" altLang="en-US" b="1" dirty="0">
                <a:latin typeface="黑体" pitchFamily="49" charset="-122"/>
                <a:ea typeface="黑体" pitchFamily="49" charset="-122"/>
                <a:sym typeface="Webdings" pitchFamily="18" charset="2"/>
              </a:rPr>
              <a:t>往往是大多数人的观点。但存在这样的情况，即某个人不赞同他那个时代的大多数人的观点。这就带来一个</a:t>
            </a:r>
            <a:r>
              <a:rPr lang="zh-CN" b="1" dirty="0">
                <a:latin typeface="黑体" pitchFamily="49" charset="-122"/>
                <a:ea typeface="黑体" pitchFamily="49" charset="-122"/>
                <a:sym typeface="Webdings" pitchFamily="18" charset="2"/>
              </a:rPr>
              <a:t>问题</a:t>
            </a:r>
            <a:r>
              <a:rPr lang="zh-CN" altLang="en-US" b="1" dirty="0">
                <a:latin typeface="黑体" pitchFamily="49" charset="-122"/>
                <a:ea typeface="黑体" pitchFamily="49" charset="-122"/>
                <a:sym typeface="Webdings" pitchFamily="18" charset="2"/>
              </a:rPr>
              <a:t>：</a:t>
            </a:r>
            <a:r>
              <a:rPr lang="zh-CN" b="1" dirty="0">
                <a:latin typeface="黑体" pitchFamily="49" charset="-122"/>
                <a:ea typeface="黑体" pitchFamily="49" charset="-122"/>
                <a:sym typeface="Webdings" pitchFamily="18" charset="2"/>
              </a:rPr>
              <a:t>是</a:t>
            </a:r>
            <a:r>
              <a:rPr lang="zh-CN" altLang="en-US" b="1" dirty="0">
                <a:latin typeface="黑体" pitchFamily="49" charset="-122"/>
                <a:ea typeface="黑体" pitchFamily="49" charset="-122"/>
                <a:sym typeface="Webdings" pitchFamily="18" charset="2"/>
              </a:rPr>
              <a:t>这个</a:t>
            </a:r>
            <a:r>
              <a:rPr lang="zh-CN" b="1" dirty="0">
                <a:latin typeface="黑体" pitchFamily="49" charset="-122"/>
                <a:ea typeface="黑体" pitchFamily="49" charset="-122"/>
                <a:sym typeface="Webdings" pitchFamily="18" charset="2"/>
              </a:rPr>
              <a:t>人还是</a:t>
            </a:r>
            <a:r>
              <a:rPr lang="zh-CN" altLang="en-US" b="1" dirty="0">
                <a:latin typeface="黑体" pitchFamily="49" charset="-122"/>
                <a:ea typeface="黑体" pitchFamily="49" charset="-122"/>
                <a:sym typeface="Webdings" pitchFamily="18" charset="2"/>
              </a:rPr>
              <a:t>大多数人是</a:t>
            </a:r>
            <a:r>
              <a:rPr lang="zh-CN" b="1" dirty="0">
                <a:latin typeface="黑体" pitchFamily="49" charset="-122"/>
                <a:ea typeface="黑体" pitchFamily="49" charset="-122"/>
                <a:sym typeface="Webdings" pitchFamily="18" charset="2"/>
              </a:rPr>
              <a:t>对的？ </a:t>
            </a:r>
          </a:p>
        </p:txBody>
      </p:sp>
    </p:spTree>
  </p:cSld>
  <p:clrMapOvr>
    <a:masterClrMapping/>
  </p:clrMapOvr>
</p:sld>
</file>

<file path=ppt/theme/theme1.xml><?xml version="1.0" encoding="utf-8"?>
<a:theme xmlns:a="http://schemas.openxmlformats.org/drawingml/2006/main" name="Stream">
  <a:themeElements>
    <a:clrScheme name="Stream 1">
      <a:dk1>
        <a:srgbClr val="000514"/>
      </a:dk1>
      <a:lt1>
        <a:srgbClr val="FFFFFF"/>
      </a:lt1>
      <a:dk2>
        <a:srgbClr val="003399"/>
      </a:dk2>
      <a:lt2>
        <a:srgbClr val="E5E5FF"/>
      </a:lt2>
      <a:accent1>
        <a:srgbClr val="0099CC"/>
      </a:accent1>
      <a:accent2>
        <a:srgbClr val="A886E0"/>
      </a:accent2>
      <a:accent3>
        <a:srgbClr val="AAADCA"/>
      </a:accent3>
      <a:accent4>
        <a:srgbClr val="DADADA"/>
      </a:accent4>
      <a:accent5>
        <a:srgbClr val="AACAE2"/>
      </a:accent5>
      <a:accent6>
        <a:srgbClr val="9879CB"/>
      </a:accent6>
      <a:hlink>
        <a:srgbClr val="FFCC00"/>
      </a:hlink>
      <a:folHlink>
        <a:srgbClr val="FFFFCC"/>
      </a:folHlink>
    </a:clrScheme>
    <a:fontScheme name="Stream">
      <a:majorFont>
        <a:latin typeface="Garamond"/>
        <a:ea typeface="宋体"/>
        <a:cs typeface=""/>
      </a:majorFont>
      <a:minorFont>
        <a:latin typeface="Garamond"/>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3600" b="0" i="0" u="none" strike="noStrike" cap="none" normalizeH="0" baseline="0" smtClean="0">
            <a:ln>
              <a:noFill/>
            </a:ln>
            <a:solidFill>
              <a:schemeClr val="tx1"/>
            </a:solidFill>
            <a:effectLst/>
            <a:latin typeface="Garamond"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3600" b="0" i="0" u="none" strike="noStrike" cap="none" normalizeH="0" baseline="0" smtClean="0">
            <a:ln>
              <a:noFill/>
            </a:ln>
            <a:solidFill>
              <a:schemeClr val="tx1"/>
            </a:solidFill>
            <a:effectLst/>
            <a:latin typeface="Garamond" pitchFamily="18" charset="0"/>
            <a:ea typeface="宋体" pitchFamily="2" charset="-122"/>
          </a:defRPr>
        </a:defPPr>
      </a:lstStyle>
    </a:lnDef>
  </a:objectDefaults>
  <a:extraClrSchemeLst>
    <a:extraClrScheme>
      <a:clrScheme name="Stream 1">
        <a:dk1>
          <a:srgbClr val="000514"/>
        </a:dk1>
        <a:lt1>
          <a:srgbClr val="FFFFFF"/>
        </a:lt1>
        <a:dk2>
          <a:srgbClr val="003399"/>
        </a:dk2>
        <a:lt2>
          <a:srgbClr val="E5E5FF"/>
        </a:lt2>
        <a:accent1>
          <a:srgbClr val="0099CC"/>
        </a:accent1>
        <a:accent2>
          <a:srgbClr val="A886E0"/>
        </a:accent2>
        <a:accent3>
          <a:srgbClr val="AAADCA"/>
        </a:accent3>
        <a:accent4>
          <a:srgbClr val="DADADA"/>
        </a:accent4>
        <a:accent5>
          <a:srgbClr val="AACAE2"/>
        </a:accent5>
        <a:accent6>
          <a:srgbClr val="9879CB"/>
        </a:accent6>
        <a:hlink>
          <a:srgbClr val="FFCC00"/>
        </a:hlink>
        <a:folHlink>
          <a:srgbClr val="FFFFCC"/>
        </a:folHlink>
      </a:clrScheme>
      <a:clrMap bg1="dk2" tx1="lt1" bg2="dk1" tx2="lt2" accent1="accent1" accent2="accent2" accent3="accent3" accent4="accent4" accent5="accent5" accent6="accent6" hlink="hlink" folHlink="folHlink"/>
    </a:extraClrScheme>
    <a:extraClrScheme>
      <a:clrScheme name="Stream 2">
        <a:dk1>
          <a:srgbClr val="3E3E5C"/>
        </a:dk1>
        <a:lt1>
          <a:srgbClr val="FFFFFF"/>
        </a:lt1>
        <a:dk2>
          <a:srgbClr val="666699"/>
        </a:dk2>
        <a:lt2>
          <a:srgbClr val="DFDFE9"/>
        </a:lt2>
        <a:accent1>
          <a:srgbClr val="CC66FF"/>
        </a:accent1>
        <a:accent2>
          <a:srgbClr val="679ACD"/>
        </a:accent2>
        <a:accent3>
          <a:srgbClr val="B8B8CA"/>
        </a:accent3>
        <a:accent4>
          <a:srgbClr val="DADADA"/>
        </a:accent4>
        <a:accent5>
          <a:srgbClr val="E2B8FF"/>
        </a:accent5>
        <a:accent6>
          <a:srgbClr val="5D8BBA"/>
        </a:accent6>
        <a:hlink>
          <a:srgbClr val="CCECFF"/>
        </a:hlink>
        <a:folHlink>
          <a:srgbClr val="CCCCFF"/>
        </a:folHlink>
      </a:clrScheme>
      <a:clrMap bg1="dk2" tx1="lt1" bg2="dk1" tx2="lt2" accent1="accent1" accent2="accent2" accent3="accent3" accent4="accent4" accent5="accent5" accent6="accent6" hlink="hlink" folHlink="folHlink"/>
    </a:extraClrScheme>
    <a:extraClrScheme>
      <a:clrScheme name="Stream 3">
        <a:dk1>
          <a:srgbClr val="2A5400"/>
        </a:dk1>
        <a:lt1>
          <a:srgbClr val="FFFFFF"/>
        </a:lt1>
        <a:dk2>
          <a:srgbClr val="4A9400"/>
        </a:dk2>
        <a:lt2>
          <a:srgbClr val="BAE8BA"/>
        </a:lt2>
        <a:accent1>
          <a:srgbClr val="33CC33"/>
        </a:accent1>
        <a:accent2>
          <a:srgbClr val="99CC00"/>
        </a:accent2>
        <a:accent3>
          <a:srgbClr val="B1C8AA"/>
        </a:accent3>
        <a:accent4>
          <a:srgbClr val="DADADA"/>
        </a:accent4>
        <a:accent5>
          <a:srgbClr val="ADE2AD"/>
        </a:accent5>
        <a:accent6>
          <a:srgbClr val="8AB900"/>
        </a:accent6>
        <a:hlink>
          <a:srgbClr val="99FF33"/>
        </a:hlink>
        <a:folHlink>
          <a:srgbClr val="FFFF99"/>
        </a:folHlink>
      </a:clrScheme>
      <a:clrMap bg1="dk2" tx1="lt1" bg2="dk1" tx2="lt2" accent1="accent1" accent2="accent2" accent3="accent3" accent4="accent4" accent5="accent5" accent6="accent6" hlink="hlink" folHlink="folHlink"/>
    </a:extraClrScheme>
    <a:extraClrScheme>
      <a:clrScheme name="Stream 4">
        <a:dk1>
          <a:srgbClr val="000000"/>
        </a:dk1>
        <a:lt1>
          <a:srgbClr val="FFFFFF"/>
        </a:lt1>
        <a:dk2>
          <a:srgbClr val="51596D"/>
        </a:dk2>
        <a:lt2>
          <a:srgbClr val="DDDDDD"/>
        </a:lt2>
        <a:accent1>
          <a:srgbClr val="787E8A"/>
        </a:accent1>
        <a:accent2>
          <a:srgbClr val="339966"/>
        </a:accent2>
        <a:accent3>
          <a:srgbClr val="B3B5BA"/>
        </a:accent3>
        <a:accent4>
          <a:srgbClr val="DADADA"/>
        </a:accent4>
        <a:accent5>
          <a:srgbClr val="BEC0C4"/>
        </a:accent5>
        <a:accent6>
          <a:srgbClr val="2D8A5C"/>
        </a:accent6>
        <a:hlink>
          <a:srgbClr val="00FFFF"/>
        </a:hlink>
        <a:folHlink>
          <a:srgbClr val="74B6D0"/>
        </a:folHlink>
      </a:clrScheme>
      <a:clrMap bg1="dk2" tx1="lt1" bg2="dk1" tx2="lt2" accent1="accent1" accent2="accent2" accent3="accent3" accent4="accent4" accent5="accent5" accent6="accent6" hlink="hlink" folHlink="folHlink"/>
    </a:extraClrScheme>
    <a:extraClrScheme>
      <a:clrScheme name="Stream 5">
        <a:dk1>
          <a:srgbClr val="5C1F00"/>
        </a:dk1>
        <a:lt1>
          <a:srgbClr val="FFFFFF"/>
        </a:lt1>
        <a:dk2>
          <a:srgbClr val="8C0000"/>
        </a:dk2>
        <a:lt2>
          <a:srgbClr val="DFD293"/>
        </a:lt2>
        <a:accent1>
          <a:srgbClr val="FF6845"/>
        </a:accent1>
        <a:accent2>
          <a:srgbClr val="BE7960"/>
        </a:accent2>
        <a:accent3>
          <a:srgbClr val="C5AAAA"/>
        </a:accent3>
        <a:accent4>
          <a:srgbClr val="DADADA"/>
        </a:accent4>
        <a:accent5>
          <a:srgbClr val="FFB9B0"/>
        </a:accent5>
        <a:accent6>
          <a:srgbClr val="AC6D56"/>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Stream 6">
        <a:dk1>
          <a:srgbClr val="5E4444"/>
        </a:dk1>
        <a:lt1>
          <a:srgbClr val="F7F3F3"/>
        </a:lt1>
        <a:dk2>
          <a:srgbClr val="8A6362"/>
        </a:dk2>
        <a:lt2>
          <a:srgbClr val="D8C1BA"/>
        </a:lt2>
        <a:accent1>
          <a:srgbClr val="CC6600"/>
        </a:accent1>
        <a:accent2>
          <a:srgbClr val="C16059"/>
        </a:accent2>
        <a:accent3>
          <a:srgbClr val="C4B7B7"/>
        </a:accent3>
        <a:accent4>
          <a:srgbClr val="D3D0D0"/>
        </a:accent4>
        <a:accent5>
          <a:srgbClr val="E2B8AA"/>
        </a:accent5>
        <a:accent6>
          <a:srgbClr val="AF5650"/>
        </a:accent6>
        <a:hlink>
          <a:srgbClr val="FFCC00"/>
        </a:hlink>
        <a:folHlink>
          <a:srgbClr val="CBB557"/>
        </a:folHlink>
      </a:clrScheme>
      <a:clrMap bg1="dk2" tx1="lt1" bg2="dk1" tx2="lt2" accent1="accent1" accent2="accent2" accent3="accent3" accent4="accent4" accent5="accent5" accent6="accent6" hlink="hlink" folHlink="folHlink"/>
    </a:extraClrScheme>
    <a:extraClrScheme>
      <a:clrScheme name="Stream 7">
        <a:dk1>
          <a:srgbClr val="7F6737"/>
        </a:dk1>
        <a:lt1>
          <a:srgbClr val="FFFFFF"/>
        </a:lt1>
        <a:dk2>
          <a:srgbClr val="BFA673"/>
        </a:dk2>
        <a:lt2>
          <a:srgbClr val="E6E3AA"/>
        </a:lt2>
        <a:accent1>
          <a:srgbClr val="FFCC00"/>
        </a:accent1>
        <a:accent2>
          <a:srgbClr val="808000"/>
        </a:accent2>
        <a:accent3>
          <a:srgbClr val="DCD0BC"/>
        </a:accent3>
        <a:accent4>
          <a:srgbClr val="DADADA"/>
        </a:accent4>
        <a:accent5>
          <a:srgbClr val="FFE2AA"/>
        </a:accent5>
        <a:accent6>
          <a:srgbClr val="737300"/>
        </a:accent6>
        <a:hlink>
          <a:srgbClr val="784700"/>
        </a:hlink>
        <a:folHlink>
          <a:srgbClr val="9A7200"/>
        </a:folHlink>
      </a:clrScheme>
      <a:clrMap bg1="dk2" tx1="lt1" bg2="dk1" tx2="lt2" accent1="accent1" accent2="accent2" accent3="accent3" accent4="accent4" accent5="accent5" accent6="accent6" hlink="hlink" folHlink="folHlink"/>
    </a:extraClrScheme>
    <a:extraClrScheme>
      <a:clrScheme name="Stream 8">
        <a:dk1>
          <a:srgbClr val="4B2500"/>
        </a:dk1>
        <a:lt1>
          <a:srgbClr val="F9F0D3"/>
        </a:lt1>
        <a:dk2>
          <a:srgbClr val="A69564"/>
        </a:dk2>
        <a:lt2>
          <a:srgbClr val="EFDEAF"/>
        </a:lt2>
        <a:accent1>
          <a:srgbClr val="FFFFE3"/>
        </a:accent1>
        <a:accent2>
          <a:srgbClr val="BFBFA7"/>
        </a:accent2>
        <a:accent3>
          <a:srgbClr val="FBF6E6"/>
        </a:accent3>
        <a:accent4>
          <a:srgbClr val="3F1E00"/>
        </a:accent4>
        <a:accent5>
          <a:srgbClr val="FFFFEF"/>
        </a:accent5>
        <a:accent6>
          <a:srgbClr val="ADAD97"/>
        </a:accent6>
        <a:hlink>
          <a:srgbClr val="7B6D47"/>
        </a:hlink>
        <a:folHlink>
          <a:srgbClr val="A99D2F"/>
        </a:folHlink>
      </a:clrScheme>
      <a:clrMap bg1="lt1" tx1="dk1" bg2="lt2" tx2="dk2" accent1="accent1" accent2="accent2" accent3="accent3" accent4="accent4" accent5="accent5" accent6="accent6" hlink="hlink" folHlink="folHlink"/>
    </a:extraClrScheme>
    <a:extraClrScheme>
      <a:clrScheme name="Stream 9">
        <a:dk1>
          <a:srgbClr val="000000"/>
        </a:dk1>
        <a:lt1>
          <a:srgbClr val="FFFFFF"/>
        </a:lt1>
        <a:dk2>
          <a:srgbClr val="000000"/>
        </a:dk2>
        <a:lt2>
          <a:srgbClr val="808080"/>
        </a:lt2>
        <a:accent1>
          <a:srgbClr val="CCECFF"/>
        </a:accent1>
        <a:accent2>
          <a:srgbClr val="333399"/>
        </a:accent2>
        <a:accent3>
          <a:srgbClr val="FFFFFF"/>
        </a:accent3>
        <a:accent4>
          <a:srgbClr val="000000"/>
        </a:accent4>
        <a:accent5>
          <a:srgbClr val="E2F4FF"/>
        </a:accent5>
        <a:accent6>
          <a:srgbClr val="2D2D8A"/>
        </a:accent6>
        <a:hlink>
          <a:srgbClr val="6600FF"/>
        </a:hlink>
        <a:folHlink>
          <a:srgbClr val="0099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Stream</Template>
  <TotalTime>4036</TotalTime>
  <Pages>0</Pages>
  <Words>3645</Words>
  <Characters>0</Characters>
  <Application>Microsoft Office PowerPoint</Application>
  <DocSecurity>0</DocSecurity>
  <PresentationFormat>全屏显示(4:3)</PresentationFormat>
  <Lines>0</Lines>
  <Paragraphs>256</Paragraphs>
  <Slides>65</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65</vt:i4>
      </vt:variant>
    </vt:vector>
  </HeadingPairs>
  <TitlesOfParts>
    <vt:vector size="72" baseType="lpstr">
      <vt:lpstr>黑体</vt:lpstr>
      <vt:lpstr>宋体</vt:lpstr>
      <vt:lpstr>Arial</vt:lpstr>
      <vt:lpstr>Garamond</vt:lpstr>
      <vt:lpstr>Times New Roman</vt:lpstr>
      <vt:lpstr>Wingdings</vt:lpstr>
      <vt:lpstr>Stream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KD</Company>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没有幻灯片标题</dc:title>
  <dc:creator>HZQ</dc:creator>
  <cp:lastModifiedBy>胡 志强</cp:lastModifiedBy>
  <cp:revision>575</cp:revision>
  <dcterms:created xsi:type="dcterms:W3CDTF">1995-12-31T16:01:13Z</dcterms:created>
  <dcterms:modified xsi:type="dcterms:W3CDTF">2020-10-03T14:47:44Z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2052-9.1.0.4249</vt:lpwstr>
  </property>
</Properties>
</file>