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6"/>
  </p:notesMasterIdLst>
  <p:sldIdLst>
    <p:sldId id="576" r:id="rId2"/>
    <p:sldId id="4385" r:id="rId3"/>
    <p:sldId id="4387" r:id="rId4"/>
    <p:sldId id="1330" r:id="rId5"/>
    <p:sldId id="4055" r:id="rId6"/>
    <p:sldId id="4388" r:id="rId7"/>
    <p:sldId id="4044" r:id="rId8"/>
    <p:sldId id="4389" r:id="rId9"/>
    <p:sldId id="4390" r:id="rId10"/>
    <p:sldId id="4045" r:id="rId11"/>
    <p:sldId id="4012" r:id="rId12"/>
    <p:sldId id="4050" r:id="rId13"/>
    <p:sldId id="4391" r:id="rId14"/>
    <p:sldId id="4047" r:id="rId15"/>
    <p:sldId id="4049" r:id="rId16"/>
    <p:sldId id="4051" r:id="rId17"/>
    <p:sldId id="4058" r:id="rId18"/>
    <p:sldId id="4052" r:id="rId19"/>
    <p:sldId id="1732" r:id="rId20"/>
    <p:sldId id="1733" r:id="rId21"/>
    <p:sldId id="1396" r:id="rId22"/>
    <p:sldId id="1531" r:id="rId23"/>
    <p:sldId id="1734" r:id="rId24"/>
    <p:sldId id="588" r:id="rId25"/>
    <p:sldId id="1536" r:id="rId26"/>
    <p:sldId id="1532" r:id="rId27"/>
    <p:sldId id="595" r:id="rId28"/>
    <p:sldId id="596" r:id="rId29"/>
    <p:sldId id="599" r:id="rId30"/>
    <p:sldId id="4057" r:id="rId31"/>
    <p:sldId id="4054" r:id="rId32"/>
    <p:sldId id="600" r:id="rId33"/>
    <p:sldId id="1534" r:id="rId34"/>
    <p:sldId id="1397" r:id="rId35"/>
    <p:sldId id="598" r:id="rId36"/>
    <p:sldId id="1398" r:id="rId37"/>
    <p:sldId id="601" r:id="rId38"/>
    <p:sldId id="1537" r:id="rId39"/>
    <p:sldId id="1399" r:id="rId40"/>
    <p:sldId id="1400" r:id="rId41"/>
    <p:sldId id="4042" r:id="rId42"/>
    <p:sldId id="4392" r:id="rId43"/>
    <p:sldId id="4043" r:id="rId44"/>
    <p:sldId id="4393" r:id="rId45"/>
  </p:sldIdLst>
  <p:sldSz cx="9144000" cy="6858000" type="screen4x3"/>
  <p:notesSz cx="6858000" cy="9144000"/>
  <p:defaultTextStyle>
    <a:defPPr>
      <a:defRPr lang="zh-CN"/>
    </a:defPPr>
    <a:lvl1pPr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1pPr>
    <a:lvl2pPr marL="457200"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2pPr>
    <a:lvl3pPr marL="914400"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3pPr>
    <a:lvl4pPr marL="1371600"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4pPr>
    <a:lvl5pPr marL="1828800"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5pPr>
    <a:lvl6pPr marL="2286000" algn="l" defTabSz="914400" rtl="0" eaLnBrk="1" latinLnBrk="0" hangingPunct="1">
      <a:defRPr sz="3600" kern="1200">
        <a:solidFill>
          <a:schemeClr val="tx1"/>
        </a:solidFill>
        <a:latin typeface="Garamond" pitchFamily="18" charset="0"/>
        <a:ea typeface="宋体" pitchFamily="2" charset="-122"/>
        <a:cs typeface="+mn-cs"/>
      </a:defRPr>
    </a:lvl6pPr>
    <a:lvl7pPr marL="2743200" algn="l" defTabSz="914400" rtl="0" eaLnBrk="1" latinLnBrk="0" hangingPunct="1">
      <a:defRPr sz="3600" kern="1200">
        <a:solidFill>
          <a:schemeClr val="tx1"/>
        </a:solidFill>
        <a:latin typeface="Garamond" pitchFamily="18" charset="0"/>
        <a:ea typeface="宋体" pitchFamily="2" charset="-122"/>
        <a:cs typeface="+mn-cs"/>
      </a:defRPr>
    </a:lvl7pPr>
    <a:lvl8pPr marL="3200400" algn="l" defTabSz="914400" rtl="0" eaLnBrk="1" latinLnBrk="0" hangingPunct="1">
      <a:defRPr sz="3600" kern="1200">
        <a:solidFill>
          <a:schemeClr val="tx1"/>
        </a:solidFill>
        <a:latin typeface="Garamond" pitchFamily="18" charset="0"/>
        <a:ea typeface="宋体" pitchFamily="2" charset="-122"/>
        <a:cs typeface="+mn-cs"/>
      </a:defRPr>
    </a:lvl8pPr>
    <a:lvl9pPr marL="3657600" algn="l" defTabSz="914400" rtl="0" eaLnBrk="1" latinLnBrk="0" hangingPunct="1">
      <a:defRPr sz="3600" kern="1200">
        <a:solidFill>
          <a:schemeClr val="tx1"/>
        </a:solidFill>
        <a:latin typeface="Garamond"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91" d="100"/>
          <a:sy n="91" d="100"/>
        </p:scale>
        <p:origin x="731"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r>
              <a:rPr lang="zh-CN" altLang="zh-CN"/>
              <a:t>中外伦理思想流派</a:t>
            </a:r>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zh-CN" altLang="zh-CN"/>
          </a:p>
        </p:txBody>
      </p:sp>
      <p:sp>
        <p:nvSpPr>
          <p:cNvPr id="382980" name="Rectangle 4"/>
          <p:cNvSpPr>
            <a:spLocks noGrp="1" noRot="1" noChangeAspect="1" noChangeArrowheads="1" noTextEdit="1"/>
          </p:cNvSpPr>
          <p:nvPr>
            <p:ph type="sldImg" idx="2"/>
          </p:nvPr>
        </p:nvSpPr>
        <p:spPr bwMode="auto">
          <a:xfrm>
            <a:off x="1143000" y="685800"/>
            <a:ext cx="4572000" cy="3429000"/>
          </a:xfrm>
          <a:prstGeom prst="rect">
            <a:avLst/>
          </a:prstGeom>
          <a:noFill/>
          <a:ln w="9525">
            <a:noFill/>
            <a:miter lim="800000"/>
            <a:headEnd/>
            <a:tailEnd/>
          </a:ln>
        </p:spPr>
      </p:sp>
      <p:sp>
        <p:nvSpPr>
          <p:cNvPr id="5125" name="Rectangle 5"/>
          <p:cNvSpPr>
            <a:spLocks noGrp="1" noChangeArrowheads="1" noTextEdit="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noProof="0"/>
              <a:t>            </a:t>
            </a:r>
          </a:p>
          <a:p>
            <a:pPr lvl="1"/>
            <a:r>
              <a:rPr lang="zh-CN" noProof="0"/>
              <a:t>   </a:t>
            </a:r>
          </a:p>
          <a:p>
            <a:pPr lvl="2"/>
            <a:r>
              <a:rPr lang="zh-CN" noProof="0"/>
              <a:t>   </a:t>
            </a:r>
          </a:p>
          <a:p>
            <a:pPr lvl="3"/>
            <a:r>
              <a:rPr lang="zh-CN" noProof="0"/>
              <a:t>   </a:t>
            </a:r>
          </a:p>
          <a:p>
            <a:pPr lvl="4"/>
            <a:r>
              <a:rPr lang="zh-CN" noProof="0"/>
              <a:t>   </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r>
              <a:rPr lang="zh-CN" altLang="zh-CN"/>
              <a:t>中国科学院研究生院</a:t>
            </a:r>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2EC08F3F-92EB-455B-9D7E-9E0AA3824432}"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pPr>
              <a:defRPr/>
            </a:pPr>
            <a:r>
              <a:rPr lang="zh-CN" altLang="zh-CN"/>
              <a:t>中外伦理思想流派</a:t>
            </a:r>
          </a:p>
        </p:txBody>
      </p:sp>
      <p:sp>
        <p:nvSpPr>
          <p:cNvPr id="5" name="页脚占位符 4"/>
          <p:cNvSpPr>
            <a:spLocks noGrp="1"/>
          </p:cNvSpPr>
          <p:nvPr>
            <p:ph type="ftr" sz="quarter" idx="11"/>
          </p:nvPr>
        </p:nvSpPr>
        <p:spPr/>
        <p:txBody>
          <a:bodyPr/>
          <a:lstStyle/>
          <a:p>
            <a:pPr>
              <a:defRPr/>
            </a:pPr>
            <a:r>
              <a:rPr lang="zh-CN" altLang="zh-CN"/>
              <a:t>中国科学院研究生院</a:t>
            </a:r>
          </a:p>
        </p:txBody>
      </p:sp>
      <p:sp>
        <p:nvSpPr>
          <p:cNvPr id="6" name="灯片编号占位符 5"/>
          <p:cNvSpPr>
            <a:spLocks noGrp="1"/>
          </p:cNvSpPr>
          <p:nvPr>
            <p:ph type="sldNum" sz="quarter" idx="12"/>
          </p:nvPr>
        </p:nvSpPr>
        <p:spPr/>
        <p:txBody>
          <a:bodyPr/>
          <a:lstStyle/>
          <a:p>
            <a:pPr>
              <a:defRPr/>
            </a:pPr>
            <a:fld id="{2EC08F3F-92EB-455B-9D7E-9E0AA3824432}" type="slidenum">
              <a:rPr lang="zh-CN" altLang="zh-CN" smtClean="0"/>
              <a:pPr>
                <a:defRPr/>
              </a:pPr>
              <a:t>12</a:t>
            </a:fld>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眉占位符 3"/>
          <p:cNvSpPr>
            <a:spLocks noGrp="1"/>
          </p:cNvSpPr>
          <p:nvPr>
            <p:ph type="hdr" sz="quarter" idx="10"/>
          </p:nvPr>
        </p:nvSpPr>
        <p:spPr/>
        <p:txBody>
          <a:bodyPr/>
          <a:lstStyle/>
          <a:p>
            <a:pPr>
              <a:defRPr/>
            </a:pPr>
            <a:r>
              <a:rPr lang="zh-CN" altLang="zh-CN"/>
              <a:t>中外伦理思想流派</a:t>
            </a:r>
          </a:p>
        </p:txBody>
      </p:sp>
      <p:sp>
        <p:nvSpPr>
          <p:cNvPr id="5" name="页脚占位符 4"/>
          <p:cNvSpPr>
            <a:spLocks noGrp="1"/>
          </p:cNvSpPr>
          <p:nvPr>
            <p:ph type="ftr" sz="quarter" idx="11"/>
          </p:nvPr>
        </p:nvSpPr>
        <p:spPr/>
        <p:txBody>
          <a:bodyPr/>
          <a:lstStyle/>
          <a:p>
            <a:pPr>
              <a:defRPr/>
            </a:pPr>
            <a:r>
              <a:rPr lang="zh-CN" altLang="zh-CN"/>
              <a:t>中国科学院研究生院</a:t>
            </a:r>
          </a:p>
        </p:txBody>
      </p:sp>
      <p:sp>
        <p:nvSpPr>
          <p:cNvPr id="6" name="灯片编号占位符 5"/>
          <p:cNvSpPr>
            <a:spLocks noGrp="1"/>
          </p:cNvSpPr>
          <p:nvPr>
            <p:ph type="sldNum" sz="quarter" idx="12"/>
          </p:nvPr>
        </p:nvSpPr>
        <p:spPr/>
        <p:txBody>
          <a:bodyPr/>
          <a:lstStyle/>
          <a:p>
            <a:pPr>
              <a:defRPr/>
            </a:pPr>
            <a:fld id="{2EC08F3F-92EB-455B-9D7E-9E0AA3824432}" type="slidenum">
              <a:rPr lang="zh-CN" altLang="zh-CN" smtClean="0"/>
              <a:pPr>
                <a:defRPr/>
              </a:pPr>
              <a:t>14</a:t>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0" y="0"/>
              <a:chExt cx="4027" cy="2085"/>
            </a:xfrm>
          </p:grpSpPr>
          <p:sp>
            <p:nvSpPr>
              <p:cNvPr id="8" name="未知"/>
              <p:cNvSpPr>
                <a:spLocks/>
              </p:cNvSpPr>
              <p:nvPr/>
            </p:nvSpPr>
            <p:spPr bwMode="auto">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p>
            </p:txBody>
          </p:sp>
          <p:sp>
            <p:nvSpPr>
              <p:cNvPr id="9" name="未知"/>
              <p:cNvSpPr>
                <a:spLocks/>
              </p:cNvSpPr>
              <p:nvPr/>
            </p:nvSpPr>
            <p:spPr bwMode="auto">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p>
            </p:txBody>
          </p:sp>
          <p:sp>
            <p:nvSpPr>
              <p:cNvPr id="10" name="未知"/>
              <p:cNvSpPr>
                <a:spLocks/>
              </p:cNvSpPr>
              <p:nvPr/>
            </p:nvSpPr>
            <p:spPr bwMode="auto">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p>
            </p:txBody>
          </p:sp>
          <p:sp>
            <p:nvSpPr>
              <p:cNvPr id="11" name="未知"/>
              <p:cNvSpPr>
                <a:spLocks/>
              </p:cNvSpPr>
              <p:nvPr/>
            </p:nvSpPr>
            <p:spPr bwMode="auto">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p>
            </p:txBody>
          </p:sp>
          <p:sp>
            <p:nvSpPr>
              <p:cNvPr id="12" name="未知"/>
              <p:cNvSpPr>
                <a:spLocks/>
              </p:cNvSpPr>
              <p:nvPr/>
            </p:nvSpPr>
            <p:spPr bwMode="auto">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p>
            </p:txBody>
          </p:sp>
        </p:grpSp>
        <p:sp>
          <p:nvSpPr>
            <p:cNvPr id="6" name="未知"/>
            <p:cNvSpPr>
              <a:spLocks/>
            </p:cNvSpPr>
            <p:nvPr/>
          </p:nvSpPr>
          <p:spPr bwMode="auto">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p>
          </p:txBody>
        </p:sp>
        <p:sp>
          <p:nvSpPr>
            <p:cNvPr id="7" name="未知"/>
            <p:cNvSpPr>
              <a:spLocks/>
            </p:cNvSpPr>
            <p:nvPr/>
          </p:nvSpPr>
          <p:spPr bwMode="auto">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p>
          </p:txBody>
        </p:sp>
      </p:grpSp>
      <p:sp>
        <p:nvSpPr>
          <p:cNvPr id="2059" name="Rectangle 11"/>
          <p:cNvSpPr>
            <a:spLocks noGrp="1" noChangeArrowheads="1"/>
          </p:cNvSpPr>
          <p:nvPr>
            <p:ph type="ctrTitle" sz="quarter"/>
          </p:nvPr>
        </p:nvSpPr>
        <p:spPr>
          <a:xfrm>
            <a:off x="685800" y="1736725"/>
            <a:ext cx="7772400" cy="1920875"/>
          </a:xfrm>
        </p:spPr>
        <p:txBody>
          <a:bodyPr/>
          <a:lstStyle>
            <a:lvl1pPr>
              <a:defRPr sz="6000"/>
            </a:lvl1pPr>
          </a:lstStyle>
          <a:p>
            <a:r>
              <a:rPr lang="zh-CN"/>
              <a:t>单击此处编辑母版标题样式</a:t>
            </a:r>
          </a:p>
        </p:txBody>
      </p:sp>
      <p:sp>
        <p:nvSpPr>
          <p:cNvPr id="2060"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t>单击此处编辑母版副标题样式</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zh-CN" altLang="zh-CN"/>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zh-CN" altLang="zh-CN"/>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22646573-120B-42B4-86A0-5B1CB279B441}" type="slidenum">
              <a:rPr lang="zh-CN" altLang="zh-CN"/>
              <a:pPr>
                <a:defRPr/>
              </a:pPr>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a:ln/>
        </p:spPr>
        <p:txBody>
          <a:bodyPr/>
          <a:lstStyle>
            <a:lvl1pPr>
              <a:defRPr/>
            </a:lvl1pPr>
          </a:lstStyle>
          <a:p>
            <a:pPr>
              <a:defRPr/>
            </a:pPr>
            <a:fld id="{11DBCEF7-841E-4B53-936F-523547E2EA30}" type="slidenum">
              <a:rPr lang="zh-CN" altLang="zh-CN"/>
              <a:pPr>
                <a:defRPr/>
              </a:pPr>
              <a:t>‹#›</a:t>
            </a:fld>
            <a:endParaRPr lang="zh-CN"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a:ln/>
        </p:spPr>
        <p:txBody>
          <a:bodyPr/>
          <a:lstStyle>
            <a:lvl1pPr>
              <a:defRPr/>
            </a:lvl1pPr>
          </a:lstStyle>
          <a:p>
            <a:pPr>
              <a:defRPr/>
            </a:pPr>
            <a:fld id="{47821304-72A7-49A3-AA94-B4D4FB06061E}" type="slidenum">
              <a:rPr lang="zh-CN" altLang="zh-CN"/>
              <a:pPr>
                <a:defRPr/>
              </a:pPr>
              <a:t>‹#›</a:t>
            </a:fld>
            <a:endParaRPr lang="zh-CN"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a:ln/>
        </p:spPr>
        <p:txBody>
          <a:bodyPr/>
          <a:lstStyle>
            <a:lvl1pPr>
              <a:defRPr/>
            </a:lvl1pPr>
          </a:lstStyle>
          <a:p>
            <a:pPr>
              <a:defRPr/>
            </a:pPr>
            <a:fld id="{F73B71A0-5099-4C57-B677-007BB8ED3143}" type="slidenum">
              <a:rPr lang="zh-CN" altLang="zh-CN"/>
              <a:pPr>
                <a:defRPr/>
              </a:pPr>
              <a:t>‹#›</a:t>
            </a:fld>
            <a:endParaRPr lang="zh-CN"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a:ln/>
        </p:spPr>
        <p:txBody>
          <a:bodyPr/>
          <a:lstStyle>
            <a:lvl1pPr>
              <a:defRPr/>
            </a:lvl1pPr>
          </a:lstStyle>
          <a:p>
            <a:pPr>
              <a:defRPr/>
            </a:pPr>
            <a:fld id="{A991B430-8998-4641-83C9-DE616FF26025}" type="slidenum">
              <a:rPr lang="zh-CN" altLang="zh-CN"/>
              <a:pPr>
                <a:defRPr/>
              </a:pPr>
              <a:t>‹#›</a:t>
            </a:fld>
            <a:endParaRPr lang="zh-CN"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3"/>
          <p:cNvSpPr>
            <a:spLocks noGrp="1" noChangeArrowheads="1"/>
          </p:cNvSpPr>
          <p:nvPr>
            <p:ph type="sldNum" sz="quarter" idx="11"/>
          </p:nvPr>
        </p:nvSpPr>
        <p:spPr>
          <a:ln/>
        </p:spPr>
        <p:txBody>
          <a:bodyPr/>
          <a:lstStyle>
            <a:lvl1pPr>
              <a:defRPr/>
            </a:lvl1pPr>
          </a:lstStyle>
          <a:p>
            <a:pPr>
              <a:defRPr/>
            </a:pPr>
            <a:fld id="{44600B3B-4131-48F6-81B1-BE10B979E9C3}" type="slidenum">
              <a:rPr lang="zh-CN" altLang="zh-CN"/>
              <a:pPr>
                <a:defRPr/>
              </a:pPr>
              <a:t>‹#›</a:t>
            </a:fld>
            <a:endParaRPr lang="zh-CN"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3"/>
          <p:cNvSpPr>
            <a:spLocks noGrp="1" noChangeArrowheads="1"/>
          </p:cNvSpPr>
          <p:nvPr>
            <p:ph type="sldNum" sz="quarter" idx="11"/>
          </p:nvPr>
        </p:nvSpPr>
        <p:spPr>
          <a:ln/>
        </p:spPr>
        <p:txBody>
          <a:bodyPr/>
          <a:lstStyle>
            <a:lvl1pPr>
              <a:defRPr/>
            </a:lvl1pPr>
          </a:lstStyle>
          <a:p>
            <a:pPr>
              <a:defRPr/>
            </a:pPr>
            <a:fld id="{EF23E49C-C247-4CC9-8F98-C9C51D95A34C}" type="slidenum">
              <a:rPr lang="zh-CN" altLang="zh-CN"/>
              <a:pPr>
                <a:defRPr/>
              </a:pPr>
              <a:t>‹#›</a:t>
            </a:fld>
            <a:endParaRPr lang="zh-CN" altLang="zh-CN"/>
          </a:p>
        </p:txBody>
      </p:sp>
      <p:sp>
        <p:nvSpPr>
          <p:cNvPr id="9"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3"/>
          <p:cNvSpPr>
            <a:spLocks noGrp="1" noChangeArrowheads="1"/>
          </p:cNvSpPr>
          <p:nvPr>
            <p:ph type="sldNum" sz="quarter" idx="11"/>
          </p:nvPr>
        </p:nvSpPr>
        <p:spPr>
          <a:ln/>
        </p:spPr>
        <p:txBody>
          <a:bodyPr/>
          <a:lstStyle>
            <a:lvl1pPr>
              <a:defRPr/>
            </a:lvl1pPr>
          </a:lstStyle>
          <a:p>
            <a:pPr>
              <a:defRPr/>
            </a:pPr>
            <a:fld id="{CC10C931-DF4B-4A5E-AC8E-997614486AB7}" type="slidenum">
              <a:rPr lang="zh-CN" altLang="zh-CN"/>
              <a:pPr>
                <a:defRPr/>
              </a:pPr>
              <a:t>‹#›</a:t>
            </a:fld>
            <a:endParaRPr lang="zh-CN" altLang="zh-CN"/>
          </a:p>
        </p:txBody>
      </p:sp>
      <p:sp>
        <p:nvSpPr>
          <p:cNvPr id="5"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3"/>
          <p:cNvSpPr>
            <a:spLocks noGrp="1" noChangeArrowheads="1"/>
          </p:cNvSpPr>
          <p:nvPr>
            <p:ph type="sldNum" sz="quarter" idx="11"/>
          </p:nvPr>
        </p:nvSpPr>
        <p:spPr>
          <a:ln/>
        </p:spPr>
        <p:txBody>
          <a:bodyPr/>
          <a:lstStyle>
            <a:lvl1pPr>
              <a:defRPr/>
            </a:lvl1pPr>
          </a:lstStyle>
          <a:p>
            <a:pPr>
              <a:defRPr/>
            </a:pPr>
            <a:fld id="{DD3B182F-8FFA-47B0-A560-F2684C14C143}" type="slidenum">
              <a:rPr lang="zh-CN" altLang="zh-CN"/>
              <a:pPr>
                <a:defRPr/>
              </a:pPr>
              <a:t>‹#›</a:t>
            </a:fld>
            <a:endParaRPr lang="zh-CN"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3"/>
          <p:cNvSpPr>
            <a:spLocks noGrp="1" noChangeArrowheads="1"/>
          </p:cNvSpPr>
          <p:nvPr>
            <p:ph type="sldNum" sz="quarter" idx="11"/>
          </p:nvPr>
        </p:nvSpPr>
        <p:spPr>
          <a:ln/>
        </p:spPr>
        <p:txBody>
          <a:bodyPr/>
          <a:lstStyle>
            <a:lvl1pPr>
              <a:defRPr/>
            </a:lvl1pPr>
          </a:lstStyle>
          <a:p>
            <a:pPr>
              <a:defRPr/>
            </a:pPr>
            <a:fld id="{D51FB635-5BC3-445C-8E60-25C835A16496}" type="slidenum">
              <a:rPr lang="zh-CN" altLang="zh-CN"/>
              <a:pPr>
                <a:defRPr/>
              </a:pPr>
              <a:t>‹#›</a:t>
            </a:fld>
            <a:endParaRPr lang="zh-CN"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3"/>
          <p:cNvSpPr>
            <a:spLocks noGrp="1" noChangeArrowheads="1"/>
          </p:cNvSpPr>
          <p:nvPr>
            <p:ph type="sldNum" sz="quarter" idx="11"/>
          </p:nvPr>
        </p:nvSpPr>
        <p:spPr>
          <a:ln/>
        </p:spPr>
        <p:txBody>
          <a:bodyPr/>
          <a:lstStyle>
            <a:lvl1pPr>
              <a:defRPr/>
            </a:lvl1pPr>
          </a:lstStyle>
          <a:p>
            <a:pPr>
              <a:defRPr/>
            </a:pPr>
            <a:fld id="{3D55CE04-521D-4283-A4FC-4D97E4B6211D}" type="slidenum">
              <a:rPr lang="zh-CN" altLang="zh-CN"/>
              <a:pPr>
                <a:defRPr/>
              </a:pPr>
              <a:t>‹#›</a:t>
            </a:fld>
            <a:endParaRPr lang="zh-CN"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zh-CN" altLang="zh-CN"/>
          </a:p>
        </p:txBody>
      </p:sp>
      <p:sp>
        <p:nvSpPr>
          <p:cNvPr id="1027"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89050909-F960-4331-A35F-ADC2C3086472}" type="slidenum">
              <a:rPr lang="zh-CN" altLang="zh-CN"/>
              <a:pPr>
                <a:defRPr/>
              </a:pPr>
              <a:t>‹#›</a:t>
            </a:fld>
            <a:endParaRPr lang="zh-CN" altLang="zh-CN"/>
          </a:p>
        </p:txBody>
      </p:sp>
      <p:grpSp>
        <p:nvGrpSpPr>
          <p:cNvPr id="1028" name="Group 4"/>
          <p:cNvGrpSpPr>
            <a:grpSpLocks/>
          </p:cNvGrpSpPr>
          <p:nvPr/>
        </p:nvGrpSpPr>
        <p:grpSpPr bwMode="auto">
          <a:xfrm>
            <a:off x="0" y="0"/>
            <a:ext cx="9140825" cy="6850063"/>
            <a:chOff x="0" y="0"/>
            <a:chExt cx="5758" cy="4315"/>
          </a:xfrm>
        </p:grpSpPr>
        <p:grpSp>
          <p:nvGrpSpPr>
            <p:cNvPr id="1032" name="Group 5"/>
            <p:cNvGrpSpPr>
              <a:grpSpLocks/>
            </p:cNvGrpSpPr>
            <p:nvPr userDrawn="1"/>
          </p:nvGrpSpPr>
          <p:grpSpPr bwMode="auto">
            <a:xfrm>
              <a:off x="1728" y="2230"/>
              <a:ext cx="4027" cy="2085"/>
              <a:chOff x="0" y="0"/>
              <a:chExt cx="4027" cy="2085"/>
            </a:xfrm>
          </p:grpSpPr>
          <p:sp>
            <p:nvSpPr>
              <p:cNvPr id="1030" name="未知"/>
              <p:cNvSpPr>
                <a:spLocks/>
              </p:cNvSpPr>
              <p:nvPr/>
            </p:nvSpPr>
            <p:spPr bwMode="auto">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p>
            </p:txBody>
          </p:sp>
          <p:sp>
            <p:nvSpPr>
              <p:cNvPr id="1031" name="未知"/>
              <p:cNvSpPr>
                <a:spLocks/>
              </p:cNvSpPr>
              <p:nvPr/>
            </p:nvSpPr>
            <p:spPr bwMode="auto">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p>
            </p:txBody>
          </p:sp>
          <p:sp>
            <p:nvSpPr>
              <p:cNvPr id="2" name="未知"/>
              <p:cNvSpPr>
                <a:spLocks/>
              </p:cNvSpPr>
              <p:nvPr/>
            </p:nvSpPr>
            <p:spPr bwMode="auto">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p>
            </p:txBody>
          </p:sp>
          <p:sp>
            <p:nvSpPr>
              <p:cNvPr id="1033" name="未知"/>
              <p:cNvSpPr>
                <a:spLocks/>
              </p:cNvSpPr>
              <p:nvPr/>
            </p:nvSpPr>
            <p:spPr bwMode="auto">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p>
            </p:txBody>
          </p:sp>
          <p:sp>
            <p:nvSpPr>
              <p:cNvPr id="1034" name="未知"/>
              <p:cNvSpPr>
                <a:spLocks/>
              </p:cNvSpPr>
              <p:nvPr/>
            </p:nvSpPr>
            <p:spPr bwMode="auto">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p>
            </p:txBody>
          </p:sp>
        </p:grpSp>
        <p:sp>
          <p:nvSpPr>
            <p:cNvPr id="1035" name="未知"/>
            <p:cNvSpPr>
              <a:spLocks/>
            </p:cNvSpPr>
            <p:nvPr/>
          </p:nvSpPr>
          <p:spPr bwMode="auto">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p>
          </p:txBody>
        </p:sp>
        <p:sp>
          <p:nvSpPr>
            <p:cNvPr id="1036" name="未知"/>
            <p:cNvSpPr>
              <a:spLocks/>
            </p:cNvSpPr>
            <p:nvPr/>
          </p:nvSpPr>
          <p:spPr bwMode="auto">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p>
          </p:txBody>
        </p:sp>
      </p:grpSp>
      <p:sp>
        <p:nvSpPr>
          <p:cNvPr id="1037"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38"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pitchFamily="34" charset="0"/>
              </a:defRPr>
            </a:lvl1pPr>
          </a:lstStyle>
          <a:p>
            <a:pPr>
              <a:defRPr/>
            </a:pPr>
            <a:endParaRPr lang="zh-CN" altLang="zh-CN"/>
          </a:p>
        </p:txBody>
      </p:sp>
      <p:sp>
        <p:nvSpPr>
          <p:cNvPr id="1039"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dk2" tx1="lt1" bg2="dk1" tx2="lt2" accent1="accent1" accent2="accent2" accent3="accent3" accent4="accent4" accent5="accent5" accent6="accent6" hlink="hlink" folHlink="folHlink"/>
  <p:sldLayoutIdLst>
    <p:sldLayoutId id="2147484066"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971600" y="764704"/>
            <a:ext cx="7401385" cy="5109091"/>
          </a:xfrm>
          <a:prstGeom prst="rect">
            <a:avLst/>
          </a:prstGeom>
          <a:noFill/>
          <a:ln w="9525">
            <a:noFill/>
            <a:miter lim="800000"/>
            <a:headEnd/>
            <a:tailEnd/>
          </a:ln>
        </p:spPr>
        <p:txBody>
          <a:bodyPr wrap="none">
            <a:spAutoFit/>
          </a:bodyPr>
          <a:lstStyle/>
          <a:p>
            <a:r>
              <a:rPr lang="zh-CN" altLang="zh-CN" sz="4400" dirty="0">
                <a:latin typeface="Times New Roman" pitchFamily="18" charset="0"/>
              </a:rPr>
              <a:t> </a:t>
            </a:r>
            <a:r>
              <a:rPr lang="zh-CN" sz="4400" b="1" dirty="0">
                <a:latin typeface="黑体" pitchFamily="49" charset="-122"/>
                <a:ea typeface="黑体" pitchFamily="49" charset="-122"/>
              </a:rPr>
              <a:t>第二章   道德</a:t>
            </a:r>
            <a:r>
              <a:rPr lang="zh-CN" altLang="en-US" sz="4400" b="1" dirty="0">
                <a:latin typeface="黑体" pitchFamily="49" charset="-122"/>
                <a:ea typeface="黑体" pitchFamily="49" charset="-122"/>
              </a:rPr>
              <a:t>文化</a:t>
            </a:r>
            <a:r>
              <a:rPr lang="zh-CN" sz="4400" b="1" dirty="0">
                <a:latin typeface="黑体" pitchFamily="49" charset="-122"/>
                <a:ea typeface="黑体" pitchFamily="49" charset="-122"/>
              </a:rPr>
              <a:t>相对主义</a:t>
            </a:r>
          </a:p>
          <a:p>
            <a:endParaRPr lang="zh-CN" altLang="zh-CN" b="1" dirty="0">
              <a:latin typeface="Times New Roman" pitchFamily="18" charset="0"/>
              <a:ea typeface="黑体" pitchFamily="49" charset="-122"/>
            </a:endParaRPr>
          </a:p>
          <a:p>
            <a:r>
              <a:rPr lang="zh-CN" b="1" dirty="0">
                <a:latin typeface="Times New Roman" pitchFamily="18" charset="0"/>
                <a:ea typeface="黑体" pitchFamily="49" charset="-122"/>
              </a:rPr>
              <a:t>一、道德</a:t>
            </a:r>
            <a:r>
              <a:rPr lang="zh-CN" altLang="en-US" b="1" dirty="0">
                <a:latin typeface="Times New Roman" pitchFamily="18" charset="0"/>
                <a:ea typeface="黑体" pitchFamily="49" charset="-122"/>
              </a:rPr>
              <a:t>文化</a:t>
            </a:r>
            <a:r>
              <a:rPr lang="zh-CN" b="1" dirty="0">
                <a:latin typeface="Times New Roman" pitchFamily="18" charset="0"/>
                <a:ea typeface="黑体" pitchFamily="49" charset="-122"/>
              </a:rPr>
              <a:t>相对主义</a:t>
            </a:r>
          </a:p>
          <a:p>
            <a:pPr>
              <a:lnSpc>
                <a:spcPct val="150000"/>
              </a:lnSpc>
            </a:pPr>
            <a:r>
              <a:rPr lang="zh-CN" b="1" dirty="0">
                <a:latin typeface="Times New Roman" pitchFamily="18" charset="0"/>
                <a:ea typeface="黑体" pitchFamily="49" charset="-122"/>
              </a:rPr>
              <a:t>二、道德文化相对主义的论证</a:t>
            </a:r>
          </a:p>
          <a:p>
            <a:pPr>
              <a:lnSpc>
                <a:spcPct val="150000"/>
              </a:lnSpc>
            </a:pPr>
            <a:r>
              <a:rPr lang="zh-CN" b="1" dirty="0">
                <a:latin typeface="Times New Roman" pitchFamily="18" charset="0"/>
                <a:ea typeface="黑体" pitchFamily="49" charset="-122"/>
              </a:rPr>
              <a:t>三、道德文化相对主义的蕴含</a:t>
            </a:r>
          </a:p>
          <a:p>
            <a:pPr>
              <a:lnSpc>
                <a:spcPct val="150000"/>
              </a:lnSpc>
            </a:pPr>
            <a:r>
              <a:rPr lang="zh-CN" b="1" dirty="0">
                <a:latin typeface="Times New Roman" pitchFamily="18" charset="0"/>
                <a:ea typeface="黑体" pitchFamily="49" charset="-122"/>
              </a:rPr>
              <a:t>四、道德文化相对主义与宽容</a:t>
            </a:r>
          </a:p>
          <a:p>
            <a:pPr>
              <a:lnSpc>
                <a:spcPct val="150000"/>
              </a:lnSpc>
            </a:pPr>
            <a:endParaRPr lang="zh-CN" altLang="zh-CN" sz="3200" b="1" dirty="0">
              <a:latin typeface="Times New Roman" pitchFamily="18" charset="0"/>
              <a:ea typeface="黑体"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755576" y="548680"/>
            <a:ext cx="7924800" cy="5632311"/>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普遍主义受到不同文化间道德观点分歧现象的挑战。</a:t>
            </a:r>
            <a:r>
              <a:rPr lang="zh-CN" altLang="zh-CN" b="1" dirty="0">
                <a:latin typeface="黑体" pitchFamily="49" charset="-122"/>
                <a:ea typeface="黑体" pitchFamily="49" charset="-122"/>
                <a:sym typeface="Webdings" pitchFamily="18" charset="2"/>
              </a:rPr>
              <a:t>十九世纪后西方人类学家进行了很多系统的田野研究</a:t>
            </a:r>
            <a:r>
              <a:rPr lang="zh-CN" altLang="en-US" b="1" dirty="0">
                <a:latin typeface="黑体" pitchFamily="49" charset="-122"/>
                <a:ea typeface="黑体" pitchFamily="49" charset="-122"/>
                <a:sym typeface="Webdings" pitchFamily="18" charset="2"/>
              </a:rPr>
              <a:t>。</a:t>
            </a:r>
            <a:r>
              <a:rPr lang="zh-CN" altLang="zh-CN" b="1" dirty="0">
                <a:latin typeface="黑体" pitchFamily="49" charset="-122"/>
                <a:ea typeface="黑体" pitchFamily="49" charset="-122"/>
                <a:sym typeface="Webdings" pitchFamily="18" charset="2"/>
              </a:rPr>
              <a:t>他们发现在许多重要的事情上，例如</a:t>
            </a:r>
            <a:r>
              <a:rPr lang="zh-CN" altLang="en-US" b="1" dirty="0">
                <a:latin typeface="黑体" pitchFamily="49" charset="-122"/>
                <a:ea typeface="黑体" pitchFamily="49" charset="-122"/>
                <a:sym typeface="Webdings" pitchFamily="18" charset="2"/>
              </a:rPr>
              <a:t>在</a:t>
            </a:r>
            <a:r>
              <a:rPr lang="zh-CN" altLang="zh-CN" b="1" dirty="0">
                <a:latin typeface="黑体" pitchFamily="49" charset="-122"/>
                <a:ea typeface="黑体" pitchFamily="49" charset="-122"/>
                <a:sym typeface="Webdings" pitchFamily="18" charset="2"/>
              </a:rPr>
              <a:t>杀人、婚姻、对待老人、对待小孩等</a:t>
            </a:r>
            <a:r>
              <a:rPr lang="zh-CN" altLang="en-US" b="1" dirty="0">
                <a:latin typeface="黑体" pitchFamily="49" charset="-122"/>
                <a:ea typeface="黑体" pitchFamily="49" charset="-122"/>
                <a:sym typeface="Webdings" pitchFamily="18" charset="2"/>
              </a:rPr>
              <a:t>事情上</a:t>
            </a:r>
            <a:r>
              <a:rPr lang="zh-CN" altLang="zh-CN" b="1" dirty="0">
                <a:latin typeface="黑体" pitchFamily="49" charset="-122"/>
                <a:ea typeface="黑体" pitchFamily="49" charset="-122"/>
                <a:sym typeface="Webdings" pitchFamily="18" charset="2"/>
              </a:rPr>
              <a:t>，不同的文化</a:t>
            </a:r>
            <a:r>
              <a:rPr lang="zh-CN" altLang="en-US" b="1" dirty="0">
                <a:latin typeface="黑体" pitchFamily="49" charset="-122"/>
                <a:ea typeface="黑体" pitchFamily="49" charset="-122"/>
                <a:sym typeface="Webdings" pitchFamily="18" charset="2"/>
              </a:rPr>
              <a:t>会做出不同的评价</a:t>
            </a:r>
            <a:r>
              <a:rPr lang="zh-CN" altLang="zh-CN" b="1" dirty="0">
                <a:latin typeface="黑体" pitchFamily="49" charset="-122"/>
                <a:ea typeface="黑体" pitchFamily="49" charset="-122"/>
                <a:sym typeface="Webdings" pitchFamily="18" charset="2"/>
              </a:rPr>
              <a:t>。</a:t>
            </a:r>
            <a:r>
              <a:rPr lang="zh-CN" altLang="en-US" b="1" dirty="0">
                <a:latin typeface="黑体" pitchFamily="49" charset="-122"/>
                <a:ea typeface="黑体" pitchFamily="49" charset="-122"/>
                <a:sym typeface="Webdings" pitchFamily="18" charset="2"/>
              </a:rPr>
              <a:t>不同文化间道德观点的分歧系统而根本。</a:t>
            </a:r>
            <a:endParaRPr lang="zh-CN" altLang="zh-CN" b="1" dirty="0">
              <a:latin typeface="Times New Roman" pitchFamily="18" charset="0"/>
              <a:ea typeface="黑体" pitchFamily="49" charset="-122"/>
            </a:endParaRPr>
          </a:p>
          <a:p>
            <a:endParaRPr lang="zh-CN" b="1" dirty="0">
              <a:latin typeface="Times New Roman" pitchFamily="18" charset="0"/>
              <a:ea typeface="黑体"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609600" y="692696"/>
            <a:ext cx="7924800" cy="5632311"/>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因此，有一种看法则认为，道德标准虽然是客观的，但不是普遍的。客观但不普遍的一个例子是交通规则：汽车在右边还是左边行驶。这种规则是公共规则，每个个体要受到这一规则的约束，但不同社会的规则不相同。道德也如此，其标准是相对于某个文化而言的。这种观点称为道德的文化相对主义。</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683568" y="671691"/>
            <a:ext cx="7924800" cy="5632311"/>
          </a:xfrm>
          <a:prstGeom prst="rect">
            <a:avLst/>
          </a:prstGeom>
          <a:noFill/>
          <a:ln w="9525">
            <a:noFill/>
            <a:miter lim="800000"/>
            <a:headEnd/>
            <a:tailEnd/>
          </a:ln>
        </p:spPr>
        <p:txBody>
          <a:bodyPr>
            <a:spAutoFit/>
          </a:bodyPr>
          <a:lstStyle/>
          <a:p>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为了进一步界定道德文化相对主义的含义，需要弄清楚“相对的”是什么意思。“相对的”是某些概念的特征。例如，大、小，轻、重。说“某个东西大”，是没有意义的，更无所谓对、错。严格来说，只能说“某个东西相对于其他某个东西来说是大的”。还有一些概念是非相对的，例如：红、力、电子电荷、老虎等。</a:t>
            </a:r>
            <a:endParaRPr lang="zh-CN" b="1" dirty="0">
              <a:latin typeface="Times New Roman" pitchFamily="18" charset="0"/>
              <a:ea typeface="黑体"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DC237B2-84E5-4BD1-AE32-A722D65E5366}"/>
              </a:ext>
            </a:extLst>
          </p:cNvPr>
          <p:cNvSpPr txBox="1"/>
          <p:nvPr/>
        </p:nvSpPr>
        <p:spPr>
          <a:xfrm>
            <a:off x="647563" y="1268760"/>
            <a:ext cx="7848873" cy="3416320"/>
          </a:xfrm>
          <a:prstGeom prst="rect">
            <a:avLst/>
          </a:prstGeom>
          <a:noFill/>
        </p:spPr>
        <p:txBody>
          <a:bodyPr wrap="square" rtlCol="0">
            <a:spAutoFit/>
          </a:bodyPr>
          <a:lstStyle/>
          <a:p>
            <a:r>
              <a:rPr lang="zh-CN" altLang="en-US" b="1" dirty="0">
                <a:latin typeface="Times New Roman" pitchFamily="18" charset="0"/>
                <a:ea typeface="黑体" pitchFamily="49" charset="-122"/>
              </a:rPr>
              <a:t>在日常生活中，我们谈到“大”的时候，常常把“相对于什么”省略掉了。这会让我们误认为“大”是一个非相对的概念。有的时候，一个概念是否是相对的，不容易在直观上分辨出来，例如时间。</a:t>
            </a:r>
          </a:p>
        </p:txBody>
      </p:sp>
    </p:spTree>
    <p:extLst>
      <p:ext uri="{BB962C8B-B14F-4D97-AF65-F5344CB8AC3E}">
        <p14:creationId xmlns:p14="http://schemas.microsoft.com/office/powerpoint/2010/main" val="1648305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611560" y="1340768"/>
            <a:ext cx="7924800" cy="3416320"/>
          </a:xfrm>
          <a:prstGeom prst="rect">
            <a:avLst/>
          </a:prstGeom>
          <a:noFill/>
          <a:ln w="9525">
            <a:noFill/>
            <a:miter lim="800000"/>
            <a:headEnd/>
            <a:tailEnd/>
          </a:ln>
        </p:spPr>
        <p:txBody>
          <a:bodyPr>
            <a:spAutoFit/>
          </a:bodyPr>
          <a:lstStyle/>
          <a:p>
            <a:r>
              <a:rPr lang="zh-CN" altLang="en-US" b="1" dirty="0">
                <a:latin typeface="Times New Roman" pitchFamily="18" charset="0"/>
                <a:ea typeface="黑体" pitchFamily="49" charset="-122"/>
              </a:rPr>
              <a:t>科学上的观点：地球围绕太阳转为真。其中的“为真”是非相对的，因为“绕太阳转”是非相对的。而趣味上的观点：麻辣烫好吃为真，其中的“为真”是相对的，因为“好吃”是相对的。</a:t>
            </a:r>
            <a:endParaRPr lang="zh-CN" b="1" dirty="0">
              <a:latin typeface="Times New Roman" pitchFamily="18" charset="0"/>
              <a:ea typeface="黑体"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714348" y="928670"/>
            <a:ext cx="7924800" cy="3416320"/>
          </a:xfrm>
          <a:prstGeom prst="rect">
            <a:avLst/>
          </a:prstGeom>
          <a:noFill/>
          <a:ln w="9525">
            <a:noFill/>
            <a:miter lim="800000"/>
            <a:headEnd/>
            <a:tailEnd/>
          </a:ln>
        </p:spPr>
        <p:txBody>
          <a:bodyPr>
            <a:spAutoFit/>
          </a:bodyPr>
          <a:lstStyle/>
          <a:p>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相对的概念有一个特征。一个人说：某个东西大。另外一个人说：某个东西不大。这两个看似冲突的观点，如果明确了相对于什么，就可能都是真的或者都是假的。</a:t>
            </a:r>
            <a:endParaRPr lang="zh-CN" b="1" dirty="0">
              <a:latin typeface="Times New Roman" pitchFamily="18" charset="0"/>
              <a:ea typeface="黑体"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609600" y="764704"/>
            <a:ext cx="8066856" cy="5632311"/>
          </a:xfrm>
          <a:prstGeom prst="rect">
            <a:avLst/>
          </a:prstGeom>
          <a:noFill/>
          <a:ln w="9525">
            <a:noFill/>
            <a:miter lim="800000"/>
            <a:headEnd/>
            <a:tailEnd/>
          </a:ln>
        </p:spPr>
        <p:txBody>
          <a:bodyPr wrap="square">
            <a:spAutoFit/>
          </a:bodyPr>
          <a:lstStyle/>
          <a:p>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道德的文化相对主义认为，“道德上正当”或者“道德标准、道德规则”是一个相对的概念，相对于某个文化。严格来说，只能说，“相对于某个文化，某个行为是道德上正当的”。“相对于什么文化，道德标准和规则是什么”。而道德普遍主义是主张：“道德上正当”是非相对概念。</a:t>
            </a:r>
            <a:endParaRPr lang="zh-CN" altLang="en-US" b="1" dirty="0">
              <a:latin typeface="黑体" pitchFamily="49" charset="-122"/>
              <a:ea typeface="黑体" pitchFamily="49" charset="-122"/>
            </a:endParaRPr>
          </a:p>
          <a:p>
            <a:endParaRPr lang="zh-CN" altLang="en-US" b="1" dirty="0">
              <a:latin typeface="黑体" pitchFamily="49" charset="-122"/>
              <a:ea typeface="黑体" pitchFamily="49" charset="-122"/>
              <a:sym typeface="Webdings" pitchFamily="18" charset="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609600" y="893033"/>
            <a:ext cx="7924800" cy="3970318"/>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道德的相对主义有这样的后果：</a:t>
            </a:r>
            <a:r>
              <a:rPr lang="zh-CN" altLang="en-US" b="1" dirty="0">
                <a:latin typeface="Times New Roman" pitchFamily="18" charset="0"/>
                <a:ea typeface="黑体" pitchFamily="49" charset="-122"/>
              </a:rPr>
              <a:t>“相对于什么什么，</a:t>
            </a:r>
            <a:r>
              <a:rPr lang="zh-CN" altLang="en-US" b="1" dirty="0">
                <a:latin typeface="黑体" pitchFamily="49" charset="-122"/>
                <a:ea typeface="黑体" pitchFamily="49" charset="-122"/>
              </a:rPr>
              <a:t>某个行为是道德上正当的</a:t>
            </a:r>
            <a:r>
              <a:rPr lang="zh-CN" altLang="en-US" b="1" dirty="0">
                <a:latin typeface="Times New Roman" pitchFamily="18" charset="0"/>
                <a:ea typeface="黑体" pitchFamily="49" charset="-122"/>
              </a:rPr>
              <a:t>”</a:t>
            </a:r>
            <a:r>
              <a:rPr lang="zh-CN" altLang="en-US" b="1" dirty="0">
                <a:latin typeface="黑体" pitchFamily="49" charset="-122"/>
                <a:ea typeface="黑体" pitchFamily="49" charset="-122"/>
              </a:rPr>
              <a:t>、“</a:t>
            </a:r>
            <a:r>
              <a:rPr lang="zh-CN" altLang="en-US" b="1" dirty="0">
                <a:latin typeface="Times New Roman" pitchFamily="18" charset="0"/>
                <a:ea typeface="黑体" pitchFamily="49" charset="-122"/>
              </a:rPr>
              <a:t>相对于什么什么，</a:t>
            </a:r>
            <a:r>
              <a:rPr lang="zh-CN" altLang="en-US" b="1" dirty="0">
                <a:latin typeface="黑体" pitchFamily="49" charset="-122"/>
                <a:ea typeface="黑体" pitchFamily="49" charset="-122"/>
              </a:rPr>
              <a:t>某个行为是道德上不正当的”，这两者都可能是真的。</a:t>
            </a:r>
          </a:p>
          <a:p>
            <a:endParaRPr lang="zh-CN" altLang="en-US" b="1" dirty="0">
              <a:latin typeface="黑体" pitchFamily="49" charset="-122"/>
              <a:ea typeface="黑体" pitchFamily="49" charset="-122"/>
              <a:sym typeface="Webdings" pitchFamily="18" charset="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609600" y="762000"/>
            <a:ext cx="7924800" cy="5078313"/>
          </a:xfrm>
          <a:prstGeom prst="rect">
            <a:avLst/>
          </a:prstGeom>
          <a:noFill/>
          <a:ln w="9525">
            <a:noFill/>
            <a:miter lim="800000"/>
            <a:headEnd/>
            <a:tailEnd/>
          </a:ln>
        </p:spPr>
        <p:txBody>
          <a:bodyPr>
            <a:spAutoFit/>
          </a:bodyPr>
          <a:lstStyle/>
          <a:p>
            <a:endParaRPr lang="zh-CN" altLang="en-US" b="1" dirty="0">
              <a:latin typeface="黑体" pitchFamily="49" charset="-122"/>
              <a:ea typeface="黑体" pitchFamily="49" charset="-122"/>
            </a:endParaRPr>
          </a:p>
          <a:p>
            <a:r>
              <a:rPr lang="zh-CN" altLang="en-US" b="1" dirty="0">
                <a:latin typeface="Times New Roman" pitchFamily="18" charset="0"/>
                <a:ea typeface="黑体" pitchFamily="49" charset="-122"/>
              </a:rPr>
              <a:t>主张道德是相对的人这样来解释道德观点分歧现象的特征：一个人的道德观点与另外一个人看似冲突，实际上都可能是真的。但由于大家不理解道德的相对性，因此认为他们之间的观点有冲突。这样，不管他们如何争论，这样的冲突不可能消除。</a:t>
            </a:r>
            <a:endParaRPr lang="zh-CN" altLang="en-US" b="1" dirty="0">
              <a:latin typeface="黑体" pitchFamily="49" charset="-122"/>
              <a:ea typeface="黑体" pitchFamily="49" charset="-122"/>
            </a:endParaRPr>
          </a:p>
          <a:p>
            <a:endParaRPr lang="zh-CN" altLang="en-US" b="1" dirty="0">
              <a:latin typeface="黑体" pitchFamily="49" charset="-122"/>
              <a:ea typeface="黑体" pitchFamily="49" charset="-122"/>
              <a:sym typeface="Webdings"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609600" y="762000"/>
            <a:ext cx="7924800" cy="5078313"/>
          </a:xfrm>
          <a:prstGeom prst="rect">
            <a:avLst/>
          </a:prstGeom>
          <a:noFill/>
          <a:ln w="9525">
            <a:noFill/>
            <a:miter lim="800000"/>
            <a:headEnd/>
            <a:tailEnd/>
          </a:ln>
        </p:spPr>
        <p:txBody>
          <a:bodyPr>
            <a:spAutoFit/>
          </a:bodyPr>
          <a:lstStyle/>
          <a:p>
            <a:r>
              <a:rPr lang="zh-CN" altLang="zh-CN" b="1" dirty="0">
                <a:latin typeface="Times New Roman" pitchFamily="18" charset="0"/>
                <a:ea typeface="黑体" pitchFamily="49" charset="-122"/>
              </a:rPr>
              <a:t>  </a:t>
            </a:r>
            <a:r>
              <a:rPr lang="zh-CN" b="1" dirty="0">
                <a:latin typeface="Times New Roman" pitchFamily="18" charset="0"/>
                <a:ea typeface="黑体" pitchFamily="49" charset="-122"/>
              </a:rPr>
              <a:t>道德文化相对主义是一个吸引人的命题。这是因为两个方面：</a:t>
            </a:r>
          </a:p>
          <a:p>
            <a:r>
              <a:rPr lang="zh-CN" altLang="zh-CN" b="1" dirty="0">
                <a:latin typeface="Times New Roman" pitchFamily="18" charset="0"/>
                <a:ea typeface="黑体" pitchFamily="49" charset="-122"/>
              </a:rPr>
              <a:t>   1</a:t>
            </a:r>
            <a:r>
              <a:rPr lang="zh-CN" b="1" dirty="0">
                <a:latin typeface="Times New Roman" pitchFamily="18" charset="0"/>
                <a:ea typeface="黑体" pitchFamily="49" charset="-122"/>
              </a:rPr>
              <a:t>、在现实中人们发现在不同社会文化间，道德</a:t>
            </a:r>
            <a:r>
              <a:rPr lang="zh-CN" altLang="en-US" b="1" dirty="0">
                <a:latin typeface="Times New Roman" pitchFamily="18" charset="0"/>
                <a:ea typeface="黑体" pitchFamily="49" charset="-122"/>
              </a:rPr>
              <a:t>观点的</a:t>
            </a:r>
            <a:r>
              <a:rPr lang="zh-CN" b="1" dirty="0">
                <a:latin typeface="Times New Roman" pitchFamily="18" charset="0"/>
                <a:ea typeface="黑体" pitchFamily="49" charset="-122"/>
              </a:rPr>
              <a:t>分歧是一个普遍</a:t>
            </a:r>
            <a:r>
              <a:rPr lang="zh-CN" altLang="en-US" b="1" dirty="0">
                <a:latin typeface="Times New Roman" pitchFamily="18" charset="0"/>
                <a:ea typeface="黑体" pitchFamily="49" charset="-122"/>
              </a:rPr>
              <a:t>而深刻</a:t>
            </a:r>
            <a:r>
              <a:rPr lang="zh-CN" b="1" dirty="0">
                <a:latin typeface="Times New Roman" pitchFamily="18" charset="0"/>
                <a:ea typeface="黑体" pitchFamily="49" charset="-122"/>
              </a:rPr>
              <a:t>的现象</a:t>
            </a:r>
            <a:r>
              <a:rPr lang="zh-CN" altLang="en-US" b="1" dirty="0">
                <a:latin typeface="Times New Roman" pitchFamily="18" charset="0"/>
                <a:ea typeface="黑体" pitchFamily="49" charset="-122"/>
              </a:rPr>
              <a:t>，这需要解释。</a:t>
            </a:r>
            <a:endParaRPr lang="zh-CN" b="1" dirty="0">
              <a:latin typeface="Times New Roman" pitchFamily="18" charset="0"/>
              <a:ea typeface="黑体" pitchFamily="49" charset="-122"/>
            </a:endParaRPr>
          </a:p>
          <a:p>
            <a:r>
              <a:rPr lang="zh-CN" altLang="zh-CN" b="1" dirty="0">
                <a:latin typeface="Times New Roman" pitchFamily="18" charset="0"/>
                <a:ea typeface="黑体" pitchFamily="49" charset="-122"/>
              </a:rPr>
              <a:t>   2</a:t>
            </a:r>
            <a:r>
              <a:rPr lang="zh-CN" b="1" dirty="0">
                <a:latin typeface="Times New Roman" pitchFamily="18" charset="0"/>
                <a:ea typeface="黑体" pitchFamily="49" charset="-122"/>
              </a:rPr>
              <a:t>、道德相对主义</a:t>
            </a:r>
            <a:r>
              <a:rPr lang="zh-CN" altLang="en-US" b="1" dirty="0">
                <a:latin typeface="Times New Roman" pitchFamily="18" charset="0"/>
                <a:ea typeface="黑体" pitchFamily="49" charset="-122"/>
              </a:rPr>
              <a:t>似乎</a:t>
            </a:r>
            <a:r>
              <a:rPr lang="zh-CN" b="1" dirty="0">
                <a:latin typeface="Times New Roman" pitchFamily="18" charset="0"/>
                <a:ea typeface="黑体" pitchFamily="49" charset="-122"/>
              </a:rPr>
              <a:t>主张不同社会文化间的宽容。</a:t>
            </a:r>
            <a:r>
              <a:rPr lang="zh-CN" altLang="en-US" b="1" dirty="0">
                <a:latin typeface="Times New Roman" pitchFamily="18" charset="0"/>
                <a:ea typeface="黑体" pitchFamily="49" charset="-122"/>
              </a:rPr>
              <a:t>而宽容本身是道德上正确的。</a:t>
            </a:r>
            <a:endParaRPr lang="zh-CN" b="1" dirty="0">
              <a:latin typeface="Times New Roman" pitchFamily="18" charset="0"/>
              <a:ea typeface="黑体" pitchFamily="49" charset="-122"/>
            </a:endParaRPr>
          </a:p>
          <a:p>
            <a:endParaRPr lang="zh-CN" altLang="zh-CN" b="1" dirty="0">
              <a:latin typeface="Times New Roman" pitchFamily="18" charset="0"/>
              <a:ea typeface="黑体"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539552" y="764704"/>
            <a:ext cx="8208912" cy="5078313"/>
          </a:xfrm>
          <a:prstGeom prst="rect">
            <a:avLst/>
          </a:prstGeom>
          <a:noFill/>
          <a:ln w="9525">
            <a:noFill/>
            <a:miter lim="800000"/>
            <a:headEnd/>
            <a:tailEnd/>
          </a:ln>
        </p:spPr>
        <p:txBody>
          <a:bodyPr wrap="square">
            <a:spAutoFit/>
          </a:bodyPr>
          <a:lstStyle/>
          <a:p>
            <a:r>
              <a:rPr lang="zh-CN" altLang="en-US" b="1" dirty="0">
                <a:latin typeface="黑体" pitchFamily="49" charset="-122"/>
                <a:ea typeface="黑体" pitchFamily="49" charset="-122"/>
                <a:sym typeface="Webdings" pitchFamily="18" charset="2"/>
              </a:rPr>
              <a:t>一、道德文化相对主义</a:t>
            </a:r>
          </a:p>
          <a:p>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道德观点有正确、不正确之分。 要论证一个观点正确、不正确，需要知道正确的标准是什么？反映在论证中，就是前提中的道德规则是什么？但在讨论标准是什么之前，需要讨论另一个问题，即道德标准的性质，它是主观的还是客观的。</a:t>
            </a:r>
            <a:endParaRPr lang="en-US" altLang="zh-CN" b="1" dirty="0">
              <a:latin typeface="Times New Roman" pitchFamily="18" charset="0"/>
              <a:ea typeface="黑体" pitchFamily="49" charset="-122"/>
            </a:endParaRPr>
          </a:p>
        </p:txBody>
      </p:sp>
    </p:spTree>
    <p:extLst>
      <p:ext uri="{BB962C8B-B14F-4D97-AF65-F5344CB8AC3E}">
        <p14:creationId xmlns:p14="http://schemas.microsoft.com/office/powerpoint/2010/main" val="2142370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609600" y="762000"/>
            <a:ext cx="7924800" cy="6186309"/>
          </a:xfrm>
          <a:prstGeom prst="rect">
            <a:avLst/>
          </a:prstGeom>
          <a:noFill/>
          <a:ln w="9525">
            <a:noFill/>
            <a:miter lim="800000"/>
            <a:headEnd/>
            <a:tailEnd/>
          </a:ln>
        </p:spPr>
        <p:txBody>
          <a:bodyPr>
            <a:spAutoFit/>
          </a:bodyPr>
          <a:lstStyle/>
          <a:p>
            <a:r>
              <a:rPr lang="zh-CN" b="1" dirty="0">
                <a:latin typeface="黑体" pitchFamily="49" charset="-122"/>
                <a:ea typeface="黑体" pitchFamily="49" charset="-122"/>
              </a:rPr>
              <a:t>二、对道德文化相对主义的论证</a:t>
            </a:r>
          </a:p>
          <a:p>
            <a:endParaRPr lang="en-US" altLang="zh-CN" b="1" dirty="0">
              <a:latin typeface="黑体" pitchFamily="49" charset="-122"/>
              <a:ea typeface="黑体" pitchFamily="49" charset="-122"/>
            </a:endParaRPr>
          </a:p>
          <a:p>
            <a:r>
              <a:rPr lang="zh-CN" b="1" dirty="0">
                <a:latin typeface="黑体" pitchFamily="49" charset="-122"/>
                <a:ea typeface="黑体" pitchFamily="49" charset="-122"/>
              </a:rPr>
              <a:t>对文化相对主义的论证，通常是基于这样一个思路：</a:t>
            </a:r>
          </a:p>
          <a:p>
            <a:r>
              <a:rPr lang="zh-CN" altLang="zh-CN" b="1" dirty="0">
                <a:latin typeface="黑体" pitchFamily="49" charset="-122"/>
                <a:ea typeface="黑体" pitchFamily="49" charset="-122"/>
                <a:sym typeface="Webdings" pitchFamily="18" charset="2"/>
              </a:rPr>
              <a:t></a:t>
            </a:r>
            <a:r>
              <a:rPr lang="zh-CN" b="1" dirty="0">
                <a:latin typeface="黑体" pitchFamily="49" charset="-122"/>
                <a:ea typeface="黑体" pitchFamily="49" charset="-122"/>
                <a:sym typeface="Webdings" pitchFamily="18" charset="2"/>
              </a:rPr>
              <a:t>道德</a:t>
            </a:r>
            <a:r>
              <a:rPr lang="zh-CN" altLang="en-US" b="1" dirty="0">
                <a:latin typeface="黑体" pitchFamily="49" charset="-122"/>
                <a:ea typeface="黑体" pitchFamily="49" charset="-122"/>
                <a:sym typeface="Webdings" pitchFamily="18" charset="2"/>
              </a:rPr>
              <a:t>观点</a:t>
            </a:r>
            <a:r>
              <a:rPr lang="zh-CN" b="1" dirty="0">
                <a:latin typeface="黑体" pitchFamily="49" charset="-122"/>
                <a:ea typeface="黑体" pitchFamily="49" charset="-122"/>
                <a:sym typeface="Webdings" pitchFamily="18" charset="2"/>
              </a:rPr>
              <a:t>的文化</a:t>
            </a:r>
            <a:r>
              <a:rPr lang="zh-CN" altLang="en-US" b="1" dirty="0">
                <a:latin typeface="黑体" pitchFamily="49" charset="-122"/>
                <a:ea typeface="黑体" pitchFamily="49" charset="-122"/>
                <a:sym typeface="Webdings" pitchFamily="18" charset="2"/>
              </a:rPr>
              <a:t>分歧</a:t>
            </a:r>
            <a:r>
              <a:rPr lang="zh-CN" b="1" dirty="0">
                <a:latin typeface="黑体" pitchFamily="49" charset="-122"/>
                <a:ea typeface="黑体" pitchFamily="49" charset="-122"/>
                <a:sym typeface="Webdings" pitchFamily="18" charset="2"/>
              </a:rPr>
              <a:t>：不同文化</a:t>
            </a:r>
            <a:r>
              <a:rPr lang="zh-CN" altLang="en-US" b="1" dirty="0">
                <a:latin typeface="黑体" pitchFamily="49" charset="-122"/>
                <a:ea typeface="黑体" pitchFamily="49" charset="-122"/>
                <a:sym typeface="Webdings" pitchFamily="18" charset="2"/>
              </a:rPr>
              <a:t>有不同的道德观点</a:t>
            </a:r>
            <a:r>
              <a:rPr lang="zh-CN" b="1" dirty="0">
                <a:latin typeface="黑体" pitchFamily="49" charset="-122"/>
                <a:ea typeface="黑体" pitchFamily="49" charset="-122"/>
                <a:sym typeface="Webdings" pitchFamily="18" charset="2"/>
              </a:rPr>
              <a:t>。</a:t>
            </a:r>
          </a:p>
          <a:p>
            <a:r>
              <a:rPr lang="zh-CN" altLang="zh-CN" b="1" dirty="0">
                <a:latin typeface="黑体" pitchFamily="49" charset="-122"/>
                <a:ea typeface="黑体" pitchFamily="49" charset="-122"/>
                <a:sym typeface="Webdings" pitchFamily="18" charset="2"/>
              </a:rPr>
              <a:t></a:t>
            </a:r>
            <a:r>
              <a:rPr lang="zh-CN" b="1" dirty="0">
                <a:latin typeface="黑体" pitchFamily="49" charset="-122"/>
                <a:ea typeface="黑体" pitchFamily="49" charset="-122"/>
                <a:sym typeface="Webdings" pitchFamily="18" charset="2"/>
              </a:rPr>
              <a:t>从这个前提</a:t>
            </a:r>
            <a:r>
              <a:rPr lang="zh-CN" altLang="en-US" b="1" dirty="0">
                <a:latin typeface="黑体" pitchFamily="49" charset="-122"/>
                <a:ea typeface="黑体" pitchFamily="49" charset="-122"/>
                <a:sym typeface="Webdings" pitchFamily="18" charset="2"/>
              </a:rPr>
              <a:t>出发</a:t>
            </a:r>
            <a:r>
              <a:rPr lang="zh-CN" b="1" dirty="0">
                <a:latin typeface="黑体" pitchFamily="49" charset="-122"/>
                <a:ea typeface="黑体" pitchFamily="49" charset="-122"/>
                <a:sym typeface="Webdings" pitchFamily="18" charset="2"/>
              </a:rPr>
              <a:t>，可以</a:t>
            </a:r>
            <a:r>
              <a:rPr lang="zh-CN" altLang="en-US" b="1" dirty="0">
                <a:latin typeface="黑体" pitchFamily="49" charset="-122"/>
                <a:ea typeface="黑体" pitchFamily="49" charset="-122"/>
                <a:sym typeface="Webdings" pitchFamily="18" charset="2"/>
              </a:rPr>
              <a:t>推</a:t>
            </a:r>
            <a:r>
              <a:rPr lang="zh-CN" b="1" dirty="0">
                <a:latin typeface="黑体" pitchFamily="49" charset="-122"/>
                <a:ea typeface="黑体" pitchFamily="49" charset="-122"/>
                <a:sym typeface="Webdings" pitchFamily="18" charset="2"/>
              </a:rPr>
              <a:t>出</a:t>
            </a:r>
            <a:r>
              <a:rPr lang="zh-CN" altLang="en-US" b="1" dirty="0">
                <a:latin typeface="黑体" pitchFamily="49" charset="-122"/>
                <a:ea typeface="黑体" pitchFamily="49" charset="-122"/>
                <a:sym typeface="Webdings" pitchFamily="18" charset="2"/>
              </a:rPr>
              <a:t>道德</a:t>
            </a:r>
            <a:r>
              <a:rPr lang="zh-CN" b="1" dirty="0">
                <a:latin typeface="黑体" pitchFamily="49" charset="-122"/>
                <a:ea typeface="黑体" pitchFamily="49" charset="-122"/>
                <a:sym typeface="Webdings" pitchFamily="18" charset="2"/>
              </a:rPr>
              <a:t>文化相对主义的主张。</a:t>
            </a:r>
          </a:p>
          <a:p>
            <a:endParaRPr lang="zh-CN" altLang="zh-CN" b="1" dirty="0">
              <a:latin typeface="黑体" pitchFamily="49" charset="-122"/>
              <a:ea typeface="黑体" pitchFamily="49" charset="-122"/>
              <a:sym typeface="Webdings" pitchFamily="18" charset="2"/>
            </a:endParaRPr>
          </a:p>
          <a:p>
            <a:endParaRPr lang="zh-CN" altLang="zh-CN" dirty="0">
              <a:latin typeface="Times New Roman" pitchFamily="18" charset="0"/>
            </a:endParaRPr>
          </a:p>
          <a:p>
            <a:endParaRPr lang="zh-CN" altLang="zh-CN" dirty="0">
              <a:latin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684213" y="404813"/>
            <a:ext cx="7924800" cy="5078313"/>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sym typeface="Webdings" pitchFamily="18" charset="2"/>
            </a:endParaRPr>
          </a:p>
          <a:p>
            <a:r>
              <a:rPr lang="zh-CN" altLang="zh-CN" b="1" dirty="0">
                <a:latin typeface="黑体" pitchFamily="49" charset="-122"/>
                <a:ea typeface="黑体" pitchFamily="49" charset="-122"/>
                <a:sym typeface="Webdings" pitchFamily="18" charset="2"/>
              </a:rPr>
              <a:t>1</a:t>
            </a:r>
            <a:r>
              <a:rPr lang="zh-CN" b="1" dirty="0">
                <a:latin typeface="黑体" pitchFamily="49" charset="-122"/>
                <a:ea typeface="黑体" pitchFamily="49" charset="-122"/>
                <a:sym typeface="Webdings" pitchFamily="18" charset="2"/>
              </a:rPr>
              <a:t>、道德</a:t>
            </a:r>
            <a:r>
              <a:rPr lang="zh-CN" altLang="en-US" b="1" dirty="0">
                <a:latin typeface="黑体" pitchFamily="49" charset="-122"/>
                <a:ea typeface="黑体" pitchFamily="49" charset="-122"/>
                <a:sym typeface="Webdings" pitchFamily="18" charset="2"/>
              </a:rPr>
              <a:t>观点</a:t>
            </a:r>
            <a:r>
              <a:rPr lang="zh-CN" b="1" dirty="0">
                <a:latin typeface="黑体" pitchFamily="49" charset="-122"/>
                <a:ea typeface="黑体" pitchFamily="49" charset="-122"/>
                <a:sym typeface="Webdings" pitchFamily="18" charset="2"/>
              </a:rPr>
              <a:t>的文化</a:t>
            </a:r>
            <a:r>
              <a:rPr lang="zh-CN" altLang="en-US" b="1" dirty="0">
                <a:latin typeface="黑体" pitchFamily="49" charset="-122"/>
                <a:ea typeface="黑体" pitchFamily="49" charset="-122"/>
                <a:sym typeface="Webdings" pitchFamily="18" charset="2"/>
              </a:rPr>
              <a:t>分歧</a:t>
            </a:r>
            <a:r>
              <a:rPr lang="zh-CN" b="1" dirty="0">
                <a:latin typeface="黑体" pitchFamily="49" charset="-122"/>
                <a:ea typeface="黑体" pitchFamily="49" charset="-122"/>
                <a:sym typeface="Webdings" pitchFamily="18" charset="2"/>
              </a:rPr>
              <a:t>是否</a:t>
            </a:r>
            <a:r>
              <a:rPr lang="zh-CN" altLang="en-US" b="1" dirty="0">
                <a:latin typeface="黑体" pitchFamily="49" charset="-122"/>
                <a:ea typeface="黑体" pitchFamily="49" charset="-122"/>
                <a:sym typeface="Webdings" pitchFamily="18" charset="2"/>
              </a:rPr>
              <a:t>成立</a:t>
            </a:r>
            <a:r>
              <a:rPr lang="zh-CN" b="1" dirty="0">
                <a:latin typeface="黑体" pitchFamily="49" charset="-122"/>
                <a:ea typeface="黑体" pitchFamily="49" charset="-122"/>
                <a:sym typeface="Webdings" pitchFamily="18" charset="2"/>
              </a:rPr>
              <a:t>？</a:t>
            </a:r>
            <a:endParaRPr lang="en-US" altLang="zh-CN"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道德观点的文化分歧来自于这样的观察：针对同一个行为，不同文化中的成员会做出不同的道德判断。从这样的观察，我们推出不同文化有不同的道德观点。</a:t>
            </a:r>
            <a:endParaRPr lang="zh-CN" b="1" dirty="0">
              <a:latin typeface="黑体" pitchFamily="49" charset="-122"/>
              <a:ea typeface="黑体" pitchFamily="49" charset="-122"/>
              <a:sym typeface="Webdings" pitchFamily="18" charset="2"/>
            </a:endParaRPr>
          </a:p>
          <a:p>
            <a:r>
              <a:rPr lang="zh-CN" altLang="zh-CN" b="1" dirty="0">
                <a:latin typeface="黑体" pitchFamily="49" charset="-122"/>
                <a:ea typeface="黑体" pitchFamily="49" charset="-122"/>
                <a:sym typeface="Webdings" pitchFamily="18" charset="2"/>
              </a:rPr>
              <a:t>  </a:t>
            </a:r>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642938" y="1000125"/>
            <a:ext cx="7924800" cy="5078313"/>
          </a:xfrm>
          <a:prstGeom prst="rect">
            <a:avLst/>
          </a:prstGeom>
          <a:noFill/>
          <a:ln w="9525">
            <a:noFill/>
            <a:miter lim="800000"/>
            <a:headEnd/>
            <a:tailEnd/>
          </a:ln>
        </p:spPr>
        <p:txBody>
          <a:bodyPr>
            <a:spAutoFit/>
          </a:bodyPr>
          <a:lstStyle/>
          <a:p>
            <a:r>
              <a:rPr lang="zh-CN" altLang="zh-CN" b="1" dirty="0">
                <a:latin typeface="黑体" pitchFamily="49" charset="-122"/>
                <a:ea typeface="黑体" pitchFamily="49" charset="-122"/>
                <a:sym typeface="Webdings" pitchFamily="18" charset="2"/>
              </a:rPr>
              <a:t></a:t>
            </a:r>
            <a:r>
              <a:rPr lang="zh-CN" b="1" dirty="0">
                <a:latin typeface="黑体" pitchFamily="49" charset="-122"/>
                <a:ea typeface="黑体" pitchFamily="49" charset="-122"/>
                <a:sym typeface="Webdings" pitchFamily="18" charset="2"/>
              </a:rPr>
              <a:t>对这种推理的反驳。</a:t>
            </a:r>
            <a:r>
              <a:rPr lang="zh-CN" altLang="en-US" b="1" dirty="0">
                <a:latin typeface="黑体" pitchFamily="49" charset="-122"/>
                <a:ea typeface="黑体" pitchFamily="49" charset="-122"/>
                <a:sym typeface="Webdings" pitchFamily="18" charset="2"/>
              </a:rPr>
              <a:t>我们能够观察到的是不同文化中的人们对同一行为有不同的道德判断。但</a:t>
            </a:r>
            <a:r>
              <a:rPr lang="zh-CN" b="1" dirty="0">
                <a:latin typeface="黑体" pitchFamily="49" charset="-122"/>
                <a:ea typeface="黑体" pitchFamily="49" charset="-122"/>
                <a:sym typeface="Webdings" pitchFamily="18" charset="2"/>
              </a:rPr>
              <a:t>人们的道德判断依赖于两个方面的前提，一个是事实判断，一个是道德规则。不同文化对同一个行为有不同的道德判断，并不能够证明不同文化</a:t>
            </a:r>
            <a:r>
              <a:rPr lang="zh-CN" altLang="en-US" b="1" dirty="0">
                <a:latin typeface="黑体" pitchFamily="49" charset="-122"/>
                <a:ea typeface="黑体" pitchFamily="49" charset="-122"/>
                <a:sym typeface="Webdings" pitchFamily="18" charset="2"/>
              </a:rPr>
              <a:t>对</a:t>
            </a:r>
            <a:r>
              <a:rPr lang="zh-CN" b="1" dirty="0">
                <a:latin typeface="黑体" pitchFamily="49" charset="-122"/>
                <a:ea typeface="黑体" pitchFamily="49" charset="-122"/>
                <a:sym typeface="Webdings" pitchFamily="18" charset="2"/>
              </a:rPr>
              <a:t>道德规则</a:t>
            </a:r>
            <a:r>
              <a:rPr lang="zh-CN" altLang="en-US" b="1" dirty="0">
                <a:latin typeface="黑体" pitchFamily="49" charset="-122"/>
                <a:ea typeface="黑体" pitchFamily="49" charset="-122"/>
                <a:sym typeface="Webdings" pitchFamily="18" charset="2"/>
              </a:rPr>
              <a:t>有不同的观点</a:t>
            </a:r>
            <a:r>
              <a:rPr lang="zh-CN" b="1" dirty="0">
                <a:latin typeface="黑体" pitchFamily="49" charset="-122"/>
                <a:ea typeface="黑体" pitchFamily="49" charset="-122"/>
                <a:sym typeface="Webdings" pitchFamily="18" charset="2"/>
              </a:rPr>
              <a:t>。</a:t>
            </a:r>
          </a:p>
          <a:p>
            <a:endParaRPr lang="zh-CN" altLang="zh-CN" dirty="0">
              <a:latin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684213" y="620713"/>
            <a:ext cx="7924800" cy="6186309"/>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sym typeface="Webdings" pitchFamily="18" charset="2"/>
            </a:endParaRPr>
          </a:p>
          <a:p>
            <a:r>
              <a:rPr lang="zh-CN" altLang="zh-CN" b="1" dirty="0">
                <a:latin typeface="黑体" pitchFamily="49" charset="-122"/>
                <a:ea typeface="黑体" pitchFamily="49" charset="-122"/>
                <a:sym typeface="Webdings" pitchFamily="18" charset="2"/>
              </a:rPr>
              <a:t></a:t>
            </a:r>
            <a:r>
              <a:rPr lang="zh-CN" b="1" dirty="0">
                <a:latin typeface="黑体" pitchFamily="49" charset="-122"/>
                <a:ea typeface="黑体" pitchFamily="49" charset="-122"/>
                <a:sym typeface="Webdings" pitchFamily="18" charset="2"/>
              </a:rPr>
              <a:t>环境差异：不同文化中的人对相同行动有不同的态度和道德评价，可能并非反映了他们在</a:t>
            </a:r>
            <a:r>
              <a:rPr lang="zh-CN" altLang="en-US" b="1" dirty="0">
                <a:latin typeface="黑体" pitchFamily="49" charset="-122"/>
                <a:ea typeface="黑体" pitchFamily="49" charset="-122"/>
                <a:sym typeface="Webdings" pitchFamily="18" charset="2"/>
              </a:rPr>
              <a:t>基本的道德规则上的观点有</a:t>
            </a:r>
            <a:r>
              <a:rPr lang="zh-CN" b="1" dirty="0">
                <a:latin typeface="黑体" pitchFamily="49" charset="-122"/>
                <a:ea typeface="黑体" pitchFamily="49" charset="-122"/>
                <a:sym typeface="Webdings" pitchFamily="18" charset="2"/>
              </a:rPr>
              <a:t>差异，而是来源于对于不同环境的回应。例如，对待老人的态度，可能出于整个种族总体幸福的需要。如果他们富裕了，可能他们会改变这种做法。</a:t>
            </a:r>
            <a:endParaRPr lang="zh-CN" b="1" dirty="0">
              <a:latin typeface="黑体" pitchFamily="49" charset="-122"/>
              <a:ea typeface="黑体" pitchFamily="49" charset="-122"/>
            </a:endParaRPr>
          </a:p>
          <a:p>
            <a:endParaRPr lang="zh-CN" dirty="0">
              <a:latin typeface="Times New Roman" pitchFamily="18" charset="0"/>
            </a:endParaRPr>
          </a:p>
          <a:p>
            <a:endParaRPr lang="zh-CN" altLang="zh-CN" dirty="0">
              <a:latin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609600" y="762000"/>
            <a:ext cx="7924800" cy="5078313"/>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sym typeface="Webdings" pitchFamily="18" charset="2"/>
            </a:endParaRPr>
          </a:p>
          <a:p>
            <a:r>
              <a:rPr lang="zh-CN" altLang="zh-CN" b="1" dirty="0">
                <a:latin typeface="黑体" pitchFamily="49" charset="-122"/>
                <a:ea typeface="黑体" pitchFamily="49" charset="-122"/>
                <a:sym typeface="Webdings" pitchFamily="18" charset="2"/>
              </a:rPr>
              <a:t></a:t>
            </a:r>
            <a:r>
              <a:rPr lang="zh-CN" b="1" dirty="0">
                <a:latin typeface="黑体" pitchFamily="49" charset="-122"/>
                <a:ea typeface="黑体" pitchFamily="49" charset="-122"/>
                <a:sym typeface="Webdings" pitchFamily="18" charset="2"/>
              </a:rPr>
              <a:t>其他信念上的差异：表面上的道德判断的差异，可能来自于不同文化</a:t>
            </a:r>
            <a:r>
              <a:rPr lang="zh-CN" altLang="en-US" b="1" dirty="0">
                <a:latin typeface="黑体" pitchFamily="49" charset="-122"/>
                <a:ea typeface="黑体" pitchFamily="49" charset="-122"/>
                <a:sym typeface="Webdings" pitchFamily="18" charset="2"/>
              </a:rPr>
              <a:t>对于世界的构成或运行</a:t>
            </a:r>
            <a:r>
              <a:rPr lang="zh-CN" b="1" dirty="0">
                <a:latin typeface="黑体" pitchFamily="49" charset="-122"/>
                <a:ea typeface="黑体" pitchFamily="49" charset="-122"/>
                <a:sym typeface="Webdings" pitchFamily="18" charset="2"/>
              </a:rPr>
              <a:t>有不同的信念。例如，在弃婴这个问题上。实行弃婴的文化可能并不反对尊重生命，但他们认为，生命包括死后的灵魂，而灵魂需要河神才能最好地照料。</a:t>
            </a:r>
            <a:endParaRPr lang="zh-CN" b="1" dirty="0">
              <a:latin typeface="黑体" pitchFamily="49" charset="-122"/>
              <a:ea typeface="黑体" pitchFamily="49" charset="-122"/>
            </a:endParaRPr>
          </a:p>
          <a:p>
            <a:endParaRPr lang="zh-CN" altLang="zh-CN" dirty="0">
              <a:latin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609600" y="762000"/>
            <a:ext cx="7924800" cy="5570756"/>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sym typeface="Webdings" pitchFamily="18" charset="2"/>
            </a:endParaRPr>
          </a:p>
          <a:p>
            <a:r>
              <a:rPr lang="zh-CN" altLang="zh-CN" b="1" dirty="0">
                <a:latin typeface="黑体" pitchFamily="49" charset="-122"/>
                <a:ea typeface="黑体" pitchFamily="49" charset="-122"/>
                <a:sym typeface="Webdings" pitchFamily="18" charset="2"/>
              </a:rPr>
              <a:t></a:t>
            </a:r>
            <a:r>
              <a:rPr lang="zh-CN" b="1" dirty="0">
                <a:latin typeface="黑体" pitchFamily="49" charset="-122"/>
                <a:ea typeface="黑体" pitchFamily="49" charset="-122"/>
                <a:sym typeface="Webdings" pitchFamily="18" charset="2"/>
              </a:rPr>
              <a:t>来自于经验观察的反驳。虽然人们观察到不同的社会</a:t>
            </a:r>
            <a:r>
              <a:rPr lang="zh-CN" altLang="en-US" b="1" dirty="0">
                <a:latin typeface="黑体" pitchFamily="49" charset="-122"/>
                <a:ea typeface="黑体" pitchFamily="49" charset="-122"/>
                <a:sym typeface="Webdings" pitchFamily="18" charset="2"/>
              </a:rPr>
              <a:t>对同一行为</a:t>
            </a:r>
            <a:r>
              <a:rPr lang="zh-CN" b="1" dirty="0">
                <a:latin typeface="黑体" pitchFamily="49" charset="-122"/>
                <a:ea typeface="黑体" pitchFamily="49" charset="-122"/>
                <a:sym typeface="Webdings" pitchFamily="18" charset="2"/>
              </a:rPr>
              <a:t>有不同的道德</a:t>
            </a:r>
            <a:r>
              <a:rPr lang="zh-CN" altLang="en-US" b="1" dirty="0">
                <a:latin typeface="黑体" pitchFamily="49" charset="-122"/>
                <a:ea typeface="黑体" pitchFamily="49" charset="-122"/>
                <a:sym typeface="Webdings" pitchFamily="18" charset="2"/>
              </a:rPr>
              <a:t>判断</a:t>
            </a:r>
            <a:r>
              <a:rPr lang="zh-CN" b="1" dirty="0">
                <a:latin typeface="黑体" pitchFamily="49" charset="-122"/>
                <a:ea typeface="黑体" pitchFamily="49" charset="-122"/>
                <a:sym typeface="Webdings" pitchFamily="18" charset="2"/>
              </a:rPr>
              <a:t>，但是，人们也观察到，不同文化对于某些行为类型也有共同的道德</a:t>
            </a:r>
            <a:r>
              <a:rPr lang="zh-CN" altLang="en-US" b="1" dirty="0">
                <a:latin typeface="黑体" pitchFamily="49" charset="-122"/>
                <a:ea typeface="黑体" pitchFamily="49" charset="-122"/>
                <a:sym typeface="Webdings" pitchFamily="18" charset="2"/>
              </a:rPr>
              <a:t>判断</a:t>
            </a:r>
            <a:r>
              <a:rPr lang="zh-CN" b="1" dirty="0">
                <a:latin typeface="黑体" pitchFamily="49" charset="-122"/>
                <a:ea typeface="黑体" pitchFamily="49" charset="-122"/>
                <a:sym typeface="Webdings" pitchFamily="18" charset="2"/>
              </a:rPr>
              <a:t>。例如，典型的不道德行为。例如所谓的黄金法则。</a:t>
            </a:r>
          </a:p>
          <a:p>
            <a:endParaRPr lang="zh-CN" altLang="zh-CN" sz="3200" b="1" dirty="0">
              <a:latin typeface="黑体" pitchFamily="49" charset="-122"/>
              <a:ea typeface="黑体" pitchFamily="49" charset="-122"/>
              <a:sym typeface="Webdings" pitchFamily="18" charset="2"/>
            </a:endParaRPr>
          </a:p>
          <a:p>
            <a:endParaRPr lang="zh-CN" altLang="zh-CN" b="1" dirty="0">
              <a:latin typeface="黑体" pitchFamily="49" charset="-122"/>
              <a:ea typeface="黑体" pitchFamily="49" charset="-122"/>
            </a:endParaRPr>
          </a:p>
          <a:p>
            <a:endParaRPr lang="zh-CN" altLang="zh-CN" dirty="0">
              <a:latin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609600" y="762000"/>
            <a:ext cx="7924800" cy="6678751"/>
          </a:xfrm>
          <a:prstGeom prst="rect">
            <a:avLst/>
          </a:prstGeom>
          <a:noFill/>
          <a:ln w="9525">
            <a:noFill/>
            <a:miter lim="800000"/>
            <a:headEnd/>
            <a:tailEnd/>
          </a:ln>
        </p:spPr>
        <p:txBody>
          <a:bodyPr>
            <a:spAutoFit/>
          </a:bodyPr>
          <a:lstStyle/>
          <a:p>
            <a:r>
              <a:rPr lang="zh-CN" altLang="zh-CN" b="1" dirty="0">
                <a:latin typeface="黑体" pitchFamily="49" charset="-122"/>
                <a:ea typeface="黑体" pitchFamily="49" charset="-122"/>
              </a:rPr>
              <a:t>2</a:t>
            </a:r>
            <a:r>
              <a:rPr lang="zh-CN" b="1" dirty="0">
                <a:latin typeface="黑体" pitchFamily="49" charset="-122"/>
                <a:ea typeface="黑体" pitchFamily="49" charset="-122"/>
              </a:rPr>
              <a:t>、从道德</a:t>
            </a:r>
            <a:r>
              <a:rPr lang="zh-CN" altLang="en-US" b="1" dirty="0">
                <a:latin typeface="黑体" pitchFamily="49" charset="-122"/>
                <a:ea typeface="黑体" pitchFamily="49" charset="-122"/>
              </a:rPr>
              <a:t>观点</a:t>
            </a:r>
            <a:r>
              <a:rPr lang="zh-CN" b="1" dirty="0">
                <a:latin typeface="黑体" pitchFamily="49" charset="-122"/>
                <a:ea typeface="黑体" pitchFamily="49" charset="-122"/>
              </a:rPr>
              <a:t>的文化</a:t>
            </a:r>
            <a:r>
              <a:rPr lang="zh-CN" altLang="en-US" b="1" dirty="0">
                <a:latin typeface="黑体" pitchFamily="49" charset="-122"/>
                <a:ea typeface="黑体" pitchFamily="49" charset="-122"/>
              </a:rPr>
              <a:t>分歧</a:t>
            </a:r>
            <a:r>
              <a:rPr lang="zh-CN" b="1" dirty="0">
                <a:latin typeface="黑体" pitchFamily="49" charset="-122"/>
                <a:ea typeface="黑体" pitchFamily="49" charset="-122"/>
              </a:rPr>
              <a:t>能否推出文化相对主义</a:t>
            </a:r>
          </a:p>
          <a:p>
            <a:endParaRPr lang="zh-CN" altLang="zh-CN" b="1" dirty="0">
              <a:latin typeface="黑体" pitchFamily="49" charset="-122"/>
              <a:ea typeface="黑体" pitchFamily="49" charset="-122"/>
              <a:sym typeface="Webdings" pitchFamily="18" charset="2"/>
            </a:endParaRPr>
          </a:p>
          <a:p>
            <a:r>
              <a:rPr lang="zh-CN" b="1" dirty="0">
                <a:latin typeface="黑体" pitchFamily="49" charset="-122"/>
                <a:ea typeface="黑体" pitchFamily="49" charset="-122"/>
                <a:sym typeface="Webdings" pitchFamily="18" charset="2"/>
              </a:rPr>
              <a:t>姑且承认道德</a:t>
            </a:r>
            <a:r>
              <a:rPr lang="zh-CN" altLang="en-US" b="1" dirty="0">
                <a:latin typeface="黑体" pitchFamily="49" charset="-122"/>
                <a:ea typeface="黑体" pitchFamily="49" charset="-122"/>
                <a:sym typeface="Webdings" pitchFamily="18" charset="2"/>
              </a:rPr>
              <a:t>观点</a:t>
            </a:r>
            <a:r>
              <a:rPr lang="zh-CN" b="1" dirty="0">
                <a:latin typeface="黑体" pitchFamily="49" charset="-122"/>
                <a:ea typeface="黑体" pitchFamily="49" charset="-122"/>
                <a:sym typeface="Webdings" pitchFamily="18" charset="2"/>
              </a:rPr>
              <a:t>的文化</a:t>
            </a:r>
            <a:r>
              <a:rPr lang="zh-CN" altLang="en-US" b="1" dirty="0">
                <a:latin typeface="黑体" pitchFamily="49" charset="-122"/>
                <a:ea typeface="黑体" pitchFamily="49" charset="-122"/>
                <a:sym typeface="Webdings" pitchFamily="18" charset="2"/>
              </a:rPr>
              <a:t>分歧</a:t>
            </a:r>
            <a:r>
              <a:rPr lang="zh-CN" b="1" dirty="0">
                <a:latin typeface="黑体" pitchFamily="49" charset="-122"/>
                <a:ea typeface="黑体" pitchFamily="49" charset="-122"/>
                <a:sym typeface="Webdings" pitchFamily="18" charset="2"/>
              </a:rPr>
              <a:t>，从这个前提能否推出文化相对主义的结论</a:t>
            </a:r>
            <a:r>
              <a:rPr lang="zh-CN" altLang="en-US" b="1" dirty="0">
                <a:latin typeface="黑体" pitchFamily="49" charset="-122"/>
                <a:ea typeface="黑体" pitchFamily="49" charset="-122"/>
                <a:sym typeface="Webdings" pitchFamily="18" charset="2"/>
              </a:rPr>
              <a:t>呢？首先，对道德观点的文化分歧，不能直接推出道德的文化相对主义。在科学问题上也存在观点分歧，但不能得出科学上的判断是相对的。</a:t>
            </a:r>
            <a:endParaRPr lang="zh-CN" b="1" dirty="0">
              <a:latin typeface="黑体" pitchFamily="49" charset="-122"/>
              <a:ea typeface="黑体" pitchFamily="49" charset="-122"/>
              <a:sym typeface="Webdings" pitchFamily="18" charset="2"/>
            </a:endParaRPr>
          </a:p>
          <a:p>
            <a:endParaRPr lang="zh-CN" altLang="zh-CN" b="1" dirty="0">
              <a:latin typeface="黑体" pitchFamily="49" charset="-122"/>
              <a:ea typeface="黑体" pitchFamily="49" charset="-122"/>
            </a:endParaRPr>
          </a:p>
          <a:p>
            <a:endParaRPr lang="zh-CN" altLang="zh-CN" dirty="0">
              <a:latin typeface="Times New Roman" pitchFamily="18" charset="0"/>
            </a:endParaRPr>
          </a:p>
          <a:p>
            <a:endParaRPr lang="zh-CN" altLang="zh-CN" sz="3200" b="1" dirty="0">
              <a:latin typeface="黑体" pitchFamily="49" charset="-122"/>
              <a:ea typeface="黑体" pitchFamily="49" charset="-122"/>
              <a:sym typeface="Webdings" pitchFamily="18"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611560" y="548680"/>
            <a:ext cx="7924800" cy="6740307"/>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sym typeface="Webdings" pitchFamily="18" charset="2"/>
              </a:rPr>
              <a:t>其次，有人认为，</a:t>
            </a:r>
            <a:r>
              <a:rPr lang="zh-CN" b="1" dirty="0">
                <a:latin typeface="黑体" pitchFamily="49" charset="-122"/>
                <a:ea typeface="黑体" pitchFamily="49" charset="-122"/>
                <a:sym typeface="Webdings" pitchFamily="18" charset="2"/>
              </a:rPr>
              <a:t>道德</a:t>
            </a:r>
            <a:r>
              <a:rPr lang="zh-CN" altLang="en-US" b="1" dirty="0">
                <a:latin typeface="黑体" pitchFamily="49" charset="-122"/>
                <a:ea typeface="黑体" pitchFamily="49" charset="-122"/>
                <a:sym typeface="Webdings" pitchFamily="18" charset="2"/>
              </a:rPr>
              <a:t>规则</a:t>
            </a:r>
            <a:r>
              <a:rPr lang="zh-CN" b="1" dirty="0">
                <a:latin typeface="黑体" pitchFamily="49" charset="-122"/>
                <a:ea typeface="黑体" pitchFamily="49" charset="-122"/>
                <a:sym typeface="Webdings" pitchFamily="18" charset="2"/>
              </a:rPr>
              <a:t>只是一些惯例和习俗</a:t>
            </a:r>
            <a:r>
              <a:rPr lang="zh-CN" altLang="en-US" b="1" dirty="0">
                <a:latin typeface="黑体" pitchFamily="49" charset="-122"/>
                <a:ea typeface="黑体" pitchFamily="49" charset="-122"/>
                <a:sym typeface="Webdings" pitchFamily="18" charset="2"/>
              </a:rPr>
              <a:t>。这正如红绿灯规则是约定的，所以“违反交通规则”是相对的。但道德规则似乎不只是任意的约定。</a:t>
            </a:r>
            <a:r>
              <a:rPr lang="zh-CN" b="1" dirty="0">
                <a:latin typeface="黑体" pitchFamily="49" charset="-122"/>
                <a:ea typeface="黑体" pitchFamily="49" charset="-122"/>
                <a:sym typeface="Webdings" pitchFamily="18" charset="2"/>
              </a:rPr>
              <a:t>假设有一个部落。这个部落的头领有一天突然心血来潮，规定每一个人不得用左手吃饭。这个规定通过头领的权力得到贯彻，并称为部落的惯例。但我们似乎并不把这个被习俗认可的规则作为道德规则。</a:t>
            </a:r>
            <a:endParaRPr lang="zh-CN" dirty="0">
              <a:latin typeface="黑体" pitchFamily="49" charset="-122"/>
              <a:ea typeface="黑体" pitchFamily="49" charset="-122"/>
            </a:endParaRPr>
          </a:p>
          <a:p>
            <a:endParaRPr lang="zh-CN" dirty="0">
              <a:latin typeface="Times New Roman" pitchFamily="18" charset="0"/>
            </a:endParaRPr>
          </a:p>
          <a:p>
            <a:endParaRPr lang="zh-CN" altLang="zh-CN" dirty="0">
              <a:latin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609600" y="762000"/>
            <a:ext cx="7924800" cy="5632311"/>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sym typeface="Webdings" pitchFamily="18" charset="2"/>
              </a:rPr>
              <a:t>第三，有人认为，利用</a:t>
            </a:r>
            <a:r>
              <a:rPr lang="zh-CN" b="1" dirty="0">
                <a:latin typeface="黑体" pitchFamily="49" charset="-122"/>
                <a:ea typeface="黑体" pitchFamily="49" charset="-122"/>
              </a:rPr>
              <a:t>最佳解释推理</a:t>
            </a:r>
            <a:r>
              <a:rPr lang="zh-CN" altLang="en-US" b="1" dirty="0">
                <a:latin typeface="黑体" pitchFamily="49" charset="-122"/>
                <a:ea typeface="黑体" pitchFamily="49" charset="-122"/>
              </a:rPr>
              <a:t>可以论证道德的文化相对主义</a:t>
            </a:r>
            <a:r>
              <a:rPr lang="zh-CN" b="1" dirty="0">
                <a:latin typeface="黑体" pitchFamily="49" charset="-122"/>
                <a:ea typeface="黑体" pitchFamily="49" charset="-122"/>
              </a:rPr>
              <a:t>。</a:t>
            </a:r>
            <a:r>
              <a:rPr lang="zh-CN" altLang="en-US" b="1" dirty="0">
                <a:latin typeface="黑体" pitchFamily="49" charset="-122"/>
                <a:ea typeface="黑体" pitchFamily="49" charset="-122"/>
              </a:rPr>
              <a:t>其思路是：</a:t>
            </a:r>
            <a:r>
              <a:rPr lang="zh-CN" b="1" dirty="0">
                <a:latin typeface="黑体" pitchFamily="49" charset="-122"/>
                <a:ea typeface="黑体" pitchFamily="49" charset="-122"/>
                <a:sym typeface="Webdings" pitchFamily="18" charset="2"/>
              </a:rPr>
              <a:t>如果道德</a:t>
            </a:r>
            <a:r>
              <a:rPr lang="zh-CN" altLang="en-US" b="1" dirty="0">
                <a:latin typeface="黑体" pitchFamily="49" charset="-122"/>
                <a:ea typeface="黑体" pitchFamily="49" charset="-122"/>
                <a:sym typeface="Webdings" pitchFamily="18" charset="2"/>
              </a:rPr>
              <a:t>观点</a:t>
            </a:r>
            <a:r>
              <a:rPr lang="zh-CN" b="1" dirty="0">
                <a:latin typeface="黑体" pitchFamily="49" charset="-122"/>
                <a:ea typeface="黑体" pitchFamily="49" charset="-122"/>
                <a:sym typeface="Webdings" pitchFamily="18" charset="2"/>
              </a:rPr>
              <a:t>的文化</a:t>
            </a:r>
            <a:r>
              <a:rPr lang="zh-CN" altLang="en-US" b="1" dirty="0">
                <a:latin typeface="黑体" pitchFamily="49" charset="-122"/>
                <a:ea typeface="黑体" pitchFamily="49" charset="-122"/>
                <a:sym typeface="Webdings" pitchFamily="18" charset="2"/>
              </a:rPr>
              <a:t>分歧</a:t>
            </a:r>
            <a:r>
              <a:rPr lang="zh-CN" b="1" dirty="0">
                <a:latin typeface="黑体" pitchFamily="49" charset="-122"/>
                <a:ea typeface="黑体" pitchFamily="49" charset="-122"/>
                <a:sym typeface="Webdings" pitchFamily="18" charset="2"/>
              </a:rPr>
              <a:t>是真的。哪么如何解释这一现象呢？相对主义比</a:t>
            </a:r>
            <a:r>
              <a:rPr lang="zh-CN" altLang="en-US" b="1" dirty="0">
                <a:latin typeface="黑体" pitchFamily="49" charset="-122"/>
                <a:ea typeface="黑体" pitchFamily="49" charset="-122"/>
                <a:sym typeface="Webdings" pitchFamily="18" charset="2"/>
              </a:rPr>
              <a:t>普遍</a:t>
            </a:r>
            <a:r>
              <a:rPr lang="zh-CN" b="1" dirty="0">
                <a:latin typeface="黑体" pitchFamily="49" charset="-122"/>
                <a:ea typeface="黑体" pitchFamily="49" charset="-122"/>
                <a:sym typeface="Webdings" pitchFamily="18" charset="2"/>
              </a:rPr>
              <a:t>主义能够提供更好的解释。</a:t>
            </a:r>
          </a:p>
          <a:p>
            <a:r>
              <a:rPr lang="zh-CN" b="1" dirty="0">
                <a:latin typeface="黑体" pitchFamily="49" charset="-122"/>
                <a:ea typeface="黑体" pitchFamily="49" charset="-122"/>
                <a:sym typeface="Webdings" pitchFamily="18" charset="2"/>
              </a:rPr>
              <a:t>   但是，</a:t>
            </a:r>
            <a:r>
              <a:rPr lang="zh-CN" altLang="en-US" b="1" dirty="0">
                <a:latin typeface="黑体" pitchFamily="49" charset="-122"/>
                <a:ea typeface="黑体" pitchFamily="49" charset="-122"/>
                <a:sym typeface="Webdings" pitchFamily="18" charset="2"/>
              </a:rPr>
              <a:t>普遍</a:t>
            </a:r>
            <a:r>
              <a:rPr lang="zh-CN" b="1" dirty="0">
                <a:latin typeface="黑体" pitchFamily="49" charset="-122"/>
                <a:ea typeface="黑体" pitchFamily="49" charset="-122"/>
                <a:sym typeface="Webdings" pitchFamily="18" charset="2"/>
              </a:rPr>
              <a:t>主义对于道德</a:t>
            </a:r>
            <a:r>
              <a:rPr lang="zh-CN" altLang="en-US" b="1" dirty="0">
                <a:latin typeface="黑体" pitchFamily="49" charset="-122"/>
                <a:ea typeface="黑体" pitchFamily="49" charset="-122"/>
                <a:sym typeface="Webdings" pitchFamily="18" charset="2"/>
              </a:rPr>
              <a:t>观点</a:t>
            </a:r>
            <a:r>
              <a:rPr lang="zh-CN" b="1" dirty="0">
                <a:latin typeface="黑体" pitchFamily="49" charset="-122"/>
                <a:ea typeface="黑体" pitchFamily="49" charset="-122"/>
                <a:sym typeface="Webdings" pitchFamily="18" charset="2"/>
              </a:rPr>
              <a:t>的文化差异并非不能提供一个很好的解释</a:t>
            </a:r>
            <a:r>
              <a:rPr lang="zh-CN" altLang="en-US" b="1" dirty="0">
                <a:latin typeface="黑体" pitchFamily="49" charset="-122"/>
                <a:ea typeface="黑体" pitchFamily="49" charset="-122"/>
                <a:sym typeface="Webdings" pitchFamily="18" charset="2"/>
              </a:rPr>
              <a:t>（例如自然环境、经济发展水平、其他信念等）</a:t>
            </a:r>
            <a:r>
              <a:rPr lang="zh-CN" b="1" dirty="0">
                <a:latin typeface="黑体" pitchFamily="49" charset="-122"/>
                <a:ea typeface="黑体" pitchFamily="49" charset="-122"/>
                <a:sym typeface="Webdings" pitchFamily="18" charset="2"/>
              </a:rPr>
              <a:t>。</a:t>
            </a:r>
            <a:endParaRPr lang="zh-CN" dirty="0">
              <a:latin typeface="Times New Roman" pitchFamily="18" charset="0"/>
            </a:endParaRPr>
          </a:p>
          <a:p>
            <a:endParaRPr lang="zh-CN" altLang="zh-CN" dirty="0">
              <a:latin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611188" y="404813"/>
            <a:ext cx="7924800" cy="6309420"/>
          </a:xfrm>
          <a:prstGeom prst="rect">
            <a:avLst/>
          </a:prstGeom>
          <a:noFill/>
          <a:ln w="9525">
            <a:noFill/>
            <a:miter lim="800000"/>
            <a:headEnd/>
            <a:tailEnd/>
          </a:ln>
        </p:spPr>
        <p:txBody>
          <a:bodyPr>
            <a:spAutoFit/>
          </a:bodyPr>
          <a:lstStyle/>
          <a:p>
            <a:r>
              <a:rPr lang="zh-CN" altLang="zh-CN" sz="4400" dirty="0">
                <a:latin typeface="Times New Roman" pitchFamily="18" charset="0"/>
              </a:rPr>
              <a:t> </a:t>
            </a:r>
            <a:endParaRPr lang="en-US" altLang="zh-CN" sz="4400" dirty="0">
              <a:latin typeface="Times New Roman" pitchFamily="18" charset="0"/>
            </a:endParaRPr>
          </a:p>
          <a:p>
            <a:r>
              <a:rPr lang="zh-CN" b="1" dirty="0">
                <a:latin typeface="黑体" pitchFamily="49" charset="-122"/>
                <a:ea typeface="黑体" pitchFamily="49" charset="-122"/>
              </a:rPr>
              <a:t>三、道德文化相对主义的蕴含</a:t>
            </a:r>
          </a:p>
          <a:p>
            <a:endParaRPr lang="zh-CN" altLang="zh-CN" b="1" dirty="0">
              <a:latin typeface="黑体" pitchFamily="49" charset="-122"/>
              <a:ea typeface="黑体" pitchFamily="49" charset="-122"/>
            </a:endParaRPr>
          </a:p>
          <a:p>
            <a:r>
              <a:rPr lang="zh-CN" altLang="en-US" b="1" dirty="0">
                <a:latin typeface="黑体" pitchFamily="49" charset="-122"/>
                <a:ea typeface="黑体" pitchFamily="49" charset="-122"/>
              </a:rPr>
              <a:t>按照道德文化相对主义，文化</a:t>
            </a:r>
            <a:r>
              <a:rPr lang="en-US" altLang="zh-CN" b="1" dirty="0">
                <a:latin typeface="黑体" pitchFamily="49" charset="-122"/>
                <a:ea typeface="黑体" pitchFamily="49" charset="-122"/>
              </a:rPr>
              <a:t>A</a:t>
            </a:r>
            <a:r>
              <a:rPr lang="zh-CN" altLang="en-US" b="1" dirty="0">
                <a:latin typeface="黑体" pitchFamily="49" charset="-122"/>
                <a:ea typeface="黑体" pitchFamily="49" charset="-122"/>
              </a:rPr>
              <a:t>中的成员说：某个行为是正当的。文化</a:t>
            </a:r>
            <a:r>
              <a:rPr lang="en-US" altLang="zh-CN" b="1" dirty="0">
                <a:latin typeface="黑体" pitchFamily="49" charset="-122"/>
                <a:ea typeface="黑体" pitchFamily="49" charset="-122"/>
              </a:rPr>
              <a:t>B</a:t>
            </a:r>
            <a:r>
              <a:rPr lang="zh-CN" altLang="en-US" b="1" dirty="0">
                <a:latin typeface="黑体" pitchFamily="49" charset="-122"/>
                <a:ea typeface="黑体" pitchFamily="49" charset="-122"/>
              </a:rPr>
              <a:t>中的成员说：某个行为是不正当的。这里实际上并不存在真正的分歧。因为第一个人是说：某个行为相对于文化</a:t>
            </a:r>
            <a:r>
              <a:rPr lang="en-US" altLang="zh-CN" b="1" dirty="0">
                <a:latin typeface="黑体" pitchFamily="49" charset="-122"/>
                <a:ea typeface="黑体" pitchFamily="49" charset="-122"/>
              </a:rPr>
              <a:t>A</a:t>
            </a:r>
            <a:r>
              <a:rPr lang="zh-CN" altLang="en-US" b="1" dirty="0">
                <a:latin typeface="黑体" pitchFamily="49" charset="-122"/>
                <a:ea typeface="黑体" pitchFamily="49" charset="-122"/>
              </a:rPr>
              <a:t>是正当的，第二个人是说：某个行为相对于文化</a:t>
            </a:r>
            <a:r>
              <a:rPr lang="en-US" altLang="zh-CN" b="1" dirty="0">
                <a:latin typeface="黑体" pitchFamily="49" charset="-122"/>
                <a:ea typeface="黑体" pitchFamily="49" charset="-122"/>
              </a:rPr>
              <a:t>B</a:t>
            </a:r>
            <a:r>
              <a:rPr lang="zh-CN" altLang="en-US" b="1" dirty="0">
                <a:latin typeface="黑体" pitchFamily="49" charset="-122"/>
                <a:ea typeface="黑体" pitchFamily="49" charset="-122"/>
              </a:rPr>
              <a:t>是不正当的。</a:t>
            </a:r>
            <a:endParaRPr lang="zh-CN" b="1" dirty="0">
              <a:latin typeface="黑体" pitchFamily="49" charset="-122"/>
              <a:ea typeface="黑体" pitchFamily="49" charset="-122"/>
            </a:endParaRPr>
          </a:p>
          <a:p>
            <a:endParaRPr lang="zh-CN" altLang="zh-CN" dirty="0">
              <a:latin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683568" y="764704"/>
            <a:ext cx="7992888" cy="3970318"/>
          </a:xfrm>
          <a:prstGeom prst="rect">
            <a:avLst/>
          </a:prstGeom>
          <a:noFill/>
          <a:ln w="9525">
            <a:noFill/>
            <a:miter lim="800000"/>
            <a:headEnd/>
            <a:tailEnd/>
          </a:ln>
        </p:spPr>
        <p:txBody>
          <a:bodyPr wrap="square">
            <a:spAutoFit/>
          </a:bodyPr>
          <a:lstStyle/>
          <a:p>
            <a:endParaRPr lang="zh-CN" altLang="en-US" b="1" dirty="0">
              <a:latin typeface="黑体" pitchFamily="49" charset="-122"/>
              <a:ea typeface="黑体" pitchFamily="49" charset="-122"/>
              <a:sym typeface="Webdings" pitchFamily="18" charset="2"/>
            </a:endParaRPr>
          </a:p>
          <a:p>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从直觉上看，“不应该说谎”这样的标准或规则，似乎是客观的，即是说：不依赖主张这个标准的人是谁。客观标准或规则的典型例子是：</a:t>
            </a:r>
            <a:r>
              <a:rPr lang="en-US" altLang="zh-CN" b="1" dirty="0">
                <a:latin typeface="Times New Roman" pitchFamily="18" charset="0"/>
                <a:ea typeface="黑体" pitchFamily="49" charset="-122"/>
              </a:rPr>
              <a:t>2+2=4</a:t>
            </a:r>
            <a:r>
              <a:rPr lang="zh-CN" altLang="en-US" b="1" dirty="0">
                <a:latin typeface="Times New Roman" pitchFamily="18" charset="0"/>
                <a:ea typeface="黑体" pitchFamily="49" charset="-122"/>
              </a:rPr>
              <a:t>。这种主张称为客观主义。</a:t>
            </a:r>
            <a:endParaRPr lang="en-US" altLang="zh-CN" b="1" dirty="0">
              <a:latin typeface="Times New Roman" pitchFamily="18" charset="0"/>
              <a:ea typeface="黑体" pitchFamily="49" charset="-122"/>
            </a:endParaRPr>
          </a:p>
        </p:txBody>
      </p:sp>
    </p:spTree>
    <p:extLst>
      <p:ext uri="{BB962C8B-B14F-4D97-AF65-F5344CB8AC3E}">
        <p14:creationId xmlns:p14="http://schemas.microsoft.com/office/powerpoint/2010/main" val="3568336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539750" y="333375"/>
            <a:ext cx="7924800" cy="5078313"/>
          </a:xfrm>
          <a:prstGeom prst="rect">
            <a:avLst/>
          </a:prstGeom>
          <a:noFill/>
          <a:ln w="9525">
            <a:noFill/>
            <a:miter lim="800000"/>
            <a:headEnd/>
            <a:tailEnd/>
          </a:ln>
        </p:spPr>
        <p:txBody>
          <a:bodyPr>
            <a:spAutoFit/>
          </a:bodyPr>
          <a:lstStyle/>
          <a:p>
            <a:r>
              <a:rPr lang="zh-CN" altLang="zh-CN" b="1" dirty="0">
                <a:latin typeface="黑体" pitchFamily="49" charset="-122"/>
                <a:ea typeface="黑体" pitchFamily="49" charset="-122"/>
              </a:rPr>
              <a:t> </a:t>
            </a:r>
          </a:p>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按照道德文化相对主义：</a:t>
            </a:r>
            <a:endParaRPr lang="zh-CN" altLang="zh-CN" b="1" dirty="0">
              <a:latin typeface="黑体" pitchFamily="49" charset="-122"/>
              <a:ea typeface="黑体" pitchFamily="49" charset="-122"/>
              <a:sym typeface="Webdings" pitchFamily="18" charset="2"/>
            </a:endParaRPr>
          </a:p>
          <a:p>
            <a:r>
              <a:rPr lang="zh-CN" altLang="zh-CN" b="1" dirty="0">
                <a:latin typeface="黑体" pitchFamily="49" charset="-122"/>
                <a:ea typeface="黑体" pitchFamily="49" charset="-122"/>
                <a:sym typeface="Webdings" pitchFamily="18" charset="2"/>
              </a:rPr>
              <a:t>  </a:t>
            </a:r>
            <a:r>
              <a:rPr lang="zh-CN" b="1" dirty="0">
                <a:latin typeface="黑体" pitchFamily="49" charset="-122"/>
                <a:ea typeface="黑体" pitchFamily="49" charset="-122"/>
                <a:sym typeface="Webdings" pitchFamily="18" charset="2"/>
              </a:rPr>
              <a:t>我们对一个人的行为的评价，只能参照某个社会</a:t>
            </a:r>
            <a:r>
              <a:rPr lang="zh-CN" altLang="en-US" b="1" dirty="0">
                <a:latin typeface="黑体" pitchFamily="49" charset="-122"/>
                <a:ea typeface="黑体" pitchFamily="49" charset="-122"/>
                <a:sym typeface="Webdings" pitchFamily="18" charset="2"/>
              </a:rPr>
              <a:t>认可的</a:t>
            </a:r>
            <a:r>
              <a:rPr lang="zh-CN" b="1" dirty="0">
                <a:latin typeface="黑体" pitchFamily="49" charset="-122"/>
                <a:ea typeface="黑体" pitchFamily="49" charset="-122"/>
                <a:sym typeface="Webdings" pitchFamily="18" charset="2"/>
              </a:rPr>
              <a:t>道德</a:t>
            </a:r>
            <a:r>
              <a:rPr lang="zh-CN" altLang="en-US" b="1" dirty="0">
                <a:latin typeface="黑体" pitchFamily="49" charset="-122"/>
                <a:ea typeface="黑体" pitchFamily="49" charset="-122"/>
                <a:sym typeface="Webdings" pitchFamily="18" charset="2"/>
              </a:rPr>
              <a:t>规则</a:t>
            </a:r>
            <a:r>
              <a:rPr lang="zh-CN" b="1" dirty="0">
                <a:latin typeface="黑体" pitchFamily="49" charset="-122"/>
                <a:ea typeface="黑体" pitchFamily="49" charset="-122"/>
                <a:sym typeface="Webdings" pitchFamily="18" charset="2"/>
              </a:rPr>
              <a:t>（行动者或者评价者）。</a:t>
            </a:r>
          </a:p>
          <a:p>
            <a:r>
              <a:rPr lang="zh-CN" altLang="zh-CN" b="1" dirty="0">
                <a:latin typeface="黑体" pitchFamily="49" charset="-122"/>
                <a:ea typeface="黑体" pitchFamily="49" charset="-122"/>
                <a:sym typeface="Webdings" pitchFamily="18" charset="2"/>
              </a:rPr>
              <a:t>  </a:t>
            </a:r>
            <a:r>
              <a:rPr lang="zh-CN" b="1" dirty="0">
                <a:latin typeface="黑体" pitchFamily="49" charset="-122"/>
                <a:ea typeface="黑体" pitchFamily="49" charset="-122"/>
                <a:sym typeface="Webdings" pitchFamily="18" charset="2"/>
              </a:rPr>
              <a:t>没有一个</a:t>
            </a:r>
            <a:r>
              <a:rPr lang="zh-CN" altLang="en-US" b="1" dirty="0">
                <a:latin typeface="黑体" pitchFamily="49" charset="-122"/>
                <a:ea typeface="黑体" pitchFamily="49" charset="-122"/>
                <a:sym typeface="Webdings" pitchFamily="18" charset="2"/>
              </a:rPr>
              <a:t>普遍</a:t>
            </a:r>
            <a:r>
              <a:rPr lang="zh-CN" b="1" dirty="0">
                <a:latin typeface="黑体" pitchFamily="49" charset="-122"/>
                <a:ea typeface="黑体" pitchFamily="49" charset="-122"/>
                <a:sym typeface="Webdings" pitchFamily="18" charset="2"/>
              </a:rPr>
              <a:t>的标准来判断哪一个社会</a:t>
            </a:r>
            <a:r>
              <a:rPr lang="zh-CN" altLang="en-US" b="1" dirty="0">
                <a:latin typeface="黑体" pitchFamily="49" charset="-122"/>
                <a:ea typeface="黑体" pitchFamily="49" charset="-122"/>
                <a:sym typeface="Webdings" pitchFamily="18" charset="2"/>
              </a:rPr>
              <a:t>认可</a:t>
            </a:r>
            <a:r>
              <a:rPr lang="zh-CN" b="1" dirty="0">
                <a:latin typeface="黑体" pitchFamily="49" charset="-122"/>
                <a:ea typeface="黑体" pitchFamily="49" charset="-122"/>
                <a:sym typeface="Webdings" pitchFamily="18" charset="2"/>
              </a:rPr>
              <a:t>的道德</a:t>
            </a:r>
            <a:r>
              <a:rPr lang="zh-CN" altLang="en-US" b="1" dirty="0">
                <a:latin typeface="黑体" pitchFamily="49" charset="-122"/>
                <a:ea typeface="黑体" pitchFamily="49" charset="-122"/>
                <a:sym typeface="Webdings" pitchFamily="18" charset="2"/>
              </a:rPr>
              <a:t>规则</a:t>
            </a:r>
            <a:r>
              <a:rPr lang="zh-CN" b="1" dirty="0">
                <a:latin typeface="黑体" pitchFamily="49" charset="-122"/>
                <a:ea typeface="黑体" pitchFamily="49" charset="-122"/>
                <a:sym typeface="Webdings" pitchFamily="18" charset="2"/>
              </a:rPr>
              <a:t>是正确的；</a:t>
            </a:r>
          </a:p>
          <a:p>
            <a:r>
              <a:rPr lang="zh-CN" altLang="zh-CN" b="1" dirty="0">
                <a:latin typeface="黑体" pitchFamily="49" charset="-122"/>
                <a:ea typeface="黑体" pitchFamily="49" charset="-122"/>
                <a:sym typeface="Webdings" pitchFamily="18" charset="2"/>
              </a:rPr>
              <a:t>  </a:t>
            </a:r>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611188" y="404813"/>
            <a:ext cx="7924800" cy="6740307"/>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endParaRPr lang="zh-CN" altLang="zh-CN" b="1" dirty="0">
              <a:latin typeface="黑体" pitchFamily="49" charset="-122"/>
              <a:ea typeface="黑体" pitchFamily="49" charset="-122"/>
            </a:endParaRPr>
          </a:p>
          <a:p>
            <a:r>
              <a:rPr lang="zh-CN" altLang="zh-CN" b="1" dirty="0">
                <a:latin typeface="黑体" pitchFamily="49" charset="-122"/>
                <a:ea typeface="黑体" pitchFamily="49" charset="-122"/>
                <a:sym typeface="Webdings" pitchFamily="18" charset="2"/>
              </a:rPr>
              <a:t>1</a:t>
            </a:r>
            <a:r>
              <a:rPr lang="zh-CN" b="1" dirty="0">
                <a:latin typeface="黑体" pitchFamily="49" charset="-122"/>
                <a:ea typeface="黑体" pitchFamily="49" charset="-122"/>
                <a:sym typeface="Webdings" pitchFamily="18" charset="2"/>
              </a:rPr>
              <a:t>、不可能有跨文化的道德批评。对于相同文化背景中的成员，按照这个文化的标准进行评判，对于不同的文化背景中的成员，按照他所在的文化的标准进行评判。但是：对其他文化的道德批评在任何时候都是不正当的吗？比如对纳粹大屠杀的批评，对南非种族主义的批评？</a:t>
            </a:r>
            <a:endParaRPr lang="zh-CN" dirty="0">
              <a:latin typeface="黑体" pitchFamily="49" charset="-122"/>
              <a:ea typeface="黑体" pitchFamily="49" charset="-122"/>
            </a:endParaRPr>
          </a:p>
          <a:p>
            <a:endParaRPr lang="zh-CN" dirty="0">
              <a:latin typeface="Times New Roman" pitchFamily="18" charset="0"/>
            </a:endParaRPr>
          </a:p>
          <a:p>
            <a:endParaRPr lang="zh-CN" altLang="zh-CN" dirty="0">
              <a:latin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539750" y="908050"/>
            <a:ext cx="7924800" cy="3325813"/>
          </a:xfrm>
          <a:prstGeom prst="rect">
            <a:avLst/>
          </a:prstGeom>
          <a:noFill/>
          <a:ln w="9525">
            <a:noFill/>
            <a:miter lim="800000"/>
            <a:headEnd/>
            <a:tailEnd/>
          </a:ln>
        </p:spPr>
        <p:txBody>
          <a:bodyPr>
            <a:spAutoFit/>
          </a:bodyPr>
          <a:lstStyle/>
          <a:p>
            <a:r>
              <a:rPr lang="zh-CN" altLang="zh-CN" b="1">
                <a:latin typeface="黑体" pitchFamily="49" charset="-122"/>
                <a:ea typeface="黑体" pitchFamily="49" charset="-122"/>
                <a:sym typeface="Webdings" pitchFamily="18" charset="2"/>
              </a:rPr>
              <a:t>2</a:t>
            </a:r>
            <a:r>
              <a:rPr lang="zh-CN" b="1">
                <a:latin typeface="黑体" pitchFamily="49" charset="-122"/>
                <a:ea typeface="黑体" pitchFamily="49" charset="-122"/>
                <a:sym typeface="Webdings" pitchFamily="18" charset="2"/>
              </a:rPr>
              <a:t>、不可能有道德进步。在同一个社会中不同的时代都有不同的道德规则，没有一个客观的标准来判断哪一个时代的道德规则更好。因此，在同一个社会的历史上，不存在道德上的进步。</a:t>
            </a:r>
            <a:endParaRPr lang="zh-CN">
              <a:latin typeface="Times New Roman" pitchFamily="18" charset="0"/>
            </a:endParaRPr>
          </a:p>
          <a:p>
            <a:endParaRPr lang="zh-CN" altLang="zh-CN" sz="3200" b="1">
              <a:latin typeface="黑体" pitchFamily="49" charset="-122"/>
              <a:ea typeface="黑体" pitchFamily="49" charset="-122"/>
              <a:sym typeface="Webdings" pitchFamily="18" charset="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609600" y="762000"/>
            <a:ext cx="7924800" cy="3875088"/>
          </a:xfrm>
          <a:prstGeom prst="rect">
            <a:avLst/>
          </a:prstGeom>
          <a:noFill/>
          <a:ln w="9525">
            <a:noFill/>
            <a:miter lim="800000"/>
            <a:headEnd/>
            <a:tailEnd/>
          </a:ln>
        </p:spPr>
        <p:txBody>
          <a:bodyPr>
            <a:spAutoFit/>
          </a:bodyPr>
          <a:lstStyle/>
          <a:p>
            <a:endParaRPr lang="zh-CN" altLang="zh-CN" sz="3200" b="1">
              <a:latin typeface="黑体" pitchFamily="49" charset="-122"/>
              <a:ea typeface="黑体" pitchFamily="49" charset="-122"/>
              <a:sym typeface="Webdings" pitchFamily="18" charset="2"/>
            </a:endParaRPr>
          </a:p>
          <a:p>
            <a:r>
              <a:rPr lang="zh-CN" altLang="zh-CN" b="1">
                <a:latin typeface="黑体" pitchFamily="49" charset="-122"/>
                <a:ea typeface="黑体" pitchFamily="49" charset="-122"/>
                <a:sym typeface="Webdings" pitchFamily="18" charset="2"/>
              </a:rPr>
              <a:t>3</a:t>
            </a:r>
            <a:r>
              <a:rPr lang="zh-CN" b="1">
                <a:latin typeface="黑体" pitchFamily="49" charset="-122"/>
                <a:ea typeface="黑体" pitchFamily="49" charset="-122"/>
                <a:sym typeface="Webdings" pitchFamily="18" charset="2"/>
              </a:rPr>
              <a:t>、不存在正当的道德变革。道德变革首先出自于少数人的不同观点，由于其与文化中占主导地位的大多人的观点相冲突，因此任何道德变革都是不正当的。</a:t>
            </a:r>
            <a:endParaRPr lang="zh-CN">
              <a:latin typeface="Times New Roman" pitchFamily="18" charset="0"/>
            </a:endParaRPr>
          </a:p>
          <a:p>
            <a:endParaRPr lang="zh-CN" altLang="zh-CN" b="1">
              <a:latin typeface="黑体" pitchFamily="49" charset="-122"/>
              <a:ea typeface="黑体" pitchFamily="49" charset="-122"/>
              <a:sym typeface="Webdings" pitchFamily="18" charset="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609600" y="762000"/>
            <a:ext cx="7924800" cy="4486275"/>
          </a:xfrm>
          <a:prstGeom prst="rect">
            <a:avLst/>
          </a:prstGeom>
          <a:noFill/>
          <a:ln w="9525">
            <a:noFill/>
            <a:miter lim="800000"/>
            <a:headEnd/>
            <a:tailEnd/>
          </a:ln>
        </p:spPr>
        <p:txBody>
          <a:bodyPr>
            <a:spAutoFit/>
          </a:bodyPr>
          <a:lstStyle/>
          <a:p>
            <a:r>
              <a:rPr lang="zh-CN" altLang="zh-CN" b="1">
                <a:latin typeface="黑体" pitchFamily="49" charset="-122"/>
                <a:ea typeface="黑体" pitchFamily="49" charset="-122"/>
                <a:sym typeface="Webdings" pitchFamily="18" charset="2"/>
              </a:rPr>
              <a:t>4</a:t>
            </a:r>
            <a:r>
              <a:rPr lang="zh-CN" b="1">
                <a:latin typeface="黑体" pitchFamily="49" charset="-122"/>
                <a:ea typeface="黑体" pitchFamily="49" charset="-122"/>
                <a:sym typeface="Webdings" pitchFamily="18" charset="2"/>
              </a:rPr>
              <a:t>、文化相对主义会滑向主观主义。如何定义一种文化？在不同的社会中有共同的文化，也有各种亚文化，道德的相对性该相对于哪一个。如果是后者，那么按照这样的推论，相对主义不可避免地会滑向主观主义。</a:t>
            </a:r>
            <a:endParaRPr lang="zh-CN">
              <a:latin typeface="黑体" pitchFamily="49" charset="-122"/>
              <a:ea typeface="黑体" pitchFamily="49" charset="-122"/>
            </a:endParaRPr>
          </a:p>
          <a:p>
            <a:endParaRPr lang="zh-CN">
              <a:latin typeface="Times New Roman" pitchFamily="18" charset="0"/>
            </a:endParaRPr>
          </a:p>
          <a:p>
            <a:endParaRPr lang="zh-CN" altLang="zh-CN">
              <a:latin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609600" y="762000"/>
            <a:ext cx="7924800" cy="5078313"/>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b="1" dirty="0">
                <a:latin typeface="黑体" pitchFamily="49" charset="-122"/>
                <a:ea typeface="黑体" pitchFamily="49" charset="-122"/>
              </a:rPr>
              <a:t>四、道德文化相对主义与宽容原则</a:t>
            </a:r>
          </a:p>
          <a:p>
            <a:r>
              <a:rPr lang="zh-CN" altLang="zh-CN" b="1" dirty="0">
                <a:latin typeface="黑体" pitchFamily="49" charset="-122"/>
                <a:ea typeface="黑体" pitchFamily="49" charset="-122"/>
                <a:sym typeface="Webdings" pitchFamily="18" charset="2"/>
              </a:rPr>
              <a:t>   </a:t>
            </a:r>
            <a:endParaRPr lang="en-US" altLang="zh-CN" b="1" dirty="0">
              <a:latin typeface="黑体" pitchFamily="49" charset="-122"/>
              <a:ea typeface="黑体" pitchFamily="49" charset="-122"/>
              <a:sym typeface="Webdings" pitchFamily="18" charset="2"/>
            </a:endParaRPr>
          </a:p>
          <a:p>
            <a:r>
              <a:rPr lang="en-US" altLang="zh-CN" b="1" dirty="0">
                <a:latin typeface="黑体" pitchFamily="49" charset="-122"/>
                <a:ea typeface="黑体" pitchFamily="49" charset="-122"/>
                <a:sym typeface="Webdings" pitchFamily="18" charset="2"/>
              </a:rPr>
              <a:t>  </a:t>
            </a:r>
            <a:r>
              <a:rPr lang="zh-CN" b="1" dirty="0">
                <a:latin typeface="黑体" pitchFamily="49" charset="-122"/>
                <a:ea typeface="黑体" pitchFamily="49" charset="-122"/>
                <a:sym typeface="Webdings" pitchFamily="18" charset="2"/>
              </a:rPr>
              <a:t>文化相对主义认为，相对主义虽然是一个元伦理命题，但从中可以推出一个规范的道德原则，即宽容原则，而宽容是一个被所有人认可的道德价值。这本身对于文化相对主义提供了一种支持。</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609600" y="762000"/>
            <a:ext cx="7924800" cy="2776538"/>
          </a:xfrm>
          <a:prstGeom prst="rect">
            <a:avLst/>
          </a:prstGeom>
          <a:noFill/>
          <a:ln w="9525">
            <a:noFill/>
            <a:miter lim="800000"/>
            <a:headEnd/>
            <a:tailEnd/>
          </a:ln>
        </p:spPr>
        <p:txBody>
          <a:bodyPr>
            <a:spAutoFit/>
          </a:bodyPr>
          <a:lstStyle/>
          <a:p>
            <a:endParaRPr lang="zh-CN" altLang="zh-CN" sz="3200" b="1">
              <a:latin typeface="黑体" pitchFamily="49" charset="-122"/>
              <a:ea typeface="黑体" pitchFamily="49" charset="-122"/>
            </a:endParaRPr>
          </a:p>
          <a:p>
            <a:r>
              <a:rPr lang="zh-CN" b="1">
                <a:latin typeface="黑体" pitchFamily="49" charset="-122"/>
                <a:ea typeface="黑体" pitchFamily="49" charset="-122"/>
              </a:rPr>
              <a:t>这个推理要求：</a:t>
            </a:r>
          </a:p>
          <a:p>
            <a:r>
              <a:rPr lang="zh-CN" altLang="zh-CN" b="1">
                <a:latin typeface="黑体" pitchFamily="49" charset="-122"/>
                <a:ea typeface="黑体" pitchFamily="49" charset="-122"/>
                <a:sym typeface="Webdings" pitchFamily="18" charset="2"/>
              </a:rPr>
              <a:t></a:t>
            </a:r>
            <a:r>
              <a:rPr lang="zh-CN" b="1">
                <a:latin typeface="黑体" pitchFamily="49" charset="-122"/>
                <a:ea typeface="黑体" pitchFamily="49" charset="-122"/>
              </a:rPr>
              <a:t>宽容是好的，不宽容是不好的；</a:t>
            </a:r>
          </a:p>
          <a:p>
            <a:r>
              <a:rPr lang="zh-CN" altLang="zh-CN" b="1">
                <a:latin typeface="黑体" pitchFamily="49" charset="-122"/>
                <a:ea typeface="黑体" pitchFamily="49" charset="-122"/>
                <a:sym typeface="Webdings" pitchFamily="18" charset="2"/>
              </a:rPr>
              <a:t></a:t>
            </a:r>
            <a:r>
              <a:rPr lang="zh-CN" b="1">
                <a:latin typeface="黑体" pitchFamily="49" charset="-122"/>
                <a:ea typeface="黑体" pitchFamily="49" charset="-122"/>
              </a:rPr>
              <a:t>文化相对主义能够支持宽容；</a:t>
            </a:r>
          </a:p>
          <a:p>
            <a:r>
              <a:rPr lang="zh-CN" altLang="zh-CN" b="1">
                <a:latin typeface="黑体" pitchFamily="49" charset="-122"/>
                <a:ea typeface="黑体" pitchFamily="49" charset="-122"/>
                <a:sym typeface="Webdings" pitchFamily="18" charset="2"/>
              </a:rPr>
              <a:t></a:t>
            </a:r>
            <a:r>
              <a:rPr lang="zh-CN" b="1">
                <a:latin typeface="黑体" pitchFamily="49" charset="-122"/>
                <a:ea typeface="黑体" pitchFamily="49" charset="-122"/>
              </a:rPr>
              <a:t>客观主义不支持宽容；</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609600" y="762000"/>
            <a:ext cx="7924800" cy="4486275"/>
          </a:xfrm>
          <a:prstGeom prst="rect">
            <a:avLst/>
          </a:prstGeom>
          <a:noFill/>
          <a:ln w="9525">
            <a:noFill/>
            <a:miter lim="800000"/>
            <a:headEnd/>
            <a:tailEnd/>
          </a:ln>
        </p:spPr>
        <p:txBody>
          <a:bodyPr>
            <a:spAutoFit/>
          </a:bodyPr>
          <a:lstStyle/>
          <a:p>
            <a:r>
              <a:rPr lang="zh-CN" altLang="zh-CN" b="1">
                <a:latin typeface="黑体" pitchFamily="49" charset="-122"/>
                <a:ea typeface="黑体" pitchFamily="49" charset="-122"/>
              </a:rPr>
              <a:t>1</a:t>
            </a:r>
            <a:r>
              <a:rPr lang="zh-CN" b="1">
                <a:latin typeface="黑体" pitchFamily="49" charset="-122"/>
                <a:ea typeface="黑体" pitchFamily="49" charset="-122"/>
              </a:rPr>
              <a:t>、宽容是好的，不宽容是不好的吗？</a:t>
            </a:r>
          </a:p>
          <a:p>
            <a:endParaRPr lang="zh-CN" altLang="zh-CN" b="1">
              <a:latin typeface="黑体" pitchFamily="49" charset="-122"/>
              <a:ea typeface="黑体" pitchFamily="49" charset="-122"/>
            </a:endParaRPr>
          </a:p>
          <a:p>
            <a:r>
              <a:rPr lang="zh-CN" altLang="zh-CN" b="1">
                <a:latin typeface="黑体" pitchFamily="49" charset="-122"/>
                <a:ea typeface="黑体" pitchFamily="49" charset="-122"/>
                <a:sym typeface="Webdings" pitchFamily="18" charset="2"/>
              </a:rPr>
              <a:t></a:t>
            </a:r>
            <a:r>
              <a:rPr lang="zh-CN" b="1">
                <a:latin typeface="黑体" pitchFamily="49" charset="-122"/>
                <a:ea typeface="黑体" pitchFamily="49" charset="-122"/>
                <a:sym typeface="Webdings" pitchFamily="18" charset="2"/>
              </a:rPr>
              <a:t>对纳粹宽容是好的吗？</a:t>
            </a:r>
          </a:p>
          <a:p>
            <a:endParaRPr lang="zh-CN" altLang="zh-CN" b="1">
              <a:latin typeface="黑体" pitchFamily="49" charset="-122"/>
              <a:ea typeface="黑体" pitchFamily="49" charset="-122"/>
              <a:sym typeface="Webdings" pitchFamily="18" charset="2"/>
            </a:endParaRPr>
          </a:p>
          <a:p>
            <a:r>
              <a:rPr lang="zh-CN" altLang="zh-CN" b="1">
                <a:latin typeface="黑体" pitchFamily="49" charset="-122"/>
                <a:ea typeface="黑体" pitchFamily="49" charset="-122"/>
                <a:sym typeface="Webdings" pitchFamily="18" charset="2"/>
              </a:rPr>
              <a:t></a:t>
            </a:r>
            <a:r>
              <a:rPr lang="zh-CN" b="1">
                <a:latin typeface="黑体" pitchFamily="49" charset="-122"/>
                <a:ea typeface="黑体" pitchFamily="49" charset="-122"/>
                <a:sym typeface="Webdings" pitchFamily="18" charset="2"/>
              </a:rPr>
              <a:t>假定有一个文化，其中有一条原则即不宽容。那么是不是对这个文化也要保持宽容的态度。</a:t>
            </a:r>
            <a:endParaRPr lang="zh-CN" b="1">
              <a:latin typeface="黑体" pitchFamily="49" charset="-122"/>
              <a:ea typeface="黑体" pitchFamily="49" charset="-122"/>
            </a:endParaRPr>
          </a:p>
          <a:p>
            <a:r>
              <a:rPr lang="zh-CN">
                <a:latin typeface="Times New Roman" pitchFamily="18"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611188" y="333375"/>
            <a:ext cx="7924800" cy="6186309"/>
          </a:xfrm>
          <a:prstGeom prst="rect">
            <a:avLst/>
          </a:prstGeom>
          <a:noFill/>
          <a:ln w="9525">
            <a:noFill/>
            <a:miter lim="800000"/>
            <a:headEnd/>
            <a:tailEnd/>
          </a:ln>
        </p:spPr>
        <p:txBody>
          <a:bodyPr>
            <a:spAutoFit/>
          </a:bodyPr>
          <a:lstStyle/>
          <a:p>
            <a:r>
              <a:rPr lang="zh-CN" altLang="zh-CN" b="1" dirty="0">
                <a:latin typeface="黑体" pitchFamily="49" charset="-122"/>
                <a:ea typeface="黑体" pitchFamily="49" charset="-122"/>
                <a:sym typeface="Webdings" pitchFamily="18" charset="2"/>
              </a:rPr>
              <a:t>2</a:t>
            </a:r>
            <a:r>
              <a:rPr lang="zh-CN" b="1" dirty="0">
                <a:latin typeface="黑体" pitchFamily="49" charset="-122"/>
                <a:ea typeface="黑体" pitchFamily="49" charset="-122"/>
                <a:sym typeface="Webdings" pitchFamily="18" charset="2"/>
              </a:rPr>
              <a:t>、文化相对主义能支持宽容吗？</a:t>
            </a:r>
          </a:p>
          <a:p>
            <a:endParaRPr lang="zh-CN" altLang="zh-CN" b="1" dirty="0">
              <a:latin typeface="黑体" pitchFamily="49" charset="-122"/>
              <a:ea typeface="黑体" pitchFamily="49" charset="-122"/>
              <a:sym typeface="Webdings" pitchFamily="18" charset="2"/>
            </a:endParaRPr>
          </a:p>
          <a:p>
            <a:r>
              <a:rPr lang="zh-CN" altLang="zh-CN" b="1" dirty="0">
                <a:latin typeface="黑体" pitchFamily="49" charset="-122"/>
                <a:ea typeface="黑体" pitchFamily="49" charset="-122"/>
                <a:sym typeface="Webdings" pitchFamily="18" charset="2"/>
              </a:rPr>
              <a:t></a:t>
            </a:r>
            <a:r>
              <a:rPr lang="zh-CN" b="1" dirty="0">
                <a:latin typeface="黑体" pitchFamily="49" charset="-122"/>
                <a:ea typeface="黑体" pitchFamily="49" charset="-122"/>
                <a:sym typeface="Webdings" pitchFamily="18" charset="2"/>
              </a:rPr>
              <a:t>文化相对主义的论证如果是：</a:t>
            </a:r>
          </a:p>
          <a:p>
            <a:r>
              <a:rPr lang="zh-CN" altLang="zh-CN" b="1" dirty="0">
                <a:latin typeface="黑体" pitchFamily="49" charset="-122"/>
                <a:ea typeface="黑体" pitchFamily="49" charset="-122"/>
                <a:sym typeface="Webdings" pitchFamily="18" charset="2"/>
              </a:rPr>
              <a:t>    </a:t>
            </a:r>
            <a:r>
              <a:rPr lang="zh-CN" b="1" dirty="0">
                <a:latin typeface="黑体" pitchFamily="49" charset="-122"/>
                <a:ea typeface="黑体" pitchFamily="49" charset="-122"/>
                <a:sym typeface="Webdings" pitchFamily="18" charset="2"/>
              </a:rPr>
              <a:t>道德是相对于不同文化的；</a:t>
            </a:r>
          </a:p>
          <a:p>
            <a:r>
              <a:rPr lang="zh-CN" altLang="zh-CN" b="1" dirty="0">
                <a:latin typeface="黑体" pitchFamily="49" charset="-122"/>
                <a:ea typeface="黑体" pitchFamily="49" charset="-122"/>
                <a:sym typeface="Webdings" pitchFamily="18" charset="2"/>
              </a:rPr>
              <a:t>  </a:t>
            </a:r>
            <a:r>
              <a:rPr lang="zh-CN" b="1" dirty="0">
                <a:latin typeface="黑体" pitchFamily="49" charset="-122"/>
                <a:ea typeface="黑体" pitchFamily="49" charset="-122"/>
                <a:sym typeface="Webdings" pitchFamily="18" charset="2"/>
              </a:rPr>
              <a:t>因此，每一个</a:t>
            </a:r>
            <a:r>
              <a:rPr lang="zh-CN" altLang="en-US" b="1" dirty="0">
                <a:latin typeface="黑体" pitchFamily="49" charset="-122"/>
                <a:ea typeface="黑体" pitchFamily="49" charset="-122"/>
                <a:sym typeface="Webdings" pitchFamily="18" charset="2"/>
              </a:rPr>
              <a:t>文化</a:t>
            </a:r>
            <a:r>
              <a:rPr lang="zh-CN" b="1" dirty="0">
                <a:latin typeface="黑体" pitchFamily="49" charset="-122"/>
                <a:ea typeface="黑体" pitchFamily="49" charset="-122"/>
                <a:sym typeface="Webdings" pitchFamily="18" charset="2"/>
              </a:rPr>
              <a:t>都应当宽容其他文化。</a:t>
            </a:r>
          </a:p>
          <a:p>
            <a:r>
              <a:rPr lang="zh-CN" b="1" dirty="0">
                <a:latin typeface="黑体" pitchFamily="49" charset="-122"/>
                <a:ea typeface="黑体" pitchFamily="49" charset="-122"/>
                <a:sym typeface="Webdings" pitchFamily="18" charset="2"/>
              </a:rPr>
              <a:t>哪么这个推理是错误的。</a:t>
            </a:r>
          </a:p>
          <a:p>
            <a:r>
              <a:rPr lang="zh-CN" altLang="zh-CN" b="1" dirty="0">
                <a:latin typeface="黑体" pitchFamily="49" charset="-122"/>
                <a:ea typeface="黑体" pitchFamily="49" charset="-122"/>
                <a:sym typeface="Webdings" pitchFamily="18" charset="2"/>
              </a:rPr>
              <a:t></a:t>
            </a:r>
            <a:r>
              <a:rPr lang="zh-CN" b="1" dirty="0">
                <a:latin typeface="黑体" pitchFamily="49" charset="-122"/>
                <a:ea typeface="黑体" pitchFamily="49" charset="-122"/>
                <a:sym typeface="Webdings" pitchFamily="18" charset="2"/>
              </a:rPr>
              <a:t>假如一个社会认为，不宽容是正当的。哪么按照文化相对主义，它就不应该支持宽容。</a:t>
            </a:r>
          </a:p>
          <a:p>
            <a:endParaRPr lang="zh-CN" altLang="zh-CN" b="1" dirty="0">
              <a:latin typeface="黑体" pitchFamily="49" charset="-122"/>
              <a:ea typeface="黑体" pitchFamily="49" charset="-122"/>
              <a:sym typeface="Webdings"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609600" y="762000"/>
            <a:ext cx="7924800" cy="5035550"/>
          </a:xfrm>
          <a:prstGeom prst="rect">
            <a:avLst/>
          </a:prstGeom>
          <a:noFill/>
          <a:ln w="9525">
            <a:noFill/>
            <a:miter lim="800000"/>
            <a:headEnd/>
            <a:tailEnd/>
          </a:ln>
        </p:spPr>
        <p:txBody>
          <a:bodyPr>
            <a:spAutoFit/>
          </a:bodyPr>
          <a:lstStyle/>
          <a:p>
            <a:r>
              <a:rPr lang="zh-CN" altLang="zh-CN" b="1">
                <a:latin typeface="黑体" pitchFamily="49" charset="-122"/>
                <a:ea typeface="黑体" pitchFamily="49" charset="-122"/>
                <a:sym typeface="Webdings" pitchFamily="18" charset="2"/>
              </a:rPr>
              <a:t>3</a:t>
            </a:r>
            <a:r>
              <a:rPr lang="zh-CN" b="1">
                <a:latin typeface="黑体" pitchFamily="49" charset="-122"/>
                <a:ea typeface="黑体" pitchFamily="49" charset="-122"/>
                <a:sym typeface="Webdings" pitchFamily="18" charset="2"/>
              </a:rPr>
              <a:t>、客观主义不支持宽容吗？</a:t>
            </a:r>
          </a:p>
          <a:p>
            <a:endParaRPr lang="zh-CN" altLang="zh-CN" b="1">
              <a:latin typeface="黑体" pitchFamily="49" charset="-122"/>
              <a:ea typeface="黑体" pitchFamily="49" charset="-122"/>
              <a:sym typeface="Webdings" pitchFamily="18" charset="2"/>
            </a:endParaRPr>
          </a:p>
          <a:p>
            <a:r>
              <a:rPr lang="zh-CN" altLang="zh-CN" b="1">
                <a:latin typeface="黑体" pitchFamily="49" charset="-122"/>
                <a:ea typeface="黑体" pitchFamily="49" charset="-122"/>
                <a:sym typeface="Webdings" pitchFamily="18" charset="2"/>
              </a:rPr>
              <a:t></a:t>
            </a:r>
            <a:r>
              <a:rPr lang="zh-CN" b="1">
                <a:latin typeface="黑体" pitchFamily="49" charset="-122"/>
                <a:ea typeface="黑体" pitchFamily="49" charset="-122"/>
                <a:sym typeface="Webdings" pitchFamily="18" charset="2"/>
              </a:rPr>
              <a:t>客观主义也可能认为谦逊和宽容是好的。只有当你是一个客观主义者时，你才可能谦逊，因为你才会相信自己的观点是可能错误的。正因为文化相对主义不承认有客观的道德真理，它没有基础批评教条主义和不宽容。</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683568" y="764704"/>
            <a:ext cx="7992888" cy="3970318"/>
          </a:xfrm>
          <a:prstGeom prst="rect">
            <a:avLst/>
          </a:prstGeom>
          <a:noFill/>
          <a:ln w="9525">
            <a:noFill/>
            <a:miter lim="800000"/>
            <a:headEnd/>
            <a:tailEnd/>
          </a:ln>
        </p:spPr>
        <p:txBody>
          <a:bodyPr wrap="square">
            <a:spAutoFit/>
          </a:bodyPr>
          <a:lstStyle/>
          <a:p>
            <a:endParaRPr lang="zh-CN" altLang="en-US" b="1" dirty="0">
              <a:latin typeface="黑体" pitchFamily="49" charset="-122"/>
              <a:ea typeface="黑体" pitchFamily="49" charset="-122"/>
              <a:sym typeface="Webdings" pitchFamily="18" charset="2"/>
            </a:endParaRPr>
          </a:p>
          <a:p>
            <a:r>
              <a:rPr lang="zh-CN" altLang="en-US" b="1" dirty="0">
                <a:latin typeface="Times New Roman" pitchFamily="18" charset="0"/>
                <a:ea typeface="黑体" pitchFamily="49" charset="-122"/>
              </a:rPr>
              <a:t>对客观主义的支持，来源于这样一个直觉上的看法。一个人主张“不应该说谎”，而另外一个人主张“可以说谎”。在面对这样的情景时，你会觉得，其中只可能某一个人是对的，另外一个人是错的。</a:t>
            </a:r>
            <a:endParaRPr lang="en-US" altLang="zh-CN" b="1" dirty="0">
              <a:latin typeface="Times New Roman" pitchFamily="18" charset="0"/>
              <a:ea typeface="黑体"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609600" y="762000"/>
            <a:ext cx="7924800" cy="4524315"/>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sym typeface="Webdings" pitchFamily="18" charset="2"/>
            </a:endParaRPr>
          </a:p>
          <a:p>
            <a:r>
              <a:rPr lang="zh-CN" altLang="zh-CN" b="1" dirty="0">
                <a:latin typeface="黑体" pitchFamily="49" charset="-122"/>
                <a:ea typeface="黑体" pitchFamily="49" charset="-122"/>
                <a:sym typeface="Webdings" pitchFamily="18" charset="2"/>
              </a:rPr>
              <a:t></a:t>
            </a:r>
            <a:r>
              <a:rPr lang="zh-CN" b="1" dirty="0">
                <a:latin typeface="黑体" pitchFamily="49" charset="-122"/>
                <a:ea typeface="黑体" pitchFamily="49" charset="-122"/>
                <a:sym typeface="Webdings" pitchFamily="18" charset="2"/>
              </a:rPr>
              <a:t>即使一个社会认为其他社会的行为是错误的，哪么客观主义并不一定主张要干涉其他社会。要把一个行动的对错，与干预一个行动的对错分开。一个文化的行动可能是错误的，其他文化的干预也可能是错误的。</a:t>
            </a:r>
          </a:p>
          <a:p>
            <a:endParaRPr lang="zh-CN" altLang="zh-CN" b="1" dirty="0">
              <a:latin typeface="黑体" pitchFamily="49" charset="-122"/>
              <a:ea typeface="黑体" pitchFamily="49" charset="-122"/>
              <a:sym typeface="Webdings" pitchFamily="18" charset="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683568" y="980728"/>
            <a:ext cx="8106124" cy="3970318"/>
          </a:xfrm>
          <a:prstGeom prst="rect">
            <a:avLst/>
          </a:prstGeom>
          <a:noFill/>
          <a:ln w="9525">
            <a:noFill/>
            <a:miter lim="800000"/>
            <a:headEnd/>
            <a:tailEnd/>
          </a:ln>
        </p:spPr>
        <p:txBody>
          <a:bodyPr wrap="square">
            <a:spAutoFit/>
          </a:bodyPr>
          <a:lstStyle/>
          <a:p>
            <a:r>
              <a:rPr lang="zh-CN" altLang="en-US" b="1" dirty="0">
                <a:latin typeface="Times New Roman" pitchFamily="18" charset="0"/>
                <a:ea typeface="黑体" pitchFamily="49" charset="-122"/>
              </a:rPr>
              <a:t>虽然，道德文化相对主义遇到困难。但道德观点分歧现象如何解释，仍然是一个问题。观点分歧在其他领域也存在。例如，在科学研究中，对同一个问题，科学家之间也有可能有不同的观点。但道德观点的分歧似乎与科学研究中的分歧有所不同。</a:t>
            </a:r>
            <a:endParaRPr lang="zh-CN" b="1" dirty="0">
              <a:latin typeface="Times New Roman" pitchFamily="18" charset="0"/>
              <a:ea typeface="黑体"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B5B5A41-4038-4C02-A5CD-ABDF861FBF00}"/>
              </a:ext>
            </a:extLst>
          </p:cNvPr>
          <p:cNvSpPr txBox="1"/>
          <p:nvPr/>
        </p:nvSpPr>
        <p:spPr>
          <a:xfrm>
            <a:off x="755576" y="1340768"/>
            <a:ext cx="7776864" cy="2308324"/>
          </a:xfrm>
          <a:prstGeom prst="rect">
            <a:avLst/>
          </a:prstGeom>
          <a:noFill/>
        </p:spPr>
        <p:txBody>
          <a:bodyPr wrap="square" rtlCol="0">
            <a:spAutoFit/>
          </a:bodyPr>
          <a:lstStyle/>
          <a:p>
            <a:r>
              <a:rPr lang="zh-CN" altLang="en-US" b="1" dirty="0">
                <a:latin typeface="Times New Roman" pitchFamily="18" charset="0"/>
                <a:ea typeface="黑体" pitchFamily="49" charset="-122"/>
              </a:rPr>
              <a:t>一是，在科学上，只是在个别时期、个别问题上科学家之间才有严重的观点冲突，他们之间的共识占据主导。而在道德上的观点分歧似乎更加 普遍。</a:t>
            </a:r>
          </a:p>
        </p:txBody>
      </p:sp>
    </p:spTree>
    <p:extLst>
      <p:ext uri="{BB962C8B-B14F-4D97-AF65-F5344CB8AC3E}">
        <p14:creationId xmlns:p14="http://schemas.microsoft.com/office/powerpoint/2010/main" val="3396837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714348" y="908720"/>
            <a:ext cx="8106124" cy="4544265"/>
          </a:xfrm>
          <a:prstGeom prst="rect">
            <a:avLst/>
          </a:prstGeom>
          <a:noFill/>
          <a:ln w="9525">
            <a:noFill/>
            <a:miter lim="800000"/>
            <a:headEnd/>
            <a:tailEnd/>
          </a:ln>
        </p:spPr>
        <p:txBody>
          <a:bodyPr wrap="square">
            <a:spAutoFit/>
          </a:bodyPr>
          <a:lstStyle/>
          <a:p>
            <a:r>
              <a:rPr lang="zh-CN" altLang="en-US" b="1" dirty="0">
                <a:latin typeface="Times New Roman" pitchFamily="18" charset="0"/>
                <a:ea typeface="黑体" pitchFamily="49" charset="-122"/>
              </a:rPr>
              <a:t>二是，在科学上，观点的分歧能够通过科学方法比如实验、数学计算等的不断运用，来加以解决。即使在某些问题上的观点分歧一时难以解决，科学家相信终会得到解决的。而在道德上的观点分歧似乎很难得到解决，我们似乎想象不出有什么方法能够帮助我们解决这些分歧。</a:t>
            </a:r>
            <a:endParaRPr lang="zh-CN" b="1" dirty="0">
              <a:latin typeface="Times New Roman" pitchFamily="18" charset="0"/>
              <a:ea typeface="黑体"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B90BF9-6066-49AE-902D-C8ED8A0794F1}"/>
              </a:ext>
            </a:extLst>
          </p:cNvPr>
          <p:cNvSpPr txBox="1"/>
          <p:nvPr/>
        </p:nvSpPr>
        <p:spPr>
          <a:xfrm>
            <a:off x="683568" y="1484784"/>
            <a:ext cx="7920881" cy="1754326"/>
          </a:xfrm>
          <a:prstGeom prst="rect">
            <a:avLst/>
          </a:prstGeom>
          <a:noFill/>
        </p:spPr>
        <p:txBody>
          <a:bodyPr wrap="square" rtlCol="0">
            <a:spAutoFit/>
          </a:bodyPr>
          <a:lstStyle/>
          <a:p>
            <a:r>
              <a:rPr lang="zh-CN" altLang="en-US" b="1" dirty="0">
                <a:latin typeface="Times New Roman" pitchFamily="18" charset="0"/>
                <a:ea typeface="黑体" pitchFamily="49" charset="-122"/>
              </a:rPr>
              <a:t>第三，科学知识是客观普遍的，在于存在一个客观的外部世界。而道德上的性质是否不能在客观世界中发现。</a:t>
            </a:r>
          </a:p>
        </p:txBody>
      </p:sp>
    </p:spTree>
    <p:extLst>
      <p:ext uri="{BB962C8B-B14F-4D97-AF65-F5344CB8AC3E}">
        <p14:creationId xmlns:p14="http://schemas.microsoft.com/office/powerpoint/2010/main" val="2707278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539552" y="620688"/>
            <a:ext cx="8352928" cy="5632311"/>
          </a:xfrm>
          <a:prstGeom prst="rect">
            <a:avLst/>
          </a:prstGeom>
          <a:noFill/>
          <a:ln w="9525">
            <a:noFill/>
            <a:miter lim="800000"/>
            <a:headEnd/>
            <a:tailEnd/>
          </a:ln>
        </p:spPr>
        <p:txBody>
          <a:bodyPr wrap="square">
            <a:spAutoFit/>
          </a:bodyPr>
          <a:lstStyle/>
          <a:p>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道德的客观主义面临这样一个问题：道德观点分歧现象</a:t>
            </a:r>
            <a:r>
              <a:rPr lang="zh-CN" altLang="zh-CN" b="1" dirty="0">
                <a:latin typeface="Times New Roman" pitchFamily="18" charset="0"/>
                <a:ea typeface="黑体" pitchFamily="49" charset="-122"/>
              </a:rPr>
              <a:t>（Moral  Disagreement） </a:t>
            </a:r>
            <a:r>
              <a:rPr lang="zh-CN" altLang="en-US" b="1" dirty="0">
                <a:latin typeface="Times New Roman" pitchFamily="18" charset="0"/>
                <a:ea typeface="黑体" pitchFamily="49" charset="-122"/>
              </a:rPr>
              <a:t>。在日常生活中，不同的人对什么是道德上正当的行为有不同的看法。在我们自己的社会中，堕胎是否是道德上正当的？死刑是否是道德上正当的？安乐死是否是道德上正当的？在这些问题上，不同的人常常持有对立的观点。</a:t>
            </a:r>
            <a:endParaRPr lang="en-US" altLang="zh-CN" b="1" dirty="0">
              <a:latin typeface="Times New Roman" pitchFamily="18" charset="0"/>
              <a:ea typeface="黑体"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539552" y="692696"/>
            <a:ext cx="8064896" cy="3416320"/>
          </a:xfrm>
          <a:prstGeom prst="rect">
            <a:avLst/>
          </a:prstGeom>
          <a:noFill/>
          <a:ln w="9525">
            <a:noFill/>
            <a:miter lim="800000"/>
            <a:headEnd/>
            <a:tailEnd/>
          </a:ln>
        </p:spPr>
        <p:txBody>
          <a:bodyPr wrap="square">
            <a:spAutoFit/>
          </a:bodyPr>
          <a:lstStyle/>
          <a:p>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反对客观主义的人认为，既然人们常常有不同的道德观点，这似乎表明不同的人有不同的标准，也就是说，道德标准是主观的。主观标准的典型例子涉及到趣味判断：什么样的食物好吃。</a:t>
            </a:r>
            <a:endParaRPr lang="en-US" altLang="zh-CN" b="1" dirty="0">
              <a:latin typeface="Times New Roman" pitchFamily="18" charset="0"/>
              <a:ea typeface="黑体" pitchFamily="49" charset="-122"/>
            </a:endParaRPr>
          </a:p>
        </p:txBody>
      </p:sp>
    </p:spTree>
    <p:extLst>
      <p:ext uri="{BB962C8B-B14F-4D97-AF65-F5344CB8AC3E}">
        <p14:creationId xmlns:p14="http://schemas.microsoft.com/office/powerpoint/2010/main" val="331258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467544" y="1124744"/>
            <a:ext cx="8034116" cy="3970318"/>
          </a:xfrm>
          <a:prstGeom prst="rect">
            <a:avLst/>
          </a:prstGeom>
          <a:noFill/>
          <a:ln w="9525">
            <a:noFill/>
            <a:miter lim="800000"/>
            <a:headEnd/>
            <a:tailEnd/>
          </a:ln>
        </p:spPr>
        <p:txBody>
          <a:bodyPr wrap="square">
            <a:spAutoFit/>
          </a:bodyPr>
          <a:lstStyle/>
          <a:p>
            <a:r>
              <a:rPr lang="zh-CN" altLang="en-US" b="1" dirty="0">
                <a:latin typeface="Times New Roman" pitchFamily="18" charset="0"/>
                <a:ea typeface="黑体" pitchFamily="49" charset="-122"/>
              </a:rPr>
              <a:t>有关趣味的观点分歧也非常普遍。一个人认为麻辣烫好吃，一个人认为麻辣烫不好吃。这两个人的观点很难达成一致。为什么有关趣味的观点会如此呢？比较一致的回答是：因为好吃不好吃的标准是主观的。主观主义者认为，道德标准也一样。</a:t>
            </a:r>
            <a:endParaRPr lang="zh-CN" b="1" dirty="0">
              <a:latin typeface="Times New Roman" pitchFamily="18" charset="0"/>
              <a:ea typeface="黑体"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467544" y="1124744"/>
            <a:ext cx="8034116" cy="3416320"/>
          </a:xfrm>
          <a:prstGeom prst="rect">
            <a:avLst/>
          </a:prstGeom>
          <a:noFill/>
          <a:ln w="9525">
            <a:noFill/>
            <a:miter lim="800000"/>
            <a:headEnd/>
            <a:tailEnd/>
          </a:ln>
        </p:spPr>
        <p:txBody>
          <a:bodyPr wrap="square">
            <a:spAutoFit/>
          </a:bodyPr>
          <a:lstStyle/>
          <a:p>
            <a:r>
              <a:rPr lang="zh-CN" altLang="en-US" b="1" dirty="0">
                <a:latin typeface="Times New Roman" pitchFamily="18" charset="0"/>
                <a:ea typeface="黑体" pitchFamily="49" charset="-122"/>
              </a:rPr>
              <a:t>但主观主义也遇到一个明显的问题。道德是公共的，道德标准或规则是约束我们大家的。如果道德标准是主观的，那么一个杀人犯可以认为他的行为没有什么不对，因为他自己的标准是：杀人是正当的。</a:t>
            </a:r>
            <a:endParaRPr lang="zh-CN" b="1" dirty="0">
              <a:latin typeface="Times New Roman" pitchFamily="18" charset="0"/>
              <a:ea typeface="黑体" pitchFamily="49" charset="-122"/>
            </a:endParaRPr>
          </a:p>
        </p:txBody>
      </p:sp>
    </p:spTree>
    <p:extLst>
      <p:ext uri="{BB962C8B-B14F-4D97-AF65-F5344CB8AC3E}">
        <p14:creationId xmlns:p14="http://schemas.microsoft.com/office/powerpoint/2010/main" val="486360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6979993-C0B0-4718-B978-A50BBF49EFA7}"/>
              </a:ext>
            </a:extLst>
          </p:cNvPr>
          <p:cNvSpPr txBox="1"/>
          <p:nvPr/>
        </p:nvSpPr>
        <p:spPr>
          <a:xfrm>
            <a:off x="683567" y="1052736"/>
            <a:ext cx="7776865" cy="3416320"/>
          </a:xfrm>
          <a:prstGeom prst="rect">
            <a:avLst/>
          </a:prstGeom>
          <a:noFill/>
        </p:spPr>
        <p:txBody>
          <a:bodyPr wrap="square" rtlCol="0">
            <a:spAutoFit/>
          </a:bodyPr>
          <a:lstStyle/>
          <a:p>
            <a:r>
              <a:rPr lang="zh-CN" altLang="en-US" b="1" dirty="0">
                <a:latin typeface="黑体" pitchFamily="49" charset="-122"/>
                <a:ea typeface="黑体" pitchFamily="49" charset="-122"/>
              </a:rPr>
              <a:t>支持道德标准是客观的人之间也存在不同的看法。一种看法是，道德标准是普遍的，即适用于所有人。客观、普遍的知识的典型例子是科学知识，如地球围绕太阳转。其对、错是对所有人而言的。这种观点称为普遍主义。</a:t>
            </a:r>
          </a:p>
        </p:txBody>
      </p:sp>
    </p:spTree>
    <p:extLst>
      <p:ext uri="{BB962C8B-B14F-4D97-AF65-F5344CB8AC3E}">
        <p14:creationId xmlns:p14="http://schemas.microsoft.com/office/powerpoint/2010/main" val="1277737657"/>
      </p:ext>
    </p:extLst>
  </p:cSld>
  <p:clrMapOvr>
    <a:masterClrMapping/>
  </p:clrMapOvr>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600" b="0" i="0" u="none" strike="noStrike" cap="none" normalizeH="0" baseline="0" smtClean="0">
            <a:ln>
              <a:noFill/>
            </a:ln>
            <a:solidFill>
              <a:schemeClr val="tx1"/>
            </a:solidFill>
            <a:effectLst/>
            <a:latin typeface="Garamond"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600" b="0" i="0" u="none" strike="noStrike" cap="none" normalizeH="0" baseline="0" smtClean="0">
            <a:ln>
              <a:noFill/>
            </a:ln>
            <a:solidFill>
              <a:schemeClr val="tx1"/>
            </a:solidFill>
            <a:effectLst/>
            <a:latin typeface="Garamond" pitchFamily="18" charset="0"/>
            <a:ea typeface="宋体" pitchFamily="2" charset="-122"/>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4267</TotalTime>
  <Pages>0</Pages>
  <Words>2710</Words>
  <Characters>0</Characters>
  <Application>Microsoft Office PowerPoint</Application>
  <DocSecurity>0</DocSecurity>
  <PresentationFormat>全屏显示(4:3)</PresentationFormat>
  <Lines>0</Lines>
  <Paragraphs>120</Paragraphs>
  <Slides>44</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44</vt:i4>
      </vt:variant>
    </vt:vector>
  </HeadingPairs>
  <TitlesOfParts>
    <vt:vector size="50" baseType="lpstr">
      <vt:lpstr>黑体</vt:lpstr>
      <vt:lpstr>Arial</vt:lpstr>
      <vt:lpstr>Garamond</vt:lpstr>
      <vt:lpstr>Times New Roman</vt:lpstr>
      <vt:lpstr>Wingdings</vt:lpstr>
      <vt:lpstr>Stream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KD</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HZQ</dc:creator>
  <cp:lastModifiedBy>胡 志强</cp:lastModifiedBy>
  <cp:revision>589</cp:revision>
  <dcterms:created xsi:type="dcterms:W3CDTF">1995-12-31T16:01:13Z</dcterms:created>
  <dcterms:modified xsi:type="dcterms:W3CDTF">2020-10-08T08:34:30Z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