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2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9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2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8B4-ADDE-4550-8763-DD137F6FE980}" type="slidenum">
              <a:rPr lang="en-US" altLang="zh-CN" smtClean="0">
                <a:solidFill>
                  <a:srgbClr val="007A77"/>
                </a:solidFill>
              </a:rPr>
              <a:pPr/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1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FACF-A150-45CE-B169-C8CD318D8F2A}" type="slidenum">
              <a:rPr lang="en-US" altLang="zh-CN" smtClean="0">
                <a:solidFill>
                  <a:srgbClr val="007A77"/>
                </a:solidFill>
              </a:rPr>
              <a:pPr/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9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C6E63-D868-4219-9C18-34CE7E69F287}" type="slidenum">
              <a:rPr lang="en-US" altLang="zh-CN" smtClean="0">
                <a:solidFill>
                  <a:srgbClr val="007A77"/>
                </a:solidFill>
              </a:rPr>
              <a:pPr/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7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F403-6157-415C-8675-98E78494124B}" type="slidenum">
              <a:rPr lang="en-US" altLang="zh-CN" smtClean="0">
                <a:solidFill>
                  <a:srgbClr val="007A77"/>
                </a:solidFill>
              </a:rPr>
              <a:pPr/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3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80B0-BC12-4E72-9C25-2E79207D6E61}" type="slidenum">
              <a:rPr lang="en-US" altLang="zh-CN" smtClean="0">
                <a:solidFill>
                  <a:srgbClr val="007A77"/>
                </a:solidFill>
              </a:rPr>
              <a:pPr/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7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1461-D7CB-481E-8109-3B8D6DE6073D}" type="slidenum">
              <a:rPr lang="en-US" altLang="zh-CN" smtClean="0">
                <a:solidFill>
                  <a:srgbClr val="007A77"/>
                </a:solidFill>
              </a:rPr>
              <a:pPr/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5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3FCCE-BBD0-4103-BC71-0EF3AF1F9694}" type="slidenum">
              <a:rPr lang="en-US" altLang="zh-CN" smtClean="0">
                <a:solidFill>
                  <a:srgbClr val="007A77"/>
                </a:solidFill>
              </a:rPr>
              <a:pPr/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9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180B-18BB-43F9-BEE5-642B252C3700}" type="slidenum">
              <a:rPr lang="en-US" altLang="zh-CN" smtClean="0">
                <a:solidFill>
                  <a:srgbClr val="007A77"/>
                </a:solidFill>
              </a:rPr>
              <a:pPr/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6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433C-49EF-468B-9702-7FF7AB2BEB53}" type="slidenum">
              <a:rPr lang="en-US" altLang="zh-CN" smtClean="0">
                <a:solidFill>
                  <a:srgbClr val="007A77"/>
                </a:solidFill>
              </a:rPr>
              <a:pPr/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7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321A-7109-4FEA-A11C-043BB9D6A28C}" type="slidenum">
              <a:rPr lang="en-US" altLang="zh-CN" smtClean="0">
                <a:solidFill>
                  <a:srgbClr val="007A77"/>
                </a:solidFill>
              </a:rPr>
              <a:pPr/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86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F8E7-2226-4F47-AF35-3ADD1579C164}" type="slidenum">
              <a:rPr lang="en-US" altLang="zh-CN" smtClean="0">
                <a:solidFill>
                  <a:srgbClr val="007A77"/>
                </a:solidFill>
              </a:rPr>
              <a:pPr/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9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fld id="{17B8EFD7-8929-492E-910D-6B1FF878E87E}" type="slidenum">
              <a:rPr lang="en-US" altLang="zh-CN" smtClean="0">
                <a:solidFill>
                  <a:srgbClr val="007A77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7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36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7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rrowheads="1"/>
          </p:cNvSpPr>
          <p:nvPr>
            <p:ph type="subTitle" idx="1"/>
          </p:nvPr>
        </p:nvSpPr>
        <p:spPr>
          <a:xfrm>
            <a:off x="762000" y="511178"/>
            <a:ext cx="7696200" cy="479425"/>
          </a:xfrm>
        </p:spPr>
        <p:txBody>
          <a:bodyPr/>
          <a:lstStyle/>
          <a:p>
            <a:pPr marL="609585" indent="-609585"/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3.3 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连续时间线性时不变系统的状态转移矩阵</a:t>
            </a:r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914403" y="2420909"/>
            <a:ext cx="54104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考察连续时间线性时不变系统，状态方程为： </a:t>
            </a:r>
          </a:p>
        </p:txBody>
      </p:sp>
      <p:graphicFrame>
        <p:nvGraphicFramePr>
          <p:cNvPr id="348164" name="Object 4"/>
          <p:cNvGraphicFramePr>
            <a:graphicFrameLocks noChangeAspect="1"/>
          </p:cNvGraphicFramePr>
          <p:nvPr/>
        </p:nvGraphicFramePr>
        <p:xfrm>
          <a:off x="2438403" y="2786066"/>
          <a:ext cx="46577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5232240" imgH="380880" progId="Equation.3">
                  <p:embed/>
                </p:oleObj>
              </mc:Choice>
              <mc:Fallback>
                <p:oleObj name="公式" r:id="rId3" imgW="52322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3" y="2786066"/>
                        <a:ext cx="4657725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323851" y="3271809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基本解阵</a:t>
            </a:r>
          </a:p>
        </p:txBody>
      </p:sp>
      <p:sp>
        <p:nvSpPr>
          <p:cNvPr id="348166" name="Rectangle 6"/>
          <p:cNvSpPr>
            <a:spLocks noChangeArrowheads="1"/>
          </p:cNvSpPr>
          <p:nvPr/>
        </p:nvSpPr>
        <p:spPr bwMode="auto">
          <a:xfrm>
            <a:off x="730251" y="3668685"/>
            <a:ext cx="13452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矩阵方程 </a:t>
            </a:r>
          </a:p>
        </p:txBody>
      </p:sp>
      <p:graphicFrame>
        <p:nvGraphicFramePr>
          <p:cNvPr id="348167" name="Object 7"/>
          <p:cNvGraphicFramePr>
            <a:graphicFrameLocks noChangeAspect="1"/>
          </p:cNvGraphicFramePr>
          <p:nvPr/>
        </p:nvGraphicFramePr>
        <p:xfrm>
          <a:off x="2438400" y="3927478"/>
          <a:ext cx="4724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806560" imgH="253800" progId="Equation.DSMT4">
                  <p:embed/>
                </p:oleObj>
              </mc:Choice>
              <mc:Fallback>
                <p:oleObj name="Equation" r:id="rId5" imgW="2806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27478"/>
                        <a:ext cx="4724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8" name="Rectangle 8"/>
          <p:cNvSpPr>
            <a:spLocks noChangeArrowheads="1"/>
          </p:cNvSpPr>
          <p:nvPr/>
        </p:nvSpPr>
        <p:spPr bwMode="auto">
          <a:xfrm>
            <a:off x="742954" y="4478309"/>
            <a:ext cx="10230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的解阵 </a:t>
            </a:r>
          </a:p>
        </p:txBody>
      </p:sp>
      <p:sp>
        <p:nvSpPr>
          <p:cNvPr id="348169" name="Rectangle 9"/>
          <p:cNvSpPr>
            <a:spLocks noChangeArrowheads="1"/>
          </p:cNvSpPr>
          <p:nvPr/>
        </p:nvSpPr>
        <p:spPr bwMode="auto">
          <a:xfrm>
            <a:off x="3" y="4006821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48170" name="Object 10"/>
          <p:cNvGraphicFramePr>
            <a:graphicFrameLocks noChangeAspect="1"/>
          </p:cNvGraphicFramePr>
          <p:nvPr/>
        </p:nvGraphicFramePr>
        <p:xfrm>
          <a:off x="1600203" y="4495803"/>
          <a:ext cx="4413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7" imgW="291960" imgH="215640" progId="Equation.3">
                  <p:embed/>
                </p:oleObj>
              </mc:Choice>
              <mc:Fallback>
                <p:oleObj name="公式" r:id="rId7" imgW="291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3" y="4495803"/>
                        <a:ext cx="4413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71" name="Rectangle 11"/>
          <p:cNvSpPr>
            <a:spLocks noChangeArrowheads="1"/>
          </p:cNvSpPr>
          <p:nvPr/>
        </p:nvSpPr>
        <p:spPr bwMode="auto">
          <a:xfrm>
            <a:off x="1981200" y="4478310"/>
            <a:ext cx="6705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称为连续时间线性时不变系统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(3.79)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基本解阵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，其中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sp>
        <p:nvSpPr>
          <p:cNvPr id="348172" name="Rectangle 12"/>
          <p:cNvSpPr>
            <a:spLocks noChangeArrowheads="1"/>
          </p:cNvSpPr>
          <p:nvPr/>
        </p:nvSpPr>
        <p:spPr bwMode="auto">
          <a:xfrm>
            <a:off x="692151" y="4798985"/>
            <a:ext cx="23134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任意非奇异实常阵 </a:t>
            </a:r>
          </a:p>
        </p:txBody>
      </p:sp>
      <p:sp>
        <p:nvSpPr>
          <p:cNvPr id="348174" name="Rectangle 14"/>
          <p:cNvSpPr>
            <a:spLocks noChangeArrowheads="1"/>
          </p:cNvSpPr>
          <p:nvPr/>
        </p:nvSpPr>
        <p:spPr bwMode="auto">
          <a:xfrm>
            <a:off x="3" y="400206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176" name="Rectangle 16"/>
          <p:cNvSpPr>
            <a:spLocks noChangeArrowheads="1"/>
          </p:cNvSpPr>
          <p:nvPr/>
        </p:nvSpPr>
        <p:spPr bwMode="auto">
          <a:xfrm>
            <a:off x="304800" y="5160019"/>
            <a:ext cx="868680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基本解阵的构成和形式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lang="en-US" altLang="zh-CN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3.14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对连续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LTI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系统的基本解阵方程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(3.81)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，由初始常阵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的任意性所决定，</a:t>
            </a: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解矩阵</a:t>
            </a:r>
            <a:r>
              <a:rPr lang="el-GR" altLang="zh-CN" sz="2000" b="1" i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Ψ</a:t>
            </a:r>
            <a:r>
              <a:rPr lang="en-US" altLang="zh-CN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i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为不惟一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381000" y="1061094"/>
            <a:ext cx="838200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由前一节的分析可以看出，无论是初始状态引起的运动，还是输入作用引起的运动，本质上都属于相应状态的一种转移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为更为直观地反映这个基本事实，下面引入状态转移矩阵的概念</a:t>
            </a:r>
          </a:p>
        </p:txBody>
      </p:sp>
    </p:spTree>
    <p:extLst>
      <p:ext uri="{BB962C8B-B14F-4D97-AF65-F5344CB8AC3E}">
        <p14:creationId xmlns:p14="http://schemas.microsoft.com/office/powerpoint/2010/main" val="33158250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/>
      <p:bldP spid="348165" grpId="0"/>
      <p:bldP spid="348166" grpId="0"/>
      <p:bldP spid="348168" grpId="0"/>
      <p:bldP spid="348171" grpId="0"/>
      <p:bldP spid="348172" grpId="0"/>
      <p:bldP spid="348176" grpId="0"/>
      <p:bldP spid="3481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7" name="Rectangle 9"/>
          <p:cNvSpPr>
            <a:spLocks noChangeArrowheads="1"/>
          </p:cNvSpPr>
          <p:nvPr/>
        </p:nvSpPr>
        <p:spPr bwMode="auto">
          <a:xfrm>
            <a:off x="3" y="2738409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5982" name="Rectangle 14"/>
          <p:cNvSpPr>
            <a:spLocks noChangeArrowheads="1"/>
          </p:cNvSpPr>
          <p:nvPr/>
        </p:nvSpPr>
        <p:spPr bwMode="auto">
          <a:xfrm>
            <a:off x="3" y="2733646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95983" name="Object 15"/>
          <p:cNvGraphicFramePr>
            <a:graphicFrameLocks noChangeAspect="1"/>
          </p:cNvGraphicFramePr>
          <p:nvPr/>
        </p:nvGraphicFramePr>
        <p:xfrm>
          <a:off x="2689226" y="1219202"/>
          <a:ext cx="4376739" cy="43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552400" imgH="253800" progId="Equation.DSMT4">
                  <p:embed/>
                </p:oleObj>
              </mc:Choice>
              <mc:Fallback>
                <p:oleObj name="Equation" r:id="rId3" imgW="2552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6" y="1219202"/>
                        <a:ext cx="4376739" cy="438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984" name="Rectangle 16"/>
          <p:cNvSpPr>
            <a:spLocks noChangeArrowheads="1"/>
          </p:cNvSpPr>
          <p:nvPr/>
        </p:nvSpPr>
        <p:spPr bwMode="auto">
          <a:xfrm>
            <a:off x="201616" y="1633510"/>
            <a:ext cx="54890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的任意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个线性无关解为列可构成一个基本解阵</a:t>
            </a:r>
          </a:p>
        </p:txBody>
      </p:sp>
      <p:sp>
        <p:nvSpPr>
          <p:cNvPr id="595985" name="Rectangle 17"/>
          <p:cNvSpPr>
            <a:spLocks noChangeArrowheads="1"/>
          </p:cNvSpPr>
          <p:nvPr/>
        </p:nvSpPr>
        <p:spPr bwMode="auto">
          <a:xfrm>
            <a:off x="228600" y="4719810"/>
            <a:ext cx="8763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基本解阵形式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结论</a:t>
            </a:r>
            <a:r>
              <a:rPr lang="en-US" altLang="zh-CN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3.16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对连续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LTI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系统的基本解阵方程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(3.81)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，其一个可能的基本解阵</a:t>
            </a:r>
            <a:r>
              <a:rPr lang="el-GR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Ψ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为 </a:t>
            </a:r>
          </a:p>
        </p:txBody>
      </p:sp>
      <p:sp>
        <p:nvSpPr>
          <p:cNvPr id="595986" name="Rectangle 18"/>
          <p:cNvSpPr>
            <a:spLocks noChangeArrowheads="1"/>
          </p:cNvSpPr>
          <p:nvPr/>
        </p:nvSpPr>
        <p:spPr bwMode="auto">
          <a:xfrm>
            <a:off x="3" y="272888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95987" name="Object 19"/>
          <p:cNvGraphicFramePr>
            <a:graphicFrameLocks noChangeAspect="1"/>
          </p:cNvGraphicFramePr>
          <p:nvPr/>
        </p:nvGraphicFramePr>
        <p:xfrm>
          <a:off x="4038601" y="5607051"/>
          <a:ext cx="1931988" cy="412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5" imgW="1117440" imgH="241200" progId="Equation.3">
                  <p:embed/>
                </p:oleObj>
              </mc:Choice>
              <mc:Fallback>
                <p:oleObj name="公式" r:id="rId5" imgW="1117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5607051"/>
                        <a:ext cx="1931988" cy="412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989" name="Rectangle 21"/>
          <p:cNvSpPr>
            <a:spLocks noChangeArrowheads="1"/>
          </p:cNvSpPr>
          <p:nvPr/>
        </p:nvSpPr>
        <p:spPr bwMode="auto">
          <a:xfrm>
            <a:off x="228600" y="300210"/>
            <a:ext cx="83765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基本解阵构成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lang="en-US" altLang="zh-CN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3.15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对连续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LTI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系统的基本解阵方程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(3.81)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，系统自治系统方程</a:t>
            </a:r>
          </a:p>
        </p:txBody>
      </p:sp>
      <p:sp>
        <p:nvSpPr>
          <p:cNvPr id="595990" name="Rectangle 22"/>
          <p:cNvSpPr>
            <a:spLocks noChangeArrowheads="1"/>
          </p:cNvSpPr>
          <p:nvPr/>
        </p:nvSpPr>
        <p:spPr bwMode="auto">
          <a:xfrm>
            <a:off x="168277" y="1979585"/>
            <a:ext cx="8823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证：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对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维自治系统方程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(3.82)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，有且仅有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个线性无关解，现任取一组表为</a:t>
            </a:r>
          </a:p>
        </p:txBody>
      </p:sp>
      <p:graphicFrame>
        <p:nvGraphicFramePr>
          <p:cNvPr id="595991" name="Object 23"/>
          <p:cNvGraphicFramePr>
            <a:graphicFrameLocks noChangeAspect="1"/>
          </p:cNvGraphicFramePr>
          <p:nvPr/>
        </p:nvGraphicFramePr>
        <p:xfrm>
          <a:off x="2568575" y="2373316"/>
          <a:ext cx="45735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2666880" imgH="241200" progId="Equation.DSMT4">
                  <p:embed/>
                </p:oleObj>
              </mc:Choice>
              <mc:Fallback>
                <p:oleObj name="Equation" r:id="rId7" imgW="266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373316"/>
                        <a:ext cx="457358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992" name="AutoShape 24"/>
          <p:cNvSpPr>
            <a:spLocks noChangeArrowheads="1"/>
          </p:cNvSpPr>
          <p:nvPr/>
        </p:nvSpPr>
        <p:spPr bwMode="auto">
          <a:xfrm>
            <a:off x="242888" y="2895600"/>
            <a:ext cx="1662112" cy="228600"/>
          </a:xfrm>
          <a:prstGeom prst="rightArrow">
            <a:avLst>
              <a:gd name="adj1" fmla="val 50000"/>
              <a:gd name="adj2" fmla="val 106942"/>
            </a:avLst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5993" name="Rectangle 25"/>
          <p:cNvSpPr>
            <a:spLocks noChangeArrowheads="1"/>
          </p:cNvSpPr>
          <p:nvPr/>
        </p:nvSpPr>
        <p:spPr bwMode="auto">
          <a:xfrm>
            <a:off x="76202" y="2619961"/>
            <a:ext cx="173957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lang="en-US" altLang="zh-CN" sz="16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1600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600" b="1" i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1600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16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sz="16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(3.82)</a:t>
            </a:r>
            <a:r>
              <a:rPr lang="zh-CN" altLang="en-US" sz="16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的解</a:t>
            </a:r>
          </a:p>
        </p:txBody>
      </p:sp>
      <p:graphicFrame>
        <p:nvGraphicFramePr>
          <p:cNvPr id="595994" name="Object 26"/>
          <p:cNvGraphicFramePr>
            <a:graphicFrameLocks noChangeAspect="1"/>
          </p:cNvGraphicFramePr>
          <p:nvPr/>
        </p:nvGraphicFramePr>
        <p:xfrm>
          <a:off x="2578101" y="2819403"/>
          <a:ext cx="4268788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2489040" imgH="736560" progId="Equation.DSMT4">
                  <p:embed/>
                </p:oleObj>
              </mc:Choice>
              <mc:Fallback>
                <p:oleObj name="Equation" r:id="rId9" imgW="24890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1" y="2819403"/>
                        <a:ext cx="4268788" cy="1268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95" name="Object 27"/>
          <p:cNvGraphicFramePr>
            <a:graphicFrameLocks noChangeAspect="1"/>
          </p:cNvGraphicFramePr>
          <p:nvPr/>
        </p:nvGraphicFramePr>
        <p:xfrm>
          <a:off x="2438401" y="4267203"/>
          <a:ext cx="55753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3251160" imgH="241200" progId="Equation.DSMT4">
                  <p:embed/>
                </p:oleObj>
              </mc:Choice>
              <mc:Fallback>
                <p:oleObj name="Equation" r:id="rId11" imgW="3251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4267203"/>
                        <a:ext cx="55753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996" name="Rectangle 28"/>
          <p:cNvSpPr>
            <a:spLocks noChangeArrowheads="1"/>
          </p:cNvSpPr>
          <p:nvPr/>
        </p:nvSpPr>
        <p:spPr bwMode="auto">
          <a:xfrm>
            <a:off x="2057400" y="3884585"/>
            <a:ext cx="44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</a:p>
        </p:txBody>
      </p:sp>
      <p:sp>
        <p:nvSpPr>
          <p:cNvPr id="595997" name="Rectangle 29"/>
          <p:cNvSpPr>
            <a:spLocks noChangeArrowheads="1"/>
          </p:cNvSpPr>
          <p:nvPr/>
        </p:nvSpPr>
        <p:spPr bwMode="auto">
          <a:xfrm>
            <a:off x="168277" y="6053110"/>
            <a:ext cx="8823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证：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由矩阵指数函数性质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de</a:t>
            </a:r>
            <a:r>
              <a:rPr lang="en-US" altLang="zh-CN" sz="2000" b="1" i="1" baseline="30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At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dt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Ae</a:t>
            </a:r>
            <a:r>
              <a:rPr lang="en-US" altLang="zh-CN" sz="2000" b="1" i="1" baseline="30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At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性质和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000" b="1" i="1" baseline="30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At</a:t>
            </a:r>
            <a:r>
              <a:rPr lang="en-US" altLang="zh-CN" sz="1600" b="1" baseline="1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非奇异性，易得本结论</a:t>
            </a:r>
          </a:p>
        </p:txBody>
      </p:sp>
      <p:graphicFrame>
        <p:nvGraphicFramePr>
          <p:cNvPr id="595998" name="Object 30"/>
          <p:cNvGraphicFramePr>
            <a:graphicFrameLocks noChangeAspect="1"/>
          </p:cNvGraphicFramePr>
          <p:nvPr/>
        </p:nvGraphicFramePr>
        <p:xfrm>
          <a:off x="2362200" y="415928"/>
          <a:ext cx="4724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2806560" imgH="253800" progId="Equation.DSMT4">
                  <p:embed/>
                </p:oleObj>
              </mc:Choice>
              <mc:Fallback>
                <p:oleObj name="Equation" r:id="rId13" imgW="2806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5928"/>
                        <a:ext cx="4724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0550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9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9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9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9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9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9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84" grpId="0"/>
      <p:bldP spid="595985" grpId="0"/>
      <p:bldP spid="595990" grpId="0"/>
      <p:bldP spid="595992" grpId="0" animBg="1"/>
      <p:bldP spid="595993" grpId="0"/>
      <p:bldP spid="595996" grpId="0"/>
      <p:bldP spid="5959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ChangeArrowheads="1"/>
          </p:cNvSpPr>
          <p:nvPr/>
        </p:nvSpPr>
        <p:spPr bwMode="auto">
          <a:xfrm>
            <a:off x="200029" y="470178"/>
            <a:ext cx="1636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状态转移矩阵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711200" y="851178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矩阵方程 </a:t>
            </a:r>
          </a:p>
        </p:txBody>
      </p:sp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2333628" y="1143003"/>
          <a:ext cx="49815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288960" imgH="253800" progId="Equation.DSMT4">
                  <p:embed/>
                </p:oleObj>
              </mc:Choice>
              <mc:Fallback>
                <p:oleObj name="Equation" r:id="rId3" imgW="3288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8" y="1143003"/>
                        <a:ext cx="4981575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1" name="Rectangle 7"/>
          <p:cNvSpPr>
            <a:spLocks noChangeArrowheads="1"/>
          </p:cNvSpPr>
          <p:nvPr/>
        </p:nvSpPr>
        <p:spPr bwMode="auto">
          <a:xfrm>
            <a:off x="685801" y="1446491"/>
            <a:ext cx="7048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的解阵</a:t>
            </a:r>
            <a:r>
              <a:rPr lang="zh-CN" altLang="en-US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t-t</a:t>
            </a:r>
            <a:r>
              <a:rPr lang="en-US" altLang="zh-CN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，称为连续时间线性时不变系统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(3.79)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状态转移矩阵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49192" name="Rectangle 8"/>
          <p:cNvSpPr>
            <a:spLocks noChangeArrowheads="1"/>
          </p:cNvSpPr>
          <p:nvPr/>
        </p:nvSpPr>
        <p:spPr bwMode="auto">
          <a:xfrm>
            <a:off x="212727" y="1917978"/>
            <a:ext cx="34964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状态转移矩阵和基本解阵的关系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228600" y="2200278"/>
            <a:ext cx="8686800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lang="en-US" altLang="zh-CN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3.17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对连续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LTI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系统的状态转移矩阵方程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(3.80)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，其解阵即状态转移矩阵</a:t>
            </a:r>
            <a:r>
              <a:rPr lang="el-GR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Φ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可由基本解</a:t>
            </a:r>
            <a:r>
              <a:rPr lang="el-GR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Ψ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阵定出</a:t>
            </a:r>
          </a:p>
        </p:txBody>
      </p:sp>
      <p:graphicFrame>
        <p:nvGraphicFramePr>
          <p:cNvPr id="349194" name="Object 10"/>
          <p:cNvGraphicFramePr>
            <a:graphicFrameLocks noChangeAspect="1"/>
          </p:cNvGraphicFramePr>
          <p:nvPr/>
        </p:nvGraphicFramePr>
        <p:xfrm>
          <a:off x="2995616" y="2828928"/>
          <a:ext cx="42433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844720" imgH="253800" progId="Equation.DSMT4">
                  <p:embed/>
                </p:oleObj>
              </mc:Choice>
              <mc:Fallback>
                <p:oleObj name="Equation" r:id="rId5" imgW="2844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6" y="2828928"/>
                        <a:ext cx="4243387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5" name="Text Box 11"/>
          <p:cNvSpPr txBox="1">
            <a:spLocks noChangeArrowheads="1"/>
          </p:cNvSpPr>
          <p:nvPr/>
        </p:nvSpPr>
        <p:spPr bwMode="auto">
          <a:xfrm>
            <a:off x="152400" y="4692652"/>
            <a:ext cx="883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zh-CN" altLang="en-US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lang="en-US" altLang="zh-CN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3.18    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对连续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LTI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系统的状态转移矩阵方程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(3.80)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，其解阵即状态转移矩阵</a:t>
            </a:r>
            <a:r>
              <a:rPr lang="el-GR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Φ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为惟一，并且在运用式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(3.89)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确定</a:t>
            </a:r>
            <a:r>
              <a:rPr lang="el-GR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Φ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时与所选择基本解阵</a:t>
            </a:r>
            <a:r>
              <a:rPr lang="el-GR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Ψ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无关</a:t>
            </a:r>
          </a:p>
        </p:txBody>
      </p:sp>
      <p:sp>
        <p:nvSpPr>
          <p:cNvPr id="349196" name="Rectangle 12"/>
          <p:cNvSpPr>
            <a:spLocks noChangeArrowheads="1"/>
          </p:cNvSpPr>
          <p:nvPr/>
        </p:nvSpPr>
        <p:spPr bwMode="auto">
          <a:xfrm>
            <a:off x="180977" y="4384952"/>
            <a:ext cx="2624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状态转移矩阵的惟一性 </a:t>
            </a:r>
          </a:p>
        </p:txBody>
      </p:sp>
      <p:graphicFrame>
        <p:nvGraphicFramePr>
          <p:cNvPr id="349197" name="Object 13"/>
          <p:cNvGraphicFramePr>
            <a:graphicFrameLocks noChangeAspect="1"/>
          </p:cNvGraphicFramePr>
          <p:nvPr/>
        </p:nvGraphicFramePr>
        <p:xfrm>
          <a:off x="762003" y="6019803"/>
          <a:ext cx="51228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3670200" imgH="241200" progId="Equation.DSMT4">
                  <p:embed/>
                </p:oleObj>
              </mc:Choice>
              <mc:Fallback>
                <p:oleObj name="Equation" r:id="rId7" imgW="3670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3" y="6019803"/>
                        <a:ext cx="512286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00" name="Object 16"/>
          <p:cNvGraphicFramePr>
            <a:graphicFrameLocks noChangeAspect="1"/>
          </p:cNvGraphicFramePr>
          <p:nvPr/>
        </p:nvGraphicFramePr>
        <p:xfrm>
          <a:off x="3276600" y="484190"/>
          <a:ext cx="40386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2679480" imgH="253800" progId="Equation.DSMT4">
                  <p:embed/>
                </p:oleObj>
              </mc:Choice>
              <mc:Fallback>
                <p:oleObj name="Equation" r:id="rId9" imgW="2679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4190"/>
                        <a:ext cx="403860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01" name="Object 17"/>
          <p:cNvGraphicFramePr>
            <a:graphicFrameLocks noChangeAspect="1"/>
          </p:cNvGraphicFramePr>
          <p:nvPr/>
        </p:nvGraphicFramePr>
        <p:xfrm>
          <a:off x="1128714" y="3597277"/>
          <a:ext cx="36195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2425680" imgH="507960" progId="Equation.DSMT4">
                  <p:embed/>
                </p:oleObj>
              </mc:Choice>
              <mc:Fallback>
                <p:oleObj name="Equation" r:id="rId11" imgW="24256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4" y="3597277"/>
                        <a:ext cx="36195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202" name="Rectangle 18"/>
          <p:cNvSpPr>
            <a:spLocks noChangeArrowheads="1"/>
          </p:cNvSpPr>
          <p:nvPr/>
        </p:nvSpPr>
        <p:spPr bwMode="auto">
          <a:xfrm>
            <a:off x="152403" y="3610252"/>
            <a:ext cx="939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证：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由 </a:t>
            </a:r>
          </a:p>
        </p:txBody>
      </p:sp>
      <p:graphicFrame>
        <p:nvGraphicFramePr>
          <p:cNvPr id="349203" name="Object 19"/>
          <p:cNvGraphicFramePr>
            <a:graphicFrameLocks noChangeAspect="1"/>
          </p:cNvGraphicFramePr>
          <p:nvPr/>
        </p:nvGraphicFramePr>
        <p:xfrm>
          <a:off x="5880101" y="3597277"/>
          <a:ext cx="23495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1574640" imgH="507960" progId="Equation.DSMT4">
                  <p:embed/>
                </p:oleObj>
              </mc:Choice>
              <mc:Fallback>
                <p:oleObj name="Equation" r:id="rId13" imgW="15746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3597277"/>
                        <a:ext cx="23495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204" name="Rectangle 20"/>
          <p:cNvSpPr>
            <a:spLocks noChangeArrowheads="1"/>
          </p:cNvSpPr>
          <p:nvPr/>
        </p:nvSpPr>
        <p:spPr bwMode="auto">
          <a:xfrm>
            <a:off x="5029201" y="3670808"/>
            <a:ext cx="4187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endParaRPr lang="en-US" altLang="zh-CN" sz="3200" b="1">
              <a:solidFill>
                <a:srgbClr val="007A77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9205" name="AutoShape 21"/>
          <p:cNvSpPr>
            <a:spLocks noChangeArrowheads="1"/>
          </p:cNvSpPr>
          <p:nvPr/>
        </p:nvSpPr>
        <p:spPr bwMode="auto">
          <a:xfrm>
            <a:off x="5000628" y="3292475"/>
            <a:ext cx="485775" cy="304800"/>
          </a:xfrm>
          <a:prstGeom prst="upArrow">
            <a:avLst>
              <a:gd name="adj1" fmla="val 50000"/>
              <a:gd name="adj2" fmla="val 25000"/>
            </a:avLst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9206" name="Rectangle 22"/>
          <p:cNvSpPr>
            <a:spLocks noChangeArrowheads="1"/>
          </p:cNvSpPr>
          <p:nvPr/>
        </p:nvSpPr>
        <p:spPr bwMode="auto">
          <a:xfrm>
            <a:off x="149225" y="5331512"/>
            <a:ext cx="81403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证：</a:t>
            </a:r>
            <a:r>
              <a:rPr lang="en-US" altLang="zh-CN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1)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由常微分方程理论知，指定初始条件下，状态转移矩阵方程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(3.80)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解惟一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2)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由任意两个基本解阵</a:t>
            </a:r>
            <a:r>
              <a:rPr lang="el-GR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Ψ</a:t>
            </a:r>
            <a:r>
              <a:rPr lang="en-US" altLang="zh-CN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l-GR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Ψ</a:t>
            </a:r>
            <a:r>
              <a:rPr lang="en-US" altLang="zh-CN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为线性非奇异变换关系，即 </a:t>
            </a:r>
            <a:r>
              <a:rPr lang="el-GR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Ψ</a:t>
            </a:r>
            <a:r>
              <a:rPr lang="en-US" altLang="zh-CN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)= </a:t>
            </a:r>
            <a:r>
              <a:rPr lang="el-GR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Ψ</a:t>
            </a:r>
            <a:r>
              <a:rPr lang="en-US" altLang="zh-CN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349207" name="AutoShape 23"/>
          <p:cNvSpPr>
            <a:spLocks noChangeArrowheads="1"/>
          </p:cNvSpPr>
          <p:nvPr/>
        </p:nvSpPr>
        <p:spPr bwMode="auto">
          <a:xfrm>
            <a:off x="533403" y="6096000"/>
            <a:ext cx="214313" cy="228600"/>
          </a:xfrm>
          <a:prstGeom prst="rightArrow">
            <a:avLst>
              <a:gd name="adj1" fmla="val 50000"/>
              <a:gd name="adj2" fmla="val 14708"/>
            </a:avLst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9208" name="AutoShape 24"/>
          <p:cNvSpPr>
            <a:spLocks noChangeArrowheads="1"/>
          </p:cNvSpPr>
          <p:nvPr/>
        </p:nvSpPr>
        <p:spPr bwMode="auto">
          <a:xfrm>
            <a:off x="6172200" y="6096000"/>
            <a:ext cx="228600" cy="228600"/>
          </a:xfrm>
          <a:prstGeom prst="rightArrow">
            <a:avLst>
              <a:gd name="adj1" fmla="val 50000"/>
              <a:gd name="adj2" fmla="val 14708"/>
            </a:avLst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9210" name="Rectangle 26"/>
          <p:cNvSpPr>
            <a:spLocks noChangeArrowheads="1"/>
          </p:cNvSpPr>
          <p:nvPr/>
        </p:nvSpPr>
        <p:spPr bwMode="auto">
          <a:xfrm>
            <a:off x="6324600" y="6019801"/>
            <a:ext cx="26003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r>
              <a:rPr lang="el-GR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Φ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l-GR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Ψ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的选取无关</a:t>
            </a:r>
          </a:p>
        </p:txBody>
      </p:sp>
    </p:spTree>
    <p:extLst>
      <p:ext uri="{BB962C8B-B14F-4D97-AF65-F5344CB8AC3E}">
        <p14:creationId xmlns:p14="http://schemas.microsoft.com/office/powerpoint/2010/main" val="17487476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9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4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/>
      <p:bldP spid="349191" grpId="0"/>
      <p:bldP spid="349192" grpId="0"/>
      <p:bldP spid="349193" grpId="0"/>
      <p:bldP spid="349195" grpId="0"/>
      <p:bldP spid="349196" grpId="0"/>
      <p:bldP spid="349202" grpId="0"/>
      <p:bldP spid="349204" grpId="0"/>
      <p:bldP spid="349205" grpId="0" animBg="1"/>
      <p:bldP spid="349207" grpId="0" animBg="1"/>
      <p:bldP spid="349208" grpId="0" animBg="1"/>
      <p:bldP spid="3492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ChangeArrowheads="1"/>
          </p:cNvSpPr>
          <p:nvPr/>
        </p:nvSpPr>
        <p:spPr bwMode="auto">
          <a:xfrm>
            <a:off x="152402" y="547046"/>
            <a:ext cx="2571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状态转移矩阵的形式 </a:t>
            </a:r>
          </a:p>
        </p:txBody>
      </p:sp>
      <p:sp>
        <p:nvSpPr>
          <p:cNvPr id="599045" name="Rectangle 5"/>
          <p:cNvSpPr>
            <a:spLocks noChangeArrowheads="1"/>
          </p:cNvSpPr>
          <p:nvPr/>
        </p:nvSpPr>
        <p:spPr bwMode="auto">
          <a:xfrm>
            <a:off x="533403" y="2574285"/>
            <a:ext cx="19688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对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情形，有 </a:t>
            </a:r>
          </a:p>
        </p:txBody>
      </p:sp>
      <p:sp>
        <p:nvSpPr>
          <p:cNvPr id="599047" name="Text Box 7"/>
          <p:cNvSpPr txBox="1">
            <a:spLocks noChangeArrowheads="1"/>
          </p:cNvSpPr>
          <p:nvPr/>
        </p:nvSpPr>
        <p:spPr bwMode="auto">
          <a:xfrm>
            <a:off x="152400" y="1052516"/>
            <a:ext cx="8839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lang="en-US" altLang="zh-CN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3.19    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对连续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LTI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系统的状态转移矩阵方程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(3.80)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，其解阵即状态转移矩阵</a:t>
            </a:r>
            <a:r>
              <a:rPr lang="zh-CN" altLang="en-US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t-t</a:t>
            </a:r>
            <a:r>
              <a:rPr lang="en-US" altLang="zh-CN" sz="2000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的形式可按两种两种情形给出</a:t>
            </a:r>
          </a:p>
        </p:txBody>
      </p:sp>
      <p:graphicFrame>
        <p:nvGraphicFramePr>
          <p:cNvPr id="599051" name="Object 11"/>
          <p:cNvGraphicFramePr>
            <a:graphicFrameLocks noChangeAspect="1"/>
          </p:cNvGraphicFramePr>
          <p:nvPr/>
        </p:nvGraphicFramePr>
        <p:xfrm>
          <a:off x="3787778" y="2957516"/>
          <a:ext cx="20796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130040" imgH="253800" progId="Equation.DSMT4">
                  <p:embed/>
                </p:oleObj>
              </mc:Choice>
              <mc:Fallback>
                <p:oleObj name="Equation" r:id="rId3" imgW="1130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8" y="2957516"/>
                        <a:ext cx="2079625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9052" name="Rectangle 12"/>
          <p:cNvSpPr>
            <a:spLocks noChangeArrowheads="1"/>
          </p:cNvSpPr>
          <p:nvPr/>
        </p:nvSpPr>
        <p:spPr bwMode="auto">
          <a:xfrm>
            <a:off x="152400" y="3399783"/>
            <a:ext cx="43781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基于状态转移矩阵的系统响应表达式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599053" name="Object 13"/>
          <p:cNvGraphicFramePr>
            <a:graphicFrameLocks noChangeAspect="1"/>
          </p:cNvGraphicFramePr>
          <p:nvPr/>
        </p:nvGraphicFramePr>
        <p:xfrm>
          <a:off x="2732088" y="4621214"/>
          <a:ext cx="2525712" cy="37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714320" imgH="253800" progId="Equation.DSMT4">
                  <p:embed/>
                </p:oleObj>
              </mc:Choice>
              <mc:Fallback>
                <p:oleObj name="Equation" r:id="rId5" imgW="1714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4621214"/>
                        <a:ext cx="2525712" cy="374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9055" name="Object 15"/>
          <p:cNvGraphicFramePr>
            <a:graphicFrameLocks noChangeAspect="1"/>
          </p:cNvGraphicFramePr>
          <p:nvPr/>
        </p:nvGraphicFramePr>
        <p:xfrm>
          <a:off x="3933828" y="687389"/>
          <a:ext cx="49815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3288960" imgH="253800" progId="Equation.DSMT4">
                  <p:embed/>
                </p:oleObj>
              </mc:Choice>
              <mc:Fallback>
                <p:oleObj name="Equation" r:id="rId7" imgW="3288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8" y="687389"/>
                        <a:ext cx="4981575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9056" name="Object 16"/>
          <p:cNvGraphicFramePr>
            <a:graphicFrameLocks noChangeAspect="1"/>
          </p:cNvGraphicFramePr>
          <p:nvPr/>
        </p:nvGraphicFramePr>
        <p:xfrm>
          <a:off x="3581400" y="2160591"/>
          <a:ext cx="2438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1562040" imgH="266400" progId="Equation.DSMT4">
                  <p:embed/>
                </p:oleObj>
              </mc:Choice>
              <mc:Fallback>
                <p:oleObj name="Equation" r:id="rId9" imgW="1562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60591"/>
                        <a:ext cx="24384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9057" name="Rectangle 17"/>
          <p:cNvSpPr>
            <a:spLocks noChangeArrowheads="1"/>
          </p:cNvSpPr>
          <p:nvPr/>
        </p:nvSpPr>
        <p:spPr bwMode="auto">
          <a:xfrm>
            <a:off x="533403" y="1812285"/>
            <a:ext cx="19639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对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≠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情形，有 </a:t>
            </a:r>
          </a:p>
        </p:txBody>
      </p:sp>
      <p:sp>
        <p:nvSpPr>
          <p:cNvPr id="599058" name="Rectangle 18"/>
          <p:cNvSpPr>
            <a:spLocks noChangeArrowheads="1"/>
          </p:cNvSpPr>
          <p:nvPr/>
        </p:nvSpPr>
        <p:spPr bwMode="auto">
          <a:xfrm>
            <a:off x="152400" y="3794556"/>
            <a:ext cx="8839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lang="en-US" altLang="zh-CN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3.20,3.21,3.22    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对连续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LTI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系统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(3.79)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，基于状态转移矩阵的零输入响应、零初态响应及状态运动规律关系式分别给出为 </a:t>
            </a:r>
          </a:p>
        </p:txBody>
      </p:sp>
      <p:graphicFrame>
        <p:nvGraphicFramePr>
          <p:cNvPr id="599059" name="Object 19"/>
          <p:cNvGraphicFramePr>
            <a:graphicFrameLocks noChangeAspect="1"/>
          </p:cNvGraphicFramePr>
          <p:nvPr/>
        </p:nvGraphicFramePr>
        <p:xfrm>
          <a:off x="2746378" y="5029202"/>
          <a:ext cx="33496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2273040" imgH="355320" progId="Equation.DSMT4">
                  <p:embed/>
                </p:oleObj>
              </mc:Choice>
              <mc:Fallback>
                <p:oleObj name="Equation" r:id="rId11" imgW="22730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8" y="5029202"/>
                        <a:ext cx="33496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9060" name="Object 20"/>
          <p:cNvGraphicFramePr>
            <a:graphicFrameLocks noChangeAspect="1"/>
          </p:cNvGraphicFramePr>
          <p:nvPr/>
        </p:nvGraphicFramePr>
        <p:xfrm>
          <a:off x="4800600" y="3476626"/>
          <a:ext cx="40386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2679480" imgH="253800" progId="Equation.DSMT4">
                  <p:embed/>
                </p:oleObj>
              </mc:Choice>
              <mc:Fallback>
                <p:oleObj name="Equation" r:id="rId13" imgW="2679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76626"/>
                        <a:ext cx="40386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9061" name="Object 21"/>
          <p:cNvGraphicFramePr>
            <a:graphicFrameLocks noChangeAspect="1"/>
          </p:cNvGraphicFramePr>
          <p:nvPr/>
        </p:nvGraphicFramePr>
        <p:xfrm>
          <a:off x="2819400" y="5486400"/>
          <a:ext cx="449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5" imgW="2997000" imgH="355320" progId="Equation.DSMT4">
                  <p:embed/>
                </p:oleObj>
              </mc:Choice>
              <mc:Fallback>
                <p:oleObj name="Equation" r:id="rId15" imgW="2997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86400"/>
                        <a:ext cx="4495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9062" name="Rectangle 22"/>
          <p:cNvSpPr>
            <a:spLocks noChangeArrowheads="1"/>
          </p:cNvSpPr>
          <p:nvPr/>
        </p:nvSpPr>
        <p:spPr bwMode="auto">
          <a:xfrm>
            <a:off x="1143000" y="4605340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零输入响应</a:t>
            </a:r>
          </a:p>
        </p:txBody>
      </p:sp>
      <p:sp>
        <p:nvSpPr>
          <p:cNvPr id="599063" name="Rectangle 23"/>
          <p:cNvSpPr>
            <a:spLocks noChangeArrowheads="1"/>
          </p:cNvSpPr>
          <p:nvPr/>
        </p:nvSpPr>
        <p:spPr bwMode="auto">
          <a:xfrm>
            <a:off x="1143000" y="5078415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零初态响应</a:t>
            </a:r>
          </a:p>
        </p:txBody>
      </p:sp>
      <p:sp>
        <p:nvSpPr>
          <p:cNvPr id="599064" name="Rectangle 24"/>
          <p:cNvSpPr>
            <a:spLocks noChangeArrowheads="1"/>
          </p:cNvSpPr>
          <p:nvPr/>
        </p:nvSpPr>
        <p:spPr bwMode="auto">
          <a:xfrm>
            <a:off x="1143003" y="5535615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状态运动规律</a:t>
            </a:r>
          </a:p>
        </p:txBody>
      </p:sp>
      <p:sp>
        <p:nvSpPr>
          <p:cNvPr id="599065" name="Rectangle 25"/>
          <p:cNvSpPr>
            <a:spLocks noChangeArrowheads="1"/>
          </p:cNvSpPr>
          <p:nvPr/>
        </p:nvSpPr>
        <p:spPr bwMode="auto">
          <a:xfrm>
            <a:off x="644525" y="6003925"/>
            <a:ext cx="78406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对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情形，也可类似给出零输入响应、零初态响应及状态运动规律</a:t>
            </a:r>
          </a:p>
        </p:txBody>
      </p:sp>
    </p:spTree>
    <p:extLst>
      <p:ext uri="{BB962C8B-B14F-4D97-AF65-F5344CB8AC3E}">
        <p14:creationId xmlns:p14="http://schemas.microsoft.com/office/powerpoint/2010/main" val="405340099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9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9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9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9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9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9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9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9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5" grpId="0"/>
      <p:bldP spid="599047" grpId="0"/>
      <p:bldP spid="599052" grpId="0"/>
      <p:bldP spid="599057" grpId="0"/>
      <p:bldP spid="599058" grpId="0"/>
      <p:bldP spid="599062" grpId="0"/>
      <p:bldP spid="599063" grpId="0"/>
      <p:bldP spid="599064" grpId="0"/>
      <p:bldP spid="5990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228602" y="515910"/>
            <a:ext cx="2951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状态转移矩阵的特性</a:t>
            </a:r>
          </a:p>
        </p:txBody>
      </p:sp>
      <p:sp>
        <p:nvSpPr>
          <p:cNvPr id="350211" name="Rectangle 3"/>
          <p:cNvSpPr>
            <a:spLocks noChangeArrowheads="1"/>
          </p:cNvSpPr>
          <p:nvPr/>
        </p:nvSpPr>
        <p:spPr bwMode="auto">
          <a:xfrm>
            <a:off x="3" y="2100234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0212" name="Object 4"/>
          <p:cNvGraphicFramePr>
            <a:graphicFrameLocks noChangeAspect="1"/>
          </p:cNvGraphicFramePr>
          <p:nvPr/>
        </p:nvGraphicFramePr>
        <p:xfrm>
          <a:off x="2133600" y="1143003"/>
          <a:ext cx="5638800" cy="382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3" imgW="2806560" imgH="2260440" progId="Equation.3">
                  <p:embed/>
                </p:oleObj>
              </mc:Choice>
              <mc:Fallback>
                <p:oleObj name="公式" r:id="rId3" imgW="2806560" imgH="226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43003"/>
                        <a:ext cx="5638800" cy="382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1281116" y="5229228"/>
          <a:ext cx="29876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公式" r:id="rId5" imgW="1765080" imgH="444240" progId="Equation.3">
                  <p:embed/>
                </p:oleObj>
              </mc:Choice>
              <mc:Fallback>
                <p:oleObj name="公式" r:id="rId5" imgW="1765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6" y="5229228"/>
                        <a:ext cx="2987675" cy="752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4" name="Rectangle 6"/>
          <p:cNvSpPr>
            <a:spLocks noChangeArrowheads="1"/>
          </p:cNvSpPr>
          <p:nvPr/>
        </p:nvSpPr>
        <p:spPr bwMode="auto">
          <a:xfrm>
            <a:off x="1030291" y="2346327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传递性</a:t>
            </a:r>
          </a:p>
        </p:txBody>
      </p:sp>
      <p:sp>
        <p:nvSpPr>
          <p:cNvPr id="350215" name="Rectangle 7"/>
          <p:cNvSpPr>
            <a:spLocks noChangeArrowheads="1"/>
          </p:cNvSpPr>
          <p:nvPr/>
        </p:nvSpPr>
        <p:spPr bwMode="auto">
          <a:xfrm>
            <a:off x="1030291" y="1584327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逆矩阵</a:t>
            </a:r>
          </a:p>
        </p:txBody>
      </p:sp>
      <p:sp>
        <p:nvSpPr>
          <p:cNvPr id="350216" name="Rectangle 8"/>
          <p:cNvSpPr>
            <a:spLocks noChangeArrowheads="1"/>
          </p:cNvSpPr>
          <p:nvPr/>
        </p:nvSpPr>
        <p:spPr bwMode="auto">
          <a:xfrm>
            <a:off x="1030291" y="1143001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初始阵</a:t>
            </a:r>
          </a:p>
        </p:txBody>
      </p:sp>
      <p:sp>
        <p:nvSpPr>
          <p:cNvPr id="350217" name="Rectangle 9"/>
          <p:cNvSpPr>
            <a:spLocks noChangeArrowheads="1"/>
          </p:cNvSpPr>
          <p:nvPr/>
        </p:nvSpPr>
        <p:spPr bwMode="auto">
          <a:xfrm>
            <a:off x="1030291" y="3717927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导数</a:t>
            </a:r>
          </a:p>
        </p:txBody>
      </p:sp>
      <p:sp>
        <p:nvSpPr>
          <p:cNvPr id="350218" name="Rectangle 10"/>
          <p:cNvSpPr>
            <a:spLocks noChangeArrowheads="1"/>
          </p:cNvSpPr>
          <p:nvPr/>
        </p:nvSpPr>
        <p:spPr bwMode="auto">
          <a:xfrm>
            <a:off x="1030289" y="4403727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逆阵导数</a:t>
            </a:r>
          </a:p>
        </p:txBody>
      </p:sp>
    </p:spTree>
    <p:extLst>
      <p:ext uri="{BB962C8B-B14F-4D97-AF65-F5344CB8AC3E}">
        <p14:creationId xmlns:p14="http://schemas.microsoft.com/office/powerpoint/2010/main" val="26980234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4" grpId="0"/>
      <p:bldP spid="350215" grpId="0"/>
      <p:bldP spid="350216" grpId="0"/>
      <p:bldP spid="350217" grpId="0"/>
      <p:bldP spid="3502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Rot="1" noChangeArrowheads="1"/>
          </p:cNvSpPr>
          <p:nvPr>
            <p:ph type="subTitle" idx="1"/>
          </p:nvPr>
        </p:nvSpPr>
        <p:spPr>
          <a:xfrm>
            <a:off x="1143000" y="476251"/>
            <a:ext cx="6858000" cy="4079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3.5 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连续时间线性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时变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系统的运动分析 </a:t>
            </a:r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457203" y="2038324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状态转移矩阵</a:t>
            </a:r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838200" y="2539973"/>
            <a:ext cx="4956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设连续时间线性时变系统，状态方程为 </a:t>
            </a:r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3" y="310988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1238" name="Object 6"/>
          <p:cNvGraphicFramePr>
            <a:graphicFrameLocks noChangeAspect="1"/>
          </p:cNvGraphicFramePr>
          <p:nvPr/>
        </p:nvGraphicFramePr>
        <p:xfrm>
          <a:off x="2052638" y="3024190"/>
          <a:ext cx="45005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3" imgW="2870200" imgH="241300" progId="Equation.3">
                  <p:embed/>
                </p:oleObj>
              </mc:Choice>
              <mc:Fallback>
                <p:oleObj name="公式" r:id="rId3" imgW="2870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3024190"/>
                        <a:ext cx="4500563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39" name="Rectangle 7"/>
          <p:cNvSpPr>
            <a:spLocks noChangeArrowheads="1"/>
          </p:cNvSpPr>
          <p:nvPr/>
        </p:nvSpPr>
        <p:spPr bwMode="auto">
          <a:xfrm>
            <a:off x="879477" y="3476598"/>
            <a:ext cx="45720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对连续时间线性时变系统，矩阵方程：</a:t>
            </a:r>
          </a:p>
        </p:txBody>
      </p:sp>
      <p:sp>
        <p:nvSpPr>
          <p:cNvPr id="351240" name="Rectangle 8"/>
          <p:cNvSpPr>
            <a:spLocks noChangeArrowheads="1"/>
          </p:cNvSpPr>
          <p:nvPr/>
        </p:nvSpPr>
        <p:spPr bwMode="auto">
          <a:xfrm>
            <a:off x="3" y="310988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1241" name="Object 9"/>
          <p:cNvGraphicFramePr>
            <a:graphicFrameLocks noChangeAspect="1"/>
          </p:cNvGraphicFramePr>
          <p:nvPr/>
        </p:nvGraphicFramePr>
        <p:xfrm>
          <a:off x="2286000" y="3995742"/>
          <a:ext cx="39624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5" imgW="2336760" imgH="241200" progId="Equation.3">
                  <p:embed/>
                </p:oleObj>
              </mc:Choice>
              <mc:Fallback>
                <p:oleObj name="公式" r:id="rId5" imgW="2336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95742"/>
                        <a:ext cx="396240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847725" y="4479927"/>
            <a:ext cx="41036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的解矩阵</a:t>
            </a:r>
            <a:r>
              <a:rPr lang="zh-CN" altLang="en-US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称为</a:t>
            </a: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状态转移矩阵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51243" name="Rectangle 11"/>
          <p:cNvSpPr>
            <a:spLocks noChangeArrowheads="1"/>
          </p:cNvSpPr>
          <p:nvPr/>
        </p:nvSpPr>
        <p:spPr bwMode="auto">
          <a:xfrm>
            <a:off x="1098551" y="5164109"/>
            <a:ext cx="12811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矩阵方程 </a:t>
            </a:r>
          </a:p>
        </p:txBody>
      </p:sp>
      <p:sp>
        <p:nvSpPr>
          <p:cNvPr id="351244" name="Rectangle 12"/>
          <p:cNvSpPr>
            <a:spLocks noChangeArrowheads="1"/>
          </p:cNvSpPr>
          <p:nvPr/>
        </p:nvSpPr>
        <p:spPr bwMode="auto">
          <a:xfrm>
            <a:off x="3" y="310988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1245" name="Object 13"/>
          <p:cNvGraphicFramePr>
            <a:graphicFrameLocks noChangeAspect="1"/>
          </p:cNvGraphicFramePr>
          <p:nvPr/>
        </p:nvGraphicFramePr>
        <p:xfrm>
          <a:off x="2057400" y="5487989"/>
          <a:ext cx="45720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7" imgW="2781300" imgH="241300" progId="Equation.3">
                  <p:embed/>
                </p:oleObj>
              </mc:Choice>
              <mc:Fallback>
                <p:oleObj name="公式" r:id="rId7" imgW="2781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87989"/>
                        <a:ext cx="4572000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798516" y="5927727"/>
            <a:ext cx="70500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的解矩阵</a:t>
            </a:r>
            <a:r>
              <a:rPr lang="zh-CN" altLang="en-US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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称为</a:t>
            </a: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基本解阵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，其中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为任意非奇异实常值矩阵</a:t>
            </a:r>
          </a:p>
        </p:txBody>
      </p:sp>
      <p:sp>
        <p:nvSpPr>
          <p:cNvPr id="351247" name="Rectangle 15"/>
          <p:cNvSpPr>
            <a:spLocks noChangeArrowheads="1"/>
          </p:cNvSpPr>
          <p:nvPr/>
        </p:nvSpPr>
        <p:spPr bwMode="auto">
          <a:xfrm>
            <a:off x="468316" y="1018503"/>
            <a:ext cx="802798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zh-CN" altLang="en-US"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线性时变系统的运动不管是规律形态还是分析方法都要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复杂</a:t>
            </a:r>
            <a:r>
              <a:rPr lang="zh-CN" altLang="en-US"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得多，但运动规律表达式形式上十分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类似</a:t>
            </a:r>
            <a:r>
              <a:rPr lang="zh-CN" altLang="en-US"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于线性时不变系统</a:t>
            </a:r>
          </a:p>
        </p:txBody>
      </p:sp>
    </p:spTree>
    <p:extLst>
      <p:ext uri="{BB962C8B-B14F-4D97-AF65-F5344CB8AC3E}">
        <p14:creationId xmlns:p14="http://schemas.microsoft.com/office/powerpoint/2010/main" val="861841521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/>
      <p:bldP spid="351236" grpId="0"/>
      <p:bldP spid="351239" grpId="0"/>
      <p:bldP spid="351242" grpId="0"/>
      <p:bldP spid="351243" grpId="0"/>
      <p:bldP spid="351246" grpId="0"/>
      <p:bldP spid="3512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ChangeArrowheads="1"/>
          </p:cNvSpPr>
          <p:nvPr/>
        </p:nvSpPr>
        <p:spPr bwMode="auto">
          <a:xfrm>
            <a:off x="323851" y="624060"/>
            <a:ext cx="771769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①基本解阵</a:t>
            </a: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不唯一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，由矩阵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任意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非奇异实常阵决定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7A77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②对连续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LTV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系统，其一个基本解阵可由系统自治状态方程 </a:t>
            </a:r>
          </a:p>
        </p:txBody>
      </p:sp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3" y="3228946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/>
        </p:nvGraphicFramePr>
        <p:xfrm>
          <a:off x="2286003" y="1676403"/>
          <a:ext cx="47212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3" imgW="5016240" imgH="380880" progId="Equation.3">
                  <p:embed/>
                </p:oleObj>
              </mc:Choice>
              <mc:Fallback>
                <p:oleObj name="公式" r:id="rId3" imgW="50162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3" y="1676403"/>
                        <a:ext cx="4721225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1393825" y="2125634"/>
            <a:ext cx="37465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的任意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个线性无关解为列构成 </a:t>
            </a:r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1117603" y="2665385"/>
            <a:ext cx="59159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③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对连续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LTV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系统，其一个基本解阵具有如下形式 </a:t>
            </a:r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3" y="3228946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2264" name="Object 8"/>
          <p:cNvGraphicFramePr>
            <a:graphicFrameLocks noChangeAspect="1"/>
          </p:cNvGraphicFramePr>
          <p:nvPr/>
        </p:nvGraphicFramePr>
        <p:xfrm>
          <a:off x="2814638" y="3200401"/>
          <a:ext cx="32051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公式" r:id="rId5" imgW="2133600" imgH="228600" progId="Equation.3">
                  <p:embed/>
                </p:oleObj>
              </mc:Choice>
              <mc:Fallback>
                <p:oleObj name="公式" r:id="rId5" imgW="213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3200401"/>
                        <a:ext cx="320516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5" name="Text Box 9"/>
          <p:cNvSpPr txBox="1">
            <a:spLocks noChangeArrowheads="1"/>
          </p:cNvSpPr>
          <p:nvPr/>
        </p:nvSpPr>
        <p:spPr bwMode="auto">
          <a:xfrm>
            <a:off x="307978" y="3841752"/>
            <a:ext cx="7235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：①状态转移矩阵为</a:t>
            </a: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唯一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，其基于基本解阵的关系式为</a:t>
            </a:r>
          </a:p>
        </p:txBody>
      </p:sp>
      <p:graphicFrame>
        <p:nvGraphicFramePr>
          <p:cNvPr id="352266" name="Object 10"/>
          <p:cNvGraphicFramePr>
            <a:graphicFrameLocks noChangeAspect="1"/>
          </p:cNvGraphicFramePr>
          <p:nvPr/>
        </p:nvGraphicFramePr>
        <p:xfrm>
          <a:off x="1584328" y="5640389"/>
          <a:ext cx="54006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公式" r:id="rId7" imgW="3136680" imgH="355320" progId="Equation.3">
                  <p:embed/>
                </p:oleObj>
              </mc:Choice>
              <mc:Fallback>
                <p:oleObj name="公式" r:id="rId7" imgW="31366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8" y="5640389"/>
                        <a:ext cx="5400675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7" name="Rectangle 11"/>
          <p:cNvSpPr>
            <a:spLocks noChangeArrowheads="1"/>
          </p:cNvSpPr>
          <p:nvPr/>
        </p:nvSpPr>
        <p:spPr bwMode="auto">
          <a:xfrm>
            <a:off x="1116016" y="5151410"/>
            <a:ext cx="49799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②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状态转移矩阵的形式可表为</a:t>
            </a:r>
          </a:p>
        </p:txBody>
      </p:sp>
      <p:sp>
        <p:nvSpPr>
          <p:cNvPr id="352268" name="Rectangle 12"/>
          <p:cNvSpPr>
            <a:spLocks noChangeArrowheads="1"/>
          </p:cNvSpPr>
          <p:nvPr/>
        </p:nvSpPr>
        <p:spPr bwMode="auto">
          <a:xfrm>
            <a:off x="3" y="283048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2269" name="Object 13"/>
          <p:cNvGraphicFramePr>
            <a:graphicFrameLocks noChangeAspect="1"/>
          </p:cNvGraphicFramePr>
          <p:nvPr/>
        </p:nvGraphicFramePr>
        <p:xfrm>
          <a:off x="2819402" y="4298951"/>
          <a:ext cx="3281363" cy="36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公式" r:id="rId9" imgW="2184120" imgH="241200" progId="Equation.3">
                  <p:embed/>
                </p:oleObj>
              </mc:Choice>
              <mc:Fallback>
                <p:oleObj name="公式" r:id="rId9" imgW="2184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2" y="4298951"/>
                        <a:ext cx="3281363" cy="361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70" name="Rectangle 14"/>
          <p:cNvSpPr>
            <a:spLocks noChangeArrowheads="1"/>
          </p:cNvSpPr>
          <p:nvPr/>
        </p:nvSpPr>
        <p:spPr bwMode="auto">
          <a:xfrm>
            <a:off x="1347791" y="4681540"/>
            <a:ext cx="41312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但</a:t>
            </a:r>
            <a:r>
              <a:rPr lang="el-GR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Φ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与选取的基本解阵</a:t>
            </a:r>
            <a:r>
              <a:rPr lang="el-GR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Ψ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无关</a:t>
            </a:r>
          </a:p>
        </p:txBody>
      </p:sp>
    </p:spTree>
    <p:extLst>
      <p:ext uri="{BB962C8B-B14F-4D97-AF65-F5344CB8AC3E}">
        <p14:creationId xmlns:p14="http://schemas.microsoft.com/office/powerpoint/2010/main" val="894963719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/>
      <p:bldP spid="352261" grpId="0"/>
      <p:bldP spid="352262" grpId="0"/>
      <p:bldP spid="352265" grpId="0"/>
      <p:bldP spid="352267" grpId="0"/>
      <p:bldP spid="3522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152402" y="3884585"/>
            <a:ext cx="25715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状态转移矩阵的性质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53283" name="Object 3"/>
          <p:cNvGraphicFramePr>
            <a:graphicFrameLocks noChangeAspect="1"/>
          </p:cNvGraphicFramePr>
          <p:nvPr/>
        </p:nvGraphicFramePr>
        <p:xfrm>
          <a:off x="1601789" y="4333877"/>
          <a:ext cx="163036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3" imgW="927000" imgH="215640" progId="Equation.3">
                  <p:embed/>
                </p:oleObj>
              </mc:Choice>
              <mc:Fallback>
                <p:oleObj name="公式" r:id="rId3" imgW="927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9" y="4333877"/>
                        <a:ext cx="1630363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6" name="Object 6"/>
          <p:cNvGraphicFramePr>
            <a:graphicFrameLocks noChangeAspect="1"/>
          </p:cNvGraphicFramePr>
          <p:nvPr/>
        </p:nvGraphicFramePr>
        <p:xfrm>
          <a:off x="2103441" y="3146428"/>
          <a:ext cx="583723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3543120" imgH="406080" progId="Equation.DSMT4">
                  <p:embed/>
                </p:oleObj>
              </mc:Choice>
              <mc:Fallback>
                <p:oleObj name="Equation" r:id="rId5" imgW="3543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41" y="3146428"/>
                        <a:ext cx="5837237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2898778" y="2514601"/>
          <a:ext cx="36544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2311200" imgH="380880" progId="Equation.DSMT4">
                  <p:embed/>
                </p:oleObj>
              </mc:Choice>
              <mc:Fallback>
                <p:oleObj name="Equation" r:id="rId7" imgW="2311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8" y="2514601"/>
                        <a:ext cx="365442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1601790" y="4784728"/>
          <a:ext cx="256698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公式" r:id="rId9" imgW="1460160" imgH="241200" progId="Equation.3">
                  <p:embed/>
                </p:oleObj>
              </mc:Choice>
              <mc:Fallback>
                <p:oleObj name="公式" r:id="rId9" imgW="1460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90" y="4784728"/>
                        <a:ext cx="2566987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9" name="Object 9"/>
          <p:cNvGraphicFramePr>
            <a:graphicFrameLocks noChangeAspect="1"/>
          </p:cNvGraphicFramePr>
          <p:nvPr/>
        </p:nvGraphicFramePr>
        <p:xfrm>
          <a:off x="1601791" y="5313365"/>
          <a:ext cx="334803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公式" r:id="rId11" imgW="1904760" imgH="228600" progId="Equation.3">
                  <p:embed/>
                </p:oleObj>
              </mc:Choice>
              <mc:Fallback>
                <p:oleObj name="公式" r:id="rId11" imgW="1904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91" y="5313365"/>
                        <a:ext cx="3348037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0" name="Object 10"/>
          <p:cNvGraphicFramePr>
            <a:graphicFrameLocks noChangeAspect="1"/>
          </p:cNvGraphicFramePr>
          <p:nvPr/>
        </p:nvGraphicFramePr>
        <p:xfrm>
          <a:off x="1601789" y="5710238"/>
          <a:ext cx="479901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公式" r:id="rId13" imgW="2730240" imgH="393480" progId="Equation.3">
                  <p:embed/>
                </p:oleObj>
              </mc:Choice>
              <mc:Fallback>
                <p:oleObj name="公式" r:id="rId13" imgW="2730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9" y="5710238"/>
                        <a:ext cx="4799012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91" name="Rectangle 11"/>
          <p:cNvSpPr>
            <a:spLocks noChangeArrowheads="1"/>
          </p:cNvSpPr>
          <p:nvPr/>
        </p:nvSpPr>
        <p:spPr bwMode="auto">
          <a:xfrm>
            <a:off x="152403" y="533401"/>
            <a:ext cx="52383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LTV</a:t>
            </a: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系统和</a:t>
            </a:r>
            <a:r>
              <a:rPr lang="en-US" altLang="zh-CN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LTI</a:t>
            </a:r>
            <a:r>
              <a:rPr lang="zh-CN" altLang="en-US" sz="2000" b="1">
                <a:solidFill>
                  <a:srgbClr val="DC5900"/>
                </a:solidFill>
                <a:latin typeface="Times New Roman" panose="02020603050405020304" pitchFamily="18" charset="0"/>
                <a:ea typeface="楷体_GB2312" pitchFamily="49" charset="-122"/>
              </a:rPr>
              <a:t>系统在状态转移矩阵上的区别</a:t>
            </a:r>
          </a:p>
        </p:txBody>
      </p:sp>
      <p:sp>
        <p:nvSpPr>
          <p:cNvPr id="353292" name="Rectangle 12"/>
          <p:cNvSpPr>
            <a:spLocks noChangeArrowheads="1"/>
          </p:cNvSpPr>
          <p:nvPr/>
        </p:nvSpPr>
        <p:spPr bwMode="auto">
          <a:xfrm>
            <a:off x="152400" y="914400"/>
            <a:ext cx="8839200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A77"/>
              </a:buClr>
              <a:buSzPct val="75000"/>
              <a:buFont typeface="Wingdings" panose="05000000000000000000" pitchFamily="2" charset="2"/>
              <a:buAutoNum type="circleNumDbPlain"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对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LTI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系统， </a:t>
            </a:r>
            <a:r>
              <a:rPr lang="el-GR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Φ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依赖于“相对时间”，随初始时刻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选择不同有相同结果对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LTV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系统，</a:t>
            </a:r>
            <a:r>
              <a:rPr lang="el-GR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Φ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依赖于“绝对时间”，随初始时刻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选择不同有不同结果</a:t>
            </a:r>
          </a:p>
        </p:txBody>
      </p:sp>
      <p:sp>
        <p:nvSpPr>
          <p:cNvPr id="353294" name="Rectangle 14"/>
          <p:cNvSpPr>
            <a:spLocks noChangeArrowheads="1"/>
          </p:cNvSpPr>
          <p:nvPr/>
        </p:nvSpPr>
        <p:spPr bwMode="auto">
          <a:xfrm>
            <a:off x="152400" y="1752602"/>
            <a:ext cx="86410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7A77"/>
              </a:buClr>
              <a:buSzPct val="75000"/>
              <a:buFont typeface="Wingdings" panose="05000000000000000000" pitchFamily="2" charset="2"/>
              <a:buAutoNum type="circleNumDbPlain" startAt="2"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对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LTI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系统，可以定出</a:t>
            </a:r>
            <a:r>
              <a:rPr lang="el-GR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Φ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t-t</a:t>
            </a:r>
            <a:r>
              <a:rPr lang="en-US" altLang="zh-CN" sz="2000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闭合形式表达式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7A77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    对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LTV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系统，一般难以求得</a:t>
            </a:r>
            <a:r>
              <a:rPr lang="el-GR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Φ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的闭合形式表达式，当且仅当满足条件</a:t>
            </a:r>
          </a:p>
        </p:txBody>
      </p:sp>
      <p:sp>
        <p:nvSpPr>
          <p:cNvPr id="353296" name="Rectangle 16"/>
          <p:cNvSpPr>
            <a:spLocks noChangeArrowheads="1"/>
          </p:cNvSpPr>
          <p:nvPr/>
        </p:nvSpPr>
        <p:spPr bwMode="auto">
          <a:xfrm>
            <a:off x="381003" y="3276601"/>
            <a:ext cx="18790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r>
              <a:rPr lang="el-GR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Φ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可表为：</a:t>
            </a:r>
          </a:p>
        </p:txBody>
      </p:sp>
      <p:sp>
        <p:nvSpPr>
          <p:cNvPr id="353298" name="Rectangle 18"/>
          <p:cNvSpPr>
            <a:spLocks noChangeArrowheads="1"/>
          </p:cNvSpPr>
          <p:nvPr/>
        </p:nvSpPr>
        <p:spPr bwMode="auto">
          <a:xfrm>
            <a:off x="381003" y="4327527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初始阵</a:t>
            </a:r>
          </a:p>
        </p:txBody>
      </p:sp>
      <p:sp>
        <p:nvSpPr>
          <p:cNvPr id="353299" name="Rectangle 19"/>
          <p:cNvSpPr>
            <a:spLocks noChangeArrowheads="1"/>
          </p:cNvSpPr>
          <p:nvPr/>
        </p:nvSpPr>
        <p:spPr bwMode="auto">
          <a:xfrm>
            <a:off x="381003" y="4784727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逆矩阵</a:t>
            </a:r>
          </a:p>
        </p:txBody>
      </p:sp>
      <p:sp>
        <p:nvSpPr>
          <p:cNvPr id="353300" name="Rectangle 20"/>
          <p:cNvSpPr>
            <a:spLocks noChangeArrowheads="1"/>
          </p:cNvSpPr>
          <p:nvPr/>
        </p:nvSpPr>
        <p:spPr bwMode="auto">
          <a:xfrm>
            <a:off x="381003" y="5257801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传递性</a:t>
            </a:r>
          </a:p>
        </p:txBody>
      </p:sp>
      <p:sp>
        <p:nvSpPr>
          <p:cNvPr id="353301" name="Rectangle 21"/>
          <p:cNvSpPr>
            <a:spLocks noChangeArrowheads="1"/>
          </p:cNvSpPr>
          <p:nvPr/>
        </p:nvSpPr>
        <p:spPr bwMode="auto">
          <a:xfrm>
            <a:off x="381001" y="5791201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逆阵导数</a:t>
            </a:r>
          </a:p>
        </p:txBody>
      </p:sp>
    </p:spTree>
    <p:extLst>
      <p:ext uri="{BB962C8B-B14F-4D97-AF65-F5344CB8AC3E}">
        <p14:creationId xmlns:p14="http://schemas.microsoft.com/office/powerpoint/2010/main" val="2180074026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2" grpId="0"/>
      <p:bldP spid="353292" grpId="0"/>
      <p:bldP spid="353294" grpId="0"/>
      <p:bldP spid="353296" grpId="0"/>
      <p:bldP spid="353298" grpId="0"/>
      <p:bldP spid="353299" grpId="0"/>
      <p:bldP spid="353300" grpId="0"/>
      <p:bldP spid="3533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06365" y="531785"/>
            <a:ext cx="2484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系统的状态响应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228600" y="988985"/>
            <a:ext cx="6019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对连续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LTV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系统，状态方程为</a:t>
            </a:r>
          </a:p>
        </p:txBody>
      </p:sp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2667000" y="2268539"/>
          <a:ext cx="44196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公式" r:id="rId3" imgW="2183452" imgH="355446" progId="Equation.3">
                  <p:embed/>
                </p:oleObj>
              </mc:Choice>
              <mc:Fallback>
                <p:oleObj name="公式" r:id="rId3" imgW="2183452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68539"/>
                        <a:ext cx="4419600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962028" y="1903385"/>
            <a:ext cx="51523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则状态方程解基于状态转移矩阵的表达式为 </a:t>
            </a:r>
          </a:p>
        </p:txBody>
      </p:sp>
      <p:graphicFrame>
        <p:nvGraphicFramePr>
          <p:cNvPr id="354312" name="Object 8"/>
          <p:cNvGraphicFramePr>
            <a:graphicFrameLocks noChangeAspect="1"/>
          </p:cNvGraphicFramePr>
          <p:nvPr/>
        </p:nvGraphicFramePr>
        <p:xfrm>
          <a:off x="2590802" y="1416054"/>
          <a:ext cx="46275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616120" imgH="253800" progId="Equation.DSMT4">
                  <p:embed/>
                </p:oleObj>
              </mc:Choice>
              <mc:Fallback>
                <p:oleObj name="Equation" r:id="rId5" imgW="2616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2" y="1416054"/>
                        <a:ext cx="4627563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3" name="Rectangle 9"/>
          <p:cNvSpPr>
            <a:spLocks noChangeArrowheads="1"/>
          </p:cNvSpPr>
          <p:nvPr/>
        </p:nvSpPr>
        <p:spPr bwMode="auto">
          <a:xfrm>
            <a:off x="228600" y="5179985"/>
            <a:ext cx="403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FontTx/>
              <a:buAutoNum type="circleNumDbPlain" startAt="3"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状态运动计算上的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困难</a:t>
            </a:r>
          </a:p>
        </p:txBody>
      </p:sp>
      <p:sp>
        <p:nvSpPr>
          <p:cNvPr id="354314" name="Rectangle 10"/>
          <p:cNvSpPr>
            <a:spLocks noChangeArrowheads="1"/>
          </p:cNvSpPr>
          <p:nvPr/>
        </p:nvSpPr>
        <p:spPr bwMode="auto">
          <a:xfrm>
            <a:off x="588965" y="5558753"/>
            <a:ext cx="802163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对连续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LTV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系统，一般难以确定状态转移矩阵的解析表达式，故其主要用于理论分析中。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可用数值方法求解</a:t>
            </a:r>
            <a:endParaRPr lang="zh-CN" altLang="en-US" sz="2000" b="1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4315" name="Object 11"/>
          <p:cNvGraphicFramePr>
            <a:graphicFrameLocks noChangeAspect="1"/>
          </p:cNvGraphicFramePr>
          <p:nvPr/>
        </p:nvGraphicFramePr>
        <p:xfrm>
          <a:off x="2590800" y="3514728"/>
          <a:ext cx="4419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公式" r:id="rId7" imgW="2311200" imgH="355320" progId="Equation.3">
                  <p:embed/>
                </p:oleObj>
              </mc:Choice>
              <mc:Fallback>
                <p:oleObj name="公式" r:id="rId7" imgW="23112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14728"/>
                        <a:ext cx="44196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6" name="Rectangle 12"/>
          <p:cNvSpPr>
            <a:spLocks noChangeArrowheads="1"/>
          </p:cNvSpPr>
          <p:nvPr/>
        </p:nvSpPr>
        <p:spPr bwMode="auto">
          <a:xfrm>
            <a:off x="7116765" y="3633761"/>
            <a:ext cx="19510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——LTI</a:t>
            </a:r>
            <a:r>
              <a:rPr lang="zh-CN" altLang="en-US" sz="2000" b="1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系统解</a:t>
            </a:r>
            <a:endParaRPr lang="zh-CN" altLang="en-US" sz="2000" b="1">
              <a:solidFill>
                <a:srgbClr val="007A77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4317" name="Rectangle 13"/>
          <p:cNvSpPr>
            <a:spLocks noChangeArrowheads="1"/>
          </p:cNvSpPr>
          <p:nvPr/>
        </p:nvSpPr>
        <p:spPr bwMode="auto">
          <a:xfrm>
            <a:off x="228602" y="3063476"/>
            <a:ext cx="748823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Aft>
                <a:spcPct val="0"/>
              </a:spcAft>
              <a:buFontTx/>
              <a:buAutoNum type="circleNumDbPlain"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线性系统状态运动表达式在形式上的统一性</a:t>
            </a:r>
          </a:p>
        </p:txBody>
      </p:sp>
      <p:sp>
        <p:nvSpPr>
          <p:cNvPr id="354318" name="Rectangle 14"/>
          <p:cNvSpPr>
            <a:spLocks noChangeArrowheads="1"/>
          </p:cNvSpPr>
          <p:nvPr/>
        </p:nvSpPr>
        <p:spPr bwMode="auto">
          <a:xfrm>
            <a:off x="230191" y="4132264"/>
            <a:ext cx="88093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7A77"/>
              </a:buClr>
              <a:buFont typeface="Wingdings" panose="05000000000000000000" pitchFamily="2" charset="2"/>
              <a:buAutoNum type="circleNumDbPlain" startAt="2"/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对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LTV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系统，也有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 b="1" i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)+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 b="1" i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，其中零输入响应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 b="1" i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和零初态响应</a:t>
            </a:r>
            <a:r>
              <a:rPr lang="en-US" altLang="zh-CN" sz="2000" b="1" i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000" b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 b="1" i="1" baseline="-25000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354319" name="Object 15"/>
          <p:cNvGraphicFramePr>
            <a:graphicFrameLocks noChangeAspect="1"/>
          </p:cNvGraphicFramePr>
          <p:nvPr/>
        </p:nvGraphicFramePr>
        <p:xfrm>
          <a:off x="1828803" y="4648201"/>
          <a:ext cx="23653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1168200" imgH="253800" progId="Equation.DSMT4">
                  <p:embed/>
                </p:oleObj>
              </mc:Choice>
              <mc:Fallback>
                <p:oleObj name="Equation" r:id="rId9" imgW="1168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3" y="4648201"/>
                        <a:ext cx="236537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20" name="Object 16"/>
          <p:cNvGraphicFramePr>
            <a:graphicFrameLocks noChangeAspect="1"/>
          </p:cNvGraphicFramePr>
          <p:nvPr/>
        </p:nvGraphicFramePr>
        <p:xfrm>
          <a:off x="4724400" y="4560888"/>
          <a:ext cx="29718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1701720" imgH="355320" progId="Equation.DSMT4">
                  <p:embed/>
                </p:oleObj>
              </mc:Choice>
              <mc:Fallback>
                <p:oleObj name="Equation" r:id="rId11" imgW="17017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560888"/>
                        <a:ext cx="29718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21" name="Rectangle 17"/>
          <p:cNvSpPr>
            <a:spLocks noChangeArrowheads="1"/>
          </p:cNvSpPr>
          <p:nvPr/>
        </p:nvSpPr>
        <p:spPr bwMode="auto">
          <a:xfrm>
            <a:off x="4194178" y="4670398"/>
            <a:ext cx="911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4322" name="Rectangle 18"/>
          <p:cNvSpPr>
            <a:spLocks noChangeArrowheads="1"/>
          </p:cNvSpPr>
          <p:nvPr/>
        </p:nvSpPr>
        <p:spPr bwMode="auto">
          <a:xfrm>
            <a:off x="228603" y="2741585"/>
            <a:ext cx="3197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7A77"/>
                </a:solidFill>
                <a:latin typeface="Times New Roman" panose="02020603050405020304" pitchFamily="18" charset="0"/>
                <a:ea typeface="楷体_GB2312" pitchFamily="49" charset="-122"/>
              </a:rPr>
              <a:t>注释：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230565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/>
      <p:bldP spid="354311" grpId="0"/>
      <p:bldP spid="354313" grpId="0"/>
      <p:bldP spid="354314" grpId="0"/>
      <p:bldP spid="354316" grpId="0"/>
      <p:bldP spid="354317" grpId="0"/>
      <p:bldP spid="354318" grpId="0"/>
      <p:bldP spid="354321" grpId="0"/>
      <p:bldP spid="354322" grpId="0"/>
    </p:bldLst>
  </p:timing>
</p:sld>
</file>

<file path=ppt/theme/theme1.xml><?xml version="1.0" encoding="utf-8"?>
<a:theme xmlns:a="http://schemas.openxmlformats.org/drawingml/2006/main" name="诗情画意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Microsoft Office PowerPoint</Application>
  <PresentationFormat>全屏显示(4:3)</PresentationFormat>
  <Paragraphs>84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楷体_GB2312</vt:lpstr>
      <vt:lpstr>宋体</vt:lpstr>
      <vt:lpstr>Arial</vt:lpstr>
      <vt:lpstr>Calibri</vt:lpstr>
      <vt:lpstr>Calibri Light</vt:lpstr>
      <vt:lpstr>Symbol</vt:lpstr>
      <vt:lpstr>Times New Roman</vt:lpstr>
      <vt:lpstr>Wingdings</vt:lpstr>
      <vt:lpstr>诗情画意</vt:lpstr>
      <vt:lpstr>Microsoft 公式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</dc:creator>
  <cp:lastModifiedBy>leo</cp:lastModifiedBy>
  <cp:revision>1</cp:revision>
  <dcterms:created xsi:type="dcterms:W3CDTF">2017-09-24T15:24:34Z</dcterms:created>
  <dcterms:modified xsi:type="dcterms:W3CDTF">2017-09-24T15:25:27Z</dcterms:modified>
</cp:coreProperties>
</file>