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51" r:id="rId2"/>
    <p:sldId id="352" r:id="rId3"/>
    <p:sldId id="302" r:id="rId4"/>
    <p:sldId id="416" r:id="rId5"/>
    <p:sldId id="415" r:id="rId6"/>
    <p:sldId id="434" r:id="rId7"/>
    <p:sldId id="435" r:id="rId8"/>
    <p:sldId id="433" r:id="rId9"/>
    <p:sldId id="409" r:id="rId10"/>
    <p:sldId id="389" r:id="rId11"/>
    <p:sldId id="418" r:id="rId12"/>
    <p:sldId id="427" r:id="rId13"/>
    <p:sldId id="419" r:id="rId14"/>
    <p:sldId id="428" r:id="rId15"/>
    <p:sldId id="410" r:id="rId16"/>
    <p:sldId id="420" r:id="rId17"/>
    <p:sldId id="429" r:id="rId18"/>
    <p:sldId id="421" r:id="rId19"/>
    <p:sldId id="430" r:id="rId20"/>
    <p:sldId id="411" r:id="rId21"/>
    <p:sldId id="423" r:id="rId22"/>
    <p:sldId id="431" r:id="rId23"/>
    <p:sldId id="422" r:id="rId24"/>
    <p:sldId id="432" r:id="rId25"/>
    <p:sldId id="412" r:id="rId26"/>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8" userDrawn="1">
          <p15:clr>
            <a:srgbClr val="A4A3A4"/>
          </p15:clr>
        </p15:guide>
        <p15:guide id="2" pos="2903" userDrawn="1">
          <p15:clr>
            <a:srgbClr val="A4A3A4"/>
          </p15:clr>
        </p15:guide>
        <p15:guide id="3" orient="horz" pos="2436" userDrawn="1">
          <p15:clr>
            <a:srgbClr val="A4A3A4"/>
          </p15:clr>
        </p15:guide>
        <p15:guide id="4" pos="90" userDrawn="1">
          <p15:clr>
            <a:srgbClr val="A4A3A4"/>
          </p15:clr>
        </p15:guide>
        <p15:guide id="7" pos="5647" userDrawn="1">
          <p15:clr>
            <a:srgbClr val="A4A3A4"/>
          </p15:clr>
        </p15:guide>
        <p15:guide id="8" orient="horz" pos="1212" userDrawn="1">
          <p15:clr>
            <a:srgbClr val="A4A3A4"/>
          </p15:clr>
        </p15:guide>
        <p15:guide id="9" orient="horz" pos="2663" userDrawn="1">
          <p15:clr>
            <a:srgbClr val="A4A3A4"/>
          </p15:clr>
        </p15:guide>
        <p15:guide id="10" orient="horz" pos="1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4D4"/>
    <a:srgbClr val="626262"/>
    <a:srgbClr val="757575"/>
    <a:srgbClr val="6F6F6F"/>
    <a:srgbClr val="696969"/>
    <a:srgbClr val="929292"/>
    <a:srgbClr val="D7D7D7"/>
    <a:srgbClr val="FFFFFF"/>
    <a:srgbClr val="97979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1479" autoAdjust="0"/>
  </p:normalViewPr>
  <p:slideViewPr>
    <p:cSldViewPr snapToGrid="0" showGuides="1">
      <p:cViewPr varScale="1">
        <p:scale>
          <a:sx n="97" d="100"/>
          <a:sy n="97" d="100"/>
        </p:scale>
        <p:origin x="86" y="202"/>
      </p:cViewPr>
      <p:guideLst>
        <p:guide orient="horz" pos="2368"/>
        <p:guide pos="2903"/>
        <p:guide orient="horz" pos="2436"/>
        <p:guide pos="90"/>
        <p:guide pos="5647"/>
        <p:guide orient="horz" pos="1212"/>
        <p:guide orient="horz" pos="2663"/>
        <p:guide orient="horz" pos="146"/>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754999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951534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1739771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8897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19</a:t>
            </a:fld>
            <a:endParaRPr lang="zh-CN" altLang="en-US"/>
          </a:p>
        </p:txBody>
      </p:sp>
    </p:spTree>
    <p:extLst>
      <p:ext uri="{BB962C8B-B14F-4D97-AF65-F5344CB8AC3E}">
        <p14:creationId xmlns:p14="http://schemas.microsoft.com/office/powerpoint/2010/main" val="2012274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89037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22</a:t>
            </a:fld>
            <a:endParaRPr lang="zh-CN" altLang="en-US"/>
          </a:p>
        </p:txBody>
      </p:sp>
    </p:spTree>
    <p:extLst>
      <p:ext uri="{BB962C8B-B14F-4D97-AF65-F5344CB8AC3E}">
        <p14:creationId xmlns:p14="http://schemas.microsoft.com/office/powerpoint/2010/main" val="3576178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2210440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extLst>
      <p:ext uri="{BB962C8B-B14F-4D97-AF65-F5344CB8AC3E}">
        <p14:creationId xmlns:p14="http://schemas.microsoft.com/office/powerpoint/2010/main" val="388484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3150421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842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390897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06334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428018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356690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2020/10/6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4" name="图片 3">
            <a:extLst>
              <a:ext uri="{FF2B5EF4-FFF2-40B4-BE49-F238E27FC236}">
                <a16:creationId xmlns:a16="http://schemas.microsoft.com/office/drawing/2014/main" id="{4593ADDC-9834-40C7-B711-E3FE63C47F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16679"/>
            <a:ext cx="1900616" cy="533557"/>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2020/10/6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9.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jpe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0.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3.jpe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3.jpe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svg"/><Relationship Id="rId7"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9.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9.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sv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9.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sv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4.xml"/><Relationship Id="rId7" Type="http://schemas.openxmlformats.org/officeDocument/2006/relationships/oleObject" Target="../embeddings/oleObject1.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jpeg"/><Relationship Id="rId11" Type="http://schemas.openxmlformats.org/officeDocument/2006/relationships/oleObject" Target="../embeddings/oleObject3.bin"/><Relationship Id="rId5" Type="http://schemas.openxmlformats.org/officeDocument/2006/relationships/image" Target="../media/image9.svg"/><Relationship Id="rId10" Type="http://schemas.openxmlformats.org/officeDocument/2006/relationships/image" Target="../media/image11.wmf"/><Relationship Id="rId4" Type="http://schemas.openxmlformats.org/officeDocument/2006/relationships/image" Target="../media/image8.png"/><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6.xml"/><Relationship Id="rId7" Type="http://schemas.openxmlformats.org/officeDocument/2006/relationships/oleObject" Target="../embeddings/oleObject5.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jpeg"/><Relationship Id="rId11" Type="http://schemas.openxmlformats.org/officeDocument/2006/relationships/oleObject" Target="../embeddings/oleObject7.bin"/><Relationship Id="rId5" Type="http://schemas.openxmlformats.org/officeDocument/2006/relationships/image" Target="../media/image9.svg"/><Relationship Id="rId10" Type="http://schemas.openxmlformats.org/officeDocument/2006/relationships/image" Target="../media/image16.wmf"/><Relationship Id="rId4" Type="http://schemas.openxmlformats.org/officeDocument/2006/relationships/image" Target="../media/image8.png"/><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1.bin"/><Relationship Id="rId18" Type="http://schemas.openxmlformats.org/officeDocument/2006/relationships/image" Target="../media/image23.wmf"/><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20.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3.jpeg"/><Relationship Id="rId11" Type="http://schemas.openxmlformats.org/officeDocument/2006/relationships/oleObject" Target="../embeddings/oleObject10.bin"/><Relationship Id="rId5" Type="http://schemas.openxmlformats.org/officeDocument/2006/relationships/image" Target="../media/image9.svg"/><Relationship Id="rId15" Type="http://schemas.openxmlformats.org/officeDocument/2006/relationships/oleObject" Target="../embeddings/oleObject12.bin"/><Relationship Id="rId10" Type="http://schemas.openxmlformats.org/officeDocument/2006/relationships/image" Target="../media/image19.wmf"/><Relationship Id="rId19" Type="http://schemas.openxmlformats.org/officeDocument/2006/relationships/oleObject" Target="../embeddings/oleObject14.bin"/><Relationship Id="rId4" Type="http://schemas.openxmlformats.org/officeDocument/2006/relationships/image" Target="../media/image8.png"/><Relationship Id="rId9" Type="http://schemas.openxmlformats.org/officeDocument/2006/relationships/oleObject" Target="../embeddings/oleObject9.bin"/><Relationship Id="rId14" Type="http://schemas.openxmlformats.org/officeDocument/2006/relationships/image" Target="../media/image21.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E6D998F6-5594-4B70-B584-703EC2600AB5}"/>
              </a:ext>
            </a:extLst>
          </p:cNvPr>
          <p:cNvGrpSpPr/>
          <p:nvPr/>
        </p:nvGrpSpPr>
        <p:grpSpPr>
          <a:xfrm>
            <a:off x="143377" y="594555"/>
            <a:ext cx="8880164" cy="3954389"/>
            <a:chOff x="-3091569" y="5285927"/>
            <a:chExt cx="8880164" cy="3954389"/>
          </a:xfrm>
          <a:effectLst>
            <a:outerShdw blurRad="317500" dist="114300" dir="8100000" algn="tr" rotWithShape="0">
              <a:prstClr val="black">
                <a:alpha val="40000"/>
              </a:prstClr>
            </a:outerShdw>
          </a:effectLst>
        </p:grpSpPr>
        <p:pic>
          <p:nvPicPr>
            <p:cNvPr id="11" name="图片 10">
              <a:extLst>
                <a:ext uri="{FF2B5EF4-FFF2-40B4-BE49-F238E27FC236}">
                  <a16:creationId xmlns:a16="http://schemas.microsoft.com/office/drawing/2014/main" id="{F4CDE930-420A-4F26-862C-891B9B3372D5}"/>
                </a:ext>
              </a:extLst>
            </p:cNvPr>
            <p:cNvPicPr>
              <a:picLocks noChangeAspect="1"/>
            </p:cNvPicPr>
            <p:nvPr/>
          </p:nvPicPr>
          <p:blipFill rotWithShape="1">
            <a:blip r:embed="rId3">
              <a:extLst>
                <a:ext uri="{28A0092B-C50C-407E-A947-70E740481C1C}">
                  <a14:useLocalDpi xmlns:a14="http://schemas.microsoft.com/office/drawing/2010/main" val="0"/>
                </a:ext>
              </a:extLst>
            </a:blip>
            <a:srcRect l="2511" t="26491"/>
            <a:stretch/>
          </p:blipFill>
          <p:spPr>
            <a:xfrm>
              <a:off x="-3091569" y="5285927"/>
              <a:ext cx="8845616" cy="3954389"/>
            </a:xfrm>
            <a:prstGeom prst="rect">
              <a:avLst/>
            </a:prstGeom>
          </p:spPr>
        </p:pic>
        <p:sp>
          <p:nvSpPr>
            <p:cNvPr id="52" name="矩形 51">
              <a:extLst>
                <a:ext uri="{FF2B5EF4-FFF2-40B4-BE49-F238E27FC236}">
                  <a16:creationId xmlns:a16="http://schemas.microsoft.com/office/drawing/2014/main" id="{548BFC77-B032-4636-BAF2-72A899950C84}"/>
                </a:ext>
              </a:extLst>
            </p:cNvPr>
            <p:cNvSpPr/>
            <p:nvPr/>
          </p:nvSpPr>
          <p:spPr>
            <a:xfrm>
              <a:off x="-3091569" y="5285927"/>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9" name="AutoShape 2" descr="查看源图像">
            <a:extLst>
              <a:ext uri="{FF2B5EF4-FFF2-40B4-BE49-F238E27FC236}">
                <a16:creationId xmlns:a16="http://schemas.microsoft.com/office/drawing/2014/main" id="{9D003577-BB4B-4DE4-98EF-268E24C4879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0" name="组合 89">
            <a:extLst>
              <a:ext uri="{FF2B5EF4-FFF2-40B4-BE49-F238E27FC236}">
                <a16:creationId xmlns:a16="http://schemas.microsoft.com/office/drawing/2014/main" id="{4B965B59-A10E-4C6F-918A-8C6AD9795240}"/>
              </a:ext>
            </a:extLst>
          </p:cNvPr>
          <p:cNvGrpSpPr/>
          <p:nvPr/>
        </p:nvGrpSpPr>
        <p:grpSpPr>
          <a:xfrm>
            <a:off x="3400411" y="972056"/>
            <a:ext cx="3103963" cy="1020797"/>
            <a:chOff x="3400411" y="972056"/>
            <a:chExt cx="3103963" cy="1020797"/>
          </a:xfrm>
        </p:grpSpPr>
        <p:sp>
          <p:nvSpPr>
            <p:cNvPr id="91" name="文本框 90">
              <a:extLst>
                <a:ext uri="{FF2B5EF4-FFF2-40B4-BE49-F238E27FC236}">
                  <a16:creationId xmlns:a16="http://schemas.microsoft.com/office/drawing/2014/main" id="{C2B00BBA-04E2-452C-B2B3-5F00B223262E}"/>
                </a:ext>
              </a:extLst>
            </p:cNvPr>
            <p:cNvSpPr txBox="1"/>
            <p:nvPr/>
          </p:nvSpPr>
          <p:spPr>
            <a:xfrm>
              <a:off x="3400411" y="972056"/>
              <a:ext cx="3039647"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中国科学院大学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92" name="文本框 91">
              <a:extLst>
                <a:ext uri="{FF2B5EF4-FFF2-40B4-BE49-F238E27FC236}">
                  <a16:creationId xmlns:a16="http://schemas.microsoft.com/office/drawing/2014/main" id="{CDE070C2-EF5F-4B2D-9737-4DE9E1441319}"/>
                </a:ext>
              </a:extLst>
            </p:cNvPr>
            <p:cNvSpPr txBox="1"/>
            <p:nvPr/>
          </p:nvSpPr>
          <p:spPr>
            <a:xfrm>
              <a:off x="3420932" y="1485022"/>
              <a:ext cx="3083442" cy="507831"/>
            </a:xfrm>
            <a:prstGeom prst="rect">
              <a:avLst/>
            </a:prstGeom>
            <a:noFill/>
          </p:spPr>
          <p:txBody>
            <a:bodyPr wrap="square" rtlCol="0">
              <a:spAutoFit/>
            </a:bodyPr>
            <a:lstStyle/>
            <a:p>
              <a:r>
                <a:rPr lang="en-US" altLang="zh-CN" b="1" dirty="0"/>
                <a:t>University of Chinese Academy of Sciences</a:t>
              </a:r>
            </a:p>
            <a:p>
              <a:endParaRPr lang="zh-CN" altLang="en-US" dirty="0"/>
            </a:p>
          </p:txBody>
        </p:sp>
      </p:grpSp>
      <p:sp>
        <p:nvSpPr>
          <p:cNvPr id="93" name="文本框 9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0CF2FF8-F33C-4AB6-AFD4-E5C241F6C195}"/>
              </a:ext>
            </a:extLst>
          </p:cNvPr>
          <p:cNvSpPr txBox="1">
            <a:spLocks noChangeArrowheads="1"/>
          </p:cNvSpPr>
          <p:nvPr/>
        </p:nvSpPr>
        <p:spPr bwMode="auto">
          <a:xfrm>
            <a:off x="1830757" y="2086585"/>
            <a:ext cx="5707980"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计算智能：神经网络大作业</a:t>
            </a:r>
          </a:p>
        </p:txBody>
      </p:sp>
      <p:cxnSp>
        <p:nvCxnSpPr>
          <p:cNvPr id="95" name="直接连接符 94">
            <a:extLst>
              <a:ext uri="{FF2B5EF4-FFF2-40B4-BE49-F238E27FC236}">
                <a16:creationId xmlns:a16="http://schemas.microsoft.com/office/drawing/2014/main" id="{F7417807-9A6D-420D-BBFC-1AAFB33C609E}"/>
              </a:ext>
            </a:extLst>
          </p:cNvPr>
          <p:cNvCxnSpPr>
            <a:cxnSpLocks/>
          </p:cNvCxnSpPr>
          <p:nvPr/>
        </p:nvCxnSpPr>
        <p:spPr>
          <a:xfrm>
            <a:off x="4432229" y="3042457"/>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6" name="椭圆 95">
            <a:extLst>
              <a:ext uri="{FF2B5EF4-FFF2-40B4-BE49-F238E27FC236}">
                <a16:creationId xmlns:a16="http://schemas.microsoft.com/office/drawing/2014/main" id="{73531CDE-FF8F-4EA4-8C37-10BCFFD65CA6}"/>
              </a:ext>
            </a:extLst>
          </p:cNvPr>
          <p:cNvSpPr/>
          <p:nvPr/>
        </p:nvSpPr>
        <p:spPr>
          <a:xfrm>
            <a:off x="1781801" y="335702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AC37DD-B4A9-48CA-8C14-85D14E048C9A}"/>
              </a:ext>
            </a:extLst>
          </p:cNvPr>
          <p:cNvSpPr txBox="1">
            <a:spLocks noChangeArrowheads="1"/>
          </p:cNvSpPr>
          <p:nvPr/>
        </p:nvSpPr>
        <p:spPr bwMode="auto">
          <a:xfrm>
            <a:off x="2141395" y="3378664"/>
            <a:ext cx="182014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2020.10.03</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01" name="椭圆 100">
            <a:extLst>
              <a:ext uri="{FF2B5EF4-FFF2-40B4-BE49-F238E27FC236}">
                <a16:creationId xmlns:a16="http://schemas.microsoft.com/office/drawing/2014/main" id="{E99419C0-B5D6-407E-A154-E1AFC189BB42}"/>
              </a:ext>
            </a:extLst>
          </p:cNvPr>
          <p:cNvSpPr/>
          <p:nvPr/>
        </p:nvSpPr>
        <p:spPr>
          <a:xfrm>
            <a:off x="3840406" y="335702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02" name="文本框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35E86A7-733E-4592-93BD-A84B1DF7476E}"/>
              </a:ext>
            </a:extLst>
          </p:cNvPr>
          <p:cNvSpPr txBox="1">
            <a:spLocks noChangeArrowheads="1"/>
          </p:cNvSpPr>
          <p:nvPr/>
        </p:nvSpPr>
        <p:spPr bwMode="auto">
          <a:xfrm>
            <a:off x="4198814" y="3378664"/>
            <a:ext cx="1576719"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学生：陈帅华</a:t>
            </a:r>
          </a:p>
        </p:txBody>
      </p:sp>
      <p:grpSp>
        <p:nvGrpSpPr>
          <p:cNvPr id="103" name="Group 59">
            <a:extLst>
              <a:ext uri="{FF2B5EF4-FFF2-40B4-BE49-F238E27FC236}">
                <a16:creationId xmlns:a16="http://schemas.microsoft.com/office/drawing/2014/main" id="{68213A24-9A5C-47EC-9086-F35F59ED05D1}"/>
              </a:ext>
            </a:extLst>
          </p:cNvPr>
          <p:cNvGrpSpPr>
            <a:grpSpLocks noChangeAspect="1"/>
          </p:cNvGrpSpPr>
          <p:nvPr/>
        </p:nvGrpSpPr>
        <p:grpSpPr bwMode="auto">
          <a:xfrm>
            <a:off x="1845930" y="3413476"/>
            <a:ext cx="218168" cy="238153"/>
            <a:chOff x="1066" y="1985"/>
            <a:chExt cx="262" cy="286"/>
          </a:xfrm>
          <a:solidFill>
            <a:schemeClr val="bg1"/>
          </a:solidFill>
        </p:grpSpPr>
        <p:sp>
          <p:nvSpPr>
            <p:cNvPr id="104" name="Freeform 60">
              <a:extLst>
                <a:ext uri="{FF2B5EF4-FFF2-40B4-BE49-F238E27FC236}">
                  <a16:creationId xmlns:a16="http://schemas.microsoft.com/office/drawing/2014/main" id="{8DFA44E3-EDE2-4BA7-96F8-623DC6ABB863}"/>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5" name="Freeform 61">
              <a:extLst>
                <a:ext uri="{FF2B5EF4-FFF2-40B4-BE49-F238E27FC236}">
                  <a16:creationId xmlns:a16="http://schemas.microsoft.com/office/drawing/2014/main" id="{C54A528E-1AC6-4E1E-86AD-B4504043BC6C}"/>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6" name="Freeform 62">
              <a:extLst>
                <a:ext uri="{FF2B5EF4-FFF2-40B4-BE49-F238E27FC236}">
                  <a16:creationId xmlns:a16="http://schemas.microsoft.com/office/drawing/2014/main" id="{93C023DC-8E60-484E-A2C7-57832B42645E}"/>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7" name="Freeform 63">
              <a:extLst>
                <a:ext uri="{FF2B5EF4-FFF2-40B4-BE49-F238E27FC236}">
                  <a16:creationId xmlns:a16="http://schemas.microsoft.com/office/drawing/2014/main" id="{4EF0ADEF-E873-4386-8A1A-2B7C0EA3646B}"/>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08" name="Group 66">
            <a:extLst>
              <a:ext uri="{FF2B5EF4-FFF2-40B4-BE49-F238E27FC236}">
                <a16:creationId xmlns:a16="http://schemas.microsoft.com/office/drawing/2014/main" id="{EE94CC9E-0643-4EF5-BB31-D50B62FC75CC}"/>
              </a:ext>
            </a:extLst>
          </p:cNvPr>
          <p:cNvGrpSpPr>
            <a:grpSpLocks noChangeAspect="1"/>
          </p:cNvGrpSpPr>
          <p:nvPr/>
        </p:nvGrpSpPr>
        <p:grpSpPr bwMode="auto">
          <a:xfrm>
            <a:off x="3919889" y="3428571"/>
            <a:ext cx="192087" cy="207963"/>
            <a:chOff x="2111" y="2322"/>
            <a:chExt cx="121" cy="131"/>
          </a:xfrm>
          <a:solidFill>
            <a:schemeClr val="bg1"/>
          </a:solidFill>
        </p:grpSpPr>
        <p:sp>
          <p:nvSpPr>
            <p:cNvPr id="109" name="Freeform 67">
              <a:extLst>
                <a:ext uri="{FF2B5EF4-FFF2-40B4-BE49-F238E27FC236}">
                  <a16:creationId xmlns:a16="http://schemas.microsoft.com/office/drawing/2014/main" id="{17AD5C24-F6C0-4185-8901-F535E529426C}"/>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0" name="Freeform 68">
              <a:extLst>
                <a:ext uri="{FF2B5EF4-FFF2-40B4-BE49-F238E27FC236}">
                  <a16:creationId xmlns:a16="http://schemas.microsoft.com/office/drawing/2014/main" id="{644B8DAC-0174-49C1-82A4-021DD632ED4B}"/>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1" name="Freeform 69">
              <a:extLst>
                <a:ext uri="{FF2B5EF4-FFF2-40B4-BE49-F238E27FC236}">
                  <a16:creationId xmlns:a16="http://schemas.microsoft.com/office/drawing/2014/main" id="{77199F43-4742-4464-894A-C6B2A3225EB9}"/>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12" name="AutoShape 2" descr="查看源图像">
            <a:extLst>
              <a:ext uri="{FF2B5EF4-FFF2-40B4-BE49-F238E27FC236}">
                <a16:creationId xmlns:a16="http://schemas.microsoft.com/office/drawing/2014/main" id="{1DF51F13-C2BE-4F35-998C-ACBE7426F7DA}"/>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椭圆 112">
            <a:extLst>
              <a:ext uri="{FF2B5EF4-FFF2-40B4-BE49-F238E27FC236}">
                <a16:creationId xmlns:a16="http://schemas.microsoft.com/office/drawing/2014/main" id="{221A4202-E11B-4439-BF7B-EA475A518026}"/>
              </a:ext>
            </a:extLst>
          </p:cNvPr>
          <p:cNvSpPr/>
          <p:nvPr/>
        </p:nvSpPr>
        <p:spPr>
          <a:xfrm>
            <a:off x="5521822" y="334940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pic>
        <p:nvPicPr>
          <p:cNvPr id="114" name="图片 113">
            <a:extLst>
              <a:ext uri="{FF2B5EF4-FFF2-40B4-BE49-F238E27FC236}">
                <a16:creationId xmlns:a16="http://schemas.microsoft.com/office/drawing/2014/main" id="{54970F1A-C9AD-4501-BE6E-A90052153B0E}"/>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69039" y="869710"/>
            <a:ext cx="878540" cy="878540"/>
          </a:xfrm>
          <a:prstGeom prst="rect">
            <a:avLst/>
          </a:prstGeom>
        </p:spPr>
      </p:pic>
      <p:sp>
        <p:nvSpPr>
          <p:cNvPr id="115" name="文本框 1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BA3C3BB-23E0-4E40-8F0E-58F145FCA0AD}"/>
              </a:ext>
            </a:extLst>
          </p:cNvPr>
          <p:cNvSpPr txBox="1">
            <a:spLocks noChangeArrowheads="1"/>
          </p:cNvSpPr>
          <p:nvPr/>
        </p:nvSpPr>
        <p:spPr bwMode="auto">
          <a:xfrm>
            <a:off x="5880231" y="337104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任课老师：程龙</a:t>
            </a:r>
          </a:p>
        </p:txBody>
      </p:sp>
      <p:pic>
        <p:nvPicPr>
          <p:cNvPr id="116" name="图形 115">
            <a:extLst>
              <a:ext uri="{FF2B5EF4-FFF2-40B4-BE49-F238E27FC236}">
                <a16:creationId xmlns:a16="http://schemas.microsoft.com/office/drawing/2014/main" id="{2868E271-1099-4D86-8285-7AEC7C1CD5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977" y="3420532"/>
            <a:ext cx="208800" cy="208800"/>
          </a:xfrm>
          <a:prstGeom prst="rect">
            <a:avLst/>
          </a:prstGeom>
        </p:spPr>
      </p:pic>
      <p:sp>
        <p:nvSpPr>
          <p:cNvPr id="117" name="文本框 11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27AD42D-8E38-46F8-9B34-BA4D59101404}"/>
              </a:ext>
            </a:extLst>
          </p:cNvPr>
          <p:cNvSpPr txBox="1">
            <a:spLocks noChangeArrowheads="1"/>
          </p:cNvSpPr>
          <p:nvPr/>
        </p:nvSpPr>
        <p:spPr bwMode="auto">
          <a:xfrm>
            <a:off x="1576417" y="2683074"/>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BP</a:t>
            </a: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神经网络对鸢尾花数据集分类</a:t>
            </a:r>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ppt_x"/>
                                          </p:val>
                                        </p:tav>
                                        <p:tav tm="100000">
                                          <p:val>
                                            <p:strVal val="#ppt_x"/>
                                          </p:val>
                                        </p:tav>
                                      </p:tavLst>
                                    </p:anim>
                                    <p:anim calcmode="lin" valueType="num">
                                      <p:cBhvr additive="base">
                                        <p:cTn id="12" dur="500" fill="hold"/>
                                        <p:tgtEl>
                                          <p:spTgt spid="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additive="base">
                                        <p:cTn id="15" dur="500" fill="hold"/>
                                        <p:tgtEl>
                                          <p:spTgt spid="97"/>
                                        </p:tgtEl>
                                        <p:attrNameLst>
                                          <p:attrName>ppt_x</p:attrName>
                                        </p:attrNameLst>
                                      </p:cBhvr>
                                      <p:tavLst>
                                        <p:tav tm="0">
                                          <p:val>
                                            <p:strVal val="#ppt_x"/>
                                          </p:val>
                                        </p:tav>
                                        <p:tav tm="100000">
                                          <p:val>
                                            <p:strVal val="#ppt_x"/>
                                          </p:val>
                                        </p:tav>
                                      </p:tavLst>
                                    </p:anim>
                                    <p:anim calcmode="lin" valueType="num">
                                      <p:cBhvr additive="base">
                                        <p:cTn id="16" dur="500" fill="hold"/>
                                        <p:tgtEl>
                                          <p:spTgt spid="9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ppt_x"/>
                                          </p:val>
                                        </p:tav>
                                        <p:tav tm="100000">
                                          <p:val>
                                            <p:strVal val="#ppt_x"/>
                                          </p:val>
                                        </p:tav>
                                      </p:tavLst>
                                    </p:anim>
                                    <p:anim calcmode="lin" valueType="num">
                                      <p:cBhvr additive="base">
                                        <p:cTn id="20" dur="500" fill="hold"/>
                                        <p:tgtEl>
                                          <p:spTgt spid="10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additive="base">
                                        <p:cTn id="23" dur="500" fill="hold"/>
                                        <p:tgtEl>
                                          <p:spTgt spid="102"/>
                                        </p:tgtEl>
                                        <p:attrNameLst>
                                          <p:attrName>ppt_x</p:attrName>
                                        </p:attrNameLst>
                                      </p:cBhvr>
                                      <p:tavLst>
                                        <p:tav tm="0">
                                          <p:val>
                                            <p:strVal val="#ppt_x"/>
                                          </p:val>
                                        </p:tav>
                                        <p:tav tm="100000">
                                          <p:val>
                                            <p:strVal val="#ppt_x"/>
                                          </p:val>
                                        </p:tav>
                                      </p:tavLst>
                                    </p:anim>
                                    <p:anim calcmode="lin" valueType="num">
                                      <p:cBhvr additive="base">
                                        <p:cTn id="24" dur="500" fill="hold"/>
                                        <p:tgtEl>
                                          <p:spTgt spid="10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anim calcmode="lin" valueType="num">
                                      <p:cBhvr additive="base">
                                        <p:cTn id="27" dur="500" fill="hold"/>
                                        <p:tgtEl>
                                          <p:spTgt spid="113"/>
                                        </p:tgtEl>
                                        <p:attrNameLst>
                                          <p:attrName>ppt_x</p:attrName>
                                        </p:attrNameLst>
                                      </p:cBhvr>
                                      <p:tavLst>
                                        <p:tav tm="0">
                                          <p:val>
                                            <p:strVal val="#ppt_x"/>
                                          </p:val>
                                        </p:tav>
                                        <p:tav tm="100000">
                                          <p:val>
                                            <p:strVal val="#ppt_x"/>
                                          </p:val>
                                        </p:tav>
                                      </p:tavLst>
                                    </p:anim>
                                    <p:anim calcmode="lin" valueType="num">
                                      <p:cBhvr additive="base">
                                        <p:cTn id="28" dur="500" fill="hold"/>
                                        <p:tgtEl>
                                          <p:spTgt spid="1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fill="hold"/>
                                        <p:tgtEl>
                                          <p:spTgt spid="117"/>
                                        </p:tgtEl>
                                        <p:attrNameLst>
                                          <p:attrName>ppt_x</p:attrName>
                                        </p:attrNameLst>
                                      </p:cBhvr>
                                      <p:tavLst>
                                        <p:tav tm="0">
                                          <p:val>
                                            <p:strVal val="#ppt_x"/>
                                          </p:val>
                                        </p:tav>
                                        <p:tav tm="100000">
                                          <p:val>
                                            <p:strVal val="#ppt_x"/>
                                          </p:val>
                                        </p:tav>
                                      </p:tavLst>
                                    </p:anim>
                                    <p:anim calcmode="lin" valueType="num">
                                      <p:cBhvr additive="base">
                                        <p:cTn id="3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6" grpId="0" animBg="1"/>
      <p:bldP spid="97" grpId="0"/>
      <p:bldP spid="101" grpId="0" animBg="1"/>
      <p:bldP spid="102" grpId="0"/>
      <p:bldP spid="113" grpId="0" animBg="1"/>
      <p:bldP spid="115" grpId="0"/>
      <p:bldP spid="1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35201"/>
            <a:ext cx="3514017" cy="721030"/>
            <a:chOff x="428843" y="-80235"/>
            <a:chExt cx="3514017"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889894" y="167422"/>
              <a:ext cx="3052966"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隐含层节点数目的影响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a:extLst>
              <a:ext uri="{FF2B5EF4-FFF2-40B4-BE49-F238E27FC236}">
                <a16:creationId xmlns:a16="http://schemas.microsoft.com/office/drawing/2014/main" id="{5F2DE023-B917-4583-B99C-98D1C90924E0}"/>
              </a:ext>
            </a:extLst>
          </p:cNvPr>
          <p:cNvSpPr txBox="1"/>
          <p:nvPr/>
        </p:nvSpPr>
        <p:spPr>
          <a:xfrm>
            <a:off x="1050111" y="1005840"/>
            <a:ext cx="2888843" cy="369332"/>
          </a:xfrm>
          <a:prstGeom prst="rect">
            <a:avLst/>
          </a:prstGeom>
          <a:noFill/>
        </p:spPr>
        <p:txBody>
          <a:bodyPr wrap="square" rtlCol="0">
            <a:spAutoFit/>
          </a:bodyPr>
          <a:lstStyle/>
          <a:p>
            <a:r>
              <a:rPr lang="zh-CN" altLang="en-US" sz="1800" dirty="0">
                <a:latin typeface="+mj-ea"/>
                <a:ea typeface="+mj-ea"/>
              </a:rPr>
              <a:t>隐含层的选取的经验公式：</a:t>
            </a:r>
          </a:p>
        </p:txBody>
      </p:sp>
      <p:graphicFrame>
        <p:nvGraphicFramePr>
          <p:cNvPr id="28" name="对象 27">
            <a:extLst>
              <a:ext uri="{FF2B5EF4-FFF2-40B4-BE49-F238E27FC236}">
                <a16:creationId xmlns:a16="http://schemas.microsoft.com/office/drawing/2014/main" id="{208D29E9-4F4A-49D7-AB82-AF3B79C6AA30}"/>
              </a:ext>
            </a:extLst>
          </p:cNvPr>
          <p:cNvGraphicFramePr>
            <a:graphicFrameLocks noChangeAspect="1"/>
          </p:cNvGraphicFramePr>
          <p:nvPr>
            <p:extLst>
              <p:ext uri="{D42A27DB-BD31-4B8C-83A1-F6EECF244321}">
                <p14:modId xmlns:p14="http://schemas.microsoft.com/office/powerpoint/2010/main" val="2839316773"/>
              </p:ext>
            </p:extLst>
          </p:nvPr>
        </p:nvGraphicFramePr>
        <p:xfrm>
          <a:off x="2879042" y="1749648"/>
          <a:ext cx="2870896" cy="698326"/>
        </p:xfrm>
        <a:graphic>
          <a:graphicData uri="http://schemas.openxmlformats.org/presentationml/2006/ole">
            <mc:AlternateContent xmlns:mc="http://schemas.openxmlformats.org/markup-compatibility/2006">
              <mc:Choice xmlns:v="urn:schemas-microsoft-com:vml" Requires="v">
                <p:oleObj spid="_x0000_s1547"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2879042" y="1749648"/>
                        <a:ext cx="2870896" cy="69832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A1B44A0F-49EC-4542-ACA2-2801AADFD702}"/>
              </a:ext>
            </a:extLst>
          </p:cNvPr>
          <p:cNvSpPr txBox="1"/>
          <p:nvPr/>
        </p:nvSpPr>
        <p:spPr>
          <a:xfrm>
            <a:off x="1363979" y="2773680"/>
            <a:ext cx="6530341" cy="30777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h</a:t>
            </a:r>
            <a:r>
              <a:rPr lang="zh-CN" altLang="en-US" sz="1400" dirty="0">
                <a:latin typeface="Times New Roman" panose="02020603050405020304" pitchFamily="18" charset="0"/>
                <a:cs typeface="Times New Roman" panose="02020603050405020304" pitchFamily="18" charset="0"/>
              </a:rPr>
              <a:t>为隐含层节点数目，</a:t>
            </a:r>
            <a:r>
              <a:rPr lang="en-US" altLang="zh-CN" sz="1400" dirty="0">
                <a:latin typeface="Times New Roman" panose="02020603050405020304" pitchFamily="18" charset="0"/>
                <a:cs typeface="Times New Roman" panose="02020603050405020304" pitchFamily="18" charset="0"/>
              </a:rPr>
              <a:t>m</a:t>
            </a:r>
            <a:r>
              <a:rPr lang="zh-CN" altLang="en-US" sz="1400" dirty="0">
                <a:latin typeface="Times New Roman" panose="02020603050405020304" pitchFamily="18" charset="0"/>
                <a:cs typeface="Times New Roman" panose="02020603050405020304" pitchFamily="18" charset="0"/>
              </a:rPr>
              <a:t>为输入层节点数目，</a:t>
            </a:r>
            <a:r>
              <a:rPr lang="en-US" altLang="zh-CN" sz="1400" dirty="0">
                <a:latin typeface="Times New Roman" panose="02020603050405020304" pitchFamily="18" charset="0"/>
                <a:cs typeface="Times New Roman" panose="02020603050405020304" pitchFamily="18" charset="0"/>
              </a:rPr>
              <a:t>n</a:t>
            </a:r>
            <a:r>
              <a:rPr lang="zh-CN" altLang="en-US" sz="1400" dirty="0">
                <a:latin typeface="Times New Roman" panose="02020603050405020304" pitchFamily="18" charset="0"/>
                <a:cs typeface="Times New Roman" panose="02020603050405020304" pitchFamily="18" charset="0"/>
              </a:rPr>
              <a:t>为输出层节点数目</a:t>
            </a:r>
            <a:endParaRPr lang="en-US" altLang="zh-CN" sz="1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9C62A66D-1E86-4A3D-9B68-F2830091DC83}"/>
              </a:ext>
            </a:extLst>
          </p:cNvPr>
          <p:cNvSpPr txBox="1"/>
          <p:nvPr/>
        </p:nvSpPr>
        <p:spPr>
          <a:xfrm>
            <a:off x="1363979" y="3221000"/>
            <a:ext cx="5416061" cy="484748"/>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   a</a:t>
            </a:r>
            <a:r>
              <a:rPr lang="zh-CN" altLang="en-US" sz="1200" dirty="0">
                <a:latin typeface="Times New Roman" panose="02020603050405020304" pitchFamily="18" charset="0"/>
                <a:cs typeface="Times New Roman" panose="02020603050405020304" pitchFamily="18" charset="0"/>
              </a:rPr>
              <a:t>为</a:t>
            </a:r>
            <a:r>
              <a:rPr lang="en-US" altLang="zh-CN" sz="1200" dirty="0">
                <a:latin typeface="Times New Roman" panose="02020603050405020304" pitchFamily="18" charset="0"/>
                <a:cs typeface="Times New Roman" panose="02020603050405020304" pitchFamily="18" charset="0"/>
              </a:rPr>
              <a:t>1~10</a:t>
            </a:r>
            <a:r>
              <a:rPr lang="zh-CN" altLang="en-US" sz="1200" dirty="0">
                <a:latin typeface="Times New Roman" panose="02020603050405020304" pitchFamily="18" charset="0"/>
                <a:cs typeface="Times New Roman" panose="02020603050405020304" pitchFamily="18" charset="0"/>
              </a:rPr>
              <a:t>之间的调节常数，故</a:t>
            </a:r>
            <a:r>
              <a:rPr lang="en-US" altLang="zh-CN" sz="1200" dirty="0">
                <a:latin typeface="Times New Roman" panose="02020603050405020304" pitchFamily="18" charset="0"/>
                <a:cs typeface="Times New Roman" panose="02020603050405020304" pitchFamily="18" charset="0"/>
              </a:rPr>
              <a:t>h</a:t>
            </a:r>
            <a:r>
              <a:rPr lang="zh-CN" altLang="en-US" sz="1200" dirty="0">
                <a:latin typeface="Times New Roman" panose="02020603050405020304" pitchFamily="18" charset="0"/>
                <a:cs typeface="Times New Roman" panose="02020603050405020304" pitchFamily="18" charset="0"/>
              </a:rPr>
              <a:t>可以取</a:t>
            </a:r>
            <a:r>
              <a:rPr lang="en-US" altLang="zh-CN" sz="1200" dirty="0">
                <a:latin typeface="Times New Roman" panose="02020603050405020304" pitchFamily="18" charset="0"/>
                <a:cs typeface="Times New Roman" panose="02020603050405020304" pitchFamily="18" charset="0"/>
              </a:rPr>
              <a:t>4~14</a:t>
            </a:r>
            <a:r>
              <a:rPr lang="zh-CN" altLang="en-US" sz="1200" dirty="0">
                <a:latin typeface="Times New Roman" panose="02020603050405020304" pitchFamily="18" charset="0"/>
                <a:cs typeface="Times New Roman" panose="02020603050405020304" pitchFamily="18" charset="0"/>
              </a:rPr>
              <a:t>的正整数。</a:t>
            </a:r>
          </a:p>
          <a:p>
            <a:endParaRPr lang="zh-CN" altLang="en-US" dirty="0"/>
          </a:p>
        </p:txBody>
      </p:sp>
    </p:spTree>
    <p:extLst>
      <p:ext uri="{BB962C8B-B14F-4D97-AF65-F5344CB8AC3E}">
        <p14:creationId xmlns:p14="http://schemas.microsoft.com/office/powerpoint/2010/main" val="29723674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3004518" y="3482201"/>
            <a:ext cx="317704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2·1</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损失函数随隐含层节点数目变化曲线</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23C0C68F-D417-4807-B18C-8DE7E585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37" y="1197393"/>
            <a:ext cx="2158708" cy="1509512"/>
          </a:xfrm>
          <a:prstGeom prst="rect">
            <a:avLst/>
          </a:prstGeom>
        </p:spPr>
      </p:pic>
      <p:pic>
        <p:nvPicPr>
          <p:cNvPr id="13" name="图片 12">
            <a:extLst>
              <a:ext uri="{FF2B5EF4-FFF2-40B4-BE49-F238E27FC236}">
                <a16:creationId xmlns:a16="http://schemas.microsoft.com/office/drawing/2014/main" id="{6CBFA73B-0078-42C8-A209-EC5BF32EC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865" y="1197393"/>
            <a:ext cx="2157117" cy="1508400"/>
          </a:xfrm>
          <a:prstGeom prst="rect">
            <a:avLst/>
          </a:prstGeom>
        </p:spPr>
      </p:pic>
      <p:pic>
        <p:nvPicPr>
          <p:cNvPr id="16" name="图片 15">
            <a:extLst>
              <a:ext uri="{FF2B5EF4-FFF2-40B4-BE49-F238E27FC236}">
                <a16:creationId xmlns:a16="http://schemas.microsoft.com/office/drawing/2014/main" id="{0DE4D374-88A4-4B65-9567-28709107C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902" y="1197949"/>
            <a:ext cx="2157117" cy="1508400"/>
          </a:xfrm>
          <a:prstGeom prst="rect">
            <a:avLst/>
          </a:prstGeom>
        </p:spPr>
      </p:pic>
      <p:sp>
        <p:nvSpPr>
          <p:cNvPr id="17" name="文本框 16">
            <a:extLst>
              <a:ext uri="{FF2B5EF4-FFF2-40B4-BE49-F238E27FC236}">
                <a16:creationId xmlns:a16="http://schemas.microsoft.com/office/drawing/2014/main" id="{56CBF984-F85C-4D82-BF1C-F2B63E1B52E8}"/>
              </a:ext>
            </a:extLst>
          </p:cNvPr>
          <p:cNvSpPr txBox="1"/>
          <p:nvPr/>
        </p:nvSpPr>
        <p:spPr>
          <a:xfrm>
            <a:off x="1517956" y="2853200"/>
            <a:ext cx="70126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n_h=4</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1AA7D4D-2BA0-4C8C-9260-F94EE6DBD12E}"/>
              </a:ext>
            </a:extLst>
          </p:cNvPr>
          <p:cNvSpPr txBox="1"/>
          <p:nvPr/>
        </p:nvSpPr>
        <p:spPr>
          <a:xfrm>
            <a:off x="4242405" y="2853200"/>
            <a:ext cx="70126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n_h=8</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A7875282-07B5-4D39-92DE-24636888B336}"/>
              </a:ext>
            </a:extLst>
          </p:cNvPr>
          <p:cNvSpPr txBox="1"/>
          <p:nvPr/>
        </p:nvSpPr>
        <p:spPr>
          <a:xfrm>
            <a:off x="6845968" y="2853200"/>
            <a:ext cx="77498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n_h=14</a:t>
            </a:r>
            <a:endParaRPr lang="zh-CN" altLang="en-US"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83210507-C5EF-4727-81C8-6813CBFFEAF3}"/>
              </a:ext>
            </a:extLst>
          </p:cNvPr>
          <p:cNvGrpSpPr/>
          <p:nvPr/>
        </p:nvGrpSpPr>
        <p:grpSpPr>
          <a:xfrm>
            <a:off x="424937" y="-35201"/>
            <a:ext cx="3514017" cy="721030"/>
            <a:chOff x="428843" y="-80235"/>
            <a:chExt cx="3514017" cy="721030"/>
          </a:xfrm>
        </p:grpSpPr>
        <p:sp>
          <p:nvSpPr>
            <p:cNvPr id="21" name="文本框 59">
              <a:extLst>
                <a:ext uri="{FF2B5EF4-FFF2-40B4-BE49-F238E27FC236}">
                  <a16:creationId xmlns:a16="http://schemas.microsoft.com/office/drawing/2014/main" id="{56A5EA01-5087-4DCB-AF05-5FFBCB89DDB8}"/>
                </a:ext>
              </a:extLst>
            </p:cNvPr>
            <p:cNvSpPr txBox="1"/>
            <p:nvPr/>
          </p:nvSpPr>
          <p:spPr>
            <a:xfrm>
              <a:off x="889894" y="167422"/>
              <a:ext cx="3052966"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隐含层节点数目的影响</a:t>
              </a:r>
            </a:p>
          </p:txBody>
        </p:sp>
        <p:pic>
          <p:nvPicPr>
            <p:cNvPr id="22" name="图形 21">
              <a:extLst>
                <a:ext uri="{FF2B5EF4-FFF2-40B4-BE49-F238E27FC236}">
                  <a16:creationId xmlns:a16="http://schemas.microsoft.com/office/drawing/2014/main" id="{88F01413-DD9E-4D90-BA21-1890408002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1805228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35201"/>
            <a:ext cx="3514017" cy="721030"/>
            <a:chOff x="428843" y="-80235"/>
            <a:chExt cx="3514017"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889894" y="167422"/>
              <a:ext cx="3052966"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隐含层节点数目的影响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1112372"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2·1</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09" y="1619311"/>
            <a:ext cx="6163187" cy="1305935"/>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隐含层节点个数取不同值时，基本上都是在第</a:t>
            </a:r>
            <a:r>
              <a:rPr lang="en-US" altLang="zh-CN" dirty="0"/>
              <a:t>8000</a:t>
            </a:r>
            <a:r>
              <a:rPr lang="zh-CN" altLang="en-US" dirty="0"/>
              <a:t>次迭代时，损失函数收敛到一个数值</a:t>
            </a:r>
            <a:r>
              <a:rPr lang="en-US" altLang="zh-CN" dirty="0"/>
              <a:t>(0.25</a:t>
            </a:r>
            <a:r>
              <a:rPr lang="zh-CN" altLang="en-US" dirty="0"/>
              <a:t>左右</a:t>
            </a:r>
            <a:r>
              <a:rPr lang="en-US" altLang="zh-CN" dirty="0"/>
              <a:t>)</a:t>
            </a:r>
          </a:p>
          <a:p>
            <a:pPr marL="285750" indent="-285750">
              <a:lnSpc>
                <a:spcPct val="150000"/>
              </a:lnSpc>
              <a:buClr>
                <a:srgbClr val="626262"/>
              </a:buClr>
              <a:buFont typeface="Wingdings" panose="05000000000000000000" pitchFamily="2" charset="2"/>
              <a:buChar char="u"/>
            </a:pPr>
            <a:r>
              <a:rPr lang="zh-CN" altLang="en-US" dirty="0"/>
              <a:t>当隐含层节点个数由</a:t>
            </a:r>
            <a:r>
              <a:rPr lang="en-US" altLang="zh-CN" dirty="0"/>
              <a:t>4</a:t>
            </a:r>
            <a:r>
              <a:rPr lang="zh-CN" altLang="en-US" dirty="0"/>
              <a:t>增加到</a:t>
            </a:r>
            <a:r>
              <a:rPr lang="en-US" altLang="zh-CN" dirty="0"/>
              <a:t>14</a:t>
            </a:r>
            <a:r>
              <a:rPr lang="zh-CN" altLang="en-US" dirty="0"/>
              <a:t>的过程中，在迭代次数靠后时，损失函数的变化曲线由粗糙变得光滑继而再变得粗糙。</a:t>
            </a:r>
          </a:p>
        </p:txBody>
      </p:sp>
    </p:spTree>
    <p:extLst>
      <p:ext uri="{BB962C8B-B14F-4D97-AF65-F5344CB8AC3E}">
        <p14:creationId xmlns:p14="http://schemas.microsoft.com/office/powerpoint/2010/main" val="39198223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3117836" y="3867150"/>
            <a:ext cx="2908328"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2·2</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隐含层节点数目对分类精度的影响</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C9D80DA4-1B45-464F-B0AC-BF13EF8B1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541" y="767819"/>
            <a:ext cx="4215944" cy="2797587"/>
          </a:xfrm>
          <a:prstGeom prst="rect">
            <a:avLst/>
          </a:prstGeom>
        </p:spPr>
      </p:pic>
      <p:grpSp>
        <p:nvGrpSpPr>
          <p:cNvPr id="15" name="组合 14">
            <a:extLst>
              <a:ext uri="{FF2B5EF4-FFF2-40B4-BE49-F238E27FC236}">
                <a16:creationId xmlns:a16="http://schemas.microsoft.com/office/drawing/2014/main" id="{993B85D4-ADAE-4BCB-A579-C22EBD599DB8}"/>
              </a:ext>
            </a:extLst>
          </p:cNvPr>
          <p:cNvGrpSpPr/>
          <p:nvPr/>
        </p:nvGrpSpPr>
        <p:grpSpPr>
          <a:xfrm>
            <a:off x="424937" y="-35201"/>
            <a:ext cx="3514017" cy="721030"/>
            <a:chOff x="428843" y="-80235"/>
            <a:chExt cx="3514017" cy="721030"/>
          </a:xfrm>
        </p:grpSpPr>
        <p:sp>
          <p:nvSpPr>
            <p:cNvPr id="20" name="文本框 59">
              <a:extLst>
                <a:ext uri="{FF2B5EF4-FFF2-40B4-BE49-F238E27FC236}">
                  <a16:creationId xmlns:a16="http://schemas.microsoft.com/office/drawing/2014/main" id="{843BC381-32A1-4AEC-8BA8-5DB678E5104D}"/>
                </a:ext>
              </a:extLst>
            </p:cNvPr>
            <p:cNvSpPr txBox="1"/>
            <p:nvPr/>
          </p:nvSpPr>
          <p:spPr>
            <a:xfrm>
              <a:off x="889894" y="167422"/>
              <a:ext cx="3052966"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隐含层节点数目的影响</a:t>
              </a:r>
            </a:p>
          </p:txBody>
        </p:sp>
        <p:pic>
          <p:nvPicPr>
            <p:cNvPr id="21" name="图形 20">
              <a:extLst>
                <a:ext uri="{FF2B5EF4-FFF2-40B4-BE49-F238E27FC236}">
                  <a16:creationId xmlns:a16="http://schemas.microsoft.com/office/drawing/2014/main" id="{737FB9EE-2E6B-4C49-A9A4-BDF3A2AFF3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31759846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35201"/>
            <a:ext cx="3514017" cy="721030"/>
            <a:chOff x="428843" y="-80235"/>
            <a:chExt cx="3514017"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889894" y="167422"/>
              <a:ext cx="3052966"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隐含层节点数目的影响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985171"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2·2</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09" y="1619311"/>
            <a:ext cx="6163187" cy="1618264"/>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随着隐含层节点个数的增加</a:t>
            </a:r>
            <a:r>
              <a:rPr lang="en-US" altLang="zh-CN" dirty="0"/>
              <a:t>(4</a:t>
            </a:r>
            <a:r>
              <a:rPr lang="zh-CN" altLang="en-US" dirty="0"/>
              <a:t>→</a:t>
            </a:r>
            <a:r>
              <a:rPr lang="en-US" altLang="zh-CN" dirty="0"/>
              <a:t>14)</a:t>
            </a:r>
            <a:r>
              <a:rPr lang="zh-CN" altLang="en-US" dirty="0"/>
              <a:t>，分类精度会先减少再增加，并且在节点个数等于</a:t>
            </a:r>
            <a:r>
              <a:rPr lang="en-US" altLang="zh-CN" dirty="0"/>
              <a:t>8</a:t>
            </a:r>
            <a:r>
              <a:rPr lang="zh-CN" altLang="en-US" dirty="0"/>
              <a:t>时，分类精度取得最小值。</a:t>
            </a:r>
            <a:endParaRPr lang="en-US" altLang="zh-CN" dirty="0"/>
          </a:p>
          <a:p>
            <a:pPr marL="285750" indent="-285750">
              <a:lnSpc>
                <a:spcPct val="150000"/>
              </a:lnSpc>
              <a:buClr>
                <a:srgbClr val="626262"/>
              </a:buClr>
              <a:buFont typeface="Wingdings" panose="05000000000000000000" pitchFamily="2" charset="2"/>
              <a:buChar char="u"/>
            </a:pPr>
            <a:r>
              <a:rPr lang="zh-CN" altLang="en-US" dirty="0"/>
              <a:t>当隐含层节点数目过少时，神经网络将不容易建立合适的判断界，而当节点数目过大时会导致训练时间长，模型出现过拟合。</a:t>
            </a:r>
            <a:endParaRPr lang="en-US" altLang="zh-CN" dirty="0"/>
          </a:p>
          <a:p>
            <a:pPr marL="285750" indent="-285750">
              <a:lnSpc>
                <a:spcPct val="150000"/>
              </a:lnSpc>
              <a:buClr>
                <a:srgbClr val="626262"/>
              </a:buClr>
              <a:buFont typeface="Wingdings" panose="05000000000000000000" pitchFamily="2" charset="2"/>
              <a:buChar char="u"/>
            </a:pPr>
            <a:r>
              <a:rPr lang="zh-CN" altLang="en-US" dirty="0"/>
              <a:t>结合图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本作业中选择节点数为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然后进行下面的研究分析</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909557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750281" y="1722319"/>
            <a:ext cx="8105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dirty="0">
                <a:solidFill>
                  <a:schemeClr val="tx1">
                    <a:lumMod val="95000"/>
                    <a:lumOff val="5000"/>
                  </a:schemeClr>
                </a:solidFill>
                <a:latin typeface="+mj-ea"/>
              </a:rPr>
              <a:t>SGD</a:t>
            </a:r>
            <a:r>
              <a:rPr lang="zh-CN" altLang="en-US" sz="3600" b="1" dirty="0">
                <a:solidFill>
                  <a:schemeClr val="tx1">
                    <a:lumMod val="95000"/>
                    <a:lumOff val="5000"/>
                  </a:schemeClr>
                </a:solidFill>
                <a:latin typeface="+mj-ea"/>
              </a:rPr>
              <a:t>中不同梯度更新步长对训练的影响</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358253" y="2337383"/>
            <a:ext cx="44274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Impacts of different gradient update step size on training </a:t>
            </a:r>
          </a:p>
        </p:txBody>
      </p:sp>
      <p:cxnSp>
        <p:nvCxnSpPr>
          <p:cNvPr id="23" name="直接连接符 22">
            <a:extLst>
              <a:ext uri="{FF2B5EF4-FFF2-40B4-BE49-F238E27FC236}">
                <a16:creationId xmlns:a16="http://schemas.microsoft.com/office/drawing/2014/main" id="{5A29846D-E7EE-45F3-9A33-515E367DEED5}"/>
              </a:ext>
            </a:extLst>
          </p:cNvPr>
          <p:cNvCxnSpPr>
            <a:cxnSpLocks/>
          </p:cNvCxnSpPr>
          <p:nvPr/>
        </p:nvCxnSpPr>
        <p:spPr>
          <a:xfrm>
            <a:off x="4463537" y="262104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FB0AA2E-A221-4D71-8C06-8079ABC7E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332" y="2774851"/>
            <a:ext cx="2614263" cy="733898"/>
          </a:xfrm>
          <a:prstGeom prst="rect">
            <a:avLst/>
          </a:prstGeom>
        </p:spPr>
      </p:pic>
    </p:spTree>
    <p:extLst>
      <p:ext uri="{BB962C8B-B14F-4D97-AF65-F5344CB8AC3E}">
        <p14:creationId xmlns:p14="http://schemas.microsoft.com/office/powerpoint/2010/main" val="394882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16</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2901115" y="4529385"/>
            <a:ext cx="3222627"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3·1</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损失函数随不同梯度更新步长变化曲线</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7875282-07B5-4D39-92DE-24636888B336}"/>
              </a:ext>
            </a:extLst>
          </p:cNvPr>
          <p:cNvSpPr txBox="1"/>
          <p:nvPr/>
        </p:nvSpPr>
        <p:spPr>
          <a:xfrm>
            <a:off x="1253309" y="2199825"/>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rate=0.0001</a:t>
            </a:r>
            <a:endParaRPr lang="zh-CN" altLang="en-US" dirty="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F9A7FB5C-D100-4759-A024-0F23C4A083C4}"/>
              </a:ext>
            </a:extLst>
          </p:cNvPr>
          <p:cNvGrpSpPr/>
          <p:nvPr/>
        </p:nvGrpSpPr>
        <p:grpSpPr>
          <a:xfrm>
            <a:off x="424937" y="-35201"/>
            <a:ext cx="3715063" cy="721030"/>
            <a:chOff x="428843" y="-80235"/>
            <a:chExt cx="3715063" cy="721030"/>
          </a:xfrm>
        </p:grpSpPr>
        <p:sp>
          <p:nvSpPr>
            <p:cNvPr id="26" name="文本框 59">
              <a:extLst>
                <a:ext uri="{FF2B5EF4-FFF2-40B4-BE49-F238E27FC236}">
                  <a16:creationId xmlns:a16="http://schemas.microsoft.com/office/drawing/2014/main" id="{591F4619-533C-447F-95F0-ED9320EF2FF2}"/>
                </a:ext>
              </a:extLst>
            </p:cNvPr>
            <p:cNvSpPr txBox="1"/>
            <p:nvPr/>
          </p:nvSpPr>
          <p:spPr>
            <a:xfrm>
              <a:off x="889894" y="153022"/>
              <a:ext cx="3254012"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不同梯度更新步长的影响</a:t>
              </a:r>
            </a:p>
          </p:txBody>
        </p:sp>
        <p:pic>
          <p:nvPicPr>
            <p:cNvPr id="27" name="图形 26">
              <a:extLst>
                <a:ext uri="{FF2B5EF4-FFF2-40B4-BE49-F238E27FC236}">
                  <a16:creationId xmlns:a16="http://schemas.microsoft.com/office/drawing/2014/main" id="{A4C41B1C-7A72-49B3-85E7-40F400EF3F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843" y="-80235"/>
              <a:ext cx="721030" cy="721030"/>
            </a:xfrm>
            <a:prstGeom prst="rect">
              <a:avLst/>
            </a:prstGeom>
          </p:spPr>
        </p:pic>
      </p:grpSp>
      <p:pic>
        <p:nvPicPr>
          <p:cNvPr id="11" name="图片 10">
            <a:extLst>
              <a:ext uri="{FF2B5EF4-FFF2-40B4-BE49-F238E27FC236}">
                <a16:creationId xmlns:a16="http://schemas.microsoft.com/office/drawing/2014/main" id="{55D54987-407C-498A-8288-4ABB120FF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00" y="757286"/>
            <a:ext cx="1998943" cy="1377585"/>
          </a:xfrm>
          <a:prstGeom prst="rect">
            <a:avLst/>
          </a:prstGeom>
        </p:spPr>
      </p:pic>
      <p:pic>
        <p:nvPicPr>
          <p:cNvPr id="29" name="图片 28">
            <a:extLst>
              <a:ext uri="{FF2B5EF4-FFF2-40B4-BE49-F238E27FC236}">
                <a16:creationId xmlns:a16="http://schemas.microsoft.com/office/drawing/2014/main" id="{03AE0160-FC48-4719-80AE-CF9C15AD5E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573" y="756071"/>
            <a:ext cx="1942854" cy="1378800"/>
          </a:xfrm>
          <a:prstGeom prst="rect">
            <a:avLst/>
          </a:prstGeom>
        </p:spPr>
      </p:pic>
      <p:pic>
        <p:nvPicPr>
          <p:cNvPr id="31" name="图片 30">
            <a:extLst>
              <a:ext uri="{FF2B5EF4-FFF2-40B4-BE49-F238E27FC236}">
                <a16:creationId xmlns:a16="http://schemas.microsoft.com/office/drawing/2014/main" id="{B178344E-644B-4640-9148-5161F749E3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433" y="756071"/>
            <a:ext cx="1971780" cy="1378800"/>
          </a:xfrm>
          <a:prstGeom prst="rect">
            <a:avLst/>
          </a:prstGeom>
        </p:spPr>
      </p:pic>
      <p:pic>
        <p:nvPicPr>
          <p:cNvPr id="34" name="图片 33">
            <a:extLst>
              <a:ext uri="{FF2B5EF4-FFF2-40B4-BE49-F238E27FC236}">
                <a16:creationId xmlns:a16="http://schemas.microsoft.com/office/drawing/2014/main" id="{8D2A23DD-8BF9-4691-962B-BB83CA5C4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313" y="2643593"/>
            <a:ext cx="1971780" cy="1378800"/>
          </a:xfrm>
          <a:prstGeom prst="rect">
            <a:avLst/>
          </a:prstGeom>
        </p:spPr>
      </p:pic>
      <p:pic>
        <p:nvPicPr>
          <p:cNvPr id="37" name="图片 36">
            <a:extLst>
              <a:ext uri="{FF2B5EF4-FFF2-40B4-BE49-F238E27FC236}">
                <a16:creationId xmlns:a16="http://schemas.microsoft.com/office/drawing/2014/main" id="{DC9D76E5-5E64-4AB2-BB67-51A79EB2B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7086" y="2643593"/>
            <a:ext cx="1942854" cy="1378800"/>
          </a:xfrm>
          <a:prstGeom prst="rect">
            <a:avLst/>
          </a:prstGeom>
        </p:spPr>
      </p:pic>
      <p:pic>
        <p:nvPicPr>
          <p:cNvPr id="40" name="图片 39">
            <a:extLst>
              <a:ext uri="{FF2B5EF4-FFF2-40B4-BE49-F238E27FC236}">
                <a16:creationId xmlns:a16="http://schemas.microsoft.com/office/drawing/2014/main" id="{10321A10-0C5A-4C68-A60E-33E6270450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0433" y="2643593"/>
            <a:ext cx="1928392" cy="1378800"/>
          </a:xfrm>
          <a:prstGeom prst="rect">
            <a:avLst/>
          </a:prstGeom>
        </p:spPr>
      </p:pic>
      <p:sp>
        <p:nvSpPr>
          <p:cNvPr id="41" name="文本框 40">
            <a:extLst>
              <a:ext uri="{FF2B5EF4-FFF2-40B4-BE49-F238E27FC236}">
                <a16:creationId xmlns:a16="http://schemas.microsoft.com/office/drawing/2014/main" id="{836F0B74-0E85-4D79-8577-7ABD2913F9FA}"/>
              </a:ext>
            </a:extLst>
          </p:cNvPr>
          <p:cNvSpPr txBox="1"/>
          <p:nvPr/>
        </p:nvSpPr>
        <p:spPr>
          <a:xfrm>
            <a:off x="3789551" y="2199825"/>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rate=0.001</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B14C9DC0-755D-4200-B0E0-216D37106DF5}"/>
              </a:ext>
            </a:extLst>
          </p:cNvPr>
          <p:cNvSpPr txBox="1"/>
          <p:nvPr/>
        </p:nvSpPr>
        <p:spPr>
          <a:xfrm>
            <a:off x="6407361" y="2197432"/>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rate=0.005</a:t>
            </a:r>
            <a:endParaRPr lang="zh-CN" altLang="en-US"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C9C68FFF-176A-4E53-8821-7B39E38A99D1}"/>
              </a:ext>
            </a:extLst>
          </p:cNvPr>
          <p:cNvSpPr txBox="1"/>
          <p:nvPr/>
        </p:nvSpPr>
        <p:spPr>
          <a:xfrm>
            <a:off x="1361083" y="4126713"/>
            <a:ext cx="146823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rate=0.01</a:t>
            </a:r>
            <a:endParaRPr lang="zh-CN" altLang="en-US"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E168B604-FFFB-4922-BF1F-4F83EC250DB2}"/>
              </a:ext>
            </a:extLst>
          </p:cNvPr>
          <p:cNvSpPr txBox="1"/>
          <p:nvPr/>
        </p:nvSpPr>
        <p:spPr>
          <a:xfrm>
            <a:off x="3929544" y="4126713"/>
            <a:ext cx="1357938"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rate=0.1</a:t>
            </a:r>
            <a:endParaRPr lang="zh-CN" altLang="en-US"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90E330BF-919B-4BAB-834D-75163B8774D8}"/>
              </a:ext>
            </a:extLst>
          </p:cNvPr>
          <p:cNvSpPr txBox="1"/>
          <p:nvPr/>
        </p:nvSpPr>
        <p:spPr>
          <a:xfrm>
            <a:off x="6504944" y="4126713"/>
            <a:ext cx="1442757"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9296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1057192"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3·1</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09" y="1619311"/>
            <a:ext cx="6163187" cy="1306640"/>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在梯度更新步长的增加</a:t>
            </a:r>
            <a:r>
              <a:rPr lang="en-US" altLang="zh-CN" dirty="0"/>
              <a:t>(</a:t>
            </a:r>
            <a:r>
              <a:rPr lang="zh-CN" altLang="en-US" dirty="0"/>
              <a:t>从</a:t>
            </a:r>
            <a:r>
              <a:rPr lang="en-US" altLang="zh-CN" b="1" dirty="0"/>
              <a:t>0.0001</a:t>
            </a:r>
            <a:r>
              <a:rPr lang="zh-CN" altLang="en-US" dirty="0"/>
              <a:t>增加到</a:t>
            </a:r>
            <a:r>
              <a:rPr lang="en-US" altLang="zh-CN" b="1" dirty="0"/>
              <a:t>0.8</a:t>
            </a:r>
            <a:r>
              <a:rPr lang="en-US" altLang="zh-CN" dirty="0"/>
              <a:t>)</a:t>
            </a:r>
            <a:r>
              <a:rPr lang="zh-CN" altLang="en-US" dirty="0"/>
              <a:t>过程中，损失函数的下降速度加快，同时损失函数最终收敛的数值也越来越小；</a:t>
            </a:r>
            <a:endParaRPr lang="en-US" altLang="zh-CN" dirty="0"/>
          </a:p>
          <a:p>
            <a:pPr marL="285750" indent="-285750">
              <a:lnSpc>
                <a:spcPct val="150000"/>
              </a:lnSpc>
              <a:buClr>
                <a:srgbClr val="626262"/>
              </a:buClr>
              <a:buFont typeface="Wingdings" panose="05000000000000000000" pitchFamily="2" charset="2"/>
              <a:buChar char="u"/>
            </a:pPr>
            <a:r>
              <a:rPr lang="zh-CN" altLang="en-US" dirty="0"/>
              <a:t>但当梯度更新步长过大时，损失函数曲线会</a:t>
            </a:r>
            <a:r>
              <a:rPr lang="zh-CN" altLang="en-US" b="1" dirty="0"/>
              <a:t>不停震荡</a:t>
            </a:r>
            <a:r>
              <a:rPr lang="zh-CN" altLang="en-US" dirty="0"/>
              <a:t>甚至一直</a:t>
            </a:r>
            <a:r>
              <a:rPr lang="zh-CN" altLang="en-US" b="1" dirty="0"/>
              <a:t>保持在一个较大的数值不变</a:t>
            </a:r>
            <a:r>
              <a:rPr lang="zh-CN" altLang="en-US" dirty="0"/>
              <a:t>；</a:t>
            </a:r>
          </a:p>
        </p:txBody>
      </p:sp>
      <p:grpSp>
        <p:nvGrpSpPr>
          <p:cNvPr id="11" name="组合 10">
            <a:extLst>
              <a:ext uri="{FF2B5EF4-FFF2-40B4-BE49-F238E27FC236}">
                <a16:creationId xmlns:a16="http://schemas.microsoft.com/office/drawing/2014/main" id="{B09A2C46-9A82-4CA0-A462-5A08E791D78F}"/>
              </a:ext>
            </a:extLst>
          </p:cNvPr>
          <p:cNvGrpSpPr/>
          <p:nvPr/>
        </p:nvGrpSpPr>
        <p:grpSpPr>
          <a:xfrm>
            <a:off x="424937" y="-35201"/>
            <a:ext cx="3715063" cy="721030"/>
            <a:chOff x="428843" y="-80235"/>
            <a:chExt cx="3715063" cy="721030"/>
          </a:xfrm>
        </p:grpSpPr>
        <p:sp>
          <p:nvSpPr>
            <p:cNvPr id="16" name="文本框 59">
              <a:extLst>
                <a:ext uri="{FF2B5EF4-FFF2-40B4-BE49-F238E27FC236}">
                  <a16:creationId xmlns:a16="http://schemas.microsoft.com/office/drawing/2014/main" id="{89594FD6-0472-42AA-BE96-A13A527FD230}"/>
                </a:ext>
              </a:extLst>
            </p:cNvPr>
            <p:cNvSpPr txBox="1"/>
            <p:nvPr/>
          </p:nvSpPr>
          <p:spPr>
            <a:xfrm>
              <a:off x="889894" y="153022"/>
              <a:ext cx="3254012"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不同梯度更新步长的影响</a:t>
              </a:r>
            </a:p>
          </p:txBody>
        </p:sp>
        <p:pic>
          <p:nvPicPr>
            <p:cNvPr id="17" name="图形 16">
              <a:extLst>
                <a:ext uri="{FF2B5EF4-FFF2-40B4-BE49-F238E27FC236}">
                  <a16:creationId xmlns:a16="http://schemas.microsoft.com/office/drawing/2014/main" id="{CBFB364C-579E-473E-BA25-86A7F0CC6FA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20792532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18</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3117836" y="3867150"/>
            <a:ext cx="3182164"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3·2</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不同梯度更新步长对分类精度的影响</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CAA35FC-770A-4185-B514-3A2A5153C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405" y="767819"/>
            <a:ext cx="4088215" cy="2797200"/>
          </a:xfrm>
          <a:prstGeom prst="rect">
            <a:avLst/>
          </a:prstGeom>
        </p:spPr>
      </p:pic>
      <p:grpSp>
        <p:nvGrpSpPr>
          <p:cNvPr id="10" name="组合 9">
            <a:extLst>
              <a:ext uri="{FF2B5EF4-FFF2-40B4-BE49-F238E27FC236}">
                <a16:creationId xmlns:a16="http://schemas.microsoft.com/office/drawing/2014/main" id="{61852487-1C96-4A37-865A-64698173D1A7}"/>
              </a:ext>
            </a:extLst>
          </p:cNvPr>
          <p:cNvGrpSpPr/>
          <p:nvPr/>
        </p:nvGrpSpPr>
        <p:grpSpPr>
          <a:xfrm>
            <a:off x="424937" y="-35201"/>
            <a:ext cx="3715063" cy="721030"/>
            <a:chOff x="428843" y="-80235"/>
            <a:chExt cx="3715063" cy="721030"/>
          </a:xfrm>
        </p:grpSpPr>
        <p:sp>
          <p:nvSpPr>
            <p:cNvPr id="11" name="文本框 59">
              <a:extLst>
                <a:ext uri="{FF2B5EF4-FFF2-40B4-BE49-F238E27FC236}">
                  <a16:creationId xmlns:a16="http://schemas.microsoft.com/office/drawing/2014/main" id="{49591CD1-7875-447F-AA82-B834E099C20F}"/>
                </a:ext>
              </a:extLst>
            </p:cNvPr>
            <p:cNvSpPr txBox="1"/>
            <p:nvPr/>
          </p:nvSpPr>
          <p:spPr>
            <a:xfrm>
              <a:off x="889894" y="153022"/>
              <a:ext cx="3254012"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不同梯度更新步长的影响</a:t>
              </a:r>
            </a:p>
          </p:txBody>
        </p:sp>
        <p:pic>
          <p:nvPicPr>
            <p:cNvPr id="12" name="图形 11">
              <a:extLst>
                <a:ext uri="{FF2B5EF4-FFF2-40B4-BE49-F238E27FC236}">
                  <a16:creationId xmlns:a16="http://schemas.microsoft.com/office/drawing/2014/main" id="{4DAD7640-CFA5-4BE7-B963-056597D113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843" y="-80235"/>
              <a:ext cx="721030" cy="721030"/>
            </a:xfrm>
            <a:prstGeom prst="rect">
              <a:avLst/>
            </a:prstGeom>
          </p:spPr>
        </p:pic>
      </p:grpSp>
      <p:sp>
        <p:nvSpPr>
          <p:cNvPr id="5" name="文本框 4">
            <a:extLst>
              <a:ext uri="{FF2B5EF4-FFF2-40B4-BE49-F238E27FC236}">
                <a16:creationId xmlns:a16="http://schemas.microsoft.com/office/drawing/2014/main" id="{6E00F6EA-1AAF-4460-B6CB-B2839FE7C368}"/>
              </a:ext>
            </a:extLst>
          </p:cNvPr>
          <p:cNvSpPr txBox="1"/>
          <p:nvPr/>
        </p:nvSpPr>
        <p:spPr>
          <a:xfrm>
            <a:off x="6723329" y="3103354"/>
            <a:ext cx="2181600" cy="461665"/>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注：横坐标为对梯度更新步长取了以</a:t>
            </a:r>
            <a:r>
              <a:rPr lang="en-US" altLang="zh-CN" sz="1200" dirty="0">
                <a:latin typeface="宋体" panose="02010600030101010101" pitchFamily="2" charset="-122"/>
                <a:ea typeface="宋体" panose="02010600030101010101" pitchFamily="2" charset="-122"/>
              </a:rPr>
              <a:t>10</a:t>
            </a:r>
            <a:r>
              <a:rPr lang="zh-CN" altLang="en-US" sz="1200" dirty="0">
                <a:latin typeface="宋体" panose="02010600030101010101" pitchFamily="2" charset="-122"/>
                <a:ea typeface="宋体" panose="02010600030101010101" pitchFamily="2" charset="-122"/>
              </a:rPr>
              <a:t>为底的对数</a:t>
            </a:r>
          </a:p>
        </p:txBody>
      </p:sp>
    </p:spTree>
    <p:extLst>
      <p:ext uri="{BB962C8B-B14F-4D97-AF65-F5344CB8AC3E}">
        <p14:creationId xmlns:p14="http://schemas.microsoft.com/office/powerpoint/2010/main" val="3010727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1057192"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3·2</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09" y="1619311"/>
            <a:ext cx="6163187" cy="1929887"/>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当梯度更新步长过小时，训练过程会变得非常慢，同时最终得到的分类精度也会比较低，误差比较大；</a:t>
            </a:r>
            <a:endParaRPr lang="en-US" altLang="zh-CN" dirty="0"/>
          </a:p>
          <a:p>
            <a:pPr marL="285750" indent="-285750">
              <a:lnSpc>
                <a:spcPct val="150000"/>
              </a:lnSpc>
              <a:buClr>
                <a:srgbClr val="626262"/>
              </a:buClr>
              <a:buFont typeface="Wingdings" panose="05000000000000000000" pitchFamily="2" charset="2"/>
              <a:buChar char="u"/>
            </a:pPr>
            <a:r>
              <a:rPr lang="zh-CN" altLang="en-US" dirty="0"/>
              <a:t>当梯度更新步长过大时，不但不会降低误差，反而会增加误差，使得分类精度降低；</a:t>
            </a:r>
            <a:endParaRPr lang="en-US" altLang="zh-CN" dirty="0"/>
          </a:p>
          <a:p>
            <a:pPr marL="285750" indent="-285750">
              <a:lnSpc>
                <a:spcPct val="150000"/>
              </a:lnSpc>
              <a:buClr>
                <a:srgbClr val="626262"/>
              </a:buClr>
              <a:buFont typeface="Wingdings" panose="05000000000000000000" pitchFamily="2" charset="2"/>
              <a:buChar char="u"/>
            </a:pPr>
            <a:r>
              <a:rPr lang="zh-CN" altLang="en-US" dirty="0"/>
              <a:t>只有当选择合适的梯度更新步长时，才既能有较快的训练速度，同时又有较高的分类精度。</a:t>
            </a:r>
            <a:endParaRPr lang="en-US" altLang="zh-CN" dirty="0"/>
          </a:p>
        </p:txBody>
      </p:sp>
      <p:grpSp>
        <p:nvGrpSpPr>
          <p:cNvPr id="11" name="组合 10">
            <a:extLst>
              <a:ext uri="{FF2B5EF4-FFF2-40B4-BE49-F238E27FC236}">
                <a16:creationId xmlns:a16="http://schemas.microsoft.com/office/drawing/2014/main" id="{4B8E890C-6F47-45D4-A614-009B558AE151}"/>
              </a:ext>
            </a:extLst>
          </p:cNvPr>
          <p:cNvGrpSpPr/>
          <p:nvPr/>
        </p:nvGrpSpPr>
        <p:grpSpPr>
          <a:xfrm>
            <a:off x="424937" y="-35201"/>
            <a:ext cx="3715063" cy="721030"/>
            <a:chOff x="428843" y="-80235"/>
            <a:chExt cx="3715063" cy="721030"/>
          </a:xfrm>
        </p:grpSpPr>
        <p:sp>
          <p:nvSpPr>
            <p:cNvPr id="16" name="文本框 59">
              <a:extLst>
                <a:ext uri="{FF2B5EF4-FFF2-40B4-BE49-F238E27FC236}">
                  <a16:creationId xmlns:a16="http://schemas.microsoft.com/office/drawing/2014/main" id="{FD3B2C4A-DFD8-4E28-A669-BD3E41ACAB75}"/>
                </a:ext>
              </a:extLst>
            </p:cNvPr>
            <p:cNvSpPr txBox="1"/>
            <p:nvPr/>
          </p:nvSpPr>
          <p:spPr>
            <a:xfrm>
              <a:off x="889894" y="153022"/>
              <a:ext cx="3254012" cy="392415"/>
            </a:xfrm>
            <a:prstGeom prst="rect">
              <a:avLst/>
            </a:prstGeom>
            <a:noFill/>
          </p:spPr>
          <p:txBody>
            <a:bodyPr wrap="square" lIns="68580" tIns="34290" rIns="68580" bIns="34290" rtlCol="0">
              <a:spAutoFit/>
            </a:bodyPr>
            <a:lstStyle/>
            <a:p>
              <a:pPr algn="ctr"/>
              <a:r>
                <a:rPr lang="zh-CN" altLang="en-US" sz="2100" b="1" dirty="0">
                  <a:solidFill>
                    <a:srgbClr val="404040"/>
                  </a:solidFill>
                  <a:latin typeface="微软雅黑" panose="020B0503020204020204" pitchFamily="34" charset="-122"/>
                  <a:ea typeface="微软雅黑" panose="020B0503020204020204" pitchFamily="34" charset="-122"/>
                </a:rPr>
                <a:t>不同梯度更新步长的影响</a:t>
              </a:r>
            </a:p>
          </p:txBody>
        </p:sp>
        <p:pic>
          <p:nvPicPr>
            <p:cNvPr id="17" name="图形 16">
              <a:extLst>
                <a:ext uri="{FF2B5EF4-FFF2-40B4-BE49-F238E27FC236}">
                  <a16:creationId xmlns:a16="http://schemas.microsoft.com/office/drawing/2014/main" id="{4F8E25FC-7262-4B93-B60B-6995E497F4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40441807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7F0808E6-8EC5-48C8-9D93-679790D7D937}"/>
              </a:ext>
            </a:extLst>
          </p:cNvPr>
          <p:cNvGrpSpPr/>
          <p:nvPr/>
        </p:nvGrpSpPr>
        <p:grpSpPr>
          <a:xfrm>
            <a:off x="135098" y="594555"/>
            <a:ext cx="8880164" cy="3954389"/>
            <a:chOff x="-3091569" y="5285927"/>
            <a:chExt cx="8880164" cy="3954389"/>
          </a:xfrm>
          <a:effectLst>
            <a:outerShdw blurRad="317500" dist="38100" dir="8100000" algn="tr" rotWithShape="0">
              <a:prstClr val="black">
                <a:alpha val="40000"/>
              </a:prstClr>
            </a:outerShdw>
          </a:effectLst>
        </p:grpSpPr>
        <p:pic>
          <p:nvPicPr>
            <p:cNvPr id="30" name="图片 29">
              <a:extLst>
                <a:ext uri="{FF2B5EF4-FFF2-40B4-BE49-F238E27FC236}">
                  <a16:creationId xmlns:a16="http://schemas.microsoft.com/office/drawing/2014/main" id="{BB048876-9789-4C6A-A5A9-46CD86926E12}"/>
                </a:ext>
              </a:extLst>
            </p:cNvPr>
            <p:cNvPicPr>
              <a:picLocks noChangeAspect="1"/>
            </p:cNvPicPr>
            <p:nvPr/>
          </p:nvPicPr>
          <p:blipFill rotWithShape="1">
            <a:blip r:embed="rId3">
              <a:extLst>
                <a:ext uri="{28A0092B-C50C-407E-A947-70E740481C1C}">
                  <a14:useLocalDpi xmlns:a14="http://schemas.microsoft.com/office/drawing/2010/main" val="0"/>
                </a:ext>
              </a:extLst>
            </a:blip>
            <a:srcRect l="2511" t="26491"/>
            <a:stretch/>
          </p:blipFill>
          <p:spPr>
            <a:xfrm>
              <a:off x="-3091569" y="5285927"/>
              <a:ext cx="8845616" cy="3954389"/>
            </a:xfrm>
            <a:prstGeom prst="rect">
              <a:avLst/>
            </a:prstGeom>
            <a:solidFill>
              <a:schemeClr val="bg2">
                <a:alpha val="89000"/>
              </a:schemeClr>
            </a:solidFill>
            <a:ln>
              <a:noFill/>
            </a:ln>
          </p:spPr>
        </p:pic>
        <p:sp>
          <p:nvSpPr>
            <p:cNvPr id="31" name="矩形 30">
              <a:extLst>
                <a:ext uri="{FF2B5EF4-FFF2-40B4-BE49-F238E27FC236}">
                  <a16:creationId xmlns:a16="http://schemas.microsoft.com/office/drawing/2014/main" id="{6D9BEEDF-6E50-4E48-BD92-49382E081E95}"/>
                </a:ext>
              </a:extLst>
            </p:cNvPr>
            <p:cNvSpPr/>
            <p:nvPr/>
          </p:nvSpPr>
          <p:spPr>
            <a:xfrm>
              <a:off x="-3091569" y="5285927"/>
              <a:ext cx="8880164" cy="3954389"/>
            </a:xfrm>
            <a:prstGeom prst="rect">
              <a:avLst/>
            </a:prstGeom>
            <a:solidFill>
              <a:schemeClr val="bg2">
                <a:alpha val="89000"/>
              </a:schemeClr>
            </a:solidFill>
            <a:ln>
              <a:noFill/>
            </a:ln>
            <a:effectLst>
              <a:outerShdw blurRad="317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2" name="组合 31">
            <a:extLst>
              <a:ext uri="{FF2B5EF4-FFF2-40B4-BE49-F238E27FC236}">
                <a16:creationId xmlns:a16="http://schemas.microsoft.com/office/drawing/2014/main" id="{DBD27BB1-9A9E-474E-97A2-ADBEB1F1167A}"/>
              </a:ext>
            </a:extLst>
          </p:cNvPr>
          <p:cNvGrpSpPr/>
          <p:nvPr/>
        </p:nvGrpSpPr>
        <p:grpSpPr>
          <a:xfrm>
            <a:off x="924782" y="1771330"/>
            <a:ext cx="1900426" cy="536810"/>
            <a:chOff x="1434133" y="1397839"/>
            <a:chExt cx="1900426" cy="536810"/>
          </a:xfrm>
        </p:grpSpPr>
        <p:sp>
          <p:nvSpPr>
            <p:cNvPr id="33" name="文本框 6">
              <a:extLst>
                <a:ext uri="{FF2B5EF4-FFF2-40B4-BE49-F238E27FC236}">
                  <a16:creationId xmlns:a16="http://schemas.microsoft.com/office/drawing/2014/main" id="{8817D104-B18B-43BD-8832-8236DBA79392}"/>
                </a:ext>
              </a:extLst>
            </p:cNvPr>
            <p:cNvSpPr txBox="1">
              <a:spLocks noChangeArrowheads="1"/>
            </p:cNvSpPr>
            <p:nvPr/>
          </p:nvSpPr>
          <p:spPr bwMode="auto">
            <a:xfrm>
              <a:off x="1827415" y="1397839"/>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rPr>
                <a:t>权重更新过程</a:t>
              </a:r>
            </a:p>
          </p:txBody>
        </p:sp>
        <p:sp>
          <p:nvSpPr>
            <p:cNvPr id="34" name="矩形 33">
              <a:extLst>
                <a:ext uri="{FF2B5EF4-FFF2-40B4-BE49-F238E27FC236}">
                  <a16:creationId xmlns:a16="http://schemas.microsoft.com/office/drawing/2014/main" id="{8E45E6F9-C199-4C31-81C6-803E8940141D}"/>
                </a:ext>
              </a:extLst>
            </p:cNvPr>
            <p:cNvSpPr/>
            <p:nvPr/>
          </p:nvSpPr>
          <p:spPr>
            <a:xfrm>
              <a:off x="1827415" y="1680733"/>
              <a:ext cx="1507144"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Weights Update Process</a:t>
              </a:r>
            </a:p>
          </p:txBody>
        </p:sp>
        <p:sp>
          <p:nvSpPr>
            <p:cNvPr id="35" name="椭圆 34">
              <a:extLst>
                <a:ext uri="{FF2B5EF4-FFF2-40B4-BE49-F238E27FC236}">
                  <a16:creationId xmlns:a16="http://schemas.microsoft.com/office/drawing/2014/main" id="{AEB34E25-323E-462D-B2C2-995EE0FE103A}"/>
                </a:ext>
              </a:extLst>
            </p:cNvPr>
            <p:cNvSpPr/>
            <p:nvPr/>
          </p:nvSpPr>
          <p:spPr>
            <a:xfrm>
              <a:off x="1434133" y="1460834"/>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grpSp>
      <p:grpSp>
        <p:nvGrpSpPr>
          <p:cNvPr id="36" name="组合 35">
            <a:extLst>
              <a:ext uri="{FF2B5EF4-FFF2-40B4-BE49-F238E27FC236}">
                <a16:creationId xmlns:a16="http://schemas.microsoft.com/office/drawing/2014/main" id="{07D9959E-2456-45A2-8B50-562252440641}"/>
              </a:ext>
            </a:extLst>
          </p:cNvPr>
          <p:cNvGrpSpPr/>
          <p:nvPr/>
        </p:nvGrpSpPr>
        <p:grpSpPr>
          <a:xfrm>
            <a:off x="5143023" y="1733363"/>
            <a:ext cx="3892958" cy="544131"/>
            <a:chOff x="1434133" y="2280589"/>
            <a:chExt cx="3892958" cy="544131"/>
          </a:xfrm>
        </p:grpSpPr>
        <p:sp>
          <p:nvSpPr>
            <p:cNvPr id="37" name="文本框 6">
              <a:extLst>
                <a:ext uri="{FF2B5EF4-FFF2-40B4-BE49-F238E27FC236}">
                  <a16:creationId xmlns:a16="http://schemas.microsoft.com/office/drawing/2014/main" id="{AA4CDF2F-4AB7-44B6-9D3D-376DCC19A815}"/>
                </a:ext>
              </a:extLst>
            </p:cNvPr>
            <p:cNvSpPr txBox="1">
              <a:spLocks noChangeArrowheads="1"/>
            </p:cNvSpPr>
            <p:nvPr/>
          </p:nvSpPr>
          <p:spPr bwMode="auto">
            <a:xfrm>
              <a:off x="1827415" y="2280589"/>
              <a:ext cx="34996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b="1" dirty="0">
                  <a:solidFill>
                    <a:schemeClr val="tx1">
                      <a:lumMod val="95000"/>
                      <a:lumOff val="5000"/>
                    </a:schemeClr>
                  </a:solidFill>
                  <a:latin typeface="+mj-ea"/>
                </a:rPr>
                <a:t>SGD</a:t>
              </a:r>
              <a:r>
                <a:rPr lang="zh-CN" altLang="en-US" sz="1600" b="1" dirty="0">
                  <a:solidFill>
                    <a:schemeClr val="tx1">
                      <a:lumMod val="95000"/>
                      <a:lumOff val="5000"/>
                    </a:schemeClr>
                  </a:solidFill>
                  <a:latin typeface="+mj-ea"/>
                </a:rPr>
                <a:t>中隐含层节点数对分类精度影响</a:t>
              </a:r>
            </a:p>
          </p:txBody>
        </p:sp>
        <p:sp>
          <p:nvSpPr>
            <p:cNvPr id="38" name="矩形 37">
              <a:extLst>
                <a:ext uri="{FF2B5EF4-FFF2-40B4-BE49-F238E27FC236}">
                  <a16:creationId xmlns:a16="http://schemas.microsoft.com/office/drawing/2014/main" id="{54686317-AE78-4AD1-AD0F-178470A4562C}"/>
                </a:ext>
              </a:extLst>
            </p:cNvPr>
            <p:cNvSpPr/>
            <p:nvPr/>
          </p:nvSpPr>
          <p:spPr>
            <a:xfrm>
              <a:off x="1827415" y="2570804"/>
              <a:ext cx="3227165"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Number of hidden layer nodes’ impacts on classification</a:t>
              </a:r>
            </a:p>
          </p:txBody>
        </p:sp>
        <p:sp>
          <p:nvSpPr>
            <p:cNvPr id="39" name="椭圆 38">
              <a:extLst>
                <a:ext uri="{FF2B5EF4-FFF2-40B4-BE49-F238E27FC236}">
                  <a16:creationId xmlns:a16="http://schemas.microsoft.com/office/drawing/2014/main" id="{3446EC48-FB85-4D39-A5D8-A5D129FC0790}"/>
                </a:ext>
              </a:extLst>
            </p:cNvPr>
            <p:cNvSpPr/>
            <p:nvPr/>
          </p:nvSpPr>
          <p:spPr>
            <a:xfrm>
              <a:off x="1434133" y="2362720"/>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grpSp>
      <p:grpSp>
        <p:nvGrpSpPr>
          <p:cNvPr id="40" name="组合 39">
            <a:extLst>
              <a:ext uri="{FF2B5EF4-FFF2-40B4-BE49-F238E27FC236}">
                <a16:creationId xmlns:a16="http://schemas.microsoft.com/office/drawing/2014/main" id="{37A8A0AF-395F-4AA2-BA28-E7D0DF3B59AA}"/>
              </a:ext>
            </a:extLst>
          </p:cNvPr>
          <p:cNvGrpSpPr/>
          <p:nvPr/>
        </p:nvGrpSpPr>
        <p:grpSpPr>
          <a:xfrm>
            <a:off x="924782" y="3006898"/>
            <a:ext cx="4098142" cy="544131"/>
            <a:chOff x="1434133" y="3154539"/>
            <a:chExt cx="4098142" cy="544131"/>
          </a:xfrm>
        </p:grpSpPr>
        <p:sp>
          <p:nvSpPr>
            <p:cNvPr id="41" name="文本框 6">
              <a:extLst>
                <a:ext uri="{FF2B5EF4-FFF2-40B4-BE49-F238E27FC236}">
                  <a16:creationId xmlns:a16="http://schemas.microsoft.com/office/drawing/2014/main" id="{BA585FEA-005F-4984-BF8C-EE6F1F160A1C}"/>
                </a:ext>
              </a:extLst>
            </p:cNvPr>
            <p:cNvSpPr txBox="1">
              <a:spLocks noChangeArrowheads="1"/>
            </p:cNvSpPr>
            <p:nvPr/>
          </p:nvSpPr>
          <p:spPr bwMode="auto">
            <a:xfrm>
              <a:off x="1827415" y="3154539"/>
              <a:ext cx="37048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b="1" dirty="0">
                  <a:solidFill>
                    <a:schemeClr val="tx1">
                      <a:lumMod val="95000"/>
                      <a:lumOff val="5000"/>
                    </a:schemeClr>
                  </a:solidFill>
                  <a:latin typeface="+mj-ea"/>
                </a:rPr>
                <a:t>SGD</a:t>
              </a:r>
              <a:r>
                <a:rPr lang="zh-CN" altLang="en-US" sz="1600" b="1" dirty="0">
                  <a:solidFill>
                    <a:schemeClr val="tx1">
                      <a:lumMod val="95000"/>
                      <a:lumOff val="5000"/>
                    </a:schemeClr>
                  </a:solidFill>
                  <a:latin typeface="+mj-ea"/>
                </a:rPr>
                <a:t>中不同梯度更新步长对训练的影响</a:t>
              </a:r>
            </a:p>
          </p:txBody>
        </p:sp>
        <p:sp>
          <p:nvSpPr>
            <p:cNvPr id="42" name="矩形 41">
              <a:extLst>
                <a:ext uri="{FF2B5EF4-FFF2-40B4-BE49-F238E27FC236}">
                  <a16:creationId xmlns:a16="http://schemas.microsoft.com/office/drawing/2014/main" id="{EFB289B1-53BD-48FC-994C-52499AD4F4AC}"/>
                </a:ext>
              </a:extLst>
            </p:cNvPr>
            <p:cNvSpPr/>
            <p:nvPr/>
          </p:nvSpPr>
          <p:spPr>
            <a:xfrm>
              <a:off x="1827415" y="3444754"/>
              <a:ext cx="3297698"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Impacts of different gradient update step size on training </a:t>
              </a:r>
            </a:p>
          </p:txBody>
        </p:sp>
        <p:sp>
          <p:nvSpPr>
            <p:cNvPr id="43" name="椭圆 42">
              <a:extLst>
                <a:ext uri="{FF2B5EF4-FFF2-40B4-BE49-F238E27FC236}">
                  <a16:creationId xmlns:a16="http://schemas.microsoft.com/office/drawing/2014/main" id="{5717DEA6-50C4-47D1-A9DE-216BA15F0070}"/>
                </a:ext>
              </a:extLst>
            </p:cNvPr>
            <p:cNvSpPr/>
            <p:nvPr/>
          </p:nvSpPr>
          <p:spPr>
            <a:xfrm>
              <a:off x="1434133" y="3236670"/>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3</a:t>
              </a:r>
              <a:endParaRPr lang="zh-CN" altLang="en-US" dirty="0"/>
            </a:p>
          </p:txBody>
        </p:sp>
      </p:grpSp>
      <p:sp>
        <p:nvSpPr>
          <p:cNvPr id="44" name="文本框 4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000A25A-3A82-4DBE-A42D-8AFC4C9A3116}"/>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4" name="文本框 5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D7BA7BA9-3B9C-4078-873B-B1513D78A503}"/>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5" name="直接连接符 54">
            <a:extLst>
              <a:ext uri="{FF2B5EF4-FFF2-40B4-BE49-F238E27FC236}">
                <a16:creationId xmlns:a16="http://schemas.microsoft.com/office/drawing/2014/main" id="{724F47BF-80D4-4523-B2C7-52B6FA4BEE96}"/>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24555D28-3205-4A89-A6F3-E7CCA91446EE}"/>
              </a:ext>
            </a:extLst>
          </p:cNvPr>
          <p:cNvGrpSpPr/>
          <p:nvPr/>
        </p:nvGrpSpPr>
        <p:grpSpPr>
          <a:xfrm>
            <a:off x="5128429" y="3006898"/>
            <a:ext cx="3062602" cy="544131"/>
            <a:chOff x="1434133" y="3154539"/>
            <a:chExt cx="3062602" cy="544131"/>
          </a:xfrm>
        </p:grpSpPr>
        <p:sp>
          <p:nvSpPr>
            <p:cNvPr id="60" name="文本框 6">
              <a:extLst>
                <a:ext uri="{FF2B5EF4-FFF2-40B4-BE49-F238E27FC236}">
                  <a16:creationId xmlns:a16="http://schemas.microsoft.com/office/drawing/2014/main" id="{49C78393-6B77-417B-8FE1-3CB2226C5D24}"/>
                </a:ext>
              </a:extLst>
            </p:cNvPr>
            <p:cNvSpPr txBox="1">
              <a:spLocks noChangeArrowheads="1"/>
            </p:cNvSpPr>
            <p:nvPr/>
          </p:nvSpPr>
          <p:spPr bwMode="auto">
            <a:xfrm>
              <a:off x="1827415" y="3154539"/>
              <a:ext cx="26693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b="1" dirty="0">
                  <a:solidFill>
                    <a:schemeClr val="tx1">
                      <a:lumMod val="95000"/>
                      <a:lumOff val="5000"/>
                    </a:schemeClr>
                  </a:solidFill>
                  <a:latin typeface="+mj-ea"/>
                </a:rPr>
                <a:t>SGD</a:t>
              </a:r>
              <a:r>
                <a:rPr lang="zh-CN" altLang="en-US" sz="1600" b="1" dirty="0">
                  <a:solidFill>
                    <a:schemeClr val="tx1">
                      <a:lumMod val="95000"/>
                      <a:lumOff val="5000"/>
                    </a:schemeClr>
                  </a:solidFill>
                  <a:latin typeface="+mj-ea"/>
                </a:rPr>
                <a:t>与</a:t>
              </a:r>
              <a:r>
                <a:rPr lang="en-US" altLang="zh-CN" sz="1600" b="1" dirty="0">
                  <a:solidFill>
                    <a:schemeClr val="tx1">
                      <a:lumMod val="95000"/>
                      <a:lumOff val="5000"/>
                    </a:schemeClr>
                  </a:solidFill>
                  <a:latin typeface="+mj-ea"/>
                </a:rPr>
                <a:t>Momentum</a:t>
              </a:r>
              <a:r>
                <a:rPr lang="zh-CN" altLang="en-US" sz="1600" b="1" dirty="0">
                  <a:solidFill>
                    <a:schemeClr val="tx1">
                      <a:lumMod val="95000"/>
                      <a:lumOff val="5000"/>
                    </a:schemeClr>
                  </a:solidFill>
                  <a:latin typeface="+mj-ea"/>
                </a:rPr>
                <a:t>的对比</a:t>
              </a:r>
            </a:p>
          </p:txBody>
        </p:sp>
        <p:sp>
          <p:nvSpPr>
            <p:cNvPr id="61" name="矩形 60">
              <a:extLst>
                <a:ext uri="{FF2B5EF4-FFF2-40B4-BE49-F238E27FC236}">
                  <a16:creationId xmlns:a16="http://schemas.microsoft.com/office/drawing/2014/main" id="{5F6771F0-B147-4C03-AEEF-55A954B8F8A1}"/>
                </a:ext>
              </a:extLst>
            </p:cNvPr>
            <p:cNvSpPr/>
            <p:nvPr/>
          </p:nvSpPr>
          <p:spPr>
            <a:xfrm>
              <a:off x="1827415" y="3444754"/>
              <a:ext cx="2523448"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Comparison between SGD and Momentum</a:t>
              </a:r>
            </a:p>
          </p:txBody>
        </p:sp>
        <p:sp>
          <p:nvSpPr>
            <p:cNvPr id="62" name="椭圆 61">
              <a:extLst>
                <a:ext uri="{FF2B5EF4-FFF2-40B4-BE49-F238E27FC236}">
                  <a16:creationId xmlns:a16="http://schemas.microsoft.com/office/drawing/2014/main" id="{D8C637B2-253C-48C1-BDCC-67F0469A5C3A}"/>
                </a:ext>
              </a:extLst>
            </p:cNvPr>
            <p:cNvSpPr/>
            <p:nvPr/>
          </p:nvSpPr>
          <p:spPr>
            <a:xfrm>
              <a:off x="1434133" y="3236670"/>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4</a:t>
              </a:r>
              <a:endParaRPr lang="zh-CN" altLang="en-US" dirty="0"/>
            </a:p>
          </p:txBody>
        </p:sp>
      </p:grp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1686434" y="1722319"/>
            <a:ext cx="57711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dirty="0">
                <a:solidFill>
                  <a:schemeClr val="tx1">
                    <a:lumMod val="95000"/>
                    <a:lumOff val="5000"/>
                  </a:schemeClr>
                </a:solidFill>
                <a:latin typeface="+mj-ea"/>
              </a:rPr>
              <a:t>SGD</a:t>
            </a:r>
            <a:r>
              <a:rPr lang="zh-CN" altLang="en-US" sz="3600" b="1" dirty="0">
                <a:solidFill>
                  <a:schemeClr val="tx1">
                    <a:lumMod val="95000"/>
                    <a:lumOff val="5000"/>
                  </a:schemeClr>
                </a:solidFill>
                <a:latin typeface="+mj-ea"/>
              </a:rPr>
              <a:t>与</a:t>
            </a:r>
            <a:r>
              <a:rPr lang="en-US" altLang="zh-CN" sz="3600" b="1" dirty="0">
                <a:solidFill>
                  <a:schemeClr val="tx1">
                    <a:lumMod val="95000"/>
                    <a:lumOff val="5000"/>
                  </a:schemeClr>
                </a:solidFill>
                <a:latin typeface="+mj-ea"/>
              </a:rPr>
              <a:t>Momentum</a:t>
            </a:r>
            <a:r>
              <a:rPr lang="zh-CN" altLang="en-US" sz="3600" b="1" dirty="0">
                <a:solidFill>
                  <a:schemeClr val="tx1">
                    <a:lumMod val="95000"/>
                    <a:lumOff val="5000"/>
                  </a:schemeClr>
                </a:solidFill>
                <a:latin typeface="+mj-ea"/>
              </a:rPr>
              <a:t>的对比</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896606" y="2337383"/>
            <a:ext cx="33507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Comparison between SGD and Momentum</a:t>
            </a:r>
          </a:p>
        </p:txBody>
      </p:sp>
      <p:cxnSp>
        <p:nvCxnSpPr>
          <p:cNvPr id="23" name="直接连接符 22">
            <a:extLst>
              <a:ext uri="{FF2B5EF4-FFF2-40B4-BE49-F238E27FC236}">
                <a16:creationId xmlns:a16="http://schemas.microsoft.com/office/drawing/2014/main" id="{5A29846D-E7EE-45F3-9A33-515E367DEED5}"/>
              </a:ext>
            </a:extLst>
          </p:cNvPr>
          <p:cNvCxnSpPr>
            <a:cxnSpLocks/>
          </p:cNvCxnSpPr>
          <p:nvPr/>
        </p:nvCxnSpPr>
        <p:spPr>
          <a:xfrm>
            <a:off x="4463537" y="262104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FB0AA2E-A221-4D71-8C06-8079ABC7E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332" y="2774851"/>
            <a:ext cx="2614263" cy="733898"/>
          </a:xfrm>
          <a:prstGeom prst="rect">
            <a:avLst/>
          </a:prstGeom>
        </p:spPr>
      </p:pic>
    </p:spTree>
    <p:extLst>
      <p:ext uri="{BB962C8B-B14F-4D97-AF65-F5344CB8AC3E}">
        <p14:creationId xmlns:p14="http://schemas.microsoft.com/office/powerpoint/2010/main" val="28979394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0EEF79C3-6F5A-46E3-8B40-244740F97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307" y="2640023"/>
            <a:ext cx="1894644" cy="1378800"/>
          </a:xfrm>
          <a:prstGeom prst="rect">
            <a:avLst/>
          </a:prstGeom>
        </p:spPr>
      </p:pic>
      <p:pic>
        <p:nvPicPr>
          <p:cNvPr id="20" name="图片 19">
            <a:extLst>
              <a:ext uri="{FF2B5EF4-FFF2-40B4-BE49-F238E27FC236}">
                <a16:creationId xmlns:a16="http://schemas.microsoft.com/office/drawing/2014/main" id="{E1BCE68A-C0EA-460A-AF4C-D3C4719EE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110" y="2640023"/>
            <a:ext cx="1971780" cy="1378800"/>
          </a:xfrm>
          <a:prstGeom prst="rect">
            <a:avLst/>
          </a:prstGeom>
        </p:spPr>
      </p:pic>
      <p:pic>
        <p:nvPicPr>
          <p:cNvPr id="16" name="图片 15">
            <a:extLst>
              <a:ext uri="{FF2B5EF4-FFF2-40B4-BE49-F238E27FC236}">
                <a16:creationId xmlns:a16="http://schemas.microsoft.com/office/drawing/2014/main" id="{C757C626-229D-4001-94B7-A723CFC22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301" y="2641863"/>
            <a:ext cx="1971780" cy="1378800"/>
          </a:xfrm>
          <a:prstGeom prst="rect">
            <a:avLst/>
          </a:prstGeom>
        </p:spPr>
      </p:pic>
      <p:pic>
        <p:nvPicPr>
          <p:cNvPr id="13" name="图片 12">
            <a:extLst>
              <a:ext uri="{FF2B5EF4-FFF2-40B4-BE49-F238E27FC236}">
                <a16:creationId xmlns:a16="http://schemas.microsoft.com/office/drawing/2014/main" id="{28B157B2-C7CB-424E-9F30-5A1908BFE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433" y="756071"/>
            <a:ext cx="1971780" cy="1378800"/>
          </a:xfrm>
          <a:prstGeom prst="rect">
            <a:avLst/>
          </a:prstGeom>
        </p:spPr>
      </p:pic>
      <p:pic>
        <p:nvPicPr>
          <p:cNvPr id="9" name="图片 8">
            <a:extLst>
              <a:ext uri="{FF2B5EF4-FFF2-40B4-BE49-F238E27FC236}">
                <a16:creationId xmlns:a16="http://schemas.microsoft.com/office/drawing/2014/main" id="{BBA65F0A-5490-49CA-8C43-5DE50D8C2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1647" y="756071"/>
            <a:ext cx="1971780" cy="1378800"/>
          </a:xfrm>
          <a:prstGeom prst="rect">
            <a:avLst/>
          </a:prstGeom>
        </p:spPr>
      </p:pic>
      <p:pic>
        <p:nvPicPr>
          <p:cNvPr id="5" name="图片 4">
            <a:extLst>
              <a:ext uri="{FF2B5EF4-FFF2-40B4-BE49-F238E27FC236}">
                <a16:creationId xmlns:a16="http://schemas.microsoft.com/office/drawing/2014/main" id="{4E096A9B-4E56-4050-B85E-499C1C0349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313" y="756071"/>
            <a:ext cx="1942854" cy="1378800"/>
          </a:xfrm>
          <a:prstGeom prst="rect">
            <a:avLst/>
          </a:prstGeom>
        </p:spPr>
      </p:pic>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21</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2901115" y="4529385"/>
            <a:ext cx="3222627"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4·1</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损失函数随不同梯度更新步长变化曲线</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7875282-07B5-4D39-92DE-24636888B336}"/>
              </a:ext>
            </a:extLst>
          </p:cNvPr>
          <p:cNvSpPr txBox="1"/>
          <p:nvPr/>
        </p:nvSpPr>
        <p:spPr>
          <a:xfrm>
            <a:off x="1253309" y="2199825"/>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rate=0.0001</a:t>
            </a:r>
            <a:endParaRPr lang="zh-CN" altLang="en-US" dirty="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F9A7FB5C-D100-4759-A024-0F23C4A083C4}"/>
              </a:ext>
            </a:extLst>
          </p:cNvPr>
          <p:cNvGrpSpPr/>
          <p:nvPr/>
        </p:nvGrpSpPr>
        <p:grpSpPr>
          <a:xfrm>
            <a:off x="424937" y="-35201"/>
            <a:ext cx="3914452" cy="721030"/>
            <a:chOff x="428843" y="-80235"/>
            <a:chExt cx="3914452" cy="721030"/>
          </a:xfrm>
        </p:grpSpPr>
        <p:sp>
          <p:nvSpPr>
            <p:cNvPr id="26" name="文本框 59">
              <a:extLst>
                <a:ext uri="{FF2B5EF4-FFF2-40B4-BE49-F238E27FC236}">
                  <a16:creationId xmlns:a16="http://schemas.microsoft.com/office/drawing/2014/main" id="{591F4619-533C-447F-95F0-ED9320EF2FF2}"/>
                </a:ext>
              </a:extLst>
            </p:cNvPr>
            <p:cNvSpPr txBox="1"/>
            <p:nvPr/>
          </p:nvSpPr>
          <p:spPr>
            <a:xfrm>
              <a:off x="889893" y="153022"/>
              <a:ext cx="3453402"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SGD</a:t>
              </a:r>
              <a:r>
                <a:rPr lang="zh-CN" altLang="en-US" sz="2100" b="1" dirty="0">
                  <a:solidFill>
                    <a:srgbClr val="404040"/>
                  </a:solidFill>
                  <a:latin typeface="微软雅黑" panose="020B0503020204020204" pitchFamily="34" charset="-122"/>
                  <a:ea typeface="微软雅黑" panose="020B0503020204020204" pitchFamily="34" charset="-122"/>
                </a:rPr>
                <a:t>与</a:t>
              </a:r>
              <a:r>
                <a:rPr lang="en-US" altLang="zh-CN" sz="2100" b="1" dirty="0">
                  <a:solidFill>
                    <a:srgbClr val="404040"/>
                  </a:solidFill>
                  <a:latin typeface="微软雅黑" panose="020B0503020204020204" pitchFamily="34" charset="-122"/>
                  <a:ea typeface="微软雅黑" panose="020B0503020204020204" pitchFamily="34" charset="-122"/>
                </a:rPr>
                <a:t>Momentum</a:t>
              </a:r>
              <a:r>
                <a:rPr lang="zh-CN" altLang="en-US" sz="2100" b="1" dirty="0">
                  <a:solidFill>
                    <a:srgbClr val="404040"/>
                  </a:solidFill>
                  <a:latin typeface="微软雅黑" panose="020B0503020204020204" pitchFamily="34" charset="-122"/>
                  <a:ea typeface="微软雅黑" panose="020B0503020204020204" pitchFamily="34" charset="-122"/>
                </a:rPr>
                <a:t>的对比</a:t>
              </a:r>
            </a:p>
          </p:txBody>
        </p:sp>
        <p:pic>
          <p:nvPicPr>
            <p:cNvPr id="27" name="图形 26">
              <a:extLst>
                <a:ext uri="{FF2B5EF4-FFF2-40B4-BE49-F238E27FC236}">
                  <a16:creationId xmlns:a16="http://schemas.microsoft.com/office/drawing/2014/main" id="{A4C41B1C-7A72-49B3-85E7-40F400EF3F0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843" y="-80235"/>
              <a:ext cx="721030" cy="721030"/>
            </a:xfrm>
            <a:prstGeom prst="rect">
              <a:avLst/>
            </a:prstGeom>
          </p:spPr>
        </p:pic>
      </p:grpSp>
      <p:sp>
        <p:nvSpPr>
          <p:cNvPr id="41" name="文本框 40">
            <a:extLst>
              <a:ext uri="{FF2B5EF4-FFF2-40B4-BE49-F238E27FC236}">
                <a16:creationId xmlns:a16="http://schemas.microsoft.com/office/drawing/2014/main" id="{836F0B74-0E85-4D79-8577-7ABD2913F9FA}"/>
              </a:ext>
            </a:extLst>
          </p:cNvPr>
          <p:cNvSpPr txBox="1"/>
          <p:nvPr/>
        </p:nvSpPr>
        <p:spPr>
          <a:xfrm>
            <a:off x="3789551" y="2199825"/>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rate=0.001</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B14C9DC0-755D-4200-B0E0-216D37106DF5}"/>
              </a:ext>
            </a:extLst>
          </p:cNvPr>
          <p:cNvSpPr txBox="1"/>
          <p:nvPr/>
        </p:nvSpPr>
        <p:spPr>
          <a:xfrm>
            <a:off x="6407361" y="2197432"/>
            <a:ext cx="1637924"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rate=0.005</a:t>
            </a:r>
            <a:endParaRPr lang="zh-CN" altLang="en-US"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C9C68FFF-176A-4E53-8821-7B39E38A99D1}"/>
              </a:ext>
            </a:extLst>
          </p:cNvPr>
          <p:cNvSpPr txBox="1"/>
          <p:nvPr/>
        </p:nvSpPr>
        <p:spPr>
          <a:xfrm>
            <a:off x="1361083" y="4126713"/>
            <a:ext cx="146823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rate=0.01</a:t>
            </a:r>
            <a:endParaRPr lang="zh-CN" altLang="en-US"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E168B604-FFFB-4922-BF1F-4F83EC250DB2}"/>
              </a:ext>
            </a:extLst>
          </p:cNvPr>
          <p:cNvSpPr txBox="1"/>
          <p:nvPr/>
        </p:nvSpPr>
        <p:spPr>
          <a:xfrm>
            <a:off x="3929544" y="4126713"/>
            <a:ext cx="1357938"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rate=0.1</a:t>
            </a:r>
            <a:endParaRPr lang="zh-CN" altLang="en-US"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90E330BF-919B-4BAB-834D-75163B8774D8}"/>
              </a:ext>
            </a:extLst>
          </p:cNvPr>
          <p:cNvSpPr txBox="1"/>
          <p:nvPr/>
        </p:nvSpPr>
        <p:spPr>
          <a:xfrm>
            <a:off x="6504944" y="4126713"/>
            <a:ext cx="1442757"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rate=0.8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4858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1057192"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4·1</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09" y="1619311"/>
            <a:ext cx="6163187" cy="1941429"/>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将图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4·1</a:t>
            </a:r>
            <a:r>
              <a:rPr lang="zh-CN" altLang="en-US" dirty="0"/>
              <a:t>和图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dirty="0"/>
              <a:t>对比之后，可以发现在不同的梯度更新步长下，动量法的收敛速度要</a:t>
            </a:r>
            <a:r>
              <a:rPr lang="zh-CN" altLang="en-US" b="1" dirty="0"/>
              <a:t>远快于</a:t>
            </a:r>
            <a:r>
              <a:rPr lang="zh-CN" altLang="en-US" dirty="0"/>
              <a:t>随机 梯度下降法；</a:t>
            </a:r>
            <a:endParaRPr lang="en-US" altLang="zh-CN" dirty="0"/>
          </a:p>
          <a:p>
            <a:pPr marL="285750" indent="-285750">
              <a:lnSpc>
                <a:spcPct val="150000"/>
              </a:lnSpc>
              <a:buClr>
                <a:srgbClr val="626262"/>
              </a:buClr>
              <a:buFont typeface="Wingdings" panose="05000000000000000000" pitchFamily="2" charset="2"/>
              <a:buChar char="u"/>
            </a:pPr>
            <a:r>
              <a:rPr lang="zh-CN" altLang="en-US" dirty="0"/>
              <a:t>同时模型收敛后由动量法得到的损失函数值也要低于由随机梯度下降法得到的函数值；</a:t>
            </a:r>
            <a:endParaRPr lang="en-US" altLang="zh-CN" dirty="0"/>
          </a:p>
          <a:p>
            <a:pPr marL="285750" indent="-285750">
              <a:lnSpc>
                <a:spcPct val="150000"/>
              </a:lnSpc>
              <a:buClr>
                <a:srgbClr val="626262"/>
              </a:buClr>
              <a:buFont typeface="Wingdings" panose="05000000000000000000" pitchFamily="2" charset="2"/>
              <a:buChar char="u"/>
            </a:pPr>
            <a:r>
              <a:rPr lang="zh-CN" altLang="en-US" dirty="0"/>
              <a:t>当梯度更新步长较大时，动量法仍能使得模型收敛，而此时随机梯度下降法已经震荡了。</a:t>
            </a:r>
          </a:p>
        </p:txBody>
      </p:sp>
      <p:grpSp>
        <p:nvGrpSpPr>
          <p:cNvPr id="11" name="组合 10">
            <a:extLst>
              <a:ext uri="{FF2B5EF4-FFF2-40B4-BE49-F238E27FC236}">
                <a16:creationId xmlns:a16="http://schemas.microsoft.com/office/drawing/2014/main" id="{A31518DA-AA81-409D-BFD4-6C8C1369DE4E}"/>
              </a:ext>
            </a:extLst>
          </p:cNvPr>
          <p:cNvGrpSpPr/>
          <p:nvPr/>
        </p:nvGrpSpPr>
        <p:grpSpPr>
          <a:xfrm>
            <a:off x="424937" y="-35201"/>
            <a:ext cx="3914452" cy="721030"/>
            <a:chOff x="428843" y="-80235"/>
            <a:chExt cx="3914452" cy="721030"/>
          </a:xfrm>
        </p:grpSpPr>
        <p:sp>
          <p:nvSpPr>
            <p:cNvPr id="16" name="文本框 59">
              <a:extLst>
                <a:ext uri="{FF2B5EF4-FFF2-40B4-BE49-F238E27FC236}">
                  <a16:creationId xmlns:a16="http://schemas.microsoft.com/office/drawing/2014/main" id="{AC961B1E-0BBB-4AC1-89A1-9D7F414CE99F}"/>
                </a:ext>
              </a:extLst>
            </p:cNvPr>
            <p:cNvSpPr txBox="1"/>
            <p:nvPr/>
          </p:nvSpPr>
          <p:spPr>
            <a:xfrm>
              <a:off x="889893" y="153022"/>
              <a:ext cx="3453402"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SGD</a:t>
              </a:r>
              <a:r>
                <a:rPr lang="zh-CN" altLang="en-US" sz="2100" b="1" dirty="0">
                  <a:solidFill>
                    <a:srgbClr val="404040"/>
                  </a:solidFill>
                  <a:latin typeface="微软雅黑" panose="020B0503020204020204" pitchFamily="34" charset="-122"/>
                  <a:ea typeface="微软雅黑" panose="020B0503020204020204" pitchFamily="34" charset="-122"/>
                </a:rPr>
                <a:t>与</a:t>
              </a:r>
              <a:r>
                <a:rPr lang="en-US" altLang="zh-CN" sz="2100" b="1" dirty="0">
                  <a:solidFill>
                    <a:srgbClr val="404040"/>
                  </a:solidFill>
                  <a:latin typeface="微软雅黑" panose="020B0503020204020204" pitchFamily="34" charset="-122"/>
                  <a:ea typeface="微软雅黑" panose="020B0503020204020204" pitchFamily="34" charset="-122"/>
                </a:rPr>
                <a:t>Momentum</a:t>
              </a:r>
              <a:r>
                <a:rPr lang="zh-CN" altLang="en-US" sz="2100" b="1" dirty="0">
                  <a:solidFill>
                    <a:srgbClr val="404040"/>
                  </a:solidFill>
                  <a:latin typeface="微软雅黑" panose="020B0503020204020204" pitchFamily="34" charset="-122"/>
                  <a:ea typeface="微软雅黑" panose="020B0503020204020204" pitchFamily="34" charset="-122"/>
                </a:rPr>
                <a:t>的对比</a:t>
              </a:r>
            </a:p>
          </p:txBody>
        </p:sp>
        <p:pic>
          <p:nvPicPr>
            <p:cNvPr id="17" name="图形 16">
              <a:extLst>
                <a:ext uri="{FF2B5EF4-FFF2-40B4-BE49-F238E27FC236}">
                  <a16:creationId xmlns:a16="http://schemas.microsoft.com/office/drawing/2014/main" id="{180FC9B7-7F52-4FFD-B986-3EB8843661F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490200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23</a:t>
            </a:fld>
            <a:endParaRPr lang="zh-CN" altLang="en-US"/>
          </a:p>
        </p:txBody>
      </p:sp>
      <p:sp>
        <p:nvSpPr>
          <p:cNvPr id="7" name="文本框 6">
            <a:extLst>
              <a:ext uri="{FF2B5EF4-FFF2-40B4-BE49-F238E27FC236}">
                <a16:creationId xmlns:a16="http://schemas.microsoft.com/office/drawing/2014/main" id="{9510B9F2-1D1C-4E2E-B36E-54F12D0A3C13}"/>
              </a:ext>
            </a:extLst>
          </p:cNvPr>
          <p:cNvSpPr txBox="1"/>
          <p:nvPr/>
        </p:nvSpPr>
        <p:spPr>
          <a:xfrm>
            <a:off x="3117836" y="3867150"/>
            <a:ext cx="3182164"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4·2</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不同梯度更新步长对分类精度的影响</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CAA35FC-770A-4185-B514-3A2A5153C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80" y="999351"/>
            <a:ext cx="3389920" cy="2319419"/>
          </a:xfrm>
          <a:prstGeom prst="rect">
            <a:avLst/>
          </a:prstGeom>
        </p:spPr>
      </p:pic>
      <p:pic>
        <p:nvPicPr>
          <p:cNvPr id="6" name="图片 5">
            <a:extLst>
              <a:ext uri="{FF2B5EF4-FFF2-40B4-BE49-F238E27FC236}">
                <a16:creationId xmlns:a16="http://schemas.microsoft.com/office/drawing/2014/main" id="{368AD489-17D3-47E9-8EB5-BF12E971C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02" y="1000370"/>
            <a:ext cx="3388431" cy="2318400"/>
          </a:xfrm>
          <a:prstGeom prst="rect">
            <a:avLst/>
          </a:prstGeom>
        </p:spPr>
      </p:pic>
      <p:sp>
        <p:nvSpPr>
          <p:cNvPr id="8" name="文本框 7">
            <a:extLst>
              <a:ext uri="{FF2B5EF4-FFF2-40B4-BE49-F238E27FC236}">
                <a16:creationId xmlns:a16="http://schemas.microsoft.com/office/drawing/2014/main" id="{25B10B03-BFB3-4DF6-AD8C-1C958D85AF02}"/>
              </a:ext>
            </a:extLst>
          </p:cNvPr>
          <p:cNvSpPr txBox="1"/>
          <p:nvPr/>
        </p:nvSpPr>
        <p:spPr>
          <a:xfrm>
            <a:off x="1727570" y="3350140"/>
            <a:ext cx="1434939" cy="30008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随机梯度下降法</a:t>
            </a:r>
          </a:p>
        </p:txBody>
      </p:sp>
      <p:sp>
        <p:nvSpPr>
          <p:cNvPr id="13" name="文本框 12">
            <a:extLst>
              <a:ext uri="{FF2B5EF4-FFF2-40B4-BE49-F238E27FC236}">
                <a16:creationId xmlns:a16="http://schemas.microsoft.com/office/drawing/2014/main" id="{8EBC6FD0-DBAE-4BBA-81FD-CB6B2203650D}"/>
              </a:ext>
            </a:extLst>
          </p:cNvPr>
          <p:cNvSpPr txBox="1"/>
          <p:nvPr/>
        </p:nvSpPr>
        <p:spPr>
          <a:xfrm>
            <a:off x="6309358" y="3350140"/>
            <a:ext cx="777718" cy="30008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动量法</a:t>
            </a:r>
          </a:p>
        </p:txBody>
      </p:sp>
      <p:grpSp>
        <p:nvGrpSpPr>
          <p:cNvPr id="14" name="组合 13">
            <a:extLst>
              <a:ext uri="{FF2B5EF4-FFF2-40B4-BE49-F238E27FC236}">
                <a16:creationId xmlns:a16="http://schemas.microsoft.com/office/drawing/2014/main" id="{9CF2A35B-D3C0-4C2F-8A40-7220175DF2B6}"/>
              </a:ext>
            </a:extLst>
          </p:cNvPr>
          <p:cNvGrpSpPr/>
          <p:nvPr/>
        </p:nvGrpSpPr>
        <p:grpSpPr>
          <a:xfrm>
            <a:off x="424937" y="-35201"/>
            <a:ext cx="3914452" cy="721030"/>
            <a:chOff x="428843" y="-80235"/>
            <a:chExt cx="3914452" cy="721030"/>
          </a:xfrm>
        </p:grpSpPr>
        <p:sp>
          <p:nvSpPr>
            <p:cNvPr id="15" name="文本框 59">
              <a:extLst>
                <a:ext uri="{FF2B5EF4-FFF2-40B4-BE49-F238E27FC236}">
                  <a16:creationId xmlns:a16="http://schemas.microsoft.com/office/drawing/2014/main" id="{796F64DF-11B3-4551-AA1A-EC5AC3C721E0}"/>
                </a:ext>
              </a:extLst>
            </p:cNvPr>
            <p:cNvSpPr txBox="1"/>
            <p:nvPr/>
          </p:nvSpPr>
          <p:spPr>
            <a:xfrm>
              <a:off x="889893" y="153022"/>
              <a:ext cx="3453402"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SGD</a:t>
              </a:r>
              <a:r>
                <a:rPr lang="zh-CN" altLang="en-US" sz="2100" b="1" dirty="0">
                  <a:solidFill>
                    <a:srgbClr val="404040"/>
                  </a:solidFill>
                  <a:latin typeface="微软雅黑" panose="020B0503020204020204" pitchFamily="34" charset="-122"/>
                  <a:ea typeface="微软雅黑" panose="020B0503020204020204" pitchFamily="34" charset="-122"/>
                </a:rPr>
                <a:t>与</a:t>
              </a:r>
              <a:r>
                <a:rPr lang="en-US" altLang="zh-CN" sz="2100" b="1" dirty="0">
                  <a:solidFill>
                    <a:srgbClr val="404040"/>
                  </a:solidFill>
                  <a:latin typeface="微软雅黑" panose="020B0503020204020204" pitchFamily="34" charset="-122"/>
                  <a:ea typeface="微软雅黑" panose="020B0503020204020204" pitchFamily="34" charset="-122"/>
                </a:rPr>
                <a:t>Momentum</a:t>
              </a:r>
              <a:r>
                <a:rPr lang="zh-CN" altLang="en-US" sz="2100" b="1" dirty="0">
                  <a:solidFill>
                    <a:srgbClr val="404040"/>
                  </a:solidFill>
                  <a:latin typeface="微软雅黑" panose="020B0503020204020204" pitchFamily="34" charset="-122"/>
                  <a:ea typeface="微软雅黑" panose="020B0503020204020204" pitchFamily="34" charset="-122"/>
                </a:rPr>
                <a:t>的对比</a:t>
              </a:r>
            </a:p>
          </p:txBody>
        </p:sp>
        <p:pic>
          <p:nvPicPr>
            <p:cNvPr id="16" name="图形 15">
              <a:extLst>
                <a:ext uri="{FF2B5EF4-FFF2-40B4-BE49-F238E27FC236}">
                  <a16:creationId xmlns:a16="http://schemas.microsoft.com/office/drawing/2014/main" id="{224C23CA-8C9C-4863-91D2-0EFB3BBB815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9995521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9789988A-C70A-4CF4-B153-B41FF484F3BE}"/>
              </a:ext>
            </a:extLst>
          </p:cNvPr>
          <p:cNvSpPr txBox="1"/>
          <p:nvPr/>
        </p:nvSpPr>
        <p:spPr>
          <a:xfrm>
            <a:off x="1410111" y="1190226"/>
            <a:ext cx="1057192" cy="369332"/>
          </a:xfrm>
          <a:prstGeom prst="rect">
            <a:avLst/>
          </a:prstGeom>
          <a:noFill/>
        </p:spPr>
        <p:txBody>
          <a:bodyPr wrap="square" rtlCol="0">
            <a:spAutoFit/>
          </a:bodyPr>
          <a:lstStyle/>
          <a:p>
            <a:r>
              <a:rPr lang="zh-CN" altLang="en-US" sz="1800" dirty="0">
                <a:latin typeface="+mj-ea"/>
                <a:ea typeface="+mj-ea"/>
              </a:rPr>
              <a:t>总结</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4·2</a:t>
            </a:r>
            <a:endParaRPr lang="zh-CN" altLang="en-US" sz="1800" dirty="0">
              <a:latin typeface="+mj-ea"/>
              <a:ea typeface="+mj-ea"/>
            </a:endParaRPr>
          </a:p>
        </p:txBody>
      </p:sp>
      <p:pic>
        <p:nvPicPr>
          <p:cNvPr id="14" name="图形 13">
            <a:extLst>
              <a:ext uri="{FF2B5EF4-FFF2-40B4-BE49-F238E27FC236}">
                <a16:creationId xmlns:a16="http://schemas.microsoft.com/office/drawing/2014/main" id="{9AA4EF40-E007-4C2A-9048-FD270B0449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0111" y="1199558"/>
            <a:ext cx="360000" cy="360000"/>
          </a:xfrm>
          <a:prstGeom prst="rect">
            <a:avLst/>
          </a:prstGeom>
        </p:spPr>
      </p:pic>
      <p:sp>
        <p:nvSpPr>
          <p:cNvPr id="15" name="文本框 14">
            <a:extLst>
              <a:ext uri="{FF2B5EF4-FFF2-40B4-BE49-F238E27FC236}">
                <a16:creationId xmlns:a16="http://schemas.microsoft.com/office/drawing/2014/main" id="{9917947C-13AD-4A57-B5EB-CB9C4B08547F}"/>
              </a:ext>
            </a:extLst>
          </p:cNvPr>
          <p:cNvSpPr txBox="1"/>
          <p:nvPr/>
        </p:nvSpPr>
        <p:spPr>
          <a:xfrm>
            <a:off x="1410111" y="1817431"/>
            <a:ext cx="6163187" cy="1005853"/>
          </a:xfrm>
          <a:prstGeom prst="rect">
            <a:avLst/>
          </a:prstGeom>
          <a:noFill/>
        </p:spPr>
        <p:txBody>
          <a:bodyPr wrap="square" rtlCol="0">
            <a:spAutoFit/>
          </a:bodyPr>
          <a:lstStyle/>
          <a:p>
            <a:pPr marL="285750" indent="-285750">
              <a:lnSpc>
                <a:spcPct val="150000"/>
              </a:lnSpc>
              <a:buClr>
                <a:srgbClr val="626262"/>
              </a:buClr>
              <a:buFont typeface="Wingdings" panose="05000000000000000000" pitchFamily="2" charset="2"/>
              <a:buChar char="u"/>
            </a:pPr>
            <a:r>
              <a:rPr lang="zh-CN" altLang="en-US" dirty="0"/>
              <a:t>通过图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4·2</a:t>
            </a:r>
            <a:r>
              <a:rPr lang="zh-CN" altLang="en-US" dirty="0"/>
              <a:t>可以看出，在</a:t>
            </a:r>
            <a:r>
              <a:rPr lang="zh-CN" altLang="en-US" b="1" dirty="0"/>
              <a:t>相同</a:t>
            </a:r>
            <a:r>
              <a:rPr lang="zh-CN" altLang="en-US" dirty="0"/>
              <a:t>的梯度更新步长下，由动量法得到的分类精度要</a:t>
            </a:r>
            <a:r>
              <a:rPr lang="zh-CN" altLang="en-US" b="1" dirty="0"/>
              <a:t>高于</a:t>
            </a:r>
            <a:r>
              <a:rPr lang="zh-CN" altLang="en-US" dirty="0"/>
              <a:t>由随机梯度下降法得到的分类精度，因而动量法的</a:t>
            </a:r>
            <a:r>
              <a:rPr lang="zh-CN" altLang="en-US" b="1" dirty="0"/>
              <a:t>整体分类精度高于</a:t>
            </a:r>
            <a:r>
              <a:rPr lang="zh-CN" altLang="en-US" dirty="0"/>
              <a:t>随机梯度下降法。</a:t>
            </a:r>
            <a:endParaRPr lang="en-US" altLang="zh-CN" dirty="0"/>
          </a:p>
        </p:txBody>
      </p:sp>
      <p:grpSp>
        <p:nvGrpSpPr>
          <p:cNvPr id="11" name="组合 10">
            <a:extLst>
              <a:ext uri="{FF2B5EF4-FFF2-40B4-BE49-F238E27FC236}">
                <a16:creationId xmlns:a16="http://schemas.microsoft.com/office/drawing/2014/main" id="{FC5573C9-FB03-46A9-AACC-D3E70694700D}"/>
              </a:ext>
            </a:extLst>
          </p:cNvPr>
          <p:cNvGrpSpPr/>
          <p:nvPr/>
        </p:nvGrpSpPr>
        <p:grpSpPr>
          <a:xfrm>
            <a:off x="424937" y="-35201"/>
            <a:ext cx="3914452" cy="721030"/>
            <a:chOff x="428843" y="-80235"/>
            <a:chExt cx="3914452" cy="721030"/>
          </a:xfrm>
        </p:grpSpPr>
        <p:sp>
          <p:nvSpPr>
            <p:cNvPr id="16" name="文本框 59">
              <a:extLst>
                <a:ext uri="{FF2B5EF4-FFF2-40B4-BE49-F238E27FC236}">
                  <a16:creationId xmlns:a16="http://schemas.microsoft.com/office/drawing/2014/main" id="{8F2FE618-D07B-49C0-9CFE-CE3181500867}"/>
                </a:ext>
              </a:extLst>
            </p:cNvPr>
            <p:cNvSpPr txBox="1"/>
            <p:nvPr/>
          </p:nvSpPr>
          <p:spPr>
            <a:xfrm>
              <a:off x="889893" y="153022"/>
              <a:ext cx="3453402"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SGD</a:t>
              </a:r>
              <a:r>
                <a:rPr lang="zh-CN" altLang="en-US" sz="2100" b="1" dirty="0">
                  <a:solidFill>
                    <a:srgbClr val="404040"/>
                  </a:solidFill>
                  <a:latin typeface="微软雅黑" panose="020B0503020204020204" pitchFamily="34" charset="-122"/>
                  <a:ea typeface="微软雅黑" panose="020B0503020204020204" pitchFamily="34" charset="-122"/>
                </a:rPr>
                <a:t>与</a:t>
              </a:r>
              <a:r>
                <a:rPr lang="en-US" altLang="zh-CN" sz="2100" b="1" dirty="0">
                  <a:solidFill>
                    <a:srgbClr val="404040"/>
                  </a:solidFill>
                  <a:latin typeface="微软雅黑" panose="020B0503020204020204" pitchFamily="34" charset="-122"/>
                  <a:ea typeface="微软雅黑" panose="020B0503020204020204" pitchFamily="34" charset="-122"/>
                </a:rPr>
                <a:t>Momentum</a:t>
              </a:r>
              <a:r>
                <a:rPr lang="zh-CN" altLang="en-US" sz="2100" b="1" dirty="0">
                  <a:solidFill>
                    <a:srgbClr val="404040"/>
                  </a:solidFill>
                  <a:latin typeface="微软雅黑" panose="020B0503020204020204" pitchFamily="34" charset="-122"/>
                  <a:ea typeface="微软雅黑" panose="020B0503020204020204" pitchFamily="34" charset="-122"/>
                </a:rPr>
                <a:t>的对比</a:t>
              </a:r>
            </a:p>
          </p:txBody>
        </p:sp>
        <p:pic>
          <p:nvPicPr>
            <p:cNvPr id="17" name="图形 16">
              <a:extLst>
                <a:ext uri="{FF2B5EF4-FFF2-40B4-BE49-F238E27FC236}">
                  <a16:creationId xmlns:a16="http://schemas.microsoft.com/office/drawing/2014/main" id="{4AD8F52C-4F77-4F93-B70E-0CB0F92FCD8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843" y="-80235"/>
              <a:ext cx="721030" cy="721030"/>
            </a:xfrm>
            <a:prstGeom prst="rect">
              <a:avLst/>
            </a:prstGeom>
          </p:spPr>
        </p:pic>
      </p:grpSp>
    </p:spTree>
    <p:extLst>
      <p:ext uri="{BB962C8B-B14F-4D97-AF65-F5344CB8AC3E}">
        <p14:creationId xmlns:p14="http://schemas.microsoft.com/office/powerpoint/2010/main" val="19900513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E6D998F6-5594-4B70-B584-703EC2600AB5}"/>
              </a:ext>
            </a:extLst>
          </p:cNvPr>
          <p:cNvGrpSpPr/>
          <p:nvPr/>
        </p:nvGrpSpPr>
        <p:grpSpPr>
          <a:xfrm>
            <a:off x="143377" y="594555"/>
            <a:ext cx="8880164" cy="3954389"/>
            <a:chOff x="-3091569" y="5285927"/>
            <a:chExt cx="8880164" cy="3954389"/>
          </a:xfrm>
          <a:effectLst>
            <a:outerShdw blurRad="317500" dist="114300" dir="8100000" algn="tr" rotWithShape="0">
              <a:prstClr val="black">
                <a:alpha val="40000"/>
              </a:prstClr>
            </a:outerShdw>
          </a:effectLst>
        </p:grpSpPr>
        <p:pic>
          <p:nvPicPr>
            <p:cNvPr id="11" name="图片 10">
              <a:extLst>
                <a:ext uri="{FF2B5EF4-FFF2-40B4-BE49-F238E27FC236}">
                  <a16:creationId xmlns:a16="http://schemas.microsoft.com/office/drawing/2014/main" id="{F4CDE930-420A-4F26-862C-891B9B3372D5}"/>
                </a:ext>
              </a:extLst>
            </p:cNvPr>
            <p:cNvPicPr>
              <a:picLocks noChangeAspect="1"/>
            </p:cNvPicPr>
            <p:nvPr/>
          </p:nvPicPr>
          <p:blipFill rotWithShape="1">
            <a:blip r:embed="rId3">
              <a:extLst>
                <a:ext uri="{28A0092B-C50C-407E-A947-70E740481C1C}">
                  <a14:useLocalDpi xmlns:a14="http://schemas.microsoft.com/office/drawing/2010/main" val="0"/>
                </a:ext>
              </a:extLst>
            </a:blip>
            <a:srcRect l="2511" t="26491"/>
            <a:stretch/>
          </p:blipFill>
          <p:spPr>
            <a:xfrm>
              <a:off x="-3091569" y="5285927"/>
              <a:ext cx="8845616" cy="3954389"/>
            </a:xfrm>
            <a:prstGeom prst="rect">
              <a:avLst/>
            </a:prstGeom>
          </p:spPr>
        </p:pic>
        <p:sp>
          <p:nvSpPr>
            <p:cNvPr id="52" name="矩形 51">
              <a:extLst>
                <a:ext uri="{FF2B5EF4-FFF2-40B4-BE49-F238E27FC236}">
                  <a16:creationId xmlns:a16="http://schemas.microsoft.com/office/drawing/2014/main" id="{548BFC77-B032-4636-BAF2-72A899950C84}"/>
                </a:ext>
              </a:extLst>
            </p:cNvPr>
            <p:cNvSpPr/>
            <p:nvPr/>
          </p:nvSpPr>
          <p:spPr>
            <a:xfrm>
              <a:off x="-3091569" y="5285927"/>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9" name="AutoShape 2" descr="查看源图像">
            <a:extLst>
              <a:ext uri="{FF2B5EF4-FFF2-40B4-BE49-F238E27FC236}">
                <a16:creationId xmlns:a16="http://schemas.microsoft.com/office/drawing/2014/main" id="{9D003577-BB4B-4DE4-98EF-268E24C4879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0" name="组合 89">
            <a:extLst>
              <a:ext uri="{FF2B5EF4-FFF2-40B4-BE49-F238E27FC236}">
                <a16:creationId xmlns:a16="http://schemas.microsoft.com/office/drawing/2014/main" id="{4B965B59-A10E-4C6F-918A-8C6AD9795240}"/>
              </a:ext>
            </a:extLst>
          </p:cNvPr>
          <p:cNvGrpSpPr/>
          <p:nvPr/>
        </p:nvGrpSpPr>
        <p:grpSpPr>
          <a:xfrm>
            <a:off x="3400411" y="972056"/>
            <a:ext cx="3103963" cy="1020797"/>
            <a:chOff x="3400411" y="972056"/>
            <a:chExt cx="3103963" cy="1020797"/>
          </a:xfrm>
        </p:grpSpPr>
        <p:sp>
          <p:nvSpPr>
            <p:cNvPr id="91" name="文本框 90">
              <a:extLst>
                <a:ext uri="{FF2B5EF4-FFF2-40B4-BE49-F238E27FC236}">
                  <a16:creationId xmlns:a16="http://schemas.microsoft.com/office/drawing/2014/main" id="{C2B00BBA-04E2-452C-B2B3-5F00B223262E}"/>
                </a:ext>
              </a:extLst>
            </p:cNvPr>
            <p:cNvSpPr txBox="1"/>
            <p:nvPr/>
          </p:nvSpPr>
          <p:spPr>
            <a:xfrm>
              <a:off x="3400411" y="972056"/>
              <a:ext cx="3039647"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中国科学院大学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92" name="文本框 91">
              <a:extLst>
                <a:ext uri="{FF2B5EF4-FFF2-40B4-BE49-F238E27FC236}">
                  <a16:creationId xmlns:a16="http://schemas.microsoft.com/office/drawing/2014/main" id="{CDE070C2-EF5F-4B2D-9737-4DE9E1441319}"/>
                </a:ext>
              </a:extLst>
            </p:cNvPr>
            <p:cNvSpPr txBox="1"/>
            <p:nvPr/>
          </p:nvSpPr>
          <p:spPr>
            <a:xfrm>
              <a:off x="3420932" y="1485022"/>
              <a:ext cx="3083442" cy="507831"/>
            </a:xfrm>
            <a:prstGeom prst="rect">
              <a:avLst/>
            </a:prstGeom>
            <a:noFill/>
          </p:spPr>
          <p:txBody>
            <a:bodyPr wrap="square" rtlCol="0">
              <a:spAutoFit/>
            </a:bodyPr>
            <a:lstStyle/>
            <a:p>
              <a:r>
                <a:rPr lang="en-US" altLang="zh-CN" b="1" dirty="0"/>
                <a:t>University of Chinese Academy of Sciences</a:t>
              </a:r>
            </a:p>
            <a:p>
              <a:endParaRPr lang="zh-CN" altLang="en-US" dirty="0"/>
            </a:p>
          </p:txBody>
        </p:sp>
      </p:grpSp>
      <p:sp>
        <p:nvSpPr>
          <p:cNvPr id="96" name="椭圆 95">
            <a:extLst>
              <a:ext uri="{FF2B5EF4-FFF2-40B4-BE49-F238E27FC236}">
                <a16:creationId xmlns:a16="http://schemas.microsoft.com/office/drawing/2014/main" id="{73531CDE-FF8F-4EA4-8C37-10BCFFD65CA6}"/>
              </a:ext>
            </a:extLst>
          </p:cNvPr>
          <p:cNvSpPr/>
          <p:nvPr/>
        </p:nvSpPr>
        <p:spPr>
          <a:xfrm>
            <a:off x="1781801" y="335702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89AC37DD-B4A9-48CA-8C14-85D14E048C9A}"/>
              </a:ext>
            </a:extLst>
          </p:cNvPr>
          <p:cNvSpPr txBox="1">
            <a:spLocks noChangeArrowheads="1"/>
          </p:cNvSpPr>
          <p:nvPr/>
        </p:nvSpPr>
        <p:spPr bwMode="auto">
          <a:xfrm>
            <a:off x="2141395" y="3378664"/>
            <a:ext cx="182014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2020.10.06</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01" name="椭圆 100">
            <a:extLst>
              <a:ext uri="{FF2B5EF4-FFF2-40B4-BE49-F238E27FC236}">
                <a16:creationId xmlns:a16="http://schemas.microsoft.com/office/drawing/2014/main" id="{E99419C0-B5D6-407E-A154-E1AFC189BB42}"/>
              </a:ext>
            </a:extLst>
          </p:cNvPr>
          <p:cNvSpPr/>
          <p:nvPr/>
        </p:nvSpPr>
        <p:spPr>
          <a:xfrm>
            <a:off x="3840406" y="335702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02" name="文本框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35E86A7-733E-4592-93BD-A84B1DF7476E}"/>
              </a:ext>
            </a:extLst>
          </p:cNvPr>
          <p:cNvSpPr txBox="1">
            <a:spLocks noChangeArrowheads="1"/>
          </p:cNvSpPr>
          <p:nvPr/>
        </p:nvSpPr>
        <p:spPr bwMode="auto">
          <a:xfrm>
            <a:off x="4198814" y="3378664"/>
            <a:ext cx="1576719"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学生：陈帅华</a:t>
            </a:r>
          </a:p>
        </p:txBody>
      </p:sp>
      <p:grpSp>
        <p:nvGrpSpPr>
          <p:cNvPr id="103" name="Group 59">
            <a:extLst>
              <a:ext uri="{FF2B5EF4-FFF2-40B4-BE49-F238E27FC236}">
                <a16:creationId xmlns:a16="http://schemas.microsoft.com/office/drawing/2014/main" id="{68213A24-9A5C-47EC-9086-F35F59ED05D1}"/>
              </a:ext>
            </a:extLst>
          </p:cNvPr>
          <p:cNvGrpSpPr>
            <a:grpSpLocks noChangeAspect="1"/>
          </p:cNvGrpSpPr>
          <p:nvPr/>
        </p:nvGrpSpPr>
        <p:grpSpPr bwMode="auto">
          <a:xfrm>
            <a:off x="1845930" y="3413476"/>
            <a:ext cx="218168" cy="238153"/>
            <a:chOff x="1066" y="1985"/>
            <a:chExt cx="262" cy="286"/>
          </a:xfrm>
          <a:solidFill>
            <a:schemeClr val="bg1"/>
          </a:solidFill>
        </p:grpSpPr>
        <p:sp>
          <p:nvSpPr>
            <p:cNvPr id="104" name="Freeform 60">
              <a:extLst>
                <a:ext uri="{FF2B5EF4-FFF2-40B4-BE49-F238E27FC236}">
                  <a16:creationId xmlns:a16="http://schemas.microsoft.com/office/drawing/2014/main" id="{8DFA44E3-EDE2-4BA7-96F8-623DC6ABB863}"/>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5" name="Freeform 61">
              <a:extLst>
                <a:ext uri="{FF2B5EF4-FFF2-40B4-BE49-F238E27FC236}">
                  <a16:creationId xmlns:a16="http://schemas.microsoft.com/office/drawing/2014/main" id="{C54A528E-1AC6-4E1E-86AD-B4504043BC6C}"/>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6" name="Freeform 62">
              <a:extLst>
                <a:ext uri="{FF2B5EF4-FFF2-40B4-BE49-F238E27FC236}">
                  <a16:creationId xmlns:a16="http://schemas.microsoft.com/office/drawing/2014/main" id="{93C023DC-8E60-484E-A2C7-57832B42645E}"/>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7" name="Freeform 63">
              <a:extLst>
                <a:ext uri="{FF2B5EF4-FFF2-40B4-BE49-F238E27FC236}">
                  <a16:creationId xmlns:a16="http://schemas.microsoft.com/office/drawing/2014/main" id="{4EF0ADEF-E873-4386-8A1A-2B7C0EA3646B}"/>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08" name="Group 66">
            <a:extLst>
              <a:ext uri="{FF2B5EF4-FFF2-40B4-BE49-F238E27FC236}">
                <a16:creationId xmlns:a16="http://schemas.microsoft.com/office/drawing/2014/main" id="{EE94CC9E-0643-4EF5-BB31-D50B62FC75CC}"/>
              </a:ext>
            </a:extLst>
          </p:cNvPr>
          <p:cNvGrpSpPr>
            <a:grpSpLocks noChangeAspect="1"/>
          </p:cNvGrpSpPr>
          <p:nvPr/>
        </p:nvGrpSpPr>
        <p:grpSpPr bwMode="auto">
          <a:xfrm>
            <a:off x="3919889" y="3428571"/>
            <a:ext cx="192087" cy="207963"/>
            <a:chOff x="2111" y="2322"/>
            <a:chExt cx="121" cy="131"/>
          </a:xfrm>
          <a:solidFill>
            <a:schemeClr val="bg1"/>
          </a:solidFill>
        </p:grpSpPr>
        <p:sp>
          <p:nvSpPr>
            <p:cNvPr id="109" name="Freeform 67">
              <a:extLst>
                <a:ext uri="{FF2B5EF4-FFF2-40B4-BE49-F238E27FC236}">
                  <a16:creationId xmlns:a16="http://schemas.microsoft.com/office/drawing/2014/main" id="{17AD5C24-F6C0-4185-8901-F535E529426C}"/>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0" name="Freeform 68">
              <a:extLst>
                <a:ext uri="{FF2B5EF4-FFF2-40B4-BE49-F238E27FC236}">
                  <a16:creationId xmlns:a16="http://schemas.microsoft.com/office/drawing/2014/main" id="{644B8DAC-0174-49C1-82A4-021DD632ED4B}"/>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1" name="Freeform 69">
              <a:extLst>
                <a:ext uri="{FF2B5EF4-FFF2-40B4-BE49-F238E27FC236}">
                  <a16:creationId xmlns:a16="http://schemas.microsoft.com/office/drawing/2014/main" id="{77199F43-4742-4464-894A-C6B2A3225EB9}"/>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12" name="AutoShape 2" descr="查看源图像">
            <a:extLst>
              <a:ext uri="{FF2B5EF4-FFF2-40B4-BE49-F238E27FC236}">
                <a16:creationId xmlns:a16="http://schemas.microsoft.com/office/drawing/2014/main" id="{1DF51F13-C2BE-4F35-998C-ACBE7426F7DA}"/>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椭圆 112">
            <a:extLst>
              <a:ext uri="{FF2B5EF4-FFF2-40B4-BE49-F238E27FC236}">
                <a16:creationId xmlns:a16="http://schemas.microsoft.com/office/drawing/2014/main" id="{221A4202-E11B-4439-BF7B-EA475A518026}"/>
              </a:ext>
            </a:extLst>
          </p:cNvPr>
          <p:cNvSpPr/>
          <p:nvPr/>
        </p:nvSpPr>
        <p:spPr>
          <a:xfrm>
            <a:off x="5521822" y="334940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pic>
        <p:nvPicPr>
          <p:cNvPr id="114" name="图片 113">
            <a:extLst>
              <a:ext uri="{FF2B5EF4-FFF2-40B4-BE49-F238E27FC236}">
                <a16:creationId xmlns:a16="http://schemas.microsoft.com/office/drawing/2014/main" id="{54970F1A-C9AD-4501-BE6E-A90052153B0E}"/>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69039" y="869710"/>
            <a:ext cx="878540" cy="878540"/>
          </a:xfrm>
          <a:prstGeom prst="rect">
            <a:avLst/>
          </a:prstGeom>
        </p:spPr>
      </p:pic>
      <p:sp>
        <p:nvSpPr>
          <p:cNvPr id="115" name="文本框 1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BA3C3BB-23E0-4E40-8F0E-58F145FCA0AD}"/>
              </a:ext>
            </a:extLst>
          </p:cNvPr>
          <p:cNvSpPr txBox="1">
            <a:spLocks noChangeArrowheads="1"/>
          </p:cNvSpPr>
          <p:nvPr/>
        </p:nvSpPr>
        <p:spPr bwMode="auto">
          <a:xfrm>
            <a:off x="5880231" y="337104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任课老师：程龙</a:t>
            </a:r>
          </a:p>
        </p:txBody>
      </p:sp>
      <p:pic>
        <p:nvPicPr>
          <p:cNvPr id="116" name="图形 115">
            <a:extLst>
              <a:ext uri="{FF2B5EF4-FFF2-40B4-BE49-F238E27FC236}">
                <a16:creationId xmlns:a16="http://schemas.microsoft.com/office/drawing/2014/main" id="{2868E271-1099-4D86-8285-7AEC7C1CD5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977" y="3420532"/>
            <a:ext cx="208800" cy="208800"/>
          </a:xfrm>
          <a:prstGeom prst="rect">
            <a:avLst/>
          </a:prstGeom>
        </p:spPr>
      </p:pic>
      <p:sp>
        <p:nvSpPr>
          <p:cNvPr id="32" name="文本框 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57869CA-DB8A-4BA4-BFBF-C4A0F57A39C0}"/>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请老师批评指正</a:t>
            </a:r>
          </a:p>
        </p:txBody>
      </p:sp>
      <p:sp>
        <p:nvSpPr>
          <p:cNvPr id="33" name="文本框 3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6CD0243-4F86-42AA-9CDE-0DA68CCBEF0A}"/>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Hoping for criticism and suggestions</a:t>
            </a:r>
          </a:p>
        </p:txBody>
      </p:sp>
      <p:cxnSp>
        <p:nvCxnSpPr>
          <p:cNvPr id="34" name="直接连接符 33">
            <a:extLst>
              <a:ext uri="{FF2B5EF4-FFF2-40B4-BE49-F238E27FC236}">
                <a16:creationId xmlns:a16="http://schemas.microsoft.com/office/drawing/2014/main" id="{50B90177-B7F9-49DD-BA3B-2E81B83CAEDF}"/>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84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ppt_x"/>
                                          </p:val>
                                        </p:tav>
                                        <p:tav tm="100000">
                                          <p:val>
                                            <p:strVal val="#ppt_x"/>
                                          </p:val>
                                        </p:tav>
                                      </p:tavLst>
                                    </p:anim>
                                    <p:anim calcmode="lin" valueType="num">
                                      <p:cBhvr additive="base">
                                        <p:cTn id="8" dur="500" fill="hold"/>
                                        <p:tgtEl>
                                          <p:spTgt spid="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additive="base">
                                        <p:cTn id="11" dur="500" fill="hold"/>
                                        <p:tgtEl>
                                          <p:spTgt spid="97"/>
                                        </p:tgtEl>
                                        <p:attrNameLst>
                                          <p:attrName>ppt_x</p:attrName>
                                        </p:attrNameLst>
                                      </p:cBhvr>
                                      <p:tavLst>
                                        <p:tav tm="0">
                                          <p:val>
                                            <p:strVal val="#ppt_x"/>
                                          </p:val>
                                        </p:tav>
                                        <p:tav tm="100000">
                                          <p:val>
                                            <p:strVal val="#ppt_x"/>
                                          </p:val>
                                        </p:tav>
                                      </p:tavLst>
                                    </p:anim>
                                    <p:anim calcmode="lin" valueType="num">
                                      <p:cBhvr additive="base">
                                        <p:cTn id="12" dur="500" fill="hold"/>
                                        <p:tgtEl>
                                          <p:spTgt spid="9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anim calcmode="lin" valueType="num">
                                      <p:cBhvr additive="base">
                                        <p:cTn id="23" dur="500" fill="hold"/>
                                        <p:tgtEl>
                                          <p:spTgt spid="113"/>
                                        </p:tgtEl>
                                        <p:attrNameLst>
                                          <p:attrName>ppt_x</p:attrName>
                                        </p:attrNameLst>
                                      </p:cBhvr>
                                      <p:tavLst>
                                        <p:tav tm="0">
                                          <p:val>
                                            <p:strVal val="#ppt_x"/>
                                          </p:val>
                                        </p:tav>
                                        <p:tav tm="100000">
                                          <p:val>
                                            <p:strVal val="#ppt_x"/>
                                          </p:val>
                                        </p:tav>
                                      </p:tavLst>
                                    </p:anim>
                                    <p:anim calcmode="lin" valueType="num">
                                      <p:cBhvr additive="base">
                                        <p:cTn id="24" dur="500" fill="hold"/>
                                        <p:tgtEl>
                                          <p:spTgt spid="1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 calcmode="lin" valueType="num">
                                      <p:cBhvr additive="base">
                                        <p:cTn id="27" dur="500" fill="hold"/>
                                        <p:tgtEl>
                                          <p:spTgt spid="115"/>
                                        </p:tgtEl>
                                        <p:attrNameLst>
                                          <p:attrName>ppt_x</p:attrName>
                                        </p:attrNameLst>
                                      </p:cBhvr>
                                      <p:tavLst>
                                        <p:tav tm="0">
                                          <p:val>
                                            <p:strVal val="#ppt_x"/>
                                          </p:val>
                                        </p:tav>
                                        <p:tav tm="100000">
                                          <p:val>
                                            <p:strVal val="#ppt_x"/>
                                          </p:val>
                                        </p:tav>
                                      </p:tavLst>
                                    </p:anim>
                                    <p:anim calcmode="lin" valueType="num">
                                      <p:cBhvr additive="base">
                                        <p:cTn id="28" dur="500" fill="hold"/>
                                        <p:tgtEl>
                                          <p:spTgt spid="115"/>
                                        </p:tgtEl>
                                        <p:attrNameLst>
                                          <p:attrName>ppt_y</p:attrName>
                                        </p:attrNameLst>
                                      </p:cBhvr>
                                      <p:tavLst>
                                        <p:tav tm="0">
                                          <p:val>
                                            <p:strVal val="1+#ppt_h/2"/>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101" grpId="0" animBg="1"/>
      <p:bldP spid="102" grpId="0"/>
      <p:bldP spid="113" grpId="0" animBg="1"/>
      <p:bldP spid="115"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094673" y="172231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a:solidFill>
                  <a:schemeClr val="tx1">
                    <a:lumMod val="95000"/>
                    <a:lumOff val="5000"/>
                  </a:schemeClr>
                </a:solidFill>
                <a:latin typeface="+mj-ea"/>
              </a:rPr>
              <a:t>权重更新过程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587308" y="2337383"/>
            <a:ext cx="19693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Weights Update Process</a:t>
            </a:r>
          </a:p>
        </p:txBody>
      </p:sp>
      <p:cxnSp>
        <p:nvCxnSpPr>
          <p:cNvPr id="23" name="直接连接符 22">
            <a:extLst>
              <a:ext uri="{FF2B5EF4-FFF2-40B4-BE49-F238E27FC236}">
                <a16:creationId xmlns:a16="http://schemas.microsoft.com/office/drawing/2014/main" id="{5A29846D-E7EE-45F3-9A33-515E367DEED5}"/>
              </a:ext>
            </a:extLst>
          </p:cNvPr>
          <p:cNvCxnSpPr>
            <a:cxnSpLocks/>
          </p:cNvCxnSpPr>
          <p:nvPr/>
        </p:nvCxnSpPr>
        <p:spPr>
          <a:xfrm>
            <a:off x="4463537" y="262104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FB0AA2E-A221-4D71-8C06-8079ABC7E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332" y="2774851"/>
            <a:ext cx="2614263" cy="733898"/>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7CE4E7E-0F7A-4B97-8FBB-B823078BD13C}"/>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grpSp>
        <p:nvGrpSpPr>
          <p:cNvPr id="11" name="组合 10">
            <a:extLst>
              <a:ext uri="{FF2B5EF4-FFF2-40B4-BE49-F238E27FC236}">
                <a16:creationId xmlns:a16="http://schemas.microsoft.com/office/drawing/2014/main" id="{8EAC29A8-EC13-42AB-AF84-605A8D2D2065}"/>
              </a:ext>
            </a:extLst>
          </p:cNvPr>
          <p:cNvGrpSpPr/>
          <p:nvPr/>
        </p:nvGrpSpPr>
        <p:grpSpPr>
          <a:xfrm>
            <a:off x="424937" y="-65555"/>
            <a:ext cx="2857524" cy="721030"/>
            <a:chOff x="428843" y="-80235"/>
            <a:chExt cx="2857524" cy="721030"/>
          </a:xfrm>
        </p:grpSpPr>
        <p:sp>
          <p:nvSpPr>
            <p:cNvPr id="12" name="文本框 59">
              <a:extLst>
                <a:ext uri="{FF2B5EF4-FFF2-40B4-BE49-F238E27FC236}">
                  <a16:creationId xmlns:a16="http://schemas.microsoft.com/office/drawing/2014/main" id="{8A3917EA-31B7-4C45-A2E4-78A60C8BBB9F}"/>
                </a:ext>
              </a:extLst>
            </p:cNvPr>
            <p:cNvSpPr txBox="1"/>
            <p:nvPr/>
          </p:nvSpPr>
          <p:spPr>
            <a:xfrm>
              <a:off x="671063" y="139021"/>
              <a:ext cx="2615304"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BP</a:t>
              </a:r>
              <a:r>
                <a:rPr lang="zh-CN" altLang="en-US" sz="2100" b="1" dirty="0">
                  <a:solidFill>
                    <a:srgbClr val="404040"/>
                  </a:solidFill>
                  <a:latin typeface="微软雅黑" panose="020B0503020204020204" pitchFamily="34" charset="-122"/>
                  <a:ea typeface="微软雅黑" panose="020B0503020204020204" pitchFamily="34" charset="-122"/>
                </a:rPr>
                <a:t>神经网络介绍</a:t>
              </a:r>
            </a:p>
          </p:txBody>
        </p:sp>
        <p:pic>
          <p:nvPicPr>
            <p:cNvPr id="13" name="图形 12">
              <a:extLst>
                <a:ext uri="{FF2B5EF4-FFF2-40B4-BE49-F238E27FC236}">
                  <a16:creationId xmlns:a16="http://schemas.microsoft.com/office/drawing/2014/main" id="{6E23B384-7167-433F-BCF6-37327337810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843" y="-80235"/>
              <a:ext cx="721030" cy="721030"/>
            </a:xfrm>
            <a:prstGeom prst="rect">
              <a:avLst/>
            </a:prstGeom>
          </p:spPr>
        </p:pic>
      </p:grpSp>
      <p:grpSp>
        <p:nvGrpSpPr>
          <p:cNvPr id="14" name="组合 13">
            <a:extLst>
              <a:ext uri="{FF2B5EF4-FFF2-40B4-BE49-F238E27FC236}">
                <a16:creationId xmlns:a16="http://schemas.microsoft.com/office/drawing/2014/main" id="{E2B207BC-5329-4950-8CE9-65A2D67ECF2F}"/>
              </a:ext>
            </a:extLst>
          </p:cNvPr>
          <p:cNvGrpSpPr/>
          <p:nvPr/>
        </p:nvGrpSpPr>
        <p:grpSpPr>
          <a:xfrm>
            <a:off x="839485" y="655475"/>
            <a:ext cx="7748706" cy="3888756"/>
            <a:chOff x="981055" y="2276872"/>
            <a:chExt cx="7748706" cy="3888756"/>
          </a:xfrm>
        </p:grpSpPr>
        <p:sp>
          <p:nvSpPr>
            <p:cNvPr id="15" name="椭圆 14">
              <a:extLst>
                <a:ext uri="{FF2B5EF4-FFF2-40B4-BE49-F238E27FC236}">
                  <a16:creationId xmlns:a16="http://schemas.microsoft.com/office/drawing/2014/main" id="{C3646A6E-CEFA-44FC-B937-04712A8FB57B}"/>
                </a:ext>
              </a:extLst>
            </p:cNvPr>
            <p:cNvSpPr/>
            <p:nvPr/>
          </p:nvSpPr>
          <p:spPr>
            <a:xfrm>
              <a:off x="4224564" y="2551365"/>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F0E4F4B-5BEF-4FE9-ADBC-150021EF6C01}"/>
                </a:ext>
              </a:extLst>
            </p:cNvPr>
            <p:cNvSpPr/>
            <p:nvPr/>
          </p:nvSpPr>
          <p:spPr>
            <a:xfrm>
              <a:off x="4224564" y="3422667"/>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C87AA6E-EBF9-4724-B60C-977BA4250D26}"/>
                </a:ext>
              </a:extLst>
            </p:cNvPr>
            <p:cNvSpPr/>
            <p:nvPr/>
          </p:nvSpPr>
          <p:spPr>
            <a:xfrm>
              <a:off x="4224564" y="4927629"/>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BB96863A-620C-4AD6-A308-BE35B6674A24}"/>
                </a:ext>
              </a:extLst>
            </p:cNvPr>
            <p:cNvCxnSpPr>
              <a:cxnSpLocks/>
              <a:stCxn id="43" idx="3"/>
              <a:endCxn id="15" idx="2"/>
            </p:cNvCxnSpPr>
            <p:nvPr/>
          </p:nvCxnSpPr>
          <p:spPr>
            <a:xfrm flipV="1">
              <a:off x="2421897" y="2839397"/>
              <a:ext cx="1802667" cy="77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直接箭头连接符 18">
              <a:extLst>
                <a:ext uri="{FF2B5EF4-FFF2-40B4-BE49-F238E27FC236}">
                  <a16:creationId xmlns:a16="http://schemas.microsoft.com/office/drawing/2014/main" id="{CE80F993-D3F0-4F86-BDFE-02401ABFCD0A}"/>
                </a:ext>
              </a:extLst>
            </p:cNvPr>
            <p:cNvCxnSpPr>
              <a:cxnSpLocks/>
              <a:stCxn id="44" idx="3"/>
              <a:endCxn id="15" idx="2"/>
            </p:cNvCxnSpPr>
            <p:nvPr/>
          </p:nvCxnSpPr>
          <p:spPr>
            <a:xfrm flipV="1">
              <a:off x="2421897" y="2839397"/>
              <a:ext cx="1802667" cy="87901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58356318-5843-48B1-88EC-DB12BB6C06AF}"/>
                </a:ext>
              </a:extLst>
            </p:cNvPr>
            <p:cNvCxnSpPr>
              <a:cxnSpLocks/>
              <a:stCxn id="43" idx="3"/>
              <a:endCxn id="16" idx="2"/>
            </p:cNvCxnSpPr>
            <p:nvPr/>
          </p:nvCxnSpPr>
          <p:spPr>
            <a:xfrm>
              <a:off x="2421897" y="2847113"/>
              <a:ext cx="1802667" cy="86358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A9A560E0-FA9E-4546-BBE3-BCFA793C7CE2}"/>
                </a:ext>
              </a:extLst>
            </p:cNvPr>
            <p:cNvCxnSpPr>
              <a:cxnSpLocks/>
              <a:stCxn id="43" idx="3"/>
              <a:endCxn id="17" idx="2"/>
            </p:cNvCxnSpPr>
            <p:nvPr/>
          </p:nvCxnSpPr>
          <p:spPr>
            <a:xfrm>
              <a:off x="2421897" y="2847113"/>
              <a:ext cx="1802667" cy="23685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直接箭头连接符 21">
              <a:extLst>
                <a:ext uri="{FF2B5EF4-FFF2-40B4-BE49-F238E27FC236}">
                  <a16:creationId xmlns:a16="http://schemas.microsoft.com/office/drawing/2014/main" id="{6CD78C96-0C95-4D37-A71E-BDF90417EC92}"/>
                </a:ext>
              </a:extLst>
            </p:cNvPr>
            <p:cNvCxnSpPr>
              <a:cxnSpLocks/>
              <a:stCxn id="44" idx="3"/>
              <a:endCxn id="17" idx="2"/>
            </p:cNvCxnSpPr>
            <p:nvPr/>
          </p:nvCxnSpPr>
          <p:spPr>
            <a:xfrm>
              <a:off x="2421897" y="3718415"/>
              <a:ext cx="1802667" cy="14972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8574001A-EA59-46F8-A251-0DB38D1048B9}"/>
                </a:ext>
              </a:extLst>
            </p:cNvPr>
            <p:cNvCxnSpPr>
              <a:cxnSpLocks/>
              <a:stCxn id="44" idx="3"/>
              <a:endCxn id="16" idx="2"/>
            </p:cNvCxnSpPr>
            <p:nvPr/>
          </p:nvCxnSpPr>
          <p:spPr>
            <a:xfrm flipV="1">
              <a:off x="2421897" y="3710699"/>
              <a:ext cx="1802667" cy="77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接箭头连接符 23">
              <a:extLst>
                <a:ext uri="{FF2B5EF4-FFF2-40B4-BE49-F238E27FC236}">
                  <a16:creationId xmlns:a16="http://schemas.microsoft.com/office/drawing/2014/main" id="{5508F8A3-D2C5-45A7-A6C8-140D4C0CCB5F}"/>
                </a:ext>
              </a:extLst>
            </p:cNvPr>
            <p:cNvCxnSpPr>
              <a:cxnSpLocks/>
              <a:stCxn id="45" idx="3"/>
              <a:endCxn id="17" idx="2"/>
            </p:cNvCxnSpPr>
            <p:nvPr/>
          </p:nvCxnSpPr>
          <p:spPr>
            <a:xfrm flipV="1">
              <a:off x="2421897" y="5215661"/>
              <a:ext cx="1802667" cy="77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CB53F2CE-37BD-4887-AE89-311CD0782BE7}"/>
                </a:ext>
              </a:extLst>
            </p:cNvPr>
            <p:cNvCxnSpPr>
              <a:cxnSpLocks/>
              <a:stCxn id="45" idx="3"/>
              <a:endCxn id="16" idx="2"/>
            </p:cNvCxnSpPr>
            <p:nvPr/>
          </p:nvCxnSpPr>
          <p:spPr>
            <a:xfrm flipV="1">
              <a:off x="2421897" y="3710699"/>
              <a:ext cx="1802667" cy="15126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17">
                  <a:extLst>
                    <a:ext uri="{FF2B5EF4-FFF2-40B4-BE49-F238E27FC236}">
                      <a16:creationId xmlns:a16="http://schemas.microsoft.com/office/drawing/2014/main" id="{A197E0B0-B697-4E79-9799-1AD4489C235D}"/>
                    </a:ext>
                  </a:extLst>
                </p:cNvPr>
                <p:cNvSpPr txBox="1"/>
                <p:nvPr/>
              </p:nvSpPr>
              <p:spPr>
                <a:xfrm>
                  <a:off x="981055" y="2650850"/>
                  <a:ext cx="679417" cy="480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smtClean="0">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a:rPr>
                              <m:t>𝒙</m:t>
                            </m:r>
                          </m:e>
                          <m:sub>
                            <m:r>
                              <a:rPr lang="en-US" altLang="zh-CN" sz="2000" b="1" i="1">
                                <a:solidFill>
                                  <a:schemeClr val="tx1">
                                    <a:lumMod val="65000"/>
                                    <a:lumOff val="35000"/>
                                  </a:schemeClr>
                                </a:solidFill>
                                <a:latin typeface="Cambria Math"/>
                              </a:rPr>
                              <m:t>𝟏</m:t>
                            </m:r>
                          </m:sub>
                          <m:sup>
                            <m:r>
                              <a:rPr lang="en-US" altLang="zh-CN" sz="2000" b="1" i="1">
                                <a:solidFill>
                                  <a:schemeClr val="tx1">
                                    <a:lumMod val="65000"/>
                                    <a:lumOff val="35000"/>
                                  </a:schemeClr>
                                </a:solidFill>
                                <a:latin typeface="Cambria Math"/>
                              </a:rPr>
                              <m:t>(</m:t>
                            </m:r>
                            <m:r>
                              <a:rPr lang="en-US" altLang="zh-CN" sz="2000" b="1" i="1">
                                <a:solidFill>
                                  <a:schemeClr val="tx1">
                                    <a:lumMod val="65000"/>
                                    <a:lumOff val="35000"/>
                                  </a:schemeClr>
                                </a:solidFill>
                                <a:latin typeface="Cambria Math"/>
                              </a:rPr>
                              <m:t>𝟎</m:t>
                            </m:r>
                            <m:r>
                              <a:rPr lang="en-US" altLang="zh-CN" sz="2000" b="1" i="1">
                                <a:solidFill>
                                  <a:schemeClr val="tx1">
                                    <a:lumMod val="65000"/>
                                    <a:lumOff val="35000"/>
                                  </a:schemeClr>
                                </a:solidFill>
                                <a:latin typeface="Cambria Math"/>
                              </a:rPr>
                              <m:t>)</m:t>
                            </m:r>
                          </m:sup>
                        </m:sSubSup>
                      </m:oMath>
                    </m:oMathPara>
                  </a14:m>
                  <a:endParaRPr lang="zh-CN" altLang="zh-CN" sz="2400" b="1" dirty="0"/>
                </a:p>
              </p:txBody>
            </p:sp>
          </mc:Choice>
          <mc:Fallback xmlns="">
            <p:sp>
              <p:nvSpPr>
                <p:cNvPr id="26" name="TextBox 17">
                  <a:extLst>
                    <a:ext uri="{FF2B5EF4-FFF2-40B4-BE49-F238E27FC236}">
                      <a16:creationId xmlns:a16="http://schemas.microsoft.com/office/drawing/2014/main" id="{A197E0B0-B697-4E79-9799-1AD4489C235D}"/>
                    </a:ext>
                  </a:extLst>
                </p:cNvPr>
                <p:cNvSpPr txBox="1">
                  <a:spLocks noRot="1" noChangeAspect="1" noMove="1" noResize="1" noEditPoints="1" noAdjustHandles="1" noChangeArrowheads="1" noChangeShapeType="1" noTextEdit="1"/>
                </p:cNvSpPr>
                <p:nvPr/>
              </p:nvSpPr>
              <p:spPr>
                <a:xfrm>
                  <a:off x="981055" y="2650850"/>
                  <a:ext cx="679417" cy="480966"/>
                </a:xfrm>
                <a:prstGeom prst="rect">
                  <a:avLst/>
                </a:prstGeom>
                <a:blipFill>
                  <a:blip r:embed="rId4"/>
                  <a:stretch>
                    <a:fillRect/>
                  </a:stretch>
                </a:blipFill>
              </p:spPr>
              <p:txBody>
                <a:bodyPr/>
                <a:lstStyle/>
                <a:p>
                  <a:r>
                    <a:rPr lang="zh-CN" altLang="en-US">
                      <a:noFill/>
                    </a:rPr>
                    <a:t> </a:t>
                  </a:r>
                </a:p>
              </p:txBody>
            </p:sp>
          </mc:Fallback>
        </mc:AlternateContent>
        <p:sp>
          <p:nvSpPr>
            <p:cNvPr id="27" name="TextBox 18">
              <a:extLst>
                <a:ext uri="{FF2B5EF4-FFF2-40B4-BE49-F238E27FC236}">
                  <a16:creationId xmlns:a16="http://schemas.microsoft.com/office/drawing/2014/main" id="{CFF7F794-B693-4FA1-815E-79C66BE850CD}"/>
                </a:ext>
              </a:extLst>
            </p:cNvPr>
            <p:cNvSpPr txBox="1"/>
            <p:nvPr/>
          </p:nvSpPr>
          <p:spPr>
            <a:xfrm>
              <a:off x="2189871" y="3761819"/>
              <a:ext cx="284052" cy="1246495"/>
            </a:xfrm>
            <a:prstGeom prst="rect">
              <a:avLst/>
            </a:prstGeom>
            <a:noFill/>
          </p:spPr>
          <p:txBody>
            <a:bodyPr wrap="none" rtlCol="0">
              <a:spAutoFit/>
            </a:bodyPr>
            <a:lstStyle/>
            <a:p>
              <a:pPr>
                <a:lnSpc>
                  <a:spcPts val="3000"/>
                </a:lnSpc>
              </a:pPr>
              <a:r>
                <a:rPr lang="en-US" altLang="zh-CN" sz="2800" b="1" dirty="0">
                  <a:solidFill>
                    <a:srgbClr val="0070C0"/>
                  </a:solidFill>
                </a:rPr>
                <a:t>.</a:t>
              </a:r>
            </a:p>
            <a:p>
              <a:pPr>
                <a:lnSpc>
                  <a:spcPts val="3000"/>
                </a:lnSpc>
              </a:pPr>
              <a:r>
                <a:rPr lang="en-US" altLang="zh-CN" sz="2800" b="1" dirty="0">
                  <a:solidFill>
                    <a:srgbClr val="0070C0"/>
                  </a:solidFill>
                </a:rPr>
                <a:t>.</a:t>
              </a:r>
            </a:p>
            <a:p>
              <a:pPr>
                <a:lnSpc>
                  <a:spcPts val="3000"/>
                </a:lnSpc>
              </a:pPr>
              <a:r>
                <a:rPr lang="en-US" altLang="zh-CN" sz="2800" b="1" dirty="0">
                  <a:solidFill>
                    <a:srgbClr val="0070C0"/>
                  </a:solidFill>
                </a:rPr>
                <a:t>.</a:t>
              </a:r>
              <a:endParaRPr lang="zh-CN" altLang="en-US" sz="2800" b="1" dirty="0">
                <a:solidFill>
                  <a:srgbClr val="0070C0"/>
                </a:solidFill>
              </a:endParaRPr>
            </a:p>
          </p:txBody>
        </p:sp>
        <p:sp>
          <p:nvSpPr>
            <p:cNvPr id="28" name="TextBox 19">
              <a:extLst>
                <a:ext uri="{FF2B5EF4-FFF2-40B4-BE49-F238E27FC236}">
                  <a16:creationId xmlns:a16="http://schemas.microsoft.com/office/drawing/2014/main" id="{23631F23-C42E-40F8-807E-94EAA17E753B}"/>
                </a:ext>
              </a:extLst>
            </p:cNvPr>
            <p:cNvSpPr txBox="1"/>
            <p:nvPr/>
          </p:nvSpPr>
          <p:spPr>
            <a:xfrm>
              <a:off x="4364957" y="3907813"/>
              <a:ext cx="314711" cy="1084161"/>
            </a:xfrm>
            <a:prstGeom prst="rect">
              <a:avLst/>
            </a:prstGeom>
            <a:noFill/>
          </p:spPr>
          <p:txBody>
            <a:bodyPr wrap="square" rtlCol="0">
              <a:spAutoFit/>
            </a:bodyPr>
            <a:lstStyle/>
            <a:p>
              <a:pPr>
                <a:lnSpc>
                  <a:spcPts val="2500"/>
                </a:lnSpc>
              </a:pPr>
              <a:r>
                <a:rPr lang="en-US" altLang="zh-CN" sz="2800" b="1" dirty="0">
                  <a:solidFill>
                    <a:srgbClr val="0070C0"/>
                  </a:solidFill>
                </a:rPr>
                <a:t>.</a:t>
              </a:r>
            </a:p>
            <a:p>
              <a:pPr>
                <a:lnSpc>
                  <a:spcPts val="2500"/>
                </a:lnSpc>
              </a:pPr>
              <a:r>
                <a:rPr lang="en-US" altLang="zh-CN" sz="2800" b="1" dirty="0">
                  <a:solidFill>
                    <a:srgbClr val="0070C0"/>
                  </a:solidFill>
                </a:rPr>
                <a:t>.</a:t>
              </a:r>
            </a:p>
            <a:p>
              <a:pPr>
                <a:lnSpc>
                  <a:spcPts val="2500"/>
                </a:lnSpc>
              </a:pPr>
              <a:r>
                <a:rPr lang="en-US" altLang="zh-CN" sz="2800" b="1" dirty="0">
                  <a:solidFill>
                    <a:srgbClr val="0070C0"/>
                  </a:solidFill>
                </a:rPr>
                <a:t>.</a:t>
              </a:r>
              <a:endParaRPr lang="zh-CN" altLang="en-US" sz="2800" b="1" dirty="0">
                <a:solidFill>
                  <a:srgbClr val="0070C0"/>
                </a:solidFill>
              </a:endParaRPr>
            </a:p>
          </p:txBody>
        </p:sp>
        <p:cxnSp>
          <p:nvCxnSpPr>
            <p:cNvPr id="32" name="直接箭头连接符 31">
              <a:extLst>
                <a:ext uri="{FF2B5EF4-FFF2-40B4-BE49-F238E27FC236}">
                  <a16:creationId xmlns:a16="http://schemas.microsoft.com/office/drawing/2014/main" id="{877D2EAD-4CE5-494B-8D03-369077265040}"/>
                </a:ext>
              </a:extLst>
            </p:cNvPr>
            <p:cNvCxnSpPr>
              <a:cxnSpLocks/>
              <a:stCxn id="15" idx="6"/>
              <a:endCxn id="48" idx="2"/>
            </p:cNvCxnSpPr>
            <p:nvPr/>
          </p:nvCxnSpPr>
          <p:spPr>
            <a:xfrm>
              <a:off x="4800628" y="2839397"/>
              <a:ext cx="2145687" cy="135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3" name="直接箭头连接符 32">
              <a:extLst>
                <a:ext uri="{FF2B5EF4-FFF2-40B4-BE49-F238E27FC236}">
                  <a16:creationId xmlns:a16="http://schemas.microsoft.com/office/drawing/2014/main" id="{6729021A-7832-47B9-9D79-6864994CEA8C}"/>
                </a:ext>
              </a:extLst>
            </p:cNvPr>
            <p:cNvCxnSpPr>
              <a:cxnSpLocks/>
              <a:stCxn id="16" idx="6"/>
              <a:endCxn id="48" idx="2"/>
            </p:cNvCxnSpPr>
            <p:nvPr/>
          </p:nvCxnSpPr>
          <p:spPr>
            <a:xfrm flipV="1">
              <a:off x="4800628" y="2852936"/>
              <a:ext cx="2145687" cy="85776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916A39B1-EB19-4A5D-A578-004313C8922F}"/>
                </a:ext>
              </a:extLst>
            </p:cNvPr>
            <p:cNvCxnSpPr>
              <a:cxnSpLocks/>
              <a:stCxn id="15" idx="6"/>
              <a:endCxn id="50" idx="2"/>
            </p:cNvCxnSpPr>
            <p:nvPr/>
          </p:nvCxnSpPr>
          <p:spPr>
            <a:xfrm>
              <a:off x="4800628" y="2839397"/>
              <a:ext cx="2145687" cy="238980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6E1CFF00-4D64-4D4C-AF71-561E0DD26E2B}"/>
                </a:ext>
              </a:extLst>
            </p:cNvPr>
            <p:cNvCxnSpPr>
              <a:cxnSpLocks/>
              <a:stCxn id="15" idx="6"/>
              <a:endCxn id="49" idx="2"/>
            </p:cNvCxnSpPr>
            <p:nvPr/>
          </p:nvCxnSpPr>
          <p:spPr>
            <a:xfrm>
              <a:off x="4800628" y="2839397"/>
              <a:ext cx="2145687" cy="8848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92B6FF70-8EB5-4FBA-8EC4-BE7AD2AAA0F2}"/>
                </a:ext>
              </a:extLst>
            </p:cNvPr>
            <p:cNvCxnSpPr>
              <a:cxnSpLocks/>
              <a:stCxn id="16" idx="6"/>
              <a:endCxn id="50" idx="2"/>
            </p:cNvCxnSpPr>
            <p:nvPr/>
          </p:nvCxnSpPr>
          <p:spPr>
            <a:xfrm>
              <a:off x="4800628" y="3710699"/>
              <a:ext cx="2145687" cy="151850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7" name="直接箭头连接符 36">
              <a:extLst>
                <a:ext uri="{FF2B5EF4-FFF2-40B4-BE49-F238E27FC236}">
                  <a16:creationId xmlns:a16="http://schemas.microsoft.com/office/drawing/2014/main" id="{D0083661-1997-4E10-9AA4-5903380328B1}"/>
                </a:ext>
              </a:extLst>
            </p:cNvPr>
            <p:cNvCxnSpPr>
              <a:cxnSpLocks/>
              <a:stCxn id="16" idx="6"/>
              <a:endCxn id="49" idx="2"/>
            </p:cNvCxnSpPr>
            <p:nvPr/>
          </p:nvCxnSpPr>
          <p:spPr>
            <a:xfrm>
              <a:off x="4800628" y="3710699"/>
              <a:ext cx="2145687" cy="135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0B81CF75-85F8-4ADF-B858-77A05FBD0720}"/>
                </a:ext>
              </a:extLst>
            </p:cNvPr>
            <p:cNvCxnSpPr>
              <a:cxnSpLocks/>
              <a:stCxn id="17" idx="6"/>
              <a:endCxn id="50" idx="2"/>
            </p:cNvCxnSpPr>
            <p:nvPr/>
          </p:nvCxnSpPr>
          <p:spPr>
            <a:xfrm>
              <a:off x="4800628" y="5215661"/>
              <a:ext cx="2145687" cy="135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直接箭头连接符 38">
              <a:extLst>
                <a:ext uri="{FF2B5EF4-FFF2-40B4-BE49-F238E27FC236}">
                  <a16:creationId xmlns:a16="http://schemas.microsoft.com/office/drawing/2014/main" id="{413FB060-1A61-449F-B58F-103CC76E8110}"/>
                </a:ext>
              </a:extLst>
            </p:cNvPr>
            <p:cNvCxnSpPr>
              <a:cxnSpLocks/>
              <a:endCxn id="49" idx="2"/>
            </p:cNvCxnSpPr>
            <p:nvPr/>
          </p:nvCxnSpPr>
          <p:spPr>
            <a:xfrm flipV="1">
              <a:off x="4820061" y="3724238"/>
              <a:ext cx="2126254" cy="14853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C078E8DD-FFBA-4C40-8AB8-34EAB36D173A}"/>
                </a:ext>
              </a:extLst>
            </p:cNvPr>
            <p:cNvCxnSpPr>
              <a:cxnSpLocks/>
              <a:stCxn id="45" idx="3"/>
              <a:endCxn id="15" idx="2"/>
            </p:cNvCxnSpPr>
            <p:nvPr/>
          </p:nvCxnSpPr>
          <p:spPr>
            <a:xfrm flipV="1">
              <a:off x="2421897" y="2839397"/>
              <a:ext cx="1802667" cy="23839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直接箭头连接符 41">
              <a:extLst>
                <a:ext uri="{FF2B5EF4-FFF2-40B4-BE49-F238E27FC236}">
                  <a16:creationId xmlns:a16="http://schemas.microsoft.com/office/drawing/2014/main" id="{1E4D930E-028D-4A03-9847-F2EFB6EB7762}"/>
                </a:ext>
              </a:extLst>
            </p:cNvPr>
            <p:cNvCxnSpPr>
              <a:cxnSpLocks/>
              <a:stCxn id="17" idx="6"/>
              <a:endCxn id="48" idx="2"/>
            </p:cNvCxnSpPr>
            <p:nvPr/>
          </p:nvCxnSpPr>
          <p:spPr>
            <a:xfrm flipV="1">
              <a:off x="4800628" y="2852936"/>
              <a:ext cx="2145687" cy="236272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3" name="矩形 42">
              <a:extLst>
                <a:ext uri="{FF2B5EF4-FFF2-40B4-BE49-F238E27FC236}">
                  <a16:creationId xmlns:a16="http://schemas.microsoft.com/office/drawing/2014/main" id="{99ED8F71-738A-41D9-ABE1-4C7789C9D398}"/>
                </a:ext>
              </a:extLst>
            </p:cNvPr>
            <p:cNvSpPr/>
            <p:nvPr/>
          </p:nvSpPr>
          <p:spPr>
            <a:xfrm>
              <a:off x="2241897" y="2757113"/>
              <a:ext cx="180000" cy="180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952D30F6-61C1-4449-BC37-CCDFDC0D5BEF}"/>
                </a:ext>
              </a:extLst>
            </p:cNvPr>
            <p:cNvSpPr/>
            <p:nvPr/>
          </p:nvSpPr>
          <p:spPr>
            <a:xfrm>
              <a:off x="2241897" y="3628415"/>
              <a:ext cx="180000" cy="180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B58C7C5B-57BD-4029-AA40-304358466691}"/>
                </a:ext>
              </a:extLst>
            </p:cNvPr>
            <p:cNvSpPr/>
            <p:nvPr/>
          </p:nvSpPr>
          <p:spPr>
            <a:xfrm>
              <a:off x="2241897" y="5133377"/>
              <a:ext cx="180000" cy="180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TextBox 37">
                  <a:extLst>
                    <a:ext uri="{FF2B5EF4-FFF2-40B4-BE49-F238E27FC236}">
                      <a16:creationId xmlns:a16="http://schemas.microsoft.com/office/drawing/2014/main" id="{DEFA82CE-B3FB-4096-8D8E-0FE5C767FBE8}"/>
                    </a:ext>
                  </a:extLst>
                </p:cNvPr>
                <p:cNvSpPr txBox="1"/>
                <p:nvPr/>
              </p:nvSpPr>
              <p:spPr>
                <a:xfrm>
                  <a:off x="999971" y="3516086"/>
                  <a:ext cx="679417" cy="480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panose="02040503050406030204" pitchFamily="18" charset="0"/>
                              </a:rPr>
                              <m:t>𝒙</m:t>
                            </m:r>
                          </m:e>
                          <m:sub>
                            <m:r>
                              <a:rPr lang="en-US" altLang="zh-CN" sz="2000" b="1" i="1">
                                <a:solidFill>
                                  <a:schemeClr val="tx1">
                                    <a:lumMod val="65000"/>
                                    <a:lumOff val="35000"/>
                                  </a:schemeClr>
                                </a:solidFill>
                                <a:latin typeface="Cambria Math" panose="02040503050406030204" pitchFamily="18" charset="0"/>
                              </a:rPr>
                              <m:t>𝟐</m:t>
                            </m:r>
                          </m:sub>
                          <m:sup>
                            <m:r>
                              <a:rPr lang="en-US" altLang="zh-CN" sz="2000" b="1" i="1">
                                <a:solidFill>
                                  <a:schemeClr val="tx1">
                                    <a:lumMod val="65000"/>
                                    <a:lumOff val="35000"/>
                                  </a:schemeClr>
                                </a:solidFill>
                                <a:latin typeface="Cambria Math" panose="02040503050406030204" pitchFamily="18" charset="0"/>
                              </a:rPr>
                              <m:t>(</m:t>
                            </m:r>
                            <m:r>
                              <a:rPr lang="en-US" altLang="zh-CN" sz="2000" b="1" i="1">
                                <a:solidFill>
                                  <a:schemeClr val="tx1">
                                    <a:lumMod val="65000"/>
                                    <a:lumOff val="35000"/>
                                  </a:schemeClr>
                                </a:solidFill>
                                <a:latin typeface="Cambria Math" panose="02040503050406030204" pitchFamily="18" charset="0"/>
                              </a:rPr>
                              <m:t>𝟎</m:t>
                            </m:r>
                            <m:r>
                              <a:rPr lang="en-US" altLang="zh-CN" sz="2000" b="1" i="1">
                                <a:solidFill>
                                  <a:schemeClr val="tx1">
                                    <a:lumMod val="65000"/>
                                    <a:lumOff val="35000"/>
                                  </a:schemeClr>
                                </a:solidFill>
                                <a:latin typeface="Cambria Math" panose="02040503050406030204" pitchFamily="18" charset="0"/>
                              </a:rPr>
                              <m:t>)</m:t>
                            </m:r>
                          </m:sup>
                        </m:sSubSup>
                      </m:oMath>
                    </m:oMathPara>
                  </a14:m>
                  <a:endParaRPr lang="zh-CN" altLang="zh-CN" sz="2000" b="1" i="1" dirty="0">
                    <a:solidFill>
                      <a:schemeClr val="tx1">
                        <a:lumMod val="65000"/>
                        <a:lumOff val="35000"/>
                      </a:schemeClr>
                    </a:solidFill>
                    <a:latin typeface="Cambria Math" panose="02040503050406030204" pitchFamily="18" charset="0"/>
                  </a:endParaRPr>
                </a:p>
              </p:txBody>
            </p:sp>
          </mc:Choice>
          <mc:Fallback xmlns="">
            <p:sp>
              <p:nvSpPr>
                <p:cNvPr id="46" name="TextBox 37">
                  <a:extLst>
                    <a:ext uri="{FF2B5EF4-FFF2-40B4-BE49-F238E27FC236}">
                      <a16:creationId xmlns:a16="http://schemas.microsoft.com/office/drawing/2014/main" id="{DEFA82CE-B3FB-4096-8D8E-0FE5C767FBE8}"/>
                    </a:ext>
                  </a:extLst>
                </p:cNvPr>
                <p:cNvSpPr txBox="1">
                  <a:spLocks noRot="1" noChangeAspect="1" noMove="1" noResize="1" noEditPoints="1" noAdjustHandles="1" noChangeArrowheads="1" noChangeShapeType="1" noTextEdit="1"/>
                </p:cNvSpPr>
                <p:nvPr/>
              </p:nvSpPr>
              <p:spPr>
                <a:xfrm>
                  <a:off x="999971" y="3516086"/>
                  <a:ext cx="679417" cy="48096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38">
                  <a:extLst>
                    <a:ext uri="{FF2B5EF4-FFF2-40B4-BE49-F238E27FC236}">
                      <a16:creationId xmlns:a16="http://schemas.microsoft.com/office/drawing/2014/main" id="{DA1663DF-0579-443B-B095-8C5870AE18B4}"/>
                    </a:ext>
                  </a:extLst>
                </p:cNvPr>
                <p:cNvSpPr txBox="1"/>
                <p:nvPr/>
              </p:nvSpPr>
              <p:spPr>
                <a:xfrm>
                  <a:off x="999971" y="5028254"/>
                  <a:ext cx="666593" cy="49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panose="02040503050406030204" pitchFamily="18" charset="0"/>
                              </a:rPr>
                              <m:t>𝒙</m:t>
                            </m:r>
                          </m:e>
                          <m:sub>
                            <m:r>
                              <a:rPr lang="en-US" altLang="zh-CN" sz="2000" b="1" i="1">
                                <a:solidFill>
                                  <a:schemeClr val="tx1">
                                    <a:lumMod val="65000"/>
                                    <a:lumOff val="35000"/>
                                  </a:schemeClr>
                                </a:solidFill>
                                <a:latin typeface="Cambria Math" panose="02040503050406030204" pitchFamily="18" charset="0"/>
                              </a:rPr>
                              <m:t>𝟒</m:t>
                            </m:r>
                          </m:sub>
                          <m:sup>
                            <m:r>
                              <a:rPr lang="en-US" altLang="zh-CN" sz="2000" b="1" i="1">
                                <a:solidFill>
                                  <a:schemeClr val="tx1">
                                    <a:lumMod val="65000"/>
                                    <a:lumOff val="35000"/>
                                  </a:schemeClr>
                                </a:solidFill>
                                <a:latin typeface="Cambria Math" panose="02040503050406030204" pitchFamily="18" charset="0"/>
                              </a:rPr>
                              <m:t>(</m:t>
                            </m:r>
                            <m:r>
                              <a:rPr lang="en-US" altLang="zh-CN" sz="2000" b="1" i="1">
                                <a:solidFill>
                                  <a:schemeClr val="tx1">
                                    <a:lumMod val="65000"/>
                                    <a:lumOff val="35000"/>
                                  </a:schemeClr>
                                </a:solidFill>
                                <a:latin typeface="Cambria Math" panose="02040503050406030204" pitchFamily="18" charset="0"/>
                              </a:rPr>
                              <m:t>𝟎</m:t>
                            </m:r>
                            <m:r>
                              <a:rPr lang="en-US" altLang="zh-CN" sz="2000" b="1" i="1">
                                <a:solidFill>
                                  <a:schemeClr val="tx1">
                                    <a:lumMod val="65000"/>
                                    <a:lumOff val="35000"/>
                                  </a:schemeClr>
                                </a:solidFill>
                                <a:latin typeface="Cambria Math" panose="02040503050406030204" pitchFamily="18" charset="0"/>
                              </a:rPr>
                              <m:t>)</m:t>
                            </m:r>
                          </m:sup>
                        </m:sSubSup>
                      </m:oMath>
                    </m:oMathPara>
                  </a14:m>
                  <a:endParaRPr lang="zh-CN" altLang="zh-CN" sz="2000" b="1" i="1" dirty="0">
                    <a:solidFill>
                      <a:schemeClr val="tx1">
                        <a:lumMod val="65000"/>
                        <a:lumOff val="35000"/>
                      </a:schemeClr>
                    </a:solidFill>
                    <a:latin typeface="Cambria Math" panose="02040503050406030204" pitchFamily="18" charset="0"/>
                  </a:endParaRPr>
                </a:p>
              </p:txBody>
            </p:sp>
          </mc:Choice>
          <mc:Fallback xmlns="">
            <p:sp>
              <p:nvSpPr>
                <p:cNvPr id="47" name="TextBox 38">
                  <a:extLst>
                    <a:ext uri="{FF2B5EF4-FFF2-40B4-BE49-F238E27FC236}">
                      <a16:creationId xmlns:a16="http://schemas.microsoft.com/office/drawing/2014/main" id="{DA1663DF-0579-443B-B095-8C5870AE18B4}"/>
                    </a:ext>
                  </a:extLst>
                </p:cNvPr>
                <p:cNvSpPr txBox="1">
                  <a:spLocks noRot="1" noChangeAspect="1" noMove="1" noResize="1" noEditPoints="1" noAdjustHandles="1" noChangeArrowheads="1" noChangeShapeType="1" noTextEdit="1"/>
                </p:cNvSpPr>
                <p:nvPr/>
              </p:nvSpPr>
              <p:spPr>
                <a:xfrm>
                  <a:off x="999971" y="5028254"/>
                  <a:ext cx="666593" cy="490647"/>
                </a:xfrm>
                <a:prstGeom prst="rect">
                  <a:avLst/>
                </a:prstGeom>
                <a:blipFill>
                  <a:blip r:embed="rId6"/>
                  <a:stretch>
                    <a:fillRect/>
                  </a:stretch>
                </a:blipFill>
              </p:spPr>
              <p:txBody>
                <a:bodyPr/>
                <a:lstStyle/>
                <a:p>
                  <a:r>
                    <a:rPr lang="zh-CN" altLang="en-US">
                      <a:noFill/>
                    </a:rPr>
                    <a:t> </a:t>
                  </a:r>
                </a:p>
              </p:txBody>
            </p:sp>
          </mc:Fallback>
        </mc:AlternateContent>
        <p:sp>
          <p:nvSpPr>
            <p:cNvPr id="48" name="椭圆 47">
              <a:extLst>
                <a:ext uri="{FF2B5EF4-FFF2-40B4-BE49-F238E27FC236}">
                  <a16:creationId xmlns:a16="http://schemas.microsoft.com/office/drawing/2014/main" id="{051BC57F-663C-4A5E-9634-35CD6957BA21}"/>
                </a:ext>
              </a:extLst>
            </p:cNvPr>
            <p:cNvSpPr/>
            <p:nvPr/>
          </p:nvSpPr>
          <p:spPr>
            <a:xfrm>
              <a:off x="6946315" y="2564904"/>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6F838DA6-59FC-41CF-B9BD-946E59DE6E8A}"/>
                </a:ext>
              </a:extLst>
            </p:cNvPr>
            <p:cNvSpPr/>
            <p:nvPr/>
          </p:nvSpPr>
          <p:spPr>
            <a:xfrm>
              <a:off x="6946315" y="3436206"/>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D3307261-DDB8-4320-B322-B26AC73BEAEB}"/>
                </a:ext>
              </a:extLst>
            </p:cNvPr>
            <p:cNvSpPr/>
            <p:nvPr/>
          </p:nvSpPr>
          <p:spPr>
            <a:xfrm>
              <a:off x="6946315" y="4941168"/>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TextBox 55">
              <a:extLst>
                <a:ext uri="{FF2B5EF4-FFF2-40B4-BE49-F238E27FC236}">
                  <a16:creationId xmlns:a16="http://schemas.microsoft.com/office/drawing/2014/main" id="{250E2158-AA68-42EB-9A2C-1906C2012BE2}"/>
                </a:ext>
              </a:extLst>
            </p:cNvPr>
            <p:cNvSpPr txBox="1"/>
            <p:nvPr/>
          </p:nvSpPr>
          <p:spPr>
            <a:xfrm>
              <a:off x="1223901" y="5531597"/>
              <a:ext cx="1107996" cy="461665"/>
            </a:xfrm>
            <a:prstGeom prst="rect">
              <a:avLst/>
            </a:prstGeom>
            <a:noFill/>
          </p:spPr>
          <p:txBody>
            <a:bodyPr wrap="none" rtlCol="0">
              <a:spAutoFit/>
            </a:bodyPr>
            <a:lstStyle/>
            <a:p>
              <a:r>
                <a:rPr lang="zh-CN" altLang="en-US" sz="2400" dirty="0">
                  <a:solidFill>
                    <a:schemeClr val="tx1">
                      <a:lumMod val="50000"/>
                      <a:lumOff val="50000"/>
                    </a:schemeClr>
                  </a:solidFill>
                  <a:effectLst>
                    <a:outerShdw dist="38100" dir="2700000" algn="tl">
                      <a:srgbClr val="3333CC"/>
                    </a:outerShdw>
                  </a:effectLst>
                  <a:latin typeface="微软雅黑" pitchFamily="34" charset="-122"/>
                  <a:ea typeface="微软雅黑" pitchFamily="34" charset="-122"/>
                </a:rPr>
                <a:t>输入层</a:t>
              </a:r>
            </a:p>
          </p:txBody>
        </p:sp>
        <p:sp>
          <p:nvSpPr>
            <p:cNvPr id="65" name="TextBox 56">
              <a:extLst>
                <a:ext uri="{FF2B5EF4-FFF2-40B4-BE49-F238E27FC236}">
                  <a16:creationId xmlns:a16="http://schemas.microsoft.com/office/drawing/2014/main" id="{994D463D-037D-487D-BA51-70DC1ECF6EDF}"/>
                </a:ext>
              </a:extLst>
            </p:cNvPr>
            <p:cNvSpPr txBox="1"/>
            <p:nvPr/>
          </p:nvSpPr>
          <p:spPr>
            <a:xfrm>
              <a:off x="4159572" y="5564415"/>
              <a:ext cx="1107996" cy="461665"/>
            </a:xfrm>
            <a:prstGeom prst="rect">
              <a:avLst/>
            </a:prstGeom>
            <a:noFill/>
          </p:spPr>
          <p:txBody>
            <a:bodyPr wrap="none" rtlCol="0">
              <a:spAutoFit/>
            </a:bodyPr>
            <a:lstStyle/>
            <a:p>
              <a:r>
                <a:rPr lang="zh-CN" altLang="en-US" sz="2400" dirty="0">
                  <a:solidFill>
                    <a:schemeClr val="tx1">
                      <a:lumMod val="50000"/>
                      <a:lumOff val="50000"/>
                    </a:schemeClr>
                  </a:solidFill>
                  <a:effectLst>
                    <a:outerShdw dist="38100" dir="2700000" algn="tl">
                      <a:srgbClr val="3333CC"/>
                    </a:outerShdw>
                  </a:effectLst>
                  <a:latin typeface="微软雅黑" pitchFamily="34" charset="-122"/>
                  <a:ea typeface="微软雅黑" pitchFamily="34" charset="-122"/>
                </a:rPr>
                <a:t>隐含层</a:t>
              </a:r>
            </a:p>
          </p:txBody>
        </p:sp>
        <p:sp>
          <p:nvSpPr>
            <p:cNvPr id="66" name="TextBox 57">
              <a:extLst>
                <a:ext uri="{FF2B5EF4-FFF2-40B4-BE49-F238E27FC236}">
                  <a16:creationId xmlns:a16="http://schemas.microsoft.com/office/drawing/2014/main" id="{43FDECE1-E43F-49BF-B872-125A780B58EC}"/>
                </a:ext>
              </a:extLst>
            </p:cNvPr>
            <p:cNvSpPr txBox="1"/>
            <p:nvPr/>
          </p:nvSpPr>
          <p:spPr>
            <a:xfrm>
              <a:off x="7019630" y="5568604"/>
              <a:ext cx="1107996" cy="461665"/>
            </a:xfrm>
            <a:prstGeom prst="rect">
              <a:avLst/>
            </a:prstGeom>
            <a:noFill/>
          </p:spPr>
          <p:txBody>
            <a:bodyPr wrap="none" rtlCol="0">
              <a:spAutoFit/>
            </a:bodyPr>
            <a:lstStyle/>
            <a:p>
              <a:r>
                <a:rPr lang="zh-CN" altLang="en-US" sz="2400" dirty="0">
                  <a:solidFill>
                    <a:schemeClr val="tx1">
                      <a:lumMod val="50000"/>
                      <a:lumOff val="50000"/>
                    </a:schemeClr>
                  </a:solidFill>
                  <a:effectLst>
                    <a:outerShdw dist="38100" dir="2700000" algn="tl">
                      <a:srgbClr val="3333CC"/>
                    </a:outerShdw>
                  </a:effectLst>
                  <a:latin typeface="微软雅黑" pitchFamily="34" charset="-122"/>
                  <a:ea typeface="微软雅黑" pitchFamily="34" charset="-122"/>
                </a:rPr>
                <a:t>输出层</a:t>
              </a:r>
            </a:p>
          </p:txBody>
        </p:sp>
        <p:sp>
          <p:nvSpPr>
            <p:cNvPr id="67" name="矩形 66">
              <a:extLst>
                <a:ext uri="{FF2B5EF4-FFF2-40B4-BE49-F238E27FC236}">
                  <a16:creationId xmlns:a16="http://schemas.microsoft.com/office/drawing/2014/main" id="{02F8497A-101E-41F9-86FF-C1DAA6161A00}"/>
                </a:ext>
              </a:extLst>
            </p:cNvPr>
            <p:cNvSpPr/>
            <p:nvPr/>
          </p:nvSpPr>
          <p:spPr>
            <a:xfrm>
              <a:off x="999971" y="2276872"/>
              <a:ext cx="1666528" cy="3888756"/>
            </a:xfrm>
            <a:prstGeom prst="rect">
              <a:avLst/>
            </a:prstGeom>
            <a:noFill/>
            <a:ln w="285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5C6C962C-A24E-4A6A-9B31-BC4D4AA87BE8}"/>
                </a:ext>
              </a:extLst>
            </p:cNvPr>
            <p:cNvSpPr/>
            <p:nvPr/>
          </p:nvSpPr>
          <p:spPr>
            <a:xfrm>
              <a:off x="3032466" y="2276872"/>
              <a:ext cx="2979694" cy="3888756"/>
            </a:xfrm>
            <a:prstGeom prst="rect">
              <a:avLst/>
            </a:prstGeom>
            <a:noFill/>
            <a:ln w="285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A6D8EBF-D020-4C67-B0FC-18B985C034E1}"/>
                </a:ext>
              </a:extLst>
            </p:cNvPr>
            <p:cNvSpPr/>
            <p:nvPr/>
          </p:nvSpPr>
          <p:spPr>
            <a:xfrm>
              <a:off x="6414382" y="2276872"/>
              <a:ext cx="2272417" cy="3888756"/>
            </a:xfrm>
            <a:prstGeom prst="rect">
              <a:avLst/>
            </a:prstGeom>
            <a:noFill/>
            <a:ln w="28575">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0" name="直接箭头连接符 69">
              <a:extLst>
                <a:ext uri="{FF2B5EF4-FFF2-40B4-BE49-F238E27FC236}">
                  <a16:creationId xmlns:a16="http://schemas.microsoft.com/office/drawing/2014/main" id="{5C82B144-766E-44DD-8E48-5157360F7FAA}"/>
                </a:ext>
              </a:extLst>
            </p:cNvPr>
            <p:cNvCxnSpPr/>
            <p:nvPr/>
          </p:nvCxnSpPr>
          <p:spPr>
            <a:xfrm flipV="1">
              <a:off x="1541871" y="2875444"/>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直接箭头连接符 70">
              <a:extLst>
                <a:ext uri="{FF2B5EF4-FFF2-40B4-BE49-F238E27FC236}">
                  <a16:creationId xmlns:a16="http://schemas.microsoft.com/office/drawing/2014/main" id="{59F9B14B-4B7E-4870-9C61-80A667D4EAFE}"/>
                </a:ext>
              </a:extLst>
            </p:cNvPr>
            <p:cNvCxnSpPr/>
            <p:nvPr/>
          </p:nvCxnSpPr>
          <p:spPr>
            <a:xfrm flipV="1">
              <a:off x="1541871" y="3746746"/>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2" name="直接箭头连接符 71">
              <a:extLst>
                <a:ext uri="{FF2B5EF4-FFF2-40B4-BE49-F238E27FC236}">
                  <a16:creationId xmlns:a16="http://schemas.microsoft.com/office/drawing/2014/main" id="{31E21601-9FC1-4899-A6A3-CEB1AD67785C}"/>
                </a:ext>
              </a:extLst>
            </p:cNvPr>
            <p:cNvCxnSpPr/>
            <p:nvPr/>
          </p:nvCxnSpPr>
          <p:spPr>
            <a:xfrm flipV="1">
              <a:off x="1541871" y="5251708"/>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3" name="直接箭头连接符 72">
              <a:extLst>
                <a:ext uri="{FF2B5EF4-FFF2-40B4-BE49-F238E27FC236}">
                  <a16:creationId xmlns:a16="http://schemas.microsoft.com/office/drawing/2014/main" id="{FBCC5AA2-999F-4F45-A683-C1F347A0E3D3}"/>
                </a:ext>
              </a:extLst>
            </p:cNvPr>
            <p:cNvCxnSpPr/>
            <p:nvPr/>
          </p:nvCxnSpPr>
          <p:spPr>
            <a:xfrm flipV="1">
              <a:off x="7522379" y="2859413"/>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AE1B38A5-009E-4807-8424-E1CFD68EBCD2}"/>
                </a:ext>
              </a:extLst>
            </p:cNvPr>
            <p:cNvCxnSpPr/>
            <p:nvPr/>
          </p:nvCxnSpPr>
          <p:spPr>
            <a:xfrm flipV="1">
              <a:off x="7522379" y="3730715"/>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5" name="直接箭头连接符 74">
              <a:extLst>
                <a:ext uri="{FF2B5EF4-FFF2-40B4-BE49-F238E27FC236}">
                  <a16:creationId xmlns:a16="http://schemas.microsoft.com/office/drawing/2014/main" id="{75B08769-0446-4B49-974A-79CCC343C6D6}"/>
                </a:ext>
              </a:extLst>
            </p:cNvPr>
            <p:cNvCxnSpPr/>
            <p:nvPr/>
          </p:nvCxnSpPr>
          <p:spPr>
            <a:xfrm flipV="1">
              <a:off x="7522379" y="5235677"/>
              <a:ext cx="648000" cy="49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67">
                  <a:extLst>
                    <a:ext uri="{FF2B5EF4-FFF2-40B4-BE49-F238E27FC236}">
                      <a16:creationId xmlns:a16="http://schemas.microsoft.com/office/drawing/2014/main" id="{9209C115-A992-4D3A-8A24-EC135C4FA5FC}"/>
                    </a:ext>
                  </a:extLst>
                </p:cNvPr>
                <p:cNvSpPr txBox="1"/>
                <p:nvPr/>
              </p:nvSpPr>
              <p:spPr>
                <a:xfrm>
                  <a:off x="8007383" y="2586854"/>
                  <a:ext cx="703462" cy="480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panose="02040503050406030204" pitchFamily="18" charset="0"/>
                              </a:rPr>
                              <m:t>𝒂</m:t>
                            </m:r>
                          </m:e>
                          <m:sub>
                            <m:r>
                              <a:rPr lang="en-US" altLang="zh-CN" sz="2000" b="1" i="1">
                                <a:solidFill>
                                  <a:schemeClr val="tx1">
                                    <a:lumMod val="65000"/>
                                    <a:lumOff val="35000"/>
                                  </a:schemeClr>
                                </a:solidFill>
                                <a:latin typeface="Cambria Math" panose="02040503050406030204" pitchFamily="18" charset="0"/>
                              </a:rPr>
                              <m:t>𝟏</m:t>
                            </m:r>
                          </m:sub>
                          <m:sup>
                            <m:r>
                              <a:rPr lang="en-US" altLang="zh-CN" sz="2000" b="1" i="1">
                                <a:solidFill>
                                  <a:schemeClr val="tx1">
                                    <a:lumMod val="65000"/>
                                    <a:lumOff val="35000"/>
                                  </a:schemeClr>
                                </a:solidFill>
                                <a:latin typeface="Cambria Math" panose="02040503050406030204" pitchFamily="18" charset="0"/>
                              </a:rPr>
                              <m:t>(</m:t>
                            </m:r>
                            <m:r>
                              <a:rPr lang="en-US" altLang="zh-CN" sz="2000" b="1" i="1">
                                <a:solidFill>
                                  <a:schemeClr val="tx1">
                                    <a:lumMod val="65000"/>
                                    <a:lumOff val="35000"/>
                                  </a:schemeClr>
                                </a:solidFill>
                                <a:latin typeface="Cambria Math" panose="02040503050406030204" pitchFamily="18" charset="0"/>
                              </a:rPr>
                              <m:t>𝑸</m:t>
                            </m:r>
                            <m:r>
                              <a:rPr lang="en-US" altLang="zh-CN" sz="2000" b="1" i="1">
                                <a:solidFill>
                                  <a:schemeClr val="tx1">
                                    <a:lumMod val="65000"/>
                                    <a:lumOff val="35000"/>
                                  </a:schemeClr>
                                </a:solidFill>
                                <a:latin typeface="Cambria Math" panose="02040503050406030204" pitchFamily="18" charset="0"/>
                              </a:rPr>
                              <m:t>)</m:t>
                            </m:r>
                          </m:sup>
                        </m:sSubSup>
                      </m:oMath>
                    </m:oMathPara>
                  </a14:m>
                  <a:endParaRPr lang="zh-CN" altLang="zh-CN" sz="2000" b="1" i="1" dirty="0">
                    <a:solidFill>
                      <a:schemeClr val="tx1">
                        <a:lumMod val="65000"/>
                        <a:lumOff val="35000"/>
                      </a:schemeClr>
                    </a:solidFill>
                    <a:latin typeface="Cambria Math" panose="02040503050406030204" pitchFamily="18" charset="0"/>
                  </a:endParaRPr>
                </a:p>
              </p:txBody>
            </p:sp>
          </mc:Choice>
          <mc:Fallback xmlns="">
            <p:sp>
              <p:nvSpPr>
                <p:cNvPr id="76" name="TextBox 67">
                  <a:extLst>
                    <a:ext uri="{FF2B5EF4-FFF2-40B4-BE49-F238E27FC236}">
                      <a16:creationId xmlns:a16="http://schemas.microsoft.com/office/drawing/2014/main" id="{9209C115-A992-4D3A-8A24-EC135C4FA5FC}"/>
                    </a:ext>
                  </a:extLst>
                </p:cNvPr>
                <p:cNvSpPr txBox="1">
                  <a:spLocks noRot="1" noChangeAspect="1" noMove="1" noResize="1" noEditPoints="1" noAdjustHandles="1" noChangeArrowheads="1" noChangeShapeType="1" noTextEdit="1"/>
                </p:cNvSpPr>
                <p:nvPr/>
              </p:nvSpPr>
              <p:spPr>
                <a:xfrm>
                  <a:off x="8007383" y="2586854"/>
                  <a:ext cx="703462" cy="48096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68">
                  <a:extLst>
                    <a:ext uri="{FF2B5EF4-FFF2-40B4-BE49-F238E27FC236}">
                      <a16:creationId xmlns:a16="http://schemas.microsoft.com/office/drawing/2014/main" id="{4EC6679C-46CB-427D-97A7-2522587A6D39}"/>
                    </a:ext>
                  </a:extLst>
                </p:cNvPr>
                <p:cNvSpPr txBox="1"/>
                <p:nvPr/>
              </p:nvSpPr>
              <p:spPr>
                <a:xfrm>
                  <a:off x="8026299" y="3452090"/>
                  <a:ext cx="703462" cy="480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panose="02040503050406030204" pitchFamily="18" charset="0"/>
                              </a:rPr>
                              <m:t>𝒂</m:t>
                            </m:r>
                          </m:e>
                          <m:sub>
                            <m:r>
                              <a:rPr lang="en-US" altLang="zh-CN" sz="2000" b="1" i="1">
                                <a:solidFill>
                                  <a:schemeClr val="tx1">
                                    <a:lumMod val="65000"/>
                                    <a:lumOff val="35000"/>
                                  </a:schemeClr>
                                </a:solidFill>
                                <a:latin typeface="Cambria Math" panose="02040503050406030204" pitchFamily="18" charset="0"/>
                              </a:rPr>
                              <m:t>𝟐</m:t>
                            </m:r>
                          </m:sub>
                          <m:sup>
                            <m:r>
                              <a:rPr lang="en-US" altLang="zh-CN" sz="2000" b="1" i="1">
                                <a:solidFill>
                                  <a:schemeClr val="tx1">
                                    <a:lumMod val="65000"/>
                                    <a:lumOff val="35000"/>
                                  </a:schemeClr>
                                </a:solidFill>
                                <a:latin typeface="Cambria Math" panose="02040503050406030204" pitchFamily="18" charset="0"/>
                              </a:rPr>
                              <m:t>(</m:t>
                            </m:r>
                            <m:r>
                              <a:rPr lang="en-US" altLang="zh-CN" sz="2000" b="1" i="1">
                                <a:solidFill>
                                  <a:schemeClr val="tx1">
                                    <a:lumMod val="65000"/>
                                    <a:lumOff val="35000"/>
                                  </a:schemeClr>
                                </a:solidFill>
                                <a:latin typeface="Cambria Math" panose="02040503050406030204" pitchFamily="18" charset="0"/>
                              </a:rPr>
                              <m:t>𝑸</m:t>
                            </m:r>
                            <m:r>
                              <a:rPr lang="en-US" altLang="zh-CN" sz="2000" b="1" i="1">
                                <a:solidFill>
                                  <a:schemeClr val="tx1">
                                    <a:lumMod val="65000"/>
                                    <a:lumOff val="35000"/>
                                  </a:schemeClr>
                                </a:solidFill>
                                <a:latin typeface="Cambria Math" panose="02040503050406030204" pitchFamily="18" charset="0"/>
                              </a:rPr>
                              <m:t>)</m:t>
                            </m:r>
                          </m:sup>
                        </m:sSubSup>
                      </m:oMath>
                    </m:oMathPara>
                  </a14:m>
                  <a:endParaRPr lang="zh-CN" altLang="zh-CN" sz="2000" b="1" i="1" dirty="0">
                    <a:solidFill>
                      <a:schemeClr val="tx1">
                        <a:lumMod val="65000"/>
                        <a:lumOff val="35000"/>
                      </a:schemeClr>
                    </a:solidFill>
                    <a:latin typeface="Cambria Math" panose="02040503050406030204" pitchFamily="18" charset="0"/>
                  </a:endParaRPr>
                </a:p>
              </p:txBody>
            </p:sp>
          </mc:Choice>
          <mc:Fallback xmlns="">
            <p:sp>
              <p:nvSpPr>
                <p:cNvPr id="77" name="TextBox 68">
                  <a:extLst>
                    <a:ext uri="{FF2B5EF4-FFF2-40B4-BE49-F238E27FC236}">
                      <a16:creationId xmlns:a16="http://schemas.microsoft.com/office/drawing/2014/main" id="{4EC6679C-46CB-427D-97A7-2522587A6D39}"/>
                    </a:ext>
                  </a:extLst>
                </p:cNvPr>
                <p:cNvSpPr txBox="1">
                  <a:spLocks noRot="1" noChangeAspect="1" noMove="1" noResize="1" noEditPoints="1" noAdjustHandles="1" noChangeArrowheads="1" noChangeShapeType="1" noTextEdit="1"/>
                </p:cNvSpPr>
                <p:nvPr/>
              </p:nvSpPr>
              <p:spPr>
                <a:xfrm>
                  <a:off x="8026299" y="3452090"/>
                  <a:ext cx="703462" cy="48096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69">
                  <a:extLst>
                    <a:ext uri="{FF2B5EF4-FFF2-40B4-BE49-F238E27FC236}">
                      <a16:creationId xmlns:a16="http://schemas.microsoft.com/office/drawing/2014/main" id="{D153A374-0200-4A94-BF17-3CBC762D8F76}"/>
                    </a:ext>
                  </a:extLst>
                </p:cNvPr>
                <p:cNvSpPr txBox="1"/>
                <p:nvPr/>
              </p:nvSpPr>
              <p:spPr>
                <a:xfrm>
                  <a:off x="8026299" y="4964258"/>
                  <a:ext cx="703462" cy="49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sz="2000" b="1" i="1">
                                <a:solidFill>
                                  <a:schemeClr val="tx1">
                                    <a:lumMod val="65000"/>
                                    <a:lumOff val="35000"/>
                                  </a:schemeClr>
                                </a:solidFill>
                                <a:latin typeface="Cambria Math" panose="02040503050406030204" pitchFamily="18" charset="0"/>
                              </a:rPr>
                            </m:ctrlPr>
                          </m:sSubSupPr>
                          <m:e>
                            <m:r>
                              <a:rPr lang="en-US" altLang="zh-CN" sz="2000" b="1" i="1">
                                <a:solidFill>
                                  <a:schemeClr val="tx1">
                                    <a:lumMod val="65000"/>
                                    <a:lumOff val="35000"/>
                                  </a:schemeClr>
                                </a:solidFill>
                                <a:latin typeface="Cambria Math" panose="02040503050406030204" pitchFamily="18" charset="0"/>
                              </a:rPr>
                              <m:t>𝒂</m:t>
                            </m:r>
                          </m:e>
                          <m:sub>
                            <m:r>
                              <a:rPr lang="en-US" altLang="zh-CN" sz="2000" b="1" i="1">
                                <a:solidFill>
                                  <a:schemeClr val="tx1">
                                    <a:lumMod val="65000"/>
                                    <a:lumOff val="35000"/>
                                  </a:schemeClr>
                                </a:solidFill>
                                <a:latin typeface="Cambria Math" panose="02040503050406030204" pitchFamily="18" charset="0"/>
                              </a:rPr>
                              <m:t>𝟑</m:t>
                            </m:r>
                          </m:sub>
                          <m:sup>
                            <m:r>
                              <a:rPr lang="en-US" altLang="zh-CN" sz="2000" b="1" i="1">
                                <a:solidFill>
                                  <a:schemeClr val="tx1">
                                    <a:lumMod val="65000"/>
                                    <a:lumOff val="35000"/>
                                  </a:schemeClr>
                                </a:solidFill>
                                <a:latin typeface="Cambria Math" panose="02040503050406030204" pitchFamily="18" charset="0"/>
                              </a:rPr>
                              <m:t>(</m:t>
                            </m:r>
                            <m:r>
                              <a:rPr lang="en-US" altLang="zh-CN" sz="2000" b="1" i="1">
                                <a:solidFill>
                                  <a:schemeClr val="tx1">
                                    <a:lumMod val="65000"/>
                                    <a:lumOff val="35000"/>
                                  </a:schemeClr>
                                </a:solidFill>
                                <a:latin typeface="Cambria Math" panose="02040503050406030204" pitchFamily="18" charset="0"/>
                              </a:rPr>
                              <m:t>𝑸</m:t>
                            </m:r>
                            <m:r>
                              <a:rPr lang="en-US" altLang="zh-CN" sz="2000" b="1" i="1">
                                <a:solidFill>
                                  <a:schemeClr val="tx1">
                                    <a:lumMod val="65000"/>
                                    <a:lumOff val="35000"/>
                                  </a:schemeClr>
                                </a:solidFill>
                                <a:latin typeface="Cambria Math" panose="02040503050406030204" pitchFamily="18" charset="0"/>
                              </a:rPr>
                              <m:t>)</m:t>
                            </m:r>
                          </m:sup>
                        </m:sSubSup>
                      </m:oMath>
                    </m:oMathPara>
                  </a14:m>
                  <a:endParaRPr lang="zh-CN" altLang="zh-CN" sz="2000" b="1" i="1" dirty="0">
                    <a:solidFill>
                      <a:schemeClr val="tx1">
                        <a:lumMod val="65000"/>
                        <a:lumOff val="35000"/>
                      </a:schemeClr>
                    </a:solidFill>
                    <a:latin typeface="Cambria Math" panose="02040503050406030204" pitchFamily="18" charset="0"/>
                  </a:endParaRPr>
                </a:p>
              </p:txBody>
            </p:sp>
          </mc:Choice>
          <mc:Fallback xmlns="">
            <p:sp>
              <p:nvSpPr>
                <p:cNvPr id="78" name="TextBox 69">
                  <a:extLst>
                    <a:ext uri="{FF2B5EF4-FFF2-40B4-BE49-F238E27FC236}">
                      <a16:creationId xmlns:a16="http://schemas.microsoft.com/office/drawing/2014/main" id="{D153A374-0200-4A94-BF17-3CBC762D8F76}"/>
                    </a:ext>
                  </a:extLst>
                </p:cNvPr>
                <p:cNvSpPr txBox="1">
                  <a:spLocks noRot="1" noChangeAspect="1" noMove="1" noResize="1" noEditPoints="1" noAdjustHandles="1" noChangeArrowheads="1" noChangeShapeType="1" noTextEdit="1"/>
                </p:cNvSpPr>
                <p:nvPr/>
              </p:nvSpPr>
              <p:spPr>
                <a:xfrm>
                  <a:off x="8026299" y="4964258"/>
                  <a:ext cx="703462" cy="490647"/>
                </a:xfrm>
                <a:prstGeom prst="rect">
                  <a:avLst/>
                </a:prstGeom>
                <a:blipFill>
                  <a:blip r:embed="rId9"/>
                  <a:stretch>
                    <a:fillRect b="-246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98641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65555"/>
            <a:ext cx="2857524" cy="721030"/>
            <a:chOff x="428843" y="-80235"/>
            <a:chExt cx="2857524"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671063" y="139021"/>
              <a:ext cx="2615304"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BP</a:t>
              </a:r>
              <a:r>
                <a:rPr lang="zh-CN" altLang="en-US" sz="2100" b="1" dirty="0">
                  <a:solidFill>
                    <a:srgbClr val="404040"/>
                  </a:solidFill>
                  <a:latin typeface="微软雅黑" panose="020B0503020204020204" pitchFamily="34" charset="-122"/>
                  <a:ea typeface="微软雅黑" panose="020B0503020204020204" pitchFamily="34" charset="-122"/>
                </a:rPr>
                <a:t>神经网络介绍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a:extLst>
              <a:ext uri="{FF2B5EF4-FFF2-40B4-BE49-F238E27FC236}">
                <a16:creationId xmlns:a16="http://schemas.microsoft.com/office/drawing/2014/main" id="{5F2DE023-B917-4583-B99C-98D1C90924E0}"/>
              </a:ext>
            </a:extLst>
          </p:cNvPr>
          <p:cNvSpPr txBox="1"/>
          <p:nvPr/>
        </p:nvSpPr>
        <p:spPr>
          <a:xfrm>
            <a:off x="1050111" y="1005840"/>
            <a:ext cx="2677827" cy="369332"/>
          </a:xfrm>
          <a:prstGeom prst="rect">
            <a:avLst/>
          </a:prstGeom>
          <a:noFill/>
        </p:spPr>
        <p:txBody>
          <a:bodyPr wrap="square" rtlCol="0">
            <a:spAutoFit/>
          </a:bodyPr>
          <a:lstStyle/>
          <a:p>
            <a:r>
              <a:rPr lang="en-US" altLang="zh-CN" sz="1800" dirty="0">
                <a:latin typeface="+mj-ea"/>
                <a:ea typeface="+mj-ea"/>
              </a:rPr>
              <a:t>N</a:t>
            </a:r>
            <a:r>
              <a:rPr lang="zh-CN" altLang="en-US" sz="1800" dirty="0">
                <a:latin typeface="+mj-ea"/>
                <a:ea typeface="+mj-ea"/>
              </a:rPr>
              <a:t>个样本总的损失函数：</a:t>
            </a:r>
          </a:p>
        </p:txBody>
      </p:sp>
      <p:graphicFrame>
        <p:nvGraphicFramePr>
          <p:cNvPr id="28" name="对象 27">
            <a:extLst>
              <a:ext uri="{FF2B5EF4-FFF2-40B4-BE49-F238E27FC236}">
                <a16:creationId xmlns:a16="http://schemas.microsoft.com/office/drawing/2014/main" id="{208D29E9-4F4A-49D7-AB82-AF3B79C6AA30}"/>
              </a:ext>
            </a:extLst>
          </p:cNvPr>
          <p:cNvGraphicFramePr>
            <a:graphicFrameLocks noChangeAspect="1"/>
          </p:cNvGraphicFramePr>
          <p:nvPr>
            <p:extLst>
              <p:ext uri="{D42A27DB-BD31-4B8C-83A1-F6EECF244321}">
                <p14:modId xmlns:p14="http://schemas.microsoft.com/office/powerpoint/2010/main" val="230416066"/>
              </p:ext>
            </p:extLst>
          </p:nvPr>
        </p:nvGraphicFramePr>
        <p:xfrm>
          <a:off x="3616325" y="1443038"/>
          <a:ext cx="1908175" cy="852487"/>
        </p:xfrm>
        <a:graphic>
          <a:graphicData uri="http://schemas.openxmlformats.org/presentationml/2006/ole">
            <mc:AlternateContent xmlns:mc="http://schemas.openxmlformats.org/markup-compatibility/2006">
              <mc:Choice xmlns:v="urn:schemas-microsoft-com:vml" Requires="v">
                <p:oleObj spid="_x0000_s9379" name="Equation" r:id="rId7" imgW="965160" imgH="431640" progId="Equation.DSMT4">
                  <p:embed/>
                </p:oleObj>
              </mc:Choice>
              <mc:Fallback>
                <p:oleObj name="Equation" r:id="rId7" imgW="965160" imgH="431640" progId="Equation.DSMT4">
                  <p:embed/>
                  <p:pic>
                    <p:nvPicPr>
                      <p:cNvPr id="28" name="对象 27">
                        <a:extLst>
                          <a:ext uri="{FF2B5EF4-FFF2-40B4-BE49-F238E27FC236}">
                            <a16:creationId xmlns:a16="http://schemas.microsoft.com/office/drawing/2014/main" id="{208D29E9-4F4A-49D7-AB82-AF3B79C6AA30}"/>
                          </a:ext>
                        </a:extLst>
                      </p:cNvPr>
                      <p:cNvPicPr/>
                      <p:nvPr/>
                    </p:nvPicPr>
                    <p:blipFill>
                      <a:blip r:embed="rId8"/>
                      <a:stretch>
                        <a:fillRect/>
                      </a:stretch>
                    </p:blipFill>
                    <p:spPr>
                      <a:xfrm>
                        <a:off x="3616325" y="1443038"/>
                        <a:ext cx="1908175" cy="852487"/>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A1B44A0F-49EC-4542-ACA2-2801AADFD702}"/>
              </a:ext>
            </a:extLst>
          </p:cNvPr>
          <p:cNvSpPr txBox="1"/>
          <p:nvPr/>
        </p:nvSpPr>
        <p:spPr>
          <a:xfrm>
            <a:off x="1823182" y="2539481"/>
            <a:ext cx="161558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N   </a:t>
            </a:r>
            <a:r>
              <a:rPr lang="zh-CN" altLang="en-US" sz="1400" dirty="0">
                <a:latin typeface="Times New Roman" panose="02020603050405020304" pitchFamily="18" charset="0"/>
                <a:cs typeface="Times New Roman" panose="02020603050405020304" pitchFamily="18" charset="0"/>
              </a:rPr>
              <a:t>样本个数数目</a:t>
            </a:r>
          </a:p>
        </p:txBody>
      </p:sp>
      <p:sp>
        <p:nvSpPr>
          <p:cNvPr id="2" name="文本框 1">
            <a:extLst>
              <a:ext uri="{FF2B5EF4-FFF2-40B4-BE49-F238E27FC236}">
                <a16:creationId xmlns:a16="http://schemas.microsoft.com/office/drawing/2014/main" id="{7A1997D1-408F-499E-9B60-D3C9D986DF32}"/>
              </a:ext>
            </a:extLst>
          </p:cNvPr>
          <p:cNvSpPr txBox="1"/>
          <p:nvPr/>
        </p:nvSpPr>
        <p:spPr>
          <a:xfrm>
            <a:off x="2108443" y="2936197"/>
            <a:ext cx="1764080" cy="300082"/>
          </a:xfrm>
          <a:prstGeom prst="rect">
            <a:avLst/>
          </a:prstGeom>
          <a:noFill/>
        </p:spPr>
        <p:txBody>
          <a:bodyPr wrap="square" rtlCol="0">
            <a:spAutoFit/>
          </a:bodyPr>
          <a:lstStyle/>
          <a:p>
            <a:r>
              <a:rPr lang="zh-CN" altLang="en-US" dirty="0"/>
              <a:t>第</a:t>
            </a:r>
            <a:r>
              <a:rPr lang="en-US" altLang="zh-CN" dirty="0"/>
              <a:t>i</a:t>
            </a:r>
            <a:r>
              <a:rPr lang="zh-CN" altLang="en-US" dirty="0"/>
              <a:t>个样本的标签</a:t>
            </a:r>
            <a:r>
              <a:rPr lang="en-US" altLang="zh-CN" dirty="0"/>
              <a:t>(0/1)</a:t>
            </a:r>
            <a:endParaRPr lang="zh-CN" altLang="en-US" dirty="0"/>
          </a:p>
        </p:txBody>
      </p:sp>
      <p:graphicFrame>
        <p:nvGraphicFramePr>
          <p:cNvPr id="3" name="对象 2">
            <a:extLst>
              <a:ext uri="{FF2B5EF4-FFF2-40B4-BE49-F238E27FC236}">
                <a16:creationId xmlns:a16="http://schemas.microsoft.com/office/drawing/2014/main" id="{76DFDFDC-02B7-4120-9A0E-48712BA9D1A8}"/>
              </a:ext>
            </a:extLst>
          </p:cNvPr>
          <p:cNvGraphicFramePr>
            <a:graphicFrameLocks noChangeAspect="1"/>
          </p:cNvGraphicFramePr>
          <p:nvPr>
            <p:extLst>
              <p:ext uri="{D42A27DB-BD31-4B8C-83A1-F6EECF244321}">
                <p14:modId xmlns:p14="http://schemas.microsoft.com/office/powerpoint/2010/main" val="385342006"/>
              </p:ext>
            </p:extLst>
          </p:nvPr>
        </p:nvGraphicFramePr>
        <p:xfrm>
          <a:off x="1859374" y="2887855"/>
          <a:ext cx="234950" cy="352425"/>
        </p:xfrm>
        <a:graphic>
          <a:graphicData uri="http://schemas.openxmlformats.org/presentationml/2006/ole">
            <mc:AlternateContent xmlns:mc="http://schemas.openxmlformats.org/markup-compatibility/2006">
              <mc:Choice xmlns:v="urn:schemas-microsoft-com:vml" Requires="v">
                <p:oleObj spid="_x0000_s9380" name="Equation" r:id="rId9" imgW="152280" imgH="228600" progId="Equation.DSMT4">
                  <p:embed/>
                </p:oleObj>
              </mc:Choice>
              <mc:Fallback>
                <p:oleObj name="Equation" r:id="rId9" imgW="152280" imgH="228600" progId="Equation.DSMT4">
                  <p:embed/>
                  <p:pic>
                    <p:nvPicPr>
                      <p:cNvPr id="3" name="对象 2">
                        <a:extLst>
                          <a:ext uri="{FF2B5EF4-FFF2-40B4-BE49-F238E27FC236}">
                            <a16:creationId xmlns:a16="http://schemas.microsoft.com/office/drawing/2014/main" id="{76DFDFDC-02B7-4120-9A0E-48712BA9D1A8}"/>
                          </a:ext>
                        </a:extLst>
                      </p:cNvPr>
                      <p:cNvPicPr/>
                      <p:nvPr/>
                    </p:nvPicPr>
                    <p:blipFill>
                      <a:blip r:embed="rId10"/>
                      <a:stretch>
                        <a:fillRect/>
                      </a:stretch>
                    </p:blipFill>
                    <p:spPr>
                      <a:xfrm>
                        <a:off x="1859374" y="2887855"/>
                        <a:ext cx="234950" cy="35242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BCEB1D0E-2358-4202-B6A2-0C3B48EB2955}"/>
              </a:ext>
            </a:extLst>
          </p:cNvPr>
          <p:cNvGraphicFramePr>
            <a:graphicFrameLocks noChangeAspect="1"/>
          </p:cNvGraphicFramePr>
          <p:nvPr>
            <p:extLst>
              <p:ext uri="{D42A27DB-BD31-4B8C-83A1-F6EECF244321}">
                <p14:modId xmlns:p14="http://schemas.microsoft.com/office/powerpoint/2010/main" val="2478424120"/>
              </p:ext>
            </p:extLst>
          </p:nvPr>
        </p:nvGraphicFramePr>
        <p:xfrm>
          <a:off x="1878765" y="3359256"/>
          <a:ext cx="192087" cy="287337"/>
        </p:xfrm>
        <a:graphic>
          <a:graphicData uri="http://schemas.openxmlformats.org/presentationml/2006/ole">
            <mc:AlternateContent xmlns:mc="http://schemas.openxmlformats.org/markup-compatibility/2006">
              <mc:Choice xmlns:v="urn:schemas-microsoft-com:vml" Requires="v">
                <p:oleObj spid="_x0000_s9381" name="Equation" r:id="rId11" imgW="152280" imgH="228600" progId="Equation.DSMT4">
                  <p:embed/>
                </p:oleObj>
              </mc:Choice>
              <mc:Fallback>
                <p:oleObj name="Equation" r:id="rId11" imgW="152280" imgH="228600" progId="Equation.DSMT4">
                  <p:embed/>
                  <p:pic>
                    <p:nvPicPr>
                      <p:cNvPr id="4" name="对象 3">
                        <a:extLst>
                          <a:ext uri="{FF2B5EF4-FFF2-40B4-BE49-F238E27FC236}">
                            <a16:creationId xmlns:a16="http://schemas.microsoft.com/office/drawing/2014/main" id="{BCEB1D0E-2358-4202-B6A2-0C3B48EB2955}"/>
                          </a:ext>
                        </a:extLst>
                      </p:cNvPr>
                      <p:cNvPicPr/>
                      <p:nvPr/>
                    </p:nvPicPr>
                    <p:blipFill>
                      <a:blip r:embed="rId12"/>
                      <a:stretch>
                        <a:fillRect/>
                      </a:stretch>
                    </p:blipFill>
                    <p:spPr>
                      <a:xfrm>
                        <a:off x="1878765" y="3359256"/>
                        <a:ext cx="192087" cy="287337"/>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7206EAE5-1BD3-4933-88BC-2AB4379A7DEB}"/>
              </a:ext>
            </a:extLst>
          </p:cNvPr>
          <p:cNvSpPr txBox="1"/>
          <p:nvPr/>
        </p:nvSpPr>
        <p:spPr>
          <a:xfrm>
            <a:off x="2094324" y="3352883"/>
            <a:ext cx="3252911" cy="300082"/>
          </a:xfrm>
          <a:prstGeom prst="rect">
            <a:avLst/>
          </a:prstGeom>
          <a:noFill/>
        </p:spPr>
        <p:txBody>
          <a:bodyPr wrap="square" rtlCol="0">
            <a:spAutoFit/>
          </a:bodyPr>
          <a:lstStyle/>
          <a:p>
            <a:r>
              <a:rPr lang="zh-CN" altLang="en-US" dirty="0"/>
              <a:t>输出层第</a:t>
            </a:r>
            <a:r>
              <a:rPr lang="en-US" altLang="zh-CN" dirty="0"/>
              <a:t>i</a:t>
            </a:r>
            <a:r>
              <a:rPr lang="zh-CN" altLang="en-US" dirty="0"/>
              <a:t>个样本的激活值</a:t>
            </a:r>
          </a:p>
        </p:txBody>
      </p:sp>
      <p:sp>
        <p:nvSpPr>
          <p:cNvPr id="15" name="文本框 14">
            <a:extLst>
              <a:ext uri="{FF2B5EF4-FFF2-40B4-BE49-F238E27FC236}">
                <a16:creationId xmlns:a16="http://schemas.microsoft.com/office/drawing/2014/main" id="{CC8620E5-66F3-448B-8F7E-0594F5BA2947}"/>
              </a:ext>
            </a:extLst>
          </p:cNvPr>
          <p:cNvSpPr txBox="1"/>
          <p:nvPr/>
        </p:nvSpPr>
        <p:spPr>
          <a:xfrm>
            <a:off x="5600700" y="1511490"/>
            <a:ext cx="1203960" cy="715581"/>
          </a:xfrm>
          <a:prstGeom prst="rect">
            <a:avLst/>
          </a:prstGeom>
          <a:noFill/>
        </p:spPr>
        <p:txBody>
          <a:bodyPr wrap="square" rtlCol="0">
            <a:spAutoFit/>
          </a:bodyPr>
          <a:lstStyle/>
          <a:p>
            <a:r>
              <a:rPr lang="zh-CN" altLang="en-US" dirty="0"/>
              <a:t>其中的一项表示一个节点的</a:t>
            </a:r>
          </a:p>
        </p:txBody>
      </p:sp>
    </p:spTree>
    <p:extLst>
      <p:ext uri="{BB962C8B-B14F-4D97-AF65-F5344CB8AC3E}">
        <p14:creationId xmlns:p14="http://schemas.microsoft.com/office/powerpoint/2010/main" val="23461781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65555"/>
            <a:ext cx="2857524" cy="721030"/>
            <a:chOff x="428843" y="-80235"/>
            <a:chExt cx="2857524"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671063" y="139021"/>
              <a:ext cx="2615304"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BP</a:t>
              </a:r>
              <a:r>
                <a:rPr lang="zh-CN" altLang="en-US" sz="2100" b="1" dirty="0">
                  <a:solidFill>
                    <a:srgbClr val="404040"/>
                  </a:solidFill>
                  <a:latin typeface="微软雅黑" panose="020B0503020204020204" pitchFamily="34" charset="-122"/>
                  <a:ea typeface="微软雅黑" panose="020B0503020204020204" pitchFamily="34" charset="-122"/>
                </a:rPr>
                <a:t>神经网络介绍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a:extLst>
              <a:ext uri="{FF2B5EF4-FFF2-40B4-BE49-F238E27FC236}">
                <a16:creationId xmlns:a16="http://schemas.microsoft.com/office/drawing/2014/main" id="{5F2DE023-B917-4583-B99C-98D1C90924E0}"/>
              </a:ext>
            </a:extLst>
          </p:cNvPr>
          <p:cNvSpPr txBox="1"/>
          <p:nvPr/>
        </p:nvSpPr>
        <p:spPr>
          <a:xfrm>
            <a:off x="1651569" y="952698"/>
            <a:ext cx="6367016"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latin typeface="Times New Roman" panose="02020603050405020304" pitchFamily="18" charset="0"/>
                <a:cs typeface="Times New Roman" panose="02020603050405020304" pitchFamily="18" charset="0"/>
              </a:rPr>
              <a:t>本作业中使用</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层的</a:t>
            </a:r>
            <a:r>
              <a:rPr lang="en-US" altLang="zh-CN" sz="1400" dirty="0">
                <a:latin typeface="Times New Roman" panose="02020603050405020304" pitchFamily="18" charset="0"/>
                <a:cs typeface="Times New Roman" panose="02020603050405020304" pitchFamily="18" charset="0"/>
              </a:rPr>
              <a:t>BP</a:t>
            </a:r>
            <a:r>
              <a:rPr lang="zh-CN" altLang="en-US" sz="1400" dirty="0">
                <a:latin typeface="Times New Roman" panose="02020603050405020304" pitchFamily="18" charset="0"/>
                <a:cs typeface="Times New Roman" panose="02020603050405020304" pitchFamily="18" charset="0"/>
              </a:rPr>
              <a:t>神经网络（第</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层为输入层，第</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层为输出层）</a:t>
            </a:r>
          </a:p>
        </p:txBody>
      </p:sp>
      <p:sp>
        <p:nvSpPr>
          <p:cNvPr id="15" name="文本框 14">
            <a:extLst>
              <a:ext uri="{FF2B5EF4-FFF2-40B4-BE49-F238E27FC236}">
                <a16:creationId xmlns:a16="http://schemas.microsoft.com/office/drawing/2014/main" id="{D34F59D2-FC9E-483F-A2D7-0CAB748E6111}"/>
              </a:ext>
            </a:extLst>
          </p:cNvPr>
          <p:cNvSpPr txBox="1"/>
          <p:nvPr/>
        </p:nvSpPr>
        <p:spPr>
          <a:xfrm>
            <a:off x="1651569" y="1354525"/>
            <a:ext cx="6367016"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latin typeface="Times New Roman" panose="02020603050405020304" pitchFamily="18" charset="0"/>
                <a:cs typeface="Times New Roman" panose="02020603050405020304" pitchFamily="18" charset="0"/>
              </a:rPr>
              <a:t>输入层有</a:t>
            </a:r>
            <a:r>
              <a:rPr lang="en-US" altLang="zh-CN" sz="1400" dirty="0">
                <a:latin typeface="Times New Roman" panose="02020603050405020304" pitchFamily="18" charset="0"/>
                <a:cs typeface="Times New Roman" panose="02020603050405020304" pitchFamily="18" charset="0"/>
              </a:rPr>
              <a:t>4</a:t>
            </a:r>
            <a:r>
              <a:rPr lang="zh-CN" altLang="en-US" sz="1400" dirty="0">
                <a:latin typeface="Times New Roman" panose="02020603050405020304" pitchFamily="18" charset="0"/>
                <a:cs typeface="Times New Roman" panose="02020603050405020304" pitchFamily="18" charset="0"/>
              </a:rPr>
              <a:t>个神经元，输出层有</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个神经元，隐含层有</a:t>
            </a:r>
            <a:r>
              <a:rPr lang="en-US" altLang="zh-CN" sz="1400" dirty="0">
                <a:latin typeface="Times New Roman" panose="02020603050405020304" pitchFamily="18" charset="0"/>
                <a:cs typeface="Times New Roman" panose="02020603050405020304" pitchFamily="18" charset="0"/>
              </a:rPr>
              <a:t>n_h</a:t>
            </a:r>
            <a:r>
              <a:rPr lang="zh-CN" altLang="en-US" sz="1400" dirty="0">
                <a:latin typeface="Times New Roman" panose="02020603050405020304" pitchFamily="18" charset="0"/>
                <a:cs typeface="Times New Roman" panose="02020603050405020304" pitchFamily="18" charset="0"/>
              </a:rPr>
              <a:t>个神经元</a:t>
            </a:r>
          </a:p>
        </p:txBody>
      </p:sp>
      <p:sp>
        <p:nvSpPr>
          <p:cNvPr id="16" name="文本框 15">
            <a:extLst>
              <a:ext uri="{FF2B5EF4-FFF2-40B4-BE49-F238E27FC236}">
                <a16:creationId xmlns:a16="http://schemas.microsoft.com/office/drawing/2014/main" id="{15DE54C1-E62B-4258-837C-95074719084A}"/>
              </a:ext>
            </a:extLst>
          </p:cNvPr>
          <p:cNvSpPr txBox="1"/>
          <p:nvPr/>
        </p:nvSpPr>
        <p:spPr>
          <a:xfrm>
            <a:off x="1651569" y="1684776"/>
            <a:ext cx="6367016"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latin typeface="Times New Roman" panose="02020603050405020304" pitchFamily="18" charset="0"/>
                <a:cs typeface="Times New Roman" panose="02020603050405020304" pitchFamily="18" charset="0"/>
              </a:rPr>
              <a:t>考虑隐含层到输出层，隐含层第</a:t>
            </a:r>
            <a:r>
              <a:rPr lang="en-US" altLang="zh-CN" sz="1400" dirty="0">
                <a:latin typeface="Times New Roman" panose="02020603050405020304" pitchFamily="18" charset="0"/>
                <a:cs typeface="Times New Roman" panose="02020603050405020304" pitchFamily="18" charset="0"/>
              </a:rPr>
              <a:t>k</a:t>
            </a:r>
            <a:r>
              <a:rPr lang="zh-CN" altLang="en-US" sz="1400" dirty="0">
                <a:latin typeface="Times New Roman" panose="02020603050405020304" pitchFamily="18" charset="0"/>
                <a:cs typeface="Times New Roman" panose="02020603050405020304" pitchFamily="18" charset="0"/>
              </a:rPr>
              <a:t>个神经元到输出层的第</a:t>
            </a:r>
            <a:r>
              <a:rPr lang="en-US" altLang="zh-CN" sz="1400" dirty="0">
                <a:latin typeface="Times New Roman" panose="02020603050405020304" pitchFamily="18" charset="0"/>
                <a:cs typeface="Times New Roman" panose="02020603050405020304" pitchFamily="18" charset="0"/>
              </a:rPr>
              <a:t>i</a:t>
            </a:r>
            <a:r>
              <a:rPr lang="zh-CN" altLang="en-US" sz="1400" dirty="0">
                <a:latin typeface="Times New Roman" panose="02020603050405020304" pitchFamily="18" charset="0"/>
                <a:cs typeface="Times New Roman" panose="02020603050405020304" pitchFamily="18" charset="0"/>
              </a:rPr>
              <a:t>个神经元的连接权重为</a:t>
            </a:r>
            <a:r>
              <a:rPr lang="en-US" altLang="zh-CN" sz="1400" dirty="0" err="1">
                <a:latin typeface="Times New Roman" panose="02020603050405020304" pitchFamily="18" charset="0"/>
                <a:cs typeface="Times New Roman" panose="02020603050405020304" pitchFamily="18" charset="0"/>
              </a:rPr>
              <a:t>w</a:t>
            </a:r>
            <a:r>
              <a:rPr lang="en-US" altLang="zh-CN" sz="1400" baseline="-25000" dirty="0" err="1">
                <a:latin typeface="Times New Roman" panose="02020603050405020304" pitchFamily="18" charset="0"/>
                <a:cs typeface="Times New Roman" panose="02020603050405020304" pitchFamily="18" charset="0"/>
              </a:rPr>
              <a:t>ik</a:t>
            </a:r>
            <a:r>
              <a:rPr lang="en-US" altLang="zh-CN" sz="1400" baseline="-250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endParaRPr lang="zh-CN" altLang="en-US" sz="1400" baseline="-25000"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C8BEF937-1D48-45DA-94F6-E5E80CFAFCD0}"/>
              </a:ext>
            </a:extLst>
          </p:cNvPr>
          <p:cNvGraphicFramePr>
            <a:graphicFrameLocks noChangeAspect="1"/>
          </p:cNvGraphicFramePr>
          <p:nvPr>
            <p:extLst>
              <p:ext uri="{D42A27DB-BD31-4B8C-83A1-F6EECF244321}">
                <p14:modId xmlns:p14="http://schemas.microsoft.com/office/powerpoint/2010/main" val="832439225"/>
              </p:ext>
            </p:extLst>
          </p:nvPr>
        </p:nvGraphicFramePr>
        <p:xfrm>
          <a:off x="3450787" y="2414177"/>
          <a:ext cx="1909763" cy="768350"/>
        </p:xfrm>
        <a:graphic>
          <a:graphicData uri="http://schemas.openxmlformats.org/presentationml/2006/ole">
            <mc:AlternateContent xmlns:mc="http://schemas.openxmlformats.org/markup-compatibility/2006">
              <mc:Choice xmlns:v="urn:schemas-microsoft-com:vml" Requires="v">
                <p:oleObj spid="_x0000_s8281" name="Equation" r:id="rId7" imgW="1168200" imgH="469800" progId="Equation.DSMT4">
                  <p:embed/>
                </p:oleObj>
              </mc:Choice>
              <mc:Fallback>
                <p:oleObj name="Equation" r:id="rId7" imgW="1168200" imgH="469800" progId="Equation.DSMT4">
                  <p:embed/>
                  <p:pic>
                    <p:nvPicPr>
                      <p:cNvPr id="5" name="对象 4">
                        <a:extLst>
                          <a:ext uri="{FF2B5EF4-FFF2-40B4-BE49-F238E27FC236}">
                            <a16:creationId xmlns:a16="http://schemas.microsoft.com/office/drawing/2014/main" id="{C8BEF937-1D48-45DA-94F6-E5E80CFAFCD0}"/>
                          </a:ext>
                        </a:extLst>
                      </p:cNvPr>
                      <p:cNvPicPr/>
                      <p:nvPr/>
                    </p:nvPicPr>
                    <p:blipFill>
                      <a:blip r:embed="rId8"/>
                      <a:stretch>
                        <a:fillRect/>
                      </a:stretch>
                    </p:blipFill>
                    <p:spPr>
                      <a:xfrm>
                        <a:off x="3450787" y="2414177"/>
                        <a:ext cx="1909763" cy="768350"/>
                      </a:xfrm>
                      <a:prstGeom prst="rect">
                        <a:avLst/>
                      </a:prstGeom>
                    </p:spPr>
                  </p:pic>
                </p:oleObj>
              </mc:Fallback>
            </mc:AlternateContent>
          </a:graphicData>
        </a:graphic>
      </p:graphicFrame>
    </p:spTree>
    <p:extLst>
      <p:ext uri="{BB962C8B-B14F-4D97-AF65-F5344CB8AC3E}">
        <p14:creationId xmlns:p14="http://schemas.microsoft.com/office/powerpoint/2010/main" val="35549983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65555"/>
            <a:ext cx="2857524" cy="721030"/>
            <a:chOff x="428843" y="-80235"/>
            <a:chExt cx="2857524"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671063" y="139021"/>
              <a:ext cx="2615304"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BP</a:t>
              </a:r>
              <a:r>
                <a:rPr lang="zh-CN" altLang="en-US" sz="2100" b="1" dirty="0">
                  <a:solidFill>
                    <a:srgbClr val="404040"/>
                  </a:solidFill>
                  <a:latin typeface="微软雅黑" panose="020B0503020204020204" pitchFamily="34" charset="-122"/>
                  <a:ea typeface="微软雅黑" panose="020B0503020204020204" pitchFamily="34" charset="-122"/>
                </a:rPr>
                <a:t>神经网络介绍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6" name="对象 5">
            <a:extLst>
              <a:ext uri="{FF2B5EF4-FFF2-40B4-BE49-F238E27FC236}">
                <a16:creationId xmlns:a16="http://schemas.microsoft.com/office/drawing/2014/main" id="{995A3257-2DDC-4115-818F-3CEEC70F13D5}"/>
              </a:ext>
            </a:extLst>
          </p:cNvPr>
          <p:cNvGraphicFramePr>
            <a:graphicFrameLocks noChangeAspect="1"/>
          </p:cNvGraphicFramePr>
          <p:nvPr>
            <p:extLst>
              <p:ext uri="{D42A27DB-BD31-4B8C-83A1-F6EECF244321}">
                <p14:modId xmlns:p14="http://schemas.microsoft.com/office/powerpoint/2010/main" val="1069626385"/>
              </p:ext>
            </p:extLst>
          </p:nvPr>
        </p:nvGraphicFramePr>
        <p:xfrm>
          <a:off x="3356120" y="1001955"/>
          <a:ext cx="2236960" cy="604142"/>
        </p:xfrm>
        <a:graphic>
          <a:graphicData uri="http://schemas.openxmlformats.org/presentationml/2006/ole">
            <mc:AlternateContent xmlns:mc="http://schemas.openxmlformats.org/markup-compatibility/2006">
              <mc:Choice xmlns:v="urn:schemas-microsoft-com:vml" Requires="v">
                <p:oleObj spid="_x0000_s23669" name="Equation" r:id="rId7" imgW="1739880" imgH="469800" progId="Equation.DSMT4">
                  <p:embed/>
                </p:oleObj>
              </mc:Choice>
              <mc:Fallback>
                <p:oleObj name="Equation" r:id="rId7" imgW="1739880" imgH="469800" progId="Equation.DSMT4">
                  <p:embed/>
                  <p:pic>
                    <p:nvPicPr>
                      <p:cNvPr id="6" name="对象 5">
                        <a:extLst>
                          <a:ext uri="{FF2B5EF4-FFF2-40B4-BE49-F238E27FC236}">
                            <a16:creationId xmlns:a16="http://schemas.microsoft.com/office/drawing/2014/main" id="{995A3257-2DDC-4115-818F-3CEEC70F13D5}"/>
                          </a:ext>
                        </a:extLst>
                      </p:cNvPr>
                      <p:cNvPicPr/>
                      <p:nvPr/>
                    </p:nvPicPr>
                    <p:blipFill>
                      <a:blip r:embed="rId8"/>
                      <a:stretch>
                        <a:fillRect/>
                      </a:stretch>
                    </p:blipFill>
                    <p:spPr>
                      <a:xfrm>
                        <a:off x="3356120" y="1001955"/>
                        <a:ext cx="2236960" cy="60414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5ACA3C5-D6EB-4AA2-9869-692306DE5C3E}"/>
              </a:ext>
            </a:extLst>
          </p:cNvPr>
          <p:cNvGraphicFramePr>
            <a:graphicFrameLocks noChangeAspect="1"/>
          </p:cNvGraphicFramePr>
          <p:nvPr>
            <p:extLst>
              <p:ext uri="{D42A27DB-BD31-4B8C-83A1-F6EECF244321}">
                <p14:modId xmlns:p14="http://schemas.microsoft.com/office/powerpoint/2010/main" val="1315943550"/>
              </p:ext>
            </p:extLst>
          </p:nvPr>
        </p:nvGraphicFramePr>
        <p:xfrm>
          <a:off x="2402079" y="1778273"/>
          <a:ext cx="4394104" cy="932902"/>
        </p:xfrm>
        <a:graphic>
          <a:graphicData uri="http://schemas.openxmlformats.org/presentationml/2006/ole">
            <mc:AlternateContent xmlns:mc="http://schemas.openxmlformats.org/markup-compatibility/2006">
              <mc:Choice xmlns:v="urn:schemas-microsoft-com:vml" Requires="v">
                <p:oleObj spid="_x0000_s23670" name="Equation" r:id="rId9" imgW="4127400" imgH="876240" progId="Equation.DSMT4">
                  <p:embed/>
                </p:oleObj>
              </mc:Choice>
              <mc:Fallback>
                <p:oleObj name="Equation" r:id="rId9" imgW="4127400" imgH="876240" progId="Equation.DSMT4">
                  <p:embed/>
                  <p:pic>
                    <p:nvPicPr>
                      <p:cNvPr id="8" name="对象 7">
                        <a:extLst>
                          <a:ext uri="{FF2B5EF4-FFF2-40B4-BE49-F238E27FC236}">
                            <a16:creationId xmlns:a16="http://schemas.microsoft.com/office/drawing/2014/main" id="{15ACA3C5-D6EB-4AA2-9869-692306DE5C3E}"/>
                          </a:ext>
                        </a:extLst>
                      </p:cNvPr>
                      <p:cNvPicPr/>
                      <p:nvPr/>
                    </p:nvPicPr>
                    <p:blipFill>
                      <a:blip r:embed="rId10"/>
                      <a:stretch>
                        <a:fillRect/>
                      </a:stretch>
                    </p:blipFill>
                    <p:spPr>
                      <a:xfrm>
                        <a:off x="2402079" y="1778273"/>
                        <a:ext cx="4394104" cy="932902"/>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47BE23F6-3E19-4CE0-908D-8D8093560E31}"/>
              </a:ext>
            </a:extLst>
          </p:cNvPr>
          <p:cNvSpPr txBox="1"/>
          <p:nvPr/>
        </p:nvSpPr>
        <p:spPr>
          <a:xfrm>
            <a:off x="6966757" y="2164988"/>
            <a:ext cx="1203960"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i=j</a:t>
            </a:r>
            <a:r>
              <a:rPr lang="zh-CN" altLang="en-US" dirty="0"/>
              <a:t>时</a:t>
            </a:r>
          </a:p>
        </p:txBody>
      </p:sp>
      <p:sp>
        <p:nvSpPr>
          <p:cNvPr id="2" name="文本框 1">
            <a:extLst>
              <a:ext uri="{FF2B5EF4-FFF2-40B4-BE49-F238E27FC236}">
                <a16:creationId xmlns:a16="http://schemas.microsoft.com/office/drawing/2014/main" id="{A6419C93-B51D-4A8C-89C8-74611215EDD1}"/>
              </a:ext>
            </a:extLst>
          </p:cNvPr>
          <p:cNvSpPr txBox="1"/>
          <p:nvPr/>
        </p:nvSpPr>
        <p:spPr>
          <a:xfrm>
            <a:off x="1145967" y="853773"/>
            <a:ext cx="845820" cy="307777"/>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其中：</a:t>
            </a:r>
          </a:p>
        </p:txBody>
      </p:sp>
      <p:graphicFrame>
        <p:nvGraphicFramePr>
          <p:cNvPr id="17" name="对象 16">
            <a:extLst>
              <a:ext uri="{FF2B5EF4-FFF2-40B4-BE49-F238E27FC236}">
                <a16:creationId xmlns:a16="http://schemas.microsoft.com/office/drawing/2014/main" id="{ED9973ED-6CBB-43FB-B923-558C54697F4A}"/>
              </a:ext>
            </a:extLst>
          </p:cNvPr>
          <p:cNvGraphicFramePr>
            <a:graphicFrameLocks noChangeAspect="1"/>
          </p:cNvGraphicFramePr>
          <p:nvPr>
            <p:extLst>
              <p:ext uri="{D42A27DB-BD31-4B8C-83A1-F6EECF244321}">
                <p14:modId xmlns:p14="http://schemas.microsoft.com/office/powerpoint/2010/main" val="3797857944"/>
              </p:ext>
            </p:extLst>
          </p:nvPr>
        </p:nvGraphicFramePr>
        <p:xfrm>
          <a:off x="3079505" y="2841949"/>
          <a:ext cx="2790190" cy="1112850"/>
        </p:xfrm>
        <a:graphic>
          <a:graphicData uri="http://schemas.openxmlformats.org/presentationml/2006/ole">
            <mc:AlternateContent xmlns:mc="http://schemas.openxmlformats.org/markup-compatibility/2006">
              <mc:Choice xmlns:v="urn:schemas-microsoft-com:vml" Requires="v">
                <p:oleObj spid="_x0000_s23671" name="Equation" r:id="rId11" imgW="2197080" imgH="876240" progId="Equation.DSMT4">
                  <p:embed/>
                </p:oleObj>
              </mc:Choice>
              <mc:Fallback>
                <p:oleObj name="Equation" r:id="rId11" imgW="2197080" imgH="876240" progId="Equation.DSMT4">
                  <p:embed/>
                  <p:pic>
                    <p:nvPicPr>
                      <p:cNvPr id="8" name="对象 7">
                        <a:extLst>
                          <a:ext uri="{FF2B5EF4-FFF2-40B4-BE49-F238E27FC236}">
                            <a16:creationId xmlns:a16="http://schemas.microsoft.com/office/drawing/2014/main" id="{15ACA3C5-D6EB-4AA2-9869-692306DE5C3E}"/>
                          </a:ext>
                        </a:extLst>
                      </p:cNvPr>
                      <p:cNvPicPr/>
                      <p:nvPr/>
                    </p:nvPicPr>
                    <p:blipFill>
                      <a:blip r:embed="rId12"/>
                      <a:stretch>
                        <a:fillRect/>
                      </a:stretch>
                    </p:blipFill>
                    <p:spPr>
                      <a:xfrm>
                        <a:off x="3079505" y="2841949"/>
                        <a:ext cx="2790190" cy="1112850"/>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14A4EFB8-E96E-4F8C-B743-2D05814A4FA0}"/>
              </a:ext>
            </a:extLst>
          </p:cNvPr>
          <p:cNvSpPr txBox="1"/>
          <p:nvPr/>
        </p:nvSpPr>
        <p:spPr>
          <a:xfrm>
            <a:off x="6966757" y="3459118"/>
            <a:ext cx="1203960"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t>时</a:t>
            </a:r>
          </a:p>
        </p:txBody>
      </p:sp>
    </p:spTree>
    <p:extLst>
      <p:ext uri="{BB962C8B-B14F-4D97-AF65-F5344CB8AC3E}">
        <p14:creationId xmlns:p14="http://schemas.microsoft.com/office/powerpoint/2010/main" val="21313205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1F1CDBC-825B-4B5C-872F-45B54973CF1D}"/>
              </a:ext>
            </a:extLst>
          </p:cNvPr>
          <p:cNvGrpSpPr/>
          <p:nvPr/>
        </p:nvGrpSpPr>
        <p:grpSpPr>
          <a:xfrm>
            <a:off x="424937" y="-65555"/>
            <a:ext cx="2857524" cy="721030"/>
            <a:chOff x="428843" y="-80235"/>
            <a:chExt cx="2857524" cy="721030"/>
          </a:xfrm>
        </p:grpSpPr>
        <p:sp>
          <p:nvSpPr>
            <p:cNvPr id="20" name="文本框 59">
              <a:extLst>
                <a:ext uri="{FF2B5EF4-FFF2-40B4-BE49-F238E27FC236}">
                  <a16:creationId xmlns:a16="http://schemas.microsoft.com/office/drawing/2014/main" id="{B50BAC43-2F10-4FB8-9A67-863D42A49098}"/>
                </a:ext>
              </a:extLst>
            </p:cNvPr>
            <p:cNvSpPr txBox="1"/>
            <p:nvPr/>
          </p:nvSpPr>
          <p:spPr>
            <a:xfrm>
              <a:off x="671063" y="139021"/>
              <a:ext cx="2615304" cy="392415"/>
            </a:xfrm>
            <a:prstGeom prst="rect">
              <a:avLst/>
            </a:prstGeom>
            <a:noFill/>
          </p:spPr>
          <p:txBody>
            <a:bodyPr wrap="square" lIns="68580" tIns="34290" rIns="68580" bIns="34290" rtlCol="0">
              <a:spAutoFit/>
            </a:bodyPr>
            <a:lstStyle/>
            <a:p>
              <a:pPr algn="ctr"/>
              <a:r>
                <a:rPr lang="en-US" altLang="zh-CN" sz="2100" b="1" dirty="0">
                  <a:solidFill>
                    <a:srgbClr val="404040"/>
                  </a:solidFill>
                  <a:latin typeface="微软雅黑" panose="020B0503020204020204" pitchFamily="34" charset="-122"/>
                  <a:ea typeface="微软雅黑" panose="020B0503020204020204" pitchFamily="34" charset="-122"/>
                </a:rPr>
                <a:t>BP</a:t>
              </a:r>
              <a:r>
                <a:rPr lang="zh-CN" altLang="en-US" sz="2100" b="1" dirty="0">
                  <a:solidFill>
                    <a:srgbClr val="404040"/>
                  </a:solidFill>
                  <a:latin typeface="微软雅黑" panose="020B0503020204020204" pitchFamily="34" charset="-122"/>
                  <a:ea typeface="微软雅黑" panose="020B0503020204020204" pitchFamily="34" charset="-122"/>
                </a:rPr>
                <a:t>神经网络介绍</a:t>
              </a:r>
            </a:p>
          </p:txBody>
        </p:sp>
        <p:pic>
          <p:nvPicPr>
            <p:cNvPr id="21" name="图形 20">
              <a:extLst>
                <a:ext uri="{FF2B5EF4-FFF2-40B4-BE49-F238E27FC236}">
                  <a16:creationId xmlns:a16="http://schemas.microsoft.com/office/drawing/2014/main" id="{8D179E8D-C803-4C21-BF4E-16A588D299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43" y="-80235"/>
              <a:ext cx="721030" cy="721030"/>
            </a:xfrm>
            <a:prstGeom prst="rect">
              <a:avLst/>
            </a:prstGeom>
          </p:spPr>
        </p:pic>
      </p:grpSp>
      <p:grpSp>
        <p:nvGrpSpPr>
          <p:cNvPr id="26" name="组合 25">
            <a:extLst>
              <a:ext uri="{FF2B5EF4-FFF2-40B4-BE49-F238E27FC236}">
                <a16:creationId xmlns:a16="http://schemas.microsoft.com/office/drawing/2014/main" id="{3945CB43-9E64-4F30-A8E7-21E14F4BAA5F}"/>
              </a:ext>
            </a:extLst>
          </p:cNvPr>
          <p:cNvGrpSpPr/>
          <p:nvPr/>
        </p:nvGrpSpPr>
        <p:grpSpPr>
          <a:xfrm>
            <a:off x="424937" y="744414"/>
            <a:ext cx="8294126" cy="3654672"/>
            <a:chOff x="849873" y="788279"/>
            <a:chExt cx="8294126" cy="3654672"/>
          </a:xfrm>
          <a:effectLst>
            <a:outerShdw blurRad="317500" dist="114300" dir="8100000" algn="tr" rotWithShape="0">
              <a:prstClr val="black">
                <a:alpha val="40000"/>
              </a:prstClr>
            </a:outerShdw>
          </a:effectLst>
        </p:grpSpPr>
        <p:pic>
          <p:nvPicPr>
            <p:cNvPr id="13" name="图片 12">
              <a:extLst>
                <a:ext uri="{FF2B5EF4-FFF2-40B4-BE49-F238E27FC236}">
                  <a16:creationId xmlns:a16="http://schemas.microsoft.com/office/drawing/2014/main" id="{D0216922-5D61-498A-B7C3-01F2877104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170" b="10532"/>
            <a:stretch/>
          </p:blipFill>
          <p:spPr>
            <a:xfrm>
              <a:off x="849874" y="788279"/>
              <a:ext cx="8294125" cy="3654672"/>
            </a:xfrm>
            <a:prstGeom prst="rect">
              <a:avLst/>
            </a:prstGeom>
          </p:spPr>
        </p:pic>
        <p:sp>
          <p:nvSpPr>
            <p:cNvPr id="24" name="矩形 23">
              <a:extLst>
                <a:ext uri="{FF2B5EF4-FFF2-40B4-BE49-F238E27FC236}">
                  <a16:creationId xmlns:a16="http://schemas.microsoft.com/office/drawing/2014/main" id="{CF236338-335D-4CE9-9713-204445D15C58}"/>
                </a:ext>
              </a:extLst>
            </p:cNvPr>
            <p:cNvSpPr/>
            <p:nvPr/>
          </p:nvSpPr>
          <p:spPr>
            <a:xfrm>
              <a:off x="849873" y="788279"/>
              <a:ext cx="8294125" cy="3654672"/>
            </a:xfrm>
            <a:prstGeom prst="rect">
              <a:avLst/>
            </a:prstGeom>
            <a:solidFill>
              <a:schemeClr val="bg2">
                <a:alpha val="95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2" name="对象 1">
            <a:extLst>
              <a:ext uri="{FF2B5EF4-FFF2-40B4-BE49-F238E27FC236}">
                <a16:creationId xmlns:a16="http://schemas.microsoft.com/office/drawing/2014/main" id="{03D347F1-D4AC-443B-8417-C6AAD13022EE}"/>
              </a:ext>
            </a:extLst>
          </p:cNvPr>
          <p:cNvGraphicFramePr>
            <a:graphicFrameLocks noChangeAspect="1"/>
          </p:cNvGraphicFramePr>
          <p:nvPr>
            <p:extLst>
              <p:ext uri="{D42A27DB-BD31-4B8C-83A1-F6EECF244321}">
                <p14:modId xmlns:p14="http://schemas.microsoft.com/office/powerpoint/2010/main" val="2572791947"/>
              </p:ext>
            </p:extLst>
          </p:nvPr>
        </p:nvGraphicFramePr>
        <p:xfrm>
          <a:off x="931289" y="853773"/>
          <a:ext cx="3351151" cy="561052"/>
        </p:xfrm>
        <a:graphic>
          <a:graphicData uri="http://schemas.openxmlformats.org/presentationml/2006/ole">
            <mc:AlternateContent xmlns:mc="http://schemas.openxmlformats.org/markup-compatibility/2006">
              <mc:Choice xmlns:v="urn:schemas-microsoft-com:vml" Requires="v">
                <p:oleObj spid="_x0000_s7549" name="Equation" r:id="rId7" imgW="2806560" imgH="469800" progId="Equation.DSMT4">
                  <p:embed/>
                </p:oleObj>
              </mc:Choice>
              <mc:Fallback>
                <p:oleObj name="Equation" r:id="rId7" imgW="2806560" imgH="469800" progId="Equation.DSMT4">
                  <p:embed/>
                  <p:pic>
                    <p:nvPicPr>
                      <p:cNvPr id="0" name=""/>
                      <p:cNvPicPr/>
                      <p:nvPr/>
                    </p:nvPicPr>
                    <p:blipFill>
                      <a:blip r:embed="rId8"/>
                      <a:stretch>
                        <a:fillRect/>
                      </a:stretch>
                    </p:blipFill>
                    <p:spPr>
                      <a:xfrm>
                        <a:off x="931289" y="853773"/>
                        <a:ext cx="3351151" cy="561052"/>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754D2A4C-1CCB-4448-970C-5659AEB635D2}"/>
              </a:ext>
            </a:extLst>
          </p:cNvPr>
          <p:cNvGraphicFramePr>
            <a:graphicFrameLocks noChangeAspect="1"/>
          </p:cNvGraphicFramePr>
          <p:nvPr>
            <p:extLst>
              <p:ext uri="{D42A27DB-BD31-4B8C-83A1-F6EECF244321}">
                <p14:modId xmlns:p14="http://schemas.microsoft.com/office/powerpoint/2010/main" val="1828477387"/>
              </p:ext>
            </p:extLst>
          </p:nvPr>
        </p:nvGraphicFramePr>
        <p:xfrm>
          <a:off x="1365250" y="1612900"/>
          <a:ext cx="2447925" cy="468313"/>
        </p:xfrm>
        <a:graphic>
          <a:graphicData uri="http://schemas.openxmlformats.org/presentationml/2006/ole">
            <mc:AlternateContent xmlns:mc="http://schemas.openxmlformats.org/markup-compatibility/2006">
              <mc:Choice xmlns:v="urn:schemas-microsoft-com:vml" Requires="v">
                <p:oleObj spid="_x0000_s7550" name="Equation" r:id="rId9" imgW="2323800" imgH="444240" progId="Equation.DSMT4">
                  <p:embed/>
                </p:oleObj>
              </mc:Choice>
              <mc:Fallback>
                <p:oleObj name="Equation" r:id="rId9" imgW="2323800" imgH="444240" progId="Equation.DSMT4">
                  <p:embed/>
                  <p:pic>
                    <p:nvPicPr>
                      <p:cNvPr id="0" name=""/>
                      <p:cNvPicPr/>
                      <p:nvPr/>
                    </p:nvPicPr>
                    <p:blipFill>
                      <a:blip r:embed="rId10"/>
                      <a:stretch>
                        <a:fillRect/>
                      </a:stretch>
                    </p:blipFill>
                    <p:spPr>
                      <a:xfrm>
                        <a:off x="1365250" y="1612900"/>
                        <a:ext cx="2447925" cy="468313"/>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74800AE4-32AA-4DE2-BD4F-0EB1F7B209D5}"/>
              </a:ext>
            </a:extLst>
          </p:cNvPr>
          <p:cNvGraphicFramePr>
            <a:graphicFrameLocks noChangeAspect="1"/>
          </p:cNvGraphicFramePr>
          <p:nvPr>
            <p:extLst>
              <p:ext uri="{D42A27DB-BD31-4B8C-83A1-F6EECF244321}">
                <p14:modId xmlns:p14="http://schemas.microsoft.com/office/powerpoint/2010/main" val="4132182969"/>
              </p:ext>
            </p:extLst>
          </p:nvPr>
        </p:nvGraphicFramePr>
        <p:xfrm>
          <a:off x="1338263" y="2314575"/>
          <a:ext cx="1635125" cy="444500"/>
        </p:xfrm>
        <a:graphic>
          <a:graphicData uri="http://schemas.openxmlformats.org/presentationml/2006/ole">
            <mc:AlternateContent xmlns:mc="http://schemas.openxmlformats.org/markup-compatibility/2006">
              <mc:Choice xmlns:v="urn:schemas-microsoft-com:vml" Requires="v">
                <p:oleObj spid="_x0000_s7551" name="Equation" r:id="rId11" imgW="1307880" imgH="355320" progId="Equation.DSMT4">
                  <p:embed/>
                </p:oleObj>
              </mc:Choice>
              <mc:Fallback>
                <p:oleObj name="Equation" r:id="rId11" imgW="1307880" imgH="355320" progId="Equation.DSMT4">
                  <p:embed/>
                  <p:pic>
                    <p:nvPicPr>
                      <p:cNvPr id="0" name=""/>
                      <p:cNvPicPr/>
                      <p:nvPr/>
                    </p:nvPicPr>
                    <p:blipFill>
                      <a:blip r:embed="rId12"/>
                      <a:stretch>
                        <a:fillRect/>
                      </a:stretch>
                    </p:blipFill>
                    <p:spPr>
                      <a:xfrm>
                        <a:off x="1338263" y="2314575"/>
                        <a:ext cx="1635125" cy="4445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F19BDEB-BCC1-4B4F-871A-B625EF53BC87}"/>
              </a:ext>
            </a:extLst>
          </p:cNvPr>
          <p:cNvGraphicFramePr>
            <a:graphicFrameLocks noChangeAspect="1"/>
          </p:cNvGraphicFramePr>
          <p:nvPr>
            <p:extLst>
              <p:ext uri="{D42A27DB-BD31-4B8C-83A1-F6EECF244321}">
                <p14:modId xmlns:p14="http://schemas.microsoft.com/office/powerpoint/2010/main" val="3905163047"/>
              </p:ext>
            </p:extLst>
          </p:nvPr>
        </p:nvGraphicFramePr>
        <p:xfrm>
          <a:off x="1339850" y="3046413"/>
          <a:ext cx="876300" cy="355600"/>
        </p:xfrm>
        <a:graphic>
          <a:graphicData uri="http://schemas.openxmlformats.org/presentationml/2006/ole">
            <mc:AlternateContent xmlns:mc="http://schemas.openxmlformats.org/markup-compatibility/2006">
              <mc:Choice xmlns:v="urn:schemas-microsoft-com:vml" Requires="v">
                <p:oleObj spid="_x0000_s7552" name="Equation" r:id="rId13" imgW="876240" imgH="355320" progId="Equation.DSMT4">
                  <p:embed/>
                </p:oleObj>
              </mc:Choice>
              <mc:Fallback>
                <p:oleObj name="Equation" r:id="rId13" imgW="876240" imgH="355320" progId="Equation.DSMT4">
                  <p:embed/>
                  <p:pic>
                    <p:nvPicPr>
                      <p:cNvPr id="0" name=""/>
                      <p:cNvPicPr/>
                      <p:nvPr/>
                    </p:nvPicPr>
                    <p:blipFill>
                      <a:blip r:embed="rId14"/>
                      <a:stretch>
                        <a:fillRect/>
                      </a:stretch>
                    </p:blipFill>
                    <p:spPr>
                      <a:xfrm>
                        <a:off x="1339850" y="3046413"/>
                        <a:ext cx="876300" cy="3556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27D03833-E767-4835-8883-770CB1234E80}"/>
              </a:ext>
            </a:extLst>
          </p:cNvPr>
          <p:cNvSpPr txBox="1"/>
          <p:nvPr/>
        </p:nvSpPr>
        <p:spPr>
          <a:xfrm>
            <a:off x="4788791" y="853773"/>
            <a:ext cx="3015738" cy="507831"/>
          </a:xfrm>
          <a:prstGeom prst="rect">
            <a:avLst/>
          </a:prstGeom>
          <a:noFill/>
        </p:spPr>
        <p:txBody>
          <a:bodyPr wrap="square" rtlCol="0">
            <a:spAutoFit/>
          </a:bodyPr>
          <a:lstStyle/>
          <a:p>
            <a:r>
              <a:rPr lang="zh-CN" altLang="en-US" dirty="0"/>
              <a:t>对于分类问题，给定的结果</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t>  </a:t>
            </a:r>
            <a:r>
              <a:rPr lang="zh-CN" altLang="en-US" dirty="0"/>
              <a:t>只有一个类别</a:t>
            </a:r>
            <a:r>
              <a:rPr lang="en-US" altLang="zh-CN" dirty="0">
                <a:latin typeface="Times New Roman" panose="02020603050405020304" pitchFamily="18" charset="0"/>
                <a:cs typeface="Times New Roman" panose="02020603050405020304" pitchFamily="18" charset="0"/>
              </a:rPr>
              <a:t>1</a:t>
            </a:r>
            <a:r>
              <a:rPr lang="zh-CN" altLang="en-US" dirty="0"/>
              <a:t>，其余类别都是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故：</a:t>
            </a:r>
            <a:endParaRPr lang="en-US" altLang="zh-CN" baseline="-25000" dirty="0">
              <a:latin typeface="Times New Roman" panose="02020603050405020304" pitchFamily="18" charset="0"/>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7B8E4607-3EA6-4A5A-864E-46DBCE273151}"/>
              </a:ext>
            </a:extLst>
          </p:cNvPr>
          <p:cNvGraphicFramePr>
            <a:graphicFrameLocks noChangeAspect="1"/>
          </p:cNvGraphicFramePr>
          <p:nvPr>
            <p:extLst>
              <p:ext uri="{D42A27DB-BD31-4B8C-83A1-F6EECF244321}">
                <p14:modId xmlns:p14="http://schemas.microsoft.com/office/powerpoint/2010/main" val="3749600639"/>
              </p:ext>
            </p:extLst>
          </p:nvPr>
        </p:nvGraphicFramePr>
        <p:xfrm>
          <a:off x="4861562" y="1470963"/>
          <a:ext cx="944878" cy="535431"/>
        </p:xfrm>
        <a:graphic>
          <a:graphicData uri="http://schemas.openxmlformats.org/presentationml/2006/ole">
            <mc:AlternateContent xmlns:mc="http://schemas.openxmlformats.org/markup-compatibility/2006">
              <mc:Choice xmlns:v="urn:schemas-microsoft-com:vml" Requires="v">
                <p:oleObj spid="_x0000_s7553" name="Equation" r:id="rId15" imgW="761760" imgH="431640" progId="Equation.DSMT4">
                  <p:embed/>
                </p:oleObj>
              </mc:Choice>
              <mc:Fallback>
                <p:oleObj name="Equation" r:id="rId15" imgW="761760" imgH="431640" progId="Equation.DSMT4">
                  <p:embed/>
                  <p:pic>
                    <p:nvPicPr>
                      <p:cNvPr id="0" name=""/>
                      <p:cNvPicPr/>
                      <p:nvPr/>
                    </p:nvPicPr>
                    <p:blipFill>
                      <a:blip r:embed="rId16"/>
                      <a:stretch>
                        <a:fillRect/>
                      </a:stretch>
                    </p:blipFill>
                    <p:spPr>
                      <a:xfrm>
                        <a:off x="4861562" y="1470963"/>
                        <a:ext cx="944878" cy="53543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391061C9-17A8-4073-A486-92FB346FD95E}"/>
              </a:ext>
            </a:extLst>
          </p:cNvPr>
          <p:cNvGraphicFramePr>
            <a:graphicFrameLocks noChangeAspect="1"/>
          </p:cNvGraphicFramePr>
          <p:nvPr>
            <p:extLst>
              <p:ext uri="{D42A27DB-BD31-4B8C-83A1-F6EECF244321}">
                <p14:modId xmlns:p14="http://schemas.microsoft.com/office/powerpoint/2010/main" val="1710308004"/>
              </p:ext>
            </p:extLst>
          </p:nvPr>
        </p:nvGraphicFramePr>
        <p:xfrm>
          <a:off x="3683000" y="2781300"/>
          <a:ext cx="914400" cy="198438"/>
        </p:xfrm>
        <a:graphic>
          <a:graphicData uri="http://schemas.openxmlformats.org/presentationml/2006/ole">
            <mc:AlternateContent xmlns:mc="http://schemas.openxmlformats.org/markup-compatibility/2006">
              <mc:Choice xmlns:v="urn:schemas-microsoft-com:vml" Requires="v">
                <p:oleObj spid="_x0000_s7554" name="Equation" r:id="rId17" imgW="914400" imgH="198720" progId="Equation.DSMT4">
                  <p:embed/>
                </p:oleObj>
              </mc:Choice>
              <mc:Fallback>
                <p:oleObj name="Equation" r:id="rId17" imgW="914400" imgH="198720" progId="Equation.DSMT4">
                  <p:embed/>
                  <p:pic>
                    <p:nvPicPr>
                      <p:cNvPr id="0" name=""/>
                      <p:cNvPicPr/>
                      <p:nvPr/>
                    </p:nvPicPr>
                    <p:blipFill>
                      <a:blip r:embed="rId18"/>
                      <a:stretch>
                        <a:fillRect/>
                      </a:stretch>
                    </p:blipFill>
                    <p:spPr>
                      <a:xfrm>
                        <a:off x="3683000" y="2781300"/>
                        <a:ext cx="914400" cy="19843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41B0209B-D7D0-4990-9F36-F3B41D17244F}"/>
              </a:ext>
            </a:extLst>
          </p:cNvPr>
          <p:cNvGraphicFramePr>
            <a:graphicFrameLocks noChangeAspect="1"/>
          </p:cNvGraphicFramePr>
          <p:nvPr>
            <p:extLst>
              <p:ext uri="{D42A27DB-BD31-4B8C-83A1-F6EECF244321}">
                <p14:modId xmlns:p14="http://schemas.microsoft.com/office/powerpoint/2010/main" val="3859845260"/>
              </p:ext>
            </p:extLst>
          </p:nvPr>
        </p:nvGraphicFramePr>
        <p:xfrm>
          <a:off x="4813300" y="2303463"/>
          <a:ext cx="1592263" cy="536575"/>
        </p:xfrm>
        <a:graphic>
          <a:graphicData uri="http://schemas.openxmlformats.org/presentationml/2006/ole">
            <mc:AlternateContent xmlns:mc="http://schemas.openxmlformats.org/markup-compatibility/2006">
              <mc:Choice xmlns:v="urn:schemas-microsoft-com:vml" Requires="v">
                <p:oleObj spid="_x0000_s7555" name="Equation" r:id="rId19" imgW="1282680" imgH="431640" progId="Equation.DSMT4">
                  <p:embed/>
                </p:oleObj>
              </mc:Choice>
              <mc:Fallback>
                <p:oleObj name="Equation" r:id="rId19" imgW="1282680" imgH="431640" progId="Equation.DSMT4">
                  <p:embed/>
                  <p:pic>
                    <p:nvPicPr>
                      <p:cNvPr id="0" name=""/>
                      <p:cNvPicPr/>
                      <p:nvPr/>
                    </p:nvPicPr>
                    <p:blipFill>
                      <a:blip r:embed="rId20"/>
                      <a:stretch>
                        <a:fillRect/>
                      </a:stretch>
                    </p:blipFill>
                    <p:spPr>
                      <a:xfrm>
                        <a:off x="4813300" y="2303463"/>
                        <a:ext cx="1592263" cy="536575"/>
                      </a:xfrm>
                      <a:prstGeom prst="rect">
                        <a:avLst/>
                      </a:prstGeom>
                    </p:spPr>
                  </p:pic>
                </p:oleObj>
              </mc:Fallback>
            </mc:AlternateContent>
          </a:graphicData>
        </a:graphic>
      </p:graphicFrame>
    </p:spTree>
    <p:extLst>
      <p:ext uri="{BB962C8B-B14F-4D97-AF65-F5344CB8AC3E}">
        <p14:creationId xmlns:p14="http://schemas.microsoft.com/office/powerpoint/2010/main" val="7917258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750281" y="1722319"/>
            <a:ext cx="76434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tx1">
                    <a:lumMod val="95000"/>
                    <a:lumOff val="5000"/>
                  </a:schemeClr>
                </a:solidFill>
                <a:latin typeface="+mj-ea"/>
              </a:rPr>
              <a:t>SGD</a:t>
            </a:r>
            <a:r>
              <a:rPr lang="zh-CN" altLang="en-US" sz="3600" b="1" dirty="0">
                <a:solidFill>
                  <a:schemeClr val="tx1">
                    <a:lumMod val="95000"/>
                    <a:lumOff val="5000"/>
                  </a:schemeClr>
                </a:solidFill>
                <a:latin typeface="+mj-ea"/>
              </a:rPr>
              <a:t>中隐含层节点数对分类精度影响</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384350" y="2337383"/>
            <a:ext cx="4375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Number of hidden layer nodes' impacts on classification</a:t>
            </a:r>
          </a:p>
        </p:txBody>
      </p:sp>
      <p:cxnSp>
        <p:nvCxnSpPr>
          <p:cNvPr id="23" name="直接连接符 22">
            <a:extLst>
              <a:ext uri="{FF2B5EF4-FFF2-40B4-BE49-F238E27FC236}">
                <a16:creationId xmlns:a16="http://schemas.microsoft.com/office/drawing/2014/main" id="{5A29846D-E7EE-45F3-9A33-515E367DEED5}"/>
              </a:ext>
            </a:extLst>
          </p:cNvPr>
          <p:cNvCxnSpPr>
            <a:cxnSpLocks/>
          </p:cNvCxnSpPr>
          <p:nvPr/>
        </p:nvCxnSpPr>
        <p:spPr>
          <a:xfrm>
            <a:off x="4463537" y="262104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FB0AA2E-A221-4D71-8C06-8079ABC7E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332" y="2774851"/>
            <a:ext cx="2614263" cy="733898"/>
          </a:xfrm>
          <a:prstGeom prst="rect">
            <a:avLst/>
          </a:prstGeom>
        </p:spPr>
      </p:pic>
    </p:spTree>
    <p:extLst>
      <p:ext uri="{BB962C8B-B14F-4D97-AF65-F5344CB8AC3E}">
        <p14:creationId xmlns:p14="http://schemas.microsoft.com/office/powerpoint/2010/main" val="7591258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5335</TotalTime>
  <Words>1033</Words>
  <Application>Microsoft Office PowerPoint</Application>
  <PresentationFormat>全屏显示(16:9)</PresentationFormat>
  <Paragraphs>153</Paragraphs>
  <Slides>25</Slides>
  <Notes>18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8" baseType="lpstr">
      <vt:lpstr>方正准圆简体</vt:lpstr>
      <vt:lpstr>华文行楷</vt:lpstr>
      <vt:lpstr>宋体</vt:lpstr>
      <vt:lpstr>微软雅黑</vt:lpstr>
      <vt:lpstr>Arial</vt:lpstr>
      <vt:lpstr>Calibri</vt:lpstr>
      <vt:lpstr>Calibri Light</vt:lpstr>
      <vt:lpstr>Cambria Math</vt:lpstr>
      <vt:lpstr>Times New Roman</vt:lpstr>
      <vt:lpstr>Wingdings</vt:lpstr>
      <vt:lpstr>千图网海量PPT模板www.58pic.com​​​</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陈大好看</dc:creator>
  <cp:lastModifiedBy>陈 帅华</cp:lastModifiedBy>
  <cp:revision>1490</cp:revision>
  <dcterms:created xsi:type="dcterms:W3CDTF">2017-06-30T01:20:51Z</dcterms:created>
  <dcterms:modified xsi:type="dcterms:W3CDTF">2020-10-06T10:22:37Z</dcterms:modified>
</cp:coreProperties>
</file>