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7"/>
  </p:notesMasterIdLst>
  <p:sldIdLst>
    <p:sldId id="3769" r:id="rId2"/>
    <p:sldId id="3770" r:id="rId3"/>
    <p:sldId id="3771" r:id="rId4"/>
    <p:sldId id="3830" r:id="rId5"/>
    <p:sldId id="3829" r:id="rId6"/>
    <p:sldId id="3775" r:id="rId7"/>
    <p:sldId id="3776" r:id="rId8"/>
    <p:sldId id="3782" r:id="rId9"/>
    <p:sldId id="3783" r:id="rId10"/>
    <p:sldId id="3785" r:id="rId11"/>
    <p:sldId id="3832" r:id="rId12"/>
    <p:sldId id="3786" r:id="rId13"/>
    <p:sldId id="4379" r:id="rId14"/>
    <p:sldId id="3787" r:id="rId15"/>
    <p:sldId id="3788" r:id="rId16"/>
    <p:sldId id="3789" r:id="rId17"/>
    <p:sldId id="3790" r:id="rId18"/>
    <p:sldId id="3791" r:id="rId19"/>
    <p:sldId id="3792" r:id="rId20"/>
    <p:sldId id="3793" r:id="rId21"/>
    <p:sldId id="3794" r:id="rId22"/>
    <p:sldId id="3795" r:id="rId23"/>
    <p:sldId id="3796" r:id="rId24"/>
    <p:sldId id="3797" r:id="rId25"/>
    <p:sldId id="3798" r:id="rId26"/>
    <p:sldId id="3833" r:id="rId27"/>
    <p:sldId id="3799" r:id="rId28"/>
    <p:sldId id="4041" r:id="rId29"/>
    <p:sldId id="3802" r:id="rId30"/>
    <p:sldId id="3803" r:id="rId31"/>
    <p:sldId id="3804" r:id="rId32"/>
    <p:sldId id="4005" r:id="rId33"/>
    <p:sldId id="3805" r:id="rId34"/>
    <p:sldId id="3806" r:id="rId35"/>
    <p:sldId id="3807" r:id="rId36"/>
    <p:sldId id="3809" r:id="rId37"/>
    <p:sldId id="3810" r:id="rId38"/>
    <p:sldId id="3811" r:id="rId39"/>
    <p:sldId id="3812" r:id="rId40"/>
    <p:sldId id="4381" r:id="rId41"/>
    <p:sldId id="4380" r:id="rId42"/>
    <p:sldId id="3813" r:id="rId43"/>
    <p:sldId id="3818" r:id="rId44"/>
    <p:sldId id="3815" r:id="rId45"/>
    <p:sldId id="3816" r:id="rId46"/>
    <p:sldId id="3817" r:id="rId47"/>
    <p:sldId id="4007" r:id="rId48"/>
    <p:sldId id="4383" r:id="rId49"/>
    <p:sldId id="4382" r:id="rId50"/>
    <p:sldId id="4008" r:id="rId51"/>
    <p:sldId id="3820" r:id="rId52"/>
    <p:sldId id="3819" r:id="rId53"/>
    <p:sldId id="3823" r:id="rId54"/>
    <p:sldId id="3824" r:id="rId55"/>
    <p:sldId id="3825" r:id="rId56"/>
    <p:sldId id="3826" r:id="rId57"/>
    <p:sldId id="3835" r:id="rId58"/>
    <p:sldId id="4009" r:id="rId59"/>
    <p:sldId id="3827" r:id="rId60"/>
    <p:sldId id="3828" r:id="rId61"/>
    <p:sldId id="3836" r:id="rId62"/>
    <p:sldId id="3838" r:id="rId63"/>
    <p:sldId id="3837" r:id="rId64"/>
    <p:sldId id="3839" r:id="rId65"/>
    <p:sldId id="4010" r:id="rId66"/>
  </p:sldIdLst>
  <p:sldSz cx="9144000" cy="6858000" type="screen4x3"/>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5pPr>
    <a:lvl6pPr marL="2286000" algn="l" defTabSz="914400" rtl="0" eaLnBrk="1" latinLnBrk="0" hangingPunct="1">
      <a:defRPr sz="3600" kern="1200">
        <a:solidFill>
          <a:schemeClr val="tx1"/>
        </a:solidFill>
        <a:latin typeface="Garamond" pitchFamily="18" charset="0"/>
        <a:ea typeface="宋体" pitchFamily="2" charset="-122"/>
        <a:cs typeface="+mn-cs"/>
      </a:defRPr>
    </a:lvl6pPr>
    <a:lvl7pPr marL="2743200" algn="l" defTabSz="914400" rtl="0" eaLnBrk="1" latinLnBrk="0" hangingPunct="1">
      <a:defRPr sz="3600" kern="1200">
        <a:solidFill>
          <a:schemeClr val="tx1"/>
        </a:solidFill>
        <a:latin typeface="Garamond" pitchFamily="18" charset="0"/>
        <a:ea typeface="宋体" pitchFamily="2" charset="-122"/>
        <a:cs typeface="+mn-cs"/>
      </a:defRPr>
    </a:lvl7pPr>
    <a:lvl8pPr marL="3200400" algn="l" defTabSz="914400" rtl="0" eaLnBrk="1" latinLnBrk="0" hangingPunct="1">
      <a:defRPr sz="3600" kern="1200">
        <a:solidFill>
          <a:schemeClr val="tx1"/>
        </a:solidFill>
        <a:latin typeface="Garamond" pitchFamily="18" charset="0"/>
        <a:ea typeface="宋体" pitchFamily="2" charset="-122"/>
        <a:cs typeface="+mn-cs"/>
      </a:defRPr>
    </a:lvl8pPr>
    <a:lvl9pPr marL="3657600" algn="l" defTabSz="914400" rtl="0" eaLnBrk="1" latinLnBrk="0" hangingPunct="1">
      <a:defRPr sz="3600"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6"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zh-CN" altLang="zh-CN"/>
              <a:t>中外伦理思想流派</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82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zh-CN" altLang="zh-CN"/>
              <a:t>中国科学院研究生院</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EC08F3F-92EB-455B-9D7E-9E0AA382443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0" y="0"/>
              <a:chExt cx="4027" cy="2085"/>
            </a:xfrm>
          </p:grpSpPr>
          <p:sp>
            <p:nvSpPr>
              <p:cNvPr id="8"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05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t>单击此处编辑母版标题样式</a:t>
            </a:r>
          </a:p>
        </p:txBody>
      </p:sp>
      <p:sp>
        <p:nvSpPr>
          <p:cNvPr id="20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zh-CN"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zh-CN"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2646573-120B-42B4-86A0-5B1CB279B441}"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11DBCEF7-841E-4B53-936F-523547E2EA30}"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47821304-72A7-49A3-AA94-B4D4FB06061E}"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3B71A0-5099-4C57-B677-007BB8ED3143}"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91B430-8998-4641-83C9-DE616FF26025}"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44600B3B-4131-48F6-81B1-BE10B979E9C3}"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EF23E49C-C247-4CC9-8F98-C9C51D95A34C}" type="slidenum">
              <a:rPr lang="zh-CN" altLang="zh-CN"/>
              <a:pPr>
                <a:defRPr/>
              </a:pPr>
              <a:t>‹#›</a:t>
            </a:fld>
            <a:endParaRPr lang="zh-CN"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CC10C931-DF4B-4A5E-AC8E-997614486AB7}" type="slidenum">
              <a:rPr lang="zh-CN" altLang="zh-CN"/>
              <a:pPr>
                <a:defRPr/>
              </a:pPr>
              <a:t>‹#›</a:t>
            </a:fld>
            <a:endParaRPr lang="zh-CN"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DD3B182F-8FFA-47B0-A560-F2684C14C143}" type="slidenum">
              <a:rPr lang="zh-CN" altLang="zh-CN"/>
              <a:pPr>
                <a:defRPr/>
              </a:pPr>
              <a:t>‹#›</a:t>
            </a:fld>
            <a:endParaRPr lang="zh-CN"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1FB635-5BC3-445C-8E60-25C835A16496}"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3D55CE04-521D-4283-A4FC-4D97E4B6211D}"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050909-F960-4331-A35F-ADC2C3086472}" type="slidenum">
              <a:rPr lang="zh-CN" altLang="zh-CN"/>
              <a:pPr>
                <a:defRPr/>
              </a:pPr>
              <a:t>‹#›</a:t>
            </a:fld>
            <a:endParaRPr lang="zh-CN"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0"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031"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2"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33"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034"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035"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6"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10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zh-CN" altLang="zh-CN"/>
          </a:p>
        </p:txBody>
      </p:sp>
      <p:sp>
        <p:nvSpPr>
          <p:cNvPr id="10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66"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838200" y="990600"/>
            <a:ext cx="7829550" cy="5324535"/>
          </a:xfrm>
          <a:prstGeom prst="rect">
            <a:avLst/>
          </a:prstGeom>
          <a:noFill/>
          <a:ln w="9525">
            <a:noFill/>
            <a:miter lim="800000"/>
            <a:headEnd/>
            <a:tailEnd/>
          </a:ln>
        </p:spPr>
        <p:txBody>
          <a:bodyPr>
            <a:spAutoFit/>
          </a:bodyPr>
          <a:lstStyle/>
          <a:p>
            <a:r>
              <a:rPr lang="zh-CN" altLang="zh-CN" sz="4400" dirty="0">
                <a:latin typeface="Times New Roman" pitchFamily="18" charset="0"/>
              </a:rPr>
              <a:t>       </a:t>
            </a:r>
          </a:p>
          <a:p>
            <a:r>
              <a:rPr lang="en-US" altLang="zh-CN" sz="7200" b="1">
                <a:latin typeface="Times New Roman" pitchFamily="18" charset="0"/>
                <a:ea typeface="黑体" pitchFamily="49" charset="-122"/>
              </a:rPr>
              <a:t>    </a:t>
            </a:r>
            <a:r>
              <a:rPr lang="zh-CN" sz="7200" b="1">
                <a:latin typeface="Times New Roman" pitchFamily="18" charset="0"/>
                <a:ea typeface="黑体" pitchFamily="49" charset="-122"/>
              </a:rPr>
              <a:t>伦理</a:t>
            </a:r>
            <a:r>
              <a:rPr lang="zh-CN" altLang="en-US" sz="7200" b="1">
                <a:latin typeface="Times New Roman" pitchFamily="18" charset="0"/>
                <a:ea typeface="黑体" pitchFamily="49" charset="-122"/>
              </a:rPr>
              <a:t>学导论</a:t>
            </a:r>
            <a:endParaRPr lang="zh-CN" sz="7200" b="1">
              <a:latin typeface="Times New Roman" pitchFamily="18" charset="0"/>
              <a:ea typeface="黑体" pitchFamily="49" charset="-122"/>
            </a:endParaRPr>
          </a:p>
          <a:p>
            <a:endParaRPr lang="zh-CN" altLang="zh-CN" sz="4400" dirty="0">
              <a:latin typeface="Times New Roman" pitchFamily="18" charset="0"/>
            </a:endParaRPr>
          </a:p>
          <a:p>
            <a:r>
              <a:rPr lang="zh-CN" altLang="zh-CN" dirty="0">
                <a:latin typeface="Times New Roman" pitchFamily="18" charset="0"/>
              </a:rPr>
              <a:t>                       </a:t>
            </a:r>
            <a:r>
              <a:rPr lang="zh-CN" dirty="0">
                <a:latin typeface="Times New Roman" pitchFamily="18" charset="0"/>
                <a:ea typeface="楷体_GB2312" pitchFamily="1" charset="-122"/>
              </a:rPr>
              <a:t>胡志强</a:t>
            </a:r>
            <a:endParaRPr lang="zh-CN" sz="4400" dirty="0">
              <a:latin typeface="Times New Roman" pitchFamily="18" charset="0"/>
              <a:ea typeface="楷体_GB2312" pitchFamily="1" charset="-122"/>
            </a:endParaRPr>
          </a:p>
          <a:p>
            <a:endParaRPr lang="zh-CN" sz="4400" dirty="0">
              <a:latin typeface="Times New Roman" pitchFamily="18" charset="0"/>
            </a:endParaRPr>
          </a:p>
          <a:p>
            <a:r>
              <a:rPr lang="zh-CN" dirty="0">
                <a:latin typeface="Times New Roman" pitchFamily="18" charset="0"/>
              </a:rPr>
              <a:t>       </a:t>
            </a:r>
            <a:r>
              <a:rPr lang="en-US" altLang="zh-CN" dirty="0">
                <a:latin typeface="Times New Roman" pitchFamily="18" charset="0"/>
              </a:rPr>
              <a:t>    </a:t>
            </a:r>
            <a:r>
              <a:rPr lang="zh-CN" sz="3200" dirty="0">
                <a:latin typeface="Times New Roman" pitchFamily="18" charset="0"/>
              </a:rPr>
              <a:t>中国科学院</a:t>
            </a:r>
            <a:r>
              <a:rPr lang="zh-CN" altLang="en-US" sz="3200" dirty="0">
                <a:latin typeface="Times New Roman" pitchFamily="18" charset="0"/>
              </a:rPr>
              <a:t>大学</a:t>
            </a:r>
            <a:r>
              <a:rPr lang="zh-CN" sz="3200" dirty="0">
                <a:latin typeface="Times New Roman" pitchFamily="18" charset="0"/>
              </a:rPr>
              <a:t>人文学院</a:t>
            </a:r>
          </a:p>
          <a:p>
            <a:endParaRPr lang="zh-CN" sz="3200" dirty="0">
              <a:latin typeface="Times New Roman" pitchFamily="18" charset="0"/>
            </a:endParaRPr>
          </a:p>
          <a:p>
            <a:r>
              <a:rPr lang="zh-CN" sz="3200" dirty="0">
                <a:latin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500063"/>
            <a:ext cx="8032750" cy="3908762"/>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pPr algn="just"/>
            <a:endParaRPr lang="en-US" altLang="zh-CN" b="1" dirty="0">
              <a:latin typeface="黑体" pitchFamily="49" charset="-122"/>
              <a:ea typeface="黑体" pitchFamily="49" charset="-122"/>
              <a:sym typeface="Webdings" pitchFamily="18" charset="2"/>
            </a:endParaRPr>
          </a:p>
          <a:p>
            <a:pPr algn="just"/>
            <a:r>
              <a:rPr lang="zh-CN" altLang="en-US" b="1" dirty="0">
                <a:latin typeface="黑体" pitchFamily="49" charset="-122"/>
                <a:ea typeface="黑体" pitchFamily="49" charset="-122"/>
                <a:sym typeface="Webdings" pitchFamily="18" charset="2"/>
              </a:rPr>
              <a:t>道德涉及到人的生活最重要的一些问题：我们应该如何行为？我们应该成为什么样的人？什么样的生活是最好的？但道德常识不能为我们提供清晰、一致的回答。</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71500" y="1214438"/>
            <a:ext cx="8229600" cy="2862322"/>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sym typeface="Webdings" pitchFamily="18" charset="2"/>
              </a:rPr>
              <a:t>伦理学不同于哲学其他分支的一个重要方面是，它不仅仅具有理论的兴趣，而且具有实践的蕴含。苏格拉底说，</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未经审视的生活是不值得过的</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a:t>
            </a:r>
          </a:p>
          <a:p>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838200"/>
            <a:ext cx="8001000" cy="2862322"/>
          </a:xfrm>
          <a:prstGeom prst="rect">
            <a:avLst/>
          </a:prstGeom>
          <a:noFill/>
          <a:ln w="9525">
            <a:noFill/>
            <a:miter lim="800000"/>
            <a:headEnd/>
            <a:tailEnd/>
          </a:ln>
        </p:spPr>
        <p:txBody>
          <a:bodyPr>
            <a:spAutoFit/>
          </a:bodyPr>
          <a:lstStyle/>
          <a:p>
            <a:r>
              <a:rPr lang="zh-CN" b="1" dirty="0">
                <a:latin typeface="Times New Roman" pitchFamily="18" charset="0"/>
                <a:ea typeface="黑体" pitchFamily="49" charset="-122"/>
                <a:sym typeface="Webdings" pitchFamily="18" charset="2"/>
              </a:rPr>
              <a:t>二、道德、法律、宗教</a:t>
            </a:r>
          </a:p>
          <a:p>
            <a:r>
              <a:rPr lang="zh-CN" altLang="zh-CN" b="1" dirty="0">
                <a:latin typeface="Times New Roman" pitchFamily="18" charset="0"/>
                <a:ea typeface="黑体" pitchFamily="49" charset="-122"/>
                <a:sym typeface="Webdings" pitchFamily="18" charset="2"/>
              </a:rPr>
              <a:t>   </a:t>
            </a:r>
            <a:endParaRPr lang="en-US" altLang="zh-CN"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与道德相关的现象有多种类型，如道德评价、道德问责与回应、道德情感、道德教化等。这门课主要探讨道德评价。</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838200"/>
            <a:ext cx="8001000" cy="3416320"/>
          </a:xfrm>
          <a:prstGeom prst="rect">
            <a:avLst/>
          </a:prstGeom>
          <a:noFill/>
          <a:ln w="9525">
            <a:noFill/>
            <a:miter lim="800000"/>
            <a:headEnd/>
            <a:tailEnd/>
          </a:ln>
        </p:spPr>
        <p:txBody>
          <a:bodyPr>
            <a:spAutoFit/>
          </a:bodyPr>
          <a:lstStyle/>
          <a:p>
            <a:endParaRPr 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endParaRPr lang="en-US" altLang="zh-CN"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道德评价并非唯一一种类型的评价。对人的行为的评价还有其他的维度</a:t>
            </a:r>
            <a:r>
              <a:rPr lang="zh-CN" altLang="en-US" b="1" dirty="0">
                <a:latin typeface="Times New Roman" pitchFamily="18" charset="0"/>
                <a:ea typeface="黑体" pitchFamily="49" charset="-122"/>
                <a:sym typeface="Webdings" pitchFamily="18" charset="2"/>
              </a:rPr>
              <a:t>，包括</a:t>
            </a:r>
            <a:r>
              <a:rPr lang="zh-CN" b="1" dirty="0">
                <a:latin typeface="Times New Roman" pitchFamily="18" charset="0"/>
                <a:ea typeface="黑体" pitchFamily="49" charset="-122"/>
                <a:sym typeface="Webdings" pitchFamily="18" charset="2"/>
              </a:rPr>
              <a:t>审慎的维度、习俗的维度、法律的维度、宗教的维度</a:t>
            </a:r>
            <a:r>
              <a:rPr lang="zh-CN" altLang="en-US" b="1" dirty="0">
                <a:latin typeface="Times New Roman" pitchFamily="18" charset="0"/>
                <a:ea typeface="黑体" pitchFamily="49" charset="-122"/>
                <a:sym typeface="Webdings" pitchFamily="18" charset="2"/>
              </a:rPr>
              <a:t>等</a:t>
            </a:r>
            <a:r>
              <a:rPr lang="zh-CN" b="1" dirty="0">
                <a:latin typeface="Times New Roman" pitchFamily="18" charset="0"/>
                <a:ea typeface="黑体" pitchFamily="49" charset="-122"/>
                <a:sym typeface="Webdings" pitchFamily="18" charset="2"/>
              </a:rPr>
              <a:t>。</a:t>
            </a:r>
          </a:p>
        </p:txBody>
      </p:sp>
    </p:spTree>
    <p:extLst>
      <p:ext uri="{BB962C8B-B14F-4D97-AF65-F5344CB8AC3E}">
        <p14:creationId xmlns:p14="http://schemas.microsoft.com/office/powerpoint/2010/main" val="278519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304800"/>
            <a:ext cx="8458200" cy="606319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审慎</a:t>
            </a:r>
            <a:r>
              <a:rPr lang="zh-CN" altLang="en-US" b="1" dirty="0">
                <a:latin typeface="Times New Roman" pitchFamily="18" charset="0"/>
                <a:ea typeface="黑体" pitchFamily="49" charset="-122"/>
                <a:sym typeface="Webdings" pitchFamily="18" charset="2"/>
              </a:rPr>
              <a:t>的</a:t>
            </a:r>
            <a:r>
              <a:rPr lang="zh-CN" b="1" dirty="0">
                <a:latin typeface="Times New Roman" pitchFamily="18" charset="0"/>
                <a:ea typeface="黑体" pitchFamily="49" charset="-122"/>
                <a:sym typeface="Webdings" pitchFamily="18" charset="2"/>
              </a:rPr>
              <a:t>评价。</a:t>
            </a:r>
            <a:r>
              <a:rPr lang="zh-CN" altLang="en-US" b="1" dirty="0">
                <a:latin typeface="Times New Roman" pitchFamily="18" charset="0"/>
                <a:ea typeface="黑体" pitchFamily="49" charset="-122"/>
                <a:sym typeface="Webdings" pitchFamily="18" charset="2"/>
              </a:rPr>
              <a:t>从行动者的利益出发，对其行为的评价。</a:t>
            </a:r>
            <a:r>
              <a:rPr lang="zh-CN" b="1" dirty="0">
                <a:latin typeface="Times New Roman" pitchFamily="18" charset="0"/>
                <a:ea typeface="黑体" pitchFamily="49" charset="-122"/>
                <a:sym typeface="Webdings" pitchFamily="18" charset="2"/>
              </a:rPr>
              <a:t>饭前要洗手，不要借钱给朋友，冬天最好吃点姜。</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习俗的评价。</a:t>
            </a:r>
            <a:r>
              <a:rPr lang="zh-CN" altLang="en-US" b="1" dirty="0">
                <a:latin typeface="Times New Roman" pitchFamily="18" charset="0"/>
                <a:ea typeface="黑体" pitchFamily="49" charset="-122"/>
                <a:sym typeface="Webdings" pitchFamily="18" charset="2"/>
              </a:rPr>
              <a:t>从习俗的要求出发，对行为的评价。</a:t>
            </a:r>
            <a:r>
              <a:rPr lang="zh-CN" b="1" dirty="0">
                <a:latin typeface="Times New Roman" pitchFamily="18" charset="0"/>
                <a:ea typeface="黑体" pitchFamily="49" charset="-122"/>
                <a:sym typeface="Webdings" pitchFamily="18" charset="2"/>
              </a:rPr>
              <a:t>例如：参加音乐会最好穿正装。红酒应该慢慢品尝。</a:t>
            </a:r>
          </a:p>
          <a:p>
            <a:endParaRPr lang="zh-CN" altLang="zh-CN" dirty="0">
              <a:latin typeface="黑体" pitchFamily="49" charset="-122"/>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0"/>
            <a:ext cx="8458200" cy="8648521"/>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法律上的评价。</a:t>
            </a:r>
            <a:r>
              <a:rPr lang="zh-CN" altLang="en-US" b="1" dirty="0">
                <a:latin typeface="Times New Roman" pitchFamily="18" charset="0"/>
                <a:ea typeface="黑体" pitchFamily="49" charset="-122"/>
                <a:sym typeface="Webdings" pitchFamily="18" charset="2"/>
              </a:rPr>
              <a:t>从现有法律的规定出发，对行为的评价。</a:t>
            </a:r>
            <a:r>
              <a:rPr lang="zh-CN" b="1" dirty="0">
                <a:latin typeface="Times New Roman" pitchFamily="18" charset="0"/>
                <a:ea typeface="黑体" pitchFamily="49" charset="-122"/>
                <a:sym typeface="Webdings" pitchFamily="18" charset="2"/>
              </a:rPr>
              <a:t>微软捆绑销售的行为违反了反垄断法，警察不应该在证据不充分的条件下私自闯入民宅。</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宗教的评价。</a:t>
            </a:r>
            <a:r>
              <a:rPr lang="zh-CN" altLang="en-US" b="1" dirty="0">
                <a:latin typeface="Times New Roman" pitchFamily="18" charset="0"/>
                <a:ea typeface="黑体" pitchFamily="49" charset="-122"/>
                <a:sym typeface="Webdings" pitchFamily="18" charset="2"/>
              </a:rPr>
              <a:t>从宗教戒律出发，对行为的评价。</a:t>
            </a:r>
            <a:r>
              <a:rPr lang="zh-CN" b="1" dirty="0">
                <a:latin typeface="Times New Roman" pitchFamily="18" charset="0"/>
                <a:ea typeface="黑体" pitchFamily="49" charset="-122"/>
                <a:sym typeface="Webdings" pitchFamily="18" charset="2"/>
              </a:rPr>
              <a:t>星期天不应该工作。祈祷时不能念别的神的名字。</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endParaRPr lang="zh-CN" b="1" dirty="0">
              <a:latin typeface="Times New Roman" pitchFamily="18" charset="0"/>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a:p>
            <a:endParaRPr lang="zh-CN" altLang="zh-CN" sz="3200" b="1" dirty="0">
              <a:latin typeface="Times New Roman" pitchFamily="18" charset="0"/>
              <a:ea typeface="黑体" pitchFamily="49" charset="-122"/>
              <a:sym typeface="Webdings" pitchFamily="18" charset="2"/>
            </a:endParaRPr>
          </a:p>
          <a:p>
            <a:endParaRPr lang="zh-CN" altLang="zh-CN" sz="3200" dirty="0">
              <a:latin typeface="黑体" pitchFamily="49" charset="-122"/>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7200" y="228600"/>
            <a:ext cx="8229600" cy="5522913"/>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b="1" dirty="0">
                <a:latin typeface="黑体" pitchFamily="49" charset="-122"/>
                <a:ea typeface="黑体" pitchFamily="49" charset="-122"/>
                <a:sym typeface="Webdings" pitchFamily="18" charset="2"/>
              </a:rPr>
              <a:t>法律也是社会的行为规范。但道德的评价不同于法律的评价：</a:t>
            </a:r>
          </a:p>
          <a:p>
            <a:endParaRPr lang="zh-CN"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道德上正当的行动可能是非法的。例如在纳粹时期。即使在民主社会中，法律是公正的情况下，不遵守法律并非总是不道德的。在某些境况下，在考虑了所有的情况后，违反法律可能在道德上是容许的，甚至是道德所要求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228600"/>
            <a:ext cx="8229600" cy="5522913"/>
          </a:xfrm>
          <a:prstGeom prst="rect">
            <a:avLst/>
          </a:prstGeom>
          <a:noFill/>
          <a:ln w="9525">
            <a:noFill/>
            <a:miter lim="800000"/>
            <a:headEnd/>
            <a:tailEnd/>
          </a:ln>
        </p:spPr>
        <p:txBody>
          <a:bodyPr>
            <a:spAutoFit/>
          </a:bodyPr>
          <a:lstStyle/>
          <a:p>
            <a:endParaRPr lang="zh-CN" altLang="zh-CN" sz="3200" b="1">
              <a:latin typeface="Times New Roman" pitchFamily="18" charset="0"/>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Times New Roman" pitchFamily="18" charset="0"/>
                <a:ea typeface="黑体" pitchFamily="49" charset="-122"/>
                <a:sym typeface="Webdings" pitchFamily="18" charset="2"/>
              </a:rPr>
              <a:t>合法的行动可能是道德上不正当的，遵守法律并不保障道德上的正当性。例如，在金融危机中，华尔街的大公司经理，宁愿裁减职工，也要为自己加薪或者分红。另外，帮助别人。</a:t>
            </a:r>
          </a:p>
          <a:p>
            <a:endParaRPr lang="zh-CN" altLang="zh-CN">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sym typeface="Webdings" pitchFamily="18" charset="2"/>
              </a:rPr>
              <a:t>对</a:t>
            </a:r>
            <a:r>
              <a:rPr lang="zh-CN" b="1">
                <a:latin typeface="Times New Roman" pitchFamily="18" charset="0"/>
                <a:ea typeface="黑体" pitchFamily="49" charset="-122"/>
                <a:sym typeface="Webdings" pitchFamily="18" charset="2"/>
              </a:rPr>
              <a:t>法律本身存在道德评价问题。法律应该尽可能建立在道德的基础上。不合乎道德的法律被称为恶法。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228600"/>
            <a:ext cx="8229600" cy="6065838"/>
          </a:xfrm>
          <a:prstGeom prst="rect">
            <a:avLst/>
          </a:prstGeom>
          <a:noFill/>
          <a:ln w="9525">
            <a:noFill/>
            <a:miter lim="800000"/>
            <a:headEnd/>
            <a:tailEnd/>
          </a:ln>
        </p:spPr>
        <p:txBody>
          <a:bodyPr>
            <a:spAutoFit/>
          </a:bodyPr>
          <a:lstStyle/>
          <a:p>
            <a:endParaRPr lang="zh-CN" altLang="en-US" sz="3200" b="1">
              <a:latin typeface="Times New Roman" pitchFamily="18" charset="0"/>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因此，一个行动是否在法律上是正当的？是否在道德上是正当的？这是两个不同的问题。在生活中，我们有时会遇到一些较为复杂的情景，例如：</a:t>
            </a:r>
          </a:p>
          <a:p>
            <a:endParaRPr lang="zh-CN" altLang="en-US" b="1">
              <a:latin typeface="黑体" pitchFamily="49" charset="-122"/>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公民是否有道德义务服从法律？</a:t>
            </a:r>
          </a:p>
          <a:p>
            <a:endParaRPr lang="zh-CN" altLang="en-US" b="1">
              <a:latin typeface="黑体" pitchFamily="49" charset="-122"/>
              <a:ea typeface="黑体" pitchFamily="49" charset="-122"/>
              <a:sym typeface="Webdings" pitchFamily="18" charset="2"/>
            </a:endParaRPr>
          </a:p>
          <a:p>
            <a:r>
              <a:rPr lang="zh-CN" altLang="en-US" b="1">
                <a:latin typeface="黑体" pitchFamily="49" charset="-122"/>
                <a:ea typeface="黑体" pitchFamily="49" charset="-122"/>
                <a:sym typeface="Webdings" pitchFamily="18" charset="2"/>
              </a:rPr>
              <a:t>用法律来执行道德的要求是否任何时候都是道德上正当的？</a:t>
            </a:r>
          </a:p>
          <a:p>
            <a:endParaRPr lang="zh-CN" altLang="en-US" b="1">
              <a:latin typeface="Times New Roman" pitchFamily="18" charset="0"/>
              <a:ea typeface="黑体" pitchFamily="49" charset="-122"/>
              <a:sym typeface="Webdings"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57200" y="228600"/>
            <a:ext cx="8229600" cy="501675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宗教教义</a:t>
            </a:r>
            <a:r>
              <a:rPr lang="zh-CN" altLang="en-US" b="1" dirty="0">
                <a:latin typeface="Times New Roman" pitchFamily="18" charset="0"/>
                <a:ea typeface="黑体" pitchFamily="49" charset="-122"/>
                <a:sym typeface="Webdings" pitchFamily="18" charset="2"/>
              </a:rPr>
              <a:t>也包括</a:t>
            </a:r>
            <a:r>
              <a:rPr lang="zh-CN" b="1" dirty="0">
                <a:latin typeface="Times New Roman" pitchFamily="18" charset="0"/>
                <a:ea typeface="黑体" pitchFamily="49" charset="-122"/>
                <a:sym typeface="Webdings" pitchFamily="18" charset="2"/>
              </a:rPr>
              <a:t>行为规范，但宗教上的评价不同于道德上的评价：</a:t>
            </a:r>
          </a:p>
          <a:p>
            <a:endParaRPr lang="zh-CN" altLang="zh-CN" b="1" dirty="0">
              <a:latin typeface="Times New Roman" pitchFamily="18" charset="0"/>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道德上正当的行为未必是符合宗教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的。</a:t>
            </a:r>
          </a:p>
          <a:p>
            <a:r>
              <a:rPr lang="zh-CN" altLang="zh-CN" b="1" dirty="0">
                <a:latin typeface="黑体" pitchFamily="49" charset="-122"/>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符合宗教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的行为未必是符合道德的。</a:t>
            </a: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对宗教</a:t>
            </a:r>
            <a:r>
              <a:rPr lang="zh-CN" altLang="en-US" b="1" dirty="0">
                <a:latin typeface="Times New Roman" pitchFamily="18" charset="0"/>
                <a:ea typeface="黑体" pitchFamily="49" charset="-122"/>
                <a:sym typeface="Webdings" pitchFamily="18" charset="2"/>
              </a:rPr>
              <a:t>规范</a:t>
            </a:r>
            <a:r>
              <a:rPr lang="zh-CN" b="1" dirty="0">
                <a:latin typeface="Times New Roman" pitchFamily="18" charset="0"/>
                <a:ea typeface="黑体" pitchFamily="49" charset="-122"/>
                <a:sym typeface="Webdings" pitchFamily="18" charset="2"/>
              </a:rPr>
              <a:t>也有一个道德评价问题。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066800" y="762000"/>
            <a:ext cx="5484194" cy="6332952"/>
          </a:xfrm>
          <a:prstGeom prst="rect">
            <a:avLst/>
          </a:prstGeom>
          <a:noFill/>
          <a:ln w="9525">
            <a:noFill/>
            <a:miter lim="800000"/>
            <a:headEnd/>
            <a:tailEnd/>
          </a:ln>
        </p:spPr>
        <p:txBody>
          <a:bodyPr wrap="none">
            <a:spAutoFit/>
          </a:bodyPr>
          <a:lstStyle/>
          <a:p>
            <a:r>
              <a:rPr lang="zh-CN" altLang="zh-CN" sz="4400" dirty="0">
                <a:latin typeface="Times New Roman" pitchFamily="18" charset="0"/>
              </a:rPr>
              <a:t>   </a:t>
            </a:r>
            <a:r>
              <a:rPr lang="zh-CN" sz="4400" b="1" dirty="0">
                <a:latin typeface="黑体" pitchFamily="49" charset="-122"/>
                <a:ea typeface="黑体" pitchFamily="49" charset="-122"/>
              </a:rPr>
              <a:t>第一章    导   言</a:t>
            </a:r>
          </a:p>
          <a:p>
            <a:endParaRPr lang="zh-CN" altLang="zh-CN" sz="4400" b="1" dirty="0">
              <a:latin typeface="Times New Roman" pitchFamily="18" charset="0"/>
            </a:endParaRPr>
          </a:p>
          <a:p>
            <a:pPr>
              <a:lnSpc>
                <a:spcPct val="150000"/>
              </a:lnSpc>
            </a:pPr>
            <a:r>
              <a:rPr lang="zh-CN" b="1" dirty="0">
                <a:latin typeface="Times New Roman" pitchFamily="18" charset="0"/>
                <a:ea typeface="黑体" pitchFamily="49" charset="-122"/>
              </a:rPr>
              <a:t>一、道德常识与道德反思</a:t>
            </a:r>
            <a:endParaRPr lang="en-US" alt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二、道德、法律与宗教</a:t>
            </a:r>
            <a:endParaRPr 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三</a:t>
            </a:r>
            <a:r>
              <a:rPr lang="zh-CN" b="1" dirty="0">
                <a:latin typeface="Times New Roman" pitchFamily="18" charset="0"/>
                <a:ea typeface="黑体" pitchFamily="49" charset="-122"/>
              </a:rPr>
              <a:t>、道德</a:t>
            </a:r>
            <a:r>
              <a:rPr lang="zh-CN" altLang="en-US" b="1" dirty="0">
                <a:latin typeface="Times New Roman" pitchFamily="18" charset="0"/>
                <a:ea typeface="黑体" pitchFamily="49" charset="-122"/>
              </a:rPr>
              <a:t>评价</a:t>
            </a:r>
            <a:r>
              <a:rPr lang="zh-CN" b="1" dirty="0">
                <a:latin typeface="Times New Roman" pitchFamily="18" charset="0"/>
                <a:ea typeface="黑体" pitchFamily="49" charset="-122"/>
              </a:rPr>
              <a:t>的基本概念</a:t>
            </a:r>
          </a:p>
          <a:p>
            <a:pPr>
              <a:lnSpc>
                <a:spcPct val="150000"/>
              </a:lnSpc>
            </a:pPr>
            <a:r>
              <a:rPr lang="zh-CN" altLang="en-US" b="1" dirty="0">
                <a:latin typeface="Times New Roman" pitchFamily="18" charset="0"/>
                <a:ea typeface="黑体" pitchFamily="49" charset="-122"/>
              </a:rPr>
              <a:t>四</a:t>
            </a:r>
            <a:r>
              <a:rPr lang="zh-CN" b="1" dirty="0">
                <a:latin typeface="Times New Roman" pitchFamily="18" charset="0"/>
                <a:ea typeface="黑体" pitchFamily="49" charset="-122"/>
              </a:rPr>
              <a:t>、道德论证</a:t>
            </a:r>
            <a:endParaRPr lang="en-US" altLang="zh-CN" b="1" dirty="0">
              <a:latin typeface="Times New Roman" pitchFamily="18" charset="0"/>
              <a:ea typeface="黑体" pitchFamily="49" charset="-122"/>
            </a:endParaRPr>
          </a:p>
          <a:p>
            <a:pPr>
              <a:lnSpc>
                <a:spcPct val="150000"/>
              </a:lnSpc>
            </a:pPr>
            <a:r>
              <a:rPr lang="zh-CN" altLang="en-US" b="1" dirty="0">
                <a:latin typeface="Times New Roman" pitchFamily="18" charset="0"/>
                <a:ea typeface="黑体" pitchFamily="49" charset="-122"/>
              </a:rPr>
              <a:t>五、伦理学的任务与方法</a:t>
            </a:r>
            <a:endParaRPr lang="zh-CN" b="1" dirty="0">
              <a:latin typeface="Times New Roman" pitchFamily="18" charset="0"/>
              <a:ea typeface="黑体" pitchFamily="49" charset="-122"/>
            </a:endParaRPr>
          </a:p>
          <a:p>
            <a:pPr>
              <a:lnSpc>
                <a:spcPct val="150000"/>
              </a:lnSpc>
            </a:pPr>
            <a:endParaRPr lang="zh-CN" altLang="zh-CN" b="1" dirty="0">
              <a:latin typeface="Times New Roman" pitchFamily="18" charset="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228600"/>
            <a:ext cx="8229600" cy="6678751"/>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因此，在我们在讲一个行为正当不正当的时候，我们要明确我们是在那个维度上在进行的评价</a:t>
            </a:r>
            <a:r>
              <a:rPr lang="zh-CN" altLang="en-US"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不能把不同的评价维度混淆起来。</a:t>
            </a:r>
          </a:p>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例如，效率优先，兼顾公平。效率是一种</a:t>
            </a:r>
            <a:r>
              <a:rPr lang="zh-CN" altLang="en-US" b="1" dirty="0">
                <a:latin typeface="Times New Roman" pitchFamily="18" charset="0"/>
                <a:ea typeface="黑体" pitchFamily="49" charset="-122"/>
                <a:sym typeface="Webdings" pitchFamily="18" charset="2"/>
              </a:rPr>
              <a:t>非道德的</a:t>
            </a:r>
            <a:r>
              <a:rPr lang="zh-CN" b="1" dirty="0">
                <a:latin typeface="Times New Roman" pitchFamily="18" charset="0"/>
                <a:ea typeface="黑体" pitchFamily="49" charset="-122"/>
                <a:sym typeface="Webdings" pitchFamily="18" charset="2"/>
              </a:rPr>
              <a:t>评价维度，公平是一种</a:t>
            </a:r>
            <a:r>
              <a:rPr lang="zh-CN" altLang="en-US" b="1" dirty="0">
                <a:latin typeface="Times New Roman" pitchFamily="18" charset="0"/>
                <a:ea typeface="黑体" pitchFamily="49" charset="-122"/>
                <a:sym typeface="Webdings" pitchFamily="18" charset="2"/>
              </a:rPr>
              <a:t>道德的</a:t>
            </a:r>
            <a:r>
              <a:rPr lang="zh-CN" b="1" dirty="0">
                <a:latin typeface="Times New Roman" pitchFamily="18" charset="0"/>
                <a:ea typeface="黑体" pitchFamily="49" charset="-122"/>
                <a:sym typeface="Webdings" pitchFamily="18" charset="2"/>
              </a:rPr>
              <a:t>评价维度。</a:t>
            </a:r>
          </a:p>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例如，有的人认为西方社会对克隆人的反对，是出于宗教的理由。也许是这样，但并不能否认在克隆人的问题上仍然存在道德评价的维度。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11188" y="620713"/>
            <a:ext cx="8001000" cy="5016758"/>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对同一个行为，从不同维度做出的评价，可能相互冲突。</a:t>
            </a:r>
            <a:r>
              <a:rPr lang="zh-CN" b="1" dirty="0">
                <a:latin typeface="黑体" pitchFamily="49" charset="-122"/>
                <a:ea typeface="黑体" pitchFamily="49" charset="-122"/>
                <a:sym typeface="Webdings" pitchFamily="18" charset="2"/>
              </a:rPr>
              <a:t>在所有这些评价维度里，道德评价是最优先的评价。</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首先，道德规则所关心的，往往是这个社会中一些至关重要的事情。</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其次，它作为行为指导具有致高的权威，具有超越于我们生活中其他任何原则的优先性。</a:t>
            </a:r>
            <a:r>
              <a:rPr lang="zh-CN" sz="3200" b="1" dirty="0">
                <a:latin typeface="黑体" pitchFamily="49" charset="-122"/>
                <a:ea typeface="黑体" pitchFamily="49" charset="-122"/>
                <a:sym typeface="Webdings" pitchFamily="18" charset="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67544" y="260648"/>
            <a:ext cx="8424862"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三、道德评价的重要概念</a:t>
            </a:r>
          </a:p>
          <a:p>
            <a:r>
              <a:rPr lang="zh-CN" altLang="en-US" b="1" dirty="0">
                <a:latin typeface="黑体" pitchFamily="49" charset="-122"/>
                <a:ea typeface="黑体" pitchFamily="49" charset="-122"/>
              </a:rPr>
              <a:t>   </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日常生活的道德评价，往往暗含了一些重要概念，这些概念容易被掺和在一起，因此需要仔细地区分开来。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260350"/>
            <a:ext cx="8424862" cy="5078313"/>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sz="2400" b="1" dirty="0">
              <a:latin typeface="黑体" pitchFamily="49" charset="-122"/>
              <a:ea typeface="黑体" pitchFamily="49" charset="-122"/>
            </a:endParaRPr>
          </a:p>
          <a:p>
            <a:r>
              <a:rPr lang="en-US" altLang="zh-CN" b="1" dirty="0">
                <a:latin typeface="黑体" pitchFamily="49" charset="-122"/>
                <a:ea typeface="黑体" pitchFamily="49" charset="-122"/>
              </a:rPr>
              <a:t>1</a:t>
            </a:r>
            <a:r>
              <a:rPr lang="zh-CN" altLang="en-US" b="1" dirty="0">
                <a:latin typeface="黑体" pitchFamily="49" charset="-122"/>
                <a:ea typeface="黑体" pitchFamily="49" charset="-122"/>
              </a:rPr>
              <a:t>、正当评价</a:t>
            </a:r>
          </a:p>
          <a:p>
            <a:r>
              <a:rPr lang="zh-CN" altLang="en-US" b="1" dirty="0">
                <a:latin typeface="黑体" pitchFamily="49" charset="-122"/>
                <a:ea typeface="黑体" pitchFamily="49" charset="-122"/>
              </a:rPr>
              <a:t>  正当评价是针对特定的行动或者行动类型的评价，它说某个行动是正当的（正确的、对的）或者不正当的（不正确的、不对的）。</a:t>
            </a:r>
            <a:r>
              <a:rPr lang="zh-CN" altLang="en-US" b="1" dirty="0">
                <a:latin typeface="黑体" pitchFamily="49" charset="-122"/>
                <a:ea typeface="黑体" pitchFamily="49" charset="-122"/>
                <a:sym typeface="Webdings" pitchFamily="18" charset="2"/>
              </a:rPr>
              <a:t>正当判断要针对某个具体的行动或行为类型，在逻辑上</a:t>
            </a:r>
            <a:r>
              <a:rPr lang="zh-CN" altLang="en-US" b="1" dirty="0">
                <a:latin typeface="黑体" pitchFamily="49" charset="-122"/>
                <a:ea typeface="黑体" pitchFamily="49" charset="-122"/>
              </a:rPr>
              <a:t>是一种非此即彼的评价。</a:t>
            </a:r>
          </a:p>
          <a:p>
            <a:r>
              <a:rPr lang="zh-CN" altLang="en-US" sz="2400" b="1" dirty="0">
                <a:latin typeface="黑体" pitchFamily="49" charset="-122"/>
                <a:ea typeface="黑体" pitchFamily="49" charset="-122"/>
                <a:sym typeface="Webdings" pitchFamily="18" charset="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260350"/>
            <a:ext cx="8424862" cy="6370975"/>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zh-CN" altLang="en-US" b="1" dirty="0">
                <a:latin typeface="黑体" pitchFamily="49" charset="-122"/>
                <a:ea typeface="黑体" pitchFamily="49" charset="-122"/>
              </a:rPr>
              <a:t>与正当评价相关的重要概念：</a:t>
            </a:r>
          </a:p>
          <a:p>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  道德义务：在道德上要求我们做（或者不做）的行为。不做（或者做）某个行为是道德上不正当的。</a:t>
            </a:r>
          </a:p>
          <a:p>
            <a:r>
              <a:rPr lang="zh-CN" altLang="en-US" b="1" dirty="0">
                <a:latin typeface="黑体" pitchFamily="49" charset="-122"/>
                <a:ea typeface="黑体" pitchFamily="49" charset="-122"/>
              </a:rPr>
              <a:t>  道德上可容许：并非道德上要求做（或者不做）的行为。不做（或者做）是道德上正当的。</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道德权利：拥有做某事的资格而不应受到干预。</a:t>
            </a:r>
          </a:p>
          <a:p>
            <a:r>
              <a:rPr lang="zh-CN" altLang="en-US" sz="2400" b="1" dirty="0">
                <a:latin typeface="黑体" pitchFamily="49" charset="-122"/>
                <a:ea typeface="黑体" pitchFamily="49" charset="-122"/>
                <a:sym typeface="Webdings" pitchFamily="18" charset="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95288" y="260350"/>
            <a:ext cx="8424862" cy="4708981"/>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p>
          <a:p>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、行为的道德价值评价</a:t>
            </a:r>
          </a:p>
          <a:p>
            <a:r>
              <a:rPr lang="zh-CN" altLang="en-US" b="1" dirty="0">
                <a:latin typeface="黑体" pitchFamily="49" charset="-122"/>
                <a:ea typeface="黑体" pitchFamily="49" charset="-122"/>
              </a:rPr>
              <a:t>     行为的道德价值评价涉及到行为是否值得赞誉或谴责。一个行为在道德上是正当的，并不意味着这个行为的道德价值很高。相反，一个行为在道德上不正当，也并不意味这个行为不具有任何道德价值。</a:t>
            </a:r>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34" y="714356"/>
            <a:ext cx="8424862" cy="4708981"/>
          </a:xfrm>
          <a:prstGeom prst="rect">
            <a:avLst/>
          </a:prstGeom>
          <a:noFill/>
          <a:ln w="9525">
            <a:noFill/>
            <a:miter lim="800000"/>
            <a:headEnd/>
            <a:tailEnd/>
          </a:ln>
        </p:spPr>
        <p:txBody>
          <a:bodyPr>
            <a:spAutoFit/>
          </a:bodyPr>
          <a:lstStyle/>
          <a:p>
            <a:endParaRPr lang="en-US" altLang="zh-CN" sz="2400" dirty="0">
              <a:latin typeface="黑体" pitchFamily="49" charset="-122"/>
              <a:ea typeface="黑体" pitchFamily="49" charset="-122"/>
            </a:endParaRPr>
          </a:p>
          <a:p>
            <a:r>
              <a:rPr lang="en-US" altLang="zh-CN" b="1" dirty="0">
                <a:latin typeface="Times New Roman" pitchFamily="18" charset="0"/>
                <a:ea typeface="黑体" pitchFamily="49" charset="-122"/>
                <a:sym typeface="Wingdings" pitchFamily="2" charset="2"/>
              </a:rPr>
              <a:t>    </a:t>
            </a:r>
            <a:r>
              <a:rPr lang="zh-CN" altLang="en-US" b="1" dirty="0">
                <a:latin typeface="黑体" pitchFamily="49" charset="-122"/>
                <a:ea typeface="黑体" pitchFamily="49" charset="-122"/>
              </a:rPr>
              <a:t>义务行为与超义务行为。某些行为并不属于道德义务的一部分，并不是道德上要求做的行为，但却具有很高的道德价值，称为超义务行为。不做这样的行为并非道德上不正当，但做了这样的行为值得道德赞誉。</a:t>
            </a:r>
          </a:p>
          <a:p>
            <a:endParaRPr lang="zh-CN" altLang="en-US" b="1" dirty="0">
              <a:latin typeface="黑体" pitchFamily="49" charset="-122"/>
              <a:ea typeface="黑体" pitchFamily="49" charset="-122"/>
            </a:endParaRPr>
          </a:p>
          <a:p>
            <a:endParaRPr lang="en-US" altLang="zh-CN" sz="2400" b="1" dirty="0">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288" y="260350"/>
            <a:ext cx="8424862" cy="5262563"/>
          </a:xfrm>
          <a:prstGeom prst="rect">
            <a:avLst/>
          </a:prstGeom>
          <a:noFill/>
          <a:ln w="9525">
            <a:noFill/>
            <a:miter lim="800000"/>
            <a:headEnd/>
            <a:tailEnd/>
          </a:ln>
        </p:spPr>
        <p:txBody>
          <a:bodyPr>
            <a:spAutoFit/>
          </a:bodyPr>
          <a:lstStyle/>
          <a:p>
            <a:endParaRPr lang="en-US" altLang="zh-CN" sz="2400" b="1">
              <a:latin typeface="黑体" pitchFamily="49" charset="-122"/>
              <a:ea typeface="黑体" pitchFamily="49" charset="-122"/>
            </a:endParaRPr>
          </a:p>
          <a:p>
            <a:r>
              <a:rPr lang="en-US" altLang="zh-CN" sz="2400" b="1">
                <a:latin typeface="黑体" pitchFamily="49" charset="-122"/>
                <a:ea typeface="黑体" pitchFamily="49" charset="-122"/>
              </a:rPr>
              <a:t>  </a:t>
            </a:r>
          </a:p>
          <a:p>
            <a:r>
              <a:rPr lang="zh-CN" altLang="en-US" b="1">
                <a:latin typeface="黑体" pitchFamily="49" charset="-122"/>
                <a:ea typeface="黑体" pitchFamily="49" charset="-122"/>
              </a:rPr>
              <a:t>   为什么有对行为的道德价值评价问题？这首先在于，任何人的行为都出自于某个心理动机。同样的行为可能出自于不同的动机。其次，不同的动机对于促使人们按照道德义务的要求行事有不同的影响。</a:t>
            </a:r>
            <a:r>
              <a:rPr lang="zh-CN" altLang="en-US" b="1">
                <a:latin typeface="黑体" pitchFamily="49" charset="-122"/>
                <a:ea typeface="黑体" pitchFamily="49" charset="-122"/>
                <a:sym typeface="Webdings" pitchFamily="18" charset="2"/>
              </a:rPr>
              <a:t>第三，道德规范是一种实践性规范，它需要塑造人们的恰当的心理动机使人们实际上能够践行它。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9552" y="476672"/>
            <a:ext cx="8424862" cy="6001643"/>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en-US" altLang="zh-CN" dirty="0">
              <a:latin typeface="黑体" pitchFamily="49" charset="-122"/>
              <a:ea typeface="黑体" pitchFamily="49" charset="-122"/>
            </a:endParaRPr>
          </a:p>
          <a:p>
            <a:r>
              <a:rPr lang="zh-CN" altLang="en-US" b="1" dirty="0">
                <a:latin typeface="黑体" pitchFamily="49" charset="-122"/>
                <a:ea typeface="黑体" pitchFamily="49" charset="-122"/>
              </a:rPr>
              <a:t>对行为的正当判断要看是否违反道德义务。违反道德义务的行为是不正当的。正当的行为分为两种情况：一是满足道德义务的要求；一是道德上可容许。后者也包括两种情况：一是不存在道德义务的要求，这样的行为通常不具有道德价值；一是超义务行为，这样的行为具有较高的道德价值。</a:t>
            </a:r>
          </a:p>
          <a:p>
            <a:endParaRPr lang="en-US" altLang="zh-CN" b="1" dirty="0">
              <a:latin typeface="黑体" pitchFamily="49" charset="-122"/>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11188" y="260350"/>
            <a:ext cx="8243887" cy="7407275"/>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r>
              <a:rPr lang="en-US" altLang="zh-CN" b="1" dirty="0">
                <a:latin typeface="黑体" pitchFamily="49" charset="-122"/>
                <a:ea typeface="黑体" pitchFamily="49" charset="-122"/>
                <a:sym typeface="Webdings" pitchFamily="18" charset="2"/>
              </a:rPr>
              <a:t>3</a:t>
            </a:r>
            <a:r>
              <a:rPr lang="zh-CN" altLang="en-US" b="1" dirty="0">
                <a:latin typeface="黑体" pitchFamily="49" charset="-122"/>
                <a:ea typeface="黑体" pitchFamily="49" charset="-122"/>
                <a:sym typeface="Webdings" pitchFamily="18" charset="2"/>
              </a:rPr>
              <a:t>、美德评价  </a:t>
            </a:r>
          </a:p>
          <a:p>
            <a:r>
              <a:rPr lang="zh-CN" altLang="en-US" b="1" dirty="0">
                <a:latin typeface="黑体" pitchFamily="49" charset="-122"/>
                <a:ea typeface="黑体" pitchFamily="49" charset="-122"/>
              </a:rPr>
              <a:t>   美德评价是针对一个人的特定的品质的评价，它说一个人是否具有某种道德上好的品质。道德上好的品质称为为美德（</a:t>
            </a:r>
            <a:r>
              <a:rPr lang="en-US" altLang="zh-CN" b="1" dirty="0">
                <a:latin typeface="黑体" pitchFamily="49" charset="-122"/>
                <a:ea typeface="黑体" pitchFamily="49" charset="-122"/>
              </a:rPr>
              <a:t>Virtue</a:t>
            </a:r>
            <a:r>
              <a:rPr lang="zh-CN" altLang="en-US" b="1" dirty="0">
                <a:latin typeface="黑体" pitchFamily="49" charset="-122"/>
                <a:ea typeface="黑体" pitchFamily="49" charset="-122"/>
              </a:rPr>
              <a:t>）。例如，慷慨、勇敢、诚实、仁爱等。道德上不好的品质称为恶德。例如，吝啬、懦弱、不诚实、冷酷。</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24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476250"/>
            <a:ext cx="8066088" cy="4667250"/>
          </a:xfrm>
          <a:prstGeom prst="rect">
            <a:avLst/>
          </a:prstGeom>
          <a:noFill/>
          <a:ln w="9525">
            <a:noFill/>
            <a:miter lim="800000"/>
            <a:headEnd/>
            <a:tailEnd/>
          </a:ln>
        </p:spPr>
        <p:txBody>
          <a:bodyPr>
            <a:spAutoFit/>
          </a:bodyPr>
          <a:lstStyle/>
          <a:p>
            <a:r>
              <a:rPr lang="zh-CN" altLang="zh-CN" sz="4400">
                <a:latin typeface="Times New Roman" pitchFamily="18" charset="0"/>
              </a:rPr>
              <a:t> </a:t>
            </a:r>
          </a:p>
          <a:p>
            <a:r>
              <a:rPr lang="zh-CN" sz="4000" b="1">
                <a:latin typeface="黑体" pitchFamily="49" charset="-122"/>
                <a:ea typeface="黑体" pitchFamily="49" charset="-122"/>
              </a:rPr>
              <a:t>一、道德常识与道德反思</a:t>
            </a:r>
          </a:p>
          <a:p>
            <a:endParaRPr lang="zh-CN" altLang="zh-CN">
              <a:latin typeface="黑体" pitchFamily="49" charset="-122"/>
              <a:ea typeface="黑体" pitchFamily="49" charset="-122"/>
            </a:endParaRPr>
          </a:p>
          <a:p>
            <a:r>
              <a:rPr lang="zh-CN" altLang="zh-CN" b="1">
                <a:latin typeface="黑体" pitchFamily="49" charset="-122"/>
                <a:ea typeface="黑体" pitchFamily="49" charset="-122"/>
              </a:rPr>
              <a:t> </a:t>
            </a:r>
            <a:r>
              <a:rPr lang="zh-CN" b="1">
                <a:latin typeface="黑体" pitchFamily="49" charset="-122"/>
                <a:ea typeface="黑体" pitchFamily="49" charset="-122"/>
              </a:rPr>
              <a:t>伦理学（</a:t>
            </a:r>
            <a:r>
              <a:rPr lang="zh-CN" altLang="zh-CN" b="1">
                <a:latin typeface="黑体" pitchFamily="49" charset="-122"/>
                <a:ea typeface="黑体" pitchFamily="49" charset="-122"/>
              </a:rPr>
              <a:t>Ethics</a:t>
            </a:r>
            <a:r>
              <a:rPr lang="zh-CN" b="1">
                <a:latin typeface="黑体" pitchFamily="49" charset="-122"/>
                <a:ea typeface="黑体" pitchFamily="49" charset="-122"/>
              </a:rPr>
              <a:t>）或者道德哲学（</a:t>
            </a:r>
            <a:r>
              <a:rPr lang="zh-CN" altLang="zh-CN" b="1">
                <a:latin typeface="黑体" pitchFamily="49" charset="-122"/>
                <a:ea typeface="黑体" pitchFamily="49" charset="-122"/>
              </a:rPr>
              <a:t>Moral Pilosophy</a:t>
            </a:r>
            <a:r>
              <a:rPr lang="zh-CN" b="1">
                <a:latin typeface="黑体" pitchFamily="49" charset="-122"/>
                <a:ea typeface="黑体" pitchFamily="49" charset="-122"/>
              </a:rPr>
              <a:t>）是哲学的一个古老分支。通常来说，哲学有三个基本部分： 本体论（</a:t>
            </a:r>
            <a:r>
              <a:rPr lang="zh-CN" altLang="zh-CN" b="1">
                <a:latin typeface="黑体" pitchFamily="49" charset="-122"/>
                <a:ea typeface="黑体" pitchFamily="49" charset="-122"/>
              </a:rPr>
              <a:t>Ontology</a:t>
            </a:r>
            <a:r>
              <a:rPr lang="zh-CN" b="1">
                <a:latin typeface="黑体" pitchFamily="49" charset="-122"/>
                <a:ea typeface="黑体" pitchFamily="49" charset="-122"/>
              </a:rPr>
              <a:t>）、认识论（</a:t>
            </a:r>
            <a:r>
              <a:rPr lang="zh-CN" altLang="zh-CN" b="1">
                <a:latin typeface="黑体" pitchFamily="49" charset="-122"/>
                <a:ea typeface="黑体" pitchFamily="49" charset="-122"/>
              </a:rPr>
              <a:t>Epistemology</a:t>
            </a:r>
            <a:r>
              <a:rPr lang="zh-CN" b="1">
                <a:latin typeface="黑体" pitchFamily="49" charset="-122"/>
                <a:ea typeface="黑体" pitchFamily="49" charset="-122"/>
              </a:rPr>
              <a:t>）、伦理学。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9552" y="620688"/>
            <a:ext cx="8243887" cy="4846638"/>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r>
              <a:rPr lang="zh-CN" altLang="en-US" b="1" dirty="0">
                <a:latin typeface="黑体" pitchFamily="49" charset="-122"/>
                <a:ea typeface="黑体" pitchFamily="49" charset="-122"/>
                <a:sym typeface="Webdings" pitchFamily="18" charset="2"/>
              </a:rPr>
              <a:t>初略地说，品质是一个人相对稳定的行为倾向。一个人的品质的形成既包括先天的生理基础（气质），也包括后天通过教育、训练等条件的习得。</a:t>
            </a: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55576" y="476672"/>
            <a:ext cx="8243887" cy="6555641"/>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美德与行为的关系。具体行动可能反映出某个人的品质，但不能根据单个的行为判断一个人的品质。而且美德还包括相应的情感、态度、判断力。例如：勇敢。</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55576" y="476672"/>
            <a:ext cx="8243887" cy="6001643"/>
          </a:xfrm>
          <a:prstGeom prst="rect">
            <a:avLst/>
          </a:prstGeom>
          <a:noFill/>
          <a:ln w="9525">
            <a:noFill/>
            <a:miter lim="800000"/>
            <a:headEnd/>
            <a:tailEnd/>
          </a:ln>
        </p:spPr>
        <p:txBody>
          <a:bodyPr>
            <a:spAutoFit/>
          </a:bodyPr>
          <a:lstStyle/>
          <a:p>
            <a:r>
              <a:rPr lang="en-US" altLang="zh-CN" sz="4400" dirty="0">
                <a:latin typeface="Times New Roman" pitchFamily="18" charset="0"/>
              </a:rPr>
              <a:t> </a:t>
            </a:r>
            <a:r>
              <a:rPr lang="en-US" altLang="zh-CN" sz="2400" dirty="0">
                <a:latin typeface="Times New Roman" pitchFamily="18" charset="0"/>
              </a:rPr>
              <a:t>       </a:t>
            </a: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与正当评价不同，美德评价的</a:t>
            </a:r>
            <a:r>
              <a:rPr lang="zh-CN" altLang="en-US" b="1" dirty="0">
                <a:latin typeface="黑体" pitchFamily="49" charset="-122"/>
                <a:ea typeface="黑体" pitchFamily="49" charset="-122"/>
              </a:rPr>
              <a:t>结果有程度上的区别。而且</a:t>
            </a:r>
            <a:r>
              <a:rPr lang="zh-CN" altLang="en-US" b="1" dirty="0">
                <a:latin typeface="黑体" pitchFamily="49" charset="-122"/>
                <a:ea typeface="黑体" pitchFamily="49" charset="-122"/>
                <a:sym typeface="Webdings" pitchFamily="18" charset="2"/>
              </a:rPr>
              <a:t>一个人的品质有多个方面，需要做出不同的美德判断（不同的美德是否是统一的？）</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sym typeface="Webdings" pitchFamily="18" charset="2"/>
            </a:endParaRPr>
          </a:p>
          <a:p>
            <a:endParaRPr lang="zh-CN" altLang="en-US" sz="3200" b="1" dirty="0">
              <a:latin typeface="黑体" pitchFamily="49" charset="-122"/>
              <a:ea typeface="黑体" pitchFamily="49" charset="-122"/>
            </a:endParaRPr>
          </a:p>
          <a:p>
            <a:r>
              <a:rPr lang="zh-CN" altLang="en-US" sz="2400" b="1" dirty="0">
                <a:latin typeface="黑体" pitchFamily="49" charset="-122"/>
                <a:ea typeface="黑体" pitchFamily="49"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68313" y="549275"/>
            <a:ext cx="8424862"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b="1" dirty="0">
                <a:latin typeface="黑体" pitchFamily="49" charset="-122"/>
                <a:ea typeface="黑体" pitchFamily="49" charset="-122"/>
              </a:rPr>
              <a:t>在进行道德判断的时候，我们特别需要注意：</a:t>
            </a:r>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sym typeface="Wingdings" pitchFamily="2" charset="2"/>
              </a:rPr>
              <a:t> </a:t>
            </a:r>
            <a:r>
              <a:rPr lang="en-US" altLang="zh-CN" b="1" dirty="0">
                <a:latin typeface="Times New Roman" pitchFamily="18" charset="0"/>
                <a:sym typeface="Wingdings" pitchFamily="2" charset="2"/>
              </a:rPr>
              <a:t></a:t>
            </a:r>
            <a:r>
              <a:rPr lang="zh-CN" altLang="en-US" b="1" dirty="0">
                <a:latin typeface="黑体" pitchFamily="49" charset="-122"/>
                <a:ea typeface="黑体" pitchFamily="49" charset="-122"/>
              </a:rPr>
              <a:t>正当判断和美德判断是两类不同的伦理评价。一个人的特定行为在道德上是正当的，并不表明这个人拥有美德。</a:t>
            </a:r>
          </a:p>
          <a:p>
            <a:endParaRPr lang="zh-CN" altLang="en-US" b="1" dirty="0">
              <a:latin typeface="黑体" pitchFamily="49" charset="-122"/>
              <a:ea typeface="黑体" pitchFamily="49" charset="-122"/>
            </a:endParaRPr>
          </a:p>
          <a:p>
            <a:endParaRPr lang="en-US" b="1" dirty="0">
              <a:latin typeface="黑体" pitchFamily="49" charset="-122"/>
              <a:ea typeface="黑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68313" y="549275"/>
            <a:ext cx="8424862"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rPr>
              <a:t>正当判断和美德判断也是有联系的。一个人是否具有某个道德美德，在于他是否具有做道德上正当行为的倾向。出于美德的行为有较高的道德价值。</a:t>
            </a:r>
          </a:p>
          <a:p>
            <a:endParaRPr lang="en-US" altLang="zh-CN" b="1" dirty="0">
              <a:latin typeface="黑体" pitchFamily="49" charset="-122"/>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8313" y="549275"/>
            <a:ext cx="8424862"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dirty="0">
                <a:latin typeface="Times New Roman" pitchFamily="18" charset="0"/>
              </a:rPr>
              <a:t>  </a:t>
            </a:r>
            <a:endParaRPr lang="zh-CN" altLang="en-US" dirty="0">
              <a:latin typeface="黑体" pitchFamily="49" charset="-122"/>
              <a:ea typeface="黑体" pitchFamily="49" charset="-122"/>
            </a:endParaRPr>
          </a:p>
          <a:p>
            <a:r>
              <a:rPr lang="zh-CN" altLang="en-US" b="1" dirty="0">
                <a:latin typeface="黑体" pitchFamily="49" charset="-122"/>
                <a:ea typeface="黑体" pitchFamily="49" charset="-122"/>
              </a:rPr>
              <a:t>正当判断不只针对个体的行为，而且针对社会的集体行为，包括政策、法律，也包括社会、经济、政治制度。对个体行为和集体行为的要求可能不尽相同，但要出自于共同的道德理由。</a:t>
            </a:r>
          </a:p>
          <a:p>
            <a:endParaRPr lang="en-US" altLang="zh-CN" b="1" dirty="0">
              <a:latin typeface="黑体" pitchFamily="49" charset="-122"/>
              <a:ea typeface="黑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11188" y="692150"/>
            <a:ext cx="7848600" cy="4846638"/>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r>
              <a:rPr lang="zh-CN" altLang="en-US" b="1" dirty="0">
                <a:latin typeface="黑体" pitchFamily="49" charset="-122"/>
                <a:ea typeface="黑体" pitchFamily="49" charset="-122"/>
              </a:rPr>
              <a:t>对一个行为的回应，本身是一个行为，也有一个道德上是否正当的问题。</a:t>
            </a:r>
          </a:p>
          <a:p>
            <a:r>
              <a:rPr lang="zh-CN" altLang="en-US" b="1" dirty="0">
                <a:latin typeface="黑体" pitchFamily="49" charset="-122"/>
                <a:ea typeface="黑体" pitchFamily="49" charset="-122"/>
              </a:rPr>
              <a:t>   对不道德行为的惩罚，包括是否惩罚，惩罚的程度，惩罚的程序等，也有一个道德上正当与否的问题。</a:t>
            </a:r>
          </a:p>
          <a:p>
            <a:r>
              <a:rPr lang="zh-CN" altLang="en-US" b="1" dirty="0">
                <a:latin typeface="黑体" pitchFamily="49" charset="-122"/>
                <a:ea typeface="黑体" pitchFamily="49" charset="-122"/>
              </a:rPr>
              <a:t>  对不道德行为的干预，例如法律上的干预，本身也是一个行为，也有一个道德上是否正当的问题。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11188" y="692150"/>
            <a:ext cx="7848600" cy="4339650"/>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b="1" dirty="0">
              <a:latin typeface="Times New Roman" pitchFamily="18" charset="0"/>
              <a:sym typeface="Wingdings" pitchFamily="2" charset="2"/>
            </a:endParaRPr>
          </a:p>
          <a:p>
            <a:r>
              <a:rPr lang="zh-CN" altLang="en-US" b="1" dirty="0">
                <a:latin typeface="黑体" pitchFamily="49" charset="-122"/>
                <a:ea typeface="黑体" pitchFamily="49" charset="-122"/>
              </a:rPr>
              <a:t>道德生活是复杂的，它既关心人们应该如何行事（正当判断），也关心人们应该成为什么样的人（美德判断）。它既关心作为个体的人应该如何生活，也关心由不同的个体组成的社会应该具有什么样的结构。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692150"/>
            <a:ext cx="7848600" cy="3785652"/>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endParaRPr>
          </a:p>
          <a:p>
            <a:endParaRPr lang="en-US" altLang="zh-CN" b="1" dirty="0">
              <a:latin typeface="Times New Roman" pitchFamily="18" charset="0"/>
              <a:sym typeface="Wingdings" pitchFamily="2" charset="2"/>
            </a:endParaRPr>
          </a:p>
          <a:p>
            <a:r>
              <a:rPr lang="zh-CN" altLang="en-US" b="1" dirty="0">
                <a:latin typeface="黑体" pitchFamily="49" charset="-122"/>
                <a:ea typeface="黑体" pitchFamily="49" charset="-122"/>
              </a:rPr>
              <a:t>道德规范是实践性规范，必须具有可践行性。因此，道德与人性的一般特征、与人的生活理想有密切的联系；与社会的一般特征、与社会生活的理想有密切的联系。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74576" y="620688"/>
            <a:ext cx="7994848" cy="4647426"/>
          </a:xfrm>
          <a:prstGeom prst="rect">
            <a:avLst/>
          </a:prstGeom>
          <a:noFill/>
          <a:ln w="9525">
            <a:noFill/>
            <a:miter lim="800000"/>
            <a:headEnd/>
            <a:tailEnd/>
          </a:ln>
        </p:spPr>
        <p:txBody>
          <a:bodyPr wrap="square">
            <a:spAutoFit/>
          </a:bodyPr>
          <a:lstStyle/>
          <a:p>
            <a:r>
              <a:rPr lang="zh-CN" altLang="zh-CN" sz="4400" dirty="0">
                <a:latin typeface="Times New Roman" pitchFamily="18" charset="0"/>
              </a:rPr>
              <a:t> </a:t>
            </a:r>
            <a:r>
              <a:rPr lang="zh-CN" altLang="en-US" b="1" dirty="0">
                <a:latin typeface="黑体" pitchFamily="49" charset="-122"/>
                <a:ea typeface="黑体" pitchFamily="49" charset="-122"/>
              </a:rPr>
              <a:t>四、</a:t>
            </a:r>
            <a:r>
              <a:rPr lang="zh-CN" b="1" dirty="0">
                <a:latin typeface="黑体" pitchFamily="49" charset="-122"/>
                <a:ea typeface="黑体" pitchFamily="49" charset="-122"/>
              </a:rPr>
              <a:t>道德</a:t>
            </a:r>
            <a:r>
              <a:rPr lang="zh-CN" altLang="en-US" b="1" dirty="0">
                <a:latin typeface="黑体" pitchFamily="49" charset="-122"/>
                <a:ea typeface="黑体" pitchFamily="49" charset="-122"/>
              </a:rPr>
              <a:t>论证</a:t>
            </a:r>
            <a:endParaRPr lang="zh-CN" b="1" dirty="0">
              <a:latin typeface="黑体" pitchFamily="49" charset="-122"/>
              <a:ea typeface="黑体" pitchFamily="49" charset="-122"/>
            </a:endParaRPr>
          </a:p>
          <a:p>
            <a:endParaRPr lang="zh-CN"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一个人对某个行为或某个人的品德的道德评价是这个人的道德观点或道德信念。</a:t>
            </a:r>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rPr>
              <a:t>一个人的道德观点影响他对自己行为的决定，也影响他对其他人的态度，还影响他对整个社会的看法。</a:t>
            </a:r>
          </a:p>
          <a:p>
            <a:endParaRPr lang="zh-CN" altLang="zh-CN"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620687"/>
            <a:ext cx="7849244" cy="4462760"/>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zh-CN" altLang="en-US" b="1" dirty="0">
                <a:latin typeface="黑体" pitchFamily="49" charset="-122"/>
                <a:ea typeface="黑体" pitchFamily="49" charset="-122"/>
                <a:sym typeface="Webdings" pitchFamily="18" charset="2"/>
              </a:rPr>
              <a:t>人们有关世界、社会和自身的观点，构成了他的常识（包括科学）。</a:t>
            </a:r>
            <a:r>
              <a:rPr lang="zh-CN" b="1" dirty="0">
                <a:latin typeface="黑体" pitchFamily="49" charset="-122"/>
                <a:ea typeface="黑体" pitchFamily="49" charset="-122"/>
                <a:sym typeface="Webdings" pitchFamily="18" charset="2"/>
              </a:rPr>
              <a:t>哲学</a:t>
            </a:r>
            <a:r>
              <a:rPr lang="zh-CN" altLang="en-US" b="1" dirty="0">
                <a:latin typeface="黑体" pitchFamily="49" charset="-122"/>
                <a:ea typeface="黑体" pitchFamily="49" charset="-122"/>
                <a:sym typeface="Webdings" pitchFamily="18" charset="2"/>
              </a:rPr>
              <a:t>的任务是对这些常识进行反思。之所以需要反思，是</a:t>
            </a:r>
            <a:r>
              <a:rPr lang="zh-CN" altLang="en-US" b="1">
                <a:latin typeface="黑体" pitchFamily="49" charset="-122"/>
                <a:ea typeface="黑体" pitchFamily="49" charset="-122"/>
                <a:sym typeface="Webdings" pitchFamily="18" charset="2"/>
              </a:rPr>
              <a:t>在于常识往往</a:t>
            </a:r>
            <a:r>
              <a:rPr lang="zh-CN" altLang="en-US" b="1" dirty="0">
                <a:latin typeface="黑体" pitchFamily="49" charset="-122"/>
                <a:ea typeface="黑体" pitchFamily="49" charset="-122"/>
                <a:sym typeface="Webdings" pitchFamily="18" charset="2"/>
              </a:rPr>
              <a:t>预设一些基本概念和基本命题，而我们在未加审视的情况下就认定它们是清楚的、可靠的。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09600" y="620713"/>
            <a:ext cx="8210550" cy="5139869"/>
          </a:xfrm>
          <a:prstGeom prst="rect">
            <a:avLst/>
          </a:prstGeom>
          <a:noFill/>
          <a:ln w="9525">
            <a:noFill/>
            <a:miter lim="800000"/>
            <a:headEnd/>
            <a:tailEnd/>
          </a:ln>
        </p:spPr>
        <p:txBody>
          <a:bodyPr>
            <a:spAutoFit/>
          </a:bodyPr>
          <a:lstStyle/>
          <a:p>
            <a:r>
              <a:rPr lang="zh-CN" altLang="zh-CN" sz="4400" dirty="0">
                <a:latin typeface="Times New Roman" pitchFamily="18" charset="0"/>
              </a:rPr>
              <a:t> </a:t>
            </a:r>
            <a:endParaRPr 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但是，</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有正确</a:t>
            </a:r>
            <a:r>
              <a:rPr lang="zh-CN" altLang="en-US"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不正确之分</a:t>
            </a:r>
            <a:r>
              <a:rPr lang="zh-CN" altLang="en-US" b="1" dirty="0">
                <a:latin typeface="黑体" pitchFamily="49" charset="-122"/>
                <a:ea typeface="黑体" pitchFamily="49" charset="-122"/>
                <a:sym typeface="Webdings" pitchFamily="18" charset="2"/>
              </a:rPr>
              <a:t>，或者真、假之分</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假如一个人认为性骚扰女性的行为在道德上是正当的，而你不同意他的看法。你并不只是认为你和他的观点不一样，而且认为他的观点是不对的。</a:t>
            </a:r>
            <a:endParaRPr lang="zh-CN" sz="3200" b="1" dirty="0">
              <a:latin typeface="黑体" pitchFamily="49" charset="-122"/>
              <a:ea typeface="黑体" pitchFamily="49" charset="-122"/>
            </a:endParaRPr>
          </a:p>
          <a:p>
            <a:endParaRPr lang="zh-CN" sz="3200" b="1" dirty="0">
              <a:latin typeface="黑体" pitchFamily="49" charset="-122"/>
              <a:ea typeface="黑体" pitchFamily="49" charset="-122"/>
            </a:endParaRPr>
          </a:p>
          <a:p>
            <a:endParaRPr lang="zh-CN" altLang="zh-CN" dirty="0">
              <a:latin typeface="Times New Roman" pitchFamily="18" charset="0"/>
            </a:endParaRPr>
          </a:p>
        </p:txBody>
      </p:sp>
    </p:spTree>
    <p:extLst>
      <p:ext uri="{BB962C8B-B14F-4D97-AF65-F5344CB8AC3E}">
        <p14:creationId xmlns:p14="http://schemas.microsoft.com/office/powerpoint/2010/main" val="1553594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09600" y="620713"/>
            <a:ext cx="8210550" cy="5509200"/>
          </a:xfrm>
          <a:prstGeom prst="rect">
            <a:avLst/>
          </a:prstGeom>
          <a:noFill/>
          <a:ln w="9525">
            <a:noFill/>
            <a:miter lim="800000"/>
            <a:headEnd/>
            <a:tailEnd/>
          </a:ln>
        </p:spPr>
        <p:txBody>
          <a:bodyPr>
            <a:spAutoFit/>
          </a:bodyPr>
          <a:lstStyle/>
          <a:p>
            <a:endParaRPr lang="zh-CN" dirty="0">
              <a:latin typeface="黑体" pitchFamily="49" charset="-122"/>
              <a:ea typeface="黑体" pitchFamily="49" charset="-12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如何才能够确定一个道德观点是正确的或真的呢？就像在其他一些领域一样，我们需要表明，这个道德观点是</a:t>
            </a:r>
            <a:r>
              <a:rPr lang="zh-CN" b="1" dirty="0">
                <a:latin typeface="黑体" pitchFamily="49" charset="-122"/>
                <a:ea typeface="黑体" pitchFamily="49" charset="-122"/>
                <a:sym typeface="Webdings" pitchFamily="18" charset="2"/>
              </a:rPr>
              <a:t>有理由或者是有根据</a:t>
            </a:r>
            <a:r>
              <a:rPr lang="zh-CN" altLang="en-US" b="1" dirty="0">
                <a:latin typeface="黑体" pitchFamily="49" charset="-122"/>
                <a:ea typeface="黑体" pitchFamily="49" charset="-122"/>
                <a:sym typeface="Webdings" pitchFamily="18" charset="2"/>
              </a:rPr>
              <a:t>的，即我们有理由或根据认为整个观点是真的。</a:t>
            </a:r>
            <a:endParaRPr lang="zh-CN" b="1" dirty="0">
              <a:latin typeface="黑体" pitchFamily="49" charset="-122"/>
              <a:ea typeface="黑体" pitchFamily="49" charset="-122"/>
              <a:sym typeface="Webdings" pitchFamily="18" charset="2"/>
            </a:endParaRPr>
          </a:p>
          <a:p>
            <a:endParaRPr lang="zh-CN" sz="3200" b="1" dirty="0">
              <a:latin typeface="黑体" pitchFamily="49" charset="-122"/>
              <a:ea typeface="黑体" pitchFamily="49" charset="-122"/>
            </a:endParaRPr>
          </a:p>
          <a:p>
            <a:endParaRPr lang="zh-CN" sz="3200" b="1" dirty="0">
              <a:latin typeface="黑体" pitchFamily="49" charset="-122"/>
              <a:ea typeface="黑体" pitchFamily="49" charset="-122"/>
            </a:endParaRPr>
          </a:p>
          <a:p>
            <a:endParaRPr lang="zh-CN" altLang="zh-CN" dirty="0">
              <a:latin typeface="Times New Roman" pitchFamily="18" charset="0"/>
            </a:endParaRPr>
          </a:p>
        </p:txBody>
      </p:sp>
    </p:spTree>
    <p:extLst>
      <p:ext uri="{BB962C8B-B14F-4D97-AF65-F5344CB8AC3E}">
        <p14:creationId xmlns:p14="http://schemas.microsoft.com/office/powerpoint/2010/main" val="2282755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给出一个理由，在逻辑上意味着构造一个论证（</a:t>
            </a:r>
            <a:r>
              <a:rPr lang="zh-CN" altLang="zh-CN" b="1" dirty="0">
                <a:latin typeface="黑体" pitchFamily="49" charset="-122"/>
                <a:ea typeface="黑体" pitchFamily="49" charset="-122"/>
              </a:rPr>
              <a:t>Argument</a:t>
            </a:r>
            <a:r>
              <a:rPr lang="zh-CN" b="1" dirty="0">
                <a:latin typeface="黑体" pitchFamily="49" charset="-122"/>
                <a:ea typeface="黑体" pitchFamily="49" charset="-122"/>
              </a:rPr>
              <a:t>）</a:t>
            </a:r>
            <a:r>
              <a:rPr lang="zh-CN" altLang="en-US" b="1" dirty="0">
                <a:latin typeface="黑体" pitchFamily="49" charset="-122"/>
                <a:ea typeface="黑体" pitchFamily="49" charset="-122"/>
              </a:rPr>
              <a:t>。任何论证都包括两个部分，一是你的观点，一是支持你的观点的理由或者根据。理由或者根据，也称为论证的前提。你的观点则是论证的结论。</a:t>
            </a:r>
            <a:r>
              <a:rPr lang="zh-CN" b="1" dirty="0">
                <a:latin typeface="黑体" pitchFamily="49" charset="-122"/>
                <a:ea typeface="黑体" pitchFamily="49" charset="-122"/>
              </a:rPr>
              <a:t>为一个观点构造一个论证，也称为为这个观点提供辩护（</a:t>
            </a:r>
            <a:r>
              <a:rPr lang="zh-CN" altLang="zh-CN" b="1" dirty="0">
                <a:latin typeface="黑体" pitchFamily="49" charset="-122"/>
                <a:ea typeface="黑体" pitchFamily="49" charset="-122"/>
              </a:rPr>
              <a:t>Justification</a:t>
            </a:r>
            <a:r>
              <a:rPr lang="zh-CN" b="1" dirty="0">
                <a:latin typeface="黑体" pitchFamily="49" charset="-122"/>
                <a:ea typeface="黑体" pitchFamily="49"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道德论证</a:t>
            </a:r>
            <a:r>
              <a:rPr lang="zh-CN" b="1" dirty="0">
                <a:latin typeface="Times New Roman" pitchFamily="18" charset="0"/>
                <a:ea typeface="黑体" pitchFamily="49" charset="-122"/>
              </a:rPr>
              <a:t>包括两类前提：一类是事实判断，一类是道德</a:t>
            </a:r>
            <a:r>
              <a:rPr lang="zh-CN" altLang="en-US" b="1" dirty="0">
                <a:latin typeface="Times New Roman" pitchFamily="18" charset="0"/>
                <a:ea typeface="黑体" pitchFamily="49" charset="-122"/>
              </a:rPr>
              <a:t>判断</a:t>
            </a:r>
            <a:r>
              <a:rPr lang="zh-CN" b="1" dirty="0">
                <a:latin typeface="Times New Roman" pitchFamily="18" charset="0"/>
                <a:ea typeface="黑体" pitchFamily="49" charset="-122"/>
              </a:rPr>
              <a:t>。</a:t>
            </a:r>
            <a:r>
              <a:rPr lang="zh-CN" altLang="en-US" b="1" dirty="0">
                <a:latin typeface="Times New Roman" pitchFamily="18" charset="0"/>
                <a:ea typeface="黑体" pitchFamily="49" charset="-122"/>
              </a:rPr>
              <a:t>道德判断属于评价判断。评价判断通常分为正当性判断（正当的、不正当的）和价值判断（好的、不好的）。</a:t>
            </a:r>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11188" y="836613"/>
            <a:ext cx="7924800" cy="2862322"/>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对论证的一般要求：</a:t>
            </a:r>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rPr>
              <a:t>  </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首先，一个好的论证其要辩护的观点，必须是清晰和明确的。它必须做出了某个明确的断定。</a:t>
            </a:r>
            <a:endParaRPr lang="zh-CN" b="1" dirty="0">
              <a:latin typeface="黑体" pitchFamily="49" charset="-122"/>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11188" y="836613"/>
            <a:ext cx="7924800" cy="2246312"/>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altLang="zh-CN" b="1">
                <a:latin typeface="黑体" pitchFamily="49" charset="-122"/>
                <a:ea typeface="黑体" pitchFamily="49" charset="-122"/>
              </a:rPr>
              <a:t>  </a:t>
            </a:r>
            <a:r>
              <a:rPr lang="zh-CN" altLang="en-US" b="1">
                <a:latin typeface="黑体" pitchFamily="49" charset="-122"/>
                <a:ea typeface="黑体" pitchFamily="49" charset="-122"/>
              </a:rPr>
              <a:t>其次，一个好的论证，其前提和结论中涉及到的主要概念的含义必须是尽可能清晰的。</a:t>
            </a:r>
            <a:endParaRPr lang="zh-CN" b="1">
              <a:latin typeface="黑体" pitchFamily="49" charset="-122"/>
              <a:ea typeface="黑体"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11188" y="836613"/>
            <a:ext cx="7924800" cy="3354387"/>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altLang="zh-CN" b="1">
                <a:latin typeface="黑体" pitchFamily="49" charset="-122"/>
                <a:ea typeface="黑体" pitchFamily="49" charset="-122"/>
              </a:rPr>
              <a:t>  </a:t>
            </a:r>
            <a:r>
              <a:rPr lang="zh-CN" altLang="en-US" b="1">
                <a:latin typeface="黑体" pitchFamily="49" charset="-122"/>
                <a:ea typeface="黑体" pitchFamily="49" charset="-122"/>
              </a:rPr>
              <a:t>第三，</a:t>
            </a:r>
            <a:r>
              <a:rPr lang="zh-CN" b="1">
                <a:latin typeface="黑体" pitchFamily="49" charset="-122"/>
                <a:ea typeface="黑体" pitchFamily="49" charset="-122"/>
              </a:rPr>
              <a:t>一个</a:t>
            </a:r>
            <a:r>
              <a:rPr lang="zh-CN" altLang="en-US" b="1">
                <a:latin typeface="黑体" pitchFamily="49" charset="-122"/>
                <a:ea typeface="黑体" pitchFamily="49" charset="-122"/>
              </a:rPr>
              <a:t>好的</a:t>
            </a:r>
            <a:r>
              <a:rPr lang="zh-CN" b="1">
                <a:latin typeface="黑体" pitchFamily="49" charset="-122"/>
                <a:ea typeface="黑体" pitchFamily="49" charset="-122"/>
              </a:rPr>
              <a:t>论证</a:t>
            </a:r>
            <a:r>
              <a:rPr lang="zh-CN" altLang="en-US" b="1">
                <a:latin typeface="黑体" pitchFamily="49" charset="-122"/>
                <a:ea typeface="黑体" pitchFamily="49" charset="-122"/>
              </a:rPr>
              <a:t>，其论证过程需要满足</a:t>
            </a:r>
            <a:r>
              <a:rPr lang="zh-CN" b="1">
                <a:latin typeface="黑体" pitchFamily="49" charset="-122"/>
                <a:ea typeface="黑体" pitchFamily="49" charset="-122"/>
              </a:rPr>
              <a:t>两个基本要求，一是要合理（</a:t>
            </a:r>
            <a:r>
              <a:rPr lang="zh-CN" altLang="zh-CN" b="1">
                <a:latin typeface="黑体" pitchFamily="49" charset="-122"/>
                <a:ea typeface="黑体" pitchFamily="49" charset="-122"/>
              </a:rPr>
              <a:t>Valid</a:t>
            </a:r>
            <a:r>
              <a:rPr lang="zh-CN" b="1">
                <a:latin typeface="黑体" pitchFamily="49" charset="-122"/>
                <a:ea typeface="黑体" pitchFamily="49" charset="-122"/>
              </a:rPr>
              <a:t>），即推导步骤符合逻辑规则；二是可靠的（</a:t>
            </a:r>
            <a:r>
              <a:rPr lang="zh-CN" altLang="zh-CN" b="1">
                <a:latin typeface="黑体" pitchFamily="49" charset="-122"/>
                <a:ea typeface="黑体" pitchFamily="49" charset="-122"/>
              </a:rPr>
              <a:t>Sound</a:t>
            </a:r>
            <a:r>
              <a:rPr lang="zh-CN" b="1">
                <a:latin typeface="黑体" pitchFamily="49" charset="-122"/>
                <a:ea typeface="黑体" pitchFamily="49" charset="-122"/>
              </a:rPr>
              <a:t>），即论证的前提是正确的。</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3970318"/>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事实判断和评价判断涉及性质上很不相同的两类命题。事实判断是描述性命题。评价判断是规范性命题。</a:t>
            </a:r>
            <a:r>
              <a:rPr lang="zh-CN" altLang="en-US" b="1" dirty="0">
                <a:latin typeface="黑体" pitchFamily="49" charset="-122"/>
                <a:ea typeface="黑体" pitchFamily="49" charset="-122"/>
                <a:sym typeface="Webdings" pitchFamily="18" charset="2"/>
              </a:rPr>
              <a:t>这就是所谓的“事实与价值（规范）”的区分，或者“实然与应然”的区分。</a:t>
            </a:r>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4524315"/>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事实判断的例子：</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玫瑰是红的；</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他感到很快乐；</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我国有</a:t>
            </a:r>
            <a:r>
              <a:rPr lang="en-US" altLang="zh-CN" b="1" dirty="0">
                <a:latin typeface="Times New Roman" pitchFamily="18" charset="0"/>
                <a:ea typeface="黑体" pitchFamily="49" charset="-122"/>
              </a:rPr>
              <a:t>56</a:t>
            </a:r>
            <a:r>
              <a:rPr lang="zh-CN" altLang="en-US" b="1" dirty="0">
                <a:latin typeface="Times New Roman" pitchFamily="18" charset="0"/>
                <a:ea typeface="黑体" pitchFamily="49" charset="-122"/>
              </a:rPr>
              <a:t>个民族；</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没考好是他生气的原因；</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extLst>
      <p:ext uri="{BB962C8B-B14F-4D97-AF65-F5344CB8AC3E}">
        <p14:creationId xmlns:p14="http://schemas.microsoft.com/office/powerpoint/2010/main" val="2381086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38" y="1000125"/>
            <a:ext cx="8355012" cy="5078313"/>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评价判断的例子：</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北京的秋天很美；</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考上研究生是一件好事；</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你不该这样做；</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李文亮是一个好人；</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要求人们戴口罩是有道理的。</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extLst>
      <p:ext uri="{BB962C8B-B14F-4D97-AF65-F5344CB8AC3E}">
        <p14:creationId xmlns:p14="http://schemas.microsoft.com/office/powerpoint/2010/main" val="104428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692696"/>
            <a:ext cx="7849244" cy="3354765"/>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zh-CN" b="1" dirty="0">
                <a:latin typeface="黑体" pitchFamily="49" charset="-122"/>
                <a:ea typeface="黑体" pitchFamily="49" charset="-122"/>
                <a:sym typeface="Webdings" pitchFamily="18" charset="2"/>
              </a:rPr>
              <a:t>哲学的一个基本出发点在于：任何人的</a:t>
            </a:r>
            <a:r>
              <a:rPr lang="zh-CN" altLang="en-US" b="1" dirty="0">
                <a:latin typeface="黑体" pitchFamily="49" charset="-122"/>
                <a:ea typeface="黑体" pitchFamily="49" charset="-122"/>
                <a:sym typeface="Webdings" pitchFamily="18" charset="2"/>
              </a:rPr>
              <a:t>思想</a:t>
            </a:r>
            <a:r>
              <a:rPr lang="zh-CN" b="1" dirty="0">
                <a:latin typeface="黑体" pitchFamily="49" charset="-122"/>
                <a:ea typeface="黑体" pitchFamily="49" charset="-122"/>
                <a:sym typeface="Webdings" pitchFamily="18" charset="2"/>
              </a:rPr>
              <a:t>都可能受到迷信、偏见和谬误的诱导，因此任何人的</a:t>
            </a:r>
            <a:r>
              <a:rPr lang="zh-CN" altLang="en-US" b="1" dirty="0">
                <a:latin typeface="黑体" pitchFamily="49" charset="-122"/>
                <a:ea typeface="黑体" pitchFamily="49" charset="-122"/>
                <a:sym typeface="Webdings" pitchFamily="18" charset="2"/>
              </a:rPr>
              <a:t>思想</a:t>
            </a:r>
            <a:r>
              <a:rPr lang="zh-CN" b="1" dirty="0">
                <a:latin typeface="黑体" pitchFamily="49" charset="-122"/>
                <a:ea typeface="黑体" pitchFamily="49" charset="-122"/>
                <a:sym typeface="Webdings" pitchFamily="18" charset="2"/>
              </a:rPr>
              <a:t>都必须得到理性的</a:t>
            </a:r>
            <a:r>
              <a:rPr lang="zh-CN" altLang="en-US" b="1" dirty="0">
                <a:latin typeface="黑体" pitchFamily="49" charset="-122"/>
                <a:ea typeface="黑体" pitchFamily="49" charset="-122"/>
                <a:sym typeface="Webdings" pitchFamily="18" charset="2"/>
              </a:rPr>
              <a:t>进一步的审查：其概念是否清晰？其前提是否可靠？</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228600"/>
            <a:ext cx="7924800" cy="3908762"/>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在哲学上，有一个占主流的观点，即认为：在逻辑上不能直接从</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是</a:t>
            </a:r>
            <a:r>
              <a:rPr lang="zh-CN" altLang="en-US" b="1" dirty="0">
                <a:latin typeface="Times New Roman" pitchFamily="18" charset="0"/>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（is）推出“应当”（ought to），也就是不能从事实判断推导出评价判断。</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11188" y="981075"/>
            <a:ext cx="8153400" cy="4524315"/>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b="1" dirty="0">
                <a:latin typeface="Times New Roman" pitchFamily="18" charset="0"/>
                <a:ea typeface="黑体" pitchFamily="49" charset="-122"/>
              </a:rPr>
              <a:t>在日常生活中，当我们支持或者反对什么的时候，大多并没有提出这样严格、清晰的论证。有的前提是暗含的，有的推理步骤是被省略了的。常常有这样的现象，表面上似乎是在讲道理，其实并非如此。</a:t>
            </a:r>
            <a:r>
              <a:rPr lang="zh-CN" altLang="en-US" b="1" dirty="0">
                <a:latin typeface="Times New Roman" pitchFamily="18" charset="0"/>
                <a:ea typeface="黑体" pitchFamily="49" charset="-122"/>
              </a:rPr>
              <a:t>因此需要重构论证，即把观点和理由明晰出来。</a:t>
            </a:r>
            <a:endParaRPr lang="zh-CN" b="1" dirty="0">
              <a:latin typeface="Times New Roman" pitchFamily="18" charset="0"/>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67544" y="1124744"/>
            <a:ext cx="8355012" cy="5632311"/>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对一个论证进行评价，需要尽可能清楚地把它的论证结构重构出来，即然后再考虑</a:t>
            </a:r>
            <a:r>
              <a:rPr lang="zh-CN" b="1" dirty="0">
                <a:latin typeface="Times New Roman" pitchFamily="18" charset="0"/>
                <a:ea typeface="黑体" pitchFamily="49" charset="-122"/>
              </a:rPr>
              <a:t>：</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b="1" dirty="0">
                <a:latin typeface="Times New Roman" pitchFamily="18" charset="0"/>
                <a:ea typeface="黑体" pitchFamily="49" charset="-122"/>
                <a:sym typeface="Wingdings" pitchFamily="2" charset="2"/>
              </a:rPr>
              <a:t>这个论证的推导过程是</a:t>
            </a:r>
            <a:r>
              <a:rPr lang="zh-CN" altLang="en-US" b="1" dirty="0">
                <a:latin typeface="Times New Roman" pitchFamily="18" charset="0"/>
                <a:ea typeface="黑体" pitchFamily="49" charset="-122"/>
                <a:sym typeface="Wingdings" pitchFamily="2" charset="2"/>
              </a:rPr>
              <a:t>否是合理的？</a:t>
            </a:r>
            <a:endParaRPr lang="en-US" altLang="zh-CN" b="1" dirty="0">
              <a:latin typeface="Times New Roman" pitchFamily="18" charset="0"/>
              <a:ea typeface="黑体" pitchFamily="49" charset="-122"/>
              <a:sym typeface="Wingdings" pitchFamily="2" charset="2"/>
            </a:endParaRPr>
          </a:p>
          <a:p>
            <a:r>
              <a:rPr lang="zh-CN" b="1" dirty="0">
                <a:latin typeface="Times New Roman" pitchFamily="18" charset="0"/>
                <a:ea typeface="黑体" pitchFamily="49" charset="-122"/>
                <a:sym typeface="Wingdings" pitchFamily="2" charset="2"/>
              </a:rPr>
              <a:t>作为前提的事实判断是</a:t>
            </a:r>
            <a:r>
              <a:rPr lang="zh-CN" altLang="en-US" b="1" dirty="0">
                <a:latin typeface="Times New Roman" pitchFamily="18" charset="0"/>
                <a:ea typeface="黑体" pitchFamily="49" charset="-122"/>
                <a:sym typeface="Wingdings" pitchFamily="2" charset="2"/>
              </a:rPr>
              <a:t>否是正确</a:t>
            </a:r>
            <a:r>
              <a:rPr lang="zh-CN" b="1" dirty="0">
                <a:latin typeface="Times New Roman" pitchFamily="18" charset="0"/>
                <a:ea typeface="黑体" pitchFamily="49" charset="-122"/>
                <a:sym typeface="Wingdings" pitchFamily="2" charset="2"/>
              </a:rPr>
              <a:t>的</a:t>
            </a:r>
            <a:r>
              <a:rPr lang="zh-CN" altLang="en-US" b="1" dirty="0">
                <a:latin typeface="Times New Roman" pitchFamily="18" charset="0"/>
                <a:ea typeface="黑体" pitchFamily="49" charset="-122"/>
                <a:sym typeface="Wingdings" pitchFamily="2" charset="2"/>
              </a:rPr>
              <a:t>？</a:t>
            </a:r>
            <a:endParaRPr lang="en-US" altLang="zh-CN" b="1" dirty="0">
              <a:latin typeface="Times New Roman" pitchFamily="18" charset="0"/>
              <a:ea typeface="黑体" pitchFamily="49" charset="-122"/>
              <a:sym typeface="Wingdings" pitchFamily="2" charset="2"/>
            </a:endParaRPr>
          </a:p>
          <a:p>
            <a:r>
              <a:rPr lang="zh-CN" b="1" dirty="0">
                <a:latin typeface="Times New Roman" pitchFamily="18" charset="0"/>
                <a:ea typeface="黑体" pitchFamily="49" charset="-122"/>
                <a:sym typeface="Wingdings" pitchFamily="2" charset="2"/>
              </a:rPr>
              <a:t>作为前提的道德</a:t>
            </a:r>
            <a:r>
              <a:rPr lang="zh-CN" altLang="en-US" b="1" dirty="0">
                <a:latin typeface="Times New Roman" pitchFamily="18" charset="0"/>
                <a:ea typeface="黑体" pitchFamily="49" charset="-122"/>
                <a:sym typeface="Wingdings" pitchFamily="2" charset="2"/>
              </a:rPr>
              <a:t>判断</a:t>
            </a:r>
            <a:r>
              <a:rPr lang="zh-CN" b="1" dirty="0">
                <a:latin typeface="Times New Roman" pitchFamily="18" charset="0"/>
                <a:ea typeface="黑体" pitchFamily="49" charset="-122"/>
                <a:sym typeface="Wingdings" pitchFamily="2" charset="2"/>
              </a:rPr>
              <a:t>是</a:t>
            </a:r>
            <a:r>
              <a:rPr lang="zh-CN" altLang="en-US" b="1" dirty="0">
                <a:latin typeface="Times New Roman" pitchFamily="18" charset="0"/>
                <a:ea typeface="黑体" pitchFamily="49" charset="-122"/>
                <a:sym typeface="Wingdings" pitchFamily="2" charset="2"/>
              </a:rPr>
              <a:t>否是正确</a:t>
            </a:r>
            <a:r>
              <a:rPr lang="zh-CN" b="1" dirty="0">
                <a:latin typeface="Times New Roman" pitchFamily="18" charset="0"/>
                <a:ea typeface="黑体" pitchFamily="49" charset="-122"/>
                <a:sym typeface="Wingdings" pitchFamily="2" charset="2"/>
              </a:rPr>
              <a:t>的</a:t>
            </a:r>
            <a:r>
              <a:rPr lang="zh-CN" altLang="en-US" b="1" dirty="0">
                <a:latin typeface="Times New Roman" pitchFamily="18" charset="0"/>
                <a:ea typeface="黑体" pitchFamily="49" charset="-122"/>
                <a:sym typeface="Wingdings" pitchFamily="2" charset="2"/>
              </a:rPr>
              <a:t>？</a:t>
            </a:r>
            <a:endParaRPr lang="en-US" altLang="zh-CN" b="1" dirty="0">
              <a:latin typeface="Times New Roman" pitchFamily="18" charset="0"/>
              <a:ea typeface="黑体" pitchFamily="49" charset="-122"/>
              <a:sym typeface="Wingdings" pitchFamily="2" charset="2"/>
            </a:endParaRPr>
          </a:p>
          <a:p>
            <a:endParaRPr lang="en-US" altLang="zh-CN" b="1" dirty="0">
              <a:latin typeface="Times New Roman" pitchFamily="18" charset="0"/>
              <a:ea typeface="黑体" pitchFamily="49" charset="-122"/>
              <a:sym typeface="Wingdings" pitchFamily="2" charset="2"/>
            </a:endParaRPr>
          </a:p>
          <a:p>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3400" y="333375"/>
            <a:ext cx="8215313" cy="4462760"/>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 在现代道德哲学中，有一个重要的原则，即道德上相关差异原则（Principle of Morally Relevant Differences）：如果在某种情况下做或不做某个行为是错误的，那么在其他情况下做或不做与此相似的行为也是错误的，除非在这两种情况下存在着与道德相关的差异。</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11188" y="1125538"/>
            <a:ext cx="8153400" cy="3416300"/>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在现代道德哲学中，一个占主流的观点认为，道德的核心是一系列道德规则，如：不要杀人、不要说谎、感恩、信守承诺、孝敬父母、爱国、言论自由权、公正等。在对一个具体行为进行的道德论证中，总要有道德规则作为前提。</a:t>
            </a:r>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71500" y="928688"/>
            <a:ext cx="8153400" cy="2862262"/>
          </a:xfrm>
          <a:prstGeom prst="rect">
            <a:avLst/>
          </a:prstGeom>
          <a:noFill/>
          <a:ln w="9525">
            <a:noFill/>
            <a:miter lim="800000"/>
            <a:headEnd/>
            <a:tailEnd/>
          </a:ln>
        </p:spPr>
        <p:txBody>
          <a:bodyPr>
            <a:spAutoFit/>
          </a:bodyPr>
          <a:lstStyle/>
          <a:p>
            <a:r>
              <a:rPr lang="zh-CN" altLang="en-US" b="1">
                <a:latin typeface="Times New Roman" pitchFamily="18" charset="0"/>
                <a:ea typeface="黑体" pitchFamily="49" charset="-122"/>
              </a:rPr>
              <a:t>     </a:t>
            </a:r>
          </a:p>
          <a:p>
            <a:r>
              <a:rPr lang="zh-CN" altLang="en-US" b="1">
                <a:latin typeface="Times New Roman" pitchFamily="18" charset="0"/>
                <a:ea typeface="黑体" pitchFamily="49" charset="-122"/>
              </a:rPr>
              <a:t>  而且道德规则有层次性。某些道德规则是出自于更基本的道德原则，或者两个不同的道德规则出自于共同的道德原则。</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188" y="692150"/>
            <a:ext cx="81534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五、伦理学的任务与方法</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伦理学有不同的部分。一个部分称为</a:t>
            </a:r>
            <a:r>
              <a:rPr lang="zh-CN" altLang="zh-CN" b="1" dirty="0">
                <a:latin typeface="黑体" pitchFamily="49" charset="-122"/>
                <a:ea typeface="黑体" pitchFamily="49" charset="-122"/>
              </a:rPr>
              <a:t>规范伦理学（Normative Ethics）</a:t>
            </a:r>
            <a:r>
              <a:rPr lang="zh-CN" altLang="en-US" b="1" dirty="0">
                <a:latin typeface="黑体" pitchFamily="49" charset="-122"/>
                <a:ea typeface="黑体" pitchFamily="49" charset="-122"/>
              </a:rPr>
              <a:t>，</a:t>
            </a:r>
            <a:r>
              <a:rPr lang="zh-CN" altLang="zh-CN" b="1" dirty="0">
                <a:latin typeface="黑体" pitchFamily="49" charset="-122"/>
                <a:ea typeface="黑体" pitchFamily="49" charset="-122"/>
              </a:rPr>
              <a:t>这一部分</a:t>
            </a:r>
            <a:r>
              <a:rPr lang="zh-CN" altLang="en-US" b="1" dirty="0">
                <a:latin typeface="黑体" pitchFamily="49" charset="-122"/>
                <a:ea typeface="黑体" pitchFamily="49" charset="-122"/>
              </a:rPr>
              <a:t>的</a:t>
            </a:r>
            <a:r>
              <a:rPr lang="zh-CN" b="1" dirty="0">
                <a:latin typeface="黑体" pitchFamily="49" charset="-122"/>
                <a:ea typeface="黑体" pitchFamily="49" charset="-122"/>
              </a:rPr>
              <a:t>任务就是</a:t>
            </a:r>
            <a:r>
              <a:rPr lang="zh-CN" altLang="en-US" b="1" dirty="0">
                <a:latin typeface="黑体" pitchFamily="49" charset="-122"/>
                <a:ea typeface="黑体" pitchFamily="49" charset="-122"/>
              </a:rPr>
              <a:t>形成一个道德理论</a:t>
            </a:r>
            <a:r>
              <a:rPr lang="zh-CN" b="1" dirty="0">
                <a:latin typeface="黑体" pitchFamily="49" charset="-122"/>
                <a:ea typeface="黑体" pitchFamily="49" charset="-122"/>
              </a:rPr>
              <a:t>，以</a:t>
            </a:r>
            <a:r>
              <a:rPr lang="zh-CN" altLang="en-US" b="1" dirty="0">
                <a:latin typeface="黑体" pitchFamily="49" charset="-122"/>
                <a:ea typeface="黑体" pitchFamily="49" charset="-122"/>
              </a:rPr>
              <a:t>系统解说我们的道德判断</a:t>
            </a:r>
            <a:r>
              <a:rPr lang="zh-CN" b="1" dirty="0">
                <a:latin typeface="黑体" pitchFamily="49" charset="-122"/>
                <a:ea typeface="黑体" pitchFamily="49" charset="-122"/>
              </a:rPr>
              <a:t>。</a:t>
            </a:r>
            <a:r>
              <a:rPr lang="zh-CN" altLang="en-US" b="1" dirty="0">
                <a:latin typeface="黑体" pitchFamily="49" charset="-122"/>
                <a:ea typeface="黑体" pitchFamily="49" charset="-122"/>
              </a:rPr>
              <a:t>规范伦理学包含了一种理论态度，即用尽可能少的概念和原则来系统地解说某个领域的所有现象。</a:t>
            </a:r>
            <a:r>
              <a:rPr lang="zh-CN" b="1" dirty="0">
                <a:latin typeface="黑体" pitchFamily="49" charset="-122"/>
                <a:ea typeface="黑体" pitchFamily="49" charset="-122"/>
                <a:sym typeface="Webdings" pitchFamily="18" charset="2"/>
              </a:rPr>
              <a:t>      </a:t>
            </a: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560" y="671691"/>
            <a:ext cx="81534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目前，有两种不同类型的规范伦理学理论，一种是基于义务规则的理论，一种是基于美德的理论，这依赖于对行为的正当判断和品德的美德判断谁更基本的不同看法。近代伦理学把正当判断看着更为基本，美德是从行为的正当导出的概念。前面谈到的道德论证的结构就是反映了这种观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1560" y="671691"/>
            <a:ext cx="81534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而中西方古代伦理学则认为美德判断最基本，行为的正当则是从美德导出的概念。上个世纪七、八十年代以后，以美德判断作为基本的美德伦理学开始复兴。在美德伦理学中，道德论证的结构有所不同。</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42938" y="1214438"/>
            <a:ext cx="8208962" cy="4424362"/>
          </a:xfrm>
          <a:prstGeom prst="rect">
            <a:avLst/>
          </a:prstGeom>
          <a:noFill/>
          <a:ln w="9525">
            <a:noFill/>
            <a:miter lim="800000"/>
            <a:headEnd/>
            <a:tailEnd/>
          </a:ln>
        </p:spPr>
        <p:txBody>
          <a:bodyPr>
            <a:spAutoFit/>
          </a:bodyPr>
          <a:lstStyle/>
          <a:p>
            <a:r>
              <a:rPr lang="zh-CN" b="1" dirty="0">
                <a:latin typeface="Times New Roman" pitchFamily="18" charset="0"/>
                <a:ea typeface="黑体" pitchFamily="49" charset="-122"/>
                <a:sym typeface="Webdings" pitchFamily="18" charset="2"/>
              </a:rPr>
              <a:t>伦理学的另外一个任务就是在规范伦理学理论的基础上，解决某些具体的社会道德问题，例如安乐死、堕胎、胚胎干细胞研究、人体器官买卖、动物实验、、</a:t>
            </a:r>
            <a:r>
              <a:rPr lang="zh-CN" altLang="en-US" b="1" dirty="0">
                <a:latin typeface="Times New Roman" pitchFamily="18" charset="0"/>
                <a:ea typeface="黑体" pitchFamily="49" charset="-122"/>
                <a:sym typeface="Webdings" pitchFamily="18" charset="2"/>
              </a:rPr>
              <a:t>正义</a:t>
            </a:r>
            <a:r>
              <a:rPr lang="zh-CN" b="1" dirty="0">
                <a:latin typeface="Times New Roman" pitchFamily="18" charset="0"/>
                <a:ea typeface="黑体" pitchFamily="49" charset="-122"/>
                <a:sym typeface="Webdings" pitchFamily="18" charset="2"/>
              </a:rPr>
              <a:t>战争等等。伦理学的这一部分称为应用伦理学（</a:t>
            </a:r>
            <a:r>
              <a:rPr lang="zh-CN" altLang="zh-CN" b="1" dirty="0">
                <a:latin typeface="Times New Roman" pitchFamily="18" charset="0"/>
                <a:ea typeface="黑体" pitchFamily="49" charset="-122"/>
                <a:sym typeface="Webdings" pitchFamily="18" charset="2"/>
              </a:rPr>
              <a:t>Applied Ethics</a:t>
            </a:r>
            <a:r>
              <a:rPr lang="zh-CN" b="1" dirty="0">
                <a:latin typeface="Times New Roman" pitchFamily="18" charset="0"/>
                <a:ea typeface="黑体" pitchFamily="49" charset="-122"/>
                <a:sym typeface="Webdings" pitchFamily="18" charset="2"/>
              </a:rPr>
              <a:t>）。</a:t>
            </a:r>
            <a:endParaRPr lang="zh-CN" b="1" dirty="0">
              <a:latin typeface="黑体" pitchFamily="49" charset="-122"/>
              <a:ea typeface="黑体" pitchFamily="49" charset="-122"/>
            </a:endParaRPr>
          </a:p>
          <a:p>
            <a:endParaRPr lang="zh-CN" dirty="0">
              <a:latin typeface="黑体" pitchFamily="49" charset="-122"/>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764704"/>
            <a:ext cx="7921252" cy="3970318"/>
          </a:xfrm>
          <a:prstGeom prst="rect">
            <a:avLst/>
          </a:prstGeom>
          <a:noFill/>
          <a:ln w="9525">
            <a:noFill/>
            <a:miter lim="800000"/>
            <a:headEnd/>
            <a:tailEnd/>
          </a:ln>
        </p:spPr>
        <p:txBody>
          <a:bodyPr wrap="square">
            <a:spAutoFit/>
          </a:bodyPr>
          <a:lstStyle/>
          <a:p>
            <a:endParaRPr lang="zh-CN"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伦理学的任务就是对道德常识的反思。绝大多数人或多或少都会有一些道德常识，这些常识来自于我们所生活的社会在我们成长过程中的教导。我们通常是按照这些常识来进行道德决定和评价的</a:t>
            </a:r>
            <a:r>
              <a:rPr lang="zh-CN" b="1" dirty="0">
                <a:latin typeface="Times New Roman" pitchFamily="18" charset="0"/>
                <a:ea typeface="黑体" pitchFamily="49" charset="-122"/>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381000"/>
            <a:ext cx="7924800" cy="5016758"/>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伦理学还有一个部分，它关心的不是道德上正当与否的终极原则是什么，而是</a:t>
            </a:r>
            <a:r>
              <a:rPr lang="zh-CN" altLang="en-US" b="1" dirty="0">
                <a:latin typeface="黑体" pitchFamily="49" charset="-122"/>
                <a:ea typeface="黑体" pitchFamily="49" charset="-122"/>
                <a:sym typeface="Webdings" pitchFamily="18" charset="2"/>
              </a:rPr>
              <a:t>道德判断的含义是什么？</a:t>
            </a:r>
            <a:r>
              <a:rPr lang="zh-CN" b="1" dirty="0">
                <a:latin typeface="黑体" pitchFamily="49" charset="-122"/>
                <a:ea typeface="黑体" pitchFamily="49" charset="-122"/>
                <a:sym typeface="Webdings" pitchFamily="18" charset="2"/>
              </a:rPr>
              <a:t>是否存在客观的、终极的道德原则？人们能否获得道德知识？等等。这部分内容称为元伦理学（</a:t>
            </a:r>
            <a:r>
              <a:rPr lang="zh-CN" altLang="zh-CN" b="1" dirty="0">
                <a:latin typeface="黑体" pitchFamily="49" charset="-122"/>
                <a:ea typeface="黑体" pitchFamily="49" charset="-122"/>
                <a:sym typeface="Webdings" pitchFamily="18" charset="2"/>
              </a:rPr>
              <a:t>Metaethics</a:t>
            </a:r>
            <a:r>
              <a:rPr lang="zh-CN" b="1" dirty="0">
                <a:latin typeface="黑体" pitchFamily="49" charset="-122"/>
                <a:ea typeface="黑体" pitchFamily="49" charset="-122"/>
                <a:sym typeface="Webdings" pitchFamily="18" charset="2"/>
              </a:rPr>
              <a:t>）。</a:t>
            </a:r>
            <a:endParaRPr lang="zh-CN" dirty="0">
              <a:latin typeface="黑体" pitchFamily="49" charset="-122"/>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611188" y="236538"/>
            <a:ext cx="7696200" cy="6124754"/>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伦理学的</a:t>
            </a:r>
            <a:r>
              <a:rPr lang="zh-CN" b="1" dirty="0">
                <a:latin typeface="黑体" pitchFamily="49" charset="-122"/>
                <a:ea typeface="黑体" pitchFamily="49" charset="-122"/>
              </a:rPr>
              <a:t>方法是所谓的反思</a:t>
            </a:r>
            <a:r>
              <a:rPr lang="zh-CN" altLang="zh-CN" b="1" dirty="0">
                <a:latin typeface="黑体" pitchFamily="49" charset="-122"/>
                <a:ea typeface="黑体" pitchFamily="49" charset="-122"/>
              </a:rPr>
              <a:t>--</a:t>
            </a:r>
            <a:r>
              <a:rPr lang="zh-CN" b="1" dirty="0">
                <a:latin typeface="黑体" pitchFamily="49" charset="-122"/>
                <a:ea typeface="黑体" pitchFamily="49" charset="-122"/>
              </a:rPr>
              <a:t>平衡</a:t>
            </a:r>
            <a:r>
              <a:rPr lang="zh-CN" altLang="en-US" b="1" dirty="0">
                <a:latin typeface="黑体" pitchFamily="49" charset="-122"/>
                <a:ea typeface="黑体" pitchFamily="49" charset="-122"/>
              </a:rPr>
              <a:t>（</a:t>
            </a:r>
            <a:r>
              <a:rPr lang="fr-FR" altLang="zh-CN" sz="2800" b="1" dirty="0">
                <a:latin typeface="黑体" pitchFamily="49" charset="-122"/>
                <a:ea typeface="黑体" pitchFamily="49" charset="-122"/>
              </a:rPr>
              <a:t>reflective</a:t>
            </a:r>
            <a:r>
              <a:rPr lang="en-US" altLang="zh-CN" sz="2800" b="1" dirty="0">
                <a:latin typeface="黑体" pitchFamily="49" charset="-122"/>
                <a:ea typeface="黑体" pitchFamily="49" charset="-122"/>
              </a:rPr>
              <a:t>-</a:t>
            </a:r>
            <a:r>
              <a:rPr lang="fr-FR" altLang="zh-CN" sz="2800" b="1" dirty="0">
                <a:latin typeface="黑体" pitchFamily="49" charset="-122"/>
                <a:ea typeface="黑体" pitchFamily="49" charset="-122"/>
              </a:rPr>
              <a:t> equilibrium</a:t>
            </a:r>
            <a:r>
              <a:rPr lang="zh-CN" altLang="en-US" b="1" dirty="0">
                <a:latin typeface="黑体" pitchFamily="49" charset="-122"/>
                <a:ea typeface="黑体" pitchFamily="49" charset="-122"/>
              </a:rPr>
              <a:t>）</a:t>
            </a:r>
            <a:endParaRPr 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第一：列举普遍认为可靠</a:t>
            </a:r>
            <a:r>
              <a:rPr lang="zh-CN" b="1" dirty="0">
                <a:latin typeface="黑体" pitchFamily="49" charset="-122"/>
                <a:ea typeface="黑体" pitchFamily="49" charset="-122"/>
              </a:rPr>
              <a:t>的道德直觉</a:t>
            </a:r>
            <a:r>
              <a:rPr lang="zh-CN" altLang="en-US" b="1" dirty="0">
                <a:latin typeface="黑体" pitchFamily="49" charset="-122"/>
                <a:ea typeface="黑体" pitchFamily="49" charset="-122"/>
              </a:rPr>
              <a:t>（</a:t>
            </a:r>
            <a:r>
              <a:rPr lang="fr-FR" altLang="zh-CN" b="1" dirty="0">
                <a:latin typeface="黑体" pitchFamily="49" charset="-122"/>
                <a:ea typeface="黑体" pitchFamily="49" charset="-122"/>
              </a:rPr>
              <a:t>considered moral intuition</a:t>
            </a:r>
            <a:r>
              <a:rPr lang="zh-CN" altLang="en-US" b="1" dirty="0">
                <a:latin typeface="黑体" pitchFamily="49" charset="-122"/>
                <a:ea typeface="黑体" pitchFamily="49" charset="-122"/>
              </a:rPr>
              <a:t>，可通过典型的范例、思想实验等方式来获得）。</a:t>
            </a:r>
            <a:endParaRPr lang="zh-CN" b="1" dirty="0">
              <a:latin typeface="黑体" pitchFamily="49" charset="-122"/>
              <a:ea typeface="黑体" pitchFamily="49" charset="-122"/>
            </a:endParaRPr>
          </a:p>
          <a:p>
            <a:r>
              <a:rPr lang="zh-CN" b="1" dirty="0">
                <a:latin typeface="黑体" pitchFamily="49" charset="-122"/>
                <a:ea typeface="黑体" pitchFamily="49" charset="-122"/>
              </a:rPr>
              <a:t>   </a:t>
            </a:r>
            <a:r>
              <a:rPr lang="zh-CN" altLang="en-US" b="1" dirty="0">
                <a:latin typeface="黑体" pitchFamily="49" charset="-122"/>
                <a:ea typeface="黑体" pitchFamily="49" charset="-122"/>
              </a:rPr>
              <a:t>第二：尝试地提出相关原则（理论），并看它是否与可靠的直觉相一致。</a:t>
            </a:r>
            <a:endParaRPr lang="zh-CN" b="1" dirty="0">
              <a:latin typeface="黑体" pitchFamily="49" charset="-122"/>
              <a:ea typeface="黑体"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611188" y="236538"/>
            <a:ext cx="7696200" cy="5016758"/>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第三：如果不一致，尝试提出新的原则（理论），并使得它与尽可能多的直觉一致。</a:t>
            </a:r>
            <a:endParaRPr 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第四：如果原则（理论）与足够多的直觉相符合，但仍然与某些直觉相冲突，可考虑这些直觉是错误的。</a:t>
            </a:r>
            <a:endParaRPr lang="zh-CN" b="1" dirty="0">
              <a:latin typeface="黑体" pitchFamily="49" charset="-122"/>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4462760"/>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b="1" dirty="0">
                <a:latin typeface="黑体" pitchFamily="49" charset="-122"/>
                <a:ea typeface="黑体" pitchFamily="49" charset="-122"/>
              </a:rPr>
              <a:t>反思</a:t>
            </a:r>
            <a:r>
              <a:rPr lang="zh-CN" altLang="zh-CN" b="1" dirty="0">
                <a:latin typeface="Times New Roman"/>
                <a:ea typeface="黑体" pitchFamily="49" charset="-122"/>
              </a:rPr>
              <a:t>—</a:t>
            </a:r>
            <a:r>
              <a:rPr lang="zh-CN" b="1" dirty="0">
                <a:latin typeface="黑体" pitchFamily="49" charset="-122"/>
                <a:ea typeface="黑体" pitchFamily="49" charset="-122"/>
              </a:rPr>
              <a:t>平衡方法要求我们构造的</a:t>
            </a:r>
            <a:r>
              <a:rPr lang="zh-CN" altLang="en-US" b="1" dirty="0">
                <a:latin typeface="黑体" pitchFamily="49" charset="-122"/>
                <a:ea typeface="黑体" pitchFamily="49" charset="-122"/>
              </a:rPr>
              <a:t>原则（理论）</a:t>
            </a:r>
            <a:r>
              <a:rPr lang="zh-CN" b="1" dirty="0">
                <a:latin typeface="黑体" pitchFamily="49" charset="-122"/>
                <a:ea typeface="黑体" pitchFamily="49" charset="-122"/>
              </a:rPr>
              <a:t>能够在最大范围内与我们普遍认为可靠的判断相一致。</a:t>
            </a:r>
            <a:r>
              <a:rPr lang="zh-CN" altLang="en-US" b="1" dirty="0">
                <a:latin typeface="黑体" pitchFamily="49" charset="-122"/>
                <a:ea typeface="黑体" pitchFamily="49" charset="-122"/>
              </a:rPr>
              <a:t>一致有一个程度问题，因此反思</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平衡是一个过程。</a:t>
            </a: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3908762"/>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b="1" dirty="0">
                <a:latin typeface="黑体" pitchFamily="49" charset="-122"/>
                <a:ea typeface="黑体" pitchFamily="49" charset="-122"/>
              </a:rPr>
              <a:t>反思</a:t>
            </a:r>
            <a:r>
              <a:rPr lang="zh-CN" altLang="zh-CN" b="1" dirty="0">
                <a:latin typeface="Times New Roman"/>
                <a:ea typeface="黑体" pitchFamily="49" charset="-122"/>
              </a:rPr>
              <a:t>—</a:t>
            </a:r>
            <a:r>
              <a:rPr lang="zh-CN" b="1" dirty="0">
                <a:latin typeface="黑体" pitchFamily="49" charset="-122"/>
                <a:ea typeface="黑体" pitchFamily="49" charset="-122"/>
              </a:rPr>
              <a:t>平衡方法要求</a:t>
            </a:r>
            <a:r>
              <a:rPr lang="zh-CN" altLang="en-US" b="1" dirty="0">
                <a:latin typeface="黑体" pitchFamily="49" charset="-122"/>
                <a:ea typeface="黑体" pitchFamily="49" charset="-122"/>
              </a:rPr>
              <a:t>我们符合的直觉有窄和宽之分。窄的符合是要求与我们研究的领域的直觉符合，宽的符合是要求与更大范围的直觉相符合。</a:t>
            </a: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611188" y="236538"/>
            <a:ext cx="7696200" cy="5016758"/>
          </a:xfrm>
          <a:prstGeom prst="rect">
            <a:avLst/>
          </a:prstGeom>
          <a:noFill/>
          <a:ln w="9525">
            <a:noFill/>
            <a:miter lim="800000"/>
            <a:headEnd/>
            <a:tailEnd/>
          </a:ln>
          <a:effectLst/>
        </p:spPr>
        <p:txBody>
          <a:bodyPr>
            <a:spAutoFit/>
          </a:bodyPr>
          <a:lstStyle/>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评价一个道德理论的标准：</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概念上的一致性</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与直觉的符合</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可实践性（确定性与可应用）</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与其他方面的认识相一致</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0063" y="571500"/>
            <a:ext cx="8001000" cy="3354765"/>
          </a:xfrm>
          <a:prstGeom prst="rect">
            <a:avLst/>
          </a:prstGeom>
          <a:noFill/>
          <a:ln w="9525">
            <a:noFill/>
            <a:miter lim="800000"/>
            <a:headEnd/>
            <a:tailEnd/>
          </a:ln>
        </p:spPr>
        <p:txBody>
          <a:bodyPr>
            <a:spAutoFit/>
          </a:bodyPr>
          <a:lstStyle/>
          <a:p>
            <a:r>
              <a:rPr lang="zh-CN" altLang="zh-CN" sz="3200" b="1" dirty="0">
                <a:latin typeface="宋体" pitchFamily="2" charset="-122"/>
                <a:ea typeface="黑体" pitchFamily="49" charset="-122"/>
                <a:sym typeface="Webdings" pitchFamily="18" charset="2"/>
              </a:rPr>
              <a:t> </a:t>
            </a:r>
          </a:p>
          <a:p>
            <a:r>
              <a:rPr lang="zh-CN" altLang="zh-CN" sz="3200" b="1" dirty="0">
                <a:latin typeface="宋体" pitchFamily="2" charset="-122"/>
                <a:ea typeface="黑体" pitchFamily="49" charset="-122"/>
                <a:sym typeface="Webdings" pitchFamily="18" charset="2"/>
              </a:rPr>
              <a:t> </a:t>
            </a:r>
            <a:r>
              <a:rPr lang="zh-CN" b="1" dirty="0">
                <a:latin typeface="宋体" pitchFamily="2" charset="-122"/>
                <a:ea typeface="黑体" pitchFamily="49" charset="-122"/>
                <a:sym typeface="Webdings" pitchFamily="18" charset="2"/>
              </a:rPr>
              <a:t>道德常识，往往涵义模糊</a:t>
            </a:r>
            <a:r>
              <a:rPr lang="zh-CN" altLang="en-US" b="1" dirty="0">
                <a:latin typeface="宋体" pitchFamily="2" charset="-122"/>
                <a:ea typeface="黑体" pitchFamily="49" charset="-122"/>
                <a:sym typeface="Webdings" pitchFamily="18" charset="2"/>
              </a:rPr>
              <a:t>；通常</a:t>
            </a:r>
            <a:r>
              <a:rPr lang="zh-CN" altLang="zh-CN" b="1" dirty="0">
                <a:latin typeface="Times New Roman" pitchFamily="18" charset="0"/>
                <a:ea typeface="黑体" pitchFamily="49" charset="-122"/>
                <a:sym typeface="Webdings" pitchFamily="18" charset="2"/>
              </a:rPr>
              <a:t>给出的是一些针对典型行为</a:t>
            </a:r>
            <a:r>
              <a:rPr lang="zh-CN" altLang="en-US" b="1" dirty="0">
                <a:latin typeface="Times New Roman" pitchFamily="18" charset="0"/>
                <a:ea typeface="黑体" pitchFamily="49" charset="-122"/>
                <a:sym typeface="Webdings" pitchFamily="18" charset="2"/>
              </a:rPr>
              <a:t>的准则</a:t>
            </a:r>
            <a:r>
              <a:rPr lang="zh-CN" altLang="zh-CN" b="1" dirty="0">
                <a:latin typeface="Times New Roman" pitchFamily="18" charset="0"/>
                <a:ea typeface="黑体" pitchFamily="49" charset="-122"/>
                <a:sym typeface="Webdings" pitchFamily="18" charset="2"/>
              </a:rPr>
              <a:t>，而对于生活中许多复杂的、非典型的情境没有明确的</a:t>
            </a:r>
            <a:r>
              <a:rPr lang="zh-CN" altLang="en-US" b="1" dirty="0">
                <a:latin typeface="Times New Roman" pitchFamily="18" charset="0"/>
                <a:ea typeface="黑体" pitchFamily="49" charset="-122"/>
                <a:sym typeface="Webdings" pitchFamily="18" charset="2"/>
              </a:rPr>
              <a:t>指导；</a:t>
            </a:r>
            <a:r>
              <a:rPr lang="zh-CN" altLang="zh-CN" b="1" dirty="0">
                <a:latin typeface="Times New Roman" pitchFamily="18" charset="0"/>
                <a:ea typeface="黑体" pitchFamily="49" charset="-122"/>
                <a:sym typeface="Webdings" pitchFamily="18" charset="2"/>
              </a:rPr>
              <a:t>一些具体内容，往往会随着历史的流变而有所改变</a:t>
            </a:r>
            <a:r>
              <a:rPr lang="zh-CN" altLang="en-US" b="1" dirty="0">
                <a:latin typeface="Times New Roman" pitchFamily="18" charset="0"/>
                <a:ea typeface="黑体" pitchFamily="49" charset="-122"/>
                <a:sym typeface="Webdings" pitchFamily="18" charset="2"/>
              </a:rPr>
              <a:t>。</a:t>
            </a:r>
            <a:endParaRPr lang="zh-CN" altLang="zh-CN" dirty="0">
              <a:latin typeface="黑体" pitchFamily="49" charset="-122"/>
              <a:ea typeface="黑体" pitchFamily="49" charset="-122"/>
              <a:sym typeface="Webdings"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9750" y="714375"/>
            <a:ext cx="7961313" cy="4462760"/>
          </a:xfrm>
          <a:prstGeom prst="rect">
            <a:avLst/>
          </a:prstGeom>
          <a:noFill/>
          <a:ln w="9525">
            <a:noFill/>
            <a:miter lim="800000"/>
            <a:headEnd/>
            <a:tailEnd/>
          </a:ln>
        </p:spPr>
        <p:txBody>
          <a:bodyPr>
            <a:spAutoFit/>
          </a:bodyPr>
          <a:lstStyle/>
          <a:p>
            <a:endParaRPr lang="zh-CN" altLang="zh-CN" sz="3200" b="1" dirty="0">
              <a:latin typeface="Times New Roman" pitchFamily="18" charset="0"/>
              <a:ea typeface="黑体" pitchFamily="49" charset="-122"/>
              <a:sym typeface="Webdings" pitchFamily="18" charset="2"/>
            </a:endParaRPr>
          </a:p>
          <a:p>
            <a:pPr algn="just"/>
            <a:r>
              <a:rPr lang="zh-CN" altLang="zh-CN" sz="3200" b="1" dirty="0">
                <a:latin typeface="Times New Roman" pitchFamily="18" charset="0"/>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在</a:t>
            </a:r>
            <a:r>
              <a:rPr lang="zh-CN" b="1" dirty="0">
                <a:latin typeface="黑体" pitchFamily="49" charset="-122"/>
                <a:ea typeface="黑体" pitchFamily="49" charset="-122"/>
                <a:sym typeface="Webdings" pitchFamily="18" charset="2"/>
              </a:rPr>
              <a:t>我们接受道德</a:t>
            </a:r>
            <a:r>
              <a:rPr lang="zh-CN" altLang="en-US" b="1" dirty="0">
                <a:latin typeface="黑体" pitchFamily="49" charset="-122"/>
                <a:ea typeface="黑体" pitchFamily="49" charset="-122"/>
                <a:sym typeface="Webdings" pitchFamily="18" charset="2"/>
              </a:rPr>
              <a:t>常识</a:t>
            </a:r>
            <a:r>
              <a:rPr lang="zh-CN" b="1" dirty="0">
                <a:latin typeface="黑体" pitchFamily="49" charset="-122"/>
                <a:ea typeface="黑体" pitchFamily="49" charset="-122"/>
                <a:sym typeface="Webdings" pitchFamily="18" charset="2"/>
              </a:rPr>
              <a:t>的时候，大多数人往往只是接受了道德的要求，而并没有探究这些要求的理由。文化传统对我们的道德教化，往往是借助权威和诉诸情感来进行的，包含了大量的隐喻、比喻、神话、宗教等等内容，不可避免地会参杂着迷信和偏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764704"/>
            <a:ext cx="8064698" cy="2800767"/>
          </a:xfrm>
          <a:prstGeom prst="rect">
            <a:avLst/>
          </a:prstGeom>
          <a:noFill/>
          <a:ln w="9525">
            <a:noFill/>
            <a:miter lim="800000"/>
            <a:headEnd/>
            <a:tailEnd/>
          </a:ln>
        </p:spPr>
        <p:txBody>
          <a:bodyPr wrap="square">
            <a:spAutoFit/>
          </a:bodyPr>
          <a:lstStyle/>
          <a:p>
            <a:endParaRPr lang="zh-CN" altLang="zh-CN" sz="3200" b="1" dirty="0">
              <a:latin typeface="Times New Roman" pitchFamily="18" charset="0"/>
              <a:ea typeface="黑体" pitchFamily="49" charset="-122"/>
              <a:sym typeface="Webdings" pitchFamily="18" charset="2"/>
            </a:endParaRPr>
          </a:p>
          <a:p>
            <a:pPr algn="just"/>
            <a:r>
              <a:rPr lang="en-US"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道德常识</a:t>
            </a:r>
            <a:r>
              <a:rPr lang="zh-CN" altLang="en-US" b="1" dirty="0">
                <a:latin typeface="黑体" pitchFamily="49" charset="-122"/>
                <a:ea typeface="黑体" pitchFamily="49" charset="-122"/>
                <a:sym typeface="Webdings" pitchFamily="18" charset="2"/>
              </a:rPr>
              <a:t>往往是大多数人的观点。但存在这样的情况，即某个人不赞同他那个时代的大多数人的观点。这就带来一个</a:t>
            </a:r>
            <a:r>
              <a:rPr lang="zh-CN" b="1" dirty="0">
                <a:latin typeface="黑体" pitchFamily="49" charset="-122"/>
                <a:ea typeface="黑体" pitchFamily="49" charset="-122"/>
                <a:sym typeface="Webdings" pitchFamily="18" charset="2"/>
              </a:rPr>
              <a:t>问题</a:t>
            </a:r>
            <a:r>
              <a:rPr lang="zh-CN" altLang="en-US"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是</a:t>
            </a:r>
            <a:r>
              <a:rPr lang="zh-CN" altLang="en-US" b="1" dirty="0">
                <a:latin typeface="黑体" pitchFamily="49" charset="-122"/>
                <a:ea typeface="黑体" pitchFamily="49" charset="-122"/>
                <a:sym typeface="Webdings" pitchFamily="18" charset="2"/>
              </a:rPr>
              <a:t>这个</a:t>
            </a:r>
            <a:r>
              <a:rPr lang="zh-CN" b="1" dirty="0">
                <a:latin typeface="黑体" pitchFamily="49" charset="-122"/>
                <a:ea typeface="黑体" pitchFamily="49" charset="-122"/>
                <a:sym typeface="Webdings" pitchFamily="18" charset="2"/>
              </a:rPr>
              <a:t>人还是</a:t>
            </a:r>
            <a:r>
              <a:rPr lang="zh-CN" altLang="en-US" b="1" dirty="0">
                <a:latin typeface="黑体" pitchFamily="49" charset="-122"/>
                <a:ea typeface="黑体" pitchFamily="49" charset="-122"/>
                <a:sym typeface="Webdings" pitchFamily="18" charset="2"/>
              </a:rPr>
              <a:t>大多数人是</a:t>
            </a:r>
            <a:r>
              <a:rPr lang="zh-CN" b="1" dirty="0">
                <a:latin typeface="黑体" pitchFamily="49" charset="-122"/>
                <a:ea typeface="黑体" pitchFamily="49" charset="-122"/>
                <a:sym typeface="Webdings" pitchFamily="18" charset="2"/>
              </a:rPr>
              <a:t>对的？ </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4052</TotalTime>
  <Pages>0</Pages>
  <Words>3645</Words>
  <Characters>0</Characters>
  <Application>Microsoft Office PowerPoint</Application>
  <DocSecurity>0</DocSecurity>
  <PresentationFormat>全屏显示(4:3)</PresentationFormat>
  <Lines>0</Lines>
  <Paragraphs>256</Paragraphs>
  <Slides>65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黑体</vt:lpstr>
      <vt:lpstr>宋体</vt:lpstr>
      <vt:lpstr>Arial</vt:lpstr>
      <vt:lpstr>Garamond</vt:lpstr>
      <vt:lpstr>Times New Roman</vt:lpstr>
      <vt:lpstr>Wingdings</vt:lpstr>
      <vt:lpstr>Stream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HZQ</dc:creator>
  <cp:lastModifiedBy>陈 帅华</cp:lastModifiedBy>
  <cp:revision>575</cp:revision>
  <dcterms:created xsi:type="dcterms:W3CDTF">1995-12-31T16:01:13Z</dcterms:created>
  <dcterms:modified xsi:type="dcterms:W3CDTF">2020-11-22T14:59:55Z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