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9" r:id="rId2"/>
  </p:sldMasterIdLst>
  <p:notesMasterIdLst>
    <p:notesMasterId r:id="rId71"/>
  </p:notesMasterIdLst>
  <p:sldIdLst>
    <p:sldId id="671" r:id="rId3"/>
    <p:sldId id="4059" r:id="rId4"/>
    <p:sldId id="4060" r:id="rId5"/>
    <p:sldId id="4062" r:id="rId6"/>
    <p:sldId id="1538" r:id="rId7"/>
    <p:sldId id="4071" r:id="rId8"/>
    <p:sldId id="1739" r:id="rId9"/>
    <p:sldId id="4068" r:id="rId10"/>
    <p:sldId id="4069" r:id="rId11"/>
    <p:sldId id="4394" r:id="rId12"/>
    <p:sldId id="4072" r:id="rId13"/>
    <p:sldId id="4395" r:id="rId14"/>
    <p:sldId id="614" r:id="rId15"/>
    <p:sldId id="4397" r:id="rId16"/>
    <p:sldId id="4396" r:id="rId17"/>
    <p:sldId id="4061" r:id="rId18"/>
    <p:sldId id="1539" r:id="rId19"/>
    <p:sldId id="1540" r:id="rId20"/>
    <p:sldId id="1541" r:id="rId21"/>
    <p:sldId id="4074" r:id="rId22"/>
    <p:sldId id="1542" r:id="rId23"/>
    <p:sldId id="1736" r:id="rId24"/>
    <p:sldId id="622" r:id="rId25"/>
    <p:sldId id="1737" r:id="rId26"/>
    <p:sldId id="1805" r:id="rId27"/>
    <p:sldId id="1738" r:id="rId28"/>
    <p:sldId id="1543" r:id="rId29"/>
    <p:sldId id="4017" r:id="rId30"/>
    <p:sldId id="4018" r:id="rId31"/>
    <p:sldId id="627" r:id="rId32"/>
    <p:sldId id="1544" r:id="rId33"/>
    <p:sldId id="606" r:id="rId34"/>
    <p:sldId id="630" r:id="rId35"/>
    <p:sldId id="1550" r:id="rId36"/>
    <p:sldId id="1561" r:id="rId37"/>
    <p:sldId id="631" r:id="rId38"/>
    <p:sldId id="632" r:id="rId39"/>
    <p:sldId id="633" r:id="rId40"/>
    <p:sldId id="639" r:id="rId41"/>
    <p:sldId id="3076" r:id="rId42"/>
    <p:sldId id="3077" r:id="rId43"/>
    <p:sldId id="3078" r:id="rId44"/>
    <p:sldId id="3079" r:id="rId45"/>
    <p:sldId id="3080" r:id="rId46"/>
    <p:sldId id="4075" r:id="rId47"/>
    <p:sldId id="3081" r:id="rId48"/>
    <p:sldId id="4076" r:id="rId49"/>
    <p:sldId id="4077" r:id="rId50"/>
    <p:sldId id="3082" r:id="rId51"/>
    <p:sldId id="4079" r:id="rId52"/>
    <p:sldId id="4080" r:id="rId53"/>
    <p:sldId id="4400" r:id="rId54"/>
    <p:sldId id="4081" r:id="rId55"/>
    <p:sldId id="4078" r:id="rId56"/>
    <p:sldId id="3083" r:id="rId57"/>
    <p:sldId id="3084" r:id="rId58"/>
    <p:sldId id="3085" r:id="rId59"/>
    <p:sldId id="3086" r:id="rId60"/>
    <p:sldId id="3087" r:id="rId61"/>
    <p:sldId id="3259" r:id="rId62"/>
    <p:sldId id="3260" r:id="rId63"/>
    <p:sldId id="3261" r:id="rId64"/>
    <p:sldId id="3258" r:id="rId65"/>
    <p:sldId id="3089" r:id="rId66"/>
    <p:sldId id="3257" r:id="rId67"/>
    <p:sldId id="4086" r:id="rId68"/>
    <p:sldId id="4085" r:id="rId69"/>
    <p:sldId id="4087" r:id="rId70"/>
  </p:sldIdLst>
  <p:sldSz cx="9144000" cy="6858000" type="screen4x3"/>
  <p:notesSz cx="6858000" cy="9144000"/>
  <p:defaultTextStyle>
    <a:defPPr>
      <a:defRPr lang="zh-CN"/>
    </a:defPPr>
    <a:lvl1pPr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1pPr>
    <a:lvl2pPr marL="4572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2pPr>
    <a:lvl3pPr marL="9144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3pPr>
    <a:lvl4pPr marL="13716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4pPr>
    <a:lvl5pPr marL="1828800" algn="l" rtl="0" fontAlgn="base">
      <a:spcBef>
        <a:spcPct val="0"/>
      </a:spcBef>
      <a:spcAft>
        <a:spcPct val="0"/>
      </a:spcAft>
      <a:buFont typeface="Arial" pitchFamily="34" charset="0"/>
      <a:defRPr sz="3600" kern="1200">
        <a:solidFill>
          <a:schemeClr val="tx1"/>
        </a:solidFill>
        <a:latin typeface="Garamond" pitchFamily="18" charset="0"/>
        <a:ea typeface="宋体" pitchFamily="2" charset="-122"/>
        <a:cs typeface="+mn-cs"/>
      </a:defRPr>
    </a:lvl5pPr>
    <a:lvl6pPr marL="2286000" algn="l" defTabSz="914400" rtl="0" eaLnBrk="1" latinLnBrk="0" hangingPunct="1">
      <a:defRPr sz="3600" kern="1200">
        <a:solidFill>
          <a:schemeClr val="tx1"/>
        </a:solidFill>
        <a:latin typeface="Garamond" pitchFamily="18" charset="0"/>
        <a:ea typeface="宋体" pitchFamily="2" charset="-122"/>
        <a:cs typeface="+mn-cs"/>
      </a:defRPr>
    </a:lvl6pPr>
    <a:lvl7pPr marL="2743200" algn="l" defTabSz="914400" rtl="0" eaLnBrk="1" latinLnBrk="0" hangingPunct="1">
      <a:defRPr sz="3600" kern="1200">
        <a:solidFill>
          <a:schemeClr val="tx1"/>
        </a:solidFill>
        <a:latin typeface="Garamond" pitchFamily="18" charset="0"/>
        <a:ea typeface="宋体" pitchFamily="2" charset="-122"/>
        <a:cs typeface="+mn-cs"/>
      </a:defRPr>
    </a:lvl7pPr>
    <a:lvl8pPr marL="3200400" algn="l" defTabSz="914400" rtl="0" eaLnBrk="1" latinLnBrk="0" hangingPunct="1">
      <a:defRPr sz="3600" kern="1200">
        <a:solidFill>
          <a:schemeClr val="tx1"/>
        </a:solidFill>
        <a:latin typeface="Garamond" pitchFamily="18" charset="0"/>
        <a:ea typeface="宋体" pitchFamily="2" charset="-122"/>
        <a:cs typeface="+mn-cs"/>
      </a:defRPr>
    </a:lvl8pPr>
    <a:lvl9pPr marL="3657600" algn="l" defTabSz="914400" rtl="0" eaLnBrk="1" latinLnBrk="0" hangingPunct="1">
      <a:defRPr sz="3600"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23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r>
              <a:rPr lang="zh-CN" altLang="zh-CN"/>
              <a:t>中外伦理思想流派</a:t>
            </a: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zh-CN"/>
          </a:p>
        </p:txBody>
      </p:sp>
      <p:sp>
        <p:nvSpPr>
          <p:cNvPr id="382980" name="Rectangle 4"/>
          <p:cNvSpPr>
            <a:spLocks noGrp="1" noRot="1" noChangeAspect="1" noChangeArrowheads="1" noTextEdit="1"/>
          </p:cNvSpPr>
          <p:nvPr>
            <p:ph type="sldImg" idx="2"/>
          </p:nvPr>
        </p:nvSpPr>
        <p:spPr bwMode="auto">
          <a:xfrm>
            <a:off x="1143000" y="685800"/>
            <a:ext cx="4572000" cy="3429000"/>
          </a:xfrm>
          <a:prstGeom prst="rect">
            <a:avLst/>
          </a:prstGeom>
          <a:noFill/>
          <a:ln w="9525">
            <a:noFill/>
            <a:miter lim="800000"/>
            <a:headEnd/>
            <a:tailEnd/>
          </a:ln>
        </p:spPr>
      </p:sp>
      <p:sp>
        <p:nvSpPr>
          <p:cNvPr id="5125" name="Rectangle 5"/>
          <p:cNvSpPr>
            <a:spLocks noGrp="1" noChangeArrowheads="1" noTextEdit="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a:t>            </a:t>
            </a:r>
          </a:p>
          <a:p>
            <a:pPr lvl="1"/>
            <a:r>
              <a:rPr lang="zh-CN" noProof="0"/>
              <a:t>   </a:t>
            </a:r>
          </a:p>
          <a:p>
            <a:pPr lvl="2"/>
            <a:r>
              <a:rPr lang="zh-CN" noProof="0"/>
              <a:t>   </a:t>
            </a:r>
          </a:p>
          <a:p>
            <a:pPr lvl="3"/>
            <a:r>
              <a:rPr lang="zh-CN" noProof="0"/>
              <a:t>   </a:t>
            </a:r>
          </a:p>
          <a:p>
            <a:pPr lvl="4"/>
            <a:r>
              <a:rPr lang="zh-CN" noProof="0"/>
              <a:t>   </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r>
              <a:rPr lang="zh-CN" altLang="zh-CN"/>
              <a:t>中国科学院研究生院</a:t>
            </a: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EC08F3F-92EB-455B-9D7E-9E0AA3824432}"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0" y="0"/>
              <a:chExt cx="4027" cy="2085"/>
            </a:xfrm>
          </p:grpSpPr>
          <p:sp>
            <p:nvSpPr>
              <p:cNvPr id="8" name="未知"/>
              <p:cNvSpPr>
                <a:spLocks/>
              </p:cNvSpPr>
              <p:nvPr/>
            </p:nvSpPr>
            <p:spPr bwMode="auto">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9" name="未知"/>
              <p:cNvSpPr>
                <a:spLocks/>
              </p:cNvSpPr>
              <p:nvPr/>
            </p:nvSpPr>
            <p:spPr bwMode="auto">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10" name="未知"/>
              <p:cNvSpPr>
                <a:spLocks/>
              </p:cNvSpPr>
              <p:nvPr/>
            </p:nvSpPr>
            <p:spPr bwMode="auto">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11" name="未知"/>
              <p:cNvSpPr>
                <a:spLocks/>
              </p:cNvSpPr>
              <p:nvPr/>
            </p:nvSpPr>
            <p:spPr bwMode="auto">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p>
            </p:txBody>
          </p:sp>
          <p:sp>
            <p:nvSpPr>
              <p:cNvPr id="12" name="未知"/>
              <p:cNvSpPr>
                <a:spLocks/>
              </p:cNvSpPr>
              <p:nvPr/>
            </p:nvSpPr>
            <p:spPr bwMode="auto">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6" name="未知"/>
            <p:cNvSpPr>
              <a:spLocks/>
            </p:cNvSpPr>
            <p:nvPr/>
          </p:nvSpPr>
          <p:spPr bwMode="auto">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7" name="未知"/>
            <p:cNvSpPr>
              <a:spLocks/>
            </p:cNvSpPr>
            <p:nvPr/>
          </p:nvSpPr>
          <p:spPr bwMode="auto">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2059"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t>单击此处编辑母版标题样式</a:t>
            </a:r>
          </a:p>
        </p:txBody>
      </p:sp>
      <p:sp>
        <p:nvSpPr>
          <p:cNvPr id="2060"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zh-CN" altLang="zh-CN"/>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zh-CN" altLang="zh-CN"/>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22646573-120B-42B4-86A0-5B1CB279B441}"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11DBCEF7-841E-4B53-936F-523547E2EA30}"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47821304-72A7-49A3-AA94-B4D4FB06061E}"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A8A571D-2641-4D92-B584-9C166DF50061}"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6528DF8-348E-48D1-838F-F42155750715}"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233E3E2-30FA-4FA4-9093-AFE24AA55E63}"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20CAAD7A-AE07-480D-A79B-74B1B73D6E68}"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dt" sz="half"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4EBDE555-1C4B-4064-BF17-2BD334EB6499}" type="slidenum">
              <a:rPr lang="en-US"/>
              <a:pPr>
                <a:defRPr/>
              </a:pPr>
              <a:t>‹#›</a:t>
            </a:fld>
            <a:endParaRPr lang="en-US"/>
          </a:p>
        </p:txBody>
      </p:sp>
      <p:sp>
        <p:nvSpPr>
          <p:cNvPr id="9"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dt" sz="half"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B8E29801-D376-43E5-A152-2F5913FCF3BD}" type="slidenum">
              <a:rPr lang="en-US"/>
              <a:pPr>
                <a:defRPr/>
              </a:pPr>
              <a:t>‹#›</a:t>
            </a:fld>
            <a:endParaRPr lang="en-US"/>
          </a:p>
        </p:txBody>
      </p:sp>
      <p:sp>
        <p:nvSpPr>
          <p:cNvPr id="5"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7BFF78F7-E07C-4E08-A4D5-2EFBFEFFF013}" type="slidenum">
              <a:rPr lang="en-US"/>
              <a:pPr>
                <a:defRPr/>
              </a:pPr>
              <a:t>‹#›</a:t>
            </a:fld>
            <a:endParaRPr lang="en-US"/>
          </a:p>
        </p:txBody>
      </p:sp>
      <p:sp>
        <p:nvSpPr>
          <p:cNvPr id="4"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3228BBC-141D-4166-8486-6F1CB5026DEF}"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F73B71A0-5099-4C57-B677-007BB8ED3143}"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6A495C6E-B9FE-4E84-9DA5-E79F6DDC0815}"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B1D7BA7-C797-44C9-BD7E-A3757874EA8E}"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695C3C6-0552-46F8-B925-C6550625ADBE}"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a:ln/>
        </p:spPr>
        <p:txBody>
          <a:bodyPr/>
          <a:lstStyle>
            <a:lvl1pPr>
              <a:defRPr/>
            </a:lvl1pPr>
          </a:lstStyle>
          <a:p>
            <a:pPr>
              <a:defRPr/>
            </a:pPr>
            <a:fld id="{A991B430-8998-4641-83C9-DE616FF26025}" type="slidenum">
              <a:rPr lang="zh-CN" altLang="zh-CN"/>
              <a:pPr>
                <a:defRPr/>
              </a:pPr>
              <a:t>‹#›</a:t>
            </a:fld>
            <a:endParaRPr lang="zh-CN"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44600B3B-4131-48F6-81B1-BE10B979E9C3}"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3"/>
          <p:cNvSpPr>
            <a:spLocks noGrp="1" noChangeArrowheads="1"/>
          </p:cNvSpPr>
          <p:nvPr>
            <p:ph type="sldNum" sz="quarter" idx="11"/>
          </p:nvPr>
        </p:nvSpPr>
        <p:spPr>
          <a:ln/>
        </p:spPr>
        <p:txBody>
          <a:bodyPr/>
          <a:lstStyle>
            <a:lvl1pPr>
              <a:defRPr/>
            </a:lvl1pPr>
          </a:lstStyle>
          <a:p>
            <a:pPr>
              <a:defRPr/>
            </a:pPr>
            <a:fld id="{EF23E49C-C247-4CC9-8F98-C9C51D95A34C}" type="slidenum">
              <a:rPr lang="zh-CN" altLang="zh-CN"/>
              <a:pPr>
                <a:defRPr/>
              </a:pPr>
              <a:t>‹#›</a:t>
            </a:fld>
            <a:endParaRPr lang="zh-CN" altLang="zh-CN"/>
          </a:p>
        </p:txBody>
      </p:sp>
      <p:sp>
        <p:nvSpPr>
          <p:cNvPr id="9"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3"/>
          <p:cNvSpPr>
            <a:spLocks noGrp="1" noChangeArrowheads="1"/>
          </p:cNvSpPr>
          <p:nvPr>
            <p:ph type="sldNum" sz="quarter" idx="11"/>
          </p:nvPr>
        </p:nvSpPr>
        <p:spPr>
          <a:ln/>
        </p:spPr>
        <p:txBody>
          <a:bodyPr/>
          <a:lstStyle>
            <a:lvl1pPr>
              <a:defRPr/>
            </a:lvl1pPr>
          </a:lstStyle>
          <a:p>
            <a:pPr>
              <a:defRPr/>
            </a:pPr>
            <a:fld id="{CC10C931-DF4B-4A5E-AC8E-997614486AB7}" type="slidenum">
              <a:rPr lang="zh-CN" altLang="zh-CN"/>
              <a:pPr>
                <a:defRPr/>
              </a:pPr>
              <a:t>‹#›</a:t>
            </a:fld>
            <a:endParaRPr lang="zh-CN"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3"/>
          <p:cNvSpPr>
            <a:spLocks noGrp="1" noChangeArrowheads="1"/>
          </p:cNvSpPr>
          <p:nvPr>
            <p:ph type="sldNum" sz="quarter" idx="11"/>
          </p:nvPr>
        </p:nvSpPr>
        <p:spPr>
          <a:ln/>
        </p:spPr>
        <p:txBody>
          <a:bodyPr/>
          <a:lstStyle>
            <a:lvl1pPr>
              <a:defRPr/>
            </a:lvl1pPr>
          </a:lstStyle>
          <a:p>
            <a:pPr>
              <a:defRPr/>
            </a:pPr>
            <a:fld id="{DD3B182F-8FFA-47B0-A560-F2684C14C143}" type="slidenum">
              <a:rPr lang="zh-CN" altLang="zh-CN"/>
              <a:pPr>
                <a:defRPr/>
              </a:pPr>
              <a:t>‹#›</a:t>
            </a:fld>
            <a:endParaRPr lang="zh-CN"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D51FB635-5BC3-445C-8E60-25C835A16496}"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a:ln/>
        </p:spPr>
        <p:txBody>
          <a:bodyPr/>
          <a:lstStyle>
            <a:lvl1pPr>
              <a:defRPr/>
            </a:lvl1pPr>
          </a:lstStyle>
          <a:p>
            <a:pPr>
              <a:defRPr/>
            </a:pPr>
            <a:fld id="{3D55CE04-521D-4283-A4FC-4D97E4B6211D}" type="slidenum">
              <a:rPr lang="zh-CN" altLang="zh-CN"/>
              <a:pPr>
                <a:defRPr/>
              </a:pPr>
              <a:t>‹#›</a:t>
            </a:fld>
            <a:endParaRPr lang="zh-CN"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zh-CN" altLang="zh-CN"/>
          </a:p>
        </p:txBody>
      </p:sp>
      <p:sp>
        <p:nvSpPr>
          <p:cNvPr id="1027"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89050909-F960-4331-A35F-ADC2C3086472}" type="slidenum">
              <a:rPr lang="zh-CN" altLang="zh-CN"/>
              <a:pPr>
                <a:defRPr/>
              </a:pPr>
              <a:t>‹#›</a:t>
            </a:fld>
            <a:endParaRPr lang="zh-CN" altLang="zh-CN"/>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0" y="0"/>
              <a:chExt cx="4027" cy="2085"/>
            </a:xfrm>
          </p:grpSpPr>
          <p:sp>
            <p:nvSpPr>
              <p:cNvPr id="1030" name="未知"/>
              <p:cNvSpPr>
                <a:spLocks/>
              </p:cNvSpPr>
              <p:nvPr/>
            </p:nvSpPr>
            <p:spPr bwMode="auto">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p>
            </p:txBody>
          </p:sp>
          <p:sp>
            <p:nvSpPr>
              <p:cNvPr id="1031" name="未知"/>
              <p:cNvSpPr>
                <a:spLocks/>
              </p:cNvSpPr>
              <p:nvPr/>
            </p:nvSpPr>
            <p:spPr bwMode="auto">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p>
            </p:txBody>
          </p:sp>
          <p:sp>
            <p:nvSpPr>
              <p:cNvPr id="2" name="未知"/>
              <p:cNvSpPr>
                <a:spLocks/>
              </p:cNvSpPr>
              <p:nvPr/>
            </p:nvSpPr>
            <p:spPr bwMode="auto">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p>
            </p:txBody>
          </p:sp>
          <p:sp>
            <p:nvSpPr>
              <p:cNvPr id="1033" name="未知"/>
              <p:cNvSpPr>
                <a:spLocks/>
              </p:cNvSpPr>
              <p:nvPr/>
            </p:nvSpPr>
            <p:spPr bwMode="auto">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p>
            </p:txBody>
          </p:sp>
          <p:sp>
            <p:nvSpPr>
              <p:cNvPr id="1034" name="未知"/>
              <p:cNvSpPr>
                <a:spLocks/>
              </p:cNvSpPr>
              <p:nvPr/>
            </p:nvSpPr>
            <p:spPr bwMode="auto">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p>
            </p:txBody>
          </p:sp>
        </p:grpSp>
        <p:sp>
          <p:nvSpPr>
            <p:cNvPr id="1035" name="未知"/>
            <p:cNvSpPr>
              <a:spLocks/>
            </p:cNvSpPr>
            <p:nvPr/>
          </p:nvSpPr>
          <p:spPr bwMode="auto">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1036" name="未知"/>
            <p:cNvSpPr>
              <a:spLocks/>
            </p:cNvSpPr>
            <p:nvPr/>
          </p:nvSpPr>
          <p:spPr bwMode="auto">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p>
          </p:txBody>
        </p:sp>
      </p:grpSp>
      <p:sp>
        <p:nvSpPr>
          <p:cNvPr id="1037"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1038"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pitchFamily="34" charset="0"/>
              </a:defRPr>
            </a:lvl1pPr>
          </a:lstStyle>
          <a:p>
            <a:pPr>
              <a:defRPr/>
            </a:pPr>
            <a:endParaRPr lang="zh-CN" altLang="zh-CN"/>
          </a:p>
        </p:txBody>
      </p:sp>
      <p:sp>
        <p:nvSpPr>
          <p:cNvPr id="1039"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dk2" tx1="lt1" bg2="dk1" tx2="lt2" accent1="accent1" accent2="accent2" accent3="accent3" accent4="accent4" accent5="accent5" accent6="accent6" hlink="hlink" folHlink="folHlink"/>
  <p:sldLayoutIdLst>
    <p:sldLayoutId id="2147484066"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075"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030DB20A-B66C-4574-810E-6AC63589396F}" type="slidenum">
              <a:rPr lang="en-US"/>
              <a:pPr>
                <a:defRPr/>
              </a:pPr>
              <a:t>‹#›</a:t>
            </a:fld>
            <a:endParaRPr lang="en-US"/>
          </a:p>
        </p:txBody>
      </p:sp>
      <p:grpSp>
        <p:nvGrpSpPr>
          <p:cNvPr id="2052" name="Group 4"/>
          <p:cNvGrpSpPr>
            <a:grpSpLocks/>
          </p:cNvGrpSpPr>
          <p:nvPr/>
        </p:nvGrpSpPr>
        <p:grpSpPr bwMode="auto">
          <a:xfrm>
            <a:off x="0" y="0"/>
            <a:ext cx="9140825" cy="6850063"/>
            <a:chOff x="0" y="0"/>
            <a:chExt cx="5758" cy="4315"/>
          </a:xfrm>
        </p:grpSpPr>
        <p:grpSp>
          <p:nvGrpSpPr>
            <p:cNvPr id="2056" name="Group 5"/>
            <p:cNvGrpSpPr>
              <a:grpSpLocks/>
            </p:cNvGrpSpPr>
            <p:nvPr userDrawn="1"/>
          </p:nvGrpSpPr>
          <p:grpSpPr bwMode="auto">
            <a:xfrm>
              <a:off x="1728" y="2230"/>
              <a:ext cx="4027" cy="2085"/>
              <a:chOff x="0" y="0"/>
              <a:chExt cx="4027" cy="2085"/>
            </a:xfrm>
          </p:grpSpPr>
          <p:sp>
            <p:nvSpPr>
              <p:cNvPr id="3078" name="Freeform 6"/>
              <p:cNvSpPr>
                <a:spLocks noChangeArrowheads="1"/>
              </p:cNvSpPr>
              <p:nvPr/>
            </p:nvSpPr>
            <p:spPr bwMode="auto">
              <a:xfrm>
                <a:off x="0" y="41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82"/>
                  <a:gd name="T148" fmla="*/ 0 h 1671"/>
                  <a:gd name="T149" fmla="*/ 2882 w 2882"/>
                  <a:gd name="T150" fmla="*/ 1671 h 167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gradFill>
              <a:ln w="9525">
                <a:noFill/>
                <a:miter lim="800000"/>
                <a:headEnd/>
                <a:tailEnd/>
              </a:ln>
            </p:spPr>
            <p:txBody>
              <a:bodyPr/>
              <a:lstStyle/>
              <a:p>
                <a:pPr>
                  <a:defRPr/>
                </a:pPr>
                <a:endParaRPr lang="zh-CN" altLang="en-US" sz="2400">
                  <a:latin typeface="Times New Roman" pitchFamily="18" charset="0"/>
                </a:endParaRPr>
              </a:p>
            </p:txBody>
          </p:sp>
          <p:sp>
            <p:nvSpPr>
              <p:cNvPr id="3079" name="Freeform 7"/>
              <p:cNvSpPr>
                <a:spLocks noChangeArrowheads="1"/>
              </p:cNvSpPr>
              <p:nvPr/>
            </p:nvSpPr>
            <p:spPr bwMode="auto">
              <a:xfrm>
                <a:off x="2442" y="44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59"/>
                  <a:gd name="T184" fmla="*/ 0 h 811"/>
                  <a:gd name="T185" fmla="*/ 1259 w 1259"/>
                  <a:gd name="T186" fmla="*/ 811 h 8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18900000" scaled="1"/>
              </a:gradFill>
              <a:ln w="9525">
                <a:noFill/>
                <a:miter lim="800000"/>
                <a:headEnd/>
                <a:tailEnd/>
              </a:ln>
            </p:spPr>
            <p:txBody>
              <a:bodyPr/>
              <a:lstStyle/>
              <a:p>
                <a:pPr>
                  <a:defRPr/>
                </a:pPr>
                <a:endParaRPr lang="zh-CN" altLang="en-US" sz="2400">
                  <a:latin typeface="Times New Roman" pitchFamily="18" charset="0"/>
                </a:endParaRPr>
              </a:p>
            </p:txBody>
          </p:sp>
          <p:sp>
            <p:nvSpPr>
              <p:cNvPr id="3080" name="Freeform 8"/>
              <p:cNvSpPr>
                <a:spLocks noChangeArrowheads="1"/>
              </p:cNvSpPr>
              <p:nvPr/>
            </p:nvSpPr>
            <p:spPr bwMode="auto">
              <a:xfrm>
                <a:off x="1172" y="111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49"/>
                  <a:gd name="T124" fmla="*/ 0 h 969"/>
                  <a:gd name="T125" fmla="*/ 2849 w 2849"/>
                  <a:gd name="T126" fmla="*/ 969 h 96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gradFill>
              <a:ln w="9525">
                <a:noFill/>
                <a:miter lim="800000"/>
                <a:headEnd/>
                <a:tailEnd/>
              </a:ln>
            </p:spPr>
            <p:txBody>
              <a:bodyPr/>
              <a:lstStyle/>
              <a:p>
                <a:pPr>
                  <a:defRPr/>
                </a:pPr>
                <a:endParaRPr lang="zh-CN" altLang="en-US" sz="2400">
                  <a:latin typeface="Times New Roman" pitchFamily="18" charset="0"/>
                </a:endParaRPr>
              </a:p>
            </p:txBody>
          </p:sp>
          <p:sp>
            <p:nvSpPr>
              <p:cNvPr id="3081" name="Freeform 9"/>
              <p:cNvSpPr>
                <a:spLocks noChangeArrowheads="1"/>
              </p:cNvSpPr>
              <p:nvPr/>
            </p:nvSpPr>
            <p:spPr bwMode="auto">
              <a:xfrm>
                <a:off x="1020" y="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07"/>
                  <a:gd name="T172" fmla="*/ 0 h 2085"/>
                  <a:gd name="T173" fmla="*/ 3007 w 3007"/>
                  <a:gd name="T174" fmla="*/ 2085 h 20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miter lim="800000"/>
                <a:headEnd/>
                <a:tailEnd/>
              </a:ln>
            </p:spPr>
            <p:txBody>
              <a:bodyPr/>
              <a:lstStyle/>
              <a:p>
                <a:pPr>
                  <a:defRPr/>
                </a:pPr>
                <a:endParaRPr lang="zh-CN" altLang="en-US" sz="2400">
                  <a:latin typeface="Times New Roman" pitchFamily="18" charset="0"/>
                </a:endParaRPr>
              </a:p>
            </p:txBody>
          </p:sp>
          <p:sp>
            <p:nvSpPr>
              <p:cNvPr id="3082" name="Freeform 10"/>
              <p:cNvSpPr>
                <a:spLocks noChangeArrowheads="1"/>
              </p:cNvSpPr>
              <p:nvPr/>
            </p:nvSpPr>
            <p:spPr bwMode="auto">
              <a:xfrm>
                <a:off x="2773" y="8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48"/>
                  <a:gd name="T133" fmla="*/ 0 h 539"/>
                  <a:gd name="T134" fmla="*/ 1248 w 1248"/>
                  <a:gd name="T135" fmla="*/ 539 h 5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18900000" scaled="1"/>
              </a:gradFill>
              <a:ln w="9525">
                <a:noFill/>
                <a:miter lim="800000"/>
                <a:headEnd/>
                <a:tailEnd/>
              </a:ln>
            </p:spPr>
            <p:txBody>
              <a:bodyPr/>
              <a:lstStyle/>
              <a:p>
                <a:pPr>
                  <a:defRPr/>
                </a:pPr>
                <a:endParaRPr lang="zh-CN" altLang="en-US" sz="2400">
                  <a:latin typeface="Times New Roman" pitchFamily="18" charset="0"/>
                </a:endParaRPr>
              </a:p>
            </p:txBody>
          </p:sp>
        </p:grpSp>
        <p:sp>
          <p:nvSpPr>
            <p:cNvPr id="3083" name="Freeform 11"/>
            <p:cNvSpPr>
              <a:spLocks noChangeArrowheads="1"/>
            </p:cNvSpPr>
            <p:nvPr/>
          </p:nvSpPr>
          <p:spPr bwMode="auto">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296"/>
                <a:gd name="T142" fmla="*/ 0 h 1469"/>
                <a:gd name="T143" fmla="*/ 2296 w 2296"/>
                <a:gd name="T144" fmla="*/ 1469 h 146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18900000" scaled="1"/>
            </a:gradFill>
            <a:ln w="9525">
              <a:noFill/>
              <a:miter lim="800000"/>
              <a:headEnd/>
              <a:tailEnd/>
            </a:ln>
          </p:spPr>
          <p:txBody>
            <a:bodyPr/>
            <a:lstStyle/>
            <a:p>
              <a:pPr>
                <a:defRPr/>
              </a:pPr>
              <a:endParaRPr lang="zh-CN" altLang="en-US" sz="2400">
                <a:latin typeface="Times New Roman" pitchFamily="18" charset="0"/>
              </a:endParaRPr>
            </a:p>
          </p:txBody>
        </p:sp>
        <p:sp>
          <p:nvSpPr>
            <p:cNvPr id="3084" name="Freeform 12"/>
            <p:cNvSpPr>
              <a:spLocks noChangeArrowheads="1"/>
            </p:cNvSpPr>
            <p:nvPr/>
          </p:nvSpPr>
          <p:spPr bwMode="auto">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 name="T18" fmla="*/ 0 w 5740"/>
                <a:gd name="T19" fmla="*/ 0 h 1906"/>
                <a:gd name="T20" fmla="*/ 5740 w 5740"/>
                <a:gd name="T21" fmla="*/ 1906 h 1906"/>
              </a:gdLst>
              <a:ahLst/>
              <a:cxnLst>
                <a:cxn ang="T12">
                  <a:pos x="T0" y="T1"/>
                </a:cxn>
                <a:cxn ang="T13">
                  <a:pos x="T2" y="T3"/>
                </a:cxn>
                <a:cxn ang="T14">
                  <a:pos x="T4" y="T5"/>
                </a:cxn>
                <a:cxn ang="T15">
                  <a:pos x="T6" y="T7"/>
                </a:cxn>
                <a:cxn ang="T16">
                  <a:pos x="T8" y="T9"/>
                </a:cxn>
                <a:cxn ang="T17">
                  <a:pos x="T10" y="T11"/>
                </a:cxn>
              </a:cxnLst>
              <a:rect l="T18" t="T19" r="T20" b="T21"/>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w="9525">
              <a:noFill/>
              <a:miter lim="800000"/>
              <a:headEnd/>
              <a:tailEnd/>
            </a:ln>
          </p:spPr>
          <p:txBody>
            <a:bodyPr/>
            <a:lstStyle/>
            <a:p>
              <a:pPr>
                <a:defRPr/>
              </a:pPr>
              <a:endParaRPr lang="zh-CN" altLang="en-US" sz="2400">
                <a:latin typeface="Times New Roman" pitchFamily="18" charset="0"/>
              </a:endParaRPr>
            </a:p>
          </p:txBody>
        </p:sp>
      </p:grpSp>
      <p:sp>
        <p:nvSpPr>
          <p:cNvPr id="205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3086"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defRPr sz="1200">
                <a:latin typeface="Arial" pitchFamily="34" charset="0"/>
              </a:defRPr>
            </a:lvl1pPr>
          </a:lstStyle>
          <a:p>
            <a:pPr>
              <a:defRPr/>
            </a:pPr>
            <a:endParaRPr lang="en-US"/>
          </a:p>
        </p:txBody>
      </p:sp>
      <p:sp>
        <p:nvSpPr>
          <p:cNvPr id="205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 bg1="dk2" tx1="lt1" bg2="dk1" tx2="lt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latin typeface="Garamond" pitchFamily="18" charset="0"/>
          <a:ea typeface="宋体" pitchFamily="2" charset="-122"/>
        </a:defRPr>
      </a:lvl5pPr>
      <a:lvl6pPr marL="457200" algn="ctr" rtl="0" eaLnBrk="0" fontAlgn="base" hangingPunct="0">
        <a:spcBef>
          <a:spcPct val="0"/>
        </a:spcBef>
        <a:spcAft>
          <a:spcPct val="0"/>
        </a:spcAft>
        <a:defRPr sz="4400" b="1">
          <a:solidFill>
            <a:schemeClr val="tx2"/>
          </a:solidFill>
          <a:latin typeface="Garamond" pitchFamily="18" charset="0"/>
          <a:ea typeface="宋体" pitchFamily="2" charset="-122"/>
        </a:defRPr>
      </a:lvl6pPr>
      <a:lvl7pPr marL="914400" algn="ctr" rtl="0" eaLnBrk="0" fontAlgn="base" hangingPunct="0">
        <a:spcBef>
          <a:spcPct val="0"/>
        </a:spcBef>
        <a:spcAft>
          <a:spcPct val="0"/>
        </a:spcAft>
        <a:defRPr sz="4400" b="1">
          <a:solidFill>
            <a:schemeClr val="tx2"/>
          </a:solidFill>
          <a:latin typeface="Garamond" pitchFamily="18" charset="0"/>
          <a:ea typeface="宋体" pitchFamily="2" charset="-122"/>
        </a:defRPr>
      </a:lvl7pPr>
      <a:lvl8pPr marL="1371600" algn="ctr" rtl="0" eaLnBrk="0" fontAlgn="base" hangingPunct="0">
        <a:spcBef>
          <a:spcPct val="0"/>
        </a:spcBef>
        <a:spcAft>
          <a:spcPct val="0"/>
        </a:spcAft>
        <a:defRPr sz="4400" b="1">
          <a:solidFill>
            <a:schemeClr val="tx2"/>
          </a:solidFill>
          <a:latin typeface="Garamond" pitchFamily="18" charset="0"/>
          <a:ea typeface="宋体" pitchFamily="2" charset="-122"/>
        </a:defRPr>
      </a:lvl8pPr>
      <a:lvl9pPr marL="1828800" algn="ctr" rtl="0" eaLnBrk="0" fontAlgn="base" hangingPunct="0">
        <a:spcBef>
          <a:spcPct val="0"/>
        </a:spcBef>
        <a:spcAft>
          <a:spcPct val="0"/>
        </a:spcAft>
        <a:defRPr sz="4400" b="1">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143000" y="457200"/>
            <a:ext cx="7467600" cy="6001643"/>
          </a:xfrm>
          <a:prstGeom prst="rect">
            <a:avLst/>
          </a:prstGeom>
          <a:noFill/>
          <a:ln w="9525">
            <a:noFill/>
            <a:miter lim="800000"/>
            <a:headEnd/>
            <a:tailEnd/>
          </a:ln>
        </p:spPr>
        <p:txBody>
          <a:bodyPr>
            <a:spAutoFit/>
          </a:bodyPr>
          <a:lstStyle/>
          <a:p>
            <a:r>
              <a:rPr lang="zh-CN" altLang="zh-CN" sz="4400" dirty="0">
                <a:latin typeface="黑体" pitchFamily="49" charset="-122"/>
                <a:ea typeface="黑体" pitchFamily="49" charset="-122"/>
              </a:rPr>
              <a:t>   </a:t>
            </a:r>
          </a:p>
          <a:p>
            <a:r>
              <a:rPr lang="zh-CN" altLang="zh-CN" sz="4400" dirty="0">
                <a:latin typeface="黑体" pitchFamily="49" charset="-122"/>
                <a:ea typeface="黑体" pitchFamily="49" charset="-122"/>
              </a:rPr>
              <a:t> </a:t>
            </a:r>
            <a:r>
              <a:rPr lang="zh-CN" sz="4400" b="1" dirty="0">
                <a:latin typeface="黑体" pitchFamily="49" charset="-122"/>
                <a:ea typeface="黑体" pitchFamily="49" charset="-122"/>
              </a:rPr>
              <a:t>第三章  </a:t>
            </a:r>
            <a:r>
              <a:rPr lang="zh-CN" altLang="en-US" sz="4400" b="1" dirty="0">
                <a:latin typeface="黑体" pitchFamily="49" charset="-122"/>
                <a:ea typeface="黑体" pitchFamily="49" charset="-122"/>
              </a:rPr>
              <a:t>伦理</a:t>
            </a:r>
            <a:r>
              <a:rPr lang="zh-CN" sz="4400" b="1" dirty="0">
                <a:latin typeface="黑体" pitchFamily="49" charset="-122"/>
                <a:ea typeface="黑体" pitchFamily="49" charset="-122"/>
              </a:rPr>
              <a:t>利己主义</a:t>
            </a:r>
          </a:p>
          <a:p>
            <a:endParaRPr lang="zh-CN" altLang="zh-CN" sz="4400" b="1" dirty="0">
              <a:latin typeface="黑体" pitchFamily="49" charset="-122"/>
              <a:ea typeface="黑体" pitchFamily="49" charset="-122"/>
            </a:endParaRPr>
          </a:p>
          <a:p>
            <a:r>
              <a:rPr lang="zh-CN" altLang="en-US" b="1" dirty="0">
                <a:latin typeface="黑体" pitchFamily="49" charset="-122"/>
                <a:ea typeface="黑体" pitchFamily="49" charset="-122"/>
              </a:rPr>
              <a:t>一、伦理利己主义</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二</a:t>
            </a:r>
            <a:r>
              <a:rPr lang="zh-CN" b="1" dirty="0">
                <a:latin typeface="黑体" pitchFamily="49" charset="-122"/>
                <a:ea typeface="黑体" pitchFamily="49" charset="-122"/>
              </a:rPr>
              <a:t>、心理利己主义</a:t>
            </a:r>
          </a:p>
          <a:p>
            <a:r>
              <a:rPr lang="zh-CN" altLang="en-US" b="1" dirty="0">
                <a:latin typeface="黑体" pitchFamily="49" charset="-122"/>
                <a:ea typeface="黑体" pitchFamily="49" charset="-122"/>
              </a:rPr>
              <a:t>三</a:t>
            </a:r>
            <a:r>
              <a:rPr lang="zh-CN" b="1" dirty="0">
                <a:latin typeface="黑体" pitchFamily="49" charset="-122"/>
                <a:ea typeface="黑体" pitchFamily="49" charset="-122"/>
              </a:rPr>
              <a:t>、支持伦理利己主义的论证</a:t>
            </a:r>
          </a:p>
          <a:p>
            <a:r>
              <a:rPr lang="zh-CN" altLang="en-US" b="1" dirty="0">
                <a:latin typeface="黑体" pitchFamily="49" charset="-122"/>
                <a:ea typeface="黑体" pitchFamily="49" charset="-122"/>
              </a:rPr>
              <a:t>四</a:t>
            </a:r>
            <a:r>
              <a:rPr lang="zh-CN" b="1" dirty="0">
                <a:latin typeface="黑体" pitchFamily="49" charset="-122"/>
                <a:ea typeface="黑体" pitchFamily="49" charset="-122"/>
              </a:rPr>
              <a:t>、反驳伦理利己主义的论证</a:t>
            </a:r>
          </a:p>
          <a:p>
            <a:r>
              <a:rPr lang="zh-CN" altLang="en-US" b="1">
                <a:latin typeface="黑体" pitchFamily="49" charset="-122"/>
                <a:ea typeface="黑体" pitchFamily="49" charset="-122"/>
              </a:rPr>
              <a:t>五</a:t>
            </a:r>
            <a:r>
              <a:rPr lang="zh-CN" b="1">
                <a:latin typeface="黑体" pitchFamily="49" charset="-122"/>
                <a:ea typeface="黑体" pitchFamily="49" charset="-122"/>
              </a:rPr>
              <a:t>、</a:t>
            </a:r>
            <a:r>
              <a:rPr lang="zh-CN" altLang="en-US" b="1">
                <a:latin typeface="黑体" pitchFamily="49" charset="-122"/>
                <a:ea typeface="黑体" pitchFamily="49" charset="-122"/>
              </a:rPr>
              <a:t>定约主义</a:t>
            </a:r>
            <a:endParaRPr lang="zh-CN" b="1" dirty="0">
              <a:latin typeface="黑体" pitchFamily="49" charset="-122"/>
              <a:ea typeface="黑体" pitchFamily="49" charset="-122"/>
            </a:endParaRPr>
          </a:p>
          <a:p>
            <a:endParaRPr lang="zh-CN" altLang="zh-CN" dirty="0">
              <a:latin typeface="Times New Roman" pitchFamily="18" charset="0"/>
            </a:endParaRPr>
          </a:p>
          <a:p>
            <a:endParaRPr lang="zh-CN" altLang="zh-CN" dirty="0">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683568" y="764704"/>
            <a:ext cx="7920880" cy="3539430"/>
          </a:xfrm>
          <a:prstGeom prst="rect">
            <a:avLst/>
          </a:prstGeom>
          <a:noFill/>
          <a:ln w="9525">
            <a:noFill/>
            <a:miter lim="800000"/>
            <a:headEnd/>
            <a:tailEnd/>
          </a:ln>
        </p:spPr>
        <p:txBody>
          <a:bodyPr wrap="square">
            <a:spAutoFit/>
          </a:bodyPr>
          <a:lstStyle/>
          <a:p>
            <a:r>
              <a:rPr lang="zh-CN" altLang="zh-CN" sz="4400" dirty="0">
                <a:latin typeface="黑体" pitchFamily="49" charset="-122"/>
                <a:ea typeface="黑体" pitchFamily="49" charset="-122"/>
              </a:rPr>
              <a:t>   </a:t>
            </a:r>
            <a:endParaRPr lang="zh-CN" altLang="zh-CN" sz="3200" b="1" dirty="0">
              <a:latin typeface="黑体" pitchFamily="49" charset="-122"/>
              <a:ea typeface="黑体" pitchFamily="49" charset="-122"/>
            </a:endParaRPr>
          </a:p>
          <a:p>
            <a:r>
              <a:rPr lang="zh-CN" altLang="en-US" b="1" dirty="0">
                <a:latin typeface="Times New Roman" pitchFamily="18" charset="0"/>
                <a:ea typeface="黑体" pitchFamily="49" charset="-122"/>
                <a:sym typeface="Webdings" pitchFamily="18" charset="2"/>
              </a:rPr>
              <a:t>因此，伦理利己主义并不是主张人应当自私，因为自私是指一个人只追求短期的、自认为的利益。伦理利己主义主张的是，人应当追求长期的、真正的利益。</a:t>
            </a:r>
            <a:endParaRPr lang="zh-CN" altLang="zh-CN" b="1" dirty="0">
              <a:latin typeface="Times New Roman" pitchFamily="18" charset="0"/>
              <a:ea typeface="黑体" pitchFamily="49" charset="-122"/>
              <a:sym typeface="Webdings" pitchFamily="18" charset="2"/>
            </a:endParaRPr>
          </a:p>
        </p:txBody>
      </p:sp>
    </p:spTree>
    <p:extLst>
      <p:ext uri="{BB962C8B-B14F-4D97-AF65-F5344CB8AC3E}">
        <p14:creationId xmlns:p14="http://schemas.microsoft.com/office/powerpoint/2010/main" val="81031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609600" y="838200"/>
            <a:ext cx="8042275" cy="5632311"/>
          </a:xfrm>
          <a:prstGeom prst="rect">
            <a:avLst/>
          </a:prstGeom>
          <a:noFill/>
          <a:ln w="9525">
            <a:noFill/>
            <a:miter lim="800000"/>
            <a:headEnd/>
            <a:tailEnd/>
          </a:ln>
        </p:spPr>
        <p:txBody>
          <a:bodyPr>
            <a:spAutoFit/>
          </a:bodyPr>
          <a:lstStyle/>
          <a:p>
            <a:endParaRPr lang="zh-CN" altLang="en-US" b="1" dirty="0">
              <a:latin typeface="黑体" pitchFamily="49" charset="-122"/>
              <a:ea typeface="黑体" pitchFamily="49" charset="-122"/>
              <a:sym typeface="Webdings" pitchFamily="18" charset="2"/>
            </a:endParaRPr>
          </a:p>
          <a:p>
            <a:r>
              <a:rPr lang="zh-CN" altLang="en-US" b="1" dirty="0">
                <a:latin typeface="Times New Roman" pitchFamily="18" charset="0"/>
                <a:ea typeface="黑体" pitchFamily="49" charset="-122"/>
                <a:sym typeface="Webdings" pitchFamily="18" charset="2"/>
              </a:rPr>
              <a:t>按照</a:t>
            </a:r>
            <a:r>
              <a:rPr lang="zh-CN" altLang="en-US" b="1" dirty="0">
                <a:latin typeface="黑体" pitchFamily="49" charset="-122"/>
                <a:ea typeface="黑体" pitchFamily="49" charset="-122"/>
                <a:sym typeface="Webdings" pitchFamily="18" charset="2"/>
              </a:rPr>
              <a:t>伦理利己主义，遵守道德规则，虽然有时候会损害自己的利益，但却能换取长远的自我利益，因而是实现自我利益的有效手段。而且，伦理利己主义主张的是，人应当把自我利益作为行为的目标，但这并不妨碍行为可能附带地、间接地为他人带来利益。</a:t>
            </a:r>
          </a:p>
          <a:p>
            <a:endParaRPr lang="zh-CN" altLang="en-US" b="1" dirty="0">
              <a:latin typeface="黑体" pitchFamily="49" charset="-122"/>
              <a:ea typeface="黑体" pitchFamily="49" charset="-122"/>
              <a:sym typeface="Webdings" pitchFamily="18" charset="2"/>
            </a:endParaRPr>
          </a:p>
          <a:p>
            <a:endParaRPr lang="zh-CN" altLang="en-US" b="1" dirty="0">
              <a:latin typeface="黑体" pitchFamily="49" charset="-122"/>
              <a:ea typeface="黑体" pitchFamily="49" charset="-122"/>
              <a:sym typeface="Webdings" pitchFamily="18" charset="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609600" y="838200"/>
            <a:ext cx="8042275" cy="5632311"/>
          </a:xfrm>
          <a:prstGeom prst="rect">
            <a:avLst/>
          </a:prstGeom>
          <a:noFill/>
          <a:ln w="9525">
            <a:noFill/>
            <a:miter lim="800000"/>
            <a:headEnd/>
            <a:tailEnd/>
          </a:ln>
        </p:spPr>
        <p:txBody>
          <a:bodyPr>
            <a:spAutoFit/>
          </a:bodyPr>
          <a:lstStyle/>
          <a:p>
            <a:endParaRPr lang="zh-CN" altLang="en-US"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伦理利己主义是规范伦理学的一个理论。</a:t>
            </a:r>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这个理论有一个基本概念，就是自我利益，这个概念本身是非道德的，在这个基本概念上，道德上正当这个概念可得到定义。有一个基本道德原则就是利己原则。从这个原则出发可以推出各种道德规则。从这些道德规则出发，可以对各种具体的行为进行道德判断。</a:t>
            </a:r>
          </a:p>
          <a:p>
            <a:endParaRPr lang="zh-CN" altLang="en-US" b="1" dirty="0">
              <a:latin typeface="黑体" pitchFamily="49" charset="-122"/>
              <a:ea typeface="黑体" pitchFamily="49" charset="-122"/>
              <a:sym typeface="Webdings" pitchFamily="18" charset="2"/>
            </a:endParaRPr>
          </a:p>
        </p:txBody>
      </p:sp>
    </p:spTree>
    <p:extLst>
      <p:ext uri="{BB962C8B-B14F-4D97-AF65-F5344CB8AC3E}">
        <p14:creationId xmlns:p14="http://schemas.microsoft.com/office/powerpoint/2010/main" val="193359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609600" y="457200"/>
            <a:ext cx="8229600" cy="4093428"/>
          </a:xfrm>
          <a:prstGeom prst="rect">
            <a:avLst/>
          </a:prstGeom>
          <a:noFill/>
          <a:ln w="9525">
            <a:noFill/>
            <a:miter lim="800000"/>
            <a:headEnd/>
            <a:tailEnd/>
          </a:ln>
        </p:spPr>
        <p:txBody>
          <a:bodyPr>
            <a:spAutoFit/>
          </a:bodyPr>
          <a:lstStyle/>
          <a:p>
            <a:r>
              <a:rPr lang="zh-CN" altLang="zh-CN" sz="4400" dirty="0">
                <a:latin typeface="黑体" pitchFamily="49" charset="-122"/>
                <a:ea typeface="黑体" pitchFamily="49" charset="-122"/>
              </a:rPr>
              <a:t>   </a:t>
            </a:r>
          </a:p>
          <a:p>
            <a:r>
              <a:rPr lang="zh-CN" altLang="en-US" b="1" dirty="0">
                <a:latin typeface="黑体" pitchFamily="49" charset="-122"/>
                <a:ea typeface="黑体" pitchFamily="49" charset="-122"/>
              </a:rPr>
              <a:t>二</a:t>
            </a:r>
            <a:r>
              <a:rPr lang="zh-CN" b="1" dirty="0">
                <a:latin typeface="黑体" pitchFamily="49" charset="-122"/>
                <a:ea typeface="黑体" pitchFamily="49" charset="-122"/>
              </a:rPr>
              <a:t>、心理利己主义</a:t>
            </a:r>
            <a:endParaRPr lang="en-US" altLang="zh-CN" b="1" dirty="0">
              <a:latin typeface="黑体" pitchFamily="49" charset="-122"/>
              <a:ea typeface="黑体" pitchFamily="49" charset="-122"/>
            </a:endParaRPr>
          </a:p>
          <a:p>
            <a:r>
              <a:rPr lang="en-US" altLang="zh-CN" b="1" dirty="0">
                <a:latin typeface="黑体" pitchFamily="49" charset="-122"/>
                <a:ea typeface="黑体" pitchFamily="49" charset="-122"/>
              </a:rPr>
              <a:t>    </a:t>
            </a:r>
          </a:p>
          <a:p>
            <a:r>
              <a:rPr lang="zh-CN" altLang="en-US" b="1" dirty="0">
                <a:latin typeface="黑体" pitchFamily="49" charset="-122"/>
                <a:ea typeface="黑体" pitchFamily="49" charset="-122"/>
              </a:rPr>
              <a:t>伦理利己主义不同于心理利己主义。伦理利己主义有关人们应当如何行为的规范性理论，而心理利己主义则是有关人的行为动机的描述性理论。</a:t>
            </a:r>
            <a:endParaRPr lang="zh-CN" b="1" dirty="0">
              <a:latin typeface="黑体" pitchFamily="49" charset="-122"/>
              <a:ea typeface="黑体"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609600" y="457200"/>
            <a:ext cx="8229600" cy="3539430"/>
          </a:xfrm>
          <a:prstGeom prst="rect">
            <a:avLst/>
          </a:prstGeom>
          <a:noFill/>
          <a:ln w="9525">
            <a:noFill/>
            <a:miter lim="800000"/>
            <a:headEnd/>
            <a:tailEnd/>
          </a:ln>
        </p:spPr>
        <p:txBody>
          <a:bodyPr>
            <a:spAutoFit/>
          </a:bodyPr>
          <a:lstStyle/>
          <a:p>
            <a:r>
              <a:rPr lang="zh-CN" altLang="zh-CN" sz="4400" dirty="0">
                <a:latin typeface="黑体" pitchFamily="49" charset="-122"/>
                <a:ea typeface="黑体" pitchFamily="49" charset="-122"/>
              </a:rPr>
              <a:t>   </a:t>
            </a: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所谓动机是指触发、引起行为的心理状态，其中最核心的就是一个人的愿望。动机往往用来解释一个人为什么如此行为，或者用来预测一个人会如何行为。</a:t>
            </a:r>
            <a:endParaRPr lang="en-US" altLang="zh-CN" b="1" dirty="0">
              <a:latin typeface="黑体" pitchFamily="49" charset="-122"/>
              <a:ea typeface="黑体" pitchFamily="49" charset="-122"/>
            </a:endParaRPr>
          </a:p>
        </p:txBody>
      </p:sp>
    </p:spTree>
    <p:extLst>
      <p:ext uri="{BB962C8B-B14F-4D97-AF65-F5344CB8AC3E}">
        <p14:creationId xmlns:p14="http://schemas.microsoft.com/office/powerpoint/2010/main" val="1001939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539552" y="980728"/>
            <a:ext cx="8229600" cy="2431435"/>
          </a:xfrm>
          <a:prstGeom prst="rect">
            <a:avLst/>
          </a:prstGeom>
          <a:noFill/>
          <a:ln w="9525">
            <a:noFill/>
            <a:miter lim="800000"/>
            <a:headEnd/>
            <a:tailEnd/>
          </a:ln>
        </p:spPr>
        <p:txBody>
          <a:bodyPr>
            <a:spAutoFit/>
          </a:bodyPr>
          <a:lstStyle/>
          <a:p>
            <a:r>
              <a:rPr lang="zh-CN" altLang="zh-CN" sz="4400" dirty="0">
                <a:latin typeface="黑体" pitchFamily="49" charset="-122"/>
                <a:ea typeface="黑体" pitchFamily="49" charset="-122"/>
              </a:rPr>
              <a:t>   </a:t>
            </a:r>
          </a:p>
          <a:p>
            <a:r>
              <a:rPr lang="zh-CN" b="1" dirty="0">
                <a:latin typeface="黑体" pitchFamily="49" charset="-122"/>
                <a:ea typeface="黑体" pitchFamily="49" charset="-122"/>
                <a:sym typeface="Webdings" pitchFamily="18" charset="2"/>
              </a:rPr>
              <a:t>心理利己主义</a:t>
            </a:r>
            <a:r>
              <a:rPr lang="zh-CN" altLang="en-US" b="1" dirty="0">
                <a:latin typeface="黑体" pitchFamily="49" charset="-122"/>
                <a:ea typeface="黑体" pitchFamily="49" charset="-122"/>
                <a:sym typeface="Webdings" pitchFamily="18" charset="2"/>
              </a:rPr>
              <a:t>认为</a:t>
            </a:r>
            <a:r>
              <a:rPr lang="zh-CN" b="1" dirty="0">
                <a:latin typeface="黑体" pitchFamily="49" charset="-122"/>
                <a:ea typeface="黑体" pitchFamily="49" charset="-122"/>
                <a:sym typeface="Webdings" pitchFamily="18" charset="2"/>
              </a:rPr>
              <a:t>：从根本上来说，所有人的所有行为都</a:t>
            </a:r>
            <a:r>
              <a:rPr lang="zh-CN" altLang="en-US" b="1" dirty="0">
                <a:latin typeface="黑体" pitchFamily="49" charset="-122"/>
                <a:ea typeface="黑体" pitchFamily="49" charset="-122"/>
                <a:sym typeface="Webdings" pitchFamily="18" charset="2"/>
              </a:rPr>
              <a:t>出自一个动机，那就是</a:t>
            </a:r>
            <a:r>
              <a:rPr lang="zh-CN" b="1" dirty="0">
                <a:latin typeface="黑体" pitchFamily="49" charset="-122"/>
                <a:ea typeface="黑体" pitchFamily="49" charset="-122"/>
                <a:sym typeface="Webdings" pitchFamily="18" charset="2"/>
              </a:rPr>
              <a:t>追求自我利益。</a:t>
            </a:r>
            <a:endParaRPr lang="zh-CN" b="1" dirty="0">
              <a:latin typeface="黑体" pitchFamily="49" charset="-122"/>
              <a:ea typeface="黑体" pitchFamily="49" charset="-122"/>
            </a:endParaRPr>
          </a:p>
        </p:txBody>
      </p:sp>
    </p:spTree>
    <p:extLst>
      <p:ext uri="{BB962C8B-B14F-4D97-AF65-F5344CB8AC3E}">
        <p14:creationId xmlns:p14="http://schemas.microsoft.com/office/powerpoint/2010/main" val="81986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71500" y="620688"/>
            <a:ext cx="8001000" cy="4093428"/>
          </a:xfrm>
          <a:prstGeom prst="rect">
            <a:avLst/>
          </a:prstGeom>
          <a:noFill/>
          <a:ln w="9525">
            <a:noFill/>
            <a:miter lim="800000"/>
            <a:headEnd/>
            <a:tailEnd/>
          </a:ln>
        </p:spPr>
        <p:txBody>
          <a:bodyPr>
            <a:spAutoFit/>
          </a:bodyPr>
          <a:lstStyle/>
          <a:p>
            <a:endParaRPr lang="en-US" altLang="zh-CN" sz="4400" dirty="0">
              <a:latin typeface="黑体" pitchFamily="49" charset="-122"/>
              <a:ea typeface="黑体" pitchFamily="49" charset="-122"/>
            </a:endParaRPr>
          </a:p>
          <a:p>
            <a:r>
              <a:rPr lang="zh-CN" altLang="en-US" b="1" dirty="0">
                <a:latin typeface="Times New Roman" pitchFamily="18" charset="0"/>
                <a:ea typeface="黑体" pitchFamily="49" charset="-122"/>
              </a:rPr>
              <a:t>虽然心理利己主义是心理学理论，但与规范伦理学有关系。道德上的“应当”是一种要求，这种要求必须具有可实践性，即人们能够按照这种要求行事。如果心理利己主义是对的话，那么任何利他主义的道德要求都不具有可实践性。</a:t>
            </a:r>
            <a:endParaRPr lang="en-US" altLang="zh-CN" b="1" dirty="0">
              <a:latin typeface="Times New Roman" pitchFamily="18" charset="0"/>
              <a:ea typeface="黑体"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539552" y="764704"/>
            <a:ext cx="8229600" cy="3970318"/>
          </a:xfrm>
          <a:prstGeom prst="rect">
            <a:avLst/>
          </a:prstGeom>
          <a:noFill/>
          <a:ln w="9525">
            <a:noFill/>
            <a:miter lim="800000"/>
            <a:headEnd/>
            <a:tailEnd/>
          </a:ln>
        </p:spPr>
        <p:txBody>
          <a:bodyPr>
            <a:spAutoFit/>
          </a:bodyPr>
          <a:lstStyle/>
          <a:p>
            <a:endParaRPr lang="zh-CN" altLang="zh-CN" dirty="0">
              <a:latin typeface="黑体" pitchFamily="49" charset="-122"/>
              <a:ea typeface="黑体" pitchFamily="49" charset="-122"/>
            </a:endParaRPr>
          </a:p>
          <a:p>
            <a:r>
              <a:rPr lang="zh-CN" b="1" dirty="0">
                <a:latin typeface="黑体" pitchFamily="49" charset="-122"/>
                <a:ea typeface="黑体" pitchFamily="49" charset="-122"/>
              </a:rPr>
              <a:t>心理利己主义是一种描述性理论，它是否正确，最终取决于它是否能够得到经验证据的支持。</a:t>
            </a:r>
            <a:r>
              <a:rPr lang="zh-CN" altLang="en-US" b="1" dirty="0">
                <a:latin typeface="黑体" pitchFamily="49" charset="-122"/>
                <a:ea typeface="黑体" pitchFamily="49" charset="-122"/>
              </a:rPr>
              <a:t>但人的心理，其他人</a:t>
            </a:r>
            <a:r>
              <a:rPr lang="zh-CN" b="1" dirty="0">
                <a:latin typeface="黑体" pitchFamily="49" charset="-122"/>
                <a:ea typeface="黑体" pitchFamily="49" charset="-122"/>
                <a:sym typeface="Webdings" pitchFamily="18" charset="2"/>
              </a:rPr>
              <a:t>不能直接</a:t>
            </a:r>
            <a:r>
              <a:rPr lang="zh-CN" altLang="en-US" b="1" dirty="0">
                <a:latin typeface="黑体" pitchFamily="49" charset="-122"/>
                <a:ea typeface="黑体" pitchFamily="49" charset="-122"/>
                <a:sym typeface="Webdings" pitchFamily="18" charset="2"/>
              </a:rPr>
              <a:t>观察</a:t>
            </a:r>
            <a:r>
              <a:rPr lang="zh-CN" b="1" dirty="0">
                <a:latin typeface="黑体" pitchFamily="49" charset="-122"/>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只能通过行动者自己的报告来了解，或者</a:t>
            </a:r>
            <a:r>
              <a:rPr lang="zh-CN" b="1" dirty="0">
                <a:latin typeface="黑体" pitchFamily="49" charset="-122"/>
                <a:ea typeface="黑体" pitchFamily="49" charset="-122"/>
                <a:sym typeface="Webdings" pitchFamily="18" charset="2"/>
              </a:rPr>
              <a:t>通过</a:t>
            </a:r>
            <a:r>
              <a:rPr lang="zh-CN" altLang="en-US" b="1" dirty="0">
                <a:latin typeface="黑体" pitchFamily="49" charset="-122"/>
                <a:ea typeface="黑体" pitchFamily="49" charset="-122"/>
                <a:sym typeface="Webdings" pitchFamily="18" charset="2"/>
              </a:rPr>
              <a:t>对一个人</a:t>
            </a:r>
            <a:r>
              <a:rPr lang="zh-CN" b="1" dirty="0">
                <a:latin typeface="黑体" pitchFamily="49" charset="-122"/>
                <a:ea typeface="黑体" pitchFamily="49" charset="-122"/>
                <a:sym typeface="Webdings" pitchFamily="18" charset="2"/>
              </a:rPr>
              <a:t>行为的观察</a:t>
            </a:r>
            <a:r>
              <a:rPr lang="zh-CN" altLang="en-US" b="1" dirty="0">
                <a:latin typeface="黑体" pitchFamily="49" charset="-122"/>
                <a:ea typeface="黑体" pitchFamily="49" charset="-122"/>
                <a:sym typeface="Webdings" pitchFamily="18" charset="2"/>
              </a:rPr>
              <a:t>进行推测。</a:t>
            </a:r>
            <a:endParaRPr lang="zh-CN" b="1" dirty="0">
              <a:latin typeface="黑体" pitchFamily="49" charset="-122"/>
              <a:ea typeface="黑体" pitchFamily="49" charset="-122"/>
              <a:sym typeface="Webdings"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609600" y="457200"/>
            <a:ext cx="8229600" cy="5078313"/>
          </a:xfrm>
          <a:prstGeom prst="rect">
            <a:avLst/>
          </a:prstGeom>
          <a:noFill/>
          <a:ln w="9525">
            <a:noFill/>
            <a:miter lim="800000"/>
            <a:headEnd/>
            <a:tailEnd/>
          </a:ln>
        </p:spPr>
        <p:txBody>
          <a:bodyPr>
            <a:spAutoFit/>
          </a:bodyPr>
          <a:lstStyle/>
          <a:p>
            <a:endParaRPr lang="zh-CN" altLang="zh-CN" dirty="0">
              <a:latin typeface="黑体" pitchFamily="49" charset="-122"/>
              <a:ea typeface="黑体" pitchFamily="49" charset="-122"/>
            </a:endParaRPr>
          </a:p>
          <a:p>
            <a:r>
              <a:rPr lang="zh-CN" b="1" dirty="0">
                <a:latin typeface="黑体" pitchFamily="49" charset="-122"/>
                <a:ea typeface="黑体" pitchFamily="49" charset="-122"/>
              </a:rPr>
              <a:t>心理利己主义能够得到人们日常生活经验的</a:t>
            </a:r>
            <a:r>
              <a:rPr lang="zh-CN" altLang="en-US" b="1" dirty="0">
                <a:latin typeface="黑体" pitchFamily="49" charset="-122"/>
                <a:ea typeface="黑体" pitchFamily="49" charset="-122"/>
              </a:rPr>
              <a:t>部分</a:t>
            </a:r>
            <a:r>
              <a:rPr lang="zh-CN" b="1" dirty="0">
                <a:latin typeface="黑体" pitchFamily="49" charset="-122"/>
                <a:ea typeface="黑体" pitchFamily="49" charset="-122"/>
              </a:rPr>
              <a:t>支持，因为似乎人们在生活中的许多行为都是出于自我利益的动机。</a:t>
            </a:r>
            <a:r>
              <a:rPr lang="zh-CN" altLang="en-US" b="1" dirty="0">
                <a:latin typeface="黑体" pitchFamily="49" charset="-122"/>
                <a:ea typeface="黑体" pitchFamily="49" charset="-122"/>
              </a:rPr>
              <a:t>但</a:t>
            </a:r>
            <a:r>
              <a:rPr lang="zh-CN" b="1" dirty="0">
                <a:latin typeface="黑体" pitchFamily="49" charset="-122"/>
                <a:ea typeface="黑体" pitchFamily="49" charset="-122"/>
                <a:sym typeface="Webdings" pitchFamily="18" charset="2"/>
              </a:rPr>
              <a:t>心理利己主义也似乎被一些明显的事例所反驳。一个方面的事例是，人们的有些行为似乎损害了他们的自我利益；另一方面的事例是，人们的有些行为的确有利于他人的利益。</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609600" y="609600"/>
            <a:ext cx="8229600" cy="4462760"/>
          </a:xfrm>
          <a:prstGeom prst="rect">
            <a:avLst/>
          </a:prstGeom>
          <a:noFill/>
          <a:ln w="9525">
            <a:noFill/>
            <a:miter lim="800000"/>
            <a:headEnd/>
            <a:tailEnd/>
          </a:ln>
        </p:spPr>
        <p:txBody>
          <a:bodyPr>
            <a:spAutoFit/>
          </a:bodyPr>
          <a:lstStyle/>
          <a:p>
            <a:endParaRPr lang="zh-CN" b="1" dirty="0">
              <a:latin typeface="黑体" pitchFamily="49" charset="-122"/>
              <a:ea typeface="黑体" pitchFamily="49" charset="-122"/>
            </a:endParaRPr>
          </a:p>
          <a:p>
            <a:endParaRPr lang="zh-CN" sz="3200" b="1" dirty="0">
              <a:latin typeface="黑体" pitchFamily="49" charset="-122"/>
              <a:ea typeface="黑体" pitchFamily="49" charset="-122"/>
            </a:endParaRPr>
          </a:p>
          <a:p>
            <a:r>
              <a:rPr lang="zh-CN" b="1" dirty="0">
                <a:latin typeface="黑体" pitchFamily="49" charset="-122"/>
                <a:ea typeface="黑体" pitchFamily="49" charset="-122"/>
                <a:sym typeface="Webdings" pitchFamily="18" charset="2"/>
              </a:rPr>
              <a:t>心理利己主义可能对明显的利他行为这样进行解释：人们报告的动机与真实的动机不是一回事。由于整个社会排斥和反对利己的动机，因此人们在报告自己的动机时，有可能是伪善的或者自我欺骗的。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71500" y="620688"/>
            <a:ext cx="8001000" cy="4524315"/>
          </a:xfrm>
          <a:prstGeom prst="rect">
            <a:avLst/>
          </a:prstGeom>
          <a:noFill/>
          <a:ln w="9525">
            <a:noFill/>
            <a:miter lim="800000"/>
            <a:headEnd/>
            <a:tailEnd/>
          </a:ln>
        </p:spPr>
        <p:txBody>
          <a:bodyPr>
            <a:spAutoFit/>
          </a:bodyPr>
          <a:lstStyle/>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一、伦理利己主义</a:t>
            </a:r>
            <a:endParaRPr lang="en-US" altLang="zh-CN" b="1" dirty="0">
              <a:latin typeface="Times New Roman" pitchFamily="18" charset="0"/>
              <a:ea typeface="黑体" pitchFamily="49" charset="-122"/>
            </a:endParaRPr>
          </a:p>
          <a:p>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“应当”有审慎维度的含义，即：为了你的个人利益，你应当如何如何。这种“应当” 有时被称为合理性意义上的应当。一般来说，人们对合理性意义上的应当没有疑问。</a:t>
            </a:r>
            <a:endParaRPr lang="zh-CN" altLang="zh-CN" b="1" dirty="0">
              <a:latin typeface="Times New Roman" pitchFamily="18" charset="0"/>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609600" y="609600"/>
            <a:ext cx="8229600" cy="4524315"/>
          </a:xfrm>
          <a:prstGeom prst="rect">
            <a:avLst/>
          </a:prstGeom>
          <a:noFill/>
          <a:ln w="9525">
            <a:noFill/>
            <a:miter lim="800000"/>
            <a:headEnd/>
            <a:tailEnd/>
          </a:ln>
        </p:spPr>
        <p:txBody>
          <a:bodyPr>
            <a:spAutoFit/>
          </a:bodyPr>
          <a:lstStyle/>
          <a:p>
            <a:endParaRPr lang="en-US" altLang="zh-CN" b="1" dirty="0">
              <a:latin typeface="Times New Roman" pitchFamily="18" charset="0"/>
              <a:ea typeface="黑体" pitchFamily="49" charset="-122"/>
              <a:sym typeface="Webdings" pitchFamily="18" charset="2"/>
            </a:endParaRPr>
          </a:p>
          <a:p>
            <a:endParaRPr lang="en-US" altLang="zh-CN" b="1" dirty="0">
              <a:latin typeface="Times New Roman" pitchFamily="18" charset="0"/>
              <a:ea typeface="黑体" pitchFamily="49" charset="-122"/>
              <a:sym typeface="Webdings" pitchFamily="18" charset="2"/>
            </a:endParaRPr>
          </a:p>
          <a:p>
            <a:r>
              <a:rPr lang="zh-CN" altLang="en-US" b="1" dirty="0">
                <a:latin typeface="Times New Roman" pitchFamily="18" charset="0"/>
                <a:ea typeface="黑体" pitchFamily="49" charset="-122"/>
                <a:sym typeface="Webdings" pitchFamily="18" charset="2"/>
              </a:rPr>
              <a:t>心理利己主义也可以这样来解释明显损害个人利益的行为：</a:t>
            </a:r>
            <a:r>
              <a:rPr lang="zh-CN" b="1" dirty="0">
                <a:latin typeface="Times New Roman" pitchFamily="18" charset="0"/>
                <a:ea typeface="黑体" pitchFamily="49" charset="-122"/>
                <a:sym typeface="Webdings" pitchFamily="18" charset="2"/>
              </a:rPr>
              <a:t>由于缺乏知识或“意志虚弱”，人们有时候只是在作他认为是满足其自我利益的行为。例如抽烟。</a:t>
            </a:r>
          </a:p>
          <a:p>
            <a:endParaRPr lang="zh-CN" altLang="zh-CN" b="1" dirty="0">
              <a:latin typeface="Times New Roman" pitchFamily="18" charset="0"/>
              <a:ea typeface="黑体" pitchFamily="49" charset="-122"/>
              <a:sym typeface="Webdings"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611560" y="476672"/>
            <a:ext cx="8229600" cy="6186309"/>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dirty="0">
                <a:latin typeface="黑体" pitchFamily="49" charset="-122"/>
                <a:ea typeface="黑体" pitchFamily="49" charset="-122"/>
              </a:rPr>
              <a:t> </a:t>
            </a:r>
            <a:endParaRPr lang="zh-CN"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由于经验证据比较模糊，一些人曾试图</a:t>
            </a:r>
            <a:r>
              <a:rPr lang="zh-CN" b="1" dirty="0">
                <a:latin typeface="黑体" pitchFamily="49" charset="-122"/>
                <a:ea typeface="黑体" pitchFamily="49" charset="-122"/>
                <a:sym typeface="Webdings" pitchFamily="18" charset="2"/>
              </a:rPr>
              <a:t>对心理利己主义</a:t>
            </a:r>
            <a:r>
              <a:rPr lang="zh-CN" altLang="en-US" b="1" dirty="0">
                <a:latin typeface="黑体" pitchFamily="49" charset="-122"/>
                <a:ea typeface="黑体" pitchFamily="49" charset="-122"/>
                <a:sym typeface="Webdings" pitchFamily="18" charset="2"/>
              </a:rPr>
              <a:t>给出演绎论证，即</a:t>
            </a:r>
            <a:r>
              <a:rPr lang="zh-CN" b="1" dirty="0">
                <a:latin typeface="黑体" pitchFamily="49" charset="-122"/>
                <a:ea typeface="黑体" pitchFamily="49" charset="-122"/>
                <a:sym typeface="Webdings" pitchFamily="18" charset="2"/>
              </a:rPr>
              <a:t>从已知为真的前提推论出心理利己主义。</a:t>
            </a:r>
          </a:p>
          <a:p>
            <a:endParaRPr lang="zh-CN" b="1" dirty="0">
              <a:latin typeface="Times New Roman" pitchFamily="18" charset="0"/>
              <a:ea typeface="黑体" pitchFamily="49" charset="-122"/>
              <a:sym typeface="Webdings" pitchFamily="18" charset="2"/>
            </a:endParaRPr>
          </a:p>
          <a:p>
            <a:r>
              <a:rPr lang="zh-CN" b="1" dirty="0">
                <a:latin typeface="Times New Roman" pitchFamily="18" charset="0"/>
                <a:ea typeface="黑体" pitchFamily="49" charset="-122"/>
                <a:sym typeface="Webdings" pitchFamily="18" charset="2"/>
              </a:rPr>
              <a:t>（</a:t>
            </a:r>
            <a:r>
              <a:rPr lang="zh-CN" altLang="zh-CN" b="1" dirty="0">
                <a:latin typeface="Times New Roman" pitchFamily="18" charset="0"/>
                <a:ea typeface="黑体" pitchFamily="49" charset="-122"/>
                <a:sym typeface="Webdings" pitchFamily="18" charset="2"/>
              </a:rPr>
              <a:t>1</a:t>
            </a:r>
            <a:r>
              <a:rPr lang="zh-CN" b="1" dirty="0">
                <a:latin typeface="Times New Roman" pitchFamily="18" charset="0"/>
                <a:ea typeface="黑体" pitchFamily="49" charset="-122"/>
                <a:sym typeface="Webdings" pitchFamily="18" charset="2"/>
              </a:rPr>
              <a:t>） 任何人的行为都必定出自于他自己的愿望，而不是别人的愿望。因此，每个人的行为其实都是为了</a:t>
            </a:r>
            <a:r>
              <a:rPr lang="zh-CN" altLang="en-US" b="1" dirty="0">
                <a:latin typeface="Times New Roman" pitchFamily="18" charset="0"/>
                <a:ea typeface="黑体" pitchFamily="49" charset="-122"/>
                <a:sym typeface="Webdings" pitchFamily="18" charset="2"/>
              </a:rPr>
              <a:t>满足自我愿望，因此都是为了</a:t>
            </a:r>
            <a:r>
              <a:rPr lang="zh-CN" b="1" dirty="0">
                <a:latin typeface="Times New Roman" pitchFamily="18" charset="0"/>
                <a:ea typeface="黑体" pitchFamily="49" charset="-122"/>
                <a:sym typeface="Webdings" pitchFamily="18" charset="2"/>
              </a:rPr>
              <a:t>自我利益。</a:t>
            </a:r>
          </a:p>
          <a:p>
            <a:r>
              <a:rPr lang="zh-CN" b="1" dirty="0">
                <a:latin typeface="黑体" pitchFamily="49" charset="-122"/>
                <a:ea typeface="黑体" pitchFamily="49" charset="-122"/>
                <a:sym typeface="Webdings" pitchFamily="18" charset="2"/>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609600" y="457200"/>
            <a:ext cx="8229600" cy="4486275"/>
          </a:xfrm>
          <a:prstGeom prst="rect">
            <a:avLst/>
          </a:prstGeom>
          <a:noFill/>
          <a:ln w="9525">
            <a:noFill/>
            <a:miter lim="800000"/>
            <a:headEnd/>
            <a:tailEnd/>
          </a:ln>
        </p:spPr>
        <p:txBody>
          <a:bodyPr>
            <a:spAutoFit/>
          </a:bodyPr>
          <a:lstStyle/>
          <a:p>
            <a:endParaRPr lang="zh-CN" altLang="zh-CN" b="1">
              <a:latin typeface="黑体" pitchFamily="49" charset="-122"/>
              <a:ea typeface="黑体" pitchFamily="49" charset="-122"/>
              <a:sym typeface="Webdings" pitchFamily="18" charset="2"/>
            </a:endParaRPr>
          </a:p>
          <a:p>
            <a:r>
              <a:rPr lang="zh-CN" b="1">
                <a:latin typeface="黑体" pitchFamily="49" charset="-122"/>
                <a:ea typeface="黑体" pitchFamily="49" charset="-122"/>
                <a:sym typeface="Webdings" pitchFamily="18" charset="2"/>
              </a:rPr>
              <a:t>对于（</a:t>
            </a:r>
            <a:r>
              <a:rPr lang="zh-CN" altLang="zh-CN" b="1">
                <a:latin typeface="黑体" pitchFamily="49" charset="-122"/>
                <a:ea typeface="黑体" pitchFamily="49" charset="-122"/>
                <a:sym typeface="Webdings" pitchFamily="18" charset="2"/>
              </a:rPr>
              <a:t>1</a:t>
            </a:r>
            <a:r>
              <a:rPr lang="zh-CN" b="1">
                <a:latin typeface="黑体" pitchFamily="49" charset="-122"/>
                <a:ea typeface="黑体" pitchFamily="49" charset="-122"/>
                <a:sym typeface="Webdings" pitchFamily="18" charset="2"/>
              </a:rPr>
              <a:t>）的回答是：一个人的行为的确是出于自己的愿望，但从这一点不能推出：人们愿望的东西是自我利益。一个人愿望的内容既可能是自我利益，也可能是他人的利益。愿望和愿望的内容是不同的。</a:t>
            </a:r>
            <a:endParaRPr lang="zh-CN" b="1">
              <a:latin typeface="Times New Roman" pitchFamily="18" charset="0"/>
              <a:ea typeface="黑体" pitchFamily="49" charset="-122"/>
              <a:sym typeface="Webdings" pitchFamily="18" charset="2"/>
            </a:endParaRPr>
          </a:p>
          <a:p>
            <a:endParaRPr lang="zh-CN" altLang="zh-CN" b="1">
              <a:latin typeface="Times New Roman" pitchFamily="18" charset="0"/>
              <a:ea typeface="黑体" pitchFamily="49" charset="-122"/>
              <a:sym typeface="Webdings" pitchFamily="18" charset="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609600" y="457200"/>
            <a:ext cx="8229600" cy="5032375"/>
          </a:xfrm>
          <a:prstGeom prst="rect">
            <a:avLst/>
          </a:prstGeom>
          <a:noFill/>
          <a:ln w="9525">
            <a:noFill/>
            <a:miter lim="800000"/>
            <a:headEnd/>
            <a:tailEnd/>
          </a:ln>
        </p:spPr>
        <p:txBody>
          <a:bodyPr>
            <a:spAutoFit/>
          </a:bodyPr>
          <a:lstStyle/>
          <a:p>
            <a:r>
              <a:rPr lang="zh-CN" altLang="zh-CN" sz="4400" dirty="0">
                <a:latin typeface="黑体" pitchFamily="49" charset="-122"/>
                <a:ea typeface="黑体" pitchFamily="49" charset="-122"/>
              </a:rPr>
              <a:t>  </a:t>
            </a:r>
            <a:endParaRPr lang="zh-CN" altLang="zh-CN" sz="3200" b="1" dirty="0">
              <a:latin typeface="黑体" pitchFamily="49" charset="-122"/>
              <a:ea typeface="黑体" pitchFamily="49" charset="-122"/>
            </a:endParaRPr>
          </a:p>
          <a:p>
            <a:r>
              <a:rPr lang="zh-CN" b="1" dirty="0">
                <a:latin typeface="Times New Roman" pitchFamily="18" charset="0"/>
                <a:ea typeface="黑体" pitchFamily="49" charset="-122"/>
                <a:sym typeface="Webdings" pitchFamily="18" charset="2"/>
              </a:rPr>
              <a:t>（</a:t>
            </a:r>
            <a:r>
              <a:rPr lang="zh-CN" altLang="zh-CN" b="1" dirty="0">
                <a:latin typeface="Times New Roman" pitchFamily="18" charset="0"/>
                <a:ea typeface="黑体" pitchFamily="49" charset="-122"/>
                <a:sym typeface="Webdings" pitchFamily="18" charset="2"/>
              </a:rPr>
              <a:t>2</a:t>
            </a:r>
            <a:r>
              <a:rPr lang="zh-CN" b="1" dirty="0">
                <a:latin typeface="Times New Roman" pitchFamily="18" charset="0"/>
                <a:ea typeface="黑体" pitchFamily="49" charset="-122"/>
                <a:sym typeface="Webdings" pitchFamily="18" charset="2"/>
              </a:rPr>
              <a:t>）不管一个人的愿望是什么，当一个人的行为实现了他的愿望后，他就会感到快乐或者满足。因此说到底，一个人的行为还是为了自我利益。</a:t>
            </a:r>
          </a:p>
          <a:p>
            <a:endParaRPr lang="zh-CN"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   </a:t>
            </a:r>
          </a:p>
          <a:p>
            <a:endParaRPr lang="zh-CN" altLang="zh-CN" sz="3200" b="1" dirty="0">
              <a:latin typeface="Times New Roman" pitchFamily="18" charset="0"/>
              <a:ea typeface="黑体" pitchFamily="49" charset="-122"/>
              <a:sym typeface="Webdings" pitchFamily="18" charset="2"/>
            </a:endParaRPr>
          </a:p>
          <a:p>
            <a:endParaRPr lang="zh-CN" altLang="zh-CN" sz="3200" b="1" dirty="0">
              <a:latin typeface="Times New Roman" pitchFamily="18" charset="0"/>
              <a:ea typeface="黑体" pitchFamily="49" charset="-122"/>
              <a:sym typeface="Webdings" pitchFamily="18"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611560" y="1268760"/>
            <a:ext cx="8229600" cy="4955203"/>
          </a:xfrm>
          <a:prstGeom prst="rect">
            <a:avLst/>
          </a:prstGeom>
          <a:noFill/>
          <a:ln w="9525">
            <a:noFill/>
            <a:miter lim="800000"/>
            <a:headEnd/>
            <a:tailEnd/>
          </a:ln>
        </p:spPr>
        <p:txBody>
          <a:bodyPr>
            <a:spAutoFit/>
          </a:bodyPr>
          <a:lstStyle/>
          <a:p>
            <a:r>
              <a:rPr lang="zh-CN" altLang="zh-CN" b="1" dirty="0">
                <a:latin typeface="Times New Roman" pitchFamily="18" charset="0"/>
                <a:ea typeface="黑体" pitchFamily="49" charset="-122"/>
                <a:sym typeface="Webdings" pitchFamily="18" charset="2"/>
              </a:rPr>
              <a:t>   </a:t>
            </a:r>
            <a:r>
              <a:rPr lang="zh-CN" b="1" dirty="0">
                <a:latin typeface="Times New Roman" pitchFamily="18" charset="0"/>
                <a:ea typeface="黑体" pitchFamily="49" charset="-122"/>
                <a:sym typeface="Webdings" pitchFamily="18" charset="2"/>
              </a:rPr>
              <a:t>对于（</a:t>
            </a:r>
            <a:r>
              <a:rPr lang="zh-CN" altLang="zh-CN" b="1" dirty="0">
                <a:latin typeface="Times New Roman" pitchFamily="18" charset="0"/>
                <a:ea typeface="黑体" pitchFamily="49" charset="-122"/>
                <a:sym typeface="Webdings" pitchFamily="18" charset="2"/>
              </a:rPr>
              <a:t>2</a:t>
            </a:r>
            <a:r>
              <a:rPr lang="zh-CN" b="1" dirty="0">
                <a:latin typeface="Times New Roman" pitchFamily="18" charset="0"/>
                <a:ea typeface="黑体" pitchFamily="49" charset="-122"/>
                <a:sym typeface="Webdings" pitchFamily="18" charset="2"/>
              </a:rPr>
              <a:t>）的回答是，一个行为是出于追求快乐和满足的动机，与这个行为</a:t>
            </a:r>
            <a:r>
              <a:rPr lang="zh-CN" altLang="en-US" b="1" dirty="0">
                <a:latin typeface="Times New Roman" pitchFamily="18" charset="0"/>
                <a:ea typeface="黑体" pitchFamily="49" charset="-122"/>
                <a:sym typeface="Webdings" pitchFamily="18" charset="2"/>
              </a:rPr>
              <a:t>的结果</a:t>
            </a:r>
            <a:r>
              <a:rPr lang="zh-CN" b="1" dirty="0">
                <a:latin typeface="Times New Roman" pitchFamily="18" charset="0"/>
                <a:ea typeface="黑体" pitchFamily="49" charset="-122"/>
                <a:sym typeface="Webdings" pitchFamily="18" charset="2"/>
              </a:rPr>
              <a:t>带来了快乐和满足不是一回事。威廉</a:t>
            </a:r>
            <a:r>
              <a:rPr lang="zh-CN" altLang="zh-CN"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詹姆斯指出，这个推理就像是说：因为跨洋旅行船要消耗煤，所以这个旅行的目的是要消耗煤。</a:t>
            </a:r>
          </a:p>
          <a:p>
            <a:endParaRPr lang="zh-CN" altLang="zh-CN" b="1" dirty="0">
              <a:latin typeface="Times New Roman" pitchFamily="18" charset="0"/>
              <a:ea typeface="黑体" pitchFamily="49" charset="-122"/>
              <a:sym typeface="Webdings" pitchFamily="18" charset="2"/>
            </a:endParaRPr>
          </a:p>
          <a:p>
            <a:endParaRPr lang="zh-CN" altLang="zh-CN" sz="3200" b="1" dirty="0">
              <a:latin typeface="Times New Roman" pitchFamily="18" charset="0"/>
              <a:ea typeface="黑体" pitchFamily="49" charset="-122"/>
              <a:sym typeface="Webdings" pitchFamily="18" charset="2"/>
            </a:endParaRPr>
          </a:p>
          <a:p>
            <a:endParaRPr lang="zh-CN" altLang="zh-CN" sz="3200" b="1" dirty="0">
              <a:latin typeface="Times New Roman" pitchFamily="18" charset="0"/>
              <a:ea typeface="黑体" pitchFamily="49" charset="-122"/>
              <a:sym typeface="Webdings" pitchFamily="18"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539552" y="908720"/>
            <a:ext cx="8229600" cy="4401205"/>
          </a:xfrm>
          <a:prstGeom prst="rect">
            <a:avLst/>
          </a:prstGeom>
          <a:noFill/>
          <a:ln w="9525">
            <a:noFill/>
            <a:miter lim="800000"/>
            <a:headEnd/>
            <a:tailEnd/>
          </a:ln>
        </p:spPr>
        <p:txBody>
          <a:bodyPr>
            <a:spAutoFit/>
          </a:bodyPr>
          <a:lstStyle/>
          <a:p>
            <a:r>
              <a:rPr lang="zh-CN" altLang="en-US" b="1" dirty="0">
                <a:latin typeface="Times New Roman" pitchFamily="18" charset="0"/>
                <a:ea typeface="黑体" pitchFamily="49" charset="-122"/>
                <a:sym typeface="Webdings" pitchFamily="18" charset="2"/>
              </a:rPr>
              <a:t>当代对心理利己主义的论证，包括一些来自于心理学、生物学的归纳论证：</a:t>
            </a:r>
            <a:endParaRPr lang="en-US" altLang="zh-CN" b="1" dirty="0">
              <a:latin typeface="Times New Roman" pitchFamily="18" charset="0"/>
              <a:ea typeface="黑体" pitchFamily="49" charset="-122"/>
              <a:sym typeface="Webdings" pitchFamily="18" charset="2"/>
            </a:endParaRPr>
          </a:p>
          <a:p>
            <a:r>
              <a:rPr lang="zh-CN" altLang="en-US" b="1" dirty="0">
                <a:latin typeface="Times New Roman" pitchFamily="18" charset="0"/>
                <a:ea typeface="黑体" pitchFamily="49" charset="-122"/>
                <a:sym typeface="Webdings" pitchFamily="18" charset="2"/>
              </a:rPr>
              <a:t>（</a:t>
            </a:r>
            <a:r>
              <a:rPr lang="en-US" altLang="zh-CN" b="1" dirty="0">
                <a:latin typeface="Times New Roman" pitchFamily="18" charset="0"/>
                <a:ea typeface="黑体" pitchFamily="49" charset="-122"/>
                <a:sym typeface="Webdings" pitchFamily="18" charset="2"/>
              </a:rPr>
              <a:t>3</a:t>
            </a:r>
            <a:r>
              <a:rPr lang="zh-CN" altLang="en-US" b="1" dirty="0">
                <a:latin typeface="Times New Roman" pitchFamily="18" charset="0"/>
                <a:ea typeface="黑体" pitchFamily="49" charset="-122"/>
                <a:sym typeface="Webdings" pitchFamily="18" charset="2"/>
              </a:rPr>
              <a:t>）心理学实验</a:t>
            </a:r>
            <a:endParaRPr lang="zh-CN" altLang="zh-CN" b="1" dirty="0">
              <a:latin typeface="Times New Roman" pitchFamily="18" charset="0"/>
              <a:ea typeface="黑体" pitchFamily="49" charset="-122"/>
              <a:sym typeface="Webdings" pitchFamily="18" charset="2"/>
            </a:endParaRPr>
          </a:p>
          <a:p>
            <a:r>
              <a:rPr lang="zh-CN" b="1" dirty="0">
                <a:latin typeface="Times New Roman" pitchFamily="18" charset="0"/>
                <a:ea typeface="黑体" pitchFamily="49" charset="-122"/>
                <a:sym typeface="Webdings" pitchFamily="18" charset="2"/>
              </a:rPr>
              <a:t>（</a:t>
            </a:r>
            <a:r>
              <a:rPr lang="en-US" altLang="zh-CN" b="1" dirty="0">
                <a:latin typeface="Times New Roman" pitchFamily="18" charset="0"/>
                <a:ea typeface="黑体" pitchFamily="49" charset="-122"/>
                <a:sym typeface="Webdings" pitchFamily="18" charset="2"/>
              </a:rPr>
              <a:t>4</a:t>
            </a:r>
            <a:r>
              <a:rPr lang="zh-CN" b="1" dirty="0">
                <a:latin typeface="Times New Roman" pitchFamily="18" charset="0"/>
                <a:ea typeface="黑体" pitchFamily="49" charset="-122"/>
                <a:sym typeface="Webdings" pitchFamily="18" charset="2"/>
              </a:rPr>
              <a:t>）动物行为和进化论论证</a:t>
            </a:r>
          </a:p>
          <a:p>
            <a:r>
              <a:rPr lang="zh-CN" b="1" dirty="0">
                <a:latin typeface="Times New Roman" pitchFamily="18" charset="0"/>
                <a:ea typeface="黑体" pitchFamily="49" charset="-122"/>
                <a:sym typeface="Webdings" pitchFamily="18" charset="2"/>
              </a:rPr>
              <a:t>（</a:t>
            </a:r>
            <a:r>
              <a:rPr lang="en-US" altLang="zh-CN" b="1" dirty="0">
                <a:latin typeface="Times New Roman" pitchFamily="18" charset="0"/>
                <a:ea typeface="黑体" pitchFamily="49" charset="-122"/>
                <a:sym typeface="Webdings" pitchFamily="18" charset="2"/>
              </a:rPr>
              <a:t>5</a:t>
            </a:r>
            <a:r>
              <a:rPr lang="zh-CN" b="1" dirty="0">
                <a:latin typeface="Times New Roman" pitchFamily="18" charset="0"/>
                <a:ea typeface="黑体" pitchFamily="49" charset="-122"/>
                <a:sym typeface="Webdings" pitchFamily="18" charset="2"/>
              </a:rPr>
              <a:t>）基因特征论证</a:t>
            </a:r>
          </a:p>
          <a:p>
            <a:endParaRPr lang="zh-CN" altLang="zh-CN" b="1" dirty="0">
              <a:latin typeface="Times New Roman" pitchFamily="18" charset="0"/>
              <a:ea typeface="黑体" pitchFamily="49" charset="-122"/>
              <a:sym typeface="Webdings" pitchFamily="18" charset="2"/>
            </a:endParaRPr>
          </a:p>
          <a:p>
            <a:endParaRPr lang="zh-CN" altLang="zh-CN" sz="3200" b="1" dirty="0">
              <a:latin typeface="Times New Roman" pitchFamily="18" charset="0"/>
              <a:ea typeface="黑体" pitchFamily="49" charset="-122"/>
              <a:sym typeface="Webdings" pitchFamily="18" charset="2"/>
            </a:endParaRPr>
          </a:p>
          <a:p>
            <a:endParaRPr lang="zh-CN" altLang="zh-CN" sz="3200" b="1" dirty="0">
              <a:latin typeface="Times New Roman" pitchFamily="18" charset="0"/>
              <a:ea typeface="黑体" pitchFamily="49" charset="-122"/>
              <a:sym typeface="Webdings"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468313" y="188913"/>
            <a:ext cx="8229600" cy="6254750"/>
          </a:xfrm>
          <a:prstGeom prst="rect">
            <a:avLst/>
          </a:prstGeom>
          <a:noFill/>
          <a:ln w="9525">
            <a:noFill/>
            <a:miter lim="800000"/>
            <a:headEnd/>
            <a:tailEnd/>
          </a:ln>
        </p:spPr>
        <p:txBody>
          <a:bodyPr>
            <a:spAutoFit/>
          </a:bodyPr>
          <a:lstStyle/>
          <a:p>
            <a:r>
              <a:rPr lang="zh-CN" altLang="zh-CN" sz="4400" dirty="0">
                <a:latin typeface="黑体" pitchFamily="49" charset="-122"/>
                <a:ea typeface="黑体" pitchFamily="49" charset="-122"/>
              </a:rPr>
              <a:t>   </a:t>
            </a:r>
          </a:p>
          <a:p>
            <a:r>
              <a:rPr lang="zh-CN" altLang="en-US" b="1" dirty="0">
                <a:latin typeface="黑体" pitchFamily="49" charset="-122"/>
                <a:ea typeface="黑体" pitchFamily="49" charset="-122"/>
              </a:rPr>
              <a:t>也有一些人试图反驳</a:t>
            </a:r>
            <a:r>
              <a:rPr lang="zh-CN" b="1" dirty="0">
                <a:latin typeface="黑体" pitchFamily="49" charset="-122"/>
                <a:ea typeface="黑体" pitchFamily="49" charset="-122"/>
              </a:rPr>
              <a:t>心理利己主义，有两种通常的论证：</a:t>
            </a:r>
          </a:p>
          <a:p>
            <a:endParaRPr lang="zh-CN" altLang="zh-CN" b="1" dirty="0">
              <a:latin typeface="黑体" pitchFamily="49" charset="-122"/>
              <a:ea typeface="黑体" pitchFamily="49" charset="-122"/>
            </a:endParaRPr>
          </a:p>
          <a:p>
            <a:r>
              <a:rPr lang="zh-CN" b="1" dirty="0">
                <a:latin typeface="黑体" pitchFamily="49" charset="-122"/>
                <a:ea typeface="黑体" pitchFamily="49" charset="-122"/>
              </a:rPr>
              <a:t>（</a:t>
            </a:r>
            <a:r>
              <a:rPr lang="zh-CN" altLang="zh-CN" b="1" dirty="0">
                <a:latin typeface="黑体" pitchFamily="49" charset="-122"/>
                <a:ea typeface="黑体" pitchFamily="49" charset="-122"/>
              </a:rPr>
              <a:t>1</a:t>
            </a:r>
            <a:r>
              <a:rPr lang="zh-CN" b="1" dirty="0">
                <a:latin typeface="黑体" pitchFamily="49" charset="-122"/>
                <a:ea typeface="黑体" pitchFamily="49" charset="-122"/>
              </a:rPr>
              <a:t>）巴特勒的反驳。人们的基本愿望通常指向的是某些事物，而不是自我利益。比如，我吃饭这个行动。我愿望的是饭，而不是吃饭带来的好处。吃饭的好处是我愿望的目的被满足后带来的。人们的基本愿望大都与个人有关，但并非都是如此。</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539750" y="260350"/>
            <a:ext cx="8229600" cy="4585871"/>
          </a:xfrm>
          <a:prstGeom prst="rect">
            <a:avLst/>
          </a:prstGeom>
          <a:noFill/>
          <a:ln w="9525">
            <a:noFill/>
            <a:miter lim="800000"/>
            <a:headEnd/>
            <a:tailEnd/>
          </a:ln>
        </p:spPr>
        <p:txBody>
          <a:bodyPr>
            <a:spAutoFit/>
          </a:bodyPr>
          <a:lstStyle/>
          <a:p>
            <a:r>
              <a:rPr lang="zh-CN" altLang="zh-CN" sz="4400" dirty="0">
                <a:latin typeface="黑体" pitchFamily="49" charset="-122"/>
                <a:ea typeface="黑体" pitchFamily="49" charset="-122"/>
              </a:rPr>
              <a:t>   </a:t>
            </a:r>
            <a:endParaRPr lang="zh-CN" altLang="zh-CN" sz="3200" b="1" dirty="0">
              <a:latin typeface="黑体" pitchFamily="49" charset="-122"/>
              <a:ea typeface="黑体" pitchFamily="49" charset="-122"/>
            </a:endParaRPr>
          </a:p>
          <a:p>
            <a:endParaRPr lang="zh-CN" altLang="zh-CN" sz="3200" b="1" dirty="0">
              <a:latin typeface="Times New Roman" pitchFamily="18" charset="0"/>
              <a:ea typeface="黑体" pitchFamily="49" charset="-122"/>
              <a:sym typeface="Webdings" pitchFamily="18" charset="2"/>
            </a:endParaRPr>
          </a:p>
          <a:p>
            <a:r>
              <a:rPr lang="zh-CN" b="1" dirty="0">
                <a:latin typeface="Times New Roman" pitchFamily="18" charset="0"/>
                <a:ea typeface="黑体" pitchFamily="49" charset="-122"/>
                <a:sym typeface="Webdings" pitchFamily="18" charset="2"/>
              </a:rPr>
              <a:t>（</a:t>
            </a:r>
            <a:r>
              <a:rPr lang="zh-CN" altLang="zh-CN" b="1" dirty="0">
                <a:latin typeface="Times New Roman" pitchFamily="18" charset="0"/>
                <a:ea typeface="黑体" pitchFamily="49" charset="-122"/>
                <a:sym typeface="Webdings" pitchFamily="18" charset="2"/>
              </a:rPr>
              <a:t>2</a:t>
            </a:r>
            <a:r>
              <a:rPr lang="zh-CN" b="1" dirty="0">
                <a:latin typeface="Times New Roman" pitchFamily="18" charset="0"/>
                <a:ea typeface="黑体" pitchFamily="49" charset="-122"/>
                <a:sym typeface="Webdings" pitchFamily="18" charset="2"/>
              </a:rPr>
              <a:t>）</a:t>
            </a:r>
            <a:r>
              <a:rPr lang="zh-CN" altLang="en-US" b="1" dirty="0">
                <a:latin typeface="Times New Roman" pitchFamily="18" charset="0"/>
                <a:ea typeface="黑体" pitchFamily="49" charset="-122"/>
                <a:sym typeface="Webdings" pitchFamily="18" charset="2"/>
              </a:rPr>
              <a:t>经验反驳。事实上我们观察到许多利他行为。</a:t>
            </a:r>
            <a:r>
              <a:rPr lang="zh-CN" altLang="zh-CN" b="1" dirty="0">
                <a:latin typeface="Times New Roman" pitchFamily="18" charset="0"/>
                <a:ea typeface="黑体" pitchFamily="49" charset="-122"/>
                <a:sym typeface="Webdings" pitchFamily="18" charset="2"/>
              </a:rPr>
              <a:t>利己主义可能回答说，</a:t>
            </a:r>
            <a:r>
              <a:rPr lang="zh-CN" altLang="en-US" b="1" dirty="0">
                <a:latin typeface="Times New Roman" pitchFamily="18" charset="0"/>
                <a:ea typeface="黑体" pitchFamily="49" charset="-122"/>
                <a:sym typeface="Webdings" pitchFamily="18" charset="2"/>
              </a:rPr>
              <a:t>利他行为的出现，是因为</a:t>
            </a:r>
            <a:r>
              <a:rPr lang="zh-CN" altLang="zh-CN" b="1" dirty="0">
                <a:latin typeface="Times New Roman" pitchFamily="18" charset="0"/>
                <a:ea typeface="黑体" pitchFamily="49" charset="-122"/>
                <a:sym typeface="Webdings" pitchFamily="18" charset="2"/>
              </a:rPr>
              <a:t>我们在生活中学习到满足他人的利益是促进自己的利益的最好的手段。但是，这很难解释牺牲自己的生命以挽救其他人的生命的情况。</a:t>
            </a:r>
            <a:endParaRPr lang="zh-CN" b="1" dirty="0">
              <a:latin typeface="Times New Roman" pitchFamily="18" charset="0"/>
              <a:ea typeface="黑体" pitchFamily="49" charset="-122"/>
              <a:sym typeface="Webdings"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539750" y="260350"/>
            <a:ext cx="8229600" cy="3995738"/>
          </a:xfrm>
          <a:prstGeom prst="rect">
            <a:avLst/>
          </a:prstGeom>
          <a:noFill/>
          <a:ln w="9525">
            <a:noFill/>
            <a:miter lim="800000"/>
            <a:headEnd/>
            <a:tailEnd/>
          </a:ln>
        </p:spPr>
        <p:txBody>
          <a:bodyPr>
            <a:spAutoFit/>
          </a:bodyPr>
          <a:lstStyle/>
          <a:p>
            <a:r>
              <a:rPr lang="zh-CN" altLang="zh-CN" sz="4400" dirty="0">
                <a:latin typeface="黑体" pitchFamily="49" charset="-122"/>
                <a:ea typeface="黑体" pitchFamily="49" charset="-122"/>
              </a:rPr>
              <a:t>   </a:t>
            </a:r>
            <a:endParaRPr lang="zh-CN" altLang="zh-CN" sz="3200" b="1" dirty="0">
              <a:latin typeface="黑体" pitchFamily="49" charset="-122"/>
              <a:ea typeface="黑体" pitchFamily="49" charset="-122"/>
            </a:endParaRPr>
          </a:p>
          <a:p>
            <a:endParaRPr lang="zh-CN" altLang="zh-CN" sz="3200" b="1" dirty="0">
              <a:latin typeface="Times New Roman" pitchFamily="18" charset="0"/>
              <a:ea typeface="黑体" pitchFamily="49" charset="-122"/>
              <a:sym typeface="Webdings" pitchFamily="18" charset="2"/>
            </a:endParaRPr>
          </a:p>
          <a:p>
            <a:r>
              <a:rPr lang="en-US" altLang="zh-CN" b="1" dirty="0">
                <a:latin typeface="Times New Roman" pitchFamily="18" charset="0"/>
                <a:ea typeface="黑体" pitchFamily="49" charset="-122"/>
                <a:sym typeface="Webdings" pitchFamily="18" charset="2"/>
              </a:rPr>
              <a:t>   </a:t>
            </a:r>
            <a:r>
              <a:rPr lang="zh-CN" b="1" dirty="0">
                <a:latin typeface="Times New Roman" pitchFamily="18" charset="0"/>
                <a:ea typeface="黑体" pitchFamily="49" charset="-122"/>
                <a:sym typeface="Webdings" pitchFamily="18" charset="2"/>
              </a:rPr>
              <a:t>利己主义可能回答说，自我牺牲的行为也是为了自我的利益，因为如果不这样作，他会过一个永远受到谴责的生活。但是否自我牺牲的所有情况都是如此，值得怀疑。</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609600" y="-217488"/>
            <a:ext cx="8229600" cy="3970318"/>
          </a:xfrm>
          <a:prstGeom prst="rect">
            <a:avLst/>
          </a:prstGeom>
          <a:noFill/>
          <a:ln w="9525">
            <a:noFill/>
            <a:miter lim="800000"/>
            <a:headEnd/>
            <a:tailEnd/>
          </a:ln>
        </p:spPr>
        <p:txBody>
          <a:bodyPr>
            <a:spAutoFit/>
          </a:bodyPr>
          <a:lstStyle/>
          <a:p>
            <a:r>
              <a:rPr lang="zh-CN" altLang="zh-CN" sz="4400" dirty="0">
                <a:latin typeface="黑体" pitchFamily="49" charset="-122"/>
                <a:ea typeface="黑体" pitchFamily="49" charset="-122"/>
              </a:rPr>
              <a:t>   </a:t>
            </a:r>
            <a:endParaRPr lang="zh-CN" altLang="zh-CN" sz="3200" b="1" dirty="0">
              <a:latin typeface="黑体" pitchFamily="49" charset="-122"/>
              <a:ea typeface="黑体" pitchFamily="49" charset="-122"/>
            </a:endParaRPr>
          </a:p>
          <a:p>
            <a:endParaRPr lang="zh-CN" altLang="zh-CN" sz="3200" b="1" dirty="0">
              <a:latin typeface="Times New Roman" pitchFamily="18" charset="0"/>
              <a:ea typeface="黑体" pitchFamily="49" charset="-122"/>
              <a:sym typeface="Webdings" pitchFamily="18" charset="2"/>
            </a:endParaRPr>
          </a:p>
          <a:p>
            <a:r>
              <a:rPr lang="zh-CN" altLang="zh-CN" sz="3200" b="1" dirty="0">
                <a:latin typeface="Times New Roman" pitchFamily="18" charset="0"/>
                <a:ea typeface="黑体" pitchFamily="49" charset="-122"/>
                <a:sym typeface="Webdings" pitchFamily="18" charset="2"/>
              </a:rPr>
              <a:t>   </a:t>
            </a:r>
            <a:endParaRPr lang="zh-CN" b="1" dirty="0">
              <a:latin typeface="Times New Roman" pitchFamily="18" charset="0"/>
              <a:ea typeface="黑体" pitchFamily="49" charset="-122"/>
              <a:sym typeface="Webdings" pitchFamily="18" charset="2"/>
            </a:endParaRPr>
          </a:p>
          <a:p>
            <a:endParaRPr lang="zh-CN"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    </a:t>
            </a:r>
            <a:r>
              <a:rPr lang="zh-CN" b="1" dirty="0">
                <a:latin typeface="Times New Roman" pitchFamily="18" charset="0"/>
                <a:ea typeface="黑体" pitchFamily="49" charset="-122"/>
                <a:sym typeface="Webdings" pitchFamily="18" charset="2"/>
              </a:rPr>
              <a:t>利己主义可能回答说，那些表面上看来是</a:t>
            </a:r>
            <a:r>
              <a:rPr lang="zh-CN" altLang="en-US" b="1" dirty="0">
                <a:latin typeface="Times New Roman" pitchFamily="18" charset="0"/>
                <a:ea typeface="黑体" pitchFamily="49" charset="-122"/>
                <a:sym typeface="Webdings" pitchFamily="18" charset="2"/>
              </a:rPr>
              <a:t>自我牺牲的</a:t>
            </a:r>
            <a:r>
              <a:rPr lang="zh-CN" b="1" dirty="0">
                <a:latin typeface="Times New Roman" pitchFamily="18" charset="0"/>
                <a:ea typeface="黑体" pitchFamily="49" charset="-122"/>
                <a:sym typeface="Webdings" pitchFamily="18" charset="2"/>
              </a:rPr>
              <a:t>行为，在无意识上是为了满足自己的利益。</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609600" y="457200"/>
            <a:ext cx="8001000" cy="4647426"/>
          </a:xfrm>
          <a:prstGeom prst="rect">
            <a:avLst/>
          </a:prstGeom>
          <a:noFill/>
          <a:ln w="9525">
            <a:noFill/>
            <a:miter lim="800000"/>
            <a:headEnd/>
            <a:tailEnd/>
          </a:ln>
        </p:spPr>
        <p:txBody>
          <a:bodyPr>
            <a:spAutoFit/>
          </a:bodyPr>
          <a:lstStyle/>
          <a:p>
            <a:endParaRPr lang="en-US" altLang="zh-CN" sz="4400" dirty="0">
              <a:latin typeface="黑体" pitchFamily="49" charset="-122"/>
              <a:ea typeface="黑体" pitchFamily="49" charset="-122"/>
            </a:endParaRPr>
          </a:p>
          <a:p>
            <a:r>
              <a:rPr lang="zh-CN" altLang="en-US" b="1" dirty="0">
                <a:latin typeface="Times New Roman" pitchFamily="18" charset="0"/>
                <a:ea typeface="黑体" pitchFamily="49" charset="-122"/>
              </a:rPr>
              <a:t>但在道德上的“应当”，通常涉及到他人利益。例如：你应当帮助他人。要按照这样的要求行事，有时候会损害自己的利益。那么道德上的“应当”其理由何在呢？如果有人质疑：凭什么我应当帮助他人呢？或者凭什么我们应该按照道德义务行事呢？我们该将如何回答。</a:t>
            </a:r>
            <a:endParaRPr lang="zh-CN" altLang="zh-CN" b="1" dirty="0">
              <a:latin typeface="Times New Roman" pitchFamily="18" charset="0"/>
              <a:ea typeface="黑体"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381000" y="304800"/>
            <a:ext cx="8534400" cy="5399088"/>
          </a:xfrm>
          <a:prstGeom prst="rect">
            <a:avLst/>
          </a:prstGeom>
          <a:noFill/>
          <a:ln w="9525">
            <a:noFill/>
            <a:miter lim="800000"/>
            <a:headEnd/>
            <a:tailEnd/>
          </a:ln>
        </p:spPr>
        <p:txBody>
          <a:bodyPr>
            <a:spAutoFit/>
          </a:bodyPr>
          <a:lstStyle/>
          <a:p>
            <a:endParaRPr lang="zh-CN" altLang="zh-CN" sz="3200" b="1">
              <a:latin typeface="黑体" pitchFamily="49" charset="-122"/>
              <a:ea typeface="黑体" pitchFamily="49" charset="-122"/>
              <a:sym typeface="Webdings" pitchFamily="18" charset="2"/>
            </a:endParaRPr>
          </a:p>
          <a:p>
            <a:endParaRPr lang="zh-CN" altLang="zh-CN" sz="3200" b="1">
              <a:latin typeface="黑体" pitchFamily="49" charset="-122"/>
              <a:ea typeface="黑体" pitchFamily="49" charset="-122"/>
              <a:sym typeface="Webdings" pitchFamily="18" charset="2"/>
            </a:endParaRPr>
          </a:p>
          <a:p>
            <a:r>
              <a:rPr lang="zh-CN" b="1">
                <a:latin typeface="黑体" pitchFamily="49" charset="-122"/>
                <a:ea typeface="黑体" pitchFamily="49" charset="-122"/>
                <a:sym typeface="Webdings" pitchFamily="18" charset="2"/>
              </a:rPr>
              <a:t>如果心理利己主义采取这样的策略，它就先验地把对行为的非利己主义的解释排除掉，每当遇到一个反例的时候，它就构造一个特设性理由把这个反例解释掉。如此一来，心理利己主义是一个原则上不可证伪的理论。</a:t>
            </a:r>
          </a:p>
          <a:p>
            <a:endParaRPr lang="zh-CN" altLang="zh-CN" b="1">
              <a:latin typeface="黑体" pitchFamily="49" charset="-122"/>
              <a:ea typeface="黑体" pitchFamily="49" charset="-122"/>
              <a:sym typeface="Webdings" pitchFamily="18" charset="2"/>
            </a:endParaRPr>
          </a:p>
          <a:p>
            <a:endParaRPr lang="zh-CN" altLang="zh-CN" sz="3200" b="1">
              <a:latin typeface="黑体" pitchFamily="49" charset="-122"/>
              <a:ea typeface="黑体" pitchFamily="49" charset="-122"/>
              <a:sym typeface="Webdings"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381000" y="304800"/>
            <a:ext cx="8534400" cy="5632311"/>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b="1" dirty="0">
                <a:latin typeface="黑体" pitchFamily="49" charset="-122"/>
                <a:ea typeface="黑体" pitchFamily="49" charset="-122"/>
                <a:sym typeface="Webdings" pitchFamily="18" charset="2"/>
              </a:rPr>
              <a:t>到目前为止，不管从逻辑上还是从经验证据上，心理利己主义都没有能够为自己提供可靠的证明。每个人有利己的动机，但也有利他的动机。 </a:t>
            </a:r>
            <a:r>
              <a:rPr lang="zh-CN" altLang="zh-CN" b="1" dirty="0">
                <a:latin typeface="黑体" pitchFamily="49" charset="-122"/>
                <a:ea typeface="黑体" pitchFamily="49" charset="-122"/>
                <a:sym typeface="Webdings" pitchFamily="18" charset="2"/>
              </a:rPr>
              <a:t>Gregory Kavka</a:t>
            </a:r>
            <a:r>
              <a:rPr lang="zh-CN" b="1" dirty="0">
                <a:latin typeface="黑体" pitchFamily="49" charset="-122"/>
                <a:ea typeface="黑体" pitchFamily="49" charset="-122"/>
                <a:sym typeface="Webdings" pitchFamily="18" charset="2"/>
              </a:rPr>
              <a:t>提出一种</a:t>
            </a:r>
            <a:r>
              <a:rPr lang="zh-CN" b="1" dirty="0">
                <a:latin typeface="Times New Roman" pitchFamily="18" charset="0"/>
                <a:ea typeface="黑体" pitchFamily="49" charset="-122"/>
                <a:sym typeface="Webdings" pitchFamily="18" charset="2"/>
              </a:rPr>
              <a:t>“</a:t>
            </a:r>
            <a:r>
              <a:rPr lang="zh-CN" b="1" dirty="0">
                <a:latin typeface="黑体" pitchFamily="49" charset="-122"/>
                <a:ea typeface="黑体" pitchFamily="49" charset="-122"/>
                <a:sym typeface="Webdings" pitchFamily="18" charset="2"/>
              </a:rPr>
              <a:t>占优的利己主义</a:t>
            </a:r>
            <a:r>
              <a:rPr lang="zh-CN" b="1" dirty="0">
                <a:latin typeface="Times New Roman" pitchFamily="18" charset="0"/>
                <a:ea typeface="黑体" pitchFamily="49" charset="-122"/>
                <a:sym typeface="Webdings" pitchFamily="18" charset="2"/>
              </a:rPr>
              <a:t>”</a:t>
            </a:r>
            <a:r>
              <a:rPr lang="zh-CN" b="1" dirty="0">
                <a:latin typeface="黑体" pitchFamily="49" charset="-122"/>
                <a:ea typeface="黑体" pitchFamily="49" charset="-122"/>
                <a:sym typeface="Webdings" pitchFamily="18" charset="2"/>
              </a:rPr>
              <a:t>（</a:t>
            </a:r>
            <a:r>
              <a:rPr lang="zh-CN" altLang="zh-CN" b="1" dirty="0">
                <a:latin typeface="黑体" pitchFamily="49" charset="-122"/>
                <a:ea typeface="黑体" pitchFamily="49" charset="-122"/>
                <a:sym typeface="Webdings" pitchFamily="18" charset="2"/>
              </a:rPr>
              <a:t>predominant egoism</a:t>
            </a:r>
            <a:r>
              <a:rPr lang="zh-CN" b="1" dirty="0">
                <a:latin typeface="黑体" pitchFamily="49" charset="-122"/>
                <a:ea typeface="黑体" pitchFamily="49" charset="-122"/>
                <a:sym typeface="Webdings" pitchFamily="18" charset="2"/>
              </a:rPr>
              <a:t>），即认为自私的行为占大多数，不自私的行为很少，主要是在牺牲的较少，而别人得到的较多的情况下，特别是得到利益的是朋友、家庭成员等。</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609600" y="838200"/>
            <a:ext cx="8042275" cy="3416320"/>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三</a:t>
            </a:r>
            <a:r>
              <a:rPr lang="zh-CN" b="1" dirty="0">
                <a:latin typeface="黑体" pitchFamily="49" charset="-122"/>
                <a:ea typeface="黑体" pitchFamily="49" charset="-122"/>
              </a:rPr>
              <a:t>、支持伦理利己主义的论证</a:t>
            </a:r>
          </a:p>
          <a:p>
            <a:r>
              <a:rPr lang="zh-CN" altLang="zh-CN" b="1" dirty="0">
                <a:latin typeface="黑体" pitchFamily="49" charset="-122"/>
                <a:ea typeface="黑体" pitchFamily="49" charset="-122"/>
                <a:sym typeface="Webdings" pitchFamily="18" charset="2"/>
              </a:rPr>
              <a:t>   </a:t>
            </a:r>
          </a:p>
          <a:p>
            <a:r>
              <a:rPr lang="zh-CN" altLang="zh-CN" b="1" dirty="0">
                <a:latin typeface="黑体" pitchFamily="49" charset="-122"/>
                <a:ea typeface="黑体" pitchFamily="49" charset="-122"/>
                <a:sym typeface="Webdings" pitchFamily="18" charset="2"/>
              </a:rPr>
              <a:t>   </a:t>
            </a:r>
          </a:p>
          <a:p>
            <a:r>
              <a:rPr lang="zh-CN" altLang="zh-CN" b="1" dirty="0">
                <a:latin typeface="黑体" pitchFamily="49" charset="-122"/>
                <a:ea typeface="黑体" pitchFamily="49" charset="-122"/>
                <a:sym typeface="Webdings" pitchFamily="18" charset="2"/>
              </a:rPr>
              <a:t>   </a:t>
            </a:r>
            <a:r>
              <a:rPr lang="zh-CN" altLang="en-US" b="1" dirty="0">
                <a:latin typeface="黑体" pitchFamily="49" charset="-122"/>
                <a:ea typeface="黑体" pitchFamily="49" charset="-122"/>
                <a:sym typeface="Webdings" pitchFamily="18" charset="2"/>
              </a:rPr>
              <a:t>历史上，很少有对</a:t>
            </a:r>
            <a:r>
              <a:rPr lang="zh-CN" b="1" dirty="0">
                <a:latin typeface="黑体" pitchFamily="49" charset="-122"/>
                <a:ea typeface="黑体" pitchFamily="49" charset="-122"/>
                <a:sym typeface="Webdings" pitchFamily="18" charset="2"/>
              </a:rPr>
              <a:t>伦理利己主义</a:t>
            </a:r>
            <a:r>
              <a:rPr lang="zh-CN" altLang="en-US" b="1" dirty="0">
                <a:latin typeface="黑体" pitchFamily="49" charset="-122"/>
                <a:ea typeface="黑体" pitchFamily="49" charset="-122"/>
                <a:sym typeface="Webdings" pitchFamily="18" charset="2"/>
              </a:rPr>
              <a:t>的有影响的系统论证，但也有一些尝试，散见在社会上的各种论述中。</a:t>
            </a:r>
            <a:endParaRPr lang="zh-CN" b="1" dirty="0">
              <a:latin typeface="黑体" pitchFamily="49" charset="-122"/>
              <a:ea typeface="黑体"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609600" y="533400"/>
            <a:ext cx="8042275" cy="6072188"/>
          </a:xfrm>
          <a:prstGeom prst="rect">
            <a:avLst/>
          </a:prstGeom>
          <a:noFill/>
          <a:ln w="9525">
            <a:noFill/>
            <a:miter lim="800000"/>
            <a:headEnd/>
            <a:tailEnd/>
          </a:ln>
        </p:spPr>
        <p:txBody>
          <a:bodyPr>
            <a:spAutoFit/>
          </a:bodyPr>
          <a:lstStyle/>
          <a:p>
            <a:r>
              <a:rPr lang="zh-CN" altLang="zh-CN" b="1">
                <a:latin typeface="黑体" pitchFamily="49" charset="-122"/>
                <a:ea typeface="黑体" pitchFamily="49" charset="-122"/>
                <a:sym typeface="Webdings" pitchFamily="18" charset="2"/>
              </a:rPr>
              <a:t>1</a:t>
            </a:r>
            <a:r>
              <a:rPr lang="zh-CN" b="1">
                <a:latin typeface="黑体" pitchFamily="49" charset="-122"/>
                <a:ea typeface="黑体" pitchFamily="49" charset="-122"/>
                <a:sym typeface="Webdings" pitchFamily="18" charset="2"/>
              </a:rPr>
              <a:t>、看不见的手论证</a:t>
            </a:r>
            <a:endParaRPr lang="zh-CN" b="1">
              <a:latin typeface="黑体" pitchFamily="49" charset="-122"/>
              <a:ea typeface="黑体" pitchFamily="49" charset="-122"/>
            </a:endParaRPr>
          </a:p>
          <a:p>
            <a:r>
              <a:rPr lang="zh-CN" b="1">
                <a:latin typeface="黑体" pitchFamily="49" charset="-122"/>
                <a:ea typeface="黑体" pitchFamily="49" charset="-122"/>
              </a:rPr>
              <a:t>   </a:t>
            </a:r>
          </a:p>
          <a:p>
            <a:r>
              <a:rPr lang="zh-CN" b="1">
                <a:latin typeface="黑体" pitchFamily="49" charset="-122"/>
                <a:ea typeface="黑体" pitchFamily="49" charset="-122"/>
              </a:rPr>
              <a:t>   每个人追求自我利益有利于社会的总体利益。我们每个人对自己的需要和愿望是最熟悉的，而我们很难知道其他人的需要和愿望，因此按照自我利益而行为对整个社会而言是最有效的和合理的。相反，完全的利他主义倒是自我损害的。一个基本的模型是亚当</a:t>
            </a:r>
            <a:r>
              <a:rPr lang="zh-CN" altLang="zh-CN" b="1">
                <a:latin typeface="黑体" pitchFamily="49" charset="-122"/>
                <a:ea typeface="黑体" pitchFamily="49" charset="-122"/>
              </a:rPr>
              <a:t>.</a:t>
            </a:r>
            <a:r>
              <a:rPr lang="zh-CN" b="1">
                <a:latin typeface="黑体" pitchFamily="49" charset="-122"/>
                <a:ea typeface="黑体" pitchFamily="49" charset="-122"/>
              </a:rPr>
              <a:t>斯密所发现的市场机制。</a:t>
            </a:r>
          </a:p>
          <a:p>
            <a:r>
              <a:rPr lang="zh-CN" altLang="zh-CN" sz="3200" b="1">
                <a:latin typeface="黑体" pitchFamily="49" charset="-122"/>
                <a:ea typeface="黑体" pitchFamily="49" charset="-122"/>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609600" y="533400"/>
            <a:ext cx="8042275" cy="5461000"/>
          </a:xfrm>
          <a:prstGeom prst="rect">
            <a:avLst/>
          </a:prstGeom>
          <a:noFill/>
          <a:ln w="9525">
            <a:noFill/>
            <a:miter lim="800000"/>
            <a:headEnd/>
            <a:tailEnd/>
          </a:ln>
        </p:spPr>
        <p:txBody>
          <a:bodyPr>
            <a:spAutoFit/>
          </a:bodyPr>
          <a:lstStyle/>
          <a:p>
            <a:endParaRPr lang="zh-CN" altLang="zh-CN" sz="3200" b="1">
              <a:latin typeface="黑体" pitchFamily="49" charset="-122"/>
              <a:ea typeface="黑体" pitchFamily="49" charset="-122"/>
              <a:sym typeface="Webdings" pitchFamily="18" charset="2"/>
            </a:endParaRPr>
          </a:p>
          <a:p>
            <a:r>
              <a:rPr lang="zh-CN" b="1">
                <a:latin typeface="黑体" pitchFamily="49" charset="-122"/>
                <a:ea typeface="黑体" pitchFamily="49" charset="-122"/>
                <a:sym typeface="Webdings" pitchFamily="18" charset="2"/>
              </a:rPr>
              <a:t>对这一论证的评价：</a:t>
            </a:r>
            <a:endParaRPr lang="zh-CN" b="1">
              <a:latin typeface="黑体" pitchFamily="49" charset="-122"/>
              <a:ea typeface="黑体" pitchFamily="49" charset="-122"/>
            </a:endParaRPr>
          </a:p>
          <a:p>
            <a:r>
              <a:rPr lang="zh-CN" b="1">
                <a:latin typeface="Times New Roman" pitchFamily="18" charset="0"/>
                <a:ea typeface="黑体" pitchFamily="49" charset="-122"/>
                <a:sym typeface="Webdings" pitchFamily="18" charset="2"/>
              </a:rPr>
              <a:t>  首先，并非每个人都比其他人更正确地了解自己的需要，例如母亲与孩子。</a:t>
            </a:r>
          </a:p>
          <a:p>
            <a:endParaRPr lang="zh-CN" b="1">
              <a:latin typeface="Times New Roman" pitchFamily="18" charset="0"/>
              <a:ea typeface="黑体" pitchFamily="49" charset="-122"/>
              <a:sym typeface="Webdings" pitchFamily="18" charset="2"/>
            </a:endParaRPr>
          </a:p>
          <a:p>
            <a:r>
              <a:rPr lang="zh-CN" b="1">
                <a:latin typeface="Times New Roman" pitchFamily="18" charset="0"/>
                <a:ea typeface="黑体" pitchFamily="49" charset="-122"/>
                <a:sym typeface="Webdings" pitchFamily="18" charset="2"/>
              </a:rPr>
              <a:t> 其次，这一论证要成立，必须假定每一个人的长远的自我利益与其他人的长远的自我利益之间从终极上看是不会相冲突的，也就是说是先定和谐的。</a:t>
            </a:r>
          </a:p>
          <a:p>
            <a:r>
              <a:rPr lang="zh-CN" sz="3200" b="1">
                <a:latin typeface="Times New Roman" pitchFamily="18" charset="0"/>
                <a:ea typeface="黑体" pitchFamily="49" charset="-122"/>
                <a:sym typeface="Webdings" pitchFamily="18" charset="2"/>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609600" y="533400"/>
            <a:ext cx="8042275" cy="3875088"/>
          </a:xfrm>
          <a:prstGeom prst="rect">
            <a:avLst/>
          </a:prstGeom>
          <a:noFill/>
          <a:ln w="9525">
            <a:noFill/>
            <a:miter lim="800000"/>
            <a:headEnd/>
            <a:tailEnd/>
          </a:ln>
        </p:spPr>
        <p:txBody>
          <a:bodyPr>
            <a:spAutoFit/>
          </a:bodyPr>
          <a:lstStyle/>
          <a:p>
            <a:endParaRPr lang="zh-CN" altLang="zh-CN" sz="3200" b="1">
              <a:latin typeface="黑体" pitchFamily="49" charset="-122"/>
              <a:ea typeface="黑体" pitchFamily="49" charset="-122"/>
              <a:sym typeface="Webdings" pitchFamily="18" charset="2"/>
            </a:endParaRPr>
          </a:p>
          <a:p>
            <a:r>
              <a:rPr lang="zh-CN" altLang="zh-CN" b="1">
                <a:latin typeface="Times New Roman" pitchFamily="18" charset="0"/>
                <a:ea typeface="黑体" pitchFamily="49" charset="-122"/>
                <a:sym typeface="Webdings" pitchFamily="18" charset="2"/>
              </a:rPr>
              <a:t></a:t>
            </a:r>
            <a:r>
              <a:rPr lang="zh-CN" b="1">
                <a:latin typeface="Times New Roman" pitchFamily="18" charset="0"/>
                <a:ea typeface="黑体" pitchFamily="49" charset="-122"/>
                <a:sym typeface="Webdings" pitchFamily="18" charset="2"/>
              </a:rPr>
              <a:t>最关键的一点在于，即使这个论证是正确的，它也不能看作是对伦理利己主义的辩护，因为它主张只有每个人都追求自我利益，才能保证社会的整体利益</a:t>
            </a:r>
            <a:r>
              <a:rPr lang="zh-CN" b="1">
                <a:latin typeface="黑体" pitchFamily="49" charset="-122"/>
                <a:ea typeface="黑体" pitchFamily="49" charset="-122"/>
              </a:rPr>
              <a:t>。这个论证引用的最终原则不是伦理利己主义的原则，而是社会整体利益原则。</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539750" y="404813"/>
            <a:ext cx="7848600" cy="6621462"/>
          </a:xfrm>
          <a:prstGeom prst="rect">
            <a:avLst/>
          </a:prstGeom>
          <a:noFill/>
          <a:ln w="9525">
            <a:noFill/>
            <a:miter lim="800000"/>
            <a:headEnd/>
            <a:tailEnd/>
          </a:ln>
        </p:spPr>
        <p:txBody>
          <a:bodyPr>
            <a:spAutoFit/>
          </a:bodyPr>
          <a:lstStyle/>
          <a:p>
            <a:r>
              <a:rPr lang="zh-CN" altLang="zh-CN" b="1">
                <a:latin typeface="黑体" pitchFamily="49" charset="-122"/>
                <a:ea typeface="黑体" pitchFamily="49" charset="-122"/>
                <a:sym typeface="Webdings" pitchFamily="18" charset="2"/>
              </a:rPr>
              <a:t>2.Ayn Rand</a:t>
            </a:r>
            <a:r>
              <a:rPr lang="zh-CN" b="1">
                <a:latin typeface="黑体" pitchFamily="49" charset="-122"/>
                <a:ea typeface="黑体" pitchFamily="49" charset="-122"/>
                <a:sym typeface="Webdings" pitchFamily="18" charset="2"/>
              </a:rPr>
              <a:t>的论证</a:t>
            </a:r>
          </a:p>
          <a:p>
            <a:r>
              <a:rPr lang="zh-CN" altLang="zh-CN" b="1">
                <a:latin typeface="黑体" pitchFamily="49" charset="-122"/>
                <a:ea typeface="黑体" pitchFamily="49" charset="-122"/>
              </a:rPr>
              <a:t>   </a:t>
            </a:r>
            <a:r>
              <a:rPr lang="zh-CN" b="1">
                <a:latin typeface="黑体" pitchFamily="49" charset="-122"/>
                <a:ea typeface="黑体" pitchFamily="49" charset="-122"/>
              </a:rPr>
              <a:t>（</a:t>
            </a:r>
            <a:r>
              <a:rPr lang="zh-CN" altLang="zh-CN" b="1">
                <a:latin typeface="黑体" pitchFamily="49" charset="-122"/>
                <a:ea typeface="黑体" pitchFamily="49" charset="-122"/>
              </a:rPr>
              <a:t>1</a:t>
            </a:r>
            <a:r>
              <a:rPr lang="zh-CN" b="1">
                <a:latin typeface="黑体" pitchFamily="49" charset="-122"/>
                <a:ea typeface="黑体" pitchFamily="49" charset="-122"/>
              </a:rPr>
              <a:t>）每个人只能过自己的生活，如果每一个个体是有价值的，那么必须承认他自己的生活对他而言具有优先的重要性。</a:t>
            </a:r>
          </a:p>
          <a:p>
            <a:r>
              <a:rPr lang="zh-CN" altLang="zh-CN" b="1">
                <a:latin typeface="黑体" pitchFamily="49" charset="-122"/>
                <a:ea typeface="黑体" pitchFamily="49" charset="-122"/>
              </a:rPr>
              <a:t>   </a:t>
            </a:r>
            <a:r>
              <a:rPr lang="zh-CN" b="1">
                <a:latin typeface="黑体" pitchFamily="49" charset="-122"/>
                <a:ea typeface="黑体" pitchFamily="49" charset="-122"/>
              </a:rPr>
              <a:t>（</a:t>
            </a:r>
            <a:r>
              <a:rPr lang="zh-CN" altLang="zh-CN" b="1">
                <a:latin typeface="黑体" pitchFamily="49" charset="-122"/>
                <a:ea typeface="黑体" pitchFamily="49" charset="-122"/>
              </a:rPr>
              <a:t>2</a:t>
            </a:r>
            <a:r>
              <a:rPr lang="zh-CN" b="1">
                <a:latin typeface="黑体" pitchFamily="49" charset="-122"/>
                <a:ea typeface="黑体" pitchFamily="49" charset="-122"/>
              </a:rPr>
              <a:t>）利他主义的伦理学把个体的生活作为某种为了其他人的好处随时准备牺牲的东西。因此不承认个体的生活对他而言具有优先的重要性。</a:t>
            </a:r>
          </a:p>
          <a:p>
            <a:r>
              <a:rPr lang="zh-CN" altLang="zh-CN" b="1">
                <a:latin typeface="黑体" pitchFamily="49" charset="-122"/>
                <a:ea typeface="黑体" pitchFamily="49" charset="-122"/>
              </a:rPr>
              <a:t>   </a:t>
            </a:r>
            <a:r>
              <a:rPr lang="zh-CN" b="1">
                <a:latin typeface="黑体" pitchFamily="49" charset="-122"/>
                <a:ea typeface="黑体" pitchFamily="49" charset="-122"/>
              </a:rPr>
              <a:t>（</a:t>
            </a:r>
            <a:r>
              <a:rPr lang="zh-CN" altLang="zh-CN" b="1">
                <a:latin typeface="黑体" pitchFamily="49" charset="-122"/>
                <a:ea typeface="黑体" pitchFamily="49" charset="-122"/>
              </a:rPr>
              <a:t>3</a:t>
            </a:r>
            <a:r>
              <a:rPr lang="zh-CN" b="1">
                <a:latin typeface="黑体" pitchFamily="49" charset="-122"/>
                <a:ea typeface="黑体" pitchFamily="49" charset="-122"/>
              </a:rPr>
              <a:t>）因此，我们应该是伦理利己主义者。 </a:t>
            </a:r>
          </a:p>
          <a:p>
            <a:r>
              <a:rPr lang="zh-CN" altLang="zh-CN" sz="3200" b="1">
                <a:latin typeface="黑体" pitchFamily="49" charset="-122"/>
                <a:ea typeface="黑体" pitchFamily="49" charset="-122"/>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609600" y="430213"/>
            <a:ext cx="7848600" cy="5461000"/>
          </a:xfrm>
          <a:prstGeom prst="rect">
            <a:avLst/>
          </a:prstGeom>
          <a:noFill/>
          <a:ln w="9525">
            <a:noFill/>
            <a:miter lim="800000"/>
            <a:headEnd/>
            <a:tailEnd/>
          </a:ln>
        </p:spPr>
        <p:txBody>
          <a:bodyPr>
            <a:spAutoFit/>
          </a:bodyPr>
          <a:lstStyle/>
          <a:p>
            <a:endParaRPr lang="zh-CN" altLang="zh-CN" sz="3200" b="1">
              <a:latin typeface="黑体" pitchFamily="49" charset="-122"/>
              <a:ea typeface="黑体" pitchFamily="49" charset="-122"/>
              <a:sym typeface="Webdings" pitchFamily="18" charset="2"/>
            </a:endParaRPr>
          </a:p>
          <a:p>
            <a:r>
              <a:rPr lang="zh-CN" b="1">
                <a:latin typeface="黑体" pitchFamily="49" charset="-122"/>
                <a:ea typeface="黑体" pitchFamily="49" charset="-122"/>
              </a:rPr>
              <a:t>对这一论证的评价：</a:t>
            </a:r>
          </a:p>
          <a:p>
            <a:r>
              <a:rPr lang="zh-CN" altLang="zh-CN" b="1">
                <a:latin typeface="黑体" pitchFamily="49" charset="-122"/>
                <a:ea typeface="黑体" pitchFamily="49" charset="-122"/>
                <a:sym typeface="Webdings" pitchFamily="18" charset="2"/>
              </a:rPr>
              <a:t>   </a:t>
            </a:r>
            <a:r>
              <a:rPr lang="zh-CN" b="1">
                <a:latin typeface="黑体" pitchFamily="49" charset="-122"/>
                <a:ea typeface="黑体" pitchFamily="49" charset="-122"/>
                <a:sym typeface="Webdings" pitchFamily="18" charset="2"/>
              </a:rPr>
              <a:t>这个论证依赖于一个错误的二分法，即：不是利己主义就是极端利他主义（把自己看着不重要）。但是，道德要求完全可能处于一个中间立场，即有时候追求自己的利益，有时候应该帮助他人。</a:t>
            </a:r>
          </a:p>
          <a:p>
            <a:endParaRPr lang="zh-CN" altLang="zh-CN" b="1">
              <a:latin typeface="黑体" pitchFamily="49" charset="-122"/>
              <a:ea typeface="黑体" pitchFamily="49" charset="-122"/>
            </a:endParaRPr>
          </a:p>
          <a:p>
            <a:r>
              <a:rPr lang="zh-CN" altLang="zh-CN" sz="3200" b="1">
                <a:latin typeface="黑体" pitchFamily="49" charset="-122"/>
                <a:ea typeface="黑体" pitchFamily="49" charset="-122"/>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609600" y="762000"/>
            <a:ext cx="7848600" cy="5632311"/>
          </a:xfrm>
          <a:prstGeom prst="rect">
            <a:avLst/>
          </a:prstGeom>
          <a:noFill/>
          <a:ln w="9525">
            <a:noFill/>
            <a:miter lim="800000"/>
            <a:headEnd/>
            <a:tailEnd/>
          </a:ln>
        </p:spPr>
        <p:txBody>
          <a:bodyPr>
            <a:spAutoFit/>
          </a:bodyPr>
          <a:lstStyle/>
          <a:p>
            <a:r>
              <a:rPr lang="zh-CN" altLang="zh-CN" b="1" dirty="0">
                <a:latin typeface="黑体" pitchFamily="49" charset="-122"/>
                <a:ea typeface="黑体" pitchFamily="49" charset="-122"/>
                <a:sym typeface="Webdings" pitchFamily="18" charset="2"/>
              </a:rPr>
              <a:t>3</a:t>
            </a:r>
            <a:r>
              <a:rPr lang="zh-CN" b="1" dirty="0">
                <a:latin typeface="黑体" pitchFamily="49" charset="-122"/>
                <a:ea typeface="黑体" pitchFamily="49" charset="-122"/>
                <a:sym typeface="Webdings" pitchFamily="18" charset="2"/>
              </a:rPr>
              <a:t>、常识道德的论证</a:t>
            </a:r>
          </a:p>
          <a:p>
            <a:endParaRPr lang="zh-CN" altLang="zh-CN" b="1" dirty="0">
              <a:latin typeface="黑体" pitchFamily="49" charset="-122"/>
              <a:ea typeface="黑体" pitchFamily="49" charset="-122"/>
            </a:endParaRPr>
          </a:p>
          <a:p>
            <a:r>
              <a:rPr lang="zh-CN" altLang="zh-CN" b="1" dirty="0">
                <a:latin typeface="黑体" pitchFamily="49" charset="-122"/>
                <a:ea typeface="黑体" pitchFamily="49" charset="-122"/>
              </a:rPr>
              <a:t>  </a:t>
            </a:r>
            <a:r>
              <a:rPr lang="zh-CN" b="1" dirty="0">
                <a:latin typeface="黑体" pitchFamily="49" charset="-122"/>
                <a:ea typeface="黑体" pitchFamily="49" charset="-122"/>
              </a:rPr>
              <a:t>伦理利己主义能够和常识道德相符合，比如不要伤害别人、不要说谎、信守承诺等等。</a:t>
            </a:r>
            <a:r>
              <a:rPr lang="zh-CN" altLang="en-US" b="1" dirty="0">
                <a:latin typeface="黑体" pitchFamily="49" charset="-122"/>
                <a:ea typeface="黑体" pitchFamily="49" charset="-122"/>
              </a:rPr>
              <a:t>在日常生活中，我们能观察到</a:t>
            </a:r>
            <a:r>
              <a:rPr lang="zh-CN" b="1" dirty="0">
                <a:latin typeface="黑体" pitchFamily="49" charset="-122"/>
                <a:ea typeface="黑体" pitchFamily="49" charset="-122"/>
              </a:rPr>
              <a:t>每个人都依赖于与他人合作，遵守道德义务能够促进每一个人的长远的自我利益。</a:t>
            </a:r>
            <a:r>
              <a:rPr lang="zh-CN" altLang="en-US" b="1" dirty="0">
                <a:latin typeface="黑体" pitchFamily="49" charset="-122"/>
                <a:ea typeface="黑体" pitchFamily="49" charset="-122"/>
              </a:rPr>
              <a:t>而且日常的道德教育</a:t>
            </a:r>
            <a:r>
              <a:rPr lang="zh-CN" altLang="en-US" b="1">
                <a:latin typeface="黑体" pitchFamily="49" charset="-122"/>
                <a:ea typeface="黑体" pitchFamily="49" charset="-122"/>
              </a:rPr>
              <a:t>似乎也以伦理利己主义的思想为</a:t>
            </a:r>
            <a:r>
              <a:rPr lang="zh-CN" altLang="en-US" b="1" dirty="0">
                <a:latin typeface="黑体" pitchFamily="49" charset="-122"/>
                <a:ea typeface="黑体" pitchFamily="49" charset="-122"/>
              </a:rPr>
              <a:t>基础。</a:t>
            </a:r>
            <a:endParaRPr lang="zh-CN" b="1" dirty="0">
              <a:latin typeface="黑体" pitchFamily="49" charset="-122"/>
              <a:ea typeface="黑体" pitchFamily="49" charset="-122"/>
            </a:endParaRPr>
          </a:p>
          <a:p>
            <a:r>
              <a:rPr lang="zh-CN" altLang="zh-CN" b="1" dirty="0">
                <a:latin typeface="黑体" pitchFamily="49" charset="-122"/>
                <a:ea typeface="黑体" pitchFamily="49" charset="-122"/>
              </a:rPr>
              <a:t>   </a:t>
            </a:r>
            <a:endParaRPr lang="zh-CN" b="1" dirty="0">
              <a:latin typeface="黑体" pitchFamily="49" charset="-122"/>
              <a:ea typeface="黑体"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609600" y="533400"/>
            <a:ext cx="8042275" cy="3908762"/>
          </a:xfrm>
          <a:prstGeom prst="rect">
            <a:avLst/>
          </a:prstGeom>
          <a:noFill/>
          <a:ln w="9525">
            <a:noFill/>
            <a:miter lim="800000"/>
            <a:headEnd/>
            <a:tailEnd/>
          </a:ln>
        </p:spPr>
        <p:txBody>
          <a:bodyPr>
            <a:spAutoFit/>
          </a:bodyPr>
          <a:lstStyle/>
          <a:p>
            <a:endParaRPr lang="zh-CN" altLang="en-US" sz="3200"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对这一论证的评价：</a:t>
            </a:r>
            <a:endParaRPr lang="zh-CN" altLang="en-US"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伦理利己主义并非总是与常识道德保持一致，因为我们无法证明所有人的长远的、真正的自我利益是不发生冲突的，即无法证明人们之间的利益是先天和谐的。</a:t>
            </a:r>
            <a:endParaRPr lang="zh-CN" altLang="en-US" b="1" dirty="0">
              <a:latin typeface="Times New Roman" pitchFamily="18" charset="0"/>
              <a:ea typeface="黑体" pitchFamily="49" charset="-122"/>
              <a:sym typeface="Webdings"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609600" y="457200"/>
            <a:ext cx="8001000" cy="4647426"/>
          </a:xfrm>
          <a:prstGeom prst="rect">
            <a:avLst/>
          </a:prstGeom>
          <a:noFill/>
          <a:ln w="9525">
            <a:noFill/>
            <a:miter lim="800000"/>
            <a:headEnd/>
            <a:tailEnd/>
          </a:ln>
        </p:spPr>
        <p:txBody>
          <a:bodyPr>
            <a:spAutoFit/>
          </a:bodyPr>
          <a:lstStyle/>
          <a:p>
            <a:endParaRPr lang="zh-CN" altLang="zh-CN" sz="4400" dirty="0">
              <a:latin typeface="黑体" pitchFamily="49" charset="-122"/>
              <a:ea typeface="黑体" pitchFamily="49" charset="-122"/>
            </a:endParaRPr>
          </a:p>
          <a:p>
            <a:r>
              <a:rPr lang="zh-CN" altLang="en-US" b="1" dirty="0">
                <a:latin typeface="Times New Roman" pitchFamily="18" charset="0"/>
                <a:ea typeface="黑体" pitchFamily="49" charset="-122"/>
              </a:rPr>
              <a:t>出于这样的考虑，有一些人认为，道德上的“应当”可还原为</a:t>
            </a:r>
            <a:r>
              <a:rPr lang="zh-CN" altLang="en-US" b="1" dirty="0">
                <a:solidFill>
                  <a:srgbClr val="FF0000"/>
                </a:solidFill>
                <a:latin typeface="Times New Roman" pitchFamily="18" charset="0"/>
                <a:ea typeface="黑体" pitchFamily="49" charset="-122"/>
              </a:rPr>
              <a:t>合理性上的“应当</a:t>
            </a:r>
            <a:r>
              <a:rPr lang="zh-CN" altLang="en-US" b="1" dirty="0">
                <a:latin typeface="Times New Roman" pitchFamily="18" charset="0"/>
                <a:ea typeface="黑体" pitchFamily="49" charset="-122"/>
              </a:rPr>
              <a:t>”，也就是说，道德上的应当在表面上看，是</a:t>
            </a:r>
            <a:r>
              <a:rPr lang="zh-CN" altLang="en-US" b="1" dirty="0">
                <a:solidFill>
                  <a:srgbClr val="FF0000"/>
                </a:solidFill>
                <a:latin typeface="Times New Roman" pitchFamily="18" charset="0"/>
                <a:ea typeface="黑体" pitchFamily="49" charset="-122"/>
              </a:rPr>
              <a:t>要求我们实现他人的利益，但实际上是要求我们实现自我利益</a:t>
            </a:r>
            <a:r>
              <a:rPr lang="zh-CN" altLang="en-US" b="1" dirty="0">
                <a:latin typeface="Times New Roman" pitchFamily="18" charset="0"/>
                <a:ea typeface="黑体" pitchFamily="49" charset="-122"/>
              </a:rPr>
              <a:t>。这种观点称为</a:t>
            </a:r>
            <a:r>
              <a:rPr lang="zh-CN" altLang="zh-CN" b="1" dirty="0">
                <a:latin typeface="Times New Roman" pitchFamily="18" charset="0"/>
                <a:ea typeface="黑体" pitchFamily="49" charset="-122"/>
              </a:rPr>
              <a:t>伦理利己主义</a:t>
            </a:r>
            <a:r>
              <a:rPr lang="zh-CN" altLang="en-US" b="1" dirty="0">
                <a:latin typeface="Times New Roman" pitchFamily="18" charset="0"/>
                <a:ea typeface="黑体" pitchFamily="49" charset="-122"/>
              </a:rPr>
              <a:t>（</a:t>
            </a:r>
            <a:r>
              <a:rPr lang="en-US" altLang="zh-CN" b="1" dirty="0">
                <a:latin typeface="Times New Roman" pitchFamily="18" charset="0"/>
                <a:ea typeface="黑体" pitchFamily="49" charset="-122"/>
              </a:rPr>
              <a:t>Ethical  Egoism</a:t>
            </a:r>
            <a:r>
              <a:rPr lang="zh-CN" altLang="en-US" b="1" dirty="0">
                <a:latin typeface="Times New Roman" pitchFamily="18" charset="0"/>
                <a:ea typeface="黑体" pitchFamily="49" charset="-122"/>
              </a:rPr>
              <a:t>）</a:t>
            </a:r>
            <a:r>
              <a:rPr lang="zh-CN" altLang="zh-CN" b="1" dirty="0">
                <a:latin typeface="Times New Roman" pitchFamily="18" charset="0"/>
                <a:ea typeface="黑体" pitchFamily="49" charset="-122"/>
              </a:rPr>
              <a:t>。</a:t>
            </a:r>
            <a:endParaRPr lang="zh-CN" b="1" dirty="0">
              <a:latin typeface="Times New Roman" pitchFamily="18" charset="0"/>
              <a:ea typeface="黑体"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611560" y="476672"/>
            <a:ext cx="8210550" cy="4893647"/>
          </a:xfrm>
          <a:prstGeom prst="rect">
            <a:avLst/>
          </a:prstGeom>
          <a:noFill/>
          <a:ln w="9525">
            <a:noFill/>
            <a:miter lim="800000"/>
            <a:headEnd/>
            <a:tailEnd/>
          </a:ln>
        </p:spPr>
        <p:txBody>
          <a:bodyPr>
            <a:spAutoFit/>
          </a:bodyPr>
          <a:lstStyle/>
          <a:p>
            <a:endParaRPr lang="zh-CN" altLang="en-US" sz="2400" b="1" dirty="0">
              <a:latin typeface="黑体" pitchFamily="49" charset="-122"/>
              <a:ea typeface="黑体" pitchFamily="49" charset="-122"/>
              <a:sym typeface="Webdings" pitchFamily="18" charset="2"/>
            </a:endParaRPr>
          </a:p>
          <a:p>
            <a:r>
              <a:rPr lang="zh-CN" altLang="en-US" b="1" dirty="0">
                <a:latin typeface="Times New Roman" pitchFamily="18" charset="0"/>
                <a:ea typeface="黑体" pitchFamily="49" charset="-122"/>
                <a:sym typeface="Webdings" pitchFamily="18" charset="2"/>
              </a:rPr>
              <a:t>四、反对伦理利己主义的论证</a:t>
            </a:r>
          </a:p>
          <a:p>
            <a:endParaRPr lang="zh-CN" altLang="en-US" b="1" dirty="0">
              <a:latin typeface="Times New Roman" pitchFamily="18" charset="0"/>
              <a:ea typeface="黑体" pitchFamily="49" charset="-122"/>
              <a:sym typeface="Webdings" pitchFamily="18" charset="2"/>
            </a:endParaRPr>
          </a:p>
          <a:p>
            <a:r>
              <a:rPr lang="zh-CN" altLang="en-US" b="1" dirty="0">
                <a:latin typeface="Times New Roman" pitchFamily="18" charset="0"/>
                <a:ea typeface="黑体" pitchFamily="49" charset="-122"/>
                <a:sym typeface="Webdings" pitchFamily="18" charset="2"/>
              </a:rPr>
              <a:t>伦理利己主义的主要问题在于，它与我们对于道德的一个重要特征的直觉看法相冲突，即道德的公共性特征。这是说，道德作为一个公开的、公共的行为准则，能够在社会成员间进行教育和传授，能够作为社会成员的行为规范。</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466725" y="333375"/>
            <a:ext cx="8210550" cy="4662488"/>
          </a:xfrm>
          <a:prstGeom prst="rect">
            <a:avLst/>
          </a:prstGeom>
          <a:noFill/>
          <a:ln w="9525">
            <a:noFill/>
            <a:miter lim="800000"/>
            <a:headEnd/>
            <a:tailEnd/>
          </a:ln>
        </p:spPr>
        <p:txBody>
          <a:bodyPr>
            <a:spAutoFit/>
          </a:bodyPr>
          <a:lstStyle/>
          <a:p>
            <a:endParaRPr lang="zh-CN" altLang="en-US" sz="2400" b="1">
              <a:latin typeface="黑体" pitchFamily="49" charset="-122"/>
              <a:ea typeface="黑体" pitchFamily="49" charset="-122"/>
              <a:sym typeface="Webdings" pitchFamily="18" charset="2"/>
            </a:endParaRPr>
          </a:p>
          <a:p>
            <a:endParaRPr lang="zh-CN" altLang="en-US" sz="2400" b="1">
              <a:latin typeface="黑体" pitchFamily="49" charset="-122"/>
              <a:ea typeface="黑体" pitchFamily="49" charset="-122"/>
              <a:sym typeface="Webdings" pitchFamily="18" charset="2"/>
            </a:endParaRPr>
          </a:p>
          <a:p>
            <a:r>
              <a:rPr lang="en-US" altLang="zh-CN" b="1">
                <a:latin typeface="黑体" pitchFamily="49" charset="-122"/>
                <a:ea typeface="黑体" pitchFamily="49" charset="-122"/>
              </a:rPr>
              <a:t>1</a:t>
            </a:r>
            <a:r>
              <a:rPr lang="zh-CN" altLang="en-US" b="1">
                <a:latin typeface="黑体" pitchFamily="49" charset="-122"/>
                <a:ea typeface="黑体" pitchFamily="49" charset="-122"/>
              </a:rPr>
              <a:t>、伦理利己主义无法解决利益冲突问题</a:t>
            </a:r>
          </a:p>
          <a:p>
            <a:r>
              <a:rPr lang="zh-CN" altLang="en-US" b="1">
                <a:latin typeface="黑体" pitchFamily="49" charset="-122"/>
                <a:ea typeface="黑体" pitchFamily="49" charset="-122"/>
              </a:rPr>
              <a:t>   </a:t>
            </a:r>
            <a:r>
              <a:rPr lang="zh-CN" altLang="en-US" b="1">
                <a:latin typeface="黑体" pitchFamily="49" charset="-122"/>
                <a:ea typeface="黑体" pitchFamily="49" charset="-122"/>
                <a:sym typeface="Webdings" pitchFamily="18" charset="2"/>
              </a:rPr>
              <a:t></a:t>
            </a:r>
            <a:r>
              <a:rPr lang="zh-CN" altLang="en-US" b="1">
                <a:latin typeface="黑体" pitchFamily="49" charset="-122"/>
                <a:ea typeface="黑体" pitchFamily="49" charset="-122"/>
              </a:rPr>
              <a:t>如果</a:t>
            </a:r>
            <a:r>
              <a:rPr lang="en-US" altLang="zh-CN" b="1">
                <a:latin typeface="黑体" pitchFamily="49" charset="-122"/>
                <a:ea typeface="黑体" pitchFamily="49" charset="-122"/>
              </a:rPr>
              <a:t>A</a:t>
            </a:r>
            <a:r>
              <a:rPr lang="zh-CN" altLang="en-US" b="1">
                <a:latin typeface="黑体" pitchFamily="49" charset="-122"/>
                <a:ea typeface="黑体" pitchFamily="49" charset="-122"/>
              </a:rPr>
              <a:t>作一件事情</a:t>
            </a:r>
            <a:r>
              <a:rPr lang="en-US" altLang="zh-CN" b="1">
                <a:latin typeface="黑体" pitchFamily="49" charset="-122"/>
                <a:ea typeface="黑体" pitchFamily="49" charset="-122"/>
              </a:rPr>
              <a:t>E</a:t>
            </a:r>
            <a:r>
              <a:rPr lang="zh-CN" altLang="en-US" b="1">
                <a:latin typeface="黑体" pitchFamily="49" charset="-122"/>
                <a:ea typeface="黑体" pitchFamily="49" charset="-122"/>
              </a:rPr>
              <a:t>对</a:t>
            </a:r>
            <a:r>
              <a:rPr lang="en-US" altLang="zh-CN" b="1">
                <a:latin typeface="黑体" pitchFamily="49" charset="-122"/>
                <a:ea typeface="黑体" pitchFamily="49" charset="-122"/>
              </a:rPr>
              <a:t>A</a:t>
            </a:r>
            <a:r>
              <a:rPr lang="zh-CN" altLang="en-US" b="1">
                <a:latin typeface="黑体" pitchFamily="49" charset="-122"/>
                <a:ea typeface="黑体" pitchFamily="49" charset="-122"/>
              </a:rPr>
              <a:t>是有利的，但对</a:t>
            </a:r>
            <a:r>
              <a:rPr lang="en-US" altLang="zh-CN" b="1">
                <a:latin typeface="黑体" pitchFamily="49" charset="-122"/>
                <a:ea typeface="黑体" pitchFamily="49" charset="-122"/>
              </a:rPr>
              <a:t>B</a:t>
            </a:r>
            <a:r>
              <a:rPr lang="zh-CN" altLang="en-US" b="1">
                <a:latin typeface="黑体" pitchFamily="49" charset="-122"/>
                <a:ea typeface="黑体" pitchFamily="49" charset="-122"/>
              </a:rPr>
              <a:t>是不利的，</a:t>
            </a:r>
            <a:r>
              <a:rPr lang="en-US" altLang="zh-CN" b="1">
                <a:latin typeface="黑体" pitchFamily="49" charset="-122"/>
                <a:ea typeface="黑体" pitchFamily="49" charset="-122"/>
              </a:rPr>
              <a:t>B</a:t>
            </a:r>
            <a:r>
              <a:rPr lang="zh-CN" altLang="en-US" b="1">
                <a:latin typeface="黑体" pitchFamily="49" charset="-122"/>
                <a:ea typeface="黑体" pitchFamily="49" charset="-122"/>
              </a:rPr>
              <a:t>阻止</a:t>
            </a:r>
            <a:r>
              <a:rPr lang="en-US" altLang="zh-CN" b="1">
                <a:latin typeface="黑体" pitchFamily="49" charset="-122"/>
                <a:ea typeface="黑体" pitchFamily="49" charset="-122"/>
              </a:rPr>
              <a:t>A</a:t>
            </a:r>
            <a:r>
              <a:rPr lang="zh-CN" altLang="en-US" b="1">
                <a:latin typeface="黑体" pitchFamily="49" charset="-122"/>
                <a:ea typeface="黑体" pitchFamily="49" charset="-122"/>
              </a:rPr>
              <a:t>做</a:t>
            </a:r>
            <a:r>
              <a:rPr lang="en-US" altLang="zh-CN" b="1">
                <a:latin typeface="黑体" pitchFamily="49" charset="-122"/>
                <a:ea typeface="黑体" pitchFamily="49" charset="-122"/>
              </a:rPr>
              <a:t>E</a:t>
            </a:r>
            <a:r>
              <a:rPr lang="zh-CN" altLang="en-US" b="1">
                <a:latin typeface="黑体" pitchFamily="49" charset="-122"/>
                <a:ea typeface="黑体" pitchFamily="49" charset="-122"/>
              </a:rPr>
              <a:t>对</a:t>
            </a:r>
            <a:r>
              <a:rPr lang="en-US" altLang="zh-CN" b="1">
                <a:latin typeface="黑体" pitchFamily="49" charset="-122"/>
                <a:ea typeface="黑体" pitchFamily="49" charset="-122"/>
              </a:rPr>
              <a:t>B</a:t>
            </a:r>
            <a:r>
              <a:rPr lang="zh-CN" altLang="en-US" b="1">
                <a:latin typeface="黑体" pitchFamily="49" charset="-122"/>
                <a:ea typeface="黑体" pitchFamily="49" charset="-122"/>
              </a:rPr>
              <a:t>是有利的。那么伦理利己主义者</a:t>
            </a:r>
            <a:r>
              <a:rPr lang="en-US" altLang="zh-CN" b="1">
                <a:latin typeface="黑体" pitchFamily="49" charset="-122"/>
                <a:ea typeface="黑体" pitchFamily="49" charset="-122"/>
              </a:rPr>
              <a:t>C</a:t>
            </a:r>
            <a:r>
              <a:rPr lang="zh-CN" altLang="en-US" b="1">
                <a:latin typeface="黑体" pitchFamily="49" charset="-122"/>
                <a:ea typeface="黑体" pitchFamily="49" charset="-122"/>
              </a:rPr>
              <a:t>应该主张：</a:t>
            </a:r>
            <a:r>
              <a:rPr lang="zh-CN" altLang="en-US" b="1">
                <a:latin typeface="Times New Roman" pitchFamily="18" charset="0"/>
                <a:ea typeface="黑体" pitchFamily="49" charset="-122"/>
              </a:rPr>
              <a:t>“</a:t>
            </a:r>
            <a:r>
              <a:rPr lang="en-US" altLang="zh-CN" b="1">
                <a:latin typeface="黑体" pitchFamily="49" charset="-122"/>
                <a:ea typeface="黑体" pitchFamily="49" charset="-122"/>
              </a:rPr>
              <a:t>A</a:t>
            </a:r>
            <a:r>
              <a:rPr lang="zh-CN" altLang="en-US" b="1">
                <a:latin typeface="黑体" pitchFamily="49" charset="-122"/>
                <a:ea typeface="黑体" pitchFamily="49" charset="-122"/>
              </a:rPr>
              <a:t>做</a:t>
            </a:r>
            <a:r>
              <a:rPr lang="en-US" altLang="zh-CN" b="1">
                <a:latin typeface="黑体" pitchFamily="49" charset="-122"/>
                <a:ea typeface="黑体" pitchFamily="49" charset="-122"/>
              </a:rPr>
              <a:t>E</a:t>
            </a:r>
            <a:r>
              <a:rPr lang="zh-CN" altLang="en-US" b="1">
                <a:latin typeface="黑体" pitchFamily="49" charset="-122"/>
                <a:ea typeface="黑体" pitchFamily="49" charset="-122"/>
              </a:rPr>
              <a:t>是道德上正确的</a:t>
            </a:r>
            <a:r>
              <a:rPr lang="zh-CN" altLang="en-US" b="1">
                <a:latin typeface="Times New Roman" pitchFamily="18" charset="0"/>
                <a:ea typeface="黑体" pitchFamily="49" charset="-122"/>
              </a:rPr>
              <a:t>”</a:t>
            </a:r>
            <a:r>
              <a:rPr lang="zh-CN" altLang="en-US" b="1">
                <a:latin typeface="黑体" pitchFamily="49" charset="-122"/>
                <a:ea typeface="黑体" pitchFamily="49" charset="-122"/>
              </a:rPr>
              <a:t>（因为</a:t>
            </a:r>
            <a:r>
              <a:rPr lang="en-US" altLang="zh-CN" b="1">
                <a:latin typeface="黑体" pitchFamily="49" charset="-122"/>
                <a:ea typeface="黑体" pitchFamily="49" charset="-122"/>
              </a:rPr>
              <a:t>E</a:t>
            </a:r>
            <a:r>
              <a:rPr lang="zh-CN" altLang="en-US" b="1">
                <a:latin typeface="黑体" pitchFamily="49" charset="-122"/>
                <a:ea typeface="黑体" pitchFamily="49" charset="-122"/>
              </a:rPr>
              <a:t>符合</a:t>
            </a:r>
            <a:r>
              <a:rPr lang="en-US" altLang="zh-CN" b="1">
                <a:latin typeface="黑体" pitchFamily="49" charset="-122"/>
                <a:ea typeface="黑体" pitchFamily="49" charset="-122"/>
              </a:rPr>
              <a:t>A</a:t>
            </a:r>
            <a:r>
              <a:rPr lang="zh-CN" altLang="en-US" b="1">
                <a:latin typeface="黑体" pitchFamily="49" charset="-122"/>
                <a:ea typeface="黑体" pitchFamily="49" charset="-122"/>
              </a:rPr>
              <a:t>的利益）。</a:t>
            </a:r>
            <a:r>
              <a:rPr lang="zh-CN" altLang="en-US" b="1">
                <a:latin typeface="Times New Roman" pitchFamily="18" charset="0"/>
                <a:ea typeface="黑体" pitchFamily="49" charset="-122"/>
              </a:rPr>
              <a:t>“</a:t>
            </a:r>
            <a:r>
              <a:rPr lang="en-US" altLang="zh-CN" b="1">
                <a:latin typeface="黑体" pitchFamily="49" charset="-122"/>
                <a:ea typeface="黑体" pitchFamily="49" charset="-122"/>
              </a:rPr>
              <a:t>B</a:t>
            </a:r>
            <a:r>
              <a:rPr lang="zh-CN" altLang="en-US" b="1">
                <a:latin typeface="黑体" pitchFamily="49" charset="-122"/>
                <a:ea typeface="黑体" pitchFamily="49" charset="-122"/>
              </a:rPr>
              <a:t>阻止</a:t>
            </a:r>
            <a:r>
              <a:rPr lang="en-US" altLang="zh-CN" b="1">
                <a:latin typeface="黑体" pitchFamily="49" charset="-122"/>
                <a:ea typeface="黑体" pitchFamily="49" charset="-122"/>
              </a:rPr>
              <a:t>A</a:t>
            </a:r>
            <a:r>
              <a:rPr lang="zh-CN" altLang="en-US" b="1">
                <a:latin typeface="黑体" pitchFamily="49" charset="-122"/>
                <a:ea typeface="黑体" pitchFamily="49" charset="-122"/>
              </a:rPr>
              <a:t>做</a:t>
            </a:r>
            <a:r>
              <a:rPr lang="en-US" altLang="zh-CN" b="1">
                <a:latin typeface="黑体" pitchFamily="49" charset="-122"/>
                <a:ea typeface="黑体" pitchFamily="49" charset="-122"/>
              </a:rPr>
              <a:t>E</a:t>
            </a:r>
            <a:r>
              <a:rPr lang="zh-CN" altLang="en-US" b="1">
                <a:latin typeface="黑体" pitchFamily="49" charset="-122"/>
                <a:ea typeface="黑体" pitchFamily="49" charset="-122"/>
              </a:rPr>
              <a:t>是道德上正确的</a:t>
            </a:r>
            <a:r>
              <a:rPr lang="zh-CN" altLang="en-US" b="1">
                <a:latin typeface="Times New Roman" pitchFamily="18" charset="0"/>
                <a:ea typeface="黑体" pitchFamily="49" charset="-122"/>
              </a:rPr>
              <a:t>”</a:t>
            </a:r>
            <a:r>
              <a:rPr lang="zh-CN" altLang="en-US" b="1">
                <a:latin typeface="黑体" pitchFamily="49" charset="-122"/>
                <a:ea typeface="黑体" pitchFamily="49" charset="-122"/>
              </a:rPr>
              <a:t>（因为</a:t>
            </a:r>
            <a:r>
              <a:rPr lang="en-US" altLang="zh-CN" b="1">
                <a:latin typeface="黑体" pitchFamily="49" charset="-122"/>
                <a:ea typeface="黑体" pitchFamily="49" charset="-122"/>
              </a:rPr>
              <a:t>E</a:t>
            </a:r>
            <a:r>
              <a:rPr lang="zh-CN" altLang="en-US" b="1">
                <a:latin typeface="黑体" pitchFamily="49" charset="-122"/>
                <a:ea typeface="黑体" pitchFamily="49" charset="-122"/>
              </a:rPr>
              <a:t>不符合</a:t>
            </a:r>
            <a:r>
              <a:rPr lang="en-US" altLang="zh-CN" b="1">
                <a:latin typeface="黑体" pitchFamily="49" charset="-122"/>
                <a:ea typeface="黑体" pitchFamily="49" charset="-122"/>
              </a:rPr>
              <a:t>B</a:t>
            </a:r>
            <a:r>
              <a:rPr lang="zh-CN" altLang="en-US" b="1">
                <a:latin typeface="黑体" pitchFamily="49" charset="-122"/>
                <a:ea typeface="黑体" pitchFamily="49" charset="-122"/>
              </a:rPr>
              <a:t>的利益）</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609600" y="533400"/>
            <a:ext cx="8042275" cy="3322638"/>
          </a:xfrm>
          <a:prstGeom prst="rect">
            <a:avLst/>
          </a:prstGeom>
          <a:noFill/>
          <a:ln w="9525">
            <a:noFill/>
            <a:miter lim="800000"/>
            <a:headEnd/>
            <a:tailEnd/>
          </a:ln>
        </p:spPr>
        <p:txBody>
          <a:bodyPr>
            <a:spAutoFit/>
          </a:bodyPr>
          <a:lstStyle/>
          <a:p>
            <a:endParaRPr lang="en-US" altLang="zh-CN" sz="3200" b="1" dirty="0">
              <a:latin typeface="黑体" pitchFamily="49" charset="-122"/>
              <a:ea typeface="黑体" pitchFamily="49" charset="-122"/>
              <a:sym typeface="Webdings" pitchFamily="18" charset="2"/>
            </a:endParaRPr>
          </a:p>
          <a:p>
            <a:r>
              <a:rPr lang="en-US" altLang="zh-CN" b="1" dirty="0">
                <a:latin typeface="黑体" pitchFamily="49" charset="-122"/>
                <a:ea typeface="黑体" pitchFamily="49" charset="-122"/>
              </a:rPr>
              <a:t>2</a:t>
            </a:r>
            <a:r>
              <a:rPr lang="zh-CN" altLang="en-US" b="1" dirty="0">
                <a:latin typeface="黑体" pitchFamily="49" charset="-122"/>
                <a:ea typeface="黑体" pitchFamily="49" charset="-122"/>
              </a:rPr>
              <a:t>、伦理利己主义不具有公开性</a:t>
            </a:r>
          </a:p>
          <a:p>
            <a:r>
              <a:rPr lang="zh-CN" altLang="en-US" b="1" dirty="0">
                <a:latin typeface="黑体" pitchFamily="49" charset="-122"/>
                <a:ea typeface="黑体" pitchFamily="49" charset="-122"/>
              </a:rPr>
              <a:t>    </a:t>
            </a:r>
          </a:p>
          <a:p>
            <a:r>
              <a:rPr lang="zh-CN" altLang="en-US" b="1" dirty="0">
                <a:latin typeface="黑体" pitchFamily="49" charset="-122"/>
                <a:ea typeface="黑体" pitchFamily="49" charset="-122"/>
              </a:rPr>
              <a:t>   首先，一个伦理利己主义者，不能公开宣称伦理利己主义的原则，因为这不符合他最大的自我利益。</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609600" y="533400"/>
            <a:ext cx="8042275" cy="4154984"/>
          </a:xfrm>
          <a:prstGeom prst="rect">
            <a:avLst/>
          </a:prstGeom>
          <a:noFill/>
          <a:ln w="9525">
            <a:noFill/>
            <a:miter lim="800000"/>
            <a:headEnd/>
            <a:tailEnd/>
          </a:ln>
        </p:spPr>
        <p:txBody>
          <a:bodyPr>
            <a:spAutoFit/>
          </a:bodyPr>
          <a:lstStyle/>
          <a:p>
            <a:endParaRPr lang="en-US" altLang="zh-CN" sz="2400" b="1" dirty="0">
              <a:latin typeface="黑体" pitchFamily="49" charset="-122"/>
              <a:ea typeface="黑体" pitchFamily="49" charset="-122"/>
              <a:sym typeface="Webdings" pitchFamily="18" charset="2"/>
            </a:endParaRPr>
          </a:p>
          <a:p>
            <a:endParaRPr lang="en-US" altLang="zh-CN" sz="2400" b="1" dirty="0">
              <a:latin typeface="黑体" pitchFamily="49" charset="-122"/>
              <a:ea typeface="黑体" pitchFamily="49" charset="-122"/>
            </a:endParaRPr>
          </a:p>
          <a:p>
            <a:r>
              <a:rPr lang="en-US" altLang="zh-CN" sz="2400" b="1" dirty="0">
                <a:latin typeface="黑体" pitchFamily="49" charset="-122"/>
                <a:ea typeface="黑体" pitchFamily="49" charset="-122"/>
              </a:rPr>
              <a:t>  </a:t>
            </a:r>
            <a:r>
              <a:rPr lang="en-US" altLang="zh-CN" b="1" dirty="0">
                <a:latin typeface="黑体" pitchFamily="49" charset="-122"/>
                <a:ea typeface="黑体" pitchFamily="49" charset="-122"/>
              </a:rPr>
              <a:t> </a:t>
            </a:r>
            <a:r>
              <a:rPr lang="zh-CN" altLang="en-US" b="1" dirty="0">
                <a:latin typeface="黑体" pitchFamily="49" charset="-122"/>
                <a:ea typeface="黑体" pitchFamily="49" charset="-122"/>
              </a:rPr>
              <a:t>其次，一个伦理利己主义者不能得到友谊、爱这些重要的自我利益。因为爱的本质在于为了他人的利益本身而关心他人的利益。一个伦理利己主义者为了自我利益追求爱，必然会陷入内心的分裂。</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609600" y="533400"/>
            <a:ext cx="8042275" cy="7663636"/>
          </a:xfrm>
          <a:prstGeom prst="rect">
            <a:avLst/>
          </a:prstGeom>
          <a:noFill/>
          <a:ln w="9525">
            <a:noFill/>
            <a:miter lim="800000"/>
            <a:headEnd/>
            <a:tailEnd/>
          </a:ln>
        </p:spPr>
        <p:txBody>
          <a:bodyPr>
            <a:spAutoFit/>
          </a:bodyPr>
          <a:lstStyle/>
          <a:p>
            <a:endParaRPr lang="en-US" altLang="zh-CN" sz="3200" b="1" dirty="0">
              <a:latin typeface="黑体" pitchFamily="49" charset="-122"/>
              <a:ea typeface="黑体" pitchFamily="49" charset="-122"/>
              <a:sym typeface="Webdings" pitchFamily="18" charset="2"/>
            </a:endParaRPr>
          </a:p>
          <a:p>
            <a:r>
              <a:rPr lang="en-US" altLang="zh-CN" b="1" dirty="0">
                <a:latin typeface="Times New Roman" pitchFamily="18" charset="0"/>
                <a:ea typeface="黑体" pitchFamily="49" charset="-122"/>
                <a:sym typeface="Webdings" pitchFamily="18" charset="2"/>
              </a:rPr>
              <a:t>3</a:t>
            </a:r>
            <a:r>
              <a:rPr lang="zh-CN" altLang="en-US" b="1" dirty="0">
                <a:latin typeface="Times New Roman" pitchFamily="18" charset="0"/>
                <a:ea typeface="黑体" pitchFamily="49" charset="-122"/>
                <a:sym typeface="Webdings" pitchFamily="18" charset="2"/>
              </a:rPr>
              <a:t>、伦理利己主义无法解释公共道德义务</a:t>
            </a:r>
          </a:p>
          <a:p>
            <a:r>
              <a:rPr lang="zh-CN" altLang="en-US" b="1" dirty="0">
                <a:latin typeface="Times New Roman" pitchFamily="18" charset="0"/>
                <a:ea typeface="黑体" pitchFamily="49" charset="-122"/>
                <a:sym typeface="Webdings" pitchFamily="18" charset="2"/>
              </a:rPr>
              <a:t>伦理利己主义能够导出个人间的道德义务，包括一个人对自己的道德义务和一个人对他人的道德义务。但伦理利己主义似乎很难导出象公正这样的公共道德义务，因为一项社会政策是针对所有人而言的，其是否公正，需要考虑社会中所有人的利益。</a:t>
            </a:r>
          </a:p>
          <a:p>
            <a:endParaRPr lang="zh-CN" altLang="en-US" b="1" dirty="0">
              <a:latin typeface="Times New Roman" pitchFamily="18" charset="0"/>
              <a:ea typeface="黑体" pitchFamily="49" charset="-122"/>
              <a:sym typeface="Webdings" pitchFamily="18" charset="2"/>
            </a:endParaRPr>
          </a:p>
          <a:p>
            <a:endParaRPr lang="zh-CN" altLang="en-US" b="1" dirty="0">
              <a:latin typeface="Times New Roman" pitchFamily="18" charset="0"/>
              <a:ea typeface="黑体" pitchFamily="49" charset="-122"/>
              <a:sym typeface="Webdings" pitchFamily="18" charset="2"/>
            </a:endParaRPr>
          </a:p>
          <a:p>
            <a:endParaRPr lang="zh-CN" altLang="en-US" sz="3200" b="1" dirty="0">
              <a:latin typeface="Times New Roman" pitchFamily="18" charset="0"/>
              <a:ea typeface="黑体" pitchFamily="49" charset="-122"/>
              <a:sym typeface="Webdings" pitchFamily="18" charset="2"/>
            </a:endParaRPr>
          </a:p>
          <a:p>
            <a:endParaRPr lang="en-US" altLang="zh-CN" sz="3200" b="1" dirty="0">
              <a:latin typeface="Times New Roman" pitchFamily="18" charset="0"/>
              <a:ea typeface="黑体" pitchFamily="49" charset="-122"/>
              <a:sym typeface="Webdings" pitchFamily="18" charset="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609600" y="838200"/>
            <a:ext cx="8305800" cy="5078313"/>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四、订约主义</a:t>
            </a:r>
          </a:p>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在伦理利己主义的理论中，利己原则是最基本的道德原则，其它的道德规则可以还原为这个道德原则。这个理论的问题在于：从直觉上看，道德规则（如不要说谎、公正分配）具有公共性（如解决人际之间的冲突），而利己原则不具有公共性。</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609600" y="838200"/>
            <a:ext cx="8305800" cy="2862322"/>
          </a:xfrm>
          <a:prstGeom prst="rect">
            <a:avLst/>
          </a:prstGeom>
          <a:noFill/>
          <a:ln w="9525">
            <a:noFill/>
            <a:miter lim="800000"/>
            <a:headEnd/>
            <a:tailEnd/>
          </a:ln>
        </p:spPr>
        <p:txBody>
          <a:bodyPr>
            <a:spAutoFit/>
          </a:bodyPr>
          <a:lstStyle/>
          <a:p>
            <a:endParaRPr lang="zh-CN" altLang="en-US" b="1" dirty="0">
              <a:latin typeface="黑体" pitchFamily="49" charset="-122"/>
              <a:ea typeface="黑体" pitchFamily="49" charset="-122"/>
            </a:endParaRPr>
          </a:p>
          <a:p>
            <a:r>
              <a:rPr lang="zh-CN" altLang="en-US" b="1" dirty="0">
                <a:latin typeface="黑体" pitchFamily="49" charset="-122"/>
                <a:ea typeface="黑体" pitchFamily="49" charset="-122"/>
              </a:rPr>
              <a:t>但有一些人认为，伦理利己主义的核心想法还是具有吸引力的，因为这个想法似乎很自然地解决了为什么要按照道德要求行事的问题和道德的可实践性问题。</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539552" y="908720"/>
            <a:ext cx="8305800" cy="3970318"/>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那么伦理利己主义的问题出在哪里呢？问题出在伦理利己主义希望把道德规则直接还原为利己原则。而按照这个原则，在判断一个行为是否道德上正当时，要直接参照这个行为对行动者带来的自我利益。这个结构上的特点，使它不能具有公共性。</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539552" y="1052736"/>
            <a:ext cx="8305800" cy="3416320"/>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但我们可以不把道德规则直接还原为利己原则，而是把利己原则看着是道德规则的源泉。也就是说，利己原则本身并不是道德原则，而是审慎或合理性原则，但道德规则是从利己原则产生出来的。这种想法的一个模型就是契约。</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539750" y="549275"/>
            <a:ext cx="8305800" cy="4462760"/>
          </a:xfrm>
          <a:prstGeom prst="rect">
            <a:avLst/>
          </a:prstGeom>
          <a:noFill/>
          <a:ln w="9525">
            <a:noFill/>
            <a:miter lim="800000"/>
            <a:headEnd/>
            <a:tailEnd/>
          </a:ln>
        </p:spPr>
        <p:txBody>
          <a:bodyPr>
            <a:spAutoFit/>
          </a:bodyPr>
          <a:lstStyle/>
          <a:p>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rPr>
              <a:t>契约的一个特点是，契约的签订者都是从利己原则出发的，之所以要签订契约，在于只有这样才能使每一位签订者的利益达到最大化。而要能够达成契约，我们不能直接从利己原则出发，必须要让出部分利益（退让）。契约的签订者通过让出部分利益来达到利益最大化。</a:t>
            </a:r>
            <a:endParaRPr lang="en-US" altLang="zh-CN" b="1" dirty="0">
              <a:latin typeface="黑体" pitchFamily="49" charset="-122"/>
              <a:ea typeface="黑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609600" y="457200"/>
            <a:ext cx="8001000" cy="3539430"/>
          </a:xfrm>
          <a:prstGeom prst="rect">
            <a:avLst/>
          </a:prstGeom>
          <a:noFill/>
          <a:ln w="9525">
            <a:noFill/>
            <a:miter lim="800000"/>
            <a:headEnd/>
            <a:tailEnd/>
          </a:ln>
        </p:spPr>
        <p:txBody>
          <a:bodyPr>
            <a:spAutoFit/>
          </a:bodyPr>
          <a:lstStyle/>
          <a:p>
            <a:endParaRPr lang="zh-CN" altLang="zh-CN" sz="4400" dirty="0">
              <a:latin typeface="黑体" pitchFamily="49" charset="-122"/>
              <a:ea typeface="黑体" pitchFamily="49" charset="-122"/>
            </a:endParaRPr>
          </a:p>
          <a:p>
            <a:r>
              <a:rPr lang="zh-CN" b="1" dirty="0">
                <a:latin typeface="Times New Roman" pitchFamily="18" charset="0"/>
                <a:ea typeface="黑体" pitchFamily="49" charset="-122"/>
              </a:rPr>
              <a:t>伦理利己主义</a:t>
            </a:r>
            <a:r>
              <a:rPr lang="zh-CN" altLang="en-US" b="1" dirty="0">
                <a:latin typeface="Times New Roman" pitchFamily="18" charset="0"/>
                <a:ea typeface="黑体" pitchFamily="49" charset="-122"/>
              </a:rPr>
              <a:t>似乎有某些直觉上的支持</a:t>
            </a:r>
            <a:r>
              <a:rPr lang="zh-CN" b="1" dirty="0">
                <a:latin typeface="Times New Roman" pitchFamily="18" charset="0"/>
                <a:ea typeface="黑体" pitchFamily="49" charset="-122"/>
              </a:rPr>
              <a:t>。</a:t>
            </a:r>
            <a:endParaRPr lang="en-US" altLang="zh-CN" b="1" dirty="0">
              <a:latin typeface="Times New Roman" pitchFamily="18" charset="0"/>
              <a:ea typeface="黑体" pitchFamily="49" charset="-122"/>
            </a:endParaRPr>
          </a:p>
          <a:p>
            <a:r>
              <a:rPr lang="zh-CN" altLang="en-US" b="1" dirty="0">
                <a:latin typeface="Times New Roman" pitchFamily="18" charset="0"/>
                <a:ea typeface="黑体" pitchFamily="49" charset="-122"/>
              </a:rPr>
              <a:t>在日常生活中，当我们对其他人进行道德上的劝告或教化时，往往援引自我利益来进行说服。历史上的许多宗教体系也似乎具有这样的特点。</a:t>
            </a:r>
            <a:endParaRPr lang="zh-CN" b="1" dirty="0">
              <a:latin typeface="Times New Roman" pitchFamily="18" charset="0"/>
              <a:ea typeface="黑体"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539750" y="549275"/>
            <a:ext cx="8305800" cy="6186309"/>
          </a:xfrm>
          <a:prstGeom prst="rect">
            <a:avLst/>
          </a:prstGeom>
          <a:noFill/>
          <a:ln w="9525">
            <a:noFill/>
            <a:miter lim="800000"/>
            <a:headEnd/>
            <a:tailEnd/>
          </a:ln>
        </p:spPr>
        <p:txBody>
          <a:bodyPr>
            <a:spAutoFit/>
          </a:bodyPr>
          <a:lstStyle/>
          <a:p>
            <a:r>
              <a:rPr lang="zh-CN" altLang="en-US" b="1" dirty="0">
                <a:latin typeface="黑体" pitchFamily="49" charset="-122"/>
                <a:ea typeface="黑体" pitchFamily="49" charset="-122"/>
              </a:rPr>
              <a:t>社会契约的思想最早是霍布斯提出来的，他以此为政府统治的合法性提供一个辩护。按照霍布斯，为了理解政府统治的合法性，我们可以假设没有政府统治（自然状态）会是什么状况。他假设每个人的动机是利己的和嫉妒的，因此自然状态对每个人来说都很糟糕。人们发现了这一点，然后通过达成契约形成具有统治力的政府。政府的出现会让每个人丧失部分权利，但避免每个人生活在最糟糕的处境。</a:t>
            </a:r>
            <a:endParaRPr lang="en-US" altLang="zh-CN" b="1" dirty="0">
              <a:latin typeface="黑体" pitchFamily="49" charset="-122"/>
              <a:ea typeface="黑体"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539750" y="549275"/>
            <a:ext cx="8305800" cy="3970318"/>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社会契约思想后来为卢梭、洛克、康德等人所用，不但用它来解释政府统治的合法性，而且用它来解释道德的基础和内容。社会契约模型通常包括两个要素：一是初始状态，一是每个签约者的动机和合理性原则。</a:t>
            </a:r>
            <a:endParaRPr lang="en-US" altLang="zh-CN" b="1" dirty="0">
              <a:latin typeface="黑体" pitchFamily="49" charset="-122"/>
              <a:ea typeface="黑体"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539750" y="549275"/>
            <a:ext cx="8305800" cy="3970318"/>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在社会契约模型的应用中，需要区分两种不同的立场。契约主义（</a:t>
            </a:r>
            <a:r>
              <a:rPr lang="fr-FR" altLang="zh-CN" dirty="0"/>
              <a:t>contractualis</a:t>
            </a:r>
            <a:r>
              <a:rPr lang="en-US" altLang="zh-CN" dirty="0"/>
              <a:t>m</a:t>
            </a:r>
            <a:r>
              <a:rPr lang="fr-FR" altLang="zh-CN" dirty="0"/>
              <a:t> </a:t>
            </a:r>
            <a:r>
              <a:rPr lang="zh-CN" altLang="en-US" b="1" dirty="0">
                <a:latin typeface="黑体" pitchFamily="49" charset="-122"/>
                <a:ea typeface="黑体" pitchFamily="49" charset="-122"/>
              </a:rPr>
              <a:t>）假定每位签约者的动机中已经包含了某些道德考虑。而定约主义（</a:t>
            </a:r>
            <a:r>
              <a:rPr lang="fr-FR" altLang="zh-CN" b="1" dirty="0"/>
              <a:t>Contractarianism</a:t>
            </a:r>
            <a:r>
              <a:rPr lang="zh-CN" altLang="en-US" b="1" dirty="0">
                <a:latin typeface="黑体" pitchFamily="49" charset="-122"/>
                <a:ea typeface="黑体" pitchFamily="49" charset="-122"/>
              </a:rPr>
              <a:t>）则假定每位签约者的动机完全是利己的。</a:t>
            </a:r>
            <a:endParaRPr lang="en-US" altLang="zh-CN" b="1" dirty="0">
              <a:latin typeface="黑体" pitchFamily="49" charset="-122"/>
              <a:ea typeface="黑体" pitchFamily="49" charset="-122"/>
            </a:endParaRPr>
          </a:p>
        </p:txBody>
      </p:sp>
    </p:spTree>
    <p:extLst>
      <p:ext uri="{BB962C8B-B14F-4D97-AF65-F5344CB8AC3E}">
        <p14:creationId xmlns:p14="http://schemas.microsoft.com/office/powerpoint/2010/main" val="24156511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539750" y="549275"/>
            <a:ext cx="8305800" cy="2800767"/>
          </a:xfrm>
          <a:prstGeom prst="rect">
            <a:avLst/>
          </a:prstGeom>
          <a:noFill/>
          <a:ln w="9525">
            <a:noFill/>
            <a:miter lim="800000"/>
            <a:headEnd/>
            <a:tailEnd/>
          </a:ln>
        </p:spPr>
        <p:txBody>
          <a:bodyPr>
            <a:spAutoFit/>
          </a:bodyPr>
          <a:lstStyle/>
          <a:p>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二十世纪订约主义的代表人物是高蒂尔（</a:t>
            </a:r>
            <a:r>
              <a:rPr lang="fr-FR" altLang="zh-CN" b="1" dirty="0">
                <a:latin typeface="黑体" pitchFamily="49" charset="-122"/>
                <a:ea typeface="黑体" pitchFamily="49" charset="-122"/>
              </a:rPr>
              <a:t>David Gauthier</a:t>
            </a:r>
            <a:r>
              <a:rPr lang="zh-CN" altLang="en-US" b="1" dirty="0">
                <a:latin typeface="黑体" pitchFamily="49" charset="-122"/>
                <a:ea typeface="黑体" pitchFamily="49" charset="-122"/>
              </a:rPr>
              <a:t>）。他借用了博弈论的理论资源来发展定约主义的思想，试图给出一个理解道德的理论框架。</a:t>
            </a:r>
            <a:endParaRPr lang="zh-CN" altLang="en-US" b="1" dirty="0">
              <a:latin typeface="黑体" pitchFamily="49" charset="-122"/>
              <a:ea typeface="黑体" pitchFamily="49" charset="-122"/>
              <a:sym typeface="Webdings" pitchFamily="18" charset="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539750" y="549275"/>
            <a:ext cx="8305800" cy="6124754"/>
          </a:xfrm>
          <a:prstGeom prst="rect">
            <a:avLst/>
          </a:prstGeom>
          <a:noFill/>
          <a:ln w="9525">
            <a:noFill/>
            <a:miter lim="800000"/>
            <a:headEnd/>
            <a:tailEnd/>
          </a:ln>
        </p:spPr>
        <p:txBody>
          <a:bodyPr>
            <a:spAutoFit/>
          </a:bodyPr>
          <a:lstStyle/>
          <a:p>
            <a:endParaRPr lang="en-US" altLang="zh-CN" sz="3200" b="1" dirty="0">
              <a:latin typeface="黑体" pitchFamily="49" charset="-122"/>
              <a:ea typeface="黑体" pitchFamily="49" charset="-122"/>
            </a:endParaRPr>
          </a:p>
          <a:p>
            <a:r>
              <a:rPr lang="zh-CN" altLang="en-US" b="1" dirty="0">
                <a:latin typeface="黑体" pitchFamily="49" charset="-122"/>
                <a:ea typeface="黑体" pitchFamily="49" charset="-122"/>
                <a:sym typeface="Webdings" pitchFamily="18" charset="2"/>
              </a:rPr>
              <a:t>社会契约模型的一个核心看法是：每个人通过出让部分利益达成契约，反而能够让自我利益最大化。为什么会如此呢？这是由于每个人不是单独地追求自我利益，每个人的行为都处于与其他人的互动中。一个人的行为会影响到其他人对行为的选择。这就可能造成一种情况，那就是一个人按照最有利于自己的方式来行为，反而会损害自己的利益。博弈论揭示了这样的情景。</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609600" y="304800"/>
            <a:ext cx="8305800" cy="2103438"/>
          </a:xfrm>
          <a:prstGeom prst="rect">
            <a:avLst/>
          </a:prstGeom>
          <a:noFill/>
          <a:ln w="9525">
            <a:noFill/>
            <a:miter lim="800000"/>
            <a:headEnd/>
            <a:tailEnd/>
          </a:ln>
        </p:spPr>
        <p:txBody>
          <a:bodyPr>
            <a:spAutoFit/>
          </a:bodyPr>
          <a:lstStyle/>
          <a:p>
            <a:endParaRPr lang="en-US" altLang="zh-CN" sz="3200" b="1">
              <a:latin typeface="黑体" pitchFamily="49" charset="-122"/>
              <a:ea typeface="黑体" pitchFamily="49" charset="-122"/>
            </a:endParaRPr>
          </a:p>
          <a:p>
            <a:r>
              <a:rPr lang="en-US" altLang="zh-CN" sz="3200" b="1">
                <a:latin typeface="黑体" pitchFamily="49" charset="-122"/>
                <a:ea typeface="黑体" pitchFamily="49" charset="-122"/>
              </a:rPr>
              <a:t>  </a:t>
            </a:r>
            <a:r>
              <a:rPr lang="en-US" altLang="zh-CN" b="1">
                <a:latin typeface="黑体" pitchFamily="49" charset="-122"/>
                <a:ea typeface="黑体" pitchFamily="49" charset="-122"/>
                <a:sym typeface="Webdings" pitchFamily="18" charset="2"/>
              </a:rPr>
              <a:t></a:t>
            </a:r>
            <a:r>
              <a:rPr lang="zh-CN" altLang="en-US" b="1">
                <a:latin typeface="黑体" pitchFamily="49" charset="-122"/>
                <a:ea typeface="黑体" pitchFamily="49" charset="-122"/>
                <a:sym typeface="Webdings" pitchFamily="18" charset="2"/>
              </a:rPr>
              <a:t>囚徒悖论：</a:t>
            </a:r>
          </a:p>
          <a:p>
            <a:endParaRPr lang="zh-CN" altLang="en-US" sz="3200" b="1">
              <a:latin typeface="黑体" pitchFamily="49" charset="-122"/>
              <a:ea typeface="黑体" pitchFamily="49" charset="-122"/>
              <a:sym typeface="Webdings" pitchFamily="18" charset="2"/>
            </a:endParaRPr>
          </a:p>
          <a:p>
            <a:endParaRPr lang="en-US" altLang="zh-CN" sz="3200" b="1">
              <a:latin typeface="黑体" pitchFamily="49" charset="-122"/>
              <a:ea typeface="黑体" pitchFamily="49" charset="-122"/>
            </a:endParaRPr>
          </a:p>
        </p:txBody>
      </p:sp>
      <p:graphicFrame>
        <p:nvGraphicFramePr>
          <p:cNvPr id="142339" name="Group 3"/>
          <p:cNvGraphicFramePr>
            <a:graphicFrameLocks noGrp="1"/>
          </p:cNvGraphicFramePr>
          <p:nvPr/>
        </p:nvGraphicFramePr>
        <p:xfrm>
          <a:off x="1547813" y="1989138"/>
          <a:ext cx="6553200" cy="4064000"/>
        </p:xfrm>
        <a:graphic>
          <a:graphicData uri="http://schemas.openxmlformats.org/drawingml/2006/table">
            <a:tbl>
              <a:tblPr/>
              <a:tblGrid>
                <a:gridCol w="1295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1016000">
                <a:tc rowSpan="4">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囚徒</a:t>
                      </a: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                        </a:t>
                      </a: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囚徒</a:t>
                      </a: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0160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  </a:t>
                      </a: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坦白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  </a:t>
                      </a: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抵赖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0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 </a:t>
                      </a: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坦白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a:t>
                      </a: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8</a:t>
                      </a: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a:t>
                      </a: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  </a:t>
                      </a: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0</a:t>
                      </a: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 －</a:t>
                      </a: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0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 </a:t>
                      </a: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抵赖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a:t>
                      </a: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10</a:t>
                      </a: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 </a:t>
                      </a: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a:t>
                      </a: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1</a:t>
                      </a: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a:t>
                      </a:r>
                      <a:r>
                        <a:rPr kumimoji="0" lang="en-US" sz="2800" b="1" i="0" u="none" strike="noStrike" cap="none" normalizeH="0" baseline="0">
                          <a:ln>
                            <a:noFill/>
                          </a:ln>
                          <a:solidFill>
                            <a:schemeClr val="tx1"/>
                          </a:solidFill>
                          <a:effectLst>
                            <a:outerShdw blurRad="38100" dist="38100" dir="2700000" algn="tl">
                              <a:srgbClr val="00000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539750" y="333375"/>
            <a:ext cx="8305800" cy="3785652"/>
          </a:xfrm>
          <a:prstGeom prst="rect">
            <a:avLst/>
          </a:prstGeom>
          <a:noFill/>
          <a:ln w="9525">
            <a:noFill/>
            <a:miter lim="800000"/>
            <a:headEnd/>
            <a:tailEnd/>
          </a:ln>
        </p:spPr>
        <p:txBody>
          <a:bodyPr>
            <a:spAutoFit/>
          </a:bodyPr>
          <a:lstStyle/>
          <a:p>
            <a:endParaRPr lang="en-US" altLang="zh-CN" sz="3200" b="1" dirty="0">
              <a:latin typeface="黑体" pitchFamily="49" charset="-122"/>
              <a:ea typeface="黑体" pitchFamily="49" charset="-122"/>
            </a:endParaRPr>
          </a:p>
          <a:p>
            <a:r>
              <a:rPr lang="en-US" altLang="zh-CN" sz="3200" b="1" dirty="0">
                <a:latin typeface="黑体" pitchFamily="49" charset="-122"/>
                <a:ea typeface="黑体" pitchFamily="49" charset="-122"/>
              </a:rPr>
              <a:t>  </a:t>
            </a:r>
          </a:p>
          <a:p>
            <a:r>
              <a:rPr lang="zh-CN" altLang="en-US" b="1" dirty="0">
                <a:latin typeface="黑体" pitchFamily="49" charset="-122"/>
                <a:ea typeface="黑体" pitchFamily="49" charset="-122"/>
              </a:rPr>
              <a:t>在这种处境中，共同抵赖是对每个人都最有利的战略。但是，如果</a:t>
            </a:r>
            <a:r>
              <a:rPr lang="en-US" altLang="zh-CN" b="1" dirty="0">
                <a:latin typeface="黑体" pitchFamily="49" charset="-122"/>
                <a:ea typeface="黑体" pitchFamily="49" charset="-122"/>
              </a:rPr>
              <a:t>A</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B</a:t>
            </a:r>
            <a:r>
              <a:rPr lang="zh-CN" altLang="en-US" b="1" dirty="0">
                <a:latin typeface="黑体" pitchFamily="49" charset="-122"/>
                <a:ea typeface="黑体" pitchFamily="49" charset="-122"/>
              </a:rPr>
              <a:t>都按照有利于自己的方式来行为，只能是选择次优的战略。</a:t>
            </a:r>
          </a:p>
          <a:p>
            <a:r>
              <a:rPr lang="zh-CN" altLang="en-US" sz="3200" b="1" dirty="0">
                <a:latin typeface="黑体" pitchFamily="49" charset="-122"/>
                <a:ea typeface="黑体" pitchFamily="49" charset="-122"/>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609600" y="0"/>
            <a:ext cx="8305800" cy="4906963"/>
          </a:xfrm>
          <a:prstGeom prst="rect">
            <a:avLst/>
          </a:prstGeom>
          <a:noFill/>
          <a:ln w="9525">
            <a:noFill/>
            <a:miter lim="800000"/>
            <a:headEnd/>
            <a:tailEnd/>
          </a:ln>
        </p:spPr>
        <p:txBody>
          <a:bodyPr>
            <a:spAutoFit/>
          </a:bodyPr>
          <a:lstStyle/>
          <a:p>
            <a:endParaRPr lang="en-US" altLang="zh-CN" sz="3200" b="1">
              <a:latin typeface="黑体" pitchFamily="49" charset="-122"/>
              <a:ea typeface="黑体" pitchFamily="49" charset="-122"/>
            </a:endParaRPr>
          </a:p>
          <a:p>
            <a:r>
              <a:rPr lang="en-US" altLang="zh-CN" sz="3200" b="1">
                <a:latin typeface="黑体" pitchFamily="49" charset="-122"/>
                <a:ea typeface="黑体" pitchFamily="49" charset="-122"/>
              </a:rPr>
              <a:t>  </a:t>
            </a:r>
          </a:p>
          <a:p>
            <a:r>
              <a:rPr lang="zh-CN" altLang="en-US" b="1">
                <a:latin typeface="黑体" pitchFamily="49" charset="-122"/>
                <a:ea typeface="黑体" pitchFamily="49" charset="-122"/>
              </a:rPr>
              <a:t>推论如下：</a:t>
            </a:r>
          </a:p>
          <a:p>
            <a:r>
              <a:rPr lang="zh-CN" altLang="en-US" b="1">
                <a:latin typeface="黑体" pitchFamily="49" charset="-122"/>
                <a:ea typeface="黑体" pitchFamily="49" charset="-122"/>
              </a:rPr>
              <a:t>   对于</a:t>
            </a:r>
            <a:r>
              <a:rPr lang="en-US" altLang="zh-CN" b="1">
                <a:latin typeface="黑体" pitchFamily="49" charset="-122"/>
                <a:ea typeface="黑体" pitchFamily="49" charset="-122"/>
              </a:rPr>
              <a:t>A</a:t>
            </a:r>
            <a:r>
              <a:rPr lang="zh-CN" altLang="en-US" b="1">
                <a:latin typeface="黑体" pitchFamily="49" charset="-122"/>
                <a:ea typeface="黑体" pitchFamily="49" charset="-122"/>
              </a:rPr>
              <a:t>来说，</a:t>
            </a:r>
            <a:r>
              <a:rPr lang="en-US" altLang="zh-CN" b="1">
                <a:latin typeface="黑体" pitchFamily="49" charset="-122"/>
                <a:ea typeface="黑体" pitchFamily="49" charset="-122"/>
              </a:rPr>
              <a:t>B</a:t>
            </a:r>
            <a:r>
              <a:rPr lang="zh-CN" altLang="en-US" b="1">
                <a:latin typeface="黑体" pitchFamily="49" charset="-122"/>
                <a:ea typeface="黑体" pitchFamily="49" charset="-122"/>
              </a:rPr>
              <a:t>有两种选择，坦白或是抵赖。如果</a:t>
            </a:r>
            <a:r>
              <a:rPr lang="en-US" altLang="zh-CN" b="1">
                <a:latin typeface="黑体" pitchFamily="49" charset="-122"/>
                <a:ea typeface="黑体" pitchFamily="49" charset="-122"/>
              </a:rPr>
              <a:t>B</a:t>
            </a:r>
            <a:r>
              <a:rPr lang="zh-CN" altLang="en-US" b="1">
                <a:latin typeface="黑体" pitchFamily="49" charset="-122"/>
                <a:ea typeface="黑体" pitchFamily="49" charset="-122"/>
              </a:rPr>
              <a:t>选择坦白，则</a:t>
            </a:r>
            <a:r>
              <a:rPr lang="en-US" altLang="zh-CN" b="1">
                <a:latin typeface="黑体" pitchFamily="49" charset="-122"/>
                <a:ea typeface="黑体" pitchFamily="49" charset="-122"/>
              </a:rPr>
              <a:t>A</a:t>
            </a:r>
            <a:r>
              <a:rPr lang="zh-CN" altLang="en-US" b="1">
                <a:latin typeface="黑体" pitchFamily="49" charset="-122"/>
                <a:ea typeface="黑体" pitchFamily="49" charset="-122"/>
              </a:rPr>
              <a:t>应该选择坦白。如果</a:t>
            </a:r>
            <a:r>
              <a:rPr lang="en-US" altLang="zh-CN" b="1">
                <a:latin typeface="黑体" pitchFamily="49" charset="-122"/>
                <a:ea typeface="黑体" pitchFamily="49" charset="-122"/>
              </a:rPr>
              <a:t>B</a:t>
            </a:r>
            <a:r>
              <a:rPr lang="zh-CN" altLang="en-US" b="1">
                <a:latin typeface="黑体" pitchFamily="49" charset="-122"/>
                <a:ea typeface="黑体" pitchFamily="49" charset="-122"/>
              </a:rPr>
              <a:t>选择抵赖，则</a:t>
            </a:r>
            <a:r>
              <a:rPr lang="en-US" altLang="zh-CN" b="1">
                <a:latin typeface="黑体" pitchFamily="49" charset="-122"/>
                <a:ea typeface="黑体" pitchFamily="49" charset="-122"/>
              </a:rPr>
              <a:t>A</a:t>
            </a:r>
            <a:r>
              <a:rPr lang="zh-CN" altLang="en-US" b="1">
                <a:latin typeface="黑体" pitchFamily="49" charset="-122"/>
                <a:ea typeface="黑体" pitchFamily="49" charset="-122"/>
              </a:rPr>
              <a:t>还是应该选择坦白。所以不管</a:t>
            </a:r>
            <a:r>
              <a:rPr lang="en-US" altLang="zh-CN" b="1">
                <a:latin typeface="黑体" pitchFamily="49" charset="-122"/>
                <a:ea typeface="黑体" pitchFamily="49" charset="-122"/>
              </a:rPr>
              <a:t>B</a:t>
            </a:r>
            <a:r>
              <a:rPr lang="zh-CN" altLang="en-US" b="1">
                <a:latin typeface="黑体" pitchFamily="49" charset="-122"/>
                <a:ea typeface="黑体" pitchFamily="49" charset="-122"/>
              </a:rPr>
              <a:t>如何选择，对于</a:t>
            </a:r>
            <a:r>
              <a:rPr lang="en-US" altLang="zh-CN" b="1">
                <a:latin typeface="黑体" pitchFamily="49" charset="-122"/>
                <a:ea typeface="黑体" pitchFamily="49" charset="-122"/>
              </a:rPr>
              <a:t>A</a:t>
            </a:r>
            <a:r>
              <a:rPr lang="zh-CN" altLang="en-US" b="1">
                <a:latin typeface="黑体" pitchFamily="49" charset="-122"/>
                <a:ea typeface="黑体" pitchFamily="49" charset="-122"/>
              </a:rPr>
              <a:t>来说，最优的战略都是选择坦白；</a:t>
            </a:r>
          </a:p>
          <a:p>
            <a:r>
              <a:rPr lang="zh-CN" altLang="en-US" b="1">
                <a:latin typeface="黑体" pitchFamily="49" charset="-122"/>
                <a:ea typeface="黑体" pitchFamily="49" charset="-122"/>
              </a:rPr>
              <a:t>  对于</a:t>
            </a:r>
            <a:r>
              <a:rPr lang="en-US" altLang="zh-CN" b="1">
                <a:latin typeface="黑体" pitchFamily="49" charset="-122"/>
                <a:ea typeface="黑体" pitchFamily="49" charset="-122"/>
              </a:rPr>
              <a:t>B</a:t>
            </a:r>
            <a:r>
              <a:rPr lang="zh-CN" altLang="en-US" b="1">
                <a:latin typeface="黑体" pitchFamily="49" charset="-122"/>
                <a:ea typeface="黑体" pitchFamily="49" charset="-122"/>
              </a:rPr>
              <a:t>来说，同样如此。</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762000" y="838200"/>
            <a:ext cx="8001000" cy="5016758"/>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囚徒困境的要义在于，即使每个人都按照利己原则行事，即追求最大的自我利益，但其结果并非能够达到对每个人而言的最大的自我利益。因此，单就个人来看是理性的，如果从置身于集体的角度来看，未必是理性的。</a:t>
            </a:r>
          </a:p>
          <a:p>
            <a:endParaRPr lang="zh-CN" altLang="en-US" b="1" dirty="0">
              <a:latin typeface="黑体" pitchFamily="49" charset="-122"/>
              <a:ea typeface="黑体" pitchFamily="49" charset="-122"/>
            </a:endParaRPr>
          </a:p>
          <a:p>
            <a:r>
              <a:rPr lang="zh-CN" altLang="en-US" sz="3200" b="1" dirty="0">
                <a:latin typeface="黑体" pitchFamily="49" charset="-122"/>
                <a:ea typeface="黑体" pitchFamily="49" charset="-122"/>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762000" y="838200"/>
            <a:ext cx="8001000" cy="4462760"/>
          </a:xfrm>
          <a:prstGeom prst="rect">
            <a:avLst/>
          </a:prstGeom>
          <a:noFill/>
          <a:ln w="9525">
            <a:noFill/>
            <a:miter lim="800000"/>
            <a:headEnd/>
            <a:tailEnd/>
          </a:ln>
        </p:spPr>
        <p:txBody>
          <a:bodyPr>
            <a:spAutoFit/>
          </a:bodyPr>
          <a:lstStyle/>
          <a:p>
            <a:r>
              <a:rPr lang="en-US" altLang="zh-CN" sz="3200" b="1" dirty="0">
                <a:latin typeface="黑体" pitchFamily="49" charset="-122"/>
                <a:ea typeface="黑体" pitchFamily="49" charset="-122"/>
              </a:rPr>
              <a:t> </a:t>
            </a:r>
          </a:p>
          <a:p>
            <a:r>
              <a:rPr lang="zh-CN" altLang="en-US" b="1" dirty="0">
                <a:latin typeface="黑体" pitchFamily="49" charset="-122"/>
                <a:ea typeface="黑体" pitchFamily="49" charset="-122"/>
              </a:rPr>
              <a:t>囚徒困境中，每个人都不能达到最优的战略选择，是因为每个人之间没有合作。一个追求自我利益的人，也必须相互合作，才能保证每个人都能达到最优的状态，即使为了合作可能会暂时损害一些自我利益。</a:t>
            </a:r>
          </a:p>
          <a:p>
            <a:r>
              <a:rPr lang="zh-CN" altLang="en-US" b="1" dirty="0">
                <a:latin typeface="黑体" pitchFamily="49" charset="-122"/>
                <a:ea typeface="黑体" pitchFamily="49" charset="-122"/>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609600" y="838200"/>
            <a:ext cx="8042275" cy="5632311"/>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严格地说，伦理利己主义的表述形式是：</a:t>
            </a:r>
            <a:r>
              <a:rPr lang="zh-CN" altLang="en-US" b="1" dirty="0">
                <a:solidFill>
                  <a:srgbClr val="FF0000"/>
                </a:solidFill>
                <a:latin typeface="黑体" pitchFamily="49" charset="-122"/>
                <a:ea typeface="黑体" pitchFamily="49" charset="-122"/>
              </a:rPr>
              <a:t>每个人在道德上都应当为其自身利益最大化而行动</a:t>
            </a:r>
            <a:r>
              <a:rPr lang="zh-CN" altLang="en-US" b="1" dirty="0">
                <a:latin typeface="黑体" pitchFamily="49" charset="-122"/>
                <a:ea typeface="黑体" pitchFamily="49" charset="-122"/>
              </a:rPr>
              <a:t>。对自己行为在道德上正当与否的判断，在于这个行动是否真正促进了自己的利益。对他人行为的道德判断，在于这个行为是否真正促进了这个行动者自己的利益。</a:t>
            </a:r>
          </a:p>
          <a:p>
            <a:r>
              <a:rPr lang="zh-CN" altLang="en-US" b="1" dirty="0">
                <a:latin typeface="黑体" pitchFamily="49" charset="-122"/>
                <a:ea typeface="黑体" pitchFamily="49" charset="-122"/>
              </a:rPr>
              <a:t>  </a:t>
            </a:r>
          </a:p>
          <a:p>
            <a:r>
              <a:rPr lang="zh-CN" altLang="en-US" b="1" dirty="0">
                <a:latin typeface="黑体" pitchFamily="49" charset="-122"/>
                <a:ea typeface="黑体" pitchFamily="49" charset="-122"/>
              </a:rPr>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539552" y="908720"/>
            <a:ext cx="8001000" cy="3416320"/>
          </a:xfrm>
          <a:prstGeom prst="rect">
            <a:avLst/>
          </a:prstGeom>
          <a:noFill/>
          <a:ln w="9525">
            <a:noFill/>
            <a:miter lim="800000"/>
            <a:headEnd/>
            <a:tailEnd/>
          </a:ln>
        </p:spPr>
        <p:txBody>
          <a:bodyPr>
            <a:spAutoFit/>
          </a:bodyPr>
          <a:lstStyle/>
          <a:p>
            <a:r>
              <a:rPr lang="en-US" altLang="zh-CN" b="1" dirty="0">
                <a:latin typeface="黑体" pitchFamily="49" charset="-122"/>
                <a:ea typeface="黑体" pitchFamily="49" charset="-122"/>
              </a:rPr>
              <a:t> </a:t>
            </a:r>
          </a:p>
          <a:p>
            <a:r>
              <a:rPr lang="zh-CN" altLang="en-US" b="1" dirty="0">
                <a:latin typeface="黑体" pitchFamily="49" charset="-122"/>
                <a:ea typeface="黑体" pitchFamily="49" charset="-122"/>
              </a:rPr>
              <a:t>在追求自我利益的理性人之间，如何才能达成合作呢？在囚徒困境中可以看出，如果对每一个人没有约束，合作是不可能的</a:t>
            </a:r>
            <a:r>
              <a:rPr lang="zh-CN" altLang="en-US" b="1" dirty="0">
                <a:latin typeface="黑体" pitchFamily="49" charset="-122"/>
                <a:ea typeface="黑体" pitchFamily="49" charset="-122"/>
                <a:sym typeface="Arial" pitchFamily="34" charset="0"/>
              </a:rPr>
              <a:t>。每个人有理由接受并且对每个人都有利的约束，就是契约。</a:t>
            </a:r>
            <a:endParaRPr lang="zh-CN" altLang="en-US" b="1" dirty="0">
              <a:latin typeface="黑体" pitchFamily="49" charset="-122"/>
              <a:ea typeface="黑体"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683568" y="908720"/>
            <a:ext cx="8001000" cy="3970318"/>
          </a:xfrm>
          <a:prstGeom prst="rect">
            <a:avLst/>
          </a:prstGeom>
          <a:noFill/>
          <a:ln w="9525">
            <a:noFill/>
            <a:miter lim="800000"/>
            <a:headEnd/>
            <a:tailEnd/>
          </a:ln>
        </p:spPr>
        <p:txBody>
          <a:bodyPr>
            <a:spAutoFit/>
          </a:bodyPr>
          <a:lstStyle/>
          <a:p>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在社会契约论的思路来看，道德在本质上与契约有两个相似之处：</a:t>
            </a:r>
          </a:p>
          <a:p>
            <a:r>
              <a:rPr lang="zh-CN" altLang="en-US" b="1" dirty="0">
                <a:latin typeface="黑体" pitchFamily="49" charset="-122"/>
                <a:ea typeface="黑体" pitchFamily="49" charset="-122"/>
              </a:rPr>
              <a:t> 1、道德规则是对所有人的要求或约束；</a:t>
            </a:r>
          </a:p>
          <a:p>
            <a:r>
              <a:rPr lang="zh-CN" altLang="en-US" b="1" dirty="0">
                <a:latin typeface="黑体" pitchFamily="49" charset="-122"/>
                <a:ea typeface="黑体" pitchFamily="49" charset="-122"/>
              </a:rPr>
              <a:t> 2、这种约束是每个人都有理由接受的，并在这个意义上是人们自己加诸在自己身上的约束。</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467544" y="836712"/>
            <a:ext cx="8001000" cy="3416320"/>
          </a:xfrm>
          <a:prstGeom prst="rect">
            <a:avLst/>
          </a:prstGeom>
          <a:noFill/>
          <a:ln w="9525">
            <a:noFill/>
            <a:miter lim="800000"/>
            <a:headEnd/>
            <a:tailEnd/>
          </a:ln>
        </p:spPr>
        <p:txBody>
          <a:bodyPr>
            <a:spAutoFit/>
          </a:bodyPr>
          <a:lstStyle/>
          <a:p>
            <a:r>
              <a:rPr lang="en-US" altLang="zh-CN" b="1" dirty="0">
                <a:latin typeface="黑体" pitchFamily="49" charset="-122"/>
                <a:ea typeface="黑体" pitchFamily="49" charset="-122"/>
              </a:rPr>
              <a:t> </a:t>
            </a:r>
          </a:p>
          <a:p>
            <a:r>
              <a:rPr lang="zh-CN" altLang="en-US" b="1" dirty="0">
                <a:latin typeface="黑体" pitchFamily="49" charset="-122"/>
                <a:ea typeface="黑体" pitchFamily="49" charset="-122"/>
              </a:rPr>
              <a:t>用契约来理解道德，反对这样一种观点，即道德是外在力量施加于我们之上的约束，这种外在力量或者是上帝或者是一部分其他人（统治者、文化前辈、阶级）。道德是人们自己加诸自己的约束。</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539552" y="764704"/>
            <a:ext cx="8001000" cy="4524315"/>
          </a:xfrm>
          <a:prstGeom prst="rect">
            <a:avLst/>
          </a:prstGeom>
          <a:noFill/>
          <a:ln w="9525">
            <a:noFill/>
            <a:miter lim="800000"/>
            <a:headEnd/>
            <a:tailEnd/>
          </a:ln>
        </p:spPr>
        <p:txBody>
          <a:bodyPr>
            <a:spAutoFit/>
          </a:bodyPr>
          <a:lstStyle/>
          <a:p>
            <a:r>
              <a:rPr lang="en-US" altLang="zh-CN" b="1" dirty="0">
                <a:latin typeface="黑体" pitchFamily="49" charset="-122"/>
                <a:ea typeface="黑体" pitchFamily="49" charset="-122"/>
              </a:rPr>
              <a:t> </a:t>
            </a:r>
          </a:p>
          <a:p>
            <a:r>
              <a:rPr lang="zh-CN" altLang="en-US" b="1" dirty="0">
                <a:latin typeface="黑体" pitchFamily="49" charset="-122"/>
                <a:ea typeface="黑体" pitchFamily="49" charset="-122"/>
              </a:rPr>
              <a:t>高蒂尔假定每一位签约者的动机都是他自己的偏好，假定每一位签约者都具有合理能力（能够按照合理性原则行事）。然后根据博弈论中的讨价还价模型，来推出达成契约的可能性以及契约的内容（道德规则）。</a:t>
            </a:r>
          </a:p>
          <a:p>
            <a:endParaRPr lang="zh-CN" altLang="en-US" b="1" dirty="0">
              <a:latin typeface="黑体" pitchFamily="49" charset="-122"/>
              <a:ea typeface="黑体"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683568" y="476672"/>
            <a:ext cx="8079432" cy="5447645"/>
          </a:xfrm>
          <a:prstGeom prst="rect">
            <a:avLst/>
          </a:prstGeom>
          <a:noFill/>
          <a:ln w="9525">
            <a:noFill/>
            <a:miter lim="800000"/>
            <a:headEnd/>
            <a:tailEnd/>
          </a:ln>
        </p:spPr>
        <p:txBody>
          <a:bodyPr wrap="square">
            <a:spAutoFit/>
          </a:bodyPr>
          <a:lstStyle/>
          <a:p>
            <a:endParaRPr lang="zh-CN" altLang="en-US" sz="2400" b="1" dirty="0">
              <a:latin typeface="黑体" pitchFamily="49" charset="-122"/>
              <a:ea typeface="黑体" pitchFamily="49" charset="-122"/>
              <a:sym typeface="Webdings" pitchFamily="18" charset="2"/>
            </a:endParaRPr>
          </a:p>
          <a:p>
            <a:endParaRPr lang="en-US" altLang="zh-CN"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订约主义的问题在于： </a:t>
            </a:r>
          </a:p>
          <a:p>
            <a:r>
              <a:rPr lang="zh-CN" altLang="en-US" b="1" dirty="0">
                <a:latin typeface="黑体" pitchFamily="49" charset="-122"/>
                <a:ea typeface="黑体" pitchFamily="49" charset="-122"/>
                <a:sym typeface="Webdings" pitchFamily="18" charset="2"/>
              </a:rPr>
              <a:t> （</a:t>
            </a:r>
            <a:r>
              <a:rPr lang="en-US" altLang="zh-CN" b="1" dirty="0">
                <a:latin typeface="黑体" pitchFamily="49" charset="-122"/>
                <a:ea typeface="黑体" pitchFamily="49" charset="-122"/>
                <a:sym typeface="Webdings" pitchFamily="18" charset="2"/>
              </a:rPr>
              <a:t>1</a:t>
            </a:r>
            <a:r>
              <a:rPr lang="zh-CN" altLang="en-US" b="1" dirty="0">
                <a:latin typeface="黑体" pitchFamily="49" charset="-122"/>
                <a:ea typeface="黑体" pitchFamily="49" charset="-122"/>
                <a:sym typeface="Webdings" pitchFamily="18" charset="2"/>
              </a:rPr>
              <a:t>）并非所有一致同意的契约都是道德的契约，签约的过程需要一些</a:t>
            </a:r>
            <a:r>
              <a:rPr lang="zh-CN" altLang="en-US" b="1" dirty="0">
                <a:latin typeface="黑体" pitchFamily="49" charset="-122"/>
                <a:ea typeface="黑体" pitchFamily="49" charset="-122"/>
              </a:rPr>
              <a:t>约束条件，包括：知情、非强迫、合理、平等等，这些约束条件本身体现了道德的要求。</a:t>
            </a:r>
          </a:p>
          <a:p>
            <a:endParaRPr lang="zh-CN" altLang="en-US"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467544" y="692696"/>
            <a:ext cx="8151440" cy="4339650"/>
          </a:xfrm>
          <a:prstGeom prst="rect">
            <a:avLst/>
          </a:prstGeom>
          <a:noFill/>
          <a:ln w="9525">
            <a:noFill/>
            <a:miter lim="800000"/>
            <a:headEnd/>
            <a:tailEnd/>
          </a:ln>
        </p:spPr>
        <p:txBody>
          <a:bodyPr wrap="square">
            <a:spAutoFit/>
          </a:bodyPr>
          <a:lstStyle/>
          <a:p>
            <a:endParaRPr lang="zh-CN" altLang="en-US" sz="2400" b="1" dirty="0">
              <a:latin typeface="黑体" pitchFamily="49" charset="-122"/>
              <a:ea typeface="黑体" pitchFamily="49" charset="-122"/>
              <a:sym typeface="Webdings" pitchFamily="18" charset="2"/>
            </a:endParaRPr>
          </a:p>
          <a:p>
            <a:endParaRPr lang="zh-CN" altLang="en-US"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sym typeface="Webdings" pitchFamily="18" charset="2"/>
              </a:rPr>
              <a:t>（</a:t>
            </a:r>
            <a:r>
              <a:rPr lang="en-US" altLang="zh-CN" b="1" dirty="0">
                <a:latin typeface="黑体" pitchFamily="49" charset="-122"/>
                <a:ea typeface="黑体" pitchFamily="49" charset="-122"/>
                <a:sym typeface="Webdings" pitchFamily="18" charset="2"/>
              </a:rPr>
              <a:t>2</a:t>
            </a:r>
            <a:r>
              <a:rPr lang="zh-CN" altLang="en-US" b="1" dirty="0">
                <a:latin typeface="黑体" pitchFamily="49" charset="-122"/>
                <a:ea typeface="黑体" pitchFamily="49" charset="-122"/>
                <a:sym typeface="Webdings" pitchFamily="18" charset="2"/>
              </a:rPr>
              <a:t>）服从问题或搭便车问题。当人们达成协议后，个别违反协议的行为不会导致协议整体上失效，但会给违反者带来比遵守协议更大的好处。这时候，人们应该遵守协议吗？</a:t>
            </a:r>
            <a:endParaRPr lang="zh-CN" altLang="en-US" b="1" dirty="0">
              <a:latin typeface="黑体" pitchFamily="49" charset="-122"/>
              <a:ea typeface="黑体" pitchFamily="49" charset="-122"/>
            </a:endParaRPr>
          </a:p>
          <a:p>
            <a:r>
              <a:rPr lang="zh-CN" altLang="en-US" b="1" dirty="0">
                <a:latin typeface="黑体" pitchFamily="49" charset="-122"/>
                <a:ea typeface="黑体" pitchFamily="49" charset="-122"/>
              </a:rPr>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467544" y="692696"/>
            <a:ext cx="8151440" cy="4893647"/>
          </a:xfrm>
          <a:prstGeom prst="rect">
            <a:avLst/>
          </a:prstGeom>
          <a:noFill/>
          <a:ln w="9525">
            <a:noFill/>
            <a:miter lim="800000"/>
            <a:headEnd/>
            <a:tailEnd/>
          </a:ln>
        </p:spPr>
        <p:txBody>
          <a:bodyPr wrap="square">
            <a:spAutoFit/>
          </a:bodyPr>
          <a:lstStyle/>
          <a:p>
            <a:endParaRPr lang="zh-CN" altLang="en-US" sz="2400" b="1" dirty="0">
              <a:latin typeface="黑体" pitchFamily="49" charset="-122"/>
              <a:ea typeface="黑体" pitchFamily="49" charset="-122"/>
              <a:sym typeface="Webdings" pitchFamily="18" charset="2"/>
            </a:endParaRPr>
          </a:p>
          <a:p>
            <a:r>
              <a:rPr lang="zh-CN" altLang="en-US" b="1" dirty="0">
                <a:latin typeface="黑体" pitchFamily="49" charset="-122"/>
                <a:ea typeface="黑体" pitchFamily="49" charset="-122"/>
              </a:rPr>
              <a:t>把道德的基础归于合理性，不管是伦理利己主义这种直接还原的途径还是定约主义这种间接的途径似乎都不太成功。由于道德要求与合理性的要求有时候会产生冲突，我们似乎很自然地要问一个问题：为什么我应该是道德的？如果道德不能归于合理性，这个问题该如何回答？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467544" y="692696"/>
            <a:ext cx="8151440" cy="830997"/>
          </a:xfrm>
          <a:prstGeom prst="rect">
            <a:avLst/>
          </a:prstGeom>
          <a:noFill/>
          <a:ln w="9525">
            <a:noFill/>
            <a:miter lim="800000"/>
            <a:headEnd/>
            <a:tailEnd/>
          </a:ln>
        </p:spPr>
        <p:txBody>
          <a:bodyPr wrap="square">
            <a:spAutoFit/>
          </a:bodyPr>
          <a:lstStyle/>
          <a:p>
            <a:endParaRPr lang="en-US" altLang="zh-CN" sz="2400" b="1" dirty="0">
              <a:latin typeface="黑体" pitchFamily="49" charset="-122"/>
              <a:ea typeface="黑体" pitchFamily="49" charset="-122"/>
              <a:sym typeface="Webdings" pitchFamily="18" charset="2"/>
            </a:endParaRPr>
          </a:p>
          <a:p>
            <a:endParaRPr lang="zh-CN" altLang="en-US" sz="2400" b="1" dirty="0">
              <a:latin typeface="黑体" pitchFamily="49" charset="-122"/>
              <a:ea typeface="黑体" pitchFamily="49" charset="-122"/>
              <a:sym typeface="Webdings" pitchFamily="18" charset="2"/>
            </a:endParaRPr>
          </a:p>
        </p:txBody>
      </p:sp>
      <p:sp>
        <p:nvSpPr>
          <p:cNvPr id="3" name="矩形 2"/>
          <p:cNvSpPr/>
          <p:nvPr/>
        </p:nvSpPr>
        <p:spPr>
          <a:xfrm>
            <a:off x="683568" y="980728"/>
            <a:ext cx="8037778" cy="4524315"/>
          </a:xfrm>
          <a:prstGeom prst="rect">
            <a:avLst/>
          </a:prstGeom>
        </p:spPr>
        <p:txBody>
          <a:bodyPr wrap="none">
            <a:spAutoFit/>
          </a:bodyPr>
          <a:lstStyle/>
          <a:p>
            <a:r>
              <a:rPr lang="zh-CN" altLang="en-US" b="1" dirty="0">
                <a:latin typeface="黑体" pitchFamily="49" charset="-122"/>
                <a:ea typeface="黑体" pitchFamily="49" charset="-122"/>
              </a:rPr>
              <a:t>威廉</a:t>
            </a:r>
            <a:r>
              <a:rPr lang="en-US" altLang="zh-CN" b="1" dirty="0">
                <a:latin typeface="黑体" pitchFamily="49" charset="-122"/>
                <a:ea typeface="黑体" pitchFamily="49" charset="-122"/>
              </a:rPr>
              <a:t>·</a:t>
            </a:r>
            <a:r>
              <a:rPr lang="zh-CN" altLang="en-US" b="1" dirty="0">
                <a:latin typeface="黑体" pitchFamily="49" charset="-122"/>
                <a:ea typeface="黑体" pitchFamily="49" charset="-122"/>
              </a:rPr>
              <a:t>弗兰克纳认为，这个问题看上去</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很自然，但其实是含混的。含混之处</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在于“应该”这个词当如何理解。如</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果“应该”是做道德上应该来理解，</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那么这个问题变为“我为什么在道德</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上应该是道德的？”这样，问题变得</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没有意义。</a:t>
            </a:r>
            <a:endParaRPr lang="en-US" altLang="zh-CN" b="1" dirty="0">
              <a:latin typeface="黑体" pitchFamily="49" charset="-122"/>
              <a:ea typeface="黑体" pitchFamily="49" charset="-122"/>
            </a:endParaRPr>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467544" y="692696"/>
            <a:ext cx="8151440" cy="830997"/>
          </a:xfrm>
          <a:prstGeom prst="rect">
            <a:avLst/>
          </a:prstGeom>
          <a:noFill/>
          <a:ln w="9525">
            <a:noFill/>
            <a:miter lim="800000"/>
            <a:headEnd/>
            <a:tailEnd/>
          </a:ln>
        </p:spPr>
        <p:txBody>
          <a:bodyPr wrap="square">
            <a:spAutoFit/>
          </a:bodyPr>
          <a:lstStyle/>
          <a:p>
            <a:endParaRPr lang="en-US" altLang="zh-CN" sz="2400" b="1" dirty="0">
              <a:latin typeface="黑体" pitchFamily="49" charset="-122"/>
              <a:ea typeface="黑体" pitchFamily="49" charset="-122"/>
              <a:sym typeface="Webdings" pitchFamily="18" charset="2"/>
            </a:endParaRPr>
          </a:p>
          <a:p>
            <a:endParaRPr lang="zh-CN" altLang="en-US" sz="2400" b="1" dirty="0">
              <a:latin typeface="黑体" pitchFamily="49" charset="-122"/>
              <a:ea typeface="黑体" pitchFamily="49" charset="-122"/>
              <a:sym typeface="Webdings" pitchFamily="18" charset="2"/>
            </a:endParaRPr>
          </a:p>
        </p:txBody>
      </p:sp>
      <p:sp>
        <p:nvSpPr>
          <p:cNvPr id="3" name="矩形 2"/>
          <p:cNvSpPr/>
          <p:nvPr/>
        </p:nvSpPr>
        <p:spPr>
          <a:xfrm>
            <a:off x="683568" y="908720"/>
            <a:ext cx="7826181" cy="5078313"/>
          </a:xfrm>
          <a:prstGeom prst="rect">
            <a:avLst/>
          </a:prstGeom>
        </p:spPr>
        <p:txBody>
          <a:bodyPr wrap="none">
            <a:spAutoFit/>
          </a:bodyPr>
          <a:lstStyle/>
          <a:p>
            <a:r>
              <a:rPr lang="zh-CN" altLang="en-US" b="1" dirty="0">
                <a:latin typeface="黑体" pitchFamily="49" charset="-122"/>
                <a:ea typeface="黑体" pitchFamily="49" charset="-122"/>
              </a:rPr>
              <a:t>但如果“应该”是做合理性上的应该</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来理解，那么这个问题变为“我为什</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么在合理性上应该是道德的？</a:t>
            </a:r>
            <a:r>
              <a:rPr lang="en-US" altLang="zh-CN" b="1" dirty="0">
                <a:latin typeface="黑体" pitchFamily="49" charset="-122"/>
                <a:ea typeface="黑体" pitchFamily="49" charset="-122"/>
              </a:rPr>
              <a:t>” </a:t>
            </a:r>
            <a:r>
              <a:rPr lang="zh-CN" altLang="en-US" b="1" dirty="0">
                <a:latin typeface="黑体" pitchFamily="49" charset="-122"/>
                <a:ea typeface="黑体" pitchFamily="49" charset="-122"/>
              </a:rPr>
              <a:t>这个</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问题本身预设合理性是唯一的理性</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原则。而这个预设有可能是错误的，</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合理性和道德有可能是两个不同的理</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性原则，或者说合理性的理由和道德</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理由是两种独立的理由。</a:t>
            </a:r>
            <a:endParaRPr lang="en-US" altLang="zh-CN" b="1" dirty="0">
              <a:latin typeface="黑体" pitchFamily="49" charset="-122"/>
              <a:ea typeface="黑体" pitchFamily="49" charset="-122"/>
            </a:endParaRP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571472" y="1142984"/>
            <a:ext cx="8042275" cy="4524315"/>
          </a:xfrm>
          <a:prstGeom prst="rect">
            <a:avLst/>
          </a:prstGeom>
          <a:noFill/>
          <a:ln w="9525">
            <a:noFill/>
            <a:miter lim="800000"/>
            <a:headEnd/>
            <a:tailEnd/>
          </a:ln>
        </p:spPr>
        <p:txBody>
          <a:bodyPr>
            <a:spAutoFit/>
          </a:bodyPr>
          <a:lstStyle/>
          <a:p>
            <a:r>
              <a:rPr lang="zh-CN" b="1" dirty="0">
                <a:latin typeface="黑体" pitchFamily="49" charset="-122"/>
                <a:ea typeface="黑体" pitchFamily="49" charset="-122"/>
                <a:sym typeface="Webdings" pitchFamily="18" charset="2"/>
              </a:rPr>
              <a:t>伦理利己主义不是说不要道德，而是说道德规则，如</a:t>
            </a:r>
            <a:r>
              <a:rPr lang="zh-CN" b="1" dirty="0">
                <a:latin typeface="Times New Roman" pitchFamily="18" charset="0"/>
                <a:ea typeface="黑体" pitchFamily="49" charset="-122"/>
                <a:sym typeface="Webdings" pitchFamily="18" charset="2"/>
              </a:rPr>
              <a:t>不伤害、</a:t>
            </a:r>
            <a:r>
              <a:rPr lang="zh-CN" b="1" dirty="0">
                <a:latin typeface="黑体" pitchFamily="49" charset="-122"/>
                <a:ea typeface="黑体" pitchFamily="49" charset="-122"/>
                <a:sym typeface="Webdings" pitchFamily="18" charset="2"/>
              </a:rPr>
              <a:t>不说谎、遵守承诺，其基础是利己原则。</a:t>
            </a:r>
            <a:r>
              <a:rPr lang="zh-CN" altLang="en-US" b="1" dirty="0">
                <a:latin typeface="黑体" pitchFamily="49" charset="-122"/>
                <a:ea typeface="黑体" pitchFamily="49" charset="-122"/>
                <a:sym typeface="Webdings" pitchFamily="18" charset="2"/>
              </a:rPr>
              <a:t>从</a:t>
            </a:r>
            <a:r>
              <a:rPr lang="zh-CN" b="1" dirty="0">
                <a:latin typeface="黑体" pitchFamily="49" charset="-122"/>
                <a:ea typeface="黑体" pitchFamily="49" charset="-122"/>
                <a:sym typeface="Webdings" pitchFamily="18" charset="2"/>
              </a:rPr>
              <a:t>人性的特点和有关世界的一些经验事实作为前提，</a:t>
            </a:r>
            <a:r>
              <a:rPr lang="zh-CN" altLang="en-US" b="1" dirty="0">
                <a:latin typeface="黑体" pitchFamily="49" charset="-122"/>
                <a:ea typeface="黑体" pitchFamily="49" charset="-122"/>
                <a:sym typeface="Webdings" pitchFamily="18" charset="2"/>
              </a:rPr>
              <a:t>就可以推出：按照道德规则行事</a:t>
            </a:r>
            <a:r>
              <a:rPr lang="zh-CN" b="1" dirty="0">
                <a:latin typeface="黑体" pitchFamily="49" charset="-122"/>
                <a:ea typeface="黑体" pitchFamily="49" charset="-122"/>
                <a:sym typeface="Webdings" pitchFamily="18" charset="2"/>
              </a:rPr>
              <a:t>，</a:t>
            </a:r>
            <a:r>
              <a:rPr lang="zh-CN" altLang="en-US" b="1" dirty="0">
                <a:latin typeface="黑体" pitchFamily="49" charset="-122"/>
                <a:ea typeface="黑体" pitchFamily="49" charset="-122"/>
                <a:sym typeface="Webdings" pitchFamily="18" charset="2"/>
              </a:rPr>
              <a:t>能够达到自我利益的最大化。再加上利己原则，就可以进一步推出：每个人都应该按照道德规则行事。</a:t>
            </a:r>
            <a:endParaRPr lang="zh-CN" altLang="zh-CN" b="1" dirty="0">
              <a:latin typeface="黑体" pitchFamily="49" charset="-122"/>
              <a:ea typeface="黑体" pitchFamily="49" charset="-122"/>
              <a:sym typeface="Webdings" pitchFamily="18"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609600" y="457200"/>
            <a:ext cx="8001000" cy="4093428"/>
          </a:xfrm>
          <a:prstGeom prst="rect">
            <a:avLst/>
          </a:prstGeom>
          <a:noFill/>
          <a:ln w="9525">
            <a:noFill/>
            <a:miter lim="800000"/>
            <a:headEnd/>
            <a:tailEnd/>
          </a:ln>
        </p:spPr>
        <p:txBody>
          <a:bodyPr>
            <a:spAutoFit/>
          </a:bodyPr>
          <a:lstStyle/>
          <a:p>
            <a:endParaRPr lang="zh-CN" altLang="zh-CN" sz="4400" dirty="0">
              <a:latin typeface="黑体" pitchFamily="49" charset="-122"/>
              <a:ea typeface="黑体" pitchFamily="49" charset="-122"/>
            </a:endParaRPr>
          </a:p>
          <a:p>
            <a:r>
              <a:rPr lang="zh-CN" b="1" dirty="0">
                <a:latin typeface="Times New Roman" pitchFamily="18" charset="0"/>
                <a:ea typeface="黑体" pitchFamily="49" charset="-122"/>
              </a:rPr>
              <a:t>伦理利己主义</a:t>
            </a:r>
            <a:r>
              <a:rPr lang="zh-CN" altLang="en-US" b="1" dirty="0">
                <a:latin typeface="Times New Roman" pitchFamily="18" charset="0"/>
                <a:ea typeface="黑体" pitchFamily="49" charset="-122"/>
              </a:rPr>
              <a:t>似乎有某些直觉上的反驳。因为在许多时候，按照道德上的要求行事，并没有能够促进自我利益，更多的时候是要牺牲许多自我利益。支持伦理利己主义的人认为，这涉及到我们如何理解个人利益。</a:t>
            </a:r>
            <a:endParaRPr lang="en-US" altLang="zh-CN" b="1" dirty="0">
              <a:latin typeface="Times New Roman" pitchFamily="18" charset="0"/>
              <a:ea typeface="黑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467544" y="620688"/>
            <a:ext cx="8229600" cy="5201424"/>
          </a:xfrm>
          <a:prstGeom prst="rect">
            <a:avLst/>
          </a:prstGeom>
          <a:noFill/>
          <a:ln w="9525">
            <a:noFill/>
            <a:miter lim="800000"/>
            <a:headEnd/>
            <a:tailEnd/>
          </a:ln>
        </p:spPr>
        <p:txBody>
          <a:bodyPr>
            <a:spAutoFit/>
          </a:bodyPr>
          <a:lstStyle/>
          <a:p>
            <a:r>
              <a:rPr lang="zh-CN" altLang="zh-CN" sz="4400" dirty="0">
                <a:latin typeface="黑体" pitchFamily="49" charset="-122"/>
                <a:ea typeface="黑体" pitchFamily="49" charset="-122"/>
              </a:rPr>
              <a:t>   </a:t>
            </a:r>
            <a:endParaRPr lang="zh-CN" altLang="zh-CN" sz="3200" b="1" dirty="0">
              <a:latin typeface="黑体" pitchFamily="49" charset="-122"/>
              <a:ea typeface="黑体" pitchFamily="49" charset="-122"/>
            </a:endParaRPr>
          </a:p>
          <a:p>
            <a:r>
              <a:rPr lang="zh-CN" altLang="en-US" b="1" dirty="0">
                <a:latin typeface="Times New Roman" pitchFamily="18" charset="0"/>
                <a:ea typeface="黑体" pitchFamily="49" charset="-122"/>
                <a:sym typeface="Webdings" pitchFamily="18" charset="2"/>
              </a:rPr>
              <a:t>在伦理利己主义的支持者看来：</a:t>
            </a:r>
            <a:endParaRPr lang="en-US"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a:t>
            </a:r>
            <a:r>
              <a:rPr lang="zh-CN" b="1" dirty="0">
                <a:latin typeface="Times New Roman" pitchFamily="18" charset="0"/>
                <a:ea typeface="黑体" pitchFamily="49" charset="-122"/>
                <a:sym typeface="Webdings" pitchFamily="18" charset="2"/>
              </a:rPr>
              <a:t>利益不但包括快乐、安全、财富、权力，也可能包括名声、尊重、</a:t>
            </a:r>
            <a:r>
              <a:rPr lang="zh-CN" altLang="en-US" b="1" dirty="0">
                <a:latin typeface="Times New Roman" pitchFamily="18" charset="0"/>
                <a:ea typeface="黑体" pitchFamily="49" charset="-122"/>
                <a:sym typeface="Webdings" pitchFamily="18" charset="2"/>
              </a:rPr>
              <a:t>灵魂的</a:t>
            </a:r>
            <a:r>
              <a:rPr lang="zh-CN" b="1" dirty="0">
                <a:latin typeface="Times New Roman" pitchFamily="18" charset="0"/>
                <a:ea typeface="黑体" pitchFamily="49" charset="-122"/>
                <a:sym typeface="Webdings" pitchFamily="18" charset="2"/>
              </a:rPr>
              <a:t>拯救等。</a:t>
            </a:r>
            <a:endParaRPr lang="en-US" altLang="zh-CN" b="1" dirty="0">
              <a:latin typeface="Times New Roman" pitchFamily="18" charset="0"/>
              <a:ea typeface="黑体" pitchFamily="49" charset="-122"/>
              <a:sym typeface="Webdings" pitchFamily="18" charset="2"/>
            </a:endParaRPr>
          </a:p>
          <a:p>
            <a:r>
              <a:rPr lang="zh-CN" altLang="zh-CN" b="1" dirty="0">
                <a:latin typeface="Times New Roman" pitchFamily="18" charset="0"/>
                <a:ea typeface="黑体" pitchFamily="49" charset="-122"/>
                <a:sym typeface="Webdings" pitchFamily="18" charset="2"/>
              </a:rPr>
              <a:t></a:t>
            </a:r>
            <a:r>
              <a:rPr lang="zh-CN" altLang="en-US" b="1" dirty="0">
                <a:latin typeface="Times New Roman" pitchFamily="18" charset="0"/>
                <a:ea typeface="黑体" pitchFamily="49" charset="-122"/>
                <a:sym typeface="Webdings" pitchFamily="18" charset="2"/>
              </a:rPr>
              <a:t>利益有</a:t>
            </a:r>
            <a:r>
              <a:rPr lang="zh-CN" altLang="zh-CN" b="1" dirty="0">
                <a:latin typeface="Times New Roman" pitchFamily="18" charset="0"/>
                <a:ea typeface="黑体" pitchFamily="49" charset="-122"/>
                <a:sym typeface="Webdings" pitchFamily="18" charset="2"/>
              </a:rPr>
              <a:t>短期利益和长远利益的区分。</a:t>
            </a:r>
          </a:p>
          <a:p>
            <a:r>
              <a:rPr lang="zh-CN" altLang="zh-CN" b="1" dirty="0">
                <a:latin typeface="Times New Roman" pitchFamily="18" charset="0"/>
                <a:ea typeface="黑体" pitchFamily="49" charset="-122"/>
                <a:sym typeface="Webdings" pitchFamily="18" charset="2"/>
              </a:rPr>
              <a:t></a:t>
            </a:r>
            <a:r>
              <a:rPr lang="zh-CN" altLang="en-US" b="1" dirty="0">
                <a:latin typeface="Times New Roman" pitchFamily="18" charset="0"/>
                <a:ea typeface="黑体" pitchFamily="49" charset="-122"/>
                <a:sym typeface="Webdings" pitchFamily="18" charset="2"/>
              </a:rPr>
              <a:t>利益有</a:t>
            </a:r>
            <a:r>
              <a:rPr lang="zh-CN" altLang="zh-CN" b="1" dirty="0">
                <a:latin typeface="Times New Roman" pitchFamily="18" charset="0"/>
                <a:ea typeface="黑体" pitchFamily="49" charset="-122"/>
                <a:sym typeface="Webdings" pitchFamily="18" charset="2"/>
              </a:rPr>
              <a:t>真正的自我利益和</a:t>
            </a:r>
            <a:r>
              <a:rPr lang="zh-CN" altLang="en-US" b="1" dirty="0">
                <a:latin typeface="Times New Roman" pitchFamily="18" charset="0"/>
                <a:ea typeface="黑体" pitchFamily="49" charset="-122"/>
                <a:sym typeface="Webdings" pitchFamily="18" charset="2"/>
              </a:rPr>
              <a:t>自己认为的</a:t>
            </a:r>
            <a:r>
              <a:rPr lang="zh-CN" altLang="zh-CN" b="1" dirty="0">
                <a:latin typeface="Times New Roman" pitchFamily="18" charset="0"/>
                <a:ea typeface="黑体" pitchFamily="49" charset="-122"/>
                <a:sym typeface="Webdings" pitchFamily="18" charset="2"/>
              </a:rPr>
              <a:t>自我利益之分</a:t>
            </a:r>
            <a:r>
              <a:rPr lang="zh-CN" altLang="en-US" b="1" dirty="0">
                <a:latin typeface="Times New Roman" pitchFamily="18" charset="0"/>
                <a:ea typeface="黑体" pitchFamily="49" charset="-122"/>
                <a:sym typeface="Webdings" pitchFamily="18" charset="2"/>
              </a:rPr>
              <a:t>。</a:t>
            </a:r>
            <a:endParaRPr lang="zh-CN" b="1" dirty="0">
              <a:latin typeface="黑体" pitchFamily="49" charset="-122"/>
              <a:ea typeface="黑体" pitchFamily="49" charset="-122"/>
              <a:sym typeface="Webdings" pitchFamily="18" charset="2"/>
            </a:endParaRPr>
          </a:p>
          <a:p>
            <a:endParaRPr lang="zh-CN" altLang="zh-CN" b="1" dirty="0">
              <a:latin typeface="Times New Roman" pitchFamily="18" charset="0"/>
              <a:ea typeface="黑体" pitchFamily="49" charset="-122"/>
              <a:sym typeface="Webdings" pitchFamily="18" charset="2"/>
            </a:endParaRPr>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600" b="0" i="0" u="none" strike="noStrike" cap="none" normalizeH="0" baseline="0" smtClean="0">
            <a:ln>
              <a:noFill/>
            </a:ln>
            <a:solidFill>
              <a:schemeClr val="tx1"/>
            </a:solidFill>
            <a:effectLst/>
            <a:latin typeface="Garamond"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600" b="0" i="0" u="none" strike="noStrike" cap="none" normalizeH="0" baseline="0" smtClean="0">
            <a:ln>
              <a:noFill/>
            </a:ln>
            <a:solidFill>
              <a:schemeClr val="tx1"/>
            </a:solidFill>
            <a:effectLst/>
            <a:latin typeface="Garamond" pitchFamily="18" charset="0"/>
            <a:ea typeface="宋体"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tream_2">
  <a:themeElements>
    <a:clrScheme name="Stream_2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_2">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600" b="0" i="0" u="none" strike="noStrike" cap="none" normalizeH="0" baseline="0" smtClean="0">
            <a:ln>
              <a:noFill/>
            </a:ln>
            <a:solidFill>
              <a:schemeClr val="tx1"/>
            </a:solidFill>
            <a:effectLst/>
            <a:latin typeface="Garamond"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600" b="0" i="0" u="none" strike="noStrike" cap="none" normalizeH="0" baseline="0" smtClean="0">
            <a:ln>
              <a:noFill/>
            </a:ln>
            <a:solidFill>
              <a:schemeClr val="tx1"/>
            </a:solidFill>
            <a:effectLst/>
            <a:latin typeface="Garamond" pitchFamily="18" charset="0"/>
            <a:ea typeface="宋体" pitchFamily="2" charset="-122"/>
          </a:defRPr>
        </a:defPPr>
      </a:lstStyle>
    </a:lnDef>
  </a:objectDefaults>
  <a:extraClrSchemeLst>
    <a:extraClrScheme>
      <a:clrScheme name="Stream_2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_2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_2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_2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_2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_2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_2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_2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_2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4362</TotalTime>
  <Pages>0</Pages>
  <Words>4047</Words>
  <Characters>0</Characters>
  <Application>Microsoft Office PowerPoint</Application>
  <DocSecurity>0</DocSecurity>
  <PresentationFormat>全屏显示(4:3)</PresentationFormat>
  <Lines>0</Lines>
  <Paragraphs>239</Paragraphs>
  <Slides>68</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68</vt:i4>
      </vt:variant>
    </vt:vector>
  </HeadingPairs>
  <TitlesOfParts>
    <vt:vector size="75" baseType="lpstr">
      <vt:lpstr>黑体</vt:lpstr>
      <vt:lpstr>Arial</vt:lpstr>
      <vt:lpstr>Garamond</vt:lpstr>
      <vt:lpstr>Times New Roman</vt:lpstr>
      <vt:lpstr>Wingdings</vt:lpstr>
      <vt:lpstr>Stream</vt:lpstr>
      <vt:lpstr>Stream_2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HZQ</dc:creator>
  <cp:lastModifiedBy>陈 帅华</cp:lastModifiedBy>
  <cp:revision>614</cp:revision>
  <dcterms:created xsi:type="dcterms:W3CDTF">1995-12-31T16:01:13Z</dcterms:created>
  <dcterms:modified xsi:type="dcterms:W3CDTF">2020-11-16T01:49:03Z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