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150"/>
  </p:notesMasterIdLst>
  <p:sldIdLst>
    <p:sldId id="787" r:id="rId2"/>
    <p:sldId id="4178" r:id="rId3"/>
    <p:sldId id="4179" r:id="rId4"/>
    <p:sldId id="4180" r:id="rId5"/>
    <p:sldId id="4181" r:id="rId6"/>
    <p:sldId id="4182" r:id="rId7"/>
    <p:sldId id="4183" r:id="rId8"/>
    <p:sldId id="4184" r:id="rId9"/>
    <p:sldId id="4185" r:id="rId10"/>
    <p:sldId id="4186" r:id="rId11"/>
    <p:sldId id="4187" r:id="rId12"/>
    <p:sldId id="4188" r:id="rId13"/>
    <p:sldId id="4189" r:id="rId14"/>
    <p:sldId id="4190" r:id="rId15"/>
    <p:sldId id="4191" r:id="rId16"/>
    <p:sldId id="4192" r:id="rId17"/>
    <p:sldId id="4193" r:id="rId18"/>
    <p:sldId id="4194" r:id="rId19"/>
    <p:sldId id="4195" r:id="rId20"/>
    <p:sldId id="4196" r:id="rId21"/>
    <p:sldId id="4197" r:id="rId22"/>
    <p:sldId id="4198" r:id="rId23"/>
    <p:sldId id="4199" r:id="rId24"/>
    <p:sldId id="4200" r:id="rId25"/>
    <p:sldId id="4201" r:id="rId26"/>
    <p:sldId id="4202" r:id="rId27"/>
    <p:sldId id="4203" r:id="rId28"/>
    <p:sldId id="4204" r:id="rId29"/>
    <p:sldId id="4205" r:id="rId30"/>
    <p:sldId id="4206" r:id="rId31"/>
    <p:sldId id="4207" r:id="rId32"/>
    <p:sldId id="4208" r:id="rId33"/>
    <p:sldId id="4209" r:id="rId34"/>
    <p:sldId id="4213" r:id="rId35"/>
    <p:sldId id="4214" r:id="rId36"/>
    <p:sldId id="4215" r:id="rId37"/>
    <p:sldId id="4216" r:id="rId38"/>
    <p:sldId id="4217" r:id="rId39"/>
    <p:sldId id="4218" r:id="rId40"/>
    <p:sldId id="4219" r:id="rId41"/>
    <p:sldId id="4353" r:id="rId42"/>
    <p:sldId id="4220" r:id="rId43"/>
    <p:sldId id="4221" r:id="rId44"/>
    <p:sldId id="4222" r:id="rId45"/>
    <p:sldId id="4223" r:id="rId46"/>
    <p:sldId id="4224" r:id="rId47"/>
    <p:sldId id="4225" r:id="rId48"/>
    <p:sldId id="4226" r:id="rId49"/>
    <p:sldId id="4227" r:id="rId50"/>
    <p:sldId id="4229" r:id="rId51"/>
    <p:sldId id="4230" r:id="rId52"/>
    <p:sldId id="4231" r:id="rId53"/>
    <p:sldId id="4232" r:id="rId54"/>
    <p:sldId id="4233" r:id="rId55"/>
    <p:sldId id="4234" r:id="rId56"/>
    <p:sldId id="4235" r:id="rId57"/>
    <p:sldId id="4236" r:id="rId58"/>
    <p:sldId id="4237" r:id="rId59"/>
    <p:sldId id="4238" r:id="rId60"/>
    <p:sldId id="4239" r:id="rId61"/>
    <p:sldId id="4240" r:id="rId62"/>
    <p:sldId id="4241" r:id="rId63"/>
    <p:sldId id="4242" r:id="rId64"/>
    <p:sldId id="4243" r:id="rId65"/>
    <p:sldId id="4365" r:id="rId66"/>
    <p:sldId id="4244" r:id="rId67"/>
    <p:sldId id="4245" r:id="rId68"/>
    <p:sldId id="4366" r:id="rId69"/>
    <p:sldId id="4246" r:id="rId70"/>
    <p:sldId id="4247" r:id="rId71"/>
    <p:sldId id="4250" r:id="rId72"/>
    <p:sldId id="4367" r:id="rId73"/>
    <p:sldId id="4254" r:id="rId74"/>
    <p:sldId id="4255" r:id="rId75"/>
    <p:sldId id="4256" r:id="rId76"/>
    <p:sldId id="4257" r:id="rId77"/>
    <p:sldId id="4258" r:id="rId78"/>
    <p:sldId id="4259" r:id="rId79"/>
    <p:sldId id="4260" r:id="rId80"/>
    <p:sldId id="4363" r:id="rId81"/>
    <p:sldId id="4266" r:id="rId82"/>
    <p:sldId id="4268" r:id="rId83"/>
    <p:sldId id="4267" r:id="rId84"/>
    <p:sldId id="4355" r:id="rId85"/>
    <p:sldId id="4269" r:id="rId86"/>
    <p:sldId id="4357" r:id="rId87"/>
    <p:sldId id="4356" r:id="rId88"/>
    <p:sldId id="4354" r:id="rId89"/>
    <p:sldId id="4364" r:id="rId90"/>
    <p:sldId id="4270" r:id="rId91"/>
    <p:sldId id="4271" r:id="rId92"/>
    <p:sldId id="4272" r:id="rId93"/>
    <p:sldId id="4273" r:id="rId94"/>
    <p:sldId id="4274" r:id="rId95"/>
    <p:sldId id="4275" r:id="rId96"/>
    <p:sldId id="4278" r:id="rId97"/>
    <p:sldId id="4279" r:id="rId98"/>
    <p:sldId id="4358" r:id="rId99"/>
    <p:sldId id="4359" r:id="rId100"/>
    <p:sldId id="4360" r:id="rId101"/>
    <p:sldId id="4362" r:id="rId102"/>
    <p:sldId id="4280" r:id="rId103"/>
    <p:sldId id="4281" r:id="rId104"/>
    <p:sldId id="4282" r:id="rId105"/>
    <p:sldId id="4284" r:id="rId106"/>
    <p:sldId id="4285" r:id="rId107"/>
    <p:sldId id="4286" r:id="rId108"/>
    <p:sldId id="4287" r:id="rId109"/>
    <p:sldId id="4288" r:id="rId110"/>
    <p:sldId id="4289" r:id="rId111"/>
    <p:sldId id="4290" r:id="rId112"/>
    <p:sldId id="4291" r:id="rId113"/>
    <p:sldId id="4292" r:id="rId114"/>
    <p:sldId id="4293" r:id="rId115"/>
    <p:sldId id="4294" r:id="rId116"/>
    <p:sldId id="4295" r:id="rId117"/>
    <p:sldId id="4296" r:id="rId118"/>
    <p:sldId id="4297" r:id="rId119"/>
    <p:sldId id="4298" r:id="rId120"/>
    <p:sldId id="4299" r:id="rId121"/>
    <p:sldId id="4300" r:id="rId122"/>
    <p:sldId id="4301" r:id="rId123"/>
    <p:sldId id="4302" r:id="rId124"/>
    <p:sldId id="4303" r:id="rId125"/>
    <p:sldId id="4304" r:id="rId126"/>
    <p:sldId id="4305" r:id="rId127"/>
    <p:sldId id="4306" r:id="rId128"/>
    <p:sldId id="4307" r:id="rId129"/>
    <p:sldId id="4308" r:id="rId130"/>
    <p:sldId id="4309" r:id="rId131"/>
    <p:sldId id="4310" r:id="rId132"/>
    <p:sldId id="4313" r:id="rId133"/>
    <p:sldId id="4312" r:id="rId134"/>
    <p:sldId id="4314" r:id="rId135"/>
    <p:sldId id="4315" r:id="rId136"/>
    <p:sldId id="4316" r:id="rId137"/>
    <p:sldId id="4317" r:id="rId138"/>
    <p:sldId id="4319" r:id="rId139"/>
    <p:sldId id="4368" r:id="rId140"/>
    <p:sldId id="4320" r:id="rId141"/>
    <p:sldId id="4321" r:id="rId142"/>
    <p:sldId id="4322" r:id="rId143"/>
    <p:sldId id="4323" r:id="rId144"/>
    <p:sldId id="4324" r:id="rId145"/>
    <p:sldId id="4325" r:id="rId146"/>
    <p:sldId id="4326" r:id="rId147"/>
    <p:sldId id="4327" r:id="rId148"/>
    <p:sldId id="4328" r:id="rId149"/>
  </p:sldIdLst>
  <p:sldSz cx="9144000" cy="6858000" type="screen4x3"/>
  <p:notesSz cx="6858000" cy="9144000"/>
  <p:defaultTextStyle>
    <a:defPPr>
      <a:defRPr lang="zh-CN"/>
    </a:defPPr>
    <a:lvl1pPr algn="l" rtl="0" fontAlgn="base">
      <a:spcBef>
        <a:spcPct val="0"/>
      </a:spcBef>
      <a:spcAft>
        <a:spcPct val="0"/>
      </a:spcAft>
      <a:buFont typeface="Arial" pitchFamily="34" charset="0"/>
      <a:defRPr sz="3600" kern="1200">
        <a:solidFill>
          <a:schemeClr val="tx1"/>
        </a:solidFill>
        <a:latin typeface="Garamond" pitchFamily="18" charset="0"/>
        <a:ea typeface="宋体" pitchFamily="2" charset="-122"/>
        <a:cs typeface="+mn-cs"/>
      </a:defRPr>
    </a:lvl1pPr>
    <a:lvl2pPr marL="457200" algn="l" rtl="0" fontAlgn="base">
      <a:spcBef>
        <a:spcPct val="0"/>
      </a:spcBef>
      <a:spcAft>
        <a:spcPct val="0"/>
      </a:spcAft>
      <a:buFont typeface="Arial" pitchFamily="34" charset="0"/>
      <a:defRPr sz="3600" kern="1200">
        <a:solidFill>
          <a:schemeClr val="tx1"/>
        </a:solidFill>
        <a:latin typeface="Garamond" pitchFamily="18" charset="0"/>
        <a:ea typeface="宋体" pitchFamily="2" charset="-122"/>
        <a:cs typeface="+mn-cs"/>
      </a:defRPr>
    </a:lvl2pPr>
    <a:lvl3pPr marL="914400" algn="l" rtl="0" fontAlgn="base">
      <a:spcBef>
        <a:spcPct val="0"/>
      </a:spcBef>
      <a:spcAft>
        <a:spcPct val="0"/>
      </a:spcAft>
      <a:buFont typeface="Arial" pitchFamily="34" charset="0"/>
      <a:defRPr sz="3600" kern="1200">
        <a:solidFill>
          <a:schemeClr val="tx1"/>
        </a:solidFill>
        <a:latin typeface="Garamond" pitchFamily="18" charset="0"/>
        <a:ea typeface="宋体" pitchFamily="2" charset="-122"/>
        <a:cs typeface="+mn-cs"/>
      </a:defRPr>
    </a:lvl3pPr>
    <a:lvl4pPr marL="1371600" algn="l" rtl="0" fontAlgn="base">
      <a:spcBef>
        <a:spcPct val="0"/>
      </a:spcBef>
      <a:spcAft>
        <a:spcPct val="0"/>
      </a:spcAft>
      <a:buFont typeface="Arial" pitchFamily="34" charset="0"/>
      <a:defRPr sz="3600" kern="1200">
        <a:solidFill>
          <a:schemeClr val="tx1"/>
        </a:solidFill>
        <a:latin typeface="Garamond" pitchFamily="18" charset="0"/>
        <a:ea typeface="宋体" pitchFamily="2" charset="-122"/>
        <a:cs typeface="+mn-cs"/>
      </a:defRPr>
    </a:lvl4pPr>
    <a:lvl5pPr marL="1828800" algn="l" rtl="0" fontAlgn="base">
      <a:spcBef>
        <a:spcPct val="0"/>
      </a:spcBef>
      <a:spcAft>
        <a:spcPct val="0"/>
      </a:spcAft>
      <a:buFont typeface="Arial" pitchFamily="34" charset="0"/>
      <a:defRPr sz="3600" kern="1200">
        <a:solidFill>
          <a:schemeClr val="tx1"/>
        </a:solidFill>
        <a:latin typeface="Garamond" pitchFamily="18" charset="0"/>
        <a:ea typeface="宋体" pitchFamily="2" charset="-122"/>
        <a:cs typeface="+mn-cs"/>
      </a:defRPr>
    </a:lvl5pPr>
    <a:lvl6pPr marL="2286000" algn="l" defTabSz="914400" rtl="0" eaLnBrk="1" latinLnBrk="0" hangingPunct="1">
      <a:defRPr sz="3600" kern="1200">
        <a:solidFill>
          <a:schemeClr val="tx1"/>
        </a:solidFill>
        <a:latin typeface="Garamond" pitchFamily="18" charset="0"/>
        <a:ea typeface="宋体" pitchFamily="2" charset="-122"/>
        <a:cs typeface="+mn-cs"/>
      </a:defRPr>
    </a:lvl6pPr>
    <a:lvl7pPr marL="2743200" algn="l" defTabSz="914400" rtl="0" eaLnBrk="1" latinLnBrk="0" hangingPunct="1">
      <a:defRPr sz="3600" kern="1200">
        <a:solidFill>
          <a:schemeClr val="tx1"/>
        </a:solidFill>
        <a:latin typeface="Garamond" pitchFamily="18" charset="0"/>
        <a:ea typeface="宋体" pitchFamily="2" charset="-122"/>
        <a:cs typeface="+mn-cs"/>
      </a:defRPr>
    </a:lvl7pPr>
    <a:lvl8pPr marL="3200400" algn="l" defTabSz="914400" rtl="0" eaLnBrk="1" latinLnBrk="0" hangingPunct="1">
      <a:defRPr sz="3600" kern="1200">
        <a:solidFill>
          <a:schemeClr val="tx1"/>
        </a:solidFill>
        <a:latin typeface="Garamond" pitchFamily="18" charset="0"/>
        <a:ea typeface="宋体" pitchFamily="2" charset="-122"/>
        <a:cs typeface="+mn-cs"/>
      </a:defRPr>
    </a:lvl8pPr>
    <a:lvl9pPr marL="3657600" algn="l" defTabSz="914400" rtl="0" eaLnBrk="1" latinLnBrk="0" hangingPunct="1">
      <a:defRPr sz="3600" kern="1200">
        <a:solidFill>
          <a:schemeClr val="tx1"/>
        </a:solidFill>
        <a:latin typeface="Garamond"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8" d="100"/>
          <a:sy n="88" d="100"/>
        </p:scale>
        <p:origin x="1003"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notesMaster" Target="notesMasters/notesMaster1.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r>
              <a:rPr lang="zh-CN" altLang="zh-CN"/>
              <a:t>中外伦理思想流派</a:t>
            </a:r>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zh-CN" altLang="zh-CN"/>
          </a:p>
        </p:txBody>
      </p:sp>
      <p:sp>
        <p:nvSpPr>
          <p:cNvPr id="382980" name="Rectangle 4"/>
          <p:cNvSpPr>
            <a:spLocks noGrp="1" noRot="1" noChangeAspect="1" noChangeArrowheads="1" noTextEdit="1"/>
          </p:cNvSpPr>
          <p:nvPr>
            <p:ph type="sldImg" idx="2"/>
          </p:nvPr>
        </p:nvSpPr>
        <p:spPr bwMode="auto">
          <a:xfrm>
            <a:off x="1143000" y="685800"/>
            <a:ext cx="4572000" cy="3429000"/>
          </a:xfrm>
          <a:prstGeom prst="rect">
            <a:avLst/>
          </a:prstGeom>
          <a:noFill/>
          <a:ln w="9525">
            <a:noFill/>
            <a:miter lim="800000"/>
            <a:headEnd/>
            <a:tailEnd/>
          </a:ln>
        </p:spPr>
      </p:sp>
      <p:sp>
        <p:nvSpPr>
          <p:cNvPr id="5125" name="Rectangle 5"/>
          <p:cNvSpPr>
            <a:spLocks noGrp="1" noChangeArrowheads="1" noTextEdit="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noProof="0"/>
              <a:t>            </a:t>
            </a:r>
          </a:p>
          <a:p>
            <a:pPr lvl="1"/>
            <a:r>
              <a:rPr lang="zh-CN" noProof="0"/>
              <a:t>   </a:t>
            </a:r>
          </a:p>
          <a:p>
            <a:pPr lvl="2"/>
            <a:r>
              <a:rPr lang="zh-CN" noProof="0"/>
              <a:t>   </a:t>
            </a:r>
          </a:p>
          <a:p>
            <a:pPr lvl="3"/>
            <a:r>
              <a:rPr lang="zh-CN" noProof="0"/>
              <a:t>   </a:t>
            </a:r>
          </a:p>
          <a:p>
            <a:pPr lvl="4"/>
            <a:r>
              <a:rPr lang="zh-CN" noProof="0"/>
              <a:t>   </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r>
              <a:rPr lang="zh-CN" altLang="zh-CN"/>
              <a:t>中国科学院研究生院</a:t>
            </a:r>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2EC08F3F-92EB-455B-9D7E-9E0AA3824432}" type="slidenum">
              <a:rPr lang="zh-CN" altLang="zh-CN"/>
              <a:pPr>
                <a:defRPr/>
              </a:pPr>
              <a:t>‹#›</a:t>
            </a:fld>
            <a:endParaRPr lang="zh-CN" altLang="zh-CN"/>
          </a:p>
        </p:txBody>
      </p:sp>
    </p:spTree>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0825" cy="6850063"/>
            <a:chOff x="0" y="0"/>
            <a:chExt cx="5758" cy="4315"/>
          </a:xfrm>
        </p:grpSpPr>
        <p:grpSp>
          <p:nvGrpSpPr>
            <p:cNvPr id="5" name="Group 3"/>
            <p:cNvGrpSpPr>
              <a:grpSpLocks/>
            </p:cNvGrpSpPr>
            <p:nvPr userDrawn="1"/>
          </p:nvGrpSpPr>
          <p:grpSpPr bwMode="auto">
            <a:xfrm>
              <a:off x="1728" y="2230"/>
              <a:ext cx="4027" cy="2085"/>
              <a:chOff x="0" y="0"/>
              <a:chExt cx="4027" cy="2085"/>
            </a:xfrm>
          </p:grpSpPr>
          <p:sp>
            <p:nvSpPr>
              <p:cNvPr id="8" name="未知"/>
              <p:cNvSpPr>
                <a:spLocks/>
              </p:cNvSpPr>
              <p:nvPr/>
            </p:nvSpPr>
            <p:spPr bwMode="auto">
              <a:xfrm>
                <a:off x="0" y="41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lstStyle/>
              <a:p>
                <a:pPr>
                  <a:defRPr/>
                </a:pPr>
                <a:endParaRPr lang="zh-CN" altLang="en-US"/>
              </a:p>
            </p:txBody>
          </p:sp>
          <p:sp>
            <p:nvSpPr>
              <p:cNvPr id="9" name="未知"/>
              <p:cNvSpPr>
                <a:spLocks/>
              </p:cNvSpPr>
              <p:nvPr/>
            </p:nvSpPr>
            <p:spPr bwMode="auto">
              <a:xfrm>
                <a:off x="2442" y="44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lstStyle/>
              <a:p>
                <a:pPr>
                  <a:defRPr/>
                </a:pPr>
                <a:endParaRPr lang="zh-CN" altLang="en-US"/>
              </a:p>
            </p:txBody>
          </p:sp>
          <p:sp>
            <p:nvSpPr>
              <p:cNvPr id="10" name="未知"/>
              <p:cNvSpPr>
                <a:spLocks/>
              </p:cNvSpPr>
              <p:nvPr/>
            </p:nvSpPr>
            <p:spPr bwMode="auto">
              <a:xfrm>
                <a:off x="1172" y="111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headEnd/>
                <a:tailEnd/>
              </a:ln>
            </p:spPr>
            <p:txBody>
              <a:bodyPr/>
              <a:lstStyle/>
              <a:p>
                <a:pPr>
                  <a:defRPr/>
                </a:pPr>
                <a:endParaRPr lang="zh-CN" altLang="en-US"/>
              </a:p>
            </p:txBody>
          </p:sp>
          <p:sp>
            <p:nvSpPr>
              <p:cNvPr id="11" name="未知"/>
              <p:cNvSpPr>
                <a:spLocks/>
              </p:cNvSpPr>
              <p:nvPr/>
            </p:nvSpPr>
            <p:spPr bwMode="auto">
              <a:xfrm>
                <a:off x="1020" y="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round/>
                <a:headEnd/>
                <a:tailEnd/>
              </a:ln>
            </p:spPr>
            <p:txBody>
              <a:bodyPr/>
              <a:lstStyle/>
              <a:p>
                <a:pPr>
                  <a:defRPr/>
                </a:pPr>
                <a:endParaRPr lang="zh-CN" altLang="en-US"/>
              </a:p>
            </p:txBody>
          </p:sp>
          <p:sp>
            <p:nvSpPr>
              <p:cNvPr id="12" name="未知"/>
              <p:cNvSpPr>
                <a:spLocks/>
              </p:cNvSpPr>
              <p:nvPr/>
            </p:nvSpPr>
            <p:spPr bwMode="auto">
              <a:xfrm>
                <a:off x="2773" y="8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headEnd/>
                <a:tailEnd/>
              </a:ln>
            </p:spPr>
            <p:txBody>
              <a:bodyPr/>
              <a:lstStyle/>
              <a:p>
                <a:pPr>
                  <a:defRPr/>
                </a:pPr>
                <a:endParaRPr lang="zh-CN" altLang="en-US"/>
              </a:p>
            </p:txBody>
          </p:sp>
        </p:grpSp>
        <p:sp>
          <p:nvSpPr>
            <p:cNvPr id="6" name="未知"/>
            <p:cNvSpPr>
              <a:spLocks/>
            </p:cNvSpPr>
            <p:nvPr/>
          </p:nvSpPr>
          <p:spPr bwMode="auto">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defRPr/>
              </a:pPr>
              <a:endParaRPr lang="zh-CN" altLang="en-US"/>
            </a:p>
          </p:txBody>
        </p:sp>
        <p:sp>
          <p:nvSpPr>
            <p:cNvPr id="7" name="未知"/>
            <p:cNvSpPr>
              <a:spLocks/>
            </p:cNvSpPr>
            <p:nvPr/>
          </p:nvSpPr>
          <p:spPr bwMode="auto">
            <a:xfrm>
              <a:off x="0" y="0"/>
              <a:ext cx="5758" cy="1776"/>
            </a:xfrm>
            <a:custGeom>
              <a:avLst/>
              <a:gdLst/>
              <a:ahLst/>
              <a:cxnLst>
                <a:cxn ang="0">
                  <a:pos x="0" y="0"/>
                </a:cxn>
                <a:cxn ang="0">
                  <a:pos x="0" y="1906"/>
                </a:cxn>
                <a:cxn ang="0">
                  <a:pos x="5740" y="1906"/>
                </a:cxn>
                <a:cxn ang="0">
                  <a:pos x="5740" y="0"/>
                </a:cxn>
                <a:cxn ang="0">
                  <a:pos x="0" y="0"/>
                </a:cxn>
                <a:cxn ang="0">
                  <a:pos x="0" y="0"/>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w="9525">
              <a:noFill/>
              <a:round/>
              <a:headEnd/>
              <a:tailEnd/>
            </a:ln>
          </p:spPr>
          <p:txBody>
            <a:bodyPr/>
            <a:lstStyle/>
            <a:p>
              <a:pPr>
                <a:defRPr/>
              </a:pPr>
              <a:endParaRPr lang="zh-CN" altLang="en-US"/>
            </a:p>
          </p:txBody>
        </p:sp>
      </p:grpSp>
      <p:sp>
        <p:nvSpPr>
          <p:cNvPr id="2059" name="Rectangle 11"/>
          <p:cNvSpPr>
            <a:spLocks noGrp="1" noChangeArrowheads="1"/>
          </p:cNvSpPr>
          <p:nvPr>
            <p:ph type="ctrTitle" sz="quarter"/>
          </p:nvPr>
        </p:nvSpPr>
        <p:spPr>
          <a:xfrm>
            <a:off x="685800" y="1736725"/>
            <a:ext cx="7772400" cy="1920875"/>
          </a:xfrm>
        </p:spPr>
        <p:txBody>
          <a:bodyPr/>
          <a:lstStyle>
            <a:lvl1pPr>
              <a:defRPr sz="6000"/>
            </a:lvl1pPr>
          </a:lstStyle>
          <a:p>
            <a:r>
              <a:rPr lang="zh-CN"/>
              <a:t>单击此处编辑母版标题样式</a:t>
            </a:r>
          </a:p>
        </p:txBody>
      </p:sp>
      <p:sp>
        <p:nvSpPr>
          <p:cNvPr id="2060" name="Rectangle 12"/>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zh-CN"/>
              <a:t>单击此处编辑母版副标题样式</a:t>
            </a:r>
          </a:p>
        </p:txBody>
      </p:sp>
      <p:sp>
        <p:nvSpPr>
          <p:cNvPr id="13" name="Rectangle 13"/>
          <p:cNvSpPr>
            <a:spLocks noGrp="1" noChangeArrowheads="1"/>
          </p:cNvSpPr>
          <p:nvPr>
            <p:ph type="dt" sz="quarter" idx="10"/>
          </p:nvPr>
        </p:nvSpPr>
        <p:spPr>
          <a:xfrm>
            <a:off x="457200" y="6248400"/>
            <a:ext cx="2133600" cy="476250"/>
          </a:xfrm>
        </p:spPr>
        <p:txBody>
          <a:bodyPr/>
          <a:lstStyle>
            <a:lvl1pPr>
              <a:defRPr/>
            </a:lvl1pPr>
          </a:lstStyle>
          <a:p>
            <a:pPr>
              <a:defRPr/>
            </a:pPr>
            <a:endParaRPr lang="zh-CN" altLang="zh-CN"/>
          </a:p>
        </p:txBody>
      </p:sp>
      <p:sp>
        <p:nvSpPr>
          <p:cNvPr id="14" name="Rectangle 14"/>
          <p:cNvSpPr>
            <a:spLocks noGrp="1" noChangeArrowheads="1"/>
          </p:cNvSpPr>
          <p:nvPr>
            <p:ph type="ftr" sz="quarter" idx="11"/>
          </p:nvPr>
        </p:nvSpPr>
        <p:spPr>
          <a:xfrm>
            <a:off x="3124200" y="6251575"/>
            <a:ext cx="2895600" cy="476250"/>
          </a:xfrm>
        </p:spPr>
        <p:txBody>
          <a:bodyPr/>
          <a:lstStyle>
            <a:lvl1pPr>
              <a:defRPr/>
            </a:lvl1pPr>
          </a:lstStyle>
          <a:p>
            <a:pPr>
              <a:defRPr/>
            </a:pPr>
            <a:endParaRPr lang="zh-CN" altLang="zh-CN"/>
          </a:p>
        </p:txBody>
      </p:sp>
      <p:sp>
        <p:nvSpPr>
          <p:cNvPr id="15" name="Rectangle 15"/>
          <p:cNvSpPr>
            <a:spLocks noGrp="1" noChangeArrowheads="1"/>
          </p:cNvSpPr>
          <p:nvPr>
            <p:ph type="sldNum" sz="quarter" idx="12"/>
          </p:nvPr>
        </p:nvSpPr>
        <p:spPr>
          <a:xfrm>
            <a:off x="6553200" y="6254750"/>
            <a:ext cx="2133600" cy="476250"/>
          </a:xfrm>
        </p:spPr>
        <p:txBody>
          <a:bodyPr/>
          <a:lstStyle>
            <a:lvl1pPr>
              <a:defRPr/>
            </a:lvl1pPr>
          </a:lstStyle>
          <a:p>
            <a:pPr>
              <a:defRPr/>
            </a:pPr>
            <a:fld id="{22646573-120B-42B4-86A0-5B1CB279B441}" type="slidenum">
              <a:rPr lang="zh-CN" altLang="zh-CN"/>
              <a:pPr>
                <a:defRPr/>
              </a:pPr>
              <a:t>‹#›</a:t>
            </a:fld>
            <a:endParaRPr lang="zh-CN"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3"/>
          <p:cNvSpPr>
            <a:spLocks noGrp="1" noChangeArrowheads="1"/>
          </p:cNvSpPr>
          <p:nvPr>
            <p:ph type="sldNum" sz="quarter" idx="11"/>
          </p:nvPr>
        </p:nvSpPr>
        <p:spPr>
          <a:ln/>
        </p:spPr>
        <p:txBody>
          <a:bodyPr/>
          <a:lstStyle>
            <a:lvl1pPr>
              <a:defRPr/>
            </a:lvl1pPr>
          </a:lstStyle>
          <a:p>
            <a:pPr>
              <a:defRPr/>
            </a:pPr>
            <a:fld id="{11DBCEF7-841E-4B53-936F-523547E2EA30}" type="slidenum">
              <a:rPr lang="zh-CN" altLang="zh-CN"/>
              <a:pPr>
                <a:defRPr/>
              </a:pPr>
              <a:t>‹#›</a:t>
            </a:fld>
            <a:endParaRPr lang="zh-CN" altLang="zh-CN"/>
          </a:p>
        </p:txBody>
      </p:sp>
      <p:sp>
        <p:nvSpPr>
          <p:cNvPr id="6" name="Rectangle 14"/>
          <p:cNvSpPr>
            <a:spLocks noGrp="1" noChangeArrowheads="1"/>
          </p:cNvSpPr>
          <p:nvPr>
            <p:ph type="ftr" sz="quarter" idx="12"/>
          </p:nvPr>
        </p:nvSpPr>
        <p:spPr>
          <a:ln/>
        </p:spPr>
        <p:txBody>
          <a:bodyPr/>
          <a:lstStyle>
            <a:lvl1pPr>
              <a:defRPr/>
            </a:lvl1pPr>
          </a:lstStyle>
          <a:p>
            <a:pPr>
              <a:defRPr/>
            </a:pPr>
            <a:endParaRPr lang="zh-CN"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3"/>
          <p:cNvSpPr>
            <a:spLocks noGrp="1" noChangeArrowheads="1"/>
          </p:cNvSpPr>
          <p:nvPr>
            <p:ph type="sldNum" sz="quarter" idx="11"/>
          </p:nvPr>
        </p:nvSpPr>
        <p:spPr>
          <a:ln/>
        </p:spPr>
        <p:txBody>
          <a:bodyPr/>
          <a:lstStyle>
            <a:lvl1pPr>
              <a:defRPr/>
            </a:lvl1pPr>
          </a:lstStyle>
          <a:p>
            <a:pPr>
              <a:defRPr/>
            </a:pPr>
            <a:fld id="{47821304-72A7-49A3-AA94-B4D4FB06061E}" type="slidenum">
              <a:rPr lang="zh-CN" altLang="zh-CN"/>
              <a:pPr>
                <a:defRPr/>
              </a:pPr>
              <a:t>‹#›</a:t>
            </a:fld>
            <a:endParaRPr lang="zh-CN" altLang="zh-CN"/>
          </a:p>
        </p:txBody>
      </p:sp>
      <p:sp>
        <p:nvSpPr>
          <p:cNvPr id="6" name="Rectangle 14"/>
          <p:cNvSpPr>
            <a:spLocks noGrp="1" noChangeArrowheads="1"/>
          </p:cNvSpPr>
          <p:nvPr>
            <p:ph type="ftr" sz="quarter" idx="12"/>
          </p:nvPr>
        </p:nvSpPr>
        <p:spPr>
          <a:ln/>
        </p:spPr>
        <p:txBody>
          <a:bodyPr/>
          <a:lstStyle>
            <a:lvl1pPr>
              <a:defRPr/>
            </a:lvl1pPr>
          </a:lstStyle>
          <a:p>
            <a:pPr>
              <a:defRPr/>
            </a:pPr>
            <a:endParaRPr lang="zh-CN"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3"/>
          <p:cNvSpPr>
            <a:spLocks noGrp="1" noChangeArrowheads="1"/>
          </p:cNvSpPr>
          <p:nvPr>
            <p:ph type="sldNum" sz="quarter" idx="11"/>
          </p:nvPr>
        </p:nvSpPr>
        <p:spPr>
          <a:ln/>
        </p:spPr>
        <p:txBody>
          <a:bodyPr/>
          <a:lstStyle>
            <a:lvl1pPr>
              <a:defRPr/>
            </a:lvl1pPr>
          </a:lstStyle>
          <a:p>
            <a:pPr>
              <a:defRPr/>
            </a:pPr>
            <a:fld id="{F73B71A0-5099-4C57-B677-007BB8ED3143}" type="slidenum">
              <a:rPr lang="zh-CN" altLang="zh-CN"/>
              <a:pPr>
                <a:defRPr/>
              </a:pPr>
              <a:t>‹#›</a:t>
            </a:fld>
            <a:endParaRPr lang="zh-CN" altLang="zh-CN"/>
          </a:p>
        </p:txBody>
      </p:sp>
      <p:sp>
        <p:nvSpPr>
          <p:cNvPr id="6" name="Rectangle 14"/>
          <p:cNvSpPr>
            <a:spLocks noGrp="1" noChangeArrowheads="1"/>
          </p:cNvSpPr>
          <p:nvPr>
            <p:ph type="ftr" sz="quarter" idx="12"/>
          </p:nvPr>
        </p:nvSpPr>
        <p:spPr>
          <a:ln/>
        </p:spPr>
        <p:txBody>
          <a:bodyPr/>
          <a:lstStyle>
            <a:lvl1pPr>
              <a:defRPr/>
            </a:lvl1pPr>
          </a:lstStyle>
          <a:p>
            <a:pPr>
              <a:defRPr/>
            </a:pPr>
            <a:endParaRPr lang="zh-CN"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2"/>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3"/>
          <p:cNvSpPr>
            <a:spLocks noGrp="1" noChangeArrowheads="1"/>
          </p:cNvSpPr>
          <p:nvPr>
            <p:ph type="sldNum" sz="quarter" idx="11"/>
          </p:nvPr>
        </p:nvSpPr>
        <p:spPr>
          <a:ln/>
        </p:spPr>
        <p:txBody>
          <a:bodyPr/>
          <a:lstStyle>
            <a:lvl1pPr>
              <a:defRPr/>
            </a:lvl1pPr>
          </a:lstStyle>
          <a:p>
            <a:pPr>
              <a:defRPr/>
            </a:pPr>
            <a:fld id="{A991B430-8998-4641-83C9-DE616FF26025}" type="slidenum">
              <a:rPr lang="zh-CN" altLang="zh-CN"/>
              <a:pPr>
                <a:defRPr/>
              </a:pPr>
              <a:t>‹#›</a:t>
            </a:fld>
            <a:endParaRPr lang="zh-CN" altLang="zh-CN"/>
          </a:p>
        </p:txBody>
      </p:sp>
      <p:sp>
        <p:nvSpPr>
          <p:cNvPr id="6" name="Rectangle 14"/>
          <p:cNvSpPr>
            <a:spLocks noGrp="1" noChangeArrowheads="1"/>
          </p:cNvSpPr>
          <p:nvPr>
            <p:ph type="ftr" sz="quarter" idx="12"/>
          </p:nvPr>
        </p:nvSpPr>
        <p:spPr>
          <a:ln/>
        </p:spPr>
        <p:txBody>
          <a:bodyPr/>
          <a:lstStyle>
            <a:lvl1pPr>
              <a:defRPr/>
            </a:lvl1pPr>
          </a:lstStyle>
          <a:p>
            <a:pPr>
              <a:defRPr/>
            </a:pPr>
            <a:endParaRPr lang="zh-CN"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3"/>
          <p:cNvSpPr>
            <a:spLocks noGrp="1" noChangeArrowheads="1"/>
          </p:cNvSpPr>
          <p:nvPr>
            <p:ph type="sldNum" sz="quarter" idx="11"/>
          </p:nvPr>
        </p:nvSpPr>
        <p:spPr>
          <a:ln/>
        </p:spPr>
        <p:txBody>
          <a:bodyPr/>
          <a:lstStyle>
            <a:lvl1pPr>
              <a:defRPr/>
            </a:lvl1pPr>
          </a:lstStyle>
          <a:p>
            <a:pPr>
              <a:defRPr/>
            </a:pPr>
            <a:fld id="{44600B3B-4131-48F6-81B1-BE10B979E9C3}" type="slidenum">
              <a:rPr lang="zh-CN" altLang="zh-CN"/>
              <a:pPr>
                <a:defRPr/>
              </a:pPr>
              <a:t>‹#›</a:t>
            </a:fld>
            <a:endParaRPr lang="zh-CN" altLang="zh-CN"/>
          </a:p>
        </p:txBody>
      </p:sp>
      <p:sp>
        <p:nvSpPr>
          <p:cNvPr id="7" name="Rectangle 14"/>
          <p:cNvSpPr>
            <a:spLocks noGrp="1" noChangeArrowheads="1"/>
          </p:cNvSpPr>
          <p:nvPr>
            <p:ph type="ftr" sz="quarter" idx="12"/>
          </p:nvPr>
        </p:nvSpPr>
        <p:spPr>
          <a:ln/>
        </p:spPr>
        <p:txBody>
          <a:bodyPr/>
          <a:lstStyle>
            <a:lvl1pPr>
              <a:defRPr/>
            </a:lvl1pPr>
          </a:lstStyle>
          <a:p>
            <a:pPr>
              <a:defRPr/>
            </a:pPr>
            <a:endParaRPr lang="zh-CN"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
          <p:cNvSpPr>
            <a:spLocks noGrp="1" noChangeArrowheads="1"/>
          </p:cNvSpPr>
          <p:nvPr>
            <p:ph type="dt" sz="half" idx="10"/>
          </p:nvPr>
        </p:nvSpPr>
        <p:spPr>
          <a:ln/>
        </p:spPr>
        <p:txBody>
          <a:bodyPr/>
          <a:lstStyle>
            <a:lvl1pPr>
              <a:defRPr/>
            </a:lvl1pPr>
          </a:lstStyle>
          <a:p>
            <a:pPr>
              <a:defRPr/>
            </a:pPr>
            <a:endParaRPr lang="zh-CN" altLang="zh-CN"/>
          </a:p>
        </p:txBody>
      </p:sp>
      <p:sp>
        <p:nvSpPr>
          <p:cNvPr id="8" name="Rectangle 3"/>
          <p:cNvSpPr>
            <a:spLocks noGrp="1" noChangeArrowheads="1"/>
          </p:cNvSpPr>
          <p:nvPr>
            <p:ph type="sldNum" sz="quarter" idx="11"/>
          </p:nvPr>
        </p:nvSpPr>
        <p:spPr>
          <a:ln/>
        </p:spPr>
        <p:txBody>
          <a:bodyPr/>
          <a:lstStyle>
            <a:lvl1pPr>
              <a:defRPr/>
            </a:lvl1pPr>
          </a:lstStyle>
          <a:p>
            <a:pPr>
              <a:defRPr/>
            </a:pPr>
            <a:fld id="{EF23E49C-C247-4CC9-8F98-C9C51D95A34C}" type="slidenum">
              <a:rPr lang="zh-CN" altLang="zh-CN"/>
              <a:pPr>
                <a:defRPr/>
              </a:pPr>
              <a:t>‹#›</a:t>
            </a:fld>
            <a:endParaRPr lang="zh-CN" altLang="zh-CN"/>
          </a:p>
        </p:txBody>
      </p:sp>
      <p:sp>
        <p:nvSpPr>
          <p:cNvPr id="9" name="Rectangle 14"/>
          <p:cNvSpPr>
            <a:spLocks noGrp="1" noChangeArrowheads="1"/>
          </p:cNvSpPr>
          <p:nvPr>
            <p:ph type="ftr" sz="quarter" idx="12"/>
          </p:nvPr>
        </p:nvSpPr>
        <p:spPr>
          <a:ln/>
        </p:spPr>
        <p:txBody>
          <a:bodyPr/>
          <a:lstStyle>
            <a:lvl1pPr>
              <a:defRPr/>
            </a:lvl1pPr>
          </a:lstStyle>
          <a:p>
            <a:pPr>
              <a:defRPr/>
            </a:pPr>
            <a:endParaRPr lang="zh-CN"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
          <p:cNvSpPr>
            <a:spLocks noGrp="1" noChangeArrowheads="1"/>
          </p:cNvSpPr>
          <p:nvPr>
            <p:ph type="dt" sz="half" idx="10"/>
          </p:nvPr>
        </p:nvSpPr>
        <p:spPr>
          <a:ln/>
        </p:spPr>
        <p:txBody>
          <a:bodyPr/>
          <a:lstStyle>
            <a:lvl1pPr>
              <a:defRPr/>
            </a:lvl1pPr>
          </a:lstStyle>
          <a:p>
            <a:pPr>
              <a:defRPr/>
            </a:pPr>
            <a:endParaRPr lang="zh-CN" altLang="zh-CN"/>
          </a:p>
        </p:txBody>
      </p:sp>
      <p:sp>
        <p:nvSpPr>
          <p:cNvPr id="4" name="Rectangle 3"/>
          <p:cNvSpPr>
            <a:spLocks noGrp="1" noChangeArrowheads="1"/>
          </p:cNvSpPr>
          <p:nvPr>
            <p:ph type="sldNum" sz="quarter" idx="11"/>
          </p:nvPr>
        </p:nvSpPr>
        <p:spPr>
          <a:ln/>
        </p:spPr>
        <p:txBody>
          <a:bodyPr/>
          <a:lstStyle>
            <a:lvl1pPr>
              <a:defRPr/>
            </a:lvl1pPr>
          </a:lstStyle>
          <a:p>
            <a:pPr>
              <a:defRPr/>
            </a:pPr>
            <a:fld id="{CC10C931-DF4B-4A5E-AC8E-997614486AB7}" type="slidenum">
              <a:rPr lang="zh-CN" altLang="zh-CN"/>
              <a:pPr>
                <a:defRPr/>
              </a:pPr>
              <a:t>‹#›</a:t>
            </a:fld>
            <a:endParaRPr lang="zh-CN" altLang="zh-CN"/>
          </a:p>
        </p:txBody>
      </p:sp>
      <p:sp>
        <p:nvSpPr>
          <p:cNvPr id="5" name="Rectangle 14"/>
          <p:cNvSpPr>
            <a:spLocks noGrp="1" noChangeArrowheads="1"/>
          </p:cNvSpPr>
          <p:nvPr>
            <p:ph type="ftr" sz="quarter" idx="12"/>
          </p:nvPr>
        </p:nvSpPr>
        <p:spPr>
          <a:ln/>
        </p:spPr>
        <p:txBody>
          <a:bodyPr/>
          <a:lstStyle>
            <a:lvl1pPr>
              <a:defRPr/>
            </a:lvl1pPr>
          </a:lstStyle>
          <a:p>
            <a:pPr>
              <a:defRPr/>
            </a:pPr>
            <a:endParaRPr lang="zh-CN"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endParaRPr lang="zh-CN" altLang="zh-CN"/>
          </a:p>
        </p:txBody>
      </p:sp>
      <p:sp>
        <p:nvSpPr>
          <p:cNvPr id="3" name="Rectangle 3"/>
          <p:cNvSpPr>
            <a:spLocks noGrp="1" noChangeArrowheads="1"/>
          </p:cNvSpPr>
          <p:nvPr>
            <p:ph type="sldNum" sz="quarter" idx="11"/>
          </p:nvPr>
        </p:nvSpPr>
        <p:spPr>
          <a:ln/>
        </p:spPr>
        <p:txBody>
          <a:bodyPr/>
          <a:lstStyle>
            <a:lvl1pPr>
              <a:defRPr/>
            </a:lvl1pPr>
          </a:lstStyle>
          <a:p>
            <a:pPr>
              <a:defRPr/>
            </a:pPr>
            <a:fld id="{DD3B182F-8FFA-47B0-A560-F2684C14C143}" type="slidenum">
              <a:rPr lang="zh-CN" altLang="zh-CN"/>
              <a:pPr>
                <a:defRPr/>
              </a:pPr>
              <a:t>‹#›</a:t>
            </a:fld>
            <a:endParaRPr lang="zh-CN" altLang="zh-CN"/>
          </a:p>
        </p:txBody>
      </p:sp>
      <p:sp>
        <p:nvSpPr>
          <p:cNvPr id="4" name="Rectangle 14"/>
          <p:cNvSpPr>
            <a:spLocks noGrp="1" noChangeArrowheads="1"/>
          </p:cNvSpPr>
          <p:nvPr>
            <p:ph type="ftr" sz="quarter" idx="12"/>
          </p:nvPr>
        </p:nvSpPr>
        <p:spPr>
          <a:ln/>
        </p:spPr>
        <p:txBody>
          <a:bodyPr/>
          <a:lstStyle>
            <a:lvl1pPr>
              <a:defRPr/>
            </a:lvl1pPr>
          </a:lstStyle>
          <a:p>
            <a:pPr>
              <a:defRPr/>
            </a:pPr>
            <a:endParaRPr lang="zh-CN"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3"/>
          <p:cNvSpPr>
            <a:spLocks noGrp="1" noChangeArrowheads="1"/>
          </p:cNvSpPr>
          <p:nvPr>
            <p:ph type="sldNum" sz="quarter" idx="11"/>
          </p:nvPr>
        </p:nvSpPr>
        <p:spPr>
          <a:ln/>
        </p:spPr>
        <p:txBody>
          <a:bodyPr/>
          <a:lstStyle>
            <a:lvl1pPr>
              <a:defRPr/>
            </a:lvl1pPr>
          </a:lstStyle>
          <a:p>
            <a:pPr>
              <a:defRPr/>
            </a:pPr>
            <a:fld id="{D51FB635-5BC3-445C-8E60-25C835A16496}" type="slidenum">
              <a:rPr lang="zh-CN" altLang="zh-CN"/>
              <a:pPr>
                <a:defRPr/>
              </a:pPr>
              <a:t>‹#›</a:t>
            </a:fld>
            <a:endParaRPr lang="zh-CN" altLang="zh-CN"/>
          </a:p>
        </p:txBody>
      </p:sp>
      <p:sp>
        <p:nvSpPr>
          <p:cNvPr id="7" name="Rectangle 14"/>
          <p:cNvSpPr>
            <a:spLocks noGrp="1" noChangeArrowheads="1"/>
          </p:cNvSpPr>
          <p:nvPr>
            <p:ph type="ftr" sz="quarter" idx="12"/>
          </p:nvPr>
        </p:nvSpPr>
        <p:spPr>
          <a:ln/>
        </p:spPr>
        <p:txBody>
          <a:bodyPr/>
          <a:lstStyle>
            <a:lvl1pPr>
              <a:defRPr/>
            </a:lvl1pPr>
          </a:lstStyle>
          <a:p>
            <a:pPr>
              <a:defRPr/>
            </a:pPr>
            <a:endParaRPr lang="zh-CN"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3"/>
          <p:cNvSpPr>
            <a:spLocks noGrp="1" noChangeArrowheads="1"/>
          </p:cNvSpPr>
          <p:nvPr>
            <p:ph type="sldNum" sz="quarter" idx="11"/>
          </p:nvPr>
        </p:nvSpPr>
        <p:spPr>
          <a:ln/>
        </p:spPr>
        <p:txBody>
          <a:bodyPr/>
          <a:lstStyle>
            <a:lvl1pPr>
              <a:defRPr/>
            </a:lvl1pPr>
          </a:lstStyle>
          <a:p>
            <a:pPr>
              <a:defRPr/>
            </a:pPr>
            <a:fld id="{3D55CE04-521D-4283-A4FC-4D97E4B6211D}" type="slidenum">
              <a:rPr lang="zh-CN" altLang="zh-CN"/>
              <a:pPr>
                <a:defRPr/>
              </a:pPr>
              <a:t>‹#›</a:t>
            </a:fld>
            <a:endParaRPr lang="zh-CN" altLang="zh-CN"/>
          </a:p>
        </p:txBody>
      </p:sp>
      <p:sp>
        <p:nvSpPr>
          <p:cNvPr id="7" name="Rectangle 14"/>
          <p:cNvSpPr>
            <a:spLocks noGrp="1" noChangeArrowheads="1"/>
          </p:cNvSpPr>
          <p:nvPr>
            <p:ph type="ftr" sz="quarter" idx="12"/>
          </p:nvPr>
        </p:nvSpPr>
        <p:spPr>
          <a:ln/>
        </p:spPr>
        <p:txBody>
          <a:bodyPr/>
          <a:lstStyle>
            <a:lvl1pPr>
              <a:defRPr/>
            </a:lvl1pPr>
          </a:lstStyle>
          <a:p>
            <a:pPr>
              <a:defRPr/>
            </a:pPr>
            <a:endParaRPr lang="zh-CN"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dt" sz="half" idx="2"/>
          </p:nvPr>
        </p:nvSpPr>
        <p:spPr bwMode="auto">
          <a:xfrm>
            <a:off x="457200" y="625157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zh-CN" altLang="zh-CN"/>
          </a:p>
        </p:txBody>
      </p:sp>
      <p:sp>
        <p:nvSpPr>
          <p:cNvPr id="1027" name="Rectangle 3"/>
          <p:cNvSpPr>
            <a:spLocks noGrp="1" noChangeArrowheads="1"/>
          </p:cNvSpPr>
          <p:nvPr>
            <p:ph type="sldNum" sz="quarter" idx="4"/>
          </p:nvPr>
        </p:nvSpPr>
        <p:spPr bwMode="auto">
          <a:xfrm>
            <a:off x="6553200" y="6248400"/>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89050909-F960-4331-A35F-ADC2C3086472}" type="slidenum">
              <a:rPr lang="zh-CN" altLang="zh-CN"/>
              <a:pPr>
                <a:defRPr/>
              </a:pPr>
              <a:t>‹#›</a:t>
            </a:fld>
            <a:endParaRPr lang="zh-CN" altLang="zh-CN"/>
          </a:p>
        </p:txBody>
      </p:sp>
      <p:grpSp>
        <p:nvGrpSpPr>
          <p:cNvPr id="1028" name="Group 4"/>
          <p:cNvGrpSpPr>
            <a:grpSpLocks/>
          </p:cNvGrpSpPr>
          <p:nvPr/>
        </p:nvGrpSpPr>
        <p:grpSpPr bwMode="auto">
          <a:xfrm>
            <a:off x="0" y="0"/>
            <a:ext cx="9140825" cy="6850063"/>
            <a:chOff x="0" y="0"/>
            <a:chExt cx="5758" cy="4315"/>
          </a:xfrm>
        </p:grpSpPr>
        <p:grpSp>
          <p:nvGrpSpPr>
            <p:cNvPr id="1032" name="Group 5"/>
            <p:cNvGrpSpPr>
              <a:grpSpLocks/>
            </p:cNvGrpSpPr>
            <p:nvPr userDrawn="1"/>
          </p:nvGrpSpPr>
          <p:grpSpPr bwMode="auto">
            <a:xfrm>
              <a:off x="1728" y="2230"/>
              <a:ext cx="4027" cy="2085"/>
              <a:chOff x="0" y="0"/>
              <a:chExt cx="4027" cy="2085"/>
            </a:xfrm>
          </p:grpSpPr>
          <p:sp>
            <p:nvSpPr>
              <p:cNvPr id="1030" name="未知"/>
              <p:cNvSpPr>
                <a:spLocks/>
              </p:cNvSpPr>
              <p:nvPr/>
            </p:nvSpPr>
            <p:spPr bwMode="auto">
              <a:xfrm>
                <a:off x="0" y="41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lstStyle/>
              <a:p>
                <a:pPr>
                  <a:defRPr/>
                </a:pPr>
                <a:endParaRPr lang="zh-CN" altLang="en-US"/>
              </a:p>
            </p:txBody>
          </p:sp>
          <p:sp>
            <p:nvSpPr>
              <p:cNvPr id="1031" name="未知"/>
              <p:cNvSpPr>
                <a:spLocks/>
              </p:cNvSpPr>
              <p:nvPr/>
            </p:nvSpPr>
            <p:spPr bwMode="auto">
              <a:xfrm>
                <a:off x="2442" y="44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lstStyle/>
              <a:p>
                <a:pPr>
                  <a:defRPr/>
                </a:pPr>
                <a:endParaRPr lang="zh-CN" altLang="en-US"/>
              </a:p>
            </p:txBody>
          </p:sp>
          <p:sp>
            <p:nvSpPr>
              <p:cNvPr id="2" name="未知"/>
              <p:cNvSpPr>
                <a:spLocks/>
              </p:cNvSpPr>
              <p:nvPr/>
            </p:nvSpPr>
            <p:spPr bwMode="auto">
              <a:xfrm>
                <a:off x="1172" y="111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headEnd/>
                <a:tailEnd/>
              </a:ln>
            </p:spPr>
            <p:txBody>
              <a:bodyPr/>
              <a:lstStyle/>
              <a:p>
                <a:pPr>
                  <a:defRPr/>
                </a:pPr>
                <a:endParaRPr lang="zh-CN" altLang="en-US"/>
              </a:p>
            </p:txBody>
          </p:sp>
          <p:sp>
            <p:nvSpPr>
              <p:cNvPr id="1033" name="未知"/>
              <p:cNvSpPr>
                <a:spLocks/>
              </p:cNvSpPr>
              <p:nvPr/>
            </p:nvSpPr>
            <p:spPr bwMode="auto">
              <a:xfrm>
                <a:off x="1020" y="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round/>
                <a:headEnd/>
                <a:tailEnd/>
              </a:ln>
            </p:spPr>
            <p:txBody>
              <a:bodyPr/>
              <a:lstStyle/>
              <a:p>
                <a:pPr>
                  <a:defRPr/>
                </a:pPr>
                <a:endParaRPr lang="zh-CN" altLang="en-US"/>
              </a:p>
            </p:txBody>
          </p:sp>
          <p:sp>
            <p:nvSpPr>
              <p:cNvPr id="1034" name="未知"/>
              <p:cNvSpPr>
                <a:spLocks/>
              </p:cNvSpPr>
              <p:nvPr/>
            </p:nvSpPr>
            <p:spPr bwMode="auto">
              <a:xfrm>
                <a:off x="2773" y="8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headEnd/>
                <a:tailEnd/>
              </a:ln>
            </p:spPr>
            <p:txBody>
              <a:bodyPr/>
              <a:lstStyle/>
              <a:p>
                <a:pPr>
                  <a:defRPr/>
                </a:pPr>
                <a:endParaRPr lang="zh-CN" altLang="en-US"/>
              </a:p>
            </p:txBody>
          </p:sp>
        </p:grpSp>
        <p:sp>
          <p:nvSpPr>
            <p:cNvPr id="1035" name="未知"/>
            <p:cNvSpPr>
              <a:spLocks/>
            </p:cNvSpPr>
            <p:nvPr/>
          </p:nvSpPr>
          <p:spPr bwMode="auto">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defRPr/>
              </a:pPr>
              <a:endParaRPr lang="zh-CN" altLang="en-US"/>
            </a:p>
          </p:txBody>
        </p:sp>
        <p:sp>
          <p:nvSpPr>
            <p:cNvPr id="1036" name="未知"/>
            <p:cNvSpPr>
              <a:spLocks/>
            </p:cNvSpPr>
            <p:nvPr/>
          </p:nvSpPr>
          <p:spPr bwMode="auto">
            <a:xfrm>
              <a:off x="0" y="0"/>
              <a:ext cx="5758" cy="1776"/>
            </a:xfrm>
            <a:custGeom>
              <a:avLst/>
              <a:gdLst/>
              <a:ahLst/>
              <a:cxnLst>
                <a:cxn ang="0">
                  <a:pos x="0" y="0"/>
                </a:cxn>
                <a:cxn ang="0">
                  <a:pos x="0" y="1906"/>
                </a:cxn>
                <a:cxn ang="0">
                  <a:pos x="5740" y="1906"/>
                </a:cxn>
                <a:cxn ang="0">
                  <a:pos x="5740" y="0"/>
                </a:cxn>
                <a:cxn ang="0">
                  <a:pos x="0" y="0"/>
                </a:cxn>
                <a:cxn ang="0">
                  <a:pos x="0" y="0"/>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w="9525">
              <a:noFill/>
              <a:round/>
              <a:headEnd/>
              <a:tailEnd/>
            </a:ln>
          </p:spPr>
          <p:txBody>
            <a:bodyPr/>
            <a:lstStyle/>
            <a:p>
              <a:pPr>
                <a:defRPr/>
              </a:pPr>
              <a:endParaRPr lang="zh-CN" altLang="en-US"/>
            </a:p>
          </p:txBody>
        </p:sp>
      </p:grpSp>
      <p:sp>
        <p:nvSpPr>
          <p:cNvPr id="1037" name="Rectangle 13"/>
          <p:cNvSpPr>
            <a:spLocks noGrp="1" noRot="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t>单击此处编辑母版标题样式</a:t>
            </a:r>
          </a:p>
        </p:txBody>
      </p:sp>
      <p:sp>
        <p:nvSpPr>
          <p:cNvPr id="1038" name="Rectangle 14"/>
          <p:cNvSpPr>
            <a:spLocks noGrp="1" noChangeArrowheads="1"/>
          </p:cNvSpPr>
          <p:nvPr>
            <p:ph type="ftr" sz="quarter" idx="3"/>
          </p:nvPr>
        </p:nvSpPr>
        <p:spPr bwMode="auto">
          <a:xfrm>
            <a:off x="3124200" y="6248400"/>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Arial" pitchFamily="34" charset="0"/>
              </a:defRPr>
            </a:lvl1pPr>
          </a:lstStyle>
          <a:p>
            <a:pPr>
              <a:defRPr/>
            </a:pPr>
            <a:endParaRPr lang="zh-CN" altLang="zh-CN"/>
          </a:p>
        </p:txBody>
      </p:sp>
      <p:sp>
        <p:nvSpPr>
          <p:cNvPr id="1039" name="Rectangle 15"/>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Tree>
  </p:cSld>
  <p:clrMap bg1="dk2" tx1="lt1" bg2="dk1" tx2="lt2" accent1="accent1" accent2="accent2" accent3="accent3" accent4="accent4" accent5="accent5" accent6="accent6" hlink="hlink" folHlink="folHlink"/>
  <p:sldLayoutIdLst>
    <p:sldLayoutId id="2147484066"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Lst>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hlink"/>
        </a:buClr>
        <a:buSzPct val="70000"/>
        <a:buFont typeface="Wingdings" pitchFamily="2" charset="2"/>
        <a:buChar char="n"/>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hlink"/>
        </a:buClr>
        <a:buSzPct val="7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Text Box 2"/>
          <p:cNvSpPr txBox="1">
            <a:spLocks noChangeArrowheads="1"/>
          </p:cNvSpPr>
          <p:nvPr/>
        </p:nvSpPr>
        <p:spPr bwMode="auto">
          <a:xfrm>
            <a:off x="990600" y="0"/>
            <a:ext cx="7244291" cy="12034064"/>
          </a:xfrm>
          <a:prstGeom prst="rect">
            <a:avLst/>
          </a:prstGeom>
          <a:noFill/>
          <a:ln w="9525">
            <a:noFill/>
            <a:miter lim="800000"/>
            <a:headEnd/>
            <a:tailEnd/>
          </a:ln>
        </p:spPr>
        <p:txBody>
          <a:bodyPr wrap="none">
            <a:spAutoFit/>
          </a:bodyPr>
          <a:lstStyle/>
          <a:p>
            <a:r>
              <a:rPr lang="zh-CN" altLang="zh-CN" sz="4400" dirty="0">
                <a:latin typeface="Times New Roman" pitchFamily="18" charset="0"/>
              </a:rPr>
              <a:t>     </a:t>
            </a:r>
            <a:endParaRPr lang="zh-CN" altLang="zh-CN" dirty="0">
              <a:latin typeface="Times New Roman" pitchFamily="18" charset="0"/>
            </a:endParaRPr>
          </a:p>
          <a:p>
            <a:r>
              <a:rPr lang="zh-CN" altLang="zh-CN" sz="4400" dirty="0">
                <a:latin typeface="黑体" pitchFamily="49" charset="-122"/>
                <a:ea typeface="黑体" pitchFamily="49" charset="-122"/>
              </a:rPr>
              <a:t>    </a:t>
            </a:r>
          </a:p>
          <a:p>
            <a:r>
              <a:rPr lang="zh-CN" altLang="zh-CN" sz="4400" dirty="0">
                <a:latin typeface="黑体" pitchFamily="49" charset="-122"/>
                <a:ea typeface="黑体" pitchFamily="49" charset="-122"/>
              </a:rPr>
              <a:t>  </a:t>
            </a:r>
            <a:r>
              <a:rPr lang="en-US" altLang="zh-CN" sz="4400" dirty="0">
                <a:latin typeface="黑体" pitchFamily="49" charset="-122"/>
                <a:ea typeface="黑体" pitchFamily="49" charset="-122"/>
              </a:rPr>
              <a:t>  </a:t>
            </a:r>
            <a:r>
              <a:rPr lang="zh-CN" sz="4400" b="1" dirty="0">
                <a:latin typeface="黑体" pitchFamily="49" charset="-122"/>
                <a:ea typeface="黑体" pitchFamily="49" charset="-122"/>
              </a:rPr>
              <a:t>第五章  道义论</a:t>
            </a:r>
          </a:p>
          <a:p>
            <a:r>
              <a:rPr lang="zh-CN" altLang="zh-CN" dirty="0">
                <a:latin typeface="Times New Roman" pitchFamily="18" charset="0"/>
              </a:rPr>
              <a:t>                 </a:t>
            </a:r>
          </a:p>
          <a:p>
            <a:r>
              <a:rPr lang="en-US" altLang="zh-CN" b="1" dirty="0">
                <a:latin typeface="Times New Roman" pitchFamily="18" charset="0"/>
                <a:ea typeface="黑体" pitchFamily="49" charset="-122"/>
              </a:rPr>
              <a:t>     </a:t>
            </a:r>
            <a:r>
              <a:rPr lang="zh-CN" b="1" dirty="0">
                <a:latin typeface="Times New Roman" pitchFamily="18" charset="0"/>
                <a:ea typeface="黑体" pitchFamily="49" charset="-122"/>
              </a:rPr>
              <a:t>一、道德与后果</a:t>
            </a:r>
          </a:p>
          <a:p>
            <a:r>
              <a:rPr lang="en-US" altLang="zh-CN" b="1" dirty="0">
                <a:latin typeface="Times New Roman" pitchFamily="18" charset="0"/>
                <a:ea typeface="黑体" pitchFamily="49" charset="-122"/>
              </a:rPr>
              <a:t>     </a:t>
            </a:r>
            <a:r>
              <a:rPr lang="zh-CN" b="1" dirty="0">
                <a:latin typeface="Times New Roman" pitchFamily="18" charset="0"/>
                <a:ea typeface="黑体" pitchFamily="49" charset="-122"/>
              </a:rPr>
              <a:t>二、康德的</a:t>
            </a:r>
            <a:r>
              <a:rPr lang="zh-CN" altLang="en-US" b="1" dirty="0">
                <a:latin typeface="Times New Roman" pitchFamily="18" charset="0"/>
                <a:ea typeface="黑体" pitchFamily="49" charset="-122"/>
              </a:rPr>
              <a:t>道德</a:t>
            </a:r>
            <a:r>
              <a:rPr lang="zh-CN" b="1" dirty="0">
                <a:latin typeface="Times New Roman" pitchFamily="18" charset="0"/>
                <a:ea typeface="黑体" pitchFamily="49" charset="-122"/>
              </a:rPr>
              <a:t>理论</a:t>
            </a:r>
            <a:endParaRPr lang="en-US" altLang="zh-CN" b="1" dirty="0">
              <a:latin typeface="Times New Roman" pitchFamily="18" charset="0"/>
              <a:ea typeface="黑体" pitchFamily="49" charset="-122"/>
            </a:endParaRPr>
          </a:p>
          <a:p>
            <a:r>
              <a:rPr lang="en-US" altLang="zh-CN" b="1" dirty="0">
                <a:latin typeface="Times New Roman" pitchFamily="18" charset="0"/>
                <a:ea typeface="黑体" pitchFamily="49" charset="-122"/>
              </a:rPr>
              <a:t>     </a:t>
            </a:r>
            <a:r>
              <a:rPr lang="zh-CN" altLang="en-US" b="1" dirty="0">
                <a:latin typeface="Times New Roman" pitchFamily="18" charset="0"/>
                <a:ea typeface="黑体" pitchFamily="49" charset="-122"/>
              </a:rPr>
              <a:t>        康德道德理论的基本概念</a:t>
            </a:r>
            <a:endParaRPr lang="en-US" altLang="zh-CN" b="1" dirty="0">
              <a:latin typeface="Times New Roman" pitchFamily="18" charset="0"/>
              <a:ea typeface="黑体" pitchFamily="49" charset="-122"/>
            </a:endParaRPr>
          </a:p>
          <a:p>
            <a:r>
              <a:rPr lang="en-US" altLang="zh-CN" b="1" dirty="0">
                <a:latin typeface="Times New Roman" pitchFamily="18" charset="0"/>
                <a:ea typeface="黑体" pitchFamily="49" charset="-122"/>
              </a:rPr>
              <a:t>             </a:t>
            </a:r>
            <a:r>
              <a:rPr lang="zh-CN" altLang="en-US" b="1" dirty="0">
                <a:latin typeface="Times New Roman" pitchFamily="18" charset="0"/>
                <a:ea typeface="黑体" pitchFamily="49" charset="-122"/>
              </a:rPr>
              <a:t>绝对命令的三种表述</a:t>
            </a:r>
            <a:endParaRPr lang="en-US" altLang="zh-CN" b="1" dirty="0">
              <a:latin typeface="Times New Roman" pitchFamily="18" charset="0"/>
              <a:ea typeface="黑体" pitchFamily="49" charset="-122"/>
            </a:endParaRPr>
          </a:p>
          <a:p>
            <a:r>
              <a:rPr lang="en-US" altLang="zh-CN" b="1" dirty="0">
                <a:latin typeface="Times New Roman" pitchFamily="18" charset="0"/>
                <a:ea typeface="黑体" pitchFamily="49" charset="-122"/>
              </a:rPr>
              <a:t>             </a:t>
            </a:r>
            <a:r>
              <a:rPr lang="zh-CN" altLang="en-US" b="1" dirty="0">
                <a:latin typeface="Times New Roman" pitchFamily="18" charset="0"/>
                <a:ea typeface="黑体" pitchFamily="49" charset="-122"/>
              </a:rPr>
              <a:t>自由与道德律</a:t>
            </a:r>
            <a:endParaRPr lang="en-US" altLang="zh-CN" b="1" dirty="0">
              <a:latin typeface="Times New Roman" pitchFamily="18" charset="0"/>
              <a:ea typeface="黑体" pitchFamily="49" charset="-122"/>
            </a:endParaRPr>
          </a:p>
          <a:p>
            <a:r>
              <a:rPr lang="en-US" altLang="zh-CN" b="1" dirty="0">
                <a:latin typeface="Times New Roman" pitchFamily="18" charset="0"/>
                <a:ea typeface="黑体" pitchFamily="49" charset="-122"/>
              </a:rPr>
              <a:t>             </a:t>
            </a:r>
            <a:r>
              <a:rPr lang="zh-CN" altLang="en-US" b="1" dirty="0">
                <a:latin typeface="Times New Roman" pitchFamily="18" charset="0"/>
                <a:ea typeface="黑体" pitchFamily="49" charset="-122"/>
              </a:rPr>
              <a:t>道德义务的分类</a:t>
            </a:r>
            <a:endParaRPr lang="en-US" altLang="zh-CN" b="1" dirty="0">
              <a:latin typeface="Times New Roman" pitchFamily="18" charset="0"/>
              <a:ea typeface="黑体" pitchFamily="49" charset="-122"/>
            </a:endParaRPr>
          </a:p>
          <a:p>
            <a:r>
              <a:rPr lang="en-US" altLang="zh-CN" b="1">
                <a:latin typeface="Times New Roman" pitchFamily="18" charset="0"/>
                <a:ea typeface="黑体" pitchFamily="49" charset="-122"/>
              </a:rPr>
              <a:t>             </a:t>
            </a:r>
            <a:r>
              <a:rPr lang="zh-CN" altLang="en-US" b="1">
                <a:latin typeface="Times New Roman" pitchFamily="18" charset="0"/>
                <a:ea typeface="黑体" pitchFamily="49" charset="-122"/>
              </a:rPr>
              <a:t>康德道德理论的优势与问题</a:t>
            </a:r>
            <a:endParaRPr lang="en-US" altLang="zh-CN" b="1" dirty="0">
              <a:latin typeface="Times New Roman" pitchFamily="18" charset="0"/>
              <a:ea typeface="黑体" pitchFamily="49" charset="-122"/>
            </a:endParaRPr>
          </a:p>
          <a:p>
            <a:r>
              <a:rPr lang="en-US" altLang="zh-CN" b="1" dirty="0">
                <a:latin typeface="Times New Roman" pitchFamily="18" charset="0"/>
                <a:ea typeface="黑体" pitchFamily="49" charset="-122"/>
              </a:rPr>
              <a:t>             </a:t>
            </a:r>
            <a:endParaRPr lang="zh-CN" b="1" dirty="0">
              <a:latin typeface="Times New Roman" pitchFamily="18" charset="0"/>
              <a:ea typeface="黑体" pitchFamily="49" charset="-122"/>
            </a:endParaRPr>
          </a:p>
          <a:p>
            <a:endParaRPr lang="zh-CN" b="1" dirty="0">
              <a:latin typeface="Times New Roman" pitchFamily="18" charset="0"/>
              <a:ea typeface="黑体" pitchFamily="49" charset="-122"/>
            </a:endParaRPr>
          </a:p>
          <a:p>
            <a:endParaRPr lang="zh-CN" altLang="zh-CN" b="1" dirty="0">
              <a:latin typeface="Times New Roman" pitchFamily="18" charset="0"/>
              <a:ea typeface="黑体" pitchFamily="49" charset="-122"/>
            </a:endParaRPr>
          </a:p>
          <a:p>
            <a:endParaRPr lang="zh-CN" altLang="zh-CN" sz="3200" b="1" dirty="0">
              <a:latin typeface="Times New Roman" pitchFamily="18" charset="0"/>
              <a:ea typeface="黑体" pitchFamily="49" charset="-122"/>
            </a:endParaRPr>
          </a:p>
          <a:p>
            <a:endParaRPr lang="zh-CN" altLang="zh-CN" dirty="0">
              <a:latin typeface="Times New Roman" pitchFamily="18" charset="0"/>
            </a:endParaRPr>
          </a:p>
          <a:p>
            <a:endParaRPr lang="zh-CN" altLang="zh-CN" dirty="0">
              <a:latin typeface="Times New Roman" pitchFamily="18" charset="0"/>
            </a:endParaRPr>
          </a:p>
          <a:p>
            <a:endParaRPr lang="zh-CN" altLang="zh-CN" dirty="0">
              <a:latin typeface="Times New Roman" pitchFamily="18" charset="0"/>
            </a:endParaRPr>
          </a:p>
          <a:p>
            <a:endParaRPr lang="zh-CN" altLang="zh-CN" dirty="0">
              <a:latin typeface="Times New Roman" pitchFamily="18" charset="0"/>
            </a:endParaRPr>
          </a:p>
          <a:p>
            <a:endParaRPr lang="zh-CN" altLang="zh-CN" dirty="0">
              <a:latin typeface="Times New Roman" pitchFamily="18" charset="0"/>
            </a:endParaRPr>
          </a:p>
          <a:p>
            <a:endParaRPr lang="zh-CN" altLang="zh-CN" dirty="0">
              <a:latin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Text Box 2"/>
          <p:cNvSpPr txBox="1">
            <a:spLocks noChangeArrowheads="1"/>
          </p:cNvSpPr>
          <p:nvPr/>
        </p:nvSpPr>
        <p:spPr bwMode="auto">
          <a:xfrm>
            <a:off x="755650" y="188913"/>
            <a:ext cx="7696200" cy="4400550"/>
          </a:xfrm>
          <a:prstGeom prst="rect">
            <a:avLst/>
          </a:prstGeom>
          <a:noFill/>
          <a:ln w="9525">
            <a:noFill/>
            <a:miter lim="800000"/>
            <a:headEnd/>
            <a:tailEnd/>
          </a:ln>
        </p:spPr>
        <p:txBody>
          <a:bodyPr>
            <a:spAutoFit/>
          </a:bodyPr>
          <a:lstStyle/>
          <a:p>
            <a:r>
              <a:rPr lang="zh-CN" altLang="zh-CN" sz="3200" b="1">
                <a:latin typeface="黑体" pitchFamily="49" charset="-122"/>
                <a:ea typeface="黑体" pitchFamily="49" charset="-122"/>
              </a:rPr>
              <a:t> </a:t>
            </a:r>
            <a:endParaRPr lang="zh-CN" altLang="zh-CN" sz="3200" b="1">
              <a:latin typeface="黑体" pitchFamily="49" charset="-122"/>
              <a:ea typeface="黑体" pitchFamily="49" charset="-122"/>
              <a:sym typeface="Webdings" pitchFamily="18" charset="2"/>
            </a:endParaRPr>
          </a:p>
          <a:p>
            <a:r>
              <a:rPr lang="zh-CN" altLang="zh-CN" sz="3200" b="1">
                <a:latin typeface="黑体" pitchFamily="49" charset="-122"/>
                <a:ea typeface="黑体" pitchFamily="49" charset="-122"/>
                <a:sym typeface="Webdings" pitchFamily="18" charset="2"/>
              </a:rPr>
              <a:t>   </a:t>
            </a:r>
            <a:endParaRPr lang="en-US" altLang="zh-CN" sz="3200" b="1">
              <a:latin typeface="黑体" pitchFamily="49" charset="-122"/>
              <a:ea typeface="黑体" pitchFamily="49" charset="-122"/>
              <a:sym typeface="Webdings" pitchFamily="18" charset="2"/>
            </a:endParaRPr>
          </a:p>
          <a:p>
            <a:r>
              <a:rPr lang="en-US" altLang="zh-CN" sz="3200" b="1">
                <a:latin typeface="黑体" pitchFamily="49" charset="-122"/>
                <a:ea typeface="黑体" pitchFamily="49" charset="-122"/>
                <a:sym typeface="Webdings" pitchFamily="18" charset="2"/>
              </a:rPr>
              <a:t>  </a:t>
            </a:r>
            <a:r>
              <a:rPr lang="zh-CN" b="1">
                <a:latin typeface="黑体" pitchFamily="49" charset="-122"/>
                <a:ea typeface="黑体" pitchFamily="49" charset="-122"/>
                <a:sym typeface="Webdings" pitchFamily="18" charset="2"/>
              </a:rPr>
              <a:t>这两种情况的差异在什么地方呢？两种情况下后果都一样，即村民被杀死。差异在：在前一种情况下，村民是被有意识地杀死的，而在后一种情况下，杀死村民只是出于杀死士兵的目的而不可避免的附带的后果。</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Text Box 2"/>
          <p:cNvSpPr txBox="1">
            <a:spLocks noChangeArrowheads="1"/>
          </p:cNvSpPr>
          <p:nvPr/>
        </p:nvSpPr>
        <p:spPr bwMode="auto">
          <a:xfrm>
            <a:off x="827088" y="549275"/>
            <a:ext cx="7696200" cy="4973638"/>
          </a:xfrm>
          <a:prstGeom prst="rect">
            <a:avLst/>
          </a:prstGeom>
          <a:noFill/>
          <a:ln w="9525">
            <a:noFill/>
            <a:miter lim="800000"/>
            <a:headEnd/>
            <a:tailEnd/>
          </a:ln>
        </p:spPr>
        <p:txBody>
          <a:bodyPr>
            <a:spAutoFit/>
          </a:bodyPr>
          <a:lstStyle/>
          <a:p>
            <a:endParaRPr lang="zh-CN" altLang="zh-CN" sz="3200" b="1">
              <a:latin typeface="黑体" pitchFamily="49" charset="-122"/>
              <a:ea typeface="黑体" pitchFamily="49" charset="-122"/>
            </a:endParaRPr>
          </a:p>
          <a:p>
            <a:r>
              <a:rPr lang="zh-CN" b="1">
                <a:latin typeface="黑体" pitchFamily="49" charset="-122"/>
                <a:ea typeface="黑体" pitchFamily="49" charset="-122"/>
              </a:rPr>
              <a:t>另外一种意义上的尊重是所谓的认知尊重，它是出于一个人恰好是什么而对他产生的尊重。例如，尊重母亲、尊重教师。前一种尊重在人与人之间有程度上的差别，而后一种尊重没有这种差别。尊重人是后一种意义上的尊重，即因为他是一个人而对他的尊重。</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Text Box 2"/>
          <p:cNvSpPr txBox="1">
            <a:spLocks noChangeArrowheads="1"/>
          </p:cNvSpPr>
          <p:nvPr/>
        </p:nvSpPr>
        <p:spPr bwMode="auto">
          <a:xfrm>
            <a:off x="755650" y="260350"/>
            <a:ext cx="7696200" cy="3908762"/>
          </a:xfrm>
          <a:prstGeom prst="rect">
            <a:avLst/>
          </a:prstGeom>
          <a:noFill/>
          <a:ln w="9525">
            <a:noFill/>
            <a:miter lim="800000"/>
            <a:headEnd/>
            <a:tailEnd/>
          </a:ln>
        </p:spPr>
        <p:txBody>
          <a:bodyPr>
            <a:spAutoFit/>
          </a:bodyPr>
          <a:lstStyle/>
          <a:p>
            <a:endParaRPr lang="zh-CN" altLang="en-US" sz="3200" b="1" dirty="0">
              <a:latin typeface="黑体" pitchFamily="49" charset="-122"/>
              <a:ea typeface="黑体" pitchFamily="49" charset="-122"/>
            </a:endParaRPr>
          </a:p>
          <a:p>
            <a:endParaRPr lang="en-US" altLang="zh-CN" b="1" dirty="0">
              <a:latin typeface="黑体" pitchFamily="49" charset="-122"/>
              <a:ea typeface="黑体" pitchFamily="49" charset="-122"/>
            </a:endParaRPr>
          </a:p>
          <a:p>
            <a:r>
              <a:rPr lang="zh-CN" altLang="en-US" b="1" dirty="0">
                <a:latin typeface="黑体" pitchFamily="49" charset="-122"/>
                <a:ea typeface="黑体" pitchFamily="49" charset="-122"/>
              </a:rPr>
              <a:t>这里的尊重是一种特殊情感或态度，不同于关怀、同情等情感。后一类情感是自然产生的，而尊重这种情感则是基于一个判断：即人性是无条件的善，所以是一种理性的情感。</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Text Box 2"/>
          <p:cNvSpPr txBox="1">
            <a:spLocks noChangeArrowheads="1"/>
          </p:cNvSpPr>
          <p:nvPr/>
        </p:nvSpPr>
        <p:spPr bwMode="auto">
          <a:xfrm>
            <a:off x="755650" y="260350"/>
            <a:ext cx="7696200" cy="6678751"/>
          </a:xfrm>
          <a:prstGeom prst="rect">
            <a:avLst/>
          </a:prstGeom>
          <a:noFill/>
          <a:ln w="9525">
            <a:noFill/>
            <a:miter lim="800000"/>
            <a:headEnd/>
            <a:tailEnd/>
          </a:ln>
        </p:spPr>
        <p:txBody>
          <a:bodyPr>
            <a:spAutoFit/>
          </a:bodyPr>
          <a:lstStyle/>
          <a:p>
            <a:endParaRPr lang="zh-CN" altLang="en-US" sz="3200" b="1" dirty="0">
              <a:latin typeface="黑体" pitchFamily="49" charset="-122"/>
              <a:ea typeface="黑体" pitchFamily="49" charset="-122"/>
            </a:endParaRPr>
          </a:p>
          <a:p>
            <a:r>
              <a:rPr lang="zh-CN" altLang="en-US" b="1" dirty="0">
                <a:latin typeface="黑体" pitchFamily="49" charset="-122"/>
                <a:ea typeface="黑体" pitchFamily="49" charset="-122"/>
              </a:rPr>
              <a:t>（三）自由与道德律</a:t>
            </a:r>
            <a:endParaRPr lang="en-US" altLang="zh-CN" b="1" dirty="0">
              <a:latin typeface="黑体" pitchFamily="49" charset="-122"/>
              <a:ea typeface="黑体" pitchFamily="49" charset="-122"/>
            </a:endParaRPr>
          </a:p>
          <a:p>
            <a:endParaRPr lang="en-US" altLang="zh-CN" b="1" dirty="0">
              <a:latin typeface="黑体" pitchFamily="49" charset="-122"/>
              <a:ea typeface="黑体" pitchFamily="49" charset="-122"/>
            </a:endParaRPr>
          </a:p>
          <a:p>
            <a:r>
              <a:rPr lang="zh-CN" altLang="en-US" b="1" dirty="0">
                <a:latin typeface="黑体" pitchFamily="49" charset="-122"/>
                <a:ea typeface="黑体" pitchFamily="49" charset="-122"/>
              </a:rPr>
              <a:t>前面的论述是要表明，如果存在绝对命令，它是什么样子。康德在这里只是暂时假定存在善良意志、出于义务的行动、绝对命令约束合理意志等，然后从中寻求道德原则。康德还需要证明，的确存在绝对命令，绝对命令的确约束理性存在者。</a:t>
            </a:r>
            <a:endParaRPr lang="en-US" altLang="zh-CN" b="1" dirty="0">
              <a:latin typeface="黑体" pitchFamily="49" charset="-122"/>
              <a:ea typeface="黑体" pitchFamily="49" charset="-122"/>
            </a:endParaRPr>
          </a:p>
          <a:p>
            <a:endParaRPr lang="en-US" altLang="zh-CN" b="1" dirty="0">
              <a:latin typeface="黑体" pitchFamily="49" charset="-122"/>
              <a:ea typeface="黑体" pitchFamily="49" charset="-122"/>
            </a:endParaRPr>
          </a:p>
          <a:p>
            <a:endParaRPr lang="zh-CN" altLang="en-US" b="1" dirty="0">
              <a:latin typeface="黑体" pitchFamily="49" charset="-122"/>
              <a:ea typeface="黑体" pitchFamily="49" charset="-122"/>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Text Box 2"/>
          <p:cNvSpPr txBox="1">
            <a:spLocks noChangeArrowheads="1"/>
          </p:cNvSpPr>
          <p:nvPr/>
        </p:nvSpPr>
        <p:spPr bwMode="auto">
          <a:xfrm>
            <a:off x="827088" y="476250"/>
            <a:ext cx="7561262" cy="3416320"/>
          </a:xfrm>
          <a:prstGeom prst="rect">
            <a:avLst/>
          </a:prstGeom>
          <a:noFill/>
          <a:ln w="9525">
            <a:noFill/>
            <a:miter lim="800000"/>
            <a:headEnd/>
            <a:tailEnd/>
          </a:ln>
        </p:spPr>
        <p:txBody>
          <a:bodyPr>
            <a:spAutoFit/>
          </a:bodyPr>
          <a:lstStyle/>
          <a:p>
            <a:endParaRPr lang="zh-CN" altLang="zh-CN" b="1" dirty="0">
              <a:latin typeface="黑体" pitchFamily="49" charset="-122"/>
              <a:ea typeface="黑体" pitchFamily="49" charset="-122"/>
            </a:endParaRPr>
          </a:p>
          <a:p>
            <a:r>
              <a:rPr lang="zh-CN" altLang="en-US" b="1" dirty="0">
                <a:latin typeface="黑体" pitchFamily="49" charset="-122"/>
                <a:ea typeface="黑体" pitchFamily="49" charset="-122"/>
              </a:rPr>
              <a:t>康德的论证步骤是，先证明两个论点</a:t>
            </a:r>
            <a:r>
              <a:rPr lang="zh-CN" altLang="en-US" b="1" dirty="0">
                <a:latin typeface="黑体" pitchFamily="49" charset="-122"/>
                <a:ea typeface="黑体" pitchFamily="49" charset="-122"/>
                <a:sym typeface="Wingdings" pitchFamily="2" charset="2"/>
              </a:rPr>
              <a:t>：（</a:t>
            </a:r>
            <a:r>
              <a:rPr lang="en-US" altLang="zh-CN" b="1" dirty="0">
                <a:latin typeface="黑体" pitchFamily="49" charset="-122"/>
                <a:ea typeface="黑体" pitchFamily="49" charset="-122"/>
                <a:sym typeface="Wingdings" pitchFamily="2" charset="2"/>
              </a:rPr>
              <a:t>1</a:t>
            </a:r>
            <a:r>
              <a:rPr lang="zh-CN" altLang="en-US" b="1" dirty="0">
                <a:latin typeface="黑体" pitchFamily="49" charset="-122"/>
                <a:ea typeface="黑体" pitchFamily="49" charset="-122"/>
                <a:sym typeface="Wingdings" pitchFamily="2" charset="2"/>
              </a:rPr>
              <a:t>）合理的意志是自由的；（</a:t>
            </a:r>
            <a:r>
              <a:rPr lang="en-US" altLang="zh-CN" b="1" dirty="0">
                <a:latin typeface="黑体" pitchFamily="49" charset="-122"/>
                <a:ea typeface="黑体" pitchFamily="49" charset="-122"/>
                <a:sym typeface="Wingdings" pitchFamily="2" charset="2"/>
              </a:rPr>
              <a:t>2</a:t>
            </a:r>
            <a:r>
              <a:rPr lang="zh-CN" altLang="en-US" b="1" dirty="0">
                <a:latin typeface="黑体" pitchFamily="49" charset="-122"/>
                <a:ea typeface="黑体" pitchFamily="49" charset="-122"/>
                <a:sym typeface="Wingdings" pitchFamily="2" charset="2"/>
              </a:rPr>
              <a:t>）自由的意志是在绝对命令下的意志。然后得出：合理的意志是在绝对命令下的意志。</a:t>
            </a:r>
            <a:endParaRPr lang="zh-CN" altLang="zh-CN" b="1" dirty="0">
              <a:latin typeface="黑体" pitchFamily="49" charset="-122"/>
              <a:ea typeface="黑体" pitchFamily="49" charset="-122"/>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Text Box 2"/>
          <p:cNvSpPr txBox="1">
            <a:spLocks noChangeArrowheads="1"/>
          </p:cNvSpPr>
          <p:nvPr/>
        </p:nvSpPr>
        <p:spPr bwMode="auto">
          <a:xfrm>
            <a:off x="827088" y="476250"/>
            <a:ext cx="7561262" cy="5632311"/>
          </a:xfrm>
          <a:prstGeom prst="rect">
            <a:avLst/>
          </a:prstGeom>
          <a:noFill/>
          <a:ln w="9525">
            <a:noFill/>
            <a:miter lim="800000"/>
            <a:headEnd/>
            <a:tailEnd/>
          </a:ln>
        </p:spPr>
        <p:txBody>
          <a:bodyPr>
            <a:spAutoFit/>
          </a:bodyPr>
          <a:lstStyle/>
          <a:p>
            <a:r>
              <a:rPr lang="zh-CN" altLang="en-US" b="1" dirty="0">
                <a:latin typeface="黑体" pitchFamily="49" charset="-122"/>
                <a:ea typeface="黑体" pitchFamily="49" charset="-122"/>
              </a:rPr>
              <a:t>先证明论点（</a:t>
            </a:r>
            <a:r>
              <a:rPr lang="en-US" altLang="zh-CN" b="1" dirty="0">
                <a:latin typeface="黑体" pitchFamily="49" charset="-122"/>
                <a:ea typeface="黑体" pitchFamily="49" charset="-122"/>
              </a:rPr>
              <a:t>2</a:t>
            </a:r>
            <a:r>
              <a:rPr lang="zh-CN" altLang="en-US" b="1" dirty="0">
                <a:latin typeface="黑体" pitchFamily="49" charset="-122"/>
                <a:ea typeface="黑体" pitchFamily="49" charset="-122"/>
              </a:rPr>
              <a:t>）。正如在前面提到的，从自由的肯定意义上看，合理意志是一种因果性。因果性意味着它不是随机的，它必须具有规则性。因此，合理意志按照原则或律则运作。从自由的否定意义上看，合理意志不是任何外在力量确定的，因而合理意志的原则或律则是自己具有的。而绝对命令正是自律的意志的原则或律则。因此自由意志是在绝对命令下的意志。</a:t>
            </a:r>
            <a:endParaRPr lang="zh-CN" altLang="zh-CN" b="1" dirty="0">
              <a:latin typeface="黑体" pitchFamily="49" charset="-122"/>
              <a:ea typeface="黑体" pitchFamily="49" charset="-122"/>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Text Box 2"/>
          <p:cNvSpPr txBox="1">
            <a:spLocks noChangeArrowheads="1"/>
          </p:cNvSpPr>
          <p:nvPr/>
        </p:nvSpPr>
        <p:spPr bwMode="auto">
          <a:xfrm>
            <a:off x="827088" y="476250"/>
            <a:ext cx="7561262" cy="5632311"/>
          </a:xfrm>
          <a:prstGeom prst="rect">
            <a:avLst/>
          </a:prstGeom>
          <a:noFill/>
          <a:ln w="9525">
            <a:noFill/>
            <a:miter lim="800000"/>
            <a:headEnd/>
            <a:tailEnd/>
          </a:ln>
        </p:spPr>
        <p:txBody>
          <a:bodyPr>
            <a:spAutoFit/>
          </a:bodyPr>
          <a:lstStyle/>
          <a:p>
            <a:endParaRPr lang="en-US" altLang="zh-CN" b="1" dirty="0">
              <a:latin typeface="黑体" pitchFamily="49" charset="-122"/>
              <a:ea typeface="黑体" pitchFamily="49" charset="-122"/>
            </a:endParaRPr>
          </a:p>
          <a:p>
            <a:r>
              <a:rPr lang="zh-CN" altLang="en-US" b="1" dirty="0">
                <a:latin typeface="黑体" pitchFamily="49" charset="-122"/>
                <a:ea typeface="黑体" pitchFamily="49" charset="-122"/>
              </a:rPr>
              <a:t>我们也可以从另外一种方式来看待论点（</a:t>
            </a:r>
            <a:r>
              <a:rPr lang="en-US" altLang="zh-CN" b="1" dirty="0">
                <a:latin typeface="黑体" pitchFamily="49" charset="-122"/>
                <a:ea typeface="黑体" pitchFamily="49" charset="-122"/>
              </a:rPr>
              <a:t>2</a:t>
            </a:r>
            <a:r>
              <a:rPr lang="zh-CN" altLang="en-US" b="1" dirty="0">
                <a:latin typeface="黑体" pitchFamily="49" charset="-122"/>
                <a:ea typeface="黑体" pitchFamily="49" charset="-122"/>
              </a:rPr>
              <a:t>）。理性的意志必须有一个原则，又因为它是自由的，这个原则必须是它自己选择的。理性的意志的任何选择必须有理由，而理由来自于原则。因而，对于原则的选择不能出自任何理由，除了一点要求，即选择的要是一个普遍原则。而这正是绝对命令的普遍律则表述所说的。</a:t>
            </a:r>
            <a:endParaRPr lang="en-US" altLang="zh-CN" b="1" dirty="0">
              <a:latin typeface="黑体" pitchFamily="49" charset="-122"/>
              <a:ea typeface="黑体" pitchFamily="49" charset="-122"/>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Text Box 2"/>
          <p:cNvSpPr txBox="1">
            <a:spLocks noChangeArrowheads="1"/>
          </p:cNvSpPr>
          <p:nvPr/>
        </p:nvSpPr>
        <p:spPr bwMode="auto">
          <a:xfrm>
            <a:off x="827088" y="476250"/>
            <a:ext cx="7561262" cy="6186309"/>
          </a:xfrm>
          <a:prstGeom prst="rect">
            <a:avLst/>
          </a:prstGeom>
          <a:noFill/>
          <a:ln w="9525">
            <a:noFill/>
            <a:miter lim="800000"/>
            <a:headEnd/>
            <a:tailEnd/>
          </a:ln>
        </p:spPr>
        <p:txBody>
          <a:bodyPr>
            <a:spAutoFit/>
          </a:bodyPr>
          <a:lstStyle/>
          <a:p>
            <a:endParaRPr lang="en-US" altLang="zh-CN" b="1" dirty="0">
              <a:latin typeface="黑体" pitchFamily="49" charset="-122"/>
              <a:ea typeface="黑体" pitchFamily="49" charset="-122"/>
            </a:endParaRPr>
          </a:p>
          <a:p>
            <a:r>
              <a:rPr lang="zh-CN" altLang="en-US" b="1" dirty="0">
                <a:latin typeface="黑体" pitchFamily="49" charset="-122"/>
                <a:ea typeface="黑体" pitchFamily="49" charset="-122"/>
              </a:rPr>
              <a:t>对论点（</a:t>
            </a:r>
            <a:r>
              <a:rPr lang="en-US" altLang="zh-CN" b="1" dirty="0">
                <a:latin typeface="黑体" pitchFamily="49" charset="-122"/>
                <a:ea typeface="黑体" pitchFamily="49" charset="-122"/>
              </a:rPr>
              <a:t>1</a:t>
            </a:r>
            <a:r>
              <a:rPr lang="zh-CN" altLang="en-US" b="1" dirty="0">
                <a:latin typeface="黑体" pitchFamily="49" charset="-122"/>
                <a:ea typeface="黑体" pitchFamily="49" charset="-122"/>
              </a:rPr>
              <a:t>）即意志是自由的的论证，是一个非常困难的任务，因为我们的世界似乎是受因果律支配的。康德的做法是区分两个世界，一个是表象的世界，一个本体的世界。表象的世界是受因果律支配的，但本体的世界是由纯粹能动性组成的，它产生了表象的世界。由于理想的存在者具有能动性，它既是现象世界，又是本体世界的一员，是自由的和自我造就的。</a:t>
            </a:r>
            <a:endParaRPr lang="en-US" altLang="zh-CN" b="1" dirty="0">
              <a:latin typeface="黑体" pitchFamily="49" charset="-122"/>
              <a:ea typeface="黑体" pitchFamily="49" charset="-122"/>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Text Box 2"/>
          <p:cNvSpPr txBox="1">
            <a:spLocks noChangeArrowheads="1"/>
          </p:cNvSpPr>
          <p:nvPr/>
        </p:nvSpPr>
        <p:spPr bwMode="auto">
          <a:xfrm>
            <a:off x="827088" y="476250"/>
            <a:ext cx="7561262" cy="4524315"/>
          </a:xfrm>
          <a:prstGeom prst="rect">
            <a:avLst/>
          </a:prstGeom>
          <a:noFill/>
          <a:ln w="9525">
            <a:noFill/>
            <a:miter lim="800000"/>
            <a:headEnd/>
            <a:tailEnd/>
          </a:ln>
        </p:spPr>
        <p:txBody>
          <a:bodyPr>
            <a:spAutoFit/>
          </a:bodyPr>
          <a:lstStyle/>
          <a:p>
            <a:endParaRPr lang="en-US" altLang="zh-CN" b="1" dirty="0">
              <a:latin typeface="黑体" pitchFamily="49" charset="-122"/>
              <a:ea typeface="黑体" pitchFamily="49" charset="-122"/>
            </a:endParaRPr>
          </a:p>
          <a:p>
            <a:r>
              <a:rPr lang="zh-CN" altLang="en-US" b="1" dirty="0">
                <a:latin typeface="黑体" pitchFamily="49" charset="-122"/>
                <a:ea typeface="黑体" pitchFamily="49" charset="-122"/>
              </a:rPr>
              <a:t>康德对存在自由意志还有另外一种论证方式，即他认为，这就是一个理性的事实。因为我们能够意识到道德律，能够意识到道德律具有触动我们的能力，我们甚至能够违背自己最强的愿望，去做道德告诉我们要做的事情。这个事实揭示，我们是自由的。</a:t>
            </a:r>
            <a:endParaRPr lang="en-US" altLang="zh-CN" b="1" dirty="0">
              <a:latin typeface="黑体" pitchFamily="49" charset="-122"/>
              <a:ea typeface="黑体" pitchFamily="49" charset="-122"/>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Text Box 2"/>
          <p:cNvSpPr txBox="1">
            <a:spLocks noChangeArrowheads="1"/>
          </p:cNvSpPr>
          <p:nvPr/>
        </p:nvSpPr>
        <p:spPr bwMode="auto">
          <a:xfrm>
            <a:off x="827088" y="476250"/>
            <a:ext cx="7561262" cy="5632311"/>
          </a:xfrm>
          <a:prstGeom prst="rect">
            <a:avLst/>
          </a:prstGeom>
          <a:noFill/>
          <a:ln w="9525">
            <a:noFill/>
            <a:miter lim="800000"/>
            <a:headEnd/>
            <a:tailEnd/>
          </a:ln>
        </p:spPr>
        <p:txBody>
          <a:bodyPr>
            <a:spAutoFit/>
          </a:bodyPr>
          <a:lstStyle/>
          <a:p>
            <a:endParaRPr lang="en-US" altLang="zh-CN" b="1" dirty="0">
              <a:latin typeface="黑体" pitchFamily="49" charset="-122"/>
              <a:ea typeface="黑体" pitchFamily="49" charset="-122"/>
            </a:endParaRPr>
          </a:p>
          <a:p>
            <a:r>
              <a:rPr lang="zh-CN" altLang="en-US" b="1" dirty="0">
                <a:latin typeface="黑体" pitchFamily="49" charset="-122"/>
                <a:ea typeface="黑体" pitchFamily="49" charset="-122"/>
              </a:rPr>
              <a:t>（四）道德义务的分类</a:t>
            </a:r>
            <a:endParaRPr lang="en-US" altLang="zh-CN" b="1" dirty="0">
              <a:latin typeface="黑体" pitchFamily="49" charset="-122"/>
              <a:ea typeface="黑体" pitchFamily="49" charset="-122"/>
            </a:endParaRPr>
          </a:p>
          <a:p>
            <a:endParaRPr lang="en-US" altLang="zh-CN" b="1" dirty="0">
              <a:latin typeface="黑体" pitchFamily="49" charset="-122"/>
              <a:ea typeface="黑体" pitchFamily="49" charset="-122"/>
            </a:endParaRPr>
          </a:p>
          <a:p>
            <a:r>
              <a:rPr lang="zh-CN" altLang="en-US" b="1" dirty="0">
                <a:latin typeface="黑体" pitchFamily="49" charset="-122"/>
                <a:ea typeface="黑体" pitchFamily="49" charset="-122"/>
              </a:rPr>
              <a:t>在论证了绝对命令的存在以及其基本原则后，康德从中导出各种具体的道德义务。由于对康德文本的解释不同，对这一步如何进行，后世哲学家之间存在争论。一种争论是导出应该以普遍律则表述为基础，还是以人性表述为基础。</a:t>
            </a:r>
            <a:endParaRPr lang="en-US" altLang="zh-CN" b="1" dirty="0">
              <a:latin typeface="黑体" pitchFamily="49" charset="-122"/>
              <a:ea typeface="黑体" pitchFamily="49" charset="-122"/>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Text Box 2"/>
          <p:cNvSpPr txBox="1">
            <a:spLocks noChangeArrowheads="1"/>
          </p:cNvSpPr>
          <p:nvPr/>
        </p:nvSpPr>
        <p:spPr bwMode="auto">
          <a:xfrm>
            <a:off x="827088" y="476250"/>
            <a:ext cx="7561262" cy="5078313"/>
          </a:xfrm>
          <a:prstGeom prst="rect">
            <a:avLst/>
          </a:prstGeom>
          <a:noFill/>
          <a:ln w="9525">
            <a:noFill/>
            <a:miter lim="800000"/>
            <a:headEnd/>
            <a:tailEnd/>
          </a:ln>
        </p:spPr>
        <p:txBody>
          <a:bodyPr>
            <a:spAutoFit/>
          </a:bodyPr>
          <a:lstStyle/>
          <a:p>
            <a:endParaRPr lang="en-US" altLang="zh-CN" b="1" dirty="0">
              <a:latin typeface="黑体" pitchFamily="49" charset="-122"/>
              <a:ea typeface="黑体" pitchFamily="49" charset="-122"/>
            </a:endParaRPr>
          </a:p>
          <a:p>
            <a:r>
              <a:rPr lang="zh-CN" altLang="en-US" b="1" dirty="0">
                <a:latin typeface="黑体" pitchFamily="49" charset="-122"/>
                <a:ea typeface="黑体" pitchFamily="49" charset="-122"/>
              </a:rPr>
              <a:t>与此相关的另外一种争论，这种导出是严格的、系统的，还是一定程度上松散的。前一种观点导致具体的义务与经验情景、社会状况、文化特征无关。后一种观点认为，虽然绝对命令的基本原则是先验的，但从它导出具体义务，需要进行解释，而这样的解释往往与社会中的一些具体特征有关。</a:t>
            </a:r>
            <a:endParaRPr lang="en-US" altLang="zh-CN" b="1" dirty="0">
              <a:latin typeface="黑体" pitchFamily="49" charset="-122"/>
              <a:ea typeface="黑体" pitchFamily="49"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Text Box 2"/>
          <p:cNvSpPr txBox="1">
            <a:spLocks noChangeArrowheads="1"/>
          </p:cNvSpPr>
          <p:nvPr/>
        </p:nvSpPr>
        <p:spPr bwMode="auto">
          <a:xfrm>
            <a:off x="827088" y="620713"/>
            <a:ext cx="7696200" cy="5016758"/>
          </a:xfrm>
          <a:prstGeom prst="rect">
            <a:avLst/>
          </a:prstGeom>
          <a:noFill/>
          <a:ln w="9525">
            <a:noFill/>
            <a:miter lim="800000"/>
            <a:headEnd/>
            <a:tailEnd/>
          </a:ln>
        </p:spPr>
        <p:txBody>
          <a:bodyPr>
            <a:spAutoFit/>
          </a:bodyPr>
          <a:lstStyle/>
          <a:p>
            <a:r>
              <a:rPr lang="zh-CN" altLang="zh-CN" sz="3200" b="1" dirty="0">
                <a:latin typeface="黑体" pitchFamily="49" charset="-122"/>
                <a:ea typeface="黑体" pitchFamily="49" charset="-122"/>
              </a:rPr>
              <a:t> </a:t>
            </a:r>
            <a:endParaRPr lang="zh-CN" altLang="zh-CN" sz="3200" b="1" dirty="0">
              <a:latin typeface="黑体" pitchFamily="49" charset="-122"/>
              <a:ea typeface="黑体" pitchFamily="49" charset="-122"/>
              <a:sym typeface="Webdings" pitchFamily="18" charset="2"/>
            </a:endParaRPr>
          </a:p>
          <a:p>
            <a:r>
              <a:rPr lang="zh-CN" altLang="en-US" b="1" dirty="0">
                <a:latin typeface="黑体" pitchFamily="49" charset="-122"/>
                <a:ea typeface="黑体" pitchFamily="49" charset="-122"/>
                <a:sym typeface="Webdings" pitchFamily="18" charset="2"/>
              </a:rPr>
              <a:t>一些人认为</a:t>
            </a:r>
            <a:r>
              <a:rPr lang="zh-CN" b="1" dirty="0">
                <a:latin typeface="黑体" pitchFamily="49" charset="-122"/>
                <a:ea typeface="黑体" pitchFamily="49" charset="-122"/>
                <a:sym typeface="Webdings" pitchFamily="18" charset="2"/>
              </a:rPr>
              <a:t>，</a:t>
            </a:r>
            <a:r>
              <a:rPr lang="zh-CN" altLang="en-US" b="1" dirty="0">
                <a:latin typeface="黑体" pitchFamily="49" charset="-122"/>
                <a:ea typeface="黑体" pitchFamily="49" charset="-122"/>
                <a:sym typeface="Webdings" pitchFamily="18" charset="2"/>
              </a:rPr>
              <a:t>后果主义的</a:t>
            </a:r>
            <a:r>
              <a:rPr lang="zh-CN" b="1" dirty="0">
                <a:latin typeface="黑体" pitchFamily="49" charset="-122"/>
                <a:ea typeface="黑体" pitchFamily="49" charset="-122"/>
                <a:sym typeface="Webdings" pitchFamily="18" charset="2"/>
              </a:rPr>
              <a:t>这些悖谬之处不在于后果主义的具体理论，而在于后果主义的</a:t>
            </a:r>
            <a:r>
              <a:rPr lang="zh-CN" altLang="en-US" b="1" dirty="0">
                <a:latin typeface="黑体" pitchFamily="49" charset="-122"/>
                <a:ea typeface="黑体" pitchFamily="49" charset="-122"/>
                <a:sym typeface="Webdings" pitchFamily="18" charset="2"/>
              </a:rPr>
              <a:t>核心</a:t>
            </a:r>
            <a:r>
              <a:rPr lang="zh-CN" b="1" dirty="0">
                <a:latin typeface="黑体" pitchFamily="49" charset="-122"/>
                <a:ea typeface="黑体" pitchFamily="49" charset="-122"/>
                <a:sym typeface="Webdings" pitchFamily="18" charset="2"/>
              </a:rPr>
              <a:t>主张：一个行为</a:t>
            </a:r>
            <a:r>
              <a:rPr lang="zh-CN" altLang="en-US" b="1" dirty="0">
                <a:latin typeface="黑体" pitchFamily="49" charset="-122"/>
                <a:ea typeface="黑体" pitchFamily="49" charset="-122"/>
                <a:sym typeface="Webdings" pitchFamily="18" charset="2"/>
              </a:rPr>
              <a:t>在道德上的正当性</a:t>
            </a:r>
            <a:r>
              <a:rPr lang="zh-CN" b="1" dirty="0">
                <a:latin typeface="黑体" pitchFamily="49" charset="-122"/>
                <a:ea typeface="黑体" pitchFamily="49" charset="-122"/>
                <a:sym typeface="Webdings" pitchFamily="18" charset="2"/>
              </a:rPr>
              <a:t>取决于后果的加和。这样，为了挽救</a:t>
            </a:r>
            <a:r>
              <a:rPr lang="en-US" altLang="zh-CN" b="1" dirty="0">
                <a:latin typeface="黑体" pitchFamily="49" charset="-122"/>
                <a:ea typeface="黑体" pitchFamily="49" charset="-122"/>
                <a:sym typeface="Webdings" pitchFamily="18" charset="2"/>
              </a:rPr>
              <a:t>5</a:t>
            </a:r>
            <a:r>
              <a:rPr lang="zh-CN" b="1" dirty="0">
                <a:latin typeface="黑体" pitchFamily="49" charset="-122"/>
                <a:ea typeface="黑体" pitchFamily="49" charset="-122"/>
                <a:sym typeface="Webdings" pitchFamily="18" charset="2"/>
              </a:rPr>
              <a:t>个人的</a:t>
            </a:r>
            <a:r>
              <a:rPr lang="zh-CN" altLang="en-US" b="1" dirty="0">
                <a:latin typeface="黑体" pitchFamily="49" charset="-122"/>
                <a:ea typeface="黑体" pitchFamily="49" charset="-122"/>
                <a:sym typeface="Webdings" pitchFamily="18" charset="2"/>
              </a:rPr>
              <a:t>生命</a:t>
            </a:r>
            <a:r>
              <a:rPr lang="zh-CN" b="1" dirty="0">
                <a:latin typeface="黑体" pitchFamily="49" charset="-122"/>
                <a:ea typeface="黑体" pitchFamily="49" charset="-122"/>
                <a:sym typeface="Webdings" pitchFamily="18" charset="2"/>
              </a:rPr>
              <a:t>，</a:t>
            </a:r>
            <a:r>
              <a:rPr lang="zh-CN" altLang="en-US" b="1" dirty="0">
                <a:latin typeface="黑体" pitchFamily="49" charset="-122"/>
                <a:ea typeface="黑体" pitchFamily="49" charset="-122"/>
                <a:sym typeface="Webdings" pitchFamily="18" charset="2"/>
              </a:rPr>
              <a:t>似乎就</a:t>
            </a:r>
            <a:r>
              <a:rPr lang="zh-CN" b="1" dirty="0">
                <a:latin typeface="黑体" pitchFamily="49" charset="-122"/>
                <a:ea typeface="黑体" pitchFamily="49" charset="-122"/>
                <a:sym typeface="Webdings" pitchFamily="18" charset="2"/>
              </a:rPr>
              <a:t>可以剥夺一个</a:t>
            </a:r>
            <a:r>
              <a:rPr lang="zh-CN" altLang="en-US" b="1" dirty="0">
                <a:latin typeface="黑体" pitchFamily="49" charset="-122"/>
                <a:ea typeface="黑体" pitchFamily="49" charset="-122"/>
                <a:sym typeface="Webdings" pitchFamily="18" charset="2"/>
              </a:rPr>
              <a:t>无辜的人的生命，为了</a:t>
            </a:r>
            <a:r>
              <a:rPr lang="zh-CN" b="1" dirty="0">
                <a:latin typeface="黑体" pitchFamily="49" charset="-122"/>
                <a:ea typeface="黑体" pitchFamily="49" charset="-122"/>
                <a:sym typeface="Webdings" pitchFamily="18" charset="2"/>
              </a:rPr>
              <a:t>阻止三个人被朋友背叛，</a:t>
            </a:r>
            <a:r>
              <a:rPr lang="zh-CN" altLang="en-US" b="1" dirty="0">
                <a:latin typeface="黑体" pitchFamily="49" charset="-122"/>
                <a:ea typeface="黑体" pitchFamily="49" charset="-122"/>
                <a:sym typeface="Webdings" pitchFamily="18" charset="2"/>
              </a:rPr>
              <a:t>似乎</a:t>
            </a:r>
            <a:r>
              <a:rPr lang="zh-CN" b="1" dirty="0">
                <a:latin typeface="黑体" pitchFamily="49" charset="-122"/>
                <a:ea typeface="黑体" pitchFamily="49" charset="-122"/>
                <a:sym typeface="Webdings" pitchFamily="18" charset="2"/>
              </a:rPr>
              <a:t>可以背叛你的</a:t>
            </a:r>
            <a:r>
              <a:rPr lang="zh-CN" altLang="en-US" b="1" dirty="0">
                <a:latin typeface="黑体" pitchFamily="49" charset="-122"/>
                <a:ea typeface="黑体" pitchFamily="49" charset="-122"/>
                <a:sym typeface="Webdings" pitchFamily="18" charset="2"/>
              </a:rPr>
              <a:t>一个朋友</a:t>
            </a:r>
            <a:r>
              <a:rPr lang="zh-CN" b="1" dirty="0">
                <a:latin typeface="黑体" pitchFamily="49" charset="-122"/>
                <a:ea typeface="黑体" pitchFamily="49" charset="-122"/>
                <a:sym typeface="Webdings" pitchFamily="18" charset="2"/>
              </a:rPr>
              <a:t>。</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Text Box 2"/>
          <p:cNvSpPr txBox="1">
            <a:spLocks noChangeArrowheads="1"/>
          </p:cNvSpPr>
          <p:nvPr/>
        </p:nvSpPr>
        <p:spPr bwMode="auto">
          <a:xfrm>
            <a:off x="827584" y="764704"/>
            <a:ext cx="7561262" cy="5632311"/>
          </a:xfrm>
          <a:prstGeom prst="rect">
            <a:avLst/>
          </a:prstGeom>
          <a:noFill/>
          <a:ln w="9525">
            <a:noFill/>
            <a:miter lim="800000"/>
            <a:headEnd/>
            <a:tailEnd/>
          </a:ln>
        </p:spPr>
        <p:txBody>
          <a:bodyPr>
            <a:spAutoFit/>
          </a:bodyPr>
          <a:lstStyle/>
          <a:p>
            <a:r>
              <a:rPr lang="zh-CN" altLang="en-US" b="1" dirty="0">
                <a:latin typeface="黑体" pitchFamily="49" charset="-122"/>
                <a:ea typeface="黑体" pitchFamily="49" charset="-122"/>
              </a:rPr>
              <a:t>例如，我们从人性表述导出具体的义务，其论证结构是这样</a:t>
            </a:r>
            <a:r>
              <a:rPr lang="zh-CN" altLang="en-US" b="1" dirty="0">
                <a:latin typeface="黑体" pitchFamily="49" charset="-122"/>
                <a:ea typeface="黑体" pitchFamily="49" charset="-122"/>
                <a:sym typeface="Wingdings" pitchFamily="2" charset="2"/>
              </a:rPr>
              <a:t>：（</a:t>
            </a:r>
            <a:r>
              <a:rPr lang="en-US" altLang="zh-CN" b="1" dirty="0">
                <a:latin typeface="黑体" pitchFamily="49" charset="-122"/>
                <a:ea typeface="黑体" pitchFamily="49" charset="-122"/>
                <a:sym typeface="Wingdings" pitchFamily="2" charset="2"/>
              </a:rPr>
              <a:t>1</a:t>
            </a:r>
            <a:r>
              <a:rPr lang="zh-CN" altLang="en-US" b="1" dirty="0">
                <a:latin typeface="黑体" pitchFamily="49" charset="-122"/>
                <a:ea typeface="黑体" pitchFamily="49" charset="-122"/>
                <a:sym typeface="Wingdings" pitchFamily="2" charset="2"/>
              </a:rPr>
              <a:t>）我们必须如此行动，使得我们把自己和他人的人性当作目的本身；（</a:t>
            </a:r>
            <a:r>
              <a:rPr lang="en-US" altLang="zh-CN" b="1" dirty="0">
                <a:latin typeface="黑体" pitchFamily="49" charset="-122"/>
                <a:ea typeface="黑体" pitchFamily="49" charset="-122"/>
                <a:sym typeface="Wingdings" pitchFamily="2" charset="2"/>
              </a:rPr>
              <a:t>2</a:t>
            </a:r>
            <a:r>
              <a:rPr lang="zh-CN" altLang="en-US" b="1" dirty="0">
                <a:latin typeface="黑体" pitchFamily="49" charset="-122"/>
                <a:ea typeface="黑体" pitchFamily="49" charset="-122"/>
                <a:sym typeface="Wingdings" pitchFamily="2" charset="2"/>
              </a:rPr>
              <a:t>）某某行为没有把自己和他人的人性当作目的本身；所以不做某某行为是道德义务。前提（</a:t>
            </a:r>
            <a:r>
              <a:rPr lang="en-US" altLang="zh-CN" b="1" dirty="0">
                <a:latin typeface="黑体" pitchFamily="49" charset="-122"/>
                <a:ea typeface="黑体" pitchFamily="49" charset="-122"/>
                <a:sym typeface="Wingdings" pitchFamily="2" charset="2"/>
              </a:rPr>
              <a:t>1</a:t>
            </a:r>
            <a:r>
              <a:rPr lang="zh-CN" altLang="en-US" b="1" dirty="0">
                <a:latin typeface="黑体" pitchFamily="49" charset="-122"/>
                <a:ea typeface="黑体" pitchFamily="49" charset="-122"/>
                <a:sym typeface="Wingdings" pitchFamily="2" charset="2"/>
              </a:rPr>
              <a:t>）是先验的，但前提（</a:t>
            </a:r>
            <a:r>
              <a:rPr lang="en-US" altLang="zh-CN" b="1" dirty="0">
                <a:latin typeface="黑体" pitchFamily="49" charset="-122"/>
                <a:ea typeface="黑体" pitchFamily="49" charset="-122"/>
                <a:sym typeface="Wingdings" pitchFamily="2" charset="2"/>
              </a:rPr>
              <a:t>2</a:t>
            </a:r>
            <a:r>
              <a:rPr lang="zh-CN" altLang="en-US" b="1" dirty="0">
                <a:latin typeface="黑体" pitchFamily="49" charset="-122"/>
                <a:ea typeface="黑体" pitchFamily="49" charset="-122"/>
                <a:sym typeface="Wingdings" pitchFamily="2" charset="2"/>
              </a:rPr>
              <a:t>），即某某行为是否是没有把自己和他人的人性当作目的本身，需要结合具体的生活情景做出判断。</a:t>
            </a:r>
            <a:endParaRPr lang="en-US" altLang="zh-CN" b="1" dirty="0">
              <a:latin typeface="黑体" pitchFamily="49" charset="-122"/>
              <a:ea typeface="黑体" pitchFamily="49" charset="-122"/>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Text Box 2"/>
          <p:cNvSpPr txBox="1">
            <a:spLocks noChangeArrowheads="1"/>
          </p:cNvSpPr>
          <p:nvPr/>
        </p:nvSpPr>
        <p:spPr bwMode="auto">
          <a:xfrm>
            <a:off x="827088" y="476250"/>
            <a:ext cx="7561262" cy="3970318"/>
          </a:xfrm>
          <a:prstGeom prst="rect">
            <a:avLst/>
          </a:prstGeom>
          <a:noFill/>
          <a:ln w="9525">
            <a:noFill/>
            <a:miter lim="800000"/>
            <a:headEnd/>
            <a:tailEnd/>
          </a:ln>
        </p:spPr>
        <p:txBody>
          <a:bodyPr>
            <a:spAutoFit/>
          </a:bodyPr>
          <a:lstStyle/>
          <a:p>
            <a:endParaRPr lang="en-US" altLang="zh-CN" b="1" dirty="0">
              <a:latin typeface="黑体" pitchFamily="49" charset="-122"/>
              <a:ea typeface="黑体" pitchFamily="49" charset="-122"/>
            </a:endParaRPr>
          </a:p>
          <a:p>
            <a:r>
              <a:rPr lang="zh-CN" altLang="en-US" b="1" dirty="0">
                <a:latin typeface="黑体" pitchFamily="49" charset="-122"/>
                <a:ea typeface="黑体" pitchFamily="49" charset="-122"/>
              </a:rPr>
              <a:t>康德把道德义务分为两类，即正义的义务和美德的义务。正义的义务与权利相关，一个人有义务不干预其他人的权利。它是国家的政治和法律的基础。但康德也承认国家之间和不同国家的人们之间的权利。</a:t>
            </a:r>
            <a:endParaRPr lang="en-US" altLang="zh-CN" b="1" dirty="0">
              <a:latin typeface="黑体" pitchFamily="49" charset="-122"/>
              <a:ea typeface="黑体" pitchFamily="49" charset="-122"/>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Text Box 2"/>
          <p:cNvSpPr txBox="1">
            <a:spLocks noChangeArrowheads="1"/>
          </p:cNvSpPr>
          <p:nvPr/>
        </p:nvSpPr>
        <p:spPr bwMode="auto">
          <a:xfrm>
            <a:off x="827088" y="476250"/>
            <a:ext cx="7561262" cy="5632311"/>
          </a:xfrm>
          <a:prstGeom prst="rect">
            <a:avLst/>
          </a:prstGeom>
          <a:noFill/>
          <a:ln w="9525">
            <a:noFill/>
            <a:miter lim="800000"/>
            <a:headEnd/>
            <a:tailEnd/>
          </a:ln>
        </p:spPr>
        <p:txBody>
          <a:bodyPr>
            <a:spAutoFit/>
          </a:bodyPr>
          <a:lstStyle/>
          <a:p>
            <a:endParaRPr lang="en-US" altLang="zh-CN" b="1" dirty="0">
              <a:latin typeface="黑体" pitchFamily="49" charset="-122"/>
              <a:ea typeface="黑体" pitchFamily="49" charset="-122"/>
            </a:endParaRPr>
          </a:p>
          <a:p>
            <a:r>
              <a:rPr lang="zh-CN" altLang="en-US" b="1" dirty="0">
                <a:latin typeface="黑体" pitchFamily="49" charset="-122"/>
                <a:ea typeface="黑体" pitchFamily="49" charset="-122"/>
              </a:rPr>
              <a:t>正义的义务通过保护每个人的符合普遍律则的外部自由来保证人性被作为目的本身。它出自于这样的原则，一个人对意志的自由运用要与所有其他人按照普遍律则的自由相容。自由权是人们天生的权利。没有任何东西可以限制自由，除了自由本身。因此，一个人可以尽可能地自由，但要与其他人的自由相容。</a:t>
            </a:r>
            <a:endParaRPr lang="en-US" altLang="zh-CN" b="1" dirty="0">
              <a:latin typeface="黑体" pitchFamily="49" charset="-122"/>
              <a:ea typeface="黑体" pitchFamily="49" charset="-122"/>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Text Box 2"/>
          <p:cNvSpPr txBox="1">
            <a:spLocks noChangeArrowheads="1"/>
          </p:cNvSpPr>
          <p:nvPr/>
        </p:nvSpPr>
        <p:spPr bwMode="auto">
          <a:xfrm>
            <a:off x="827088" y="476250"/>
            <a:ext cx="7561262" cy="5078313"/>
          </a:xfrm>
          <a:prstGeom prst="rect">
            <a:avLst/>
          </a:prstGeom>
          <a:noFill/>
          <a:ln w="9525">
            <a:noFill/>
            <a:miter lim="800000"/>
            <a:headEnd/>
            <a:tailEnd/>
          </a:ln>
        </p:spPr>
        <p:txBody>
          <a:bodyPr>
            <a:spAutoFit/>
          </a:bodyPr>
          <a:lstStyle/>
          <a:p>
            <a:r>
              <a:rPr lang="zh-CN" altLang="en-US" b="1" dirty="0">
                <a:latin typeface="黑体" pitchFamily="49" charset="-122"/>
                <a:ea typeface="黑体" pitchFamily="49" charset="-122"/>
              </a:rPr>
              <a:t>与正义的义务相关的一个特征是，可以用强迫的方式来反对违反我们权利的人。这样的强迫与普遍的自由并不违背。而且正义的义务是严格的（</a:t>
            </a:r>
            <a:r>
              <a:rPr lang="en-US" altLang="zh-CN" b="1" dirty="0">
                <a:latin typeface="黑体" pitchFamily="49" charset="-122"/>
                <a:ea typeface="黑体" pitchFamily="49" charset="-122"/>
              </a:rPr>
              <a:t>strict</a:t>
            </a:r>
            <a:r>
              <a:rPr lang="zh-CN" altLang="en-US" b="1" dirty="0">
                <a:latin typeface="黑体" pitchFamily="49" charset="-122"/>
                <a:ea typeface="黑体" pitchFamily="49" charset="-122"/>
              </a:rPr>
              <a:t>）义务，因为它是可履行的。如果你做了符合正义义务的行动，你并不值得特别赞赏，那只是你欠下的东西。如果你没做，那么你干了坏事情。</a:t>
            </a:r>
            <a:endParaRPr lang="en-US" altLang="zh-CN" b="1" dirty="0">
              <a:latin typeface="黑体" pitchFamily="49" charset="-122"/>
              <a:ea typeface="黑体" pitchFamily="49" charset="-122"/>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Text Box 2"/>
          <p:cNvSpPr txBox="1">
            <a:spLocks noChangeArrowheads="1"/>
          </p:cNvSpPr>
          <p:nvPr/>
        </p:nvSpPr>
        <p:spPr bwMode="auto">
          <a:xfrm>
            <a:off x="827088" y="476250"/>
            <a:ext cx="7561262" cy="5632311"/>
          </a:xfrm>
          <a:prstGeom prst="rect">
            <a:avLst/>
          </a:prstGeom>
          <a:noFill/>
          <a:ln w="9525">
            <a:noFill/>
            <a:miter lim="800000"/>
            <a:headEnd/>
            <a:tailEnd/>
          </a:ln>
        </p:spPr>
        <p:txBody>
          <a:bodyPr>
            <a:spAutoFit/>
          </a:bodyPr>
          <a:lstStyle/>
          <a:p>
            <a:endParaRPr lang="en-US" altLang="zh-CN" b="1" dirty="0">
              <a:latin typeface="黑体" pitchFamily="49" charset="-122"/>
              <a:ea typeface="黑体" pitchFamily="49" charset="-122"/>
            </a:endParaRPr>
          </a:p>
          <a:p>
            <a:r>
              <a:rPr lang="zh-CN" altLang="en-US" b="1" dirty="0">
                <a:latin typeface="黑体" pitchFamily="49" charset="-122"/>
                <a:ea typeface="黑体" pitchFamily="49" charset="-122"/>
              </a:rPr>
              <a:t>康德以外部自由为基础，导出其他的权利。例如财产权。其理由是：任何东西如果能够作为人行动的手段的话，都必须有所有权。没有所有权，任何东西都不能得到有效的利用。而如果没有东西作为行动的有效手段，那么自由也会受到限制，这是与自由不一致的。强迫和欺骗往往与他人的权利，也就是与正义的义务有关。</a:t>
            </a:r>
            <a:endParaRPr lang="en-US" altLang="zh-CN" b="1" dirty="0">
              <a:latin typeface="黑体" pitchFamily="49" charset="-122"/>
              <a:ea typeface="黑体" pitchFamily="49" charset="-122"/>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Text Box 2"/>
          <p:cNvSpPr txBox="1">
            <a:spLocks noChangeArrowheads="1"/>
          </p:cNvSpPr>
          <p:nvPr/>
        </p:nvSpPr>
        <p:spPr bwMode="auto">
          <a:xfrm>
            <a:off x="827088" y="476250"/>
            <a:ext cx="7561262" cy="3416320"/>
          </a:xfrm>
          <a:prstGeom prst="rect">
            <a:avLst/>
          </a:prstGeom>
          <a:noFill/>
          <a:ln w="9525">
            <a:noFill/>
            <a:miter lim="800000"/>
            <a:headEnd/>
            <a:tailEnd/>
          </a:ln>
        </p:spPr>
        <p:txBody>
          <a:bodyPr>
            <a:spAutoFit/>
          </a:bodyPr>
          <a:lstStyle/>
          <a:p>
            <a:endParaRPr lang="en-US" altLang="zh-CN" b="1" dirty="0">
              <a:latin typeface="黑体" pitchFamily="49" charset="-122"/>
              <a:ea typeface="黑体" pitchFamily="49" charset="-122"/>
            </a:endParaRPr>
          </a:p>
          <a:p>
            <a:r>
              <a:rPr lang="zh-CN" altLang="en-US" b="1" dirty="0">
                <a:latin typeface="黑体" pitchFamily="49" charset="-122"/>
                <a:ea typeface="黑体" pitchFamily="49" charset="-122"/>
              </a:rPr>
              <a:t>美德的义务涉及到把自己和他人的人性作为目的本身的进一步考虑。美德的义务与内部的自由有关，即人们在纯粹实践理性下自由地设定行动的目的，这个目的就是自己和他人的人性。</a:t>
            </a:r>
            <a:endParaRPr lang="en-US" altLang="zh-CN" b="1" dirty="0">
              <a:latin typeface="黑体" pitchFamily="49" charset="-122"/>
              <a:ea typeface="黑体" pitchFamily="49" charset="-122"/>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Text Box 2"/>
          <p:cNvSpPr txBox="1">
            <a:spLocks noChangeArrowheads="1"/>
          </p:cNvSpPr>
          <p:nvPr/>
        </p:nvSpPr>
        <p:spPr bwMode="auto">
          <a:xfrm>
            <a:off x="827584" y="908720"/>
            <a:ext cx="7561262" cy="3970318"/>
          </a:xfrm>
          <a:prstGeom prst="rect">
            <a:avLst/>
          </a:prstGeom>
          <a:noFill/>
          <a:ln w="9525">
            <a:noFill/>
            <a:miter lim="800000"/>
            <a:headEnd/>
            <a:tailEnd/>
          </a:ln>
        </p:spPr>
        <p:txBody>
          <a:bodyPr>
            <a:spAutoFit/>
          </a:bodyPr>
          <a:lstStyle/>
          <a:p>
            <a:r>
              <a:rPr lang="zh-CN" altLang="en-US" b="1" dirty="0">
                <a:latin typeface="黑体" pitchFamily="49" charset="-122"/>
                <a:ea typeface="黑体" pitchFamily="49" charset="-122"/>
              </a:rPr>
              <a:t>美德的义务与正义的义务不同，绝不能以强迫的方式，而只能通过内在的理性的自我约束来实行。因为目的是人们自由设定的，强迫他人执行美德的义务，违反了被强迫的人的权利，这样的不正义其本身可以用强迫的方式阻止。</a:t>
            </a:r>
            <a:endParaRPr lang="en-US" altLang="zh-CN" b="1" dirty="0">
              <a:latin typeface="黑体" pitchFamily="49" charset="-122"/>
              <a:ea typeface="黑体" pitchFamily="49" charset="-122"/>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Text Box 2"/>
          <p:cNvSpPr txBox="1">
            <a:spLocks noChangeArrowheads="1"/>
          </p:cNvSpPr>
          <p:nvPr/>
        </p:nvSpPr>
        <p:spPr bwMode="auto">
          <a:xfrm>
            <a:off x="755576" y="908720"/>
            <a:ext cx="7561262" cy="5078313"/>
          </a:xfrm>
          <a:prstGeom prst="rect">
            <a:avLst/>
          </a:prstGeom>
          <a:noFill/>
          <a:ln w="9525">
            <a:noFill/>
            <a:miter lim="800000"/>
            <a:headEnd/>
            <a:tailEnd/>
          </a:ln>
        </p:spPr>
        <p:txBody>
          <a:bodyPr>
            <a:spAutoFit/>
          </a:bodyPr>
          <a:lstStyle/>
          <a:p>
            <a:r>
              <a:rPr lang="zh-CN" altLang="en-US" b="1" dirty="0">
                <a:latin typeface="黑体" pitchFamily="49" charset="-122"/>
                <a:ea typeface="黑体" pitchFamily="49" charset="-122"/>
              </a:rPr>
              <a:t>美德的义务与正义的义务还有一个不同在于，美德的义务，不是严格的义务，而是宽的（</a:t>
            </a:r>
            <a:r>
              <a:rPr lang="en-US" altLang="zh-CN" b="1" dirty="0">
                <a:latin typeface="黑体" pitchFamily="49" charset="-122"/>
                <a:ea typeface="黑体" pitchFamily="49" charset="-122"/>
              </a:rPr>
              <a:t>wide</a:t>
            </a:r>
            <a:r>
              <a:rPr lang="zh-CN" altLang="en-US" b="1" dirty="0">
                <a:latin typeface="黑体" pitchFamily="49" charset="-122"/>
                <a:ea typeface="黑体" pitchFamily="49" charset="-122"/>
              </a:rPr>
              <a:t>）义务。美德的义务要求你采用和追求某些目的，这些目的不能完全实现，因此美德的义务不能简单地履行。你在多大程度上追求这些普遍律则设定的目的，你就拥有多大程度的道德价值，因此就在多大程度上是可赞赏的。</a:t>
            </a:r>
            <a:endParaRPr lang="en-US" altLang="zh-CN" b="1" dirty="0">
              <a:latin typeface="黑体" pitchFamily="49" charset="-122"/>
              <a:ea typeface="黑体" pitchFamily="49" charset="-122"/>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Text Box 2"/>
          <p:cNvSpPr txBox="1">
            <a:spLocks noChangeArrowheads="1"/>
          </p:cNvSpPr>
          <p:nvPr/>
        </p:nvSpPr>
        <p:spPr bwMode="auto">
          <a:xfrm>
            <a:off x="827088" y="476250"/>
            <a:ext cx="7561262" cy="3970318"/>
          </a:xfrm>
          <a:prstGeom prst="rect">
            <a:avLst/>
          </a:prstGeom>
          <a:noFill/>
          <a:ln w="9525">
            <a:noFill/>
            <a:miter lim="800000"/>
            <a:headEnd/>
            <a:tailEnd/>
          </a:ln>
        </p:spPr>
        <p:txBody>
          <a:bodyPr>
            <a:spAutoFit/>
          </a:bodyPr>
          <a:lstStyle/>
          <a:p>
            <a:endParaRPr lang="en-US" altLang="zh-CN" b="1" dirty="0">
              <a:latin typeface="黑体" pitchFamily="49" charset="-122"/>
              <a:ea typeface="黑体" pitchFamily="49" charset="-122"/>
            </a:endParaRPr>
          </a:p>
          <a:p>
            <a:r>
              <a:rPr lang="zh-CN" altLang="en-US" b="1" dirty="0">
                <a:latin typeface="黑体" pitchFamily="49" charset="-122"/>
                <a:ea typeface="黑体" pitchFamily="49" charset="-122"/>
              </a:rPr>
              <a:t>美德的义务包括两个方面：自我完善和他人幸福。康德对自我完善义务的论证是：人性是自我设定目的的能力，把自己的人性当作是有价值的，要求我们获得或促进实现所有种类可能目的的能力。</a:t>
            </a:r>
            <a:endParaRPr lang="en-US" altLang="zh-CN" b="1" dirty="0">
              <a:latin typeface="黑体" pitchFamily="49" charset="-122"/>
              <a:ea typeface="黑体" pitchFamily="49" charset="-122"/>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Text Box 2"/>
          <p:cNvSpPr txBox="1">
            <a:spLocks noChangeArrowheads="1"/>
          </p:cNvSpPr>
          <p:nvPr/>
        </p:nvSpPr>
        <p:spPr bwMode="auto">
          <a:xfrm>
            <a:off x="827088" y="476250"/>
            <a:ext cx="7561262" cy="4524315"/>
          </a:xfrm>
          <a:prstGeom prst="rect">
            <a:avLst/>
          </a:prstGeom>
          <a:noFill/>
          <a:ln w="9525">
            <a:noFill/>
            <a:miter lim="800000"/>
            <a:headEnd/>
            <a:tailEnd/>
          </a:ln>
        </p:spPr>
        <p:txBody>
          <a:bodyPr>
            <a:spAutoFit/>
          </a:bodyPr>
          <a:lstStyle/>
          <a:p>
            <a:endParaRPr lang="en-US" altLang="zh-CN" b="1" dirty="0">
              <a:latin typeface="黑体" pitchFamily="49" charset="-122"/>
              <a:ea typeface="黑体" pitchFamily="49" charset="-122"/>
            </a:endParaRPr>
          </a:p>
          <a:p>
            <a:r>
              <a:rPr lang="zh-CN" altLang="en-US" b="1" dirty="0">
                <a:latin typeface="黑体" pitchFamily="49" charset="-122"/>
                <a:ea typeface="黑体" pitchFamily="49" charset="-122"/>
              </a:rPr>
              <a:t>对促进他人幸福的义务，康德的论证强调这样一个事实：人的相互依赖性。我们对自己幸福的追求，离不开他人的帮助。这样，我们把自己的幸福当作是他人的目的。这样的准则要能够成为普遍律则，只能通过我们把他人的幸福当作自己的目的才行。</a:t>
            </a:r>
            <a:endParaRPr lang="en-US" altLang="zh-CN" b="1" dirty="0">
              <a:latin typeface="黑体" pitchFamily="49" charset="-122"/>
              <a:ea typeface="黑体" pitchFamily="49"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Text Box 2"/>
          <p:cNvSpPr txBox="1">
            <a:spLocks noChangeArrowheads="1"/>
          </p:cNvSpPr>
          <p:nvPr/>
        </p:nvSpPr>
        <p:spPr bwMode="auto">
          <a:xfrm>
            <a:off x="755576" y="764704"/>
            <a:ext cx="7696200" cy="5632311"/>
          </a:xfrm>
          <a:prstGeom prst="rect">
            <a:avLst/>
          </a:prstGeom>
          <a:noFill/>
          <a:ln w="9525">
            <a:noFill/>
            <a:miter lim="800000"/>
            <a:headEnd/>
            <a:tailEnd/>
          </a:ln>
        </p:spPr>
        <p:txBody>
          <a:bodyPr>
            <a:spAutoFit/>
          </a:bodyPr>
          <a:lstStyle/>
          <a:p>
            <a:r>
              <a:rPr lang="zh-CN" altLang="zh-CN" sz="3200" b="1" dirty="0">
                <a:latin typeface="黑体" pitchFamily="49" charset="-122"/>
                <a:ea typeface="黑体" pitchFamily="49" charset="-122"/>
              </a:rPr>
              <a:t> </a:t>
            </a:r>
            <a:r>
              <a:rPr lang="zh-CN" altLang="en-US" b="1" dirty="0">
                <a:latin typeface="Times New Roman" pitchFamily="18" charset="0"/>
                <a:ea typeface="黑体" pitchFamily="49" charset="-122"/>
                <a:sym typeface="Webdings" pitchFamily="18" charset="2"/>
              </a:rPr>
              <a:t>一些人从更为一般的观点出发对后果主义进行批评。一种代表性的反对意见是“人的分离性”。功利主义认为，把行为的后果加和起来考虑之所以是合理的，在于对每个人来说，我们可以把现在的利益和未来的利益加和起来形成一个总的利益，因此，我们也可以将其推广到整个社会，把不同的人的利益加和在一起形成一个总的利益。</a:t>
            </a:r>
            <a:endParaRPr lang="zh-CN" b="1" dirty="0">
              <a:latin typeface="Times New Roman" pitchFamily="18" charset="0"/>
              <a:ea typeface="黑体" pitchFamily="49" charset="-122"/>
              <a:sym typeface="Webdings" pitchFamily="18" charset="2"/>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Text Box 2"/>
          <p:cNvSpPr txBox="1">
            <a:spLocks noChangeArrowheads="1"/>
          </p:cNvSpPr>
          <p:nvPr/>
        </p:nvSpPr>
        <p:spPr bwMode="auto">
          <a:xfrm>
            <a:off x="755576" y="404664"/>
            <a:ext cx="7561262" cy="5078313"/>
          </a:xfrm>
          <a:prstGeom prst="rect">
            <a:avLst/>
          </a:prstGeom>
          <a:noFill/>
          <a:ln w="9525">
            <a:noFill/>
            <a:miter lim="800000"/>
            <a:headEnd/>
            <a:tailEnd/>
          </a:ln>
        </p:spPr>
        <p:txBody>
          <a:bodyPr>
            <a:spAutoFit/>
          </a:bodyPr>
          <a:lstStyle/>
          <a:p>
            <a:endParaRPr lang="en-US" altLang="zh-CN" b="1" dirty="0">
              <a:latin typeface="黑体" pitchFamily="49" charset="-122"/>
              <a:ea typeface="黑体" pitchFamily="49" charset="-122"/>
            </a:endParaRPr>
          </a:p>
          <a:p>
            <a:r>
              <a:rPr lang="zh-CN" altLang="en-US" b="1" dirty="0">
                <a:latin typeface="黑体" pitchFamily="49" charset="-122"/>
                <a:ea typeface="黑体" pitchFamily="49" charset="-122"/>
              </a:rPr>
              <a:t>康德把美德的义务分为两类：对自己的和对他人的。有一些人质疑对自己的义务，其理由是。我们欠其义务的人可以让义务主体解除这个义务。如果存在对自己的义务的话，自己既是义务主体，又是欠其义务的人，那么自己可以让自己解除这个义务。义务就是空的。</a:t>
            </a:r>
            <a:endParaRPr lang="en-US" altLang="zh-CN" b="1" dirty="0">
              <a:latin typeface="黑体" pitchFamily="49" charset="-122"/>
              <a:ea typeface="黑体" pitchFamily="49" charset="-122"/>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Text Box 2"/>
          <p:cNvSpPr txBox="1">
            <a:spLocks noChangeArrowheads="1"/>
          </p:cNvSpPr>
          <p:nvPr/>
        </p:nvSpPr>
        <p:spPr bwMode="auto">
          <a:xfrm>
            <a:off x="755576" y="404664"/>
            <a:ext cx="7561262" cy="5632311"/>
          </a:xfrm>
          <a:prstGeom prst="rect">
            <a:avLst/>
          </a:prstGeom>
          <a:noFill/>
          <a:ln w="9525">
            <a:noFill/>
            <a:miter lim="800000"/>
            <a:headEnd/>
            <a:tailEnd/>
          </a:ln>
        </p:spPr>
        <p:txBody>
          <a:bodyPr>
            <a:spAutoFit/>
          </a:bodyPr>
          <a:lstStyle/>
          <a:p>
            <a:endParaRPr lang="en-US" altLang="zh-CN" b="1" dirty="0">
              <a:latin typeface="黑体" pitchFamily="49" charset="-122"/>
              <a:ea typeface="黑体" pitchFamily="49" charset="-122"/>
            </a:endParaRPr>
          </a:p>
          <a:p>
            <a:r>
              <a:rPr lang="zh-CN" altLang="en-US" b="1" dirty="0">
                <a:latin typeface="黑体" pitchFamily="49" charset="-122"/>
                <a:ea typeface="黑体" pitchFamily="49" charset="-122"/>
              </a:rPr>
              <a:t>对于这种怀疑的回应是，某些义务，比如相应于不可剥夺的权利的义务，是不能取消的。进一步来说：对自己的义务并不矛盾。要点在于，每个人是两个人的结合，一个是理性的立法者，一个是有限的、不完美的理想存在者，能够服从律则，但也有可能不服从它。对自己的义务是前者对后者的要求。</a:t>
            </a:r>
            <a:endParaRPr lang="en-US" altLang="zh-CN" b="1" dirty="0">
              <a:latin typeface="黑体" pitchFamily="49" charset="-122"/>
              <a:ea typeface="黑体" pitchFamily="49" charset="-122"/>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Text Box 2"/>
          <p:cNvSpPr txBox="1">
            <a:spLocks noChangeArrowheads="1"/>
          </p:cNvSpPr>
          <p:nvPr/>
        </p:nvSpPr>
        <p:spPr bwMode="auto">
          <a:xfrm>
            <a:off x="755576" y="404664"/>
            <a:ext cx="7561262" cy="5078313"/>
          </a:xfrm>
          <a:prstGeom prst="rect">
            <a:avLst/>
          </a:prstGeom>
          <a:noFill/>
          <a:ln w="9525">
            <a:noFill/>
            <a:miter lim="800000"/>
            <a:headEnd/>
            <a:tailEnd/>
          </a:ln>
        </p:spPr>
        <p:txBody>
          <a:bodyPr>
            <a:spAutoFit/>
          </a:bodyPr>
          <a:lstStyle/>
          <a:p>
            <a:endParaRPr lang="en-US" altLang="zh-CN" b="1" dirty="0">
              <a:latin typeface="黑体" pitchFamily="49" charset="-122"/>
              <a:ea typeface="黑体" pitchFamily="49" charset="-122"/>
            </a:endParaRPr>
          </a:p>
          <a:p>
            <a:r>
              <a:rPr lang="zh-CN" altLang="en-US" b="1" dirty="0">
                <a:latin typeface="黑体" pitchFamily="49" charset="-122"/>
                <a:ea typeface="黑体" pitchFamily="49" charset="-122"/>
              </a:rPr>
              <a:t>康德还把所有的道德义务分为两类，完全的（</a:t>
            </a:r>
            <a:r>
              <a:rPr lang="en-US" altLang="zh-CN" b="1" dirty="0">
                <a:latin typeface="黑体" pitchFamily="49" charset="-122"/>
                <a:ea typeface="黑体" pitchFamily="49" charset="-122"/>
              </a:rPr>
              <a:t>perfect</a:t>
            </a:r>
            <a:r>
              <a:rPr lang="zh-CN" altLang="en-US" b="1" dirty="0">
                <a:latin typeface="黑体" pitchFamily="49" charset="-122"/>
                <a:ea typeface="黑体" pitchFamily="49" charset="-122"/>
              </a:rPr>
              <a:t>）义务和不完全的（</a:t>
            </a:r>
            <a:r>
              <a:rPr lang="en-US" altLang="zh-CN" b="1" dirty="0">
                <a:latin typeface="黑体" pitchFamily="49" charset="-122"/>
                <a:ea typeface="黑体" pitchFamily="49" charset="-122"/>
              </a:rPr>
              <a:t>imperfect</a:t>
            </a:r>
            <a:r>
              <a:rPr lang="zh-CN" altLang="en-US" b="1" dirty="0">
                <a:latin typeface="黑体" pitchFamily="49" charset="-122"/>
                <a:ea typeface="黑体" pitchFamily="49" charset="-122"/>
              </a:rPr>
              <a:t>）义务。完全的道德义务要求一个明确的行动或不行动。不完全的道德义务容许我们自己在一定范围内决定以何种方式、在何种程度上执行这个义务。这为人们自己来塑造自己的生活留下了空间。</a:t>
            </a:r>
            <a:endParaRPr lang="en-US" altLang="zh-CN" b="1" dirty="0">
              <a:latin typeface="黑体" pitchFamily="49" charset="-122"/>
              <a:ea typeface="黑体" pitchFamily="49" charset="-122"/>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Text Box 2"/>
          <p:cNvSpPr txBox="1">
            <a:spLocks noChangeArrowheads="1"/>
          </p:cNvSpPr>
          <p:nvPr/>
        </p:nvSpPr>
        <p:spPr bwMode="auto">
          <a:xfrm>
            <a:off x="611560" y="548680"/>
            <a:ext cx="7992888" cy="5078313"/>
          </a:xfrm>
          <a:prstGeom prst="rect">
            <a:avLst/>
          </a:prstGeom>
          <a:noFill/>
          <a:ln w="9525">
            <a:noFill/>
            <a:miter lim="800000"/>
            <a:headEnd/>
            <a:tailEnd/>
          </a:ln>
        </p:spPr>
        <p:txBody>
          <a:bodyPr wrap="square">
            <a:spAutoFit/>
          </a:bodyPr>
          <a:lstStyle/>
          <a:p>
            <a:endParaRPr lang="en-US" altLang="zh-CN" b="1" dirty="0">
              <a:latin typeface="黑体" pitchFamily="49" charset="-122"/>
              <a:ea typeface="黑体" pitchFamily="49" charset="-122"/>
            </a:endParaRPr>
          </a:p>
          <a:p>
            <a:r>
              <a:rPr lang="zh-CN" altLang="en-US" b="1" dirty="0">
                <a:latin typeface="黑体" pitchFamily="49" charset="-122"/>
                <a:ea typeface="黑体" pitchFamily="49" charset="-122"/>
              </a:rPr>
              <a:t>康德认为完全的义务和不完全的义务的区分，相应于普遍律则表述中两种实践矛盾的区分。也相应于人性表述中两种情况的区分：如果一个行动没有把自己和他人的人性当作目的本身，就有一个相应的完全义务。如果一个行动能够促进自己或他人作为目的本身，就有一个相应的不完全义务。</a:t>
            </a:r>
            <a:endParaRPr lang="en-US" altLang="zh-CN" b="1" dirty="0">
              <a:latin typeface="黑体" pitchFamily="49" charset="-122"/>
              <a:ea typeface="黑体" pitchFamily="49" charset="-122"/>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Text Box 2"/>
          <p:cNvSpPr txBox="1">
            <a:spLocks noChangeArrowheads="1"/>
          </p:cNvSpPr>
          <p:nvPr/>
        </p:nvSpPr>
        <p:spPr bwMode="auto">
          <a:xfrm>
            <a:off x="685800" y="609600"/>
            <a:ext cx="7696200" cy="2862322"/>
          </a:xfrm>
          <a:prstGeom prst="rect">
            <a:avLst/>
          </a:prstGeom>
          <a:noFill/>
          <a:ln w="9525">
            <a:noFill/>
            <a:miter lim="800000"/>
            <a:headEnd/>
            <a:tailEnd/>
          </a:ln>
        </p:spPr>
        <p:txBody>
          <a:bodyPr>
            <a:spAutoFit/>
          </a:bodyPr>
          <a:lstStyle/>
          <a:p>
            <a:endParaRPr lang="en-US" altLang="zh-CN" b="1" dirty="0">
              <a:latin typeface="黑体" pitchFamily="49" charset="-122"/>
              <a:ea typeface="黑体" pitchFamily="49" charset="-122"/>
            </a:endParaRPr>
          </a:p>
          <a:p>
            <a:r>
              <a:rPr lang="zh-CN" altLang="zh-CN" b="1" dirty="0">
                <a:latin typeface="黑体" pitchFamily="49" charset="-122"/>
                <a:ea typeface="黑体" pitchFamily="49" charset="-122"/>
              </a:rPr>
              <a:t>按照康德，</a:t>
            </a:r>
            <a:r>
              <a:rPr lang="zh-CN" altLang="en-US" b="1" dirty="0">
                <a:latin typeface="黑体" pitchFamily="49" charset="-122"/>
                <a:ea typeface="黑体" pitchFamily="49" charset="-122"/>
              </a:rPr>
              <a:t>并</a:t>
            </a:r>
            <a:r>
              <a:rPr lang="zh-CN" altLang="zh-CN" b="1" dirty="0">
                <a:latin typeface="黑体" pitchFamily="49" charset="-122"/>
                <a:ea typeface="黑体" pitchFamily="49" charset="-122"/>
              </a:rPr>
              <a:t>非所有的行为都在道德义务的范围</a:t>
            </a:r>
            <a:r>
              <a:rPr lang="zh-CN" altLang="en-US" b="1" dirty="0">
                <a:latin typeface="黑体" pitchFamily="49" charset="-122"/>
                <a:ea typeface="黑体" pitchFamily="49" charset="-122"/>
              </a:rPr>
              <a:t>内</a:t>
            </a:r>
            <a:r>
              <a:rPr lang="zh-CN" altLang="zh-CN" b="1" dirty="0">
                <a:latin typeface="黑体" pitchFamily="49" charset="-122"/>
                <a:ea typeface="黑体" pitchFamily="49" charset="-122"/>
              </a:rPr>
              <a:t>。</a:t>
            </a:r>
            <a:r>
              <a:rPr lang="zh-CN" altLang="en-US" b="1" dirty="0">
                <a:latin typeface="黑体" pitchFamily="49" charset="-122"/>
                <a:ea typeface="黑体" pitchFamily="49" charset="-122"/>
              </a:rPr>
              <a:t>如果一个行动</a:t>
            </a:r>
            <a:r>
              <a:rPr lang="zh-CN" altLang="zh-CN" b="1" dirty="0">
                <a:latin typeface="黑体" pitchFamily="49" charset="-122"/>
                <a:ea typeface="黑体" pitchFamily="49" charset="-122"/>
              </a:rPr>
              <a:t>既不被道德</a:t>
            </a:r>
            <a:r>
              <a:rPr lang="zh-CN" altLang="en-US" b="1" dirty="0">
                <a:latin typeface="黑体" pitchFamily="49" charset="-122"/>
                <a:ea typeface="黑体" pitchFamily="49" charset="-122"/>
              </a:rPr>
              <a:t>义务所</a:t>
            </a:r>
            <a:r>
              <a:rPr lang="zh-CN" altLang="zh-CN" b="1" dirty="0">
                <a:latin typeface="黑体" pitchFamily="49" charset="-122"/>
                <a:ea typeface="黑体" pitchFamily="49" charset="-122"/>
              </a:rPr>
              <a:t>禁止，也不被道德</a:t>
            </a:r>
            <a:r>
              <a:rPr lang="zh-CN" altLang="en-US" b="1" dirty="0">
                <a:latin typeface="黑体" pitchFamily="49" charset="-122"/>
                <a:ea typeface="黑体" pitchFamily="49" charset="-122"/>
              </a:rPr>
              <a:t>义务</a:t>
            </a:r>
            <a:r>
              <a:rPr lang="zh-CN" altLang="zh-CN" b="1" dirty="0">
                <a:latin typeface="黑体" pitchFamily="49" charset="-122"/>
                <a:ea typeface="黑体" pitchFamily="49" charset="-122"/>
              </a:rPr>
              <a:t>所要求</a:t>
            </a:r>
            <a:r>
              <a:rPr lang="zh-CN" altLang="en-US" b="1" dirty="0">
                <a:latin typeface="黑体" pitchFamily="49" charset="-122"/>
                <a:ea typeface="黑体" pitchFamily="49" charset="-122"/>
              </a:rPr>
              <a:t>，</a:t>
            </a:r>
            <a:r>
              <a:rPr lang="zh-CN" altLang="zh-CN" b="1" dirty="0">
                <a:latin typeface="黑体" pitchFamily="49" charset="-122"/>
                <a:ea typeface="黑体" pitchFamily="49" charset="-122"/>
              </a:rPr>
              <a:t>这个</a:t>
            </a:r>
            <a:r>
              <a:rPr lang="zh-CN" altLang="en-US" b="1" dirty="0">
                <a:latin typeface="黑体" pitchFamily="49" charset="-122"/>
                <a:ea typeface="黑体" pitchFamily="49" charset="-122"/>
              </a:rPr>
              <a:t>行动</a:t>
            </a:r>
            <a:r>
              <a:rPr lang="zh-CN" altLang="zh-CN" b="1" dirty="0">
                <a:latin typeface="黑体" pitchFamily="49" charset="-122"/>
                <a:ea typeface="黑体" pitchFamily="49" charset="-122"/>
              </a:rPr>
              <a:t>就是道德上可容许的</a:t>
            </a:r>
            <a:r>
              <a:rPr lang="zh-CN" altLang="en-US" b="1" dirty="0">
                <a:latin typeface="黑体" pitchFamily="49" charset="-122"/>
                <a:ea typeface="黑体" pitchFamily="49" charset="-122"/>
              </a:rPr>
              <a:t>。</a:t>
            </a:r>
            <a:endParaRPr lang="zh-CN" b="1" dirty="0">
              <a:latin typeface="黑体" pitchFamily="49" charset="-122"/>
              <a:ea typeface="黑体" pitchFamily="49" charset="-122"/>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Text Box 2"/>
          <p:cNvSpPr txBox="1">
            <a:spLocks noChangeArrowheads="1"/>
          </p:cNvSpPr>
          <p:nvPr/>
        </p:nvSpPr>
        <p:spPr bwMode="auto">
          <a:xfrm>
            <a:off x="827088" y="476250"/>
            <a:ext cx="7561262" cy="5632311"/>
          </a:xfrm>
          <a:prstGeom prst="rect">
            <a:avLst/>
          </a:prstGeom>
          <a:noFill/>
          <a:ln w="9525">
            <a:noFill/>
            <a:miter lim="800000"/>
            <a:headEnd/>
            <a:tailEnd/>
          </a:ln>
        </p:spPr>
        <p:txBody>
          <a:bodyPr>
            <a:spAutoFit/>
          </a:bodyPr>
          <a:lstStyle/>
          <a:p>
            <a:endParaRPr lang="en-US" altLang="zh-CN" b="1" dirty="0">
              <a:latin typeface="黑体" pitchFamily="49" charset="-122"/>
              <a:ea typeface="黑体" pitchFamily="49" charset="-122"/>
            </a:endParaRPr>
          </a:p>
          <a:p>
            <a:r>
              <a:rPr lang="zh-CN" altLang="en-US" b="1" dirty="0">
                <a:latin typeface="黑体" pitchFamily="49" charset="-122"/>
                <a:ea typeface="黑体" pitchFamily="49" charset="-122"/>
              </a:rPr>
              <a:t>美德的义务包括四个范畴</a:t>
            </a:r>
            <a:r>
              <a:rPr lang="zh-CN" altLang="en-US" b="1" dirty="0">
                <a:latin typeface="黑体" pitchFamily="49" charset="-122"/>
                <a:ea typeface="黑体" pitchFamily="49" charset="-122"/>
                <a:sym typeface="Wingdings" pitchFamily="2" charset="2"/>
              </a:rPr>
              <a:t>：（</a:t>
            </a:r>
            <a:r>
              <a:rPr lang="en-US" altLang="zh-CN" b="1" dirty="0">
                <a:latin typeface="黑体" pitchFamily="49" charset="-122"/>
                <a:ea typeface="黑体" pitchFamily="49" charset="-122"/>
                <a:sym typeface="Wingdings" pitchFamily="2" charset="2"/>
              </a:rPr>
              <a:t>1</a:t>
            </a:r>
            <a:r>
              <a:rPr lang="zh-CN" altLang="en-US" b="1" dirty="0">
                <a:latin typeface="黑体" pitchFamily="49" charset="-122"/>
                <a:ea typeface="黑体" pitchFamily="49" charset="-122"/>
                <a:sym typeface="Wingdings" pitchFamily="2" charset="2"/>
              </a:rPr>
              <a:t>）</a:t>
            </a:r>
            <a:r>
              <a:rPr lang="zh-CN" altLang="en-US" b="1" dirty="0">
                <a:latin typeface="黑体" pitchFamily="49" charset="-122"/>
                <a:ea typeface="黑体" pitchFamily="49" charset="-122"/>
              </a:rPr>
              <a:t>针对自己的完全的义务。这又分为两个方面。针对自己的动物性的一面，有不要自杀、色情、暴饮暴食和酗酒等；</a:t>
            </a:r>
            <a:endParaRPr lang="en-US" altLang="zh-CN" b="1" dirty="0">
              <a:latin typeface="黑体" pitchFamily="49" charset="-122"/>
              <a:ea typeface="黑体" pitchFamily="49" charset="-122"/>
            </a:endParaRPr>
          </a:p>
          <a:p>
            <a:r>
              <a:rPr lang="zh-CN" altLang="en-US" b="1" dirty="0">
                <a:latin typeface="黑体" pitchFamily="49" charset="-122"/>
                <a:ea typeface="黑体" pitchFamily="49" charset="-122"/>
              </a:rPr>
              <a:t>针对自己的人性（</a:t>
            </a:r>
            <a:r>
              <a:rPr lang="en-US" altLang="zh-CN" b="1" dirty="0">
                <a:latin typeface="黑体" pitchFamily="49" charset="-122"/>
                <a:ea typeface="黑体" pitchFamily="49" charset="-122"/>
              </a:rPr>
              <a:t>person</a:t>
            </a:r>
            <a:r>
              <a:rPr lang="zh-CN" altLang="en-US" b="1" dirty="0">
                <a:latin typeface="黑体" pitchFamily="49" charset="-122"/>
                <a:ea typeface="黑体" pitchFamily="49" charset="-122"/>
              </a:rPr>
              <a:t>）的一面，有不要说谎、自我欺骗、贪婪、卑贱。（</a:t>
            </a:r>
            <a:r>
              <a:rPr lang="en-US" altLang="zh-CN" b="1" dirty="0">
                <a:latin typeface="黑体" pitchFamily="49" charset="-122"/>
                <a:ea typeface="黑体" pitchFamily="49" charset="-122"/>
              </a:rPr>
              <a:t>2</a:t>
            </a:r>
            <a:r>
              <a:rPr lang="zh-CN" altLang="en-US" b="1" dirty="0">
                <a:latin typeface="黑体" pitchFamily="49" charset="-122"/>
                <a:ea typeface="黑体" pitchFamily="49" charset="-122"/>
              </a:rPr>
              <a:t>）针对自己的不完全的义务，包括在自然的方面和道德的方面完善自己。</a:t>
            </a:r>
            <a:endParaRPr lang="en-US" altLang="zh-CN" b="1" dirty="0">
              <a:latin typeface="黑体" pitchFamily="49" charset="-122"/>
              <a:ea typeface="黑体" pitchFamily="49" charset="-122"/>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Text Box 2"/>
          <p:cNvSpPr txBox="1">
            <a:spLocks noChangeArrowheads="1"/>
          </p:cNvSpPr>
          <p:nvPr/>
        </p:nvSpPr>
        <p:spPr bwMode="auto">
          <a:xfrm>
            <a:off x="827088" y="476250"/>
            <a:ext cx="7561262" cy="5632311"/>
          </a:xfrm>
          <a:prstGeom prst="rect">
            <a:avLst/>
          </a:prstGeom>
          <a:noFill/>
          <a:ln w="9525">
            <a:noFill/>
            <a:miter lim="800000"/>
            <a:headEnd/>
            <a:tailEnd/>
          </a:ln>
        </p:spPr>
        <p:txBody>
          <a:bodyPr>
            <a:spAutoFit/>
          </a:bodyPr>
          <a:lstStyle/>
          <a:p>
            <a:endParaRPr lang="en-US" altLang="zh-CN" b="1" dirty="0">
              <a:latin typeface="黑体" pitchFamily="49" charset="-122"/>
              <a:ea typeface="黑体" pitchFamily="49" charset="-122"/>
            </a:endParaRPr>
          </a:p>
          <a:p>
            <a:r>
              <a:rPr lang="zh-CN" altLang="en-US" b="1" dirty="0">
                <a:latin typeface="黑体" pitchFamily="49" charset="-122"/>
                <a:ea typeface="黑体" pitchFamily="49" charset="-122"/>
              </a:rPr>
              <a:t>康德认为，追求自己的幸福并非对自己的直接义务。追求自己的幸福是审慎理性对我们的要求。只要不与道德义务相冲突，追求自己的幸福是道德上可容许的。对自己的义务的基础，不是自己的幸福，而是对自己的人性的尊重。但追求自己的幸福可能是一种间接的义务，如果追求自己的幸福是履行其他义务所要求的。</a:t>
            </a:r>
            <a:endParaRPr lang="en-US" altLang="zh-CN" b="1" dirty="0">
              <a:latin typeface="黑体" pitchFamily="49" charset="-122"/>
              <a:ea typeface="黑体" pitchFamily="49" charset="-122"/>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Text Box 2"/>
          <p:cNvSpPr txBox="1">
            <a:spLocks noChangeArrowheads="1"/>
          </p:cNvSpPr>
          <p:nvPr/>
        </p:nvSpPr>
        <p:spPr bwMode="auto">
          <a:xfrm>
            <a:off x="827088" y="476250"/>
            <a:ext cx="7561262" cy="4524315"/>
          </a:xfrm>
          <a:prstGeom prst="rect">
            <a:avLst/>
          </a:prstGeom>
          <a:noFill/>
          <a:ln w="9525">
            <a:noFill/>
            <a:miter lim="800000"/>
            <a:headEnd/>
            <a:tailEnd/>
          </a:ln>
        </p:spPr>
        <p:txBody>
          <a:bodyPr>
            <a:spAutoFit/>
          </a:bodyPr>
          <a:lstStyle/>
          <a:p>
            <a:endParaRPr lang="en-US" altLang="zh-CN" b="1" dirty="0">
              <a:latin typeface="黑体" pitchFamily="49" charset="-122"/>
              <a:ea typeface="黑体" pitchFamily="49" charset="-122"/>
            </a:endParaRPr>
          </a:p>
          <a:p>
            <a:r>
              <a:rPr lang="zh-CN" altLang="en-US" b="1" dirty="0">
                <a:latin typeface="黑体" pitchFamily="49" charset="-122"/>
                <a:ea typeface="黑体" pitchFamily="49" charset="-122"/>
              </a:rPr>
              <a:t>针对他人义务，分为尊重和爱，相应于完全的义务和不完全的义务。（</a:t>
            </a:r>
            <a:r>
              <a:rPr lang="en-US" altLang="zh-CN" b="1" dirty="0">
                <a:latin typeface="黑体" pitchFamily="49" charset="-122"/>
                <a:ea typeface="黑体" pitchFamily="49" charset="-122"/>
              </a:rPr>
              <a:t>3</a:t>
            </a:r>
            <a:r>
              <a:rPr lang="zh-CN" altLang="en-US" b="1" dirty="0">
                <a:latin typeface="黑体" pitchFamily="49" charset="-122"/>
                <a:ea typeface="黑体" pitchFamily="49" charset="-122"/>
              </a:rPr>
              <a:t>）尊重的义务，包括不自负、诽谤、嘲笑等。尊重他人要求我们不要夸大自我尊重，以容许我们承认其他人的尊严。（</a:t>
            </a:r>
            <a:r>
              <a:rPr lang="en-US" altLang="zh-CN" b="1" dirty="0">
                <a:latin typeface="黑体" pitchFamily="49" charset="-122"/>
                <a:ea typeface="黑体" pitchFamily="49" charset="-122"/>
              </a:rPr>
              <a:t>4</a:t>
            </a:r>
            <a:r>
              <a:rPr lang="zh-CN" altLang="en-US" b="1" dirty="0">
                <a:latin typeface="黑体" pitchFamily="49" charset="-122"/>
                <a:ea typeface="黑体" pitchFamily="49" charset="-122"/>
              </a:rPr>
              <a:t>）爱的义务，包括仁慈、感恩和同情地参与。</a:t>
            </a:r>
            <a:endParaRPr lang="en-US" altLang="zh-CN" b="1" dirty="0">
              <a:latin typeface="黑体" pitchFamily="49" charset="-122"/>
              <a:ea typeface="黑体" pitchFamily="49" charset="-122"/>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Text Box 2"/>
          <p:cNvSpPr txBox="1">
            <a:spLocks noChangeArrowheads="1"/>
          </p:cNvSpPr>
          <p:nvPr/>
        </p:nvSpPr>
        <p:spPr bwMode="auto">
          <a:xfrm>
            <a:off x="827088" y="476250"/>
            <a:ext cx="7561262" cy="5632311"/>
          </a:xfrm>
          <a:prstGeom prst="rect">
            <a:avLst/>
          </a:prstGeom>
          <a:noFill/>
          <a:ln w="9525">
            <a:noFill/>
            <a:miter lim="800000"/>
            <a:headEnd/>
            <a:tailEnd/>
          </a:ln>
        </p:spPr>
        <p:txBody>
          <a:bodyPr>
            <a:spAutoFit/>
          </a:bodyPr>
          <a:lstStyle/>
          <a:p>
            <a:endParaRPr lang="en-US" altLang="zh-CN" b="1" dirty="0">
              <a:latin typeface="黑体" pitchFamily="49" charset="-122"/>
              <a:ea typeface="黑体" pitchFamily="49" charset="-122"/>
            </a:endParaRPr>
          </a:p>
          <a:p>
            <a:r>
              <a:rPr lang="zh-CN" altLang="en-US" b="1" dirty="0">
                <a:latin typeface="黑体" pitchFamily="49" charset="-122"/>
                <a:ea typeface="黑体" pitchFamily="49" charset="-122"/>
              </a:rPr>
              <a:t>由于有不同的义务，是否会存在义务之间的冲突呢？义务冲突是一种道德困境（</a:t>
            </a:r>
            <a:r>
              <a:rPr lang="fr-FR" altLang="zh-CN" b="1" dirty="0">
                <a:latin typeface="黑体" pitchFamily="49" charset="-122"/>
                <a:ea typeface="黑体" pitchFamily="49" charset="-122"/>
              </a:rPr>
              <a:t> moral dilemmas </a:t>
            </a:r>
            <a:r>
              <a:rPr lang="zh-CN" altLang="en-US" b="1" dirty="0">
                <a:latin typeface="黑体" pitchFamily="49" charset="-122"/>
                <a:ea typeface="黑体" pitchFamily="49" charset="-122"/>
              </a:rPr>
              <a:t>），履行了一种义务就不能履行另外一种义务，而一种义务也不能取消另一种义务，这样一个人在这种情况下总是错的。在义务冲突的情况下，是否存在道德剩余（</a:t>
            </a:r>
            <a:r>
              <a:rPr lang="fr-FR" altLang="zh-CN" b="1" dirty="0">
                <a:latin typeface="黑体" pitchFamily="49" charset="-122"/>
                <a:ea typeface="黑体" pitchFamily="49" charset="-122"/>
              </a:rPr>
              <a:t> moral residue </a:t>
            </a:r>
            <a:r>
              <a:rPr lang="zh-CN" altLang="en-US" b="1" dirty="0">
                <a:latin typeface="黑体" pitchFamily="49" charset="-122"/>
                <a:ea typeface="黑体" pitchFamily="49" charset="-122"/>
              </a:rPr>
              <a:t>），即愧疚和补偿呢？</a:t>
            </a:r>
            <a:endParaRPr lang="en-US" altLang="zh-CN" b="1" dirty="0">
              <a:latin typeface="黑体" pitchFamily="49" charset="-122"/>
              <a:ea typeface="黑体" pitchFamily="49" charset="-122"/>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Text Box 2"/>
          <p:cNvSpPr txBox="1">
            <a:spLocks noChangeArrowheads="1"/>
          </p:cNvSpPr>
          <p:nvPr/>
        </p:nvSpPr>
        <p:spPr bwMode="auto">
          <a:xfrm>
            <a:off x="827088" y="476250"/>
            <a:ext cx="7561262" cy="5078313"/>
          </a:xfrm>
          <a:prstGeom prst="rect">
            <a:avLst/>
          </a:prstGeom>
          <a:noFill/>
          <a:ln w="9525">
            <a:noFill/>
            <a:miter lim="800000"/>
            <a:headEnd/>
            <a:tailEnd/>
          </a:ln>
        </p:spPr>
        <p:txBody>
          <a:bodyPr>
            <a:spAutoFit/>
          </a:bodyPr>
          <a:lstStyle/>
          <a:p>
            <a:endParaRPr lang="en-US" altLang="zh-CN" b="1" dirty="0">
              <a:latin typeface="黑体" pitchFamily="49" charset="-122"/>
              <a:ea typeface="黑体" pitchFamily="49" charset="-122"/>
            </a:endParaRPr>
          </a:p>
          <a:p>
            <a:r>
              <a:rPr lang="zh-CN" altLang="en-US" b="1" dirty="0">
                <a:latin typeface="黑体" pitchFamily="49" charset="-122"/>
                <a:ea typeface="黑体" pitchFamily="49" charset="-122"/>
              </a:rPr>
              <a:t>康德的看法是，否认义务之间有冲突，否认一个义务能够取消另一个义务。但认为两个不同的义务的理由有可能相冲突。实践理性要求我们履行有更强理由的义务。康德认为，严格的和完全的道德义务，其理由要优先于宽的和不完全的道德义务的理由。例如，不能为了帮助他人而说谎。</a:t>
            </a:r>
            <a:endParaRPr lang="en-US" altLang="zh-CN" b="1" dirty="0">
              <a:latin typeface="黑体" pitchFamily="49" charset="-122"/>
              <a:ea typeface="黑体" pitchFamily="49"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Text Box 2"/>
          <p:cNvSpPr txBox="1">
            <a:spLocks noChangeArrowheads="1"/>
          </p:cNvSpPr>
          <p:nvPr/>
        </p:nvSpPr>
        <p:spPr bwMode="auto">
          <a:xfrm>
            <a:off x="762000" y="381000"/>
            <a:ext cx="7696200" cy="5632311"/>
          </a:xfrm>
          <a:prstGeom prst="rect">
            <a:avLst/>
          </a:prstGeom>
          <a:noFill/>
          <a:ln w="9525">
            <a:noFill/>
            <a:miter lim="800000"/>
            <a:headEnd/>
            <a:tailEnd/>
          </a:ln>
        </p:spPr>
        <p:txBody>
          <a:bodyPr>
            <a:spAutoFit/>
          </a:bodyPr>
          <a:lstStyle/>
          <a:p>
            <a:endParaRPr lang="en-US" altLang="zh-CN" b="1" dirty="0">
              <a:latin typeface="Times New Roman" pitchFamily="18" charset="0"/>
              <a:ea typeface="黑体" pitchFamily="49" charset="-122"/>
              <a:sym typeface="Webdings" pitchFamily="18" charset="2"/>
            </a:endParaRPr>
          </a:p>
          <a:p>
            <a:r>
              <a:rPr lang="zh-CN" altLang="en-US" b="1" dirty="0">
                <a:latin typeface="Times New Roman" pitchFamily="18" charset="0"/>
                <a:ea typeface="黑体" pitchFamily="49" charset="-122"/>
                <a:sym typeface="Webdings" pitchFamily="18" charset="2"/>
              </a:rPr>
              <a:t>但反对者认为，这样的延伸是不对的，社会的总体利益并没有一个承担者。</a:t>
            </a:r>
            <a:r>
              <a:rPr lang="zh-CN" b="1" dirty="0">
                <a:latin typeface="Times New Roman" pitchFamily="18" charset="0"/>
                <a:ea typeface="黑体" pitchFamily="49" charset="-122"/>
                <a:sym typeface="Webdings" pitchFamily="18" charset="2"/>
              </a:rPr>
              <a:t>没有一个有自己的利益的社会实体，只有独立的个体、不同的个体，他们是分离的，即是说，他们有自己的生活</a:t>
            </a:r>
            <a:r>
              <a:rPr lang="zh-CN" altLang="en-US" b="1" dirty="0">
                <a:latin typeface="Times New Roman" pitchFamily="18" charset="0"/>
                <a:ea typeface="黑体" pitchFamily="49" charset="-122"/>
                <a:sym typeface="Webdings" pitchFamily="18" charset="2"/>
              </a:rPr>
              <a:t>，有各自的利益</a:t>
            </a:r>
            <a:r>
              <a:rPr lang="zh-CN" b="1" dirty="0">
                <a:latin typeface="Times New Roman" pitchFamily="18" charset="0"/>
                <a:ea typeface="黑体" pitchFamily="49" charset="-122"/>
                <a:sym typeface="Webdings" pitchFamily="18" charset="2"/>
              </a:rPr>
              <a:t>。</a:t>
            </a:r>
            <a:r>
              <a:rPr lang="zh-CN" altLang="en-US" b="1" dirty="0">
                <a:latin typeface="Times New Roman" pitchFamily="18" charset="0"/>
                <a:ea typeface="黑体" pitchFamily="49" charset="-122"/>
                <a:sym typeface="Webdings" pitchFamily="18" charset="2"/>
              </a:rPr>
              <a:t>一个人可能必须为其他人牺牲自己的利益，但</a:t>
            </a:r>
            <a:r>
              <a:rPr lang="zh-CN" altLang="zh-CN" b="1" dirty="0">
                <a:latin typeface="Times New Roman" pitchFamily="18" charset="0"/>
                <a:ea typeface="黑体" pitchFamily="49" charset="-122"/>
                <a:sym typeface="Webdings" pitchFamily="18" charset="2"/>
              </a:rPr>
              <a:t>为什么必须为了社会的总体利益，而牺牲自己的利益呢？</a:t>
            </a:r>
            <a:endParaRPr lang="zh-CN" b="1" dirty="0">
              <a:latin typeface="Times New Roman" pitchFamily="18" charset="0"/>
              <a:ea typeface="黑体" pitchFamily="49" charset="-122"/>
              <a:sym typeface="Webdings" pitchFamily="18" charset="2"/>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Text Box 2"/>
          <p:cNvSpPr txBox="1">
            <a:spLocks noChangeArrowheads="1"/>
          </p:cNvSpPr>
          <p:nvPr/>
        </p:nvSpPr>
        <p:spPr bwMode="auto">
          <a:xfrm>
            <a:off x="611560" y="548680"/>
            <a:ext cx="7992888" cy="4524315"/>
          </a:xfrm>
          <a:prstGeom prst="rect">
            <a:avLst/>
          </a:prstGeom>
          <a:noFill/>
          <a:ln w="9525">
            <a:noFill/>
            <a:miter lim="800000"/>
            <a:headEnd/>
            <a:tailEnd/>
          </a:ln>
        </p:spPr>
        <p:txBody>
          <a:bodyPr wrap="square">
            <a:spAutoFit/>
          </a:bodyPr>
          <a:lstStyle/>
          <a:p>
            <a:endParaRPr lang="en-US" altLang="zh-CN" b="1" dirty="0">
              <a:latin typeface="黑体" pitchFamily="49" charset="-122"/>
              <a:ea typeface="黑体" pitchFamily="49" charset="-122"/>
            </a:endParaRPr>
          </a:p>
          <a:p>
            <a:r>
              <a:rPr lang="zh-CN" altLang="en-US" b="1" dirty="0">
                <a:latin typeface="黑体" pitchFamily="49" charset="-122"/>
                <a:ea typeface="黑体" pitchFamily="49" charset="-122"/>
              </a:rPr>
              <a:t>但康德没有涉及到道德困境的其他情景。比如，两个相冲突的义务，其理由是同等的，或者不可比较的。康德也并没有对在义务冲突的情况下，是否有道德剩余明确断定。有些哲学家认为，这表明道德生活不完全由义务规则来确定，还需要在具体情景下的判断。</a:t>
            </a:r>
            <a:endParaRPr lang="en-US" altLang="zh-CN" b="1" dirty="0">
              <a:latin typeface="黑体" pitchFamily="49" charset="-122"/>
              <a:ea typeface="黑体" pitchFamily="49" charset="-122"/>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Text Box 2"/>
          <p:cNvSpPr txBox="1">
            <a:spLocks noChangeArrowheads="1"/>
          </p:cNvSpPr>
          <p:nvPr/>
        </p:nvSpPr>
        <p:spPr bwMode="auto">
          <a:xfrm>
            <a:off x="755650" y="260350"/>
            <a:ext cx="7696200" cy="4524315"/>
          </a:xfrm>
          <a:prstGeom prst="rect">
            <a:avLst/>
          </a:prstGeom>
          <a:noFill/>
          <a:ln w="9525">
            <a:noFill/>
            <a:miter lim="800000"/>
            <a:headEnd/>
            <a:tailEnd/>
          </a:ln>
        </p:spPr>
        <p:txBody>
          <a:bodyPr>
            <a:spAutoFit/>
          </a:bodyPr>
          <a:lstStyle/>
          <a:p>
            <a:endParaRPr lang="en-US" altLang="zh-CN" b="1" dirty="0">
              <a:latin typeface="黑体" pitchFamily="49" charset="-122"/>
              <a:ea typeface="黑体" pitchFamily="49" charset="-122"/>
            </a:endParaRPr>
          </a:p>
          <a:p>
            <a:r>
              <a:rPr lang="zh-CN" altLang="en-US" b="1" dirty="0">
                <a:latin typeface="黑体" pitchFamily="49" charset="-122"/>
                <a:ea typeface="黑体" pitchFamily="49" charset="-122"/>
              </a:rPr>
              <a:t>（五）康德道德理论的优势和问题</a:t>
            </a:r>
            <a:endParaRPr lang="en-US" altLang="zh-CN" b="1" dirty="0">
              <a:latin typeface="黑体" pitchFamily="49" charset="-122"/>
              <a:ea typeface="黑体" pitchFamily="49" charset="-122"/>
            </a:endParaRPr>
          </a:p>
          <a:p>
            <a:endParaRPr lang="en-US" altLang="zh-CN" b="1" dirty="0">
              <a:latin typeface="黑体" pitchFamily="49" charset="-122"/>
              <a:ea typeface="黑体" pitchFamily="49" charset="-122"/>
            </a:endParaRPr>
          </a:p>
          <a:p>
            <a:r>
              <a:rPr lang="zh-CN" altLang="en-US" b="1" dirty="0">
                <a:latin typeface="黑体" pitchFamily="49" charset="-122"/>
                <a:ea typeface="黑体" pitchFamily="49" charset="-122"/>
              </a:rPr>
              <a:t>康德的道德理论与后果主义都是从对行动的道德评价出发的。它们对行动的结构分析有共同之处，即把行动看着是目的和实现这个目的的手段，但也有不同之处。</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Text Box 2"/>
          <p:cNvSpPr txBox="1">
            <a:spLocks noChangeArrowheads="1"/>
          </p:cNvSpPr>
          <p:nvPr/>
        </p:nvSpPr>
        <p:spPr bwMode="auto">
          <a:xfrm>
            <a:off x="755576" y="980728"/>
            <a:ext cx="7696200" cy="3970318"/>
          </a:xfrm>
          <a:prstGeom prst="rect">
            <a:avLst/>
          </a:prstGeom>
          <a:noFill/>
          <a:ln w="9525">
            <a:noFill/>
            <a:miter lim="800000"/>
            <a:headEnd/>
            <a:tailEnd/>
          </a:ln>
        </p:spPr>
        <p:txBody>
          <a:bodyPr>
            <a:spAutoFit/>
          </a:bodyPr>
          <a:lstStyle/>
          <a:p>
            <a:r>
              <a:rPr lang="zh-CN" altLang="en-US" b="1" dirty="0">
                <a:latin typeface="黑体" pitchFamily="49" charset="-122"/>
                <a:ea typeface="黑体" pitchFamily="49" charset="-122"/>
              </a:rPr>
              <a:t>但后果主义认为，后果即行动产生的事态的非道德价值是基础，行动的道德价值是建立在这个基础上的。而康德的道德理论则认为，人性作为目的本身这个道德价值是基础，对后果的价值判断要预设道德价值。例如，恶人的幸福是没有价值的。</a:t>
            </a:r>
            <a:endParaRPr lang="en-US" altLang="zh-CN" b="1" dirty="0">
              <a:latin typeface="黑体" pitchFamily="49" charset="-122"/>
              <a:ea typeface="黑体" pitchFamily="49" charset="-122"/>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Text Box 2"/>
          <p:cNvSpPr txBox="1">
            <a:spLocks noChangeArrowheads="1"/>
          </p:cNvSpPr>
          <p:nvPr/>
        </p:nvSpPr>
        <p:spPr bwMode="auto">
          <a:xfrm>
            <a:off x="683568" y="671691"/>
            <a:ext cx="7696200" cy="6186309"/>
          </a:xfrm>
          <a:prstGeom prst="rect">
            <a:avLst/>
          </a:prstGeom>
          <a:noFill/>
          <a:ln w="9525">
            <a:noFill/>
            <a:miter lim="800000"/>
            <a:headEnd/>
            <a:tailEnd/>
          </a:ln>
        </p:spPr>
        <p:txBody>
          <a:bodyPr>
            <a:spAutoFit/>
          </a:bodyPr>
          <a:lstStyle/>
          <a:p>
            <a:r>
              <a:rPr lang="zh-CN" altLang="en-US" b="1" dirty="0">
                <a:latin typeface="黑体" pitchFamily="49" charset="-122"/>
                <a:ea typeface="黑体" pitchFamily="49" charset="-122"/>
              </a:rPr>
              <a:t>但康德的道德理论并不否认，道德慎思需要考虑后果的价值。实际上，美德义务中的个人的完善和他人的幸福都是后果。但后果主义特别是功利主义，认为后果的价值如快乐具有均一的性质，因此能够在不同人之间进行比较，也能够把不同人那里的快乐加和为一个总体。而康德认为，像个人完善和幸福只是一个一般的概念，在不同的人那里，具体的内容是不同的，因而人际比较和加和是没有意义的。</a:t>
            </a:r>
            <a:endParaRPr lang="en-US" altLang="zh-CN" b="1" dirty="0">
              <a:latin typeface="黑体" pitchFamily="49" charset="-122"/>
              <a:ea typeface="黑体" pitchFamily="49" charset="-122"/>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Text Box 2"/>
          <p:cNvSpPr txBox="1">
            <a:spLocks noChangeArrowheads="1"/>
          </p:cNvSpPr>
          <p:nvPr/>
        </p:nvSpPr>
        <p:spPr bwMode="auto">
          <a:xfrm>
            <a:off x="755576" y="980728"/>
            <a:ext cx="7696200" cy="3970318"/>
          </a:xfrm>
          <a:prstGeom prst="rect">
            <a:avLst/>
          </a:prstGeom>
          <a:noFill/>
          <a:ln w="9525">
            <a:noFill/>
            <a:miter lim="800000"/>
            <a:headEnd/>
            <a:tailEnd/>
          </a:ln>
        </p:spPr>
        <p:txBody>
          <a:bodyPr>
            <a:spAutoFit/>
          </a:bodyPr>
          <a:lstStyle/>
          <a:p>
            <a:r>
              <a:rPr lang="zh-CN" altLang="en-US" b="1" dirty="0">
                <a:latin typeface="黑体" pitchFamily="49" charset="-122"/>
                <a:ea typeface="黑体" pitchFamily="49" charset="-122"/>
              </a:rPr>
              <a:t>后果主义认为，道德的要点是行动要达到某个有价值的事态，比如普遍幸福。而康德的道德理论，则认为道德的要点，在于人与人之间的关系，也就是，我们必须把自己和他人都看着是目的本身，这是人们之间的关系不能违背的边界约束。</a:t>
            </a:r>
            <a:endParaRPr lang="en-US" altLang="zh-CN" b="1" dirty="0">
              <a:latin typeface="黑体" pitchFamily="49" charset="-122"/>
              <a:ea typeface="黑体" pitchFamily="49" charset="-122"/>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Text Box 2"/>
          <p:cNvSpPr txBox="1">
            <a:spLocks noChangeArrowheads="1"/>
          </p:cNvSpPr>
          <p:nvPr/>
        </p:nvSpPr>
        <p:spPr bwMode="auto">
          <a:xfrm>
            <a:off x="785813" y="571500"/>
            <a:ext cx="7696200" cy="4462760"/>
          </a:xfrm>
          <a:prstGeom prst="rect">
            <a:avLst/>
          </a:prstGeom>
          <a:noFill/>
          <a:ln w="9525">
            <a:noFill/>
            <a:miter lim="800000"/>
            <a:headEnd/>
            <a:tailEnd/>
          </a:ln>
        </p:spPr>
        <p:txBody>
          <a:bodyPr>
            <a:spAutoFit/>
          </a:bodyPr>
          <a:lstStyle/>
          <a:p>
            <a:endParaRPr lang="en-US" altLang="zh-CN" sz="3200" b="1" dirty="0">
              <a:latin typeface="黑体" pitchFamily="49" charset="-122"/>
              <a:ea typeface="黑体" pitchFamily="49" charset="-122"/>
            </a:endParaRPr>
          </a:p>
          <a:p>
            <a:r>
              <a:rPr lang="zh-CN" altLang="en-US" b="1" dirty="0">
                <a:latin typeface="黑体" pitchFamily="49" charset="-122"/>
                <a:ea typeface="黑体" pitchFamily="49" charset="-122"/>
              </a:rPr>
              <a:t>康德的道德理论与后果主义都承认无偏性原则，但对于无偏性意味着什么有不同的观点。在后果主义那里，无偏性意味着每个人的利益都要得到同等重要的考虑，而在康德那里，无偏性意味着每个人的人性要得到同等程度的尊重。</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Text Box 2"/>
          <p:cNvSpPr txBox="1">
            <a:spLocks noChangeArrowheads="1"/>
          </p:cNvSpPr>
          <p:nvPr/>
        </p:nvSpPr>
        <p:spPr bwMode="auto">
          <a:xfrm>
            <a:off x="785813" y="571500"/>
            <a:ext cx="7696200" cy="5078313"/>
          </a:xfrm>
          <a:prstGeom prst="rect">
            <a:avLst/>
          </a:prstGeom>
          <a:noFill/>
          <a:ln w="9525">
            <a:noFill/>
            <a:miter lim="800000"/>
            <a:headEnd/>
            <a:tailEnd/>
          </a:ln>
        </p:spPr>
        <p:txBody>
          <a:bodyPr>
            <a:spAutoFit/>
          </a:bodyPr>
          <a:lstStyle/>
          <a:p>
            <a:r>
              <a:rPr lang="zh-CN" altLang="en-US" b="1" dirty="0">
                <a:latin typeface="黑体" pitchFamily="49" charset="-122"/>
                <a:ea typeface="黑体" pitchFamily="49" charset="-122"/>
              </a:rPr>
              <a:t>在康德的道德理论中，有一个和功利主义的目的</a:t>
            </a:r>
            <a:r>
              <a:rPr lang="en-US" altLang="zh-CN" b="1" dirty="0">
                <a:latin typeface="黑体" pitchFamily="49" charset="-122"/>
                <a:ea typeface="黑体" pitchFamily="49" charset="-122"/>
              </a:rPr>
              <a:t>—</a:t>
            </a:r>
            <a:r>
              <a:rPr lang="zh-CN" altLang="en-US" b="1" dirty="0">
                <a:latin typeface="黑体" pitchFamily="49" charset="-122"/>
                <a:ea typeface="黑体" pitchFamily="49" charset="-122"/>
              </a:rPr>
              <a:t>普遍幸福相类似的东西，即目的王国。但目的王国并非一种状态，而是每个人按照他们自己订立的普遍律则构成的系统，在这个系统中，每个人都被作为目的本身，且每个人的具体目的都能为其他人共享。目的王国的特征也并非幸福的最大化，而是每个人都分享其他人的目的。</a:t>
            </a:r>
            <a:endParaRPr lang="en-US" altLang="zh-CN" b="1" dirty="0">
              <a:latin typeface="黑体" pitchFamily="49" charset="-122"/>
              <a:ea typeface="黑体" pitchFamily="49" charset="-122"/>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Text Box 2"/>
          <p:cNvSpPr txBox="1">
            <a:spLocks noChangeArrowheads="1"/>
          </p:cNvSpPr>
          <p:nvPr/>
        </p:nvSpPr>
        <p:spPr bwMode="auto">
          <a:xfrm>
            <a:off x="900113" y="836613"/>
            <a:ext cx="7696200" cy="3970318"/>
          </a:xfrm>
          <a:prstGeom prst="rect">
            <a:avLst/>
          </a:prstGeom>
          <a:noFill/>
          <a:ln w="9525">
            <a:noFill/>
            <a:miter lim="800000"/>
            <a:headEnd/>
            <a:tailEnd/>
          </a:ln>
        </p:spPr>
        <p:txBody>
          <a:bodyPr>
            <a:spAutoFit/>
          </a:bodyPr>
          <a:lstStyle/>
          <a:p>
            <a:r>
              <a:rPr lang="zh-CN" altLang="en-US" b="1" dirty="0">
                <a:latin typeface="黑体" pitchFamily="49" charset="-122"/>
                <a:ea typeface="黑体" pitchFamily="49" charset="-122"/>
              </a:rPr>
              <a:t>康德道德理论的最大优势，是关于人性的价值和尊重人的尊严的看法，影响了后来的伦理学思想和社会实践。</a:t>
            </a:r>
            <a:endParaRPr lang="en-US" altLang="zh-CN" b="1" dirty="0">
              <a:latin typeface="黑体" pitchFamily="49" charset="-122"/>
              <a:ea typeface="黑体" pitchFamily="49" charset="-122"/>
            </a:endParaRPr>
          </a:p>
          <a:p>
            <a:r>
              <a:rPr lang="zh-CN" altLang="en-US" b="1" dirty="0">
                <a:latin typeface="黑体" pitchFamily="49" charset="-122"/>
                <a:ea typeface="黑体" pitchFamily="49" charset="-122"/>
              </a:rPr>
              <a:t>例如，在世界人权宣言中关于每个人的权利的思想。再例如，生命伦理学中的自愿知情同意原则，就是以康德伦理理论为基础的。</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Text Box 2"/>
          <p:cNvSpPr txBox="1">
            <a:spLocks noChangeArrowheads="1"/>
          </p:cNvSpPr>
          <p:nvPr/>
        </p:nvSpPr>
        <p:spPr bwMode="auto">
          <a:xfrm>
            <a:off x="755650" y="333375"/>
            <a:ext cx="7696200" cy="4462760"/>
          </a:xfrm>
          <a:prstGeom prst="rect">
            <a:avLst/>
          </a:prstGeom>
          <a:noFill/>
          <a:ln w="9525">
            <a:noFill/>
            <a:miter lim="800000"/>
            <a:headEnd/>
            <a:tailEnd/>
          </a:ln>
        </p:spPr>
        <p:txBody>
          <a:bodyPr>
            <a:spAutoFit/>
          </a:bodyPr>
          <a:lstStyle/>
          <a:p>
            <a:endParaRPr lang="zh-CN" altLang="zh-CN" sz="3200" b="1" dirty="0">
              <a:latin typeface="黑体" pitchFamily="49" charset="-122"/>
              <a:ea typeface="黑体" pitchFamily="49" charset="-122"/>
            </a:endParaRPr>
          </a:p>
          <a:p>
            <a:endParaRPr lang="en-US" altLang="zh-CN" b="1" dirty="0">
              <a:latin typeface="黑体" pitchFamily="49" charset="-122"/>
              <a:ea typeface="黑体" pitchFamily="49" charset="-122"/>
              <a:sym typeface="Webdings" pitchFamily="18" charset="2"/>
            </a:endParaRPr>
          </a:p>
          <a:p>
            <a:r>
              <a:rPr lang="zh-CN" altLang="en-US" b="1" dirty="0">
                <a:latin typeface="黑体" pitchFamily="49" charset="-122"/>
                <a:ea typeface="黑体" pitchFamily="49" charset="-122"/>
                <a:sym typeface="Webdings" pitchFamily="18" charset="2"/>
              </a:rPr>
              <a:t>康德的道德理论的一个重要问题是，它最终需要依赖于一些形而上学上的假定，比如，存在自由意志。许多人不同意他的形而上学观点，甚至康德自己也最后承认，自由意志的存在是在理论上不可证明的。</a:t>
            </a:r>
            <a:endParaRPr lang="zh-CN" b="1" dirty="0">
              <a:latin typeface="黑体" pitchFamily="49" charset="-122"/>
              <a:ea typeface="黑体" pitchFamily="49" charset="-122"/>
              <a:sym typeface="Webdings" pitchFamily="18" charset="2"/>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Text Box 2"/>
          <p:cNvSpPr txBox="1">
            <a:spLocks noChangeArrowheads="1"/>
          </p:cNvSpPr>
          <p:nvPr/>
        </p:nvSpPr>
        <p:spPr bwMode="auto">
          <a:xfrm>
            <a:off x="755650" y="188913"/>
            <a:ext cx="7696200" cy="4401205"/>
          </a:xfrm>
          <a:prstGeom prst="rect">
            <a:avLst/>
          </a:prstGeom>
          <a:noFill/>
          <a:ln w="9525">
            <a:noFill/>
            <a:miter lim="800000"/>
            <a:headEnd/>
            <a:tailEnd/>
          </a:ln>
        </p:spPr>
        <p:txBody>
          <a:bodyPr>
            <a:spAutoFit/>
          </a:bodyPr>
          <a:lstStyle/>
          <a:p>
            <a:endParaRPr lang="zh-CN" altLang="zh-CN" sz="3200" b="1" dirty="0">
              <a:latin typeface="黑体" pitchFamily="49" charset="-122"/>
              <a:ea typeface="黑体" pitchFamily="49" charset="-122"/>
            </a:endParaRPr>
          </a:p>
          <a:p>
            <a:r>
              <a:rPr lang="zh-CN" altLang="zh-CN" sz="3200" b="1" dirty="0">
                <a:latin typeface="黑体" pitchFamily="49" charset="-122"/>
                <a:ea typeface="黑体" pitchFamily="49" charset="-122"/>
              </a:rPr>
              <a:t> </a:t>
            </a:r>
          </a:p>
          <a:p>
            <a:r>
              <a:rPr lang="zh-CN" altLang="zh-CN" b="1" dirty="0">
                <a:latin typeface="黑体" pitchFamily="49" charset="-122"/>
                <a:ea typeface="黑体" pitchFamily="49" charset="-122"/>
                <a:sym typeface="Webdings" pitchFamily="18" charset="2"/>
              </a:rPr>
              <a:t>康德</a:t>
            </a:r>
            <a:r>
              <a:rPr lang="zh-CN" altLang="en-US" b="1" dirty="0">
                <a:latin typeface="黑体" pitchFamily="49" charset="-122"/>
                <a:ea typeface="黑体" pitchFamily="49" charset="-122"/>
                <a:sym typeface="Webdings" pitchFamily="18" charset="2"/>
              </a:rPr>
              <a:t>的道德理论受到批评的另外一个地方在于它的道德义务体系。一个问题是，</a:t>
            </a:r>
            <a:r>
              <a:rPr lang="zh-CN" b="1" dirty="0">
                <a:latin typeface="黑体" pitchFamily="49" charset="-122"/>
                <a:ea typeface="黑体" pitchFamily="49" charset="-122"/>
                <a:sym typeface="Webdings" pitchFamily="18" charset="2"/>
              </a:rPr>
              <a:t>康德的道德理论是以正常的成年人</a:t>
            </a:r>
            <a:r>
              <a:rPr lang="zh-CN" altLang="en-US" b="1" dirty="0">
                <a:latin typeface="黑体" pitchFamily="49" charset="-122"/>
                <a:ea typeface="黑体" pitchFamily="49" charset="-122"/>
                <a:sym typeface="Webdings" pitchFamily="18" charset="2"/>
              </a:rPr>
              <a:t>之间的关系</a:t>
            </a:r>
            <a:r>
              <a:rPr lang="zh-CN" b="1" dirty="0">
                <a:latin typeface="黑体" pitchFamily="49" charset="-122"/>
                <a:ea typeface="黑体" pitchFamily="49" charset="-122"/>
                <a:sym typeface="Webdings" pitchFamily="18" charset="2"/>
              </a:rPr>
              <a:t>作为范例的，而对于</a:t>
            </a:r>
            <a:r>
              <a:rPr lang="zh-CN" altLang="en-US" b="1" dirty="0">
                <a:latin typeface="黑体" pitchFamily="49" charset="-122"/>
                <a:ea typeface="黑体" pitchFamily="49" charset="-122"/>
                <a:sym typeface="Webdings" pitchFamily="18" charset="2"/>
              </a:rPr>
              <a:t>针对</a:t>
            </a:r>
            <a:r>
              <a:rPr lang="zh-CN" b="1" dirty="0">
                <a:latin typeface="黑体" pitchFamily="49" charset="-122"/>
                <a:ea typeface="黑体" pitchFamily="49" charset="-122"/>
                <a:sym typeface="Webdings" pitchFamily="18" charset="2"/>
              </a:rPr>
              <a:t>儿童、精神病人、植物人、死者</a:t>
            </a:r>
            <a:r>
              <a:rPr lang="zh-CN" altLang="en-US" b="1" dirty="0">
                <a:latin typeface="黑体" pitchFamily="49" charset="-122"/>
                <a:ea typeface="黑体" pitchFamily="49" charset="-122"/>
                <a:sym typeface="Webdings" pitchFamily="18" charset="2"/>
              </a:rPr>
              <a:t>的道德义务</a:t>
            </a:r>
            <a:r>
              <a:rPr lang="zh-CN" b="1" dirty="0">
                <a:latin typeface="黑体" pitchFamily="49" charset="-122"/>
                <a:ea typeface="黑体" pitchFamily="49" charset="-122"/>
                <a:sym typeface="Webdings" pitchFamily="18" charset="2"/>
              </a:rPr>
              <a:t>，需要进行解释。</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Text Box 2"/>
          <p:cNvSpPr txBox="1">
            <a:spLocks noChangeArrowheads="1"/>
          </p:cNvSpPr>
          <p:nvPr/>
        </p:nvSpPr>
        <p:spPr bwMode="auto">
          <a:xfrm>
            <a:off x="762000" y="381000"/>
            <a:ext cx="7696200" cy="5570756"/>
          </a:xfrm>
          <a:prstGeom prst="rect">
            <a:avLst/>
          </a:prstGeom>
          <a:noFill/>
          <a:ln w="9525">
            <a:noFill/>
            <a:miter lim="800000"/>
            <a:headEnd/>
            <a:tailEnd/>
          </a:ln>
        </p:spPr>
        <p:txBody>
          <a:bodyPr>
            <a:spAutoFit/>
          </a:bodyPr>
          <a:lstStyle/>
          <a:p>
            <a:r>
              <a:rPr lang="zh-CN" altLang="zh-CN" sz="3200" b="1" dirty="0">
                <a:latin typeface="黑体" pitchFamily="49" charset="-122"/>
                <a:ea typeface="黑体" pitchFamily="49" charset="-122"/>
              </a:rPr>
              <a:t> </a:t>
            </a:r>
            <a:endParaRPr lang="zh-CN" altLang="zh-CN" sz="3200" b="1" dirty="0">
              <a:latin typeface="黑体" pitchFamily="49" charset="-122"/>
              <a:ea typeface="黑体" pitchFamily="49" charset="-122"/>
              <a:sym typeface="Webdings" pitchFamily="18" charset="2"/>
            </a:endParaRPr>
          </a:p>
          <a:p>
            <a:r>
              <a:rPr lang="zh-CN" altLang="zh-CN" sz="3200" b="1" dirty="0">
                <a:latin typeface="Times New Roman" pitchFamily="18" charset="0"/>
                <a:ea typeface="黑体" pitchFamily="49" charset="-122"/>
                <a:sym typeface="Webdings" pitchFamily="18" charset="2"/>
              </a:rPr>
              <a:t>  </a:t>
            </a:r>
            <a:r>
              <a:rPr lang="zh-CN" altLang="en-US" b="1" dirty="0">
                <a:latin typeface="Times New Roman" pitchFamily="18" charset="0"/>
                <a:ea typeface="黑体" pitchFamily="49" charset="-122"/>
                <a:sym typeface="Webdings" pitchFamily="18" charset="2"/>
              </a:rPr>
              <a:t>另外一种有代表性的反对意见是“人的完整性（</a:t>
            </a:r>
            <a:r>
              <a:rPr lang="en-US" altLang="zh-CN" b="1" dirty="0">
                <a:latin typeface="Times New Roman" pitchFamily="18" charset="0"/>
                <a:ea typeface="黑体" pitchFamily="49" charset="-122"/>
                <a:sym typeface="Webdings" pitchFamily="18" charset="2"/>
              </a:rPr>
              <a:t>integrity</a:t>
            </a:r>
            <a:r>
              <a:rPr lang="zh-CN" altLang="en-US" b="1" dirty="0">
                <a:latin typeface="Times New Roman" pitchFamily="18" charset="0"/>
                <a:ea typeface="黑体" pitchFamily="49" charset="-122"/>
                <a:sym typeface="Webdings" pitchFamily="18" charset="2"/>
              </a:rPr>
              <a:t>）”。按照</a:t>
            </a:r>
            <a:r>
              <a:rPr lang="zh-CN" b="1" dirty="0">
                <a:latin typeface="Times New Roman" pitchFamily="18" charset="0"/>
                <a:ea typeface="黑体" pitchFamily="49" charset="-122"/>
                <a:sym typeface="Webdings" pitchFamily="18" charset="2"/>
              </a:rPr>
              <a:t>后果主义</a:t>
            </a:r>
            <a:r>
              <a:rPr lang="zh-CN" altLang="en-US" b="1" dirty="0">
                <a:latin typeface="Times New Roman" pitchFamily="18" charset="0"/>
                <a:ea typeface="黑体" pitchFamily="49" charset="-122"/>
                <a:sym typeface="Webdings" pitchFamily="18" charset="2"/>
              </a:rPr>
              <a:t>，当一个人决定自己的行为时，需要从自己的角度抽离出来，站在一个无偏的角度来看待对所有人的（包括自己）影响。但一个人生活的价值在于其完整性，即有自己的目标、计划、原则等。后果主义的这种要求会导致人的完整性的丧失。</a:t>
            </a:r>
            <a:endParaRPr lang="zh-CN" b="1" dirty="0">
              <a:latin typeface="Times New Roman" pitchFamily="18" charset="0"/>
              <a:ea typeface="黑体" pitchFamily="49" charset="-122"/>
              <a:sym typeface="Webdings" pitchFamily="18" charset="2"/>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Text Box 2"/>
          <p:cNvSpPr txBox="1">
            <a:spLocks noChangeArrowheads="1"/>
          </p:cNvSpPr>
          <p:nvPr/>
        </p:nvSpPr>
        <p:spPr bwMode="auto">
          <a:xfrm>
            <a:off x="827088" y="188913"/>
            <a:ext cx="7696200" cy="4955203"/>
          </a:xfrm>
          <a:prstGeom prst="rect">
            <a:avLst/>
          </a:prstGeom>
          <a:noFill/>
          <a:ln w="9525">
            <a:noFill/>
            <a:miter lim="800000"/>
            <a:headEnd/>
            <a:tailEnd/>
          </a:ln>
        </p:spPr>
        <p:txBody>
          <a:bodyPr>
            <a:spAutoFit/>
          </a:bodyPr>
          <a:lstStyle/>
          <a:p>
            <a:endParaRPr lang="zh-CN" altLang="zh-CN" sz="3200" b="1" dirty="0">
              <a:latin typeface="黑体" pitchFamily="49" charset="-122"/>
              <a:ea typeface="黑体" pitchFamily="49" charset="-122"/>
            </a:endParaRPr>
          </a:p>
          <a:p>
            <a:r>
              <a:rPr lang="zh-CN" altLang="zh-CN" sz="3200" b="1" dirty="0">
                <a:latin typeface="黑体" pitchFamily="49" charset="-122"/>
                <a:ea typeface="黑体" pitchFamily="49" charset="-122"/>
              </a:rPr>
              <a:t> </a:t>
            </a:r>
          </a:p>
          <a:p>
            <a:r>
              <a:rPr lang="zh-CN" altLang="en-US" b="1" dirty="0">
                <a:latin typeface="黑体" pitchFamily="49" charset="-122"/>
                <a:ea typeface="黑体" pitchFamily="49" charset="-122"/>
                <a:sym typeface="Webdings" pitchFamily="18" charset="2"/>
              </a:rPr>
              <a:t>康德的道德义务系统经常受到批评的另一个问题是：它</a:t>
            </a:r>
            <a:r>
              <a:rPr lang="zh-CN" b="1" dirty="0">
                <a:latin typeface="黑体" pitchFamily="49" charset="-122"/>
                <a:ea typeface="黑体" pitchFamily="49" charset="-122"/>
                <a:sym typeface="Webdings" pitchFamily="18" charset="2"/>
              </a:rPr>
              <a:t>主张</a:t>
            </a:r>
            <a:r>
              <a:rPr lang="zh-CN" altLang="en-US" b="1" dirty="0">
                <a:latin typeface="黑体" pitchFamily="49" charset="-122"/>
                <a:ea typeface="黑体" pitchFamily="49" charset="-122"/>
                <a:sym typeface="Webdings" pitchFamily="18" charset="2"/>
              </a:rPr>
              <a:t>有些道德义务是完全的道德义务</a:t>
            </a:r>
            <a:r>
              <a:rPr lang="zh-CN" altLang="zh-CN" b="1" dirty="0">
                <a:latin typeface="黑体" pitchFamily="49" charset="-122"/>
                <a:ea typeface="黑体" pitchFamily="49" charset="-122"/>
                <a:sym typeface="Webdings" pitchFamily="18" charset="2"/>
              </a:rPr>
              <a:t>，</a:t>
            </a:r>
            <a:r>
              <a:rPr lang="zh-CN" altLang="en-US" b="1" dirty="0">
                <a:latin typeface="黑体" pitchFamily="49" charset="-122"/>
                <a:ea typeface="黑体" pitchFamily="49" charset="-122"/>
                <a:sym typeface="Webdings" pitchFamily="18" charset="2"/>
              </a:rPr>
              <a:t>要求</a:t>
            </a:r>
            <a:r>
              <a:rPr lang="zh-CN" altLang="zh-CN" b="1" dirty="0">
                <a:latin typeface="黑体" pitchFamily="49" charset="-122"/>
                <a:ea typeface="黑体" pitchFamily="49" charset="-122"/>
                <a:sym typeface="Webdings" pitchFamily="18" charset="2"/>
              </a:rPr>
              <a:t>在任何情况下都要遵守</a:t>
            </a:r>
            <a:r>
              <a:rPr lang="zh-CN" altLang="en-US" b="1" dirty="0">
                <a:latin typeface="黑体" pitchFamily="49" charset="-122"/>
                <a:ea typeface="黑体" pitchFamily="49" charset="-122"/>
                <a:sym typeface="Webdings" pitchFamily="18" charset="2"/>
              </a:rPr>
              <a:t>这样的义务</a:t>
            </a:r>
            <a:r>
              <a:rPr lang="zh-CN" altLang="zh-CN" b="1" dirty="0">
                <a:latin typeface="黑体" pitchFamily="49" charset="-122"/>
                <a:ea typeface="黑体" pitchFamily="49" charset="-122"/>
                <a:sym typeface="Webdings" pitchFamily="18" charset="2"/>
              </a:rPr>
              <a:t>。</a:t>
            </a:r>
            <a:r>
              <a:rPr lang="zh-CN" altLang="en-US" b="1" dirty="0">
                <a:latin typeface="黑体" pitchFamily="49" charset="-122"/>
                <a:ea typeface="黑体" pitchFamily="49" charset="-122"/>
                <a:sym typeface="Webdings" pitchFamily="18" charset="2"/>
              </a:rPr>
              <a:t>例如，不能自杀、不能说谎。这种有关</a:t>
            </a:r>
            <a:r>
              <a:rPr lang="zh-CN" b="1" dirty="0">
                <a:latin typeface="黑体" pitchFamily="49" charset="-122"/>
                <a:ea typeface="黑体" pitchFamily="49" charset="-122"/>
                <a:sym typeface="Webdings" pitchFamily="18" charset="2"/>
              </a:rPr>
              <a:t>道德义务的绝对</a:t>
            </a:r>
            <a:r>
              <a:rPr lang="zh-CN" altLang="en-US" b="1" dirty="0">
                <a:latin typeface="黑体" pitchFamily="49" charset="-122"/>
                <a:ea typeface="黑体" pitchFamily="49" charset="-122"/>
                <a:sym typeface="Webdings" pitchFamily="18" charset="2"/>
              </a:rPr>
              <a:t>严格性的看法</a:t>
            </a:r>
            <a:r>
              <a:rPr lang="zh-CN" b="1" dirty="0">
                <a:latin typeface="黑体" pitchFamily="49" charset="-122"/>
                <a:ea typeface="黑体" pitchFamily="49" charset="-122"/>
                <a:sym typeface="Webdings" pitchFamily="18" charset="2"/>
              </a:rPr>
              <a:t>，似乎与日常道德直觉不相符。</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Text Box 2"/>
          <p:cNvSpPr txBox="1">
            <a:spLocks noChangeArrowheads="1"/>
          </p:cNvSpPr>
          <p:nvPr/>
        </p:nvSpPr>
        <p:spPr bwMode="auto">
          <a:xfrm>
            <a:off x="900113" y="-365125"/>
            <a:ext cx="7696200" cy="6063198"/>
          </a:xfrm>
          <a:prstGeom prst="rect">
            <a:avLst/>
          </a:prstGeom>
          <a:noFill/>
          <a:ln w="9525">
            <a:noFill/>
            <a:miter lim="800000"/>
            <a:headEnd/>
            <a:tailEnd/>
          </a:ln>
        </p:spPr>
        <p:txBody>
          <a:bodyPr>
            <a:spAutoFit/>
          </a:bodyPr>
          <a:lstStyle/>
          <a:p>
            <a:endParaRPr lang="zh-CN" altLang="zh-CN" sz="3200" b="1" dirty="0">
              <a:latin typeface="黑体" pitchFamily="49" charset="-122"/>
              <a:ea typeface="黑体" pitchFamily="49" charset="-122"/>
            </a:endParaRPr>
          </a:p>
          <a:p>
            <a:r>
              <a:rPr lang="zh-CN" altLang="zh-CN" sz="3200" b="1" dirty="0">
                <a:latin typeface="黑体" pitchFamily="49" charset="-122"/>
                <a:ea typeface="黑体" pitchFamily="49" charset="-122"/>
              </a:rPr>
              <a:t> </a:t>
            </a:r>
          </a:p>
          <a:p>
            <a:endParaRPr lang="zh-CN" altLang="zh-CN" b="1" dirty="0">
              <a:latin typeface="黑体" pitchFamily="49" charset="-122"/>
              <a:ea typeface="黑体" pitchFamily="49" charset="-122"/>
              <a:sym typeface="Webdings" pitchFamily="18" charset="2"/>
            </a:endParaRPr>
          </a:p>
          <a:p>
            <a:r>
              <a:rPr lang="zh-CN" altLang="en-US" b="1" dirty="0">
                <a:latin typeface="黑体" pitchFamily="49" charset="-122"/>
                <a:ea typeface="黑体" pitchFamily="49" charset="-122"/>
                <a:sym typeface="Webdings" pitchFamily="18" charset="2"/>
              </a:rPr>
              <a:t>在</a:t>
            </a:r>
            <a:r>
              <a:rPr lang="zh-CN" b="1" dirty="0">
                <a:latin typeface="黑体" pitchFamily="49" charset="-122"/>
                <a:ea typeface="黑体" pitchFamily="49" charset="-122"/>
                <a:sym typeface="Webdings" pitchFamily="18" charset="2"/>
              </a:rPr>
              <a:t>他同时代的</a:t>
            </a:r>
            <a:r>
              <a:rPr lang="zh-CN" altLang="en-US" b="1" dirty="0">
                <a:latin typeface="黑体" pitchFamily="49" charset="-122"/>
                <a:ea typeface="黑体" pitchFamily="49" charset="-122"/>
                <a:sym typeface="Webdings" pitchFamily="18" charset="2"/>
              </a:rPr>
              <a:t>一个法国哲学家康斯坦茨，就曾对说谎作为严格的道德义务提出异议。他设想这样一个场景。</a:t>
            </a:r>
            <a:r>
              <a:rPr lang="zh-CN" b="1" dirty="0">
                <a:latin typeface="黑体" pitchFamily="49" charset="-122"/>
                <a:ea typeface="黑体" pitchFamily="49" charset="-122"/>
                <a:sym typeface="Webdings" pitchFamily="18" charset="2"/>
              </a:rPr>
              <a:t>一个杀人犯在追杀你的朋友，你朋友</a:t>
            </a:r>
            <a:r>
              <a:rPr lang="zh-CN" altLang="en-US" b="1" dirty="0">
                <a:latin typeface="黑体" pitchFamily="49" charset="-122"/>
                <a:ea typeface="黑体" pitchFamily="49" charset="-122"/>
                <a:sym typeface="Webdings" pitchFamily="18" charset="2"/>
              </a:rPr>
              <a:t>逃到你家躲藏起来，当这个杀人犯问你的朋友在哪里时，难道</a:t>
            </a:r>
            <a:r>
              <a:rPr lang="zh-CN" b="1" dirty="0">
                <a:latin typeface="黑体" pitchFamily="49" charset="-122"/>
                <a:ea typeface="黑体" pitchFamily="49" charset="-122"/>
                <a:sym typeface="Webdings" pitchFamily="18" charset="2"/>
              </a:rPr>
              <a:t>你也不应该对他说谎吗？这似乎使得康德的观点显得非常荒谬。</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Text Box 2"/>
          <p:cNvSpPr txBox="1">
            <a:spLocks noChangeArrowheads="1"/>
          </p:cNvSpPr>
          <p:nvPr/>
        </p:nvSpPr>
        <p:spPr bwMode="auto">
          <a:xfrm>
            <a:off x="827088" y="404813"/>
            <a:ext cx="7696200" cy="3908762"/>
          </a:xfrm>
          <a:prstGeom prst="rect">
            <a:avLst/>
          </a:prstGeom>
          <a:noFill/>
          <a:ln w="9525">
            <a:noFill/>
            <a:miter lim="800000"/>
            <a:headEnd/>
            <a:tailEnd/>
          </a:ln>
        </p:spPr>
        <p:txBody>
          <a:bodyPr>
            <a:spAutoFit/>
          </a:bodyPr>
          <a:lstStyle/>
          <a:p>
            <a:endParaRPr lang="en-US" altLang="zh-CN" sz="3200" b="1" dirty="0">
              <a:latin typeface="黑体" pitchFamily="49" charset="-122"/>
              <a:ea typeface="黑体" pitchFamily="49" charset="-122"/>
            </a:endParaRPr>
          </a:p>
          <a:p>
            <a:r>
              <a:rPr lang="zh-CN" altLang="en-US" b="1" dirty="0">
                <a:latin typeface="黑体" pitchFamily="49" charset="-122"/>
                <a:ea typeface="黑体" pitchFamily="49" charset="-122"/>
                <a:sym typeface="Webdings" pitchFamily="18" charset="2"/>
              </a:rPr>
              <a:t>有一些康德主义者在说谎这个问题上的论辩是：如果用普遍律则检验，那么在杀人犯追杀朋友的例子中，你对杀人犯说谎，是道德上可容许的。这里的关键在于要对行为准则进行更细致的描述。</a:t>
            </a:r>
            <a:endParaRPr lang="zh-CN" altLang="zh-CN" b="1" dirty="0">
              <a:latin typeface="黑体" pitchFamily="49" charset="-122"/>
              <a:ea typeface="黑体" pitchFamily="49" charset="-122"/>
              <a:sym typeface="Webdings" pitchFamily="18" charset="2"/>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Text Box 2"/>
          <p:cNvSpPr txBox="1">
            <a:spLocks noChangeArrowheads="1"/>
          </p:cNvSpPr>
          <p:nvPr/>
        </p:nvSpPr>
        <p:spPr bwMode="auto">
          <a:xfrm>
            <a:off x="827088" y="404813"/>
            <a:ext cx="7696200" cy="4462760"/>
          </a:xfrm>
          <a:prstGeom prst="rect">
            <a:avLst/>
          </a:prstGeom>
          <a:noFill/>
          <a:ln w="9525">
            <a:noFill/>
            <a:miter lim="800000"/>
            <a:headEnd/>
            <a:tailEnd/>
          </a:ln>
        </p:spPr>
        <p:txBody>
          <a:bodyPr>
            <a:spAutoFit/>
          </a:bodyPr>
          <a:lstStyle/>
          <a:p>
            <a:endParaRPr lang="en-US" altLang="zh-CN" sz="3200" b="1" dirty="0">
              <a:latin typeface="黑体" pitchFamily="49" charset="-122"/>
              <a:ea typeface="黑体" pitchFamily="49" charset="-122"/>
            </a:endParaRPr>
          </a:p>
          <a:p>
            <a:r>
              <a:rPr lang="zh-CN" altLang="en-US" b="1" dirty="0">
                <a:latin typeface="黑体" pitchFamily="49" charset="-122"/>
                <a:ea typeface="黑体" pitchFamily="49" charset="-122"/>
                <a:sym typeface="Webdings" pitchFamily="18" charset="2"/>
              </a:rPr>
              <a:t>如果用人性表述来判断，那么康德同意，在其他人对你说谎的情况下，你对他说谎，是道德上可容许的，甚至是道德上的义务。不然，你就是容许其他人只是把你的诚实作为手段。但在其他情况下，人性表述是严格反对说谎的。</a:t>
            </a:r>
            <a:endParaRPr lang="en-US" altLang="zh-CN" b="1" dirty="0">
              <a:latin typeface="黑体" pitchFamily="49" charset="-122"/>
              <a:ea typeface="黑体" pitchFamily="49" charset="-122"/>
              <a:sym typeface="Webdings" pitchFamily="18" charset="2"/>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Text Box 2"/>
          <p:cNvSpPr txBox="1">
            <a:spLocks noChangeArrowheads="1"/>
          </p:cNvSpPr>
          <p:nvPr/>
        </p:nvSpPr>
        <p:spPr bwMode="auto">
          <a:xfrm>
            <a:off x="827088" y="404813"/>
            <a:ext cx="7696200" cy="5078313"/>
          </a:xfrm>
          <a:prstGeom prst="rect">
            <a:avLst/>
          </a:prstGeom>
          <a:noFill/>
          <a:ln w="9525">
            <a:noFill/>
            <a:miter lim="800000"/>
            <a:headEnd/>
            <a:tailEnd/>
          </a:ln>
        </p:spPr>
        <p:txBody>
          <a:bodyPr>
            <a:spAutoFit/>
          </a:bodyPr>
          <a:lstStyle/>
          <a:p>
            <a:endParaRPr lang="en-US" altLang="zh-CN" b="1" dirty="0">
              <a:latin typeface="黑体" pitchFamily="49" charset="-122"/>
              <a:ea typeface="黑体" pitchFamily="49" charset="-122"/>
              <a:sym typeface="Webdings" pitchFamily="18" charset="2"/>
            </a:endParaRPr>
          </a:p>
          <a:p>
            <a:r>
              <a:rPr lang="zh-CN" altLang="en-US" b="1" dirty="0">
                <a:latin typeface="黑体" pitchFamily="49" charset="-122"/>
                <a:ea typeface="黑体" pitchFamily="49" charset="-122"/>
                <a:sym typeface="Webdings" pitchFamily="18" charset="2"/>
              </a:rPr>
              <a:t>这表明康德道德理论的一个特点，即它是一个理想的理论，不能处理自己或其他人先犯了错导致的情景，不能处理自然的不幸带来的情景。因此，康德理论遇到的许多反例，并不构成对康德理论本身的反驳，而是表明，康德的理想理论还需要一个非理想的理论的补充。</a:t>
            </a:r>
            <a:endParaRPr lang="en-US" altLang="zh-CN" b="1" dirty="0">
              <a:latin typeface="黑体" pitchFamily="49" charset="-122"/>
              <a:ea typeface="黑体" pitchFamily="49" charset="-122"/>
              <a:sym typeface="Webdings" pitchFamily="18" charset="2"/>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Text Box 2"/>
          <p:cNvSpPr txBox="1">
            <a:spLocks noChangeArrowheads="1"/>
          </p:cNvSpPr>
          <p:nvPr/>
        </p:nvSpPr>
        <p:spPr bwMode="auto">
          <a:xfrm>
            <a:off x="827088" y="404813"/>
            <a:ext cx="7696200" cy="5016758"/>
          </a:xfrm>
          <a:prstGeom prst="rect">
            <a:avLst/>
          </a:prstGeom>
          <a:noFill/>
          <a:ln w="9525">
            <a:noFill/>
            <a:miter lim="800000"/>
            <a:headEnd/>
            <a:tailEnd/>
          </a:ln>
        </p:spPr>
        <p:txBody>
          <a:bodyPr>
            <a:spAutoFit/>
          </a:bodyPr>
          <a:lstStyle/>
          <a:p>
            <a:endParaRPr lang="zh-CN" altLang="zh-CN" sz="3200" b="1" dirty="0">
              <a:latin typeface="黑体" pitchFamily="49" charset="-122"/>
              <a:ea typeface="黑体" pitchFamily="49" charset="-122"/>
            </a:endParaRPr>
          </a:p>
          <a:p>
            <a:r>
              <a:rPr lang="zh-CN" altLang="en-US" b="1" dirty="0">
                <a:latin typeface="黑体" pitchFamily="49" charset="-122"/>
                <a:ea typeface="黑体" pitchFamily="49" charset="-122"/>
                <a:sym typeface="Webdings" pitchFamily="18" charset="2"/>
              </a:rPr>
              <a:t>康德的道德理论受到批评的地方还有一个方面，就是康德的某些具体的道德观点，包括对女性、种族、动物的等看法与现代观念不一致。例如，康德认为所有的性行为都是把人当作工具。一些康德主义者认为，康德的某些具体观点虽然不对，但它们并非是康德理论的必然结论。</a:t>
            </a:r>
            <a:endParaRPr lang="zh-CN" altLang="zh-CN" b="1" dirty="0">
              <a:latin typeface="黑体" pitchFamily="49" charset="-122"/>
              <a:ea typeface="黑体" pitchFamily="49" charset="-122"/>
              <a:sym typeface="Webdings" pitchFamily="18" charset="2"/>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Text Box 2"/>
          <p:cNvSpPr txBox="1">
            <a:spLocks noChangeArrowheads="1"/>
          </p:cNvSpPr>
          <p:nvPr/>
        </p:nvSpPr>
        <p:spPr bwMode="auto">
          <a:xfrm>
            <a:off x="827584" y="692696"/>
            <a:ext cx="7696200" cy="3908762"/>
          </a:xfrm>
          <a:prstGeom prst="rect">
            <a:avLst/>
          </a:prstGeom>
          <a:noFill/>
          <a:ln w="9525">
            <a:noFill/>
            <a:miter lim="800000"/>
            <a:headEnd/>
            <a:tailEnd/>
          </a:ln>
        </p:spPr>
        <p:txBody>
          <a:bodyPr>
            <a:spAutoFit/>
          </a:bodyPr>
          <a:lstStyle/>
          <a:p>
            <a:endParaRPr lang="zh-CN" altLang="en-US" sz="3200" b="1" dirty="0">
              <a:latin typeface="黑体" pitchFamily="49" charset="-122"/>
              <a:ea typeface="黑体" pitchFamily="49" charset="-122"/>
            </a:endParaRPr>
          </a:p>
          <a:p>
            <a:r>
              <a:rPr lang="zh-CN" altLang="en-US" b="1" dirty="0">
                <a:latin typeface="黑体" pitchFamily="49" charset="-122"/>
                <a:ea typeface="黑体" pitchFamily="49" charset="-122"/>
                <a:sym typeface="Webdings" pitchFamily="18" charset="2"/>
              </a:rPr>
              <a:t>有一些康德主义者认为，即使康德的道德理论并非全对，但我们可以在他的基础上通过重新解释和修正得到较好的道德理论。比如，后果主义坚持行动的正当性取决于后果的考虑。他们举了这样一个例子。</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Text Box 2"/>
          <p:cNvSpPr txBox="1">
            <a:spLocks noChangeArrowheads="1"/>
          </p:cNvSpPr>
          <p:nvPr/>
        </p:nvSpPr>
        <p:spPr bwMode="auto">
          <a:xfrm>
            <a:off x="762000" y="304800"/>
            <a:ext cx="7696200" cy="4401205"/>
          </a:xfrm>
          <a:prstGeom prst="rect">
            <a:avLst/>
          </a:prstGeom>
          <a:noFill/>
          <a:ln w="9525">
            <a:noFill/>
            <a:miter lim="800000"/>
            <a:headEnd/>
            <a:tailEnd/>
          </a:ln>
        </p:spPr>
        <p:txBody>
          <a:bodyPr>
            <a:spAutoFit/>
          </a:bodyPr>
          <a:lstStyle/>
          <a:p>
            <a:endParaRPr lang="zh-CN" altLang="en-US" sz="3200" b="1" dirty="0">
              <a:latin typeface="黑体" pitchFamily="49" charset="-122"/>
              <a:ea typeface="黑体" pitchFamily="49" charset="-122"/>
            </a:endParaRPr>
          </a:p>
          <a:p>
            <a:r>
              <a:rPr lang="zh-CN" altLang="en-US" sz="3200" b="1" dirty="0">
                <a:latin typeface="黑体" pitchFamily="49" charset="-122"/>
                <a:ea typeface="黑体" pitchFamily="49" charset="-122"/>
              </a:rPr>
              <a:t> </a:t>
            </a:r>
          </a:p>
          <a:p>
            <a:r>
              <a:rPr lang="zh-CN" altLang="en-US" b="1" dirty="0">
                <a:latin typeface="黑体" pitchFamily="49" charset="-122"/>
                <a:ea typeface="黑体" pitchFamily="49" charset="-122"/>
                <a:sym typeface="Webdings" pitchFamily="18" charset="2"/>
              </a:rPr>
              <a:t>假设六个人在河中游泳，突然洪水袭来，其中五个人爬到了左边的一块石头上，还有一个人爬到了右边的一块石头上。河边只有一个救生艇，也只能到一块石头上救人。那么应该救哪一个石头上的人？</a:t>
            </a: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Text Box 2"/>
          <p:cNvSpPr txBox="1">
            <a:spLocks noChangeArrowheads="1"/>
          </p:cNvSpPr>
          <p:nvPr/>
        </p:nvSpPr>
        <p:spPr bwMode="auto">
          <a:xfrm>
            <a:off x="762000" y="304800"/>
            <a:ext cx="7696200" cy="5570756"/>
          </a:xfrm>
          <a:prstGeom prst="rect">
            <a:avLst/>
          </a:prstGeom>
          <a:noFill/>
          <a:ln w="9525">
            <a:noFill/>
            <a:miter lim="800000"/>
            <a:headEnd/>
            <a:tailEnd/>
          </a:ln>
        </p:spPr>
        <p:txBody>
          <a:bodyPr>
            <a:spAutoFit/>
          </a:bodyPr>
          <a:lstStyle/>
          <a:p>
            <a:endParaRPr lang="zh-CN" altLang="en-US" sz="3200" b="1" dirty="0">
              <a:latin typeface="黑体" pitchFamily="49" charset="-122"/>
              <a:ea typeface="黑体" pitchFamily="49" charset="-122"/>
            </a:endParaRPr>
          </a:p>
          <a:p>
            <a:r>
              <a:rPr lang="zh-CN" altLang="en-US" b="1" dirty="0">
                <a:latin typeface="黑体" pitchFamily="49" charset="-122"/>
                <a:ea typeface="黑体" pitchFamily="49" charset="-122"/>
                <a:sym typeface="Webdings" pitchFamily="18" charset="2"/>
              </a:rPr>
              <a:t>从康德主义的角度如何来解释通常人们的直觉呢？一些人康德主义者认为，并非是因为救五个人的结果比救一个人的好。如果两块石头上都是一个人，那么救谁都是正当的。我们选择救左边石头上的五个人，是因为：如果我们只救右边石头上的那一个人，那么我们完全漠视了左边石头上多出来的四个人，没有尊重他们的人性。</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Text Box 2"/>
          <p:cNvSpPr txBox="1">
            <a:spLocks noChangeArrowheads="1"/>
          </p:cNvSpPr>
          <p:nvPr/>
        </p:nvSpPr>
        <p:spPr bwMode="auto">
          <a:xfrm>
            <a:off x="762000" y="381000"/>
            <a:ext cx="7696200" cy="6124754"/>
          </a:xfrm>
          <a:prstGeom prst="rect">
            <a:avLst/>
          </a:prstGeom>
          <a:noFill/>
          <a:ln w="9525">
            <a:noFill/>
            <a:miter lim="800000"/>
            <a:headEnd/>
            <a:tailEnd/>
          </a:ln>
        </p:spPr>
        <p:txBody>
          <a:bodyPr>
            <a:spAutoFit/>
          </a:bodyPr>
          <a:lstStyle/>
          <a:p>
            <a:r>
              <a:rPr lang="zh-CN" altLang="zh-CN" sz="3200" b="1" dirty="0">
                <a:latin typeface="黑体" pitchFamily="49" charset="-122"/>
                <a:ea typeface="黑体" pitchFamily="49" charset="-122"/>
              </a:rPr>
              <a:t> </a:t>
            </a:r>
            <a:endParaRPr lang="en-US" altLang="zh-CN" sz="3200" b="1" dirty="0">
              <a:latin typeface="黑体" pitchFamily="49" charset="-122"/>
              <a:ea typeface="黑体" pitchFamily="49" charset="-122"/>
              <a:sym typeface="Webdings" pitchFamily="18" charset="2"/>
            </a:endParaRPr>
          </a:p>
          <a:p>
            <a:r>
              <a:rPr lang="en-US" altLang="zh-CN" b="1" dirty="0">
                <a:latin typeface="Times New Roman" pitchFamily="18" charset="0"/>
                <a:ea typeface="黑体" pitchFamily="49" charset="-122"/>
                <a:sym typeface="Webdings" pitchFamily="18" charset="2"/>
              </a:rPr>
              <a:t>Bernard Williams</a:t>
            </a:r>
            <a:r>
              <a:rPr lang="zh-CN" altLang="en-US" b="1" dirty="0">
                <a:latin typeface="Times New Roman" pitchFamily="18" charset="0"/>
                <a:ea typeface="黑体" pitchFamily="49" charset="-122"/>
                <a:sym typeface="Webdings" pitchFamily="18" charset="2"/>
              </a:rPr>
              <a:t>举了一个例子。乔治面临一份工作，研制核武器。他内心深处讨厌这份工作，因为研制杀人武器违反了他的基本价值观。但他也知道，如果他不参与这份工作，还会有其他人参与这份工作，而这可能导致更多的核武器出现。按照后果主义，乔治应该参与这份工作。但对于乔治来说，他的一生在做与他的基本价值观不相符合的事情。</a:t>
            </a:r>
            <a:r>
              <a:rPr lang="en-US" altLang="zh-CN" b="1" dirty="0">
                <a:latin typeface="Times New Roman" pitchFamily="18" charset="0"/>
                <a:ea typeface="黑体" pitchFamily="49" charset="-122"/>
                <a:sym typeface="Webdings" pitchFamily="18" charset="2"/>
              </a:rPr>
              <a:t> </a:t>
            </a:r>
            <a:endParaRPr lang="zh-CN" altLang="en-US" b="1" dirty="0">
              <a:latin typeface="Times New Roman" pitchFamily="18" charset="0"/>
              <a:ea typeface="黑体" pitchFamily="49" charset="-122"/>
              <a:sym typeface="Webdings" pitchFamily="18" charset="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Text Box 2"/>
          <p:cNvSpPr txBox="1">
            <a:spLocks noChangeArrowheads="1"/>
          </p:cNvSpPr>
          <p:nvPr/>
        </p:nvSpPr>
        <p:spPr bwMode="auto">
          <a:xfrm>
            <a:off x="762000" y="533400"/>
            <a:ext cx="7696200" cy="5016758"/>
          </a:xfrm>
          <a:prstGeom prst="rect">
            <a:avLst/>
          </a:prstGeom>
          <a:noFill/>
          <a:ln w="9525">
            <a:noFill/>
            <a:miter lim="800000"/>
            <a:headEnd/>
            <a:tailEnd/>
          </a:ln>
        </p:spPr>
        <p:txBody>
          <a:bodyPr>
            <a:spAutoFit/>
          </a:bodyPr>
          <a:lstStyle/>
          <a:p>
            <a:r>
              <a:rPr lang="zh-CN" altLang="zh-CN" sz="3200" b="1" dirty="0">
                <a:latin typeface="黑体" pitchFamily="49" charset="-122"/>
                <a:ea typeface="黑体" pitchFamily="49" charset="-122"/>
              </a:rPr>
              <a:t> </a:t>
            </a:r>
          </a:p>
          <a:p>
            <a:r>
              <a:rPr lang="zh-CN" b="1" dirty="0">
                <a:latin typeface="黑体" pitchFamily="49" charset="-122"/>
                <a:ea typeface="黑体" pitchFamily="49" charset="-122"/>
                <a:sym typeface="Webdings" pitchFamily="18" charset="2"/>
              </a:rPr>
              <a:t>在</a:t>
            </a:r>
            <a:r>
              <a:rPr lang="zh-CN" altLang="en-US" b="1" dirty="0">
                <a:latin typeface="黑体" pitchFamily="49" charset="-122"/>
                <a:ea typeface="黑体" pitchFamily="49" charset="-122"/>
                <a:sym typeface="Webdings" pitchFamily="18" charset="2"/>
              </a:rPr>
              <a:t>反对</a:t>
            </a:r>
            <a:r>
              <a:rPr lang="zh-CN" b="1" dirty="0">
                <a:latin typeface="黑体" pitchFamily="49" charset="-122"/>
                <a:ea typeface="黑体" pitchFamily="49" charset="-122"/>
                <a:sym typeface="Webdings" pitchFamily="18" charset="2"/>
              </a:rPr>
              <a:t>者看来，后果主义不能解释这些日常的道德</a:t>
            </a:r>
            <a:r>
              <a:rPr lang="zh-CN" altLang="en-US" b="1" dirty="0">
                <a:latin typeface="黑体" pitchFamily="49" charset="-122"/>
                <a:ea typeface="黑体" pitchFamily="49" charset="-122"/>
                <a:sym typeface="Webdings" pitchFamily="18" charset="2"/>
              </a:rPr>
              <a:t>直觉</a:t>
            </a:r>
            <a:r>
              <a:rPr lang="zh-CN" b="1" dirty="0">
                <a:latin typeface="黑体" pitchFamily="49" charset="-122"/>
                <a:ea typeface="黑体" pitchFamily="49" charset="-122"/>
                <a:sym typeface="Webdings" pitchFamily="18" charset="2"/>
              </a:rPr>
              <a:t>。这并不是由于后果主义的某个特定的理论形态，而是后果主义的整个理论框架，即把对行为的后果的评价作为对行为正当性评价的标准。但是，如果不是从后果出发来考虑，那么能够在什么地方去找到一个行为在道德上正当的根源呢？</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Text Box 2"/>
          <p:cNvSpPr txBox="1">
            <a:spLocks noChangeArrowheads="1"/>
          </p:cNvSpPr>
          <p:nvPr/>
        </p:nvSpPr>
        <p:spPr bwMode="auto">
          <a:xfrm>
            <a:off x="683568" y="404664"/>
            <a:ext cx="7696200" cy="5570756"/>
          </a:xfrm>
          <a:prstGeom prst="rect">
            <a:avLst/>
          </a:prstGeom>
          <a:noFill/>
          <a:ln w="9525">
            <a:noFill/>
            <a:miter lim="800000"/>
            <a:headEnd/>
            <a:tailEnd/>
          </a:ln>
        </p:spPr>
        <p:txBody>
          <a:bodyPr>
            <a:spAutoFit/>
          </a:bodyPr>
          <a:lstStyle/>
          <a:p>
            <a:r>
              <a:rPr lang="zh-CN" altLang="zh-CN" sz="3200" b="1" dirty="0">
                <a:latin typeface="黑体" pitchFamily="49" charset="-122"/>
                <a:ea typeface="黑体" pitchFamily="49" charset="-122"/>
              </a:rPr>
              <a:t> </a:t>
            </a:r>
          </a:p>
          <a:p>
            <a:r>
              <a:rPr lang="zh-CN" b="1" dirty="0">
                <a:latin typeface="黑体" pitchFamily="49" charset="-122"/>
                <a:ea typeface="黑体" pitchFamily="49" charset="-122"/>
              </a:rPr>
              <a:t>二、康德的</a:t>
            </a:r>
            <a:r>
              <a:rPr lang="zh-CN" altLang="en-US" b="1" dirty="0">
                <a:latin typeface="黑体" pitchFamily="49" charset="-122"/>
                <a:ea typeface="黑体" pitchFamily="49" charset="-122"/>
              </a:rPr>
              <a:t>道德</a:t>
            </a:r>
            <a:r>
              <a:rPr lang="zh-CN" b="1" dirty="0">
                <a:latin typeface="黑体" pitchFamily="49" charset="-122"/>
                <a:ea typeface="黑体" pitchFamily="49" charset="-122"/>
              </a:rPr>
              <a:t>理论</a:t>
            </a:r>
            <a:endParaRPr lang="zh-CN" b="1" dirty="0">
              <a:latin typeface="黑体" pitchFamily="49" charset="-122"/>
              <a:ea typeface="黑体" pitchFamily="49" charset="-122"/>
              <a:sym typeface="Webdings" pitchFamily="18" charset="2"/>
            </a:endParaRPr>
          </a:p>
          <a:p>
            <a:endParaRPr lang="zh-CN" b="1" dirty="0">
              <a:latin typeface="黑体" pitchFamily="49" charset="-122"/>
              <a:ea typeface="黑体" pitchFamily="49" charset="-122"/>
              <a:sym typeface="Webdings" pitchFamily="18" charset="2"/>
            </a:endParaRPr>
          </a:p>
          <a:p>
            <a:r>
              <a:rPr lang="zh-CN" b="1" dirty="0">
                <a:latin typeface="黑体" pitchFamily="49" charset="-122"/>
                <a:ea typeface="黑体" pitchFamily="49" charset="-122"/>
                <a:sym typeface="Webdings" pitchFamily="18" charset="2"/>
              </a:rPr>
              <a:t>伊曼努尔 康德（</a:t>
            </a:r>
            <a:r>
              <a:rPr lang="zh-CN" altLang="zh-CN" b="1" dirty="0">
                <a:latin typeface="黑体" pitchFamily="49" charset="-122"/>
                <a:ea typeface="黑体" pitchFamily="49" charset="-122"/>
                <a:sym typeface="Webdings" pitchFamily="18" charset="2"/>
              </a:rPr>
              <a:t>Immanuel Kant</a:t>
            </a:r>
            <a:r>
              <a:rPr lang="zh-CN" b="1" dirty="0">
                <a:latin typeface="黑体" pitchFamily="49" charset="-122"/>
                <a:ea typeface="黑体" pitchFamily="49" charset="-122"/>
                <a:sym typeface="Webdings" pitchFamily="18" charset="2"/>
              </a:rPr>
              <a:t>）是十八世纪德国伟大的古典哲学家，也是西方哲学史上具有里程碑意义的哲学家之一。他的哲学体系宏大、严整、精深、细密，在哲学的许多关键性的地方，发动了他自己称之为的</a:t>
            </a:r>
            <a:r>
              <a:rPr lang="zh-CN" b="1" dirty="0">
                <a:latin typeface="Times New Roman" pitchFamily="18" charset="0"/>
                <a:ea typeface="黑体" pitchFamily="49" charset="-122"/>
                <a:sym typeface="Webdings" pitchFamily="18" charset="2"/>
              </a:rPr>
              <a:t>“</a:t>
            </a:r>
            <a:r>
              <a:rPr lang="zh-CN" b="1" dirty="0">
                <a:latin typeface="黑体" pitchFamily="49" charset="-122"/>
                <a:ea typeface="黑体" pitchFamily="49" charset="-122"/>
                <a:sym typeface="Webdings" pitchFamily="18" charset="2"/>
              </a:rPr>
              <a:t>哥白尼似的革命</a:t>
            </a:r>
            <a:r>
              <a:rPr lang="zh-CN" b="1" dirty="0">
                <a:latin typeface="Times New Roman" pitchFamily="18" charset="0"/>
                <a:ea typeface="黑体" pitchFamily="49" charset="-122"/>
                <a:sym typeface="Webdings" pitchFamily="18" charset="2"/>
              </a:rPr>
              <a:t>”</a:t>
            </a:r>
            <a:r>
              <a:rPr lang="zh-CN" b="1" dirty="0">
                <a:latin typeface="黑体" pitchFamily="49" charset="-122"/>
                <a:ea typeface="黑体" pitchFamily="49" charset="-122"/>
                <a:sym typeface="Webdings" pitchFamily="18" charset="2"/>
              </a:rPr>
              <a:t>。</a:t>
            </a:r>
            <a:endParaRPr lang="zh-CN" b="1" dirty="0">
              <a:latin typeface="黑体" pitchFamily="49" charset="-122"/>
              <a:ea typeface="黑体" pitchFamily="49"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Text Box 2"/>
          <p:cNvSpPr txBox="1">
            <a:spLocks noChangeArrowheads="1"/>
          </p:cNvSpPr>
          <p:nvPr/>
        </p:nvSpPr>
        <p:spPr bwMode="auto">
          <a:xfrm>
            <a:off x="539552" y="332656"/>
            <a:ext cx="8136904" cy="3908762"/>
          </a:xfrm>
          <a:prstGeom prst="rect">
            <a:avLst/>
          </a:prstGeom>
          <a:noFill/>
          <a:ln w="9525">
            <a:noFill/>
            <a:miter lim="800000"/>
            <a:headEnd/>
            <a:tailEnd/>
          </a:ln>
        </p:spPr>
        <p:txBody>
          <a:bodyPr wrap="square">
            <a:spAutoFit/>
          </a:bodyPr>
          <a:lstStyle/>
          <a:p>
            <a:r>
              <a:rPr lang="zh-CN" altLang="zh-CN" sz="3200" b="1" dirty="0">
                <a:latin typeface="黑体" pitchFamily="49" charset="-122"/>
                <a:ea typeface="黑体" pitchFamily="49" charset="-122"/>
              </a:rPr>
              <a:t> </a:t>
            </a:r>
            <a:endParaRPr lang="zh-CN" altLang="zh-CN" sz="3200" b="1" dirty="0">
              <a:latin typeface="黑体" pitchFamily="49" charset="-122"/>
              <a:ea typeface="黑体" pitchFamily="49" charset="-122"/>
              <a:sym typeface="Webdings" pitchFamily="18" charset="2"/>
            </a:endParaRPr>
          </a:p>
          <a:p>
            <a:endParaRPr lang="en-US" altLang="zh-CN" b="1" dirty="0">
              <a:latin typeface="黑体" pitchFamily="49" charset="-122"/>
              <a:ea typeface="黑体" pitchFamily="49" charset="-122"/>
              <a:sym typeface="Webdings" pitchFamily="18" charset="2"/>
            </a:endParaRPr>
          </a:p>
          <a:p>
            <a:r>
              <a:rPr lang="zh-CN" altLang="en-US" b="1" dirty="0">
                <a:latin typeface="黑体" pitchFamily="49" charset="-122"/>
                <a:ea typeface="黑体" pitchFamily="49" charset="-122"/>
                <a:sym typeface="Webdings" pitchFamily="18" charset="2"/>
              </a:rPr>
              <a:t>在</a:t>
            </a:r>
            <a:r>
              <a:rPr lang="zh-CN" b="1" dirty="0">
                <a:latin typeface="黑体" pitchFamily="49" charset="-122"/>
                <a:ea typeface="黑体" pitchFamily="49" charset="-122"/>
                <a:sym typeface="Webdings" pitchFamily="18" charset="2"/>
              </a:rPr>
              <a:t>道德理论</a:t>
            </a:r>
            <a:r>
              <a:rPr lang="zh-CN" altLang="en-US" b="1" dirty="0">
                <a:latin typeface="黑体" pitchFamily="49" charset="-122"/>
                <a:ea typeface="黑体" pitchFamily="49" charset="-122"/>
                <a:sym typeface="Webdings" pitchFamily="18" charset="2"/>
              </a:rPr>
              <a:t>上，康德开辟了一种理解道德的新途径，对后来的道德哲学研究和社会实践产生了重要的影响。这条途径不同于后果主义，通常称为道义论（</a:t>
            </a:r>
            <a:r>
              <a:rPr lang="fr-FR" altLang="zh-CN" b="1" dirty="0">
                <a:latin typeface="黑体" pitchFamily="49" charset="-122"/>
                <a:ea typeface="黑体" pitchFamily="49" charset="-122"/>
                <a:sym typeface="Webdings" pitchFamily="18" charset="2"/>
              </a:rPr>
              <a:t> Deontology </a:t>
            </a:r>
            <a:r>
              <a:rPr lang="zh-CN" altLang="en-US" b="1" dirty="0">
                <a:latin typeface="黑体" pitchFamily="49" charset="-122"/>
                <a:ea typeface="黑体" pitchFamily="49" charset="-122"/>
                <a:sym typeface="Webdings" pitchFamily="18" charset="2"/>
              </a:rPr>
              <a:t>）。</a:t>
            </a:r>
            <a:endParaRPr lang="zh-CN" b="1" dirty="0">
              <a:latin typeface="黑体" pitchFamily="49" charset="-122"/>
              <a:ea typeface="黑体" pitchFamily="49" charset="-122"/>
              <a:sym typeface="Webdings" pitchFamily="18" charset="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Text Box 2"/>
          <p:cNvSpPr txBox="1">
            <a:spLocks noChangeArrowheads="1"/>
          </p:cNvSpPr>
          <p:nvPr/>
        </p:nvSpPr>
        <p:spPr bwMode="auto">
          <a:xfrm>
            <a:off x="611560" y="476672"/>
            <a:ext cx="8064896" cy="4462760"/>
          </a:xfrm>
          <a:prstGeom prst="rect">
            <a:avLst/>
          </a:prstGeom>
          <a:noFill/>
          <a:ln w="9525">
            <a:noFill/>
            <a:miter lim="800000"/>
            <a:headEnd/>
            <a:tailEnd/>
          </a:ln>
        </p:spPr>
        <p:txBody>
          <a:bodyPr wrap="square">
            <a:spAutoFit/>
          </a:bodyPr>
          <a:lstStyle/>
          <a:p>
            <a:r>
              <a:rPr lang="zh-CN" altLang="zh-CN" sz="3200" b="1" dirty="0">
                <a:latin typeface="黑体" pitchFamily="49" charset="-122"/>
                <a:ea typeface="黑体" pitchFamily="49" charset="-122"/>
              </a:rPr>
              <a:t> </a:t>
            </a:r>
            <a:endParaRPr lang="zh-CN" altLang="zh-CN" sz="3200" b="1" dirty="0">
              <a:latin typeface="黑体" pitchFamily="49" charset="-122"/>
              <a:ea typeface="黑体" pitchFamily="49" charset="-122"/>
              <a:sym typeface="Webdings" pitchFamily="18" charset="2"/>
            </a:endParaRPr>
          </a:p>
          <a:p>
            <a:endParaRPr lang="en-US" altLang="zh-CN" b="1" dirty="0">
              <a:latin typeface="黑体" pitchFamily="49" charset="-122"/>
              <a:ea typeface="黑体" pitchFamily="49" charset="-122"/>
              <a:sym typeface="Webdings" pitchFamily="18" charset="2"/>
            </a:endParaRPr>
          </a:p>
          <a:p>
            <a:r>
              <a:rPr lang="zh-CN" altLang="en-US" b="1" dirty="0">
                <a:latin typeface="黑体" pitchFamily="49" charset="-122"/>
                <a:ea typeface="黑体" pitchFamily="49" charset="-122"/>
                <a:sym typeface="Webdings" pitchFamily="18" charset="2"/>
              </a:rPr>
              <a:t>康德的道德理论的形成经历了长时期的斟酌，</a:t>
            </a:r>
            <a:r>
              <a:rPr lang="zh-CN" b="1" dirty="0">
                <a:latin typeface="黑体" pitchFamily="49" charset="-122"/>
                <a:ea typeface="黑体" pitchFamily="49" charset="-122"/>
                <a:sym typeface="Webdings" pitchFamily="18" charset="2"/>
              </a:rPr>
              <a:t>具有</a:t>
            </a:r>
            <a:r>
              <a:rPr lang="zh-CN" altLang="en-US" b="1" dirty="0">
                <a:latin typeface="黑体" pitchFamily="49" charset="-122"/>
                <a:ea typeface="黑体" pitchFamily="49" charset="-122"/>
                <a:sym typeface="Webdings" pitchFamily="18" charset="2"/>
              </a:rPr>
              <a:t>复杂的</a:t>
            </a:r>
            <a:r>
              <a:rPr lang="zh-CN" b="1" dirty="0">
                <a:latin typeface="黑体" pitchFamily="49" charset="-122"/>
                <a:ea typeface="黑体" pitchFamily="49" charset="-122"/>
                <a:sym typeface="Webdings" pitchFamily="18" charset="2"/>
              </a:rPr>
              <a:t>内在结构</a:t>
            </a:r>
            <a:r>
              <a:rPr lang="zh-CN" altLang="en-US" b="1" dirty="0">
                <a:latin typeface="黑体" pitchFamily="49" charset="-122"/>
                <a:ea typeface="黑体" pitchFamily="49" charset="-122"/>
                <a:sym typeface="Webdings" pitchFamily="18" charset="2"/>
              </a:rPr>
              <a:t>和</a:t>
            </a:r>
            <a:r>
              <a:rPr lang="zh-CN" b="1" dirty="0">
                <a:latin typeface="黑体" pitchFamily="49" charset="-122"/>
                <a:ea typeface="黑体" pitchFamily="49" charset="-122"/>
                <a:sym typeface="Webdings" pitchFamily="18" charset="2"/>
              </a:rPr>
              <a:t>丰富的概念</a:t>
            </a:r>
            <a:r>
              <a:rPr lang="zh-CN" altLang="en-US" b="1" dirty="0">
                <a:latin typeface="黑体" pitchFamily="49" charset="-122"/>
                <a:ea typeface="黑体" pitchFamily="49" charset="-122"/>
                <a:sym typeface="Webdings" pitchFamily="18" charset="2"/>
              </a:rPr>
              <a:t>。康德道德理论中的许多术语，其含义与日常用语不尽相同，且在不同时期也有一些差异。这导致后来的哲学家对康德的道德理论有不同的解读。</a:t>
            </a:r>
            <a:endParaRPr lang="zh-CN" b="1" dirty="0">
              <a:latin typeface="黑体" pitchFamily="49" charset="-122"/>
              <a:ea typeface="黑体" pitchFamily="49" charset="-122"/>
              <a:sym typeface="Webdings" pitchFamily="18" charset="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Text Box 2"/>
          <p:cNvSpPr txBox="1">
            <a:spLocks noChangeArrowheads="1"/>
          </p:cNvSpPr>
          <p:nvPr/>
        </p:nvSpPr>
        <p:spPr bwMode="auto">
          <a:xfrm>
            <a:off x="714348" y="214290"/>
            <a:ext cx="7696200" cy="6124754"/>
          </a:xfrm>
          <a:prstGeom prst="rect">
            <a:avLst/>
          </a:prstGeom>
          <a:noFill/>
          <a:ln w="9525">
            <a:noFill/>
            <a:miter lim="800000"/>
            <a:headEnd/>
            <a:tailEnd/>
          </a:ln>
        </p:spPr>
        <p:txBody>
          <a:bodyPr>
            <a:spAutoFit/>
          </a:bodyPr>
          <a:lstStyle/>
          <a:p>
            <a:r>
              <a:rPr lang="zh-CN" altLang="zh-CN" sz="3200" b="1" dirty="0">
                <a:latin typeface="黑体" pitchFamily="49" charset="-122"/>
                <a:ea typeface="黑体" pitchFamily="49" charset="-122"/>
              </a:rPr>
              <a:t> </a:t>
            </a:r>
          </a:p>
          <a:p>
            <a:r>
              <a:rPr lang="zh-CN" b="1" dirty="0">
                <a:latin typeface="黑体" pitchFamily="49" charset="-122"/>
                <a:ea typeface="黑体" pitchFamily="49" charset="-122"/>
                <a:sym typeface="Webdings" pitchFamily="18" charset="2"/>
              </a:rPr>
              <a:t>一、道德与后果</a:t>
            </a:r>
          </a:p>
          <a:p>
            <a:r>
              <a:rPr lang="zh-CN" altLang="zh-CN" b="1" dirty="0">
                <a:latin typeface="黑体" pitchFamily="49" charset="-122"/>
                <a:ea typeface="黑体" pitchFamily="49" charset="-122"/>
                <a:sym typeface="Webdings" pitchFamily="18" charset="2"/>
              </a:rPr>
              <a:t>  </a:t>
            </a:r>
            <a:endParaRPr lang="en-US" altLang="zh-CN" b="1" dirty="0">
              <a:latin typeface="黑体" pitchFamily="49" charset="-122"/>
              <a:ea typeface="黑体" pitchFamily="49" charset="-122"/>
              <a:sym typeface="Webdings" pitchFamily="18" charset="2"/>
            </a:endParaRPr>
          </a:p>
          <a:p>
            <a:r>
              <a:rPr lang="en-US" altLang="zh-CN" b="1" dirty="0">
                <a:latin typeface="黑体" pitchFamily="49" charset="-122"/>
                <a:ea typeface="黑体" pitchFamily="49" charset="-122"/>
                <a:sym typeface="Webdings" pitchFamily="18" charset="2"/>
              </a:rPr>
              <a:t>  </a:t>
            </a:r>
            <a:r>
              <a:rPr lang="zh-CN" b="1" dirty="0">
                <a:latin typeface="黑体" pitchFamily="49" charset="-122"/>
                <a:ea typeface="黑体" pitchFamily="49" charset="-122"/>
                <a:sym typeface="Webdings" pitchFamily="18" charset="2"/>
              </a:rPr>
              <a:t>后果主义的总体思路受到一些人的挑战。反对者从对人们的道德直觉的分析出发，表明与行为在道德上相关的不只是后果，而且有其他因素。</a:t>
            </a:r>
            <a:r>
              <a:rPr lang="zh-CN" altLang="en-US" b="1" dirty="0">
                <a:latin typeface="黑体" pitchFamily="49" charset="-122"/>
                <a:ea typeface="黑体" pitchFamily="49" charset="-122"/>
                <a:sym typeface="Webdings" pitchFamily="18" charset="2"/>
              </a:rPr>
              <a:t>这些反对主要借助这样的情况：两个行为有相同的后果，但从直觉上看却有不同的道德评价。甚至一个行为的后果是最好的，但却被认为是不正当的。</a:t>
            </a:r>
            <a:endParaRPr lang="zh-CN" b="1" dirty="0">
              <a:latin typeface="黑体" pitchFamily="49" charset="-122"/>
              <a:ea typeface="黑体" pitchFamily="49" charset="-122"/>
              <a:sym typeface="Webdings" pitchFamily="18" charset="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Text Box 2"/>
          <p:cNvSpPr txBox="1">
            <a:spLocks noChangeArrowheads="1"/>
          </p:cNvSpPr>
          <p:nvPr/>
        </p:nvSpPr>
        <p:spPr bwMode="auto">
          <a:xfrm>
            <a:off x="762000" y="381000"/>
            <a:ext cx="7696200" cy="3354765"/>
          </a:xfrm>
          <a:prstGeom prst="rect">
            <a:avLst/>
          </a:prstGeom>
          <a:noFill/>
          <a:ln w="9525">
            <a:noFill/>
            <a:miter lim="800000"/>
            <a:headEnd/>
            <a:tailEnd/>
          </a:ln>
        </p:spPr>
        <p:txBody>
          <a:bodyPr>
            <a:spAutoFit/>
          </a:bodyPr>
          <a:lstStyle/>
          <a:p>
            <a:r>
              <a:rPr lang="zh-CN" altLang="zh-CN" sz="3200" b="1" dirty="0">
                <a:latin typeface="黑体" pitchFamily="49" charset="-122"/>
                <a:ea typeface="黑体" pitchFamily="49" charset="-122"/>
              </a:rPr>
              <a:t> </a:t>
            </a:r>
            <a:endParaRPr lang="zh-CN" altLang="zh-CN" sz="3200" b="1" dirty="0">
              <a:latin typeface="黑体" pitchFamily="49" charset="-122"/>
              <a:ea typeface="黑体" pitchFamily="49" charset="-122"/>
              <a:sym typeface="Webdings" pitchFamily="18" charset="2"/>
            </a:endParaRPr>
          </a:p>
          <a:p>
            <a:endParaRPr lang="en-US" altLang="zh-CN" b="1" dirty="0">
              <a:latin typeface="黑体" pitchFamily="49" charset="-122"/>
              <a:ea typeface="黑体" pitchFamily="49" charset="-122"/>
              <a:sym typeface="Webdings" pitchFamily="18" charset="2"/>
            </a:endParaRPr>
          </a:p>
          <a:p>
            <a:r>
              <a:rPr lang="zh-CN" altLang="en-US" b="1" dirty="0">
                <a:latin typeface="黑体" pitchFamily="49" charset="-122"/>
                <a:ea typeface="黑体" pitchFamily="49" charset="-122"/>
                <a:sym typeface="Webdings" pitchFamily="18" charset="2"/>
              </a:rPr>
              <a:t>康德的道德理论最核心的、也是对后世最有吸引力的看法是：道德的基础在于人性，即理性的、自由的意志，道德义务在于对于人性价值的尊重。</a:t>
            </a:r>
            <a:endParaRPr lang="zh-CN" b="1" dirty="0">
              <a:latin typeface="黑体" pitchFamily="49" charset="-122"/>
              <a:ea typeface="黑体" pitchFamily="49" charset="-122"/>
              <a:sym typeface="Webdings" pitchFamily="18" charset="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Text Box 2"/>
          <p:cNvSpPr txBox="1">
            <a:spLocks noChangeArrowheads="1"/>
          </p:cNvSpPr>
          <p:nvPr/>
        </p:nvSpPr>
        <p:spPr bwMode="auto">
          <a:xfrm>
            <a:off x="762000" y="381000"/>
            <a:ext cx="7696200" cy="5016758"/>
          </a:xfrm>
          <a:prstGeom prst="rect">
            <a:avLst/>
          </a:prstGeom>
          <a:noFill/>
          <a:ln w="9525">
            <a:noFill/>
            <a:miter lim="800000"/>
            <a:headEnd/>
            <a:tailEnd/>
          </a:ln>
        </p:spPr>
        <p:txBody>
          <a:bodyPr>
            <a:spAutoFit/>
          </a:bodyPr>
          <a:lstStyle/>
          <a:p>
            <a:r>
              <a:rPr lang="zh-CN" altLang="zh-CN" sz="3200" b="1" dirty="0">
                <a:latin typeface="黑体" pitchFamily="49" charset="-122"/>
                <a:ea typeface="黑体" pitchFamily="49" charset="-122"/>
              </a:rPr>
              <a:t> </a:t>
            </a:r>
            <a:endParaRPr lang="zh-CN" altLang="zh-CN" sz="3200" b="1" dirty="0">
              <a:latin typeface="黑体" pitchFamily="49" charset="-122"/>
              <a:ea typeface="黑体" pitchFamily="49" charset="-122"/>
              <a:sym typeface="Webdings" pitchFamily="18" charset="2"/>
            </a:endParaRPr>
          </a:p>
          <a:p>
            <a:endParaRPr lang="en-US" altLang="zh-CN" b="1" dirty="0">
              <a:latin typeface="黑体" pitchFamily="49" charset="-122"/>
              <a:ea typeface="黑体" pitchFamily="49" charset="-122"/>
              <a:sym typeface="Webdings" pitchFamily="18" charset="2"/>
            </a:endParaRPr>
          </a:p>
          <a:p>
            <a:r>
              <a:rPr lang="zh-CN" altLang="en-US" b="1" dirty="0">
                <a:latin typeface="黑体" pitchFamily="49" charset="-122"/>
                <a:ea typeface="黑体" pitchFamily="49" charset="-122"/>
                <a:sym typeface="Webdings" pitchFamily="18" charset="2"/>
              </a:rPr>
              <a:t>康德道德理论的出现，与当时欧洲新兴的社会思潮</a:t>
            </a:r>
            <a:r>
              <a:rPr lang="en-US" altLang="zh-CN" b="1" dirty="0">
                <a:latin typeface="黑体" pitchFamily="49" charset="-122"/>
                <a:ea typeface="黑体" pitchFamily="49" charset="-122"/>
                <a:sym typeface="Webdings" pitchFamily="18" charset="2"/>
              </a:rPr>
              <a:t>---</a:t>
            </a:r>
            <a:r>
              <a:rPr lang="zh-CN" altLang="en-US" b="1" dirty="0">
                <a:latin typeface="黑体" pitchFamily="49" charset="-122"/>
                <a:ea typeface="黑体" pitchFamily="49" charset="-122"/>
                <a:sym typeface="Webdings" pitchFamily="18" charset="2"/>
              </a:rPr>
              <a:t>启蒙主义密切相关，他的著述也成为启蒙主义思想的重要源泉。启蒙主义强调，我们每个个体，以及整个社会，都必须通过批判反思，来获得自我理解，促使精神上的成熟和社会的进步。</a:t>
            </a:r>
            <a:endParaRPr lang="zh-CN" b="1" dirty="0">
              <a:latin typeface="黑体" pitchFamily="49" charset="-122"/>
              <a:ea typeface="黑体" pitchFamily="49" charset="-122"/>
              <a:sym typeface="Webdings" pitchFamily="18" charset="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Text Box 2"/>
          <p:cNvSpPr txBox="1">
            <a:spLocks noChangeArrowheads="1"/>
          </p:cNvSpPr>
          <p:nvPr/>
        </p:nvSpPr>
        <p:spPr bwMode="auto">
          <a:xfrm>
            <a:off x="762000" y="381000"/>
            <a:ext cx="7696200" cy="3908762"/>
          </a:xfrm>
          <a:prstGeom prst="rect">
            <a:avLst/>
          </a:prstGeom>
          <a:noFill/>
          <a:ln w="9525">
            <a:noFill/>
            <a:miter lim="800000"/>
            <a:headEnd/>
            <a:tailEnd/>
          </a:ln>
        </p:spPr>
        <p:txBody>
          <a:bodyPr>
            <a:spAutoFit/>
          </a:bodyPr>
          <a:lstStyle/>
          <a:p>
            <a:r>
              <a:rPr lang="zh-CN" altLang="zh-CN" sz="3200" b="1" dirty="0">
                <a:latin typeface="黑体" pitchFamily="49" charset="-122"/>
                <a:ea typeface="黑体" pitchFamily="49" charset="-122"/>
              </a:rPr>
              <a:t> </a:t>
            </a:r>
            <a:endParaRPr lang="zh-CN" altLang="zh-CN" sz="3200" b="1" dirty="0">
              <a:latin typeface="黑体" pitchFamily="49" charset="-122"/>
              <a:ea typeface="黑体" pitchFamily="49" charset="-122"/>
              <a:sym typeface="Webdings" pitchFamily="18" charset="2"/>
            </a:endParaRPr>
          </a:p>
          <a:p>
            <a:endParaRPr lang="en-US" altLang="zh-CN" b="1" dirty="0">
              <a:latin typeface="黑体" pitchFamily="49" charset="-122"/>
              <a:ea typeface="黑体" pitchFamily="49" charset="-122"/>
              <a:sym typeface="Webdings" pitchFamily="18" charset="2"/>
            </a:endParaRPr>
          </a:p>
          <a:p>
            <a:r>
              <a:rPr lang="zh-CN" b="1" dirty="0">
                <a:latin typeface="黑体" pitchFamily="49" charset="-122"/>
                <a:ea typeface="黑体" pitchFamily="49" charset="-122"/>
                <a:sym typeface="Webdings" pitchFamily="18" charset="2"/>
              </a:rPr>
              <a:t>康德</a:t>
            </a:r>
            <a:r>
              <a:rPr lang="zh-CN" altLang="en-US" b="1" dirty="0">
                <a:latin typeface="黑体" pitchFamily="49" charset="-122"/>
                <a:ea typeface="黑体" pitchFamily="49" charset="-122"/>
                <a:sym typeface="Webdings" pitchFamily="18" charset="2"/>
              </a:rPr>
              <a:t>在哲学思考上采用的是他称之为“批判”的方法。笼统来说就是：首先描述分析一个领域在体验中的特征，然后追问这样的特征如何可能，由此来确定思想和存在的基本结构。</a:t>
            </a:r>
            <a:endParaRPr lang="zh-CN" b="1" dirty="0">
              <a:latin typeface="黑体" pitchFamily="49" charset="-122"/>
              <a:ea typeface="黑体" pitchFamily="49" charset="-122"/>
              <a:sym typeface="Webdings" pitchFamily="18" charset="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Text Box 2"/>
          <p:cNvSpPr txBox="1">
            <a:spLocks noChangeArrowheads="1"/>
          </p:cNvSpPr>
          <p:nvPr/>
        </p:nvSpPr>
        <p:spPr bwMode="auto">
          <a:xfrm>
            <a:off x="611560" y="404664"/>
            <a:ext cx="7846640" cy="5547092"/>
          </a:xfrm>
          <a:prstGeom prst="rect">
            <a:avLst/>
          </a:prstGeom>
          <a:noFill/>
          <a:ln w="9525">
            <a:noFill/>
            <a:miter lim="800000"/>
            <a:headEnd/>
            <a:tailEnd/>
          </a:ln>
        </p:spPr>
        <p:txBody>
          <a:bodyPr wrap="square">
            <a:spAutoFit/>
          </a:bodyPr>
          <a:lstStyle/>
          <a:p>
            <a:r>
              <a:rPr lang="zh-CN" altLang="zh-CN" sz="3200" b="1" dirty="0">
                <a:latin typeface="黑体" pitchFamily="49" charset="-122"/>
                <a:ea typeface="黑体" pitchFamily="49" charset="-122"/>
              </a:rPr>
              <a:t> </a:t>
            </a:r>
            <a:endParaRPr lang="zh-CN" altLang="zh-CN" sz="3200" b="1" dirty="0">
              <a:latin typeface="黑体" pitchFamily="49" charset="-122"/>
              <a:ea typeface="黑体" pitchFamily="49" charset="-122"/>
              <a:sym typeface="Webdings" pitchFamily="18" charset="2"/>
            </a:endParaRPr>
          </a:p>
          <a:p>
            <a:r>
              <a:rPr lang="zh-CN" altLang="en-US" b="1" dirty="0">
                <a:latin typeface="黑体" pitchFamily="49" charset="-122"/>
                <a:ea typeface="黑体" pitchFamily="49" charset="-122"/>
                <a:sym typeface="Webdings" pitchFamily="18" charset="2"/>
              </a:rPr>
              <a:t>在道德哲学的思考中，康德把义务（</a:t>
            </a:r>
            <a:r>
              <a:rPr lang="en-US" altLang="zh-CN" b="1" dirty="0">
                <a:latin typeface="黑体" pitchFamily="49" charset="-122"/>
                <a:ea typeface="黑体" pitchFamily="49" charset="-122"/>
                <a:sym typeface="Webdings" pitchFamily="18" charset="2"/>
              </a:rPr>
              <a:t>obligation </a:t>
            </a:r>
            <a:r>
              <a:rPr lang="zh-CN" altLang="en-US" b="1" dirty="0">
                <a:latin typeface="黑体" pitchFamily="49" charset="-122"/>
                <a:ea typeface="黑体" pitchFamily="49" charset="-122"/>
                <a:sym typeface="Webdings" pitchFamily="18" charset="2"/>
              </a:rPr>
              <a:t>或</a:t>
            </a:r>
            <a:r>
              <a:rPr lang="en-US" altLang="zh-CN" b="1" dirty="0">
                <a:latin typeface="黑体" pitchFamily="49" charset="-122"/>
                <a:ea typeface="黑体" pitchFamily="49" charset="-122"/>
                <a:sym typeface="Webdings" pitchFamily="18" charset="2"/>
              </a:rPr>
              <a:t>duty</a:t>
            </a:r>
            <a:r>
              <a:rPr lang="zh-CN" altLang="en-US" b="1" dirty="0">
                <a:latin typeface="黑体" pitchFamily="49" charset="-122"/>
                <a:ea typeface="黑体" pitchFamily="49" charset="-122"/>
                <a:sym typeface="Webdings" pitchFamily="18" charset="2"/>
              </a:rPr>
              <a:t>）作为中心。在对日常道德生活的体验中，我们发现，诸如“不要说谎”等义务</a:t>
            </a:r>
            <a:r>
              <a:rPr lang="zh-CN" altLang="en-US" b="1" i="1" dirty="0">
                <a:latin typeface="黑体" pitchFamily="49" charset="-122"/>
                <a:ea typeface="黑体" pitchFamily="49" charset="-122"/>
                <a:sym typeface="Webdings" pitchFamily="18" charset="2"/>
              </a:rPr>
              <a:t>似乎</a:t>
            </a:r>
            <a:r>
              <a:rPr lang="zh-CN" altLang="en-US" b="1" dirty="0">
                <a:latin typeface="黑体" pitchFamily="49" charset="-122"/>
                <a:ea typeface="黑体" pitchFamily="49" charset="-122"/>
                <a:sym typeface="Webdings" pitchFamily="18" charset="2"/>
              </a:rPr>
              <a:t>具有这样的特征，即普遍性和必然性。普遍性是说：这些义务是对所有人的要求、规范，不管每个人的具体的愿望、目标是什么。必然性是说：这些义务能够约束我们，触动我们的行动。</a:t>
            </a:r>
            <a:endParaRPr lang="zh-CN" b="1" dirty="0">
              <a:latin typeface="黑体" pitchFamily="49" charset="-122"/>
              <a:ea typeface="黑体" pitchFamily="49" charset="-122"/>
              <a:sym typeface="Webdings" pitchFamily="18" charset="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Text Box 2"/>
          <p:cNvSpPr txBox="1">
            <a:spLocks noChangeArrowheads="1"/>
          </p:cNvSpPr>
          <p:nvPr/>
        </p:nvSpPr>
        <p:spPr bwMode="auto">
          <a:xfrm>
            <a:off x="611560" y="404664"/>
            <a:ext cx="7846640" cy="5570756"/>
          </a:xfrm>
          <a:prstGeom prst="rect">
            <a:avLst/>
          </a:prstGeom>
          <a:noFill/>
          <a:ln w="9525">
            <a:noFill/>
            <a:miter lim="800000"/>
            <a:headEnd/>
            <a:tailEnd/>
          </a:ln>
        </p:spPr>
        <p:txBody>
          <a:bodyPr wrap="square">
            <a:spAutoFit/>
          </a:bodyPr>
          <a:lstStyle/>
          <a:p>
            <a:r>
              <a:rPr lang="zh-CN" altLang="zh-CN" sz="3200" b="1" dirty="0">
                <a:latin typeface="黑体" pitchFamily="49" charset="-122"/>
                <a:ea typeface="黑体" pitchFamily="49" charset="-122"/>
              </a:rPr>
              <a:t> </a:t>
            </a:r>
            <a:endParaRPr lang="zh-CN" altLang="zh-CN" sz="3200" b="1" dirty="0">
              <a:latin typeface="黑体" pitchFamily="49" charset="-122"/>
              <a:ea typeface="黑体" pitchFamily="49" charset="-122"/>
              <a:sym typeface="Webdings" pitchFamily="18" charset="2"/>
            </a:endParaRPr>
          </a:p>
          <a:p>
            <a:r>
              <a:rPr lang="zh-CN" altLang="en-US" b="1" dirty="0">
                <a:latin typeface="黑体" pitchFamily="49" charset="-122"/>
                <a:ea typeface="黑体" pitchFamily="49" charset="-122"/>
                <a:sym typeface="Webdings" pitchFamily="18" charset="2"/>
              </a:rPr>
              <a:t>康德道德哲学的目标是寻求道德义务的最高原则。他分为两步来完成这项工作。在第一步，康德要表明：如果真有这样的义务，它会是什么样子？它包含什么样的内容？在第二步，康德要表明：这样的义务的确存在，即回答：这样的义务为什么应用于我们每个人？或者我们每个人为什么必须遵循这样的义务。</a:t>
            </a:r>
            <a:endParaRPr lang="zh-CN" b="1" dirty="0">
              <a:latin typeface="黑体" pitchFamily="49" charset="-122"/>
              <a:ea typeface="黑体" pitchFamily="49" charset="-122"/>
              <a:sym typeface="Webdings" pitchFamily="18" charset="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Text Box 2"/>
          <p:cNvSpPr txBox="1">
            <a:spLocks noChangeArrowheads="1"/>
          </p:cNvSpPr>
          <p:nvPr/>
        </p:nvSpPr>
        <p:spPr bwMode="auto">
          <a:xfrm>
            <a:off x="611560" y="404664"/>
            <a:ext cx="7846640" cy="6124754"/>
          </a:xfrm>
          <a:prstGeom prst="rect">
            <a:avLst/>
          </a:prstGeom>
          <a:noFill/>
          <a:ln w="9525">
            <a:noFill/>
            <a:miter lim="800000"/>
            <a:headEnd/>
            <a:tailEnd/>
          </a:ln>
        </p:spPr>
        <p:txBody>
          <a:bodyPr wrap="square">
            <a:spAutoFit/>
          </a:bodyPr>
          <a:lstStyle/>
          <a:p>
            <a:r>
              <a:rPr lang="zh-CN" altLang="zh-CN" sz="3200" b="1" dirty="0">
                <a:latin typeface="黑体" pitchFamily="49" charset="-122"/>
                <a:ea typeface="黑体" pitchFamily="49" charset="-122"/>
              </a:rPr>
              <a:t> </a:t>
            </a:r>
            <a:endParaRPr lang="en-US" altLang="zh-CN" sz="3200" b="1" dirty="0">
              <a:latin typeface="黑体" pitchFamily="49" charset="-122"/>
              <a:ea typeface="黑体" pitchFamily="49" charset="-122"/>
            </a:endParaRPr>
          </a:p>
          <a:p>
            <a:r>
              <a:rPr lang="zh-CN" altLang="en-US" b="1" dirty="0">
                <a:latin typeface="黑体" pitchFamily="49" charset="-122"/>
                <a:ea typeface="黑体" pitchFamily="49" charset="-122"/>
                <a:sym typeface="Webdings" pitchFamily="18" charset="2"/>
              </a:rPr>
              <a:t>（一）康德道德理论的几个基本概念</a:t>
            </a:r>
            <a:endParaRPr lang="en-US" altLang="zh-CN" b="1" dirty="0">
              <a:latin typeface="黑体" pitchFamily="49" charset="-122"/>
              <a:ea typeface="黑体" pitchFamily="49" charset="-122"/>
              <a:sym typeface="Webdings" pitchFamily="18" charset="2"/>
            </a:endParaRPr>
          </a:p>
          <a:p>
            <a:endParaRPr lang="en-US" altLang="zh-CN" b="1" dirty="0">
              <a:latin typeface="黑体" pitchFamily="49" charset="-122"/>
              <a:ea typeface="黑体" pitchFamily="49" charset="-122"/>
              <a:sym typeface="Webdings" pitchFamily="18" charset="2"/>
            </a:endParaRPr>
          </a:p>
          <a:p>
            <a:r>
              <a:rPr lang="zh-CN" altLang="en-US" b="1" dirty="0">
                <a:latin typeface="黑体" pitchFamily="49" charset="-122"/>
                <a:ea typeface="黑体" pitchFamily="49" charset="-122"/>
                <a:sym typeface="Webdings" pitchFamily="18" charset="2"/>
              </a:rPr>
              <a:t>康德道德理论有着丰富而复杂的概念体系。其中最为重要的有三个，即意志、理性、自由。这些概念的含义是在他的具体论证过程中阐明的。但为了理解方便，我们提前对这几个概念做些简要解释。</a:t>
            </a:r>
            <a:endParaRPr lang="en-US" altLang="zh-CN" b="1" dirty="0">
              <a:latin typeface="黑体" pitchFamily="49" charset="-122"/>
              <a:ea typeface="黑体" pitchFamily="49" charset="-122"/>
              <a:sym typeface="Webdings" pitchFamily="18" charset="2"/>
            </a:endParaRPr>
          </a:p>
          <a:p>
            <a:endParaRPr lang="en-US" altLang="zh-CN" b="1" dirty="0">
              <a:latin typeface="黑体" pitchFamily="49" charset="-122"/>
              <a:ea typeface="黑体" pitchFamily="49" charset="-122"/>
              <a:sym typeface="Webdings" pitchFamily="18" charset="2"/>
            </a:endParaRPr>
          </a:p>
          <a:p>
            <a:endParaRPr lang="en-US" altLang="zh-CN" b="1" dirty="0">
              <a:latin typeface="黑体" pitchFamily="49" charset="-122"/>
              <a:ea typeface="黑体" pitchFamily="49" charset="-122"/>
              <a:sym typeface="Webdings" pitchFamily="18" charset="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Text Box 2"/>
          <p:cNvSpPr txBox="1">
            <a:spLocks noChangeArrowheads="1"/>
          </p:cNvSpPr>
          <p:nvPr/>
        </p:nvSpPr>
        <p:spPr bwMode="auto">
          <a:xfrm>
            <a:off x="611560" y="404664"/>
            <a:ext cx="7846640" cy="7786747"/>
          </a:xfrm>
          <a:prstGeom prst="rect">
            <a:avLst/>
          </a:prstGeom>
          <a:noFill/>
          <a:ln w="9525">
            <a:noFill/>
            <a:miter lim="800000"/>
            <a:headEnd/>
            <a:tailEnd/>
          </a:ln>
        </p:spPr>
        <p:txBody>
          <a:bodyPr wrap="square">
            <a:spAutoFit/>
          </a:bodyPr>
          <a:lstStyle/>
          <a:p>
            <a:r>
              <a:rPr lang="zh-CN" altLang="zh-CN" sz="3200" b="1" dirty="0">
                <a:latin typeface="黑体" pitchFamily="49" charset="-122"/>
                <a:ea typeface="黑体" pitchFamily="49" charset="-122"/>
              </a:rPr>
              <a:t> </a:t>
            </a:r>
            <a:endParaRPr lang="en-US" altLang="zh-CN" sz="3200" b="1" dirty="0">
              <a:latin typeface="黑体" pitchFamily="49" charset="-122"/>
              <a:ea typeface="黑体" pitchFamily="49" charset="-122"/>
            </a:endParaRPr>
          </a:p>
          <a:p>
            <a:r>
              <a:rPr lang="en-US" altLang="zh-CN" b="1" dirty="0">
                <a:latin typeface="黑体" pitchFamily="49" charset="-122"/>
                <a:ea typeface="黑体" pitchFamily="49" charset="-122"/>
                <a:sym typeface="Webdings" pitchFamily="18" charset="2"/>
              </a:rPr>
              <a:t>1</a:t>
            </a:r>
            <a:r>
              <a:rPr lang="zh-CN" altLang="en-US" b="1" dirty="0">
                <a:latin typeface="黑体" pitchFamily="49" charset="-122"/>
                <a:ea typeface="黑体" pitchFamily="49" charset="-122"/>
                <a:sym typeface="Webdings" pitchFamily="18" charset="2"/>
              </a:rPr>
              <a:t>、意志（</a:t>
            </a:r>
            <a:r>
              <a:rPr lang="en-US" altLang="zh-CN" b="1" dirty="0">
                <a:latin typeface="黑体" pitchFamily="49" charset="-122"/>
                <a:ea typeface="黑体" pitchFamily="49" charset="-122"/>
                <a:sym typeface="Webdings" pitchFamily="18" charset="2"/>
              </a:rPr>
              <a:t>will</a:t>
            </a:r>
            <a:r>
              <a:rPr lang="zh-CN" altLang="en-US" b="1" dirty="0">
                <a:latin typeface="黑体" pitchFamily="49" charset="-122"/>
                <a:ea typeface="黑体" pitchFamily="49" charset="-122"/>
                <a:sym typeface="Webdings" pitchFamily="18" charset="2"/>
              </a:rPr>
              <a:t>）</a:t>
            </a:r>
            <a:endParaRPr lang="en-US" altLang="zh-CN" b="1" dirty="0">
              <a:latin typeface="黑体" pitchFamily="49" charset="-122"/>
              <a:ea typeface="黑体" pitchFamily="49" charset="-122"/>
              <a:sym typeface="Webdings" pitchFamily="18" charset="2"/>
            </a:endParaRPr>
          </a:p>
          <a:p>
            <a:endParaRPr lang="en-US" altLang="zh-CN" b="1" dirty="0">
              <a:latin typeface="黑体" pitchFamily="49" charset="-122"/>
              <a:ea typeface="黑体" pitchFamily="49" charset="-122"/>
              <a:sym typeface="Webdings" pitchFamily="18" charset="2"/>
            </a:endParaRPr>
          </a:p>
          <a:p>
            <a:r>
              <a:rPr lang="zh-CN" altLang="en-US" b="1" dirty="0">
                <a:latin typeface="黑体" pitchFamily="49" charset="-122"/>
                <a:ea typeface="黑体" pitchFamily="49" charset="-122"/>
                <a:sym typeface="Webdings" pitchFamily="18" charset="2"/>
              </a:rPr>
              <a:t>从日常体验来看，人的行动（</a:t>
            </a:r>
            <a:r>
              <a:rPr lang="en-US" altLang="zh-CN" b="1" dirty="0">
                <a:latin typeface="黑体" pitchFamily="49" charset="-122"/>
                <a:ea typeface="黑体" pitchFamily="49" charset="-122"/>
                <a:sym typeface="Webdings" pitchFamily="18" charset="2"/>
              </a:rPr>
              <a:t>Action</a:t>
            </a:r>
            <a:r>
              <a:rPr lang="zh-CN" altLang="en-US" b="1" dirty="0">
                <a:latin typeface="黑体" pitchFamily="49" charset="-122"/>
                <a:ea typeface="黑体" pitchFamily="49" charset="-122"/>
                <a:sym typeface="Webdings" pitchFamily="18" charset="2"/>
              </a:rPr>
              <a:t>）和动物的行为（</a:t>
            </a:r>
            <a:r>
              <a:rPr lang="en-US" altLang="zh-CN" b="1" dirty="0">
                <a:latin typeface="黑体" pitchFamily="49" charset="-122"/>
                <a:ea typeface="黑体" pitchFamily="49" charset="-122"/>
                <a:sym typeface="Webdings" pitchFamily="18" charset="2"/>
              </a:rPr>
              <a:t>behavior</a:t>
            </a:r>
            <a:r>
              <a:rPr lang="zh-CN" altLang="en-US" b="1" dirty="0">
                <a:latin typeface="黑体" pitchFamily="49" charset="-122"/>
                <a:ea typeface="黑体" pitchFamily="49" charset="-122"/>
                <a:sym typeface="Webdings" pitchFamily="18" charset="2"/>
              </a:rPr>
              <a:t>）不同。动物的行为或者是出于本能或倾向，也就是环境的直接刺激导致了它们的行为，或者是出于愿望（</a:t>
            </a:r>
            <a:r>
              <a:rPr lang="en-US" altLang="zh-CN" b="1" dirty="0">
                <a:latin typeface="黑体" pitchFamily="49" charset="-122"/>
                <a:ea typeface="黑体" pitchFamily="49" charset="-122"/>
                <a:sym typeface="Webdings" pitchFamily="18" charset="2"/>
              </a:rPr>
              <a:t>desire</a:t>
            </a:r>
            <a:r>
              <a:rPr lang="zh-CN" altLang="en-US" b="1" dirty="0">
                <a:latin typeface="黑体" pitchFamily="49" charset="-122"/>
                <a:ea typeface="黑体" pitchFamily="49" charset="-122"/>
                <a:sym typeface="Webdings" pitchFamily="18" charset="2"/>
              </a:rPr>
              <a:t>）</a:t>
            </a:r>
            <a:r>
              <a:rPr lang="en-US" altLang="zh-CN" b="1" dirty="0">
                <a:latin typeface="黑体" pitchFamily="49" charset="-122"/>
                <a:ea typeface="黑体" pitchFamily="49" charset="-122"/>
                <a:sym typeface="Webdings" pitchFamily="18" charset="2"/>
              </a:rPr>
              <a:t>,</a:t>
            </a:r>
            <a:r>
              <a:rPr lang="zh-CN" altLang="en-US" b="1" dirty="0">
                <a:latin typeface="黑体" pitchFamily="49" charset="-122"/>
                <a:ea typeface="黑体" pitchFamily="49" charset="-122"/>
                <a:sym typeface="Webdings" pitchFamily="18" charset="2"/>
              </a:rPr>
              <a:t>即对环境的表征导致了它们的行为。</a:t>
            </a:r>
            <a:endParaRPr lang="en-US" altLang="zh-CN" b="1" dirty="0">
              <a:latin typeface="黑体" pitchFamily="49" charset="-122"/>
              <a:ea typeface="黑体" pitchFamily="49" charset="-122"/>
              <a:sym typeface="Webdings" pitchFamily="18" charset="2"/>
            </a:endParaRPr>
          </a:p>
          <a:p>
            <a:endParaRPr lang="en-US" altLang="zh-CN" b="1" dirty="0">
              <a:latin typeface="黑体" pitchFamily="49" charset="-122"/>
              <a:ea typeface="黑体" pitchFamily="49" charset="-122"/>
              <a:sym typeface="Webdings" pitchFamily="18" charset="2"/>
            </a:endParaRPr>
          </a:p>
          <a:p>
            <a:endParaRPr lang="en-US" altLang="zh-CN" b="1" dirty="0">
              <a:latin typeface="黑体" pitchFamily="49" charset="-122"/>
              <a:ea typeface="黑体" pitchFamily="49" charset="-122"/>
              <a:sym typeface="Webdings" pitchFamily="18" charset="2"/>
            </a:endParaRPr>
          </a:p>
          <a:p>
            <a:endParaRPr lang="en-US" altLang="zh-CN" b="1" dirty="0">
              <a:latin typeface="黑体" pitchFamily="49" charset="-122"/>
              <a:ea typeface="黑体" pitchFamily="49" charset="-122"/>
              <a:sym typeface="Webdings" pitchFamily="18" charset="2"/>
            </a:endParaRPr>
          </a:p>
          <a:p>
            <a:endParaRPr lang="en-US" altLang="zh-CN" b="1" dirty="0">
              <a:latin typeface="黑体" pitchFamily="49" charset="-122"/>
              <a:ea typeface="黑体" pitchFamily="49" charset="-122"/>
              <a:sym typeface="Webdings" pitchFamily="18" charset="2"/>
            </a:endParaRPr>
          </a:p>
          <a:p>
            <a:endParaRPr lang="en-US" altLang="zh-CN" b="1" dirty="0">
              <a:latin typeface="黑体" pitchFamily="49" charset="-122"/>
              <a:ea typeface="黑体" pitchFamily="49" charset="-122"/>
              <a:sym typeface="Webdings" pitchFamily="18" charset="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Text Box 2"/>
          <p:cNvSpPr txBox="1">
            <a:spLocks noChangeArrowheads="1"/>
          </p:cNvSpPr>
          <p:nvPr/>
        </p:nvSpPr>
        <p:spPr bwMode="auto">
          <a:xfrm>
            <a:off x="611560" y="476672"/>
            <a:ext cx="8064896" cy="7232749"/>
          </a:xfrm>
          <a:prstGeom prst="rect">
            <a:avLst/>
          </a:prstGeom>
          <a:noFill/>
          <a:ln w="9525">
            <a:noFill/>
            <a:miter lim="800000"/>
            <a:headEnd/>
            <a:tailEnd/>
          </a:ln>
        </p:spPr>
        <p:txBody>
          <a:bodyPr wrap="square">
            <a:spAutoFit/>
          </a:bodyPr>
          <a:lstStyle/>
          <a:p>
            <a:r>
              <a:rPr lang="zh-CN" altLang="zh-CN" sz="3200" b="1" dirty="0">
                <a:latin typeface="黑体" pitchFamily="49" charset="-122"/>
                <a:ea typeface="黑体" pitchFamily="49" charset="-122"/>
              </a:rPr>
              <a:t> </a:t>
            </a:r>
            <a:endParaRPr lang="en-US" altLang="zh-CN" sz="3200" b="1" dirty="0">
              <a:latin typeface="黑体" pitchFamily="49" charset="-122"/>
              <a:ea typeface="黑体" pitchFamily="49" charset="-122"/>
            </a:endParaRPr>
          </a:p>
          <a:p>
            <a:r>
              <a:rPr lang="zh-CN" altLang="en-US" b="1" dirty="0">
                <a:latin typeface="黑体" pitchFamily="49" charset="-122"/>
                <a:ea typeface="黑体" pitchFamily="49" charset="-122"/>
                <a:sym typeface="Webdings" pitchFamily="18" charset="2"/>
              </a:rPr>
              <a:t>人有动物性的一面，即具有本能、倾向和愿望，但也有不同的一面。对于动物来说，它的本能、倾向和愿望，必然导致它的行为，这是自然的因果律决定的。</a:t>
            </a:r>
            <a:endParaRPr lang="en-US" altLang="zh-CN" b="1" dirty="0">
              <a:latin typeface="黑体" pitchFamily="49" charset="-122"/>
              <a:ea typeface="黑体" pitchFamily="49" charset="-122"/>
              <a:sym typeface="Webdings" pitchFamily="18" charset="2"/>
            </a:endParaRPr>
          </a:p>
          <a:p>
            <a:r>
              <a:rPr lang="zh-CN" altLang="en-US" b="1" dirty="0">
                <a:latin typeface="黑体" pitchFamily="49" charset="-122"/>
                <a:ea typeface="黑体" pitchFamily="49" charset="-122"/>
                <a:sym typeface="Webdings" pitchFamily="18" charset="2"/>
              </a:rPr>
              <a:t>但人在原则上可以违抗本能、倾向和愿望而行动，这种能力称为意志。动物的行为是由其本能、倾向和愿望发动的。人的行动则是由意志发动的。</a:t>
            </a:r>
            <a:endParaRPr lang="en-US" altLang="zh-CN" b="1" dirty="0">
              <a:latin typeface="黑体" pitchFamily="49" charset="-122"/>
              <a:ea typeface="黑体" pitchFamily="49" charset="-122"/>
              <a:sym typeface="Webdings" pitchFamily="18" charset="2"/>
            </a:endParaRPr>
          </a:p>
          <a:p>
            <a:endParaRPr lang="en-US" altLang="zh-CN" b="1" dirty="0">
              <a:latin typeface="黑体" pitchFamily="49" charset="-122"/>
              <a:ea typeface="黑体" pitchFamily="49" charset="-122"/>
              <a:sym typeface="Webdings" pitchFamily="18" charset="2"/>
            </a:endParaRPr>
          </a:p>
          <a:p>
            <a:endParaRPr lang="en-US" altLang="zh-CN" b="1" dirty="0">
              <a:latin typeface="黑体" pitchFamily="49" charset="-122"/>
              <a:ea typeface="黑体" pitchFamily="49" charset="-122"/>
              <a:sym typeface="Webdings" pitchFamily="18" charset="2"/>
            </a:endParaRPr>
          </a:p>
          <a:p>
            <a:endParaRPr lang="en-US" altLang="zh-CN" b="1" dirty="0">
              <a:latin typeface="黑体" pitchFamily="49" charset="-122"/>
              <a:ea typeface="黑体" pitchFamily="49" charset="-122"/>
              <a:sym typeface="Webdings" pitchFamily="18" charset="2"/>
            </a:endParaRPr>
          </a:p>
          <a:p>
            <a:endParaRPr lang="en-US" altLang="zh-CN" b="1" dirty="0">
              <a:latin typeface="黑体" pitchFamily="49" charset="-122"/>
              <a:ea typeface="黑体" pitchFamily="49" charset="-122"/>
              <a:sym typeface="Webdings" pitchFamily="18" charset="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Text Box 2"/>
          <p:cNvSpPr txBox="1">
            <a:spLocks noChangeArrowheads="1"/>
          </p:cNvSpPr>
          <p:nvPr/>
        </p:nvSpPr>
        <p:spPr bwMode="auto">
          <a:xfrm>
            <a:off x="611560" y="476672"/>
            <a:ext cx="8064896" cy="6678751"/>
          </a:xfrm>
          <a:prstGeom prst="rect">
            <a:avLst/>
          </a:prstGeom>
          <a:noFill/>
          <a:ln w="9525">
            <a:noFill/>
            <a:miter lim="800000"/>
            <a:headEnd/>
            <a:tailEnd/>
          </a:ln>
        </p:spPr>
        <p:txBody>
          <a:bodyPr wrap="square">
            <a:spAutoFit/>
          </a:bodyPr>
          <a:lstStyle/>
          <a:p>
            <a:r>
              <a:rPr lang="zh-CN" altLang="zh-CN" sz="3200" b="1" dirty="0">
                <a:latin typeface="黑体" pitchFamily="49" charset="-122"/>
                <a:ea typeface="黑体" pitchFamily="49" charset="-122"/>
              </a:rPr>
              <a:t> </a:t>
            </a:r>
            <a:endParaRPr lang="en-US" altLang="zh-CN" sz="3200" b="1" dirty="0">
              <a:latin typeface="黑体" pitchFamily="49" charset="-122"/>
              <a:ea typeface="黑体" pitchFamily="49" charset="-122"/>
            </a:endParaRPr>
          </a:p>
          <a:p>
            <a:r>
              <a:rPr lang="zh-CN" altLang="en-US" b="1" dirty="0">
                <a:latin typeface="黑体" pitchFamily="49" charset="-122"/>
                <a:ea typeface="黑体" pitchFamily="49" charset="-122"/>
                <a:sym typeface="Webdings" pitchFamily="18" charset="2"/>
              </a:rPr>
              <a:t>当一个人有某些倾向或愿望时，这些倾向或愿望会刺激人以某种方式行为。但人似乎并不会被迫使不得不以这种方式行动，意志能够对是否以这种方式行动进行选择。意志可能同意愿望，决定执行某个行动满足这个愿望。意志可能不同意愿望，决定不执行能够满足这个愿望的行动。</a:t>
            </a:r>
            <a:endParaRPr lang="en-US" altLang="zh-CN" b="1" dirty="0">
              <a:latin typeface="黑体" pitchFamily="49" charset="-122"/>
              <a:ea typeface="黑体" pitchFamily="49" charset="-122"/>
              <a:sym typeface="Webdings" pitchFamily="18" charset="2"/>
            </a:endParaRPr>
          </a:p>
          <a:p>
            <a:endParaRPr lang="en-US" altLang="zh-CN" b="1" dirty="0">
              <a:latin typeface="黑体" pitchFamily="49" charset="-122"/>
              <a:ea typeface="黑体" pitchFamily="49" charset="-122"/>
              <a:sym typeface="Webdings" pitchFamily="18" charset="2"/>
            </a:endParaRPr>
          </a:p>
          <a:p>
            <a:endParaRPr lang="en-US" altLang="zh-CN" b="1" dirty="0">
              <a:latin typeface="黑体" pitchFamily="49" charset="-122"/>
              <a:ea typeface="黑体" pitchFamily="49" charset="-122"/>
              <a:sym typeface="Webdings" pitchFamily="18" charset="2"/>
            </a:endParaRPr>
          </a:p>
          <a:p>
            <a:endParaRPr lang="en-US" altLang="zh-CN" b="1" dirty="0">
              <a:latin typeface="黑体" pitchFamily="49" charset="-122"/>
              <a:ea typeface="黑体" pitchFamily="49" charset="-122"/>
              <a:sym typeface="Webdings" pitchFamily="18" charset="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Text Box 2"/>
          <p:cNvSpPr txBox="1">
            <a:spLocks noChangeArrowheads="1"/>
          </p:cNvSpPr>
          <p:nvPr/>
        </p:nvSpPr>
        <p:spPr bwMode="auto">
          <a:xfrm>
            <a:off x="611560" y="476672"/>
            <a:ext cx="8064896" cy="6678751"/>
          </a:xfrm>
          <a:prstGeom prst="rect">
            <a:avLst/>
          </a:prstGeom>
          <a:noFill/>
          <a:ln w="9525">
            <a:noFill/>
            <a:miter lim="800000"/>
            <a:headEnd/>
            <a:tailEnd/>
          </a:ln>
        </p:spPr>
        <p:txBody>
          <a:bodyPr wrap="square">
            <a:spAutoFit/>
          </a:bodyPr>
          <a:lstStyle/>
          <a:p>
            <a:r>
              <a:rPr lang="zh-CN" altLang="zh-CN" sz="3200" b="1" dirty="0">
                <a:latin typeface="黑体" pitchFamily="49" charset="-122"/>
                <a:ea typeface="黑体" pitchFamily="49" charset="-122"/>
              </a:rPr>
              <a:t> </a:t>
            </a:r>
            <a:endParaRPr lang="en-US" altLang="zh-CN" sz="3200" b="1" dirty="0">
              <a:latin typeface="黑体" pitchFamily="49" charset="-122"/>
              <a:ea typeface="黑体" pitchFamily="49" charset="-122"/>
            </a:endParaRPr>
          </a:p>
          <a:p>
            <a:r>
              <a:rPr lang="zh-CN" altLang="en-US" b="1" dirty="0">
                <a:latin typeface="黑体" pitchFamily="49" charset="-122"/>
                <a:ea typeface="黑体" pitchFamily="49" charset="-122"/>
                <a:sym typeface="Webdings" pitchFamily="18" charset="2"/>
              </a:rPr>
              <a:t>意志的选择、决定，会产生意愿（</a:t>
            </a:r>
            <a:r>
              <a:rPr lang="en-US" altLang="zh-CN" b="1" dirty="0">
                <a:latin typeface="黑体" pitchFamily="49" charset="-122"/>
                <a:ea typeface="黑体" pitchFamily="49" charset="-122"/>
                <a:sym typeface="Webdings" pitchFamily="18" charset="2"/>
              </a:rPr>
              <a:t>willing</a:t>
            </a:r>
            <a:r>
              <a:rPr lang="zh-CN" altLang="en-US" b="1" dirty="0">
                <a:latin typeface="黑体" pitchFamily="49" charset="-122"/>
                <a:ea typeface="黑体" pitchFamily="49" charset="-122"/>
                <a:sym typeface="Webdings" pitchFamily="18" charset="2"/>
              </a:rPr>
              <a:t>）</a:t>
            </a:r>
            <a:r>
              <a:rPr lang="en-US" altLang="zh-CN" b="1" dirty="0">
                <a:latin typeface="黑体" pitchFamily="49" charset="-122"/>
                <a:ea typeface="黑体" pitchFamily="49" charset="-122"/>
                <a:sym typeface="Webdings" pitchFamily="18" charset="2"/>
              </a:rPr>
              <a:t>,</a:t>
            </a:r>
            <a:r>
              <a:rPr lang="zh-CN" altLang="en-US" b="1" dirty="0">
                <a:latin typeface="黑体" pitchFamily="49" charset="-122"/>
                <a:ea typeface="黑体" pitchFamily="49" charset="-122"/>
                <a:sym typeface="Webdings" pitchFamily="18" charset="2"/>
              </a:rPr>
              <a:t>意愿作为一种动机触动我们实际执行这个行动。意愿不同于愿望。愿望来自于人的自然和社会的构成状况，不是人选择和决定的，而意愿是基于人的选择和决定。意愿不同于希望，希望不一定导致人们行动，而意愿则会实际触发人们的行动。</a:t>
            </a:r>
            <a:endParaRPr lang="en-US" altLang="zh-CN" b="1" dirty="0">
              <a:latin typeface="黑体" pitchFamily="49" charset="-122"/>
              <a:ea typeface="黑体" pitchFamily="49" charset="-122"/>
              <a:sym typeface="Webdings" pitchFamily="18" charset="2"/>
            </a:endParaRPr>
          </a:p>
          <a:p>
            <a:endParaRPr lang="en-US" altLang="zh-CN" b="1" dirty="0">
              <a:latin typeface="黑体" pitchFamily="49" charset="-122"/>
              <a:ea typeface="黑体" pitchFamily="49" charset="-122"/>
              <a:sym typeface="Webdings" pitchFamily="18" charset="2"/>
            </a:endParaRPr>
          </a:p>
          <a:p>
            <a:endParaRPr lang="en-US" altLang="zh-CN" b="1" dirty="0">
              <a:latin typeface="黑体" pitchFamily="49" charset="-122"/>
              <a:ea typeface="黑体" pitchFamily="49" charset="-122"/>
              <a:sym typeface="Webdings" pitchFamily="18" charset="2"/>
            </a:endParaRPr>
          </a:p>
          <a:p>
            <a:endParaRPr lang="en-US" altLang="zh-CN" b="1" dirty="0">
              <a:latin typeface="黑体" pitchFamily="49" charset="-122"/>
              <a:ea typeface="黑体" pitchFamily="49" charset="-122"/>
              <a:sym typeface="Webdings" pitchFamily="18" charset="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Text Box 2"/>
          <p:cNvSpPr txBox="1">
            <a:spLocks noChangeArrowheads="1"/>
          </p:cNvSpPr>
          <p:nvPr/>
        </p:nvSpPr>
        <p:spPr bwMode="auto">
          <a:xfrm>
            <a:off x="714375" y="642938"/>
            <a:ext cx="7696200" cy="3354765"/>
          </a:xfrm>
          <a:prstGeom prst="rect">
            <a:avLst/>
          </a:prstGeom>
          <a:noFill/>
          <a:ln w="9525">
            <a:noFill/>
            <a:miter lim="800000"/>
            <a:headEnd/>
            <a:tailEnd/>
          </a:ln>
        </p:spPr>
        <p:txBody>
          <a:bodyPr>
            <a:spAutoFit/>
          </a:bodyPr>
          <a:lstStyle/>
          <a:p>
            <a:r>
              <a:rPr lang="zh-CN" altLang="zh-CN" sz="3200" b="1" dirty="0">
                <a:latin typeface="黑体" pitchFamily="49" charset="-122"/>
                <a:ea typeface="黑体" pitchFamily="49" charset="-122"/>
              </a:rPr>
              <a:t> </a:t>
            </a:r>
            <a:endParaRPr lang="zh-CN" altLang="zh-CN" sz="3200" b="1" dirty="0">
              <a:latin typeface="黑体" pitchFamily="49" charset="-122"/>
              <a:ea typeface="黑体" pitchFamily="49" charset="-122"/>
              <a:sym typeface="Webdings" pitchFamily="18" charset="2"/>
            </a:endParaRPr>
          </a:p>
          <a:p>
            <a:r>
              <a:rPr lang="zh-CN" altLang="zh-CN" b="1" dirty="0">
                <a:latin typeface="黑体" pitchFamily="49" charset="-122"/>
                <a:ea typeface="黑体" pitchFamily="49" charset="-122"/>
                <a:sym typeface="Webdings" pitchFamily="18" charset="2"/>
              </a:rPr>
              <a:t></a:t>
            </a:r>
            <a:r>
              <a:rPr lang="zh-CN" b="1" dirty="0">
                <a:latin typeface="黑体" pitchFamily="49" charset="-122"/>
                <a:ea typeface="黑体" pitchFamily="49" charset="-122"/>
                <a:sym typeface="Webdings" pitchFamily="18" charset="2"/>
              </a:rPr>
              <a:t>伤害他人与未能阻止他人受到伤害</a:t>
            </a:r>
          </a:p>
          <a:p>
            <a:r>
              <a:rPr lang="zh-CN" altLang="zh-CN" b="1" dirty="0">
                <a:latin typeface="黑体" pitchFamily="49" charset="-122"/>
                <a:ea typeface="黑体" pitchFamily="49" charset="-122"/>
                <a:sym typeface="Webdings" pitchFamily="18" charset="2"/>
              </a:rPr>
              <a:t>  </a:t>
            </a:r>
            <a:r>
              <a:rPr lang="zh-CN" altLang="en-US" b="1" dirty="0">
                <a:latin typeface="黑体" pitchFamily="49" charset="-122"/>
                <a:ea typeface="黑体" pitchFamily="49" charset="-122"/>
                <a:sym typeface="Webdings" pitchFamily="18" charset="2"/>
              </a:rPr>
              <a:t>从直觉上看，一个人的行为伤害到他人，和一个人的行为未能阻止他人受到伤害，对这两个行为的道德评价是有差异的。</a:t>
            </a:r>
            <a:endParaRPr lang="zh-CN" b="1" dirty="0">
              <a:latin typeface="黑体" pitchFamily="49" charset="-122"/>
              <a:ea typeface="黑体" pitchFamily="49" charset="-122"/>
              <a:sym typeface="Webdings" pitchFamily="18" charset="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Text Box 2"/>
          <p:cNvSpPr txBox="1">
            <a:spLocks noChangeArrowheads="1"/>
          </p:cNvSpPr>
          <p:nvPr/>
        </p:nvSpPr>
        <p:spPr bwMode="auto">
          <a:xfrm>
            <a:off x="611560" y="476672"/>
            <a:ext cx="8064896" cy="5016758"/>
          </a:xfrm>
          <a:prstGeom prst="rect">
            <a:avLst/>
          </a:prstGeom>
          <a:noFill/>
          <a:ln w="9525">
            <a:noFill/>
            <a:miter lim="800000"/>
            <a:headEnd/>
            <a:tailEnd/>
          </a:ln>
        </p:spPr>
        <p:txBody>
          <a:bodyPr wrap="square">
            <a:spAutoFit/>
          </a:bodyPr>
          <a:lstStyle/>
          <a:p>
            <a:r>
              <a:rPr lang="zh-CN" altLang="zh-CN" sz="3200" b="1" dirty="0">
                <a:latin typeface="黑体" pitchFamily="49" charset="-122"/>
                <a:ea typeface="黑体" pitchFamily="49" charset="-122"/>
              </a:rPr>
              <a:t> </a:t>
            </a:r>
            <a:endParaRPr lang="en-US" altLang="zh-CN" sz="3200" b="1" dirty="0">
              <a:latin typeface="黑体" pitchFamily="49" charset="-122"/>
              <a:ea typeface="黑体" pitchFamily="49" charset="-122"/>
            </a:endParaRPr>
          </a:p>
          <a:p>
            <a:r>
              <a:rPr lang="zh-CN" altLang="en-US" b="1" dirty="0">
                <a:latin typeface="黑体" pitchFamily="49" charset="-122"/>
                <a:ea typeface="黑体" pitchFamily="49" charset="-122"/>
                <a:sym typeface="Webdings" pitchFamily="18" charset="2"/>
              </a:rPr>
              <a:t>在有的时候，意志必须克服倾向、愿望、情感的影响。存在意志薄弱的情况。但在这种情况下，并非没有意志，或者意志不起作用，而是倾向、愿望、情感等干扰了意志的实际行使。而在有的时候，愿望、情感可能有助于意志顺畅地行使。</a:t>
            </a:r>
            <a:endParaRPr lang="en-US" altLang="zh-CN" b="1" dirty="0">
              <a:latin typeface="黑体" pitchFamily="49" charset="-122"/>
              <a:ea typeface="黑体" pitchFamily="49" charset="-122"/>
              <a:sym typeface="Webdings" pitchFamily="18" charset="2"/>
            </a:endParaRPr>
          </a:p>
          <a:p>
            <a:endParaRPr lang="en-US" altLang="zh-CN" b="1" dirty="0">
              <a:latin typeface="黑体" pitchFamily="49" charset="-122"/>
              <a:ea typeface="黑体" pitchFamily="49" charset="-122"/>
              <a:sym typeface="Webdings" pitchFamily="18" charset="2"/>
            </a:endParaRPr>
          </a:p>
          <a:p>
            <a:endParaRPr lang="en-US" altLang="zh-CN" b="1" dirty="0">
              <a:latin typeface="黑体" pitchFamily="49" charset="-122"/>
              <a:ea typeface="黑体" pitchFamily="49" charset="-122"/>
              <a:sym typeface="Webdings" pitchFamily="18" charset="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Text Box 2"/>
          <p:cNvSpPr txBox="1">
            <a:spLocks noChangeArrowheads="1"/>
          </p:cNvSpPr>
          <p:nvPr/>
        </p:nvSpPr>
        <p:spPr bwMode="auto">
          <a:xfrm>
            <a:off x="762000" y="381000"/>
            <a:ext cx="7696200" cy="5016758"/>
          </a:xfrm>
          <a:prstGeom prst="rect">
            <a:avLst/>
          </a:prstGeom>
          <a:noFill/>
          <a:ln w="9525">
            <a:noFill/>
            <a:miter lim="800000"/>
            <a:headEnd/>
            <a:tailEnd/>
          </a:ln>
        </p:spPr>
        <p:txBody>
          <a:bodyPr>
            <a:spAutoFit/>
          </a:bodyPr>
          <a:lstStyle/>
          <a:p>
            <a:r>
              <a:rPr lang="zh-CN" altLang="zh-CN" sz="3200" b="1" dirty="0">
                <a:latin typeface="黑体" pitchFamily="49" charset="-122"/>
                <a:ea typeface="黑体" pitchFamily="49" charset="-122"/>
              </a:rPr>
              <a:t> </a:t>
            </a:r>
            <a:endParaRPr lang="zh-CN" altLang="zh-CN" sz="3200" b="1" dirty="0">
              <a:latin typeface="黑体" pitchFamily="49" charset="-122"/>
              <a:ea typeface="黑体" pitchFamily="49" charset="-122"/>
              <a:sym typeface="Webdings" pitchFamily="18" charset="2"/>
            </a:endParaRPr>
          </a:p>
          <a:p>
            <a:r>
              <a:rPr lang="en-US" altLang="zh-CN" b="1" dirty="0">
                <a:latin typeface="黑体" pitchFamily="49" charset="-122"/>
                <a:ea typeface="黑体" pitchFamily="49" charset="-122"/>
                <a:sym typeface="Webdings" pitchFamily="18" charset="2"/>
              </a:rPr>
              <a:t>2</a:t>
            </a:r>
            <a:r>
              <a:rPr lang="zh-CN" altLang="zh-CN" b="1" dirty="0">
                <a:latin typeface="黑体" pitchFamily="49" charset="-122"/>
                <a:ea typeface="黑体" pitchFamily="49" charset="-122"/>
                <a:sym typeface="Webdings" pitchFamily="18" charset="2"/>
              </a:rPr>
              <a:t>、</a:t>
            </a:r>
            <a:r>
              <a:rPr lang="zh-CN" altLang="en-US" b="1" dirty="0">
                <a:latin typeface="黑体" pitchFamily="49" charset="-122"/>
                <a:ea typeface="黑体" pitchFamily="49" charset="-122"/>
                <a:sym typeface="Webdings" pitchFamily="18" charset="2"/>
              </a:rPr>
              <a:t>理性</a:t>
            </a:r>
            <a:endParaRPr lang="zh-CN" altLang="zh-CN" b="1" dirty="0">
              <a:latin typeface="黑体" pitchFamily="49" charset="-122"/>
              <a:ea typeface="黑体" pitchFamily="49" charset="-122"/>
            </a:endParaRPr>
          </a:p>
          <a:p>
            <a:endParaRPr lang="en-US" altLang="zh-CN" b="1" dirty="0">
              <a:latin typeface="黑体" pitchFamily="49" charset="-122"/>
              <a:ea typeface="黑体" pitchFamily="49" charset="-122"/>
              <a:sym typeface="Webdings" pitchFamily="18" charset="2"/>
            </a:endParaRPr>
          </a:p>
          <a:p>
            <a:r>
              <a:rPr lang="zh-CN" altLang="en-US" b="1" dirty="0">
                <a:latin typeface="黑体" pitchFamily="49" charset="-122"/>
                <a:ea typeface="黑体" pitchFamily="49" charset="-122"/>
                <a:sym typeface="Webdings" pitchFamily="18" charset="2"/>
              </a:rPr>
              <a:t>从日常体验来看，人区别于其他事物的一个特征，在于人拥有理性。人的理性体现在两个领域，一个是认识活动。人的认识过程包含一系列理性原则，如逻辑原则、证据原则等。康德称之为理论理性。</a:t>
            </a:r>
            <a:endParaRPr lang="zh-CN" b="1" dirty="0">
              <a:latin typeface="黑体" pitchFamily="49" charset="-122"/>
              <a:ea typeface="黑体" pitchFamily="49" charset="-122"/>
              <a:sym typeface="Webdings" pitchFamily="18" charset="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Text Box 2"/>
          <p:cNvSpPr txBox="1">
            <a:spLocks noChangeArrowheads="1"/>
          </p:cNvSpPr>
          <p:nvPr/>
        </p:nvSpPr>
        <p:spPr bwMode="auto">
          <a:xfrm>
            <a:off x="467544" y="764704"/>
            <a:ext cx="8131175" cy="4524315"/>
          </a:xfrm>
          <a:prstGeom prst="rect">
            <a:avLst/>
          </a:prstGeom>
          <a:noFill/>
          <a:ln w="9525">
            <a:noFill/>
            <a:miter lim="800000"/>
            <a:headEnd/>
            <a:tailEnd/>
          </a:ln>
        </p:spPr>
        <p:txBody>
          <a:bodyPr>
            <a:spAutoFit/>
          </a:bodyPr>
          <a:lstStyle/>
          <a:p>
            <a:endParaRPr lang="zh-CN" b="1" dirty="0">
              <a:latin typeface="黑体" pitchFamily="49" charset="-122"/>
              <a:ea typeface="黑体" pitchFamily="49" charset="-122"/>
            </a:endParaRPr>
          </a:p>
          <a:p>
            <a:r>
              <a:rPr lang="zh-CN" altLang="en-US" b="1" dirty="0">
                <a:latin typeface="黑体" pitchFamily="49" charset="-122"/>
                <a:ea typeface="黑体" pitchFamily="49" charset="-122"/>
                <a:sym typeface="Webdings" pitchFamily="18" charset="2"/>
              </a:rPr>
              <a:t>人的理性还体现在人的行动中。人的</a:t>
            </a:r>
            <a:r>
              <a:rPr lang="zh-CN" b="1" dirty="0">
                <a:latin typeface="黑体" pitchFamily="49" charset="-122"/>
                <a:ea typeface="黑体" pitchFamily="49" charset="-122"/>
                <a:sym typeface="Webdings" pitchFamily="18" charset="2"/>
              </a:rPr>
              <a:t>行</a:t>
            </a:r>
            <a:r>
              <a:rPr lang="zh-CN" altLang="en-US" b="1" dirty="0">
                <a:latin typeface="黑体" pitchFamily="49" charset="-122"/>
                <a:ea typeface="黑体" pitchFamily="49" charset="-122"/>
                <a:sym typeface="Webdings" pitchFamily="18" charset="2"/>
              </a:rPr>
              <a:t>动是由意志发动的，是意志选择、决定、触发的。但是，意志的行使并非随机的、任意的，而是包含了一系列理性原则。这体现在人们选择和决定时的慎思之中，也体现在人们对选择和决定的执行中。康德称之为实践理性。</a:t>
            </a:r>
            <a:endParaRPr lang="zh-CN" b="1" dirty="0">
              <a:latin typeface="黑体" pitchFamily="49" charset="-122"/>
              <a:ea typeface="黑体" pitchFamily="49" charset="-122"/>
              <a:sym typeface="Webdings" pitchFamily="18" charset="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Text Box 2"/>
          <p:cNvSpPr txBox="1">
            <a:spLocks noChangeArrowheads="1"/>
          </p:cNvSpPr>
          <p:nvPr/>
        </p:nvSpPr>
        <p:spPr bwMode="auto">
          <a:xfrm>
            <a:off x="467544" y="764704"/>
            <a:ext cx="8131175" cy="3416320"/>
          </a:xfrm>
          <a:prstGeom prst="rect">
            <a:avLst/>
          </a:prstGeom>
          <a:noFill/>
          <a:ln w="9525">
            <a:noFill/>
            <a:miter lim="800000"/>
            <a:headEnd/>
            <a:tailEnd/>
          </a:ln>
        </p:spPr>
        <p:txBody>
          <a:bodyPr>
            <a:spAutoFit/>
          </a:bodyPr>
          <a:lstStyle/>
          <a:p>
            <a:endParaRPr lang="zh-CN" b="1" dirty="0">
              <a:latin typeface="黑体" pitchFamily="49" charset="-122"/>
              <a:ea typeface="黑体" pitchFamily="49" charset="-122"/>
            </a:endParaRPr>
          </a:p>
          <a:p>
            <a:r>
              <a:rPr lang="zh-CN" altLang="en-US" b="1" dirty="0">
                <a:latin typeface="黑体" pitchFamily="49" charset="-122"/>
                <a:ea typeface="黑体" pitchFamily="49" charset="-122"/>
                <a:sym typeface="Webdings" pitchFamily="18" charset="2"/>
              </a:rPr>
              <a:t>有的时候，一个人的行动似乎是非理性的。这并不意味着这个人的意志不包含理性，而是这个人的倾向、愿望、情感等干扰了意志的行使，使得他的意志在理性上没能成功。</a:t>
            </a:r>
            <a:endParaRPr lang="zh-CN" b="1" dirty="0">
              <a:latin typeface="黑体" pitchFamily="49" charset="-122"/>
              <a:ea typeface="黑体" pitchFamily="49" charset="-122"/>
              <a:sym typeface="Webdings" pitchFamily="18" charset="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Text Box 2"/>
          <p:cNvSpPr txBox="1">
            <a:spLocks noChangeArrowheads="1"/>
          </p:cNvSpPr>
          <p:nvPr/>
        </p:nvSpPr>
        <p:spPr bwMode="auto">
          <a:xfrm>
            <a:off x="468313" y="476250"/>
            <a:ext cx="8131175" cy="5078313"/>
          </a:xfrm>
          <a:prstGeom prst="rect">
            <a:avLst/>
          </a:prstGeom>
          <a:noFill/>
          <a:ln w="9525">
            <a:noFill/>
            <a:miter lim="800000"/>
            <a:headEnd/>
            <a:tailEnd/>
          </a:ln>
        </p:spPr>
        <p:txBody>
          <a:bodyPr>
            <a:spAutoFit/>
          </a:bodyPr>
          <a:lstStyle/>
          <a:p>
            <a:endParaRPr lang="en-US" altLang="zh-CN" b="1" dirty="0">
              <a:latin typeface="黑体" pitchFamily="49" charset="-122"/>
              <a:ea typeface="黑体" pitchFamily="49" charset="-122"/>
              <a:sym typeface="Webdings" pitchFamily="18" charset="2"/>
            </a:endParaRPr>
          </a:p>
          <a:p>
            <a:r>
              <a:rPr lang="zh-CN" altLang="en-US" b="1" dirty="0">
                <a:latin typeface="黑体" pitchFamily="49" charset="-122"/>
                <a:ea typeface="黑体" pitchFamily="49" charset="-122"/>
                <a:sym typeface="Webdings" pitchFamily="18" charset="2"/>
              </a:rPr>
              <a:t>意志按照规则或者原则选择行动。用康德的话来说，每一个行动都包含一个准则（</a:t>
            </a:r>
            <a:r>
              <a:rPr lang="fr-FR" altLang="zh-CN" b="1" dirty="0">
                <a:latin typeface="黑体" pitchFamily="49" charset="-122"/>
                <a:ea typeface="黑体" pitchFamily="49" charset="-122"/>
                <a:sym typeface="Webdings" pitchFamily="18" charset="2"/>
              </a:rPr>
              <a:t> maxim </a:t>
            </a:r>
            <a:r>
              <a:rPr lang="zh-CN" altLang="en-US" b="1" dirty="0">
                <a:latin typeface="黑体" pitchFamily="49" charset="-122"/>
                <a:ea typeface="黑体" pitchFamily="49" charset="-122"/>
                <a:sym typeface="Webdings" pitchFamily="18" charset="2"/>
              </a:rPr>
              <a:t>），准则是行动者解释自己为什么做这个行动时用到的原则，康德称为行动的主观原则。准则包括两个成分，一是目的，二是采取的某个行动，其一般表述是：为了达到某个目的，而采取某个行动。</a:t>
            </a:r>
            <a:endParaRPr lang="en-US" altLang="zh-CN" b="1" dirty="0">
              <a:latin typeface="黑体" pitchFamily="49" charset="-122"/>
              <a:ea typeface="黑体" pitchFamily="49" charset="-122"/>
              <a:sym typeface="Webdings" pitchFamily="18" charset="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Text Box 2"/>
          <p:cNvSpPr txBox="1">
            <a:spLocks noChangeArrowheads="1"/>
          </p:cNvSpPr>
          <p:nvPr/>
        </p:nvSpPr>
        <p:spPr bwMode="auto">
          <a:xfrm>
            <a:off x="468313" y="476250"/>
            <a:ext cx="8131175" cy="5078313"/>
          </a:xfrm>
          <a:prstGeom prst="rect">
            <a:avLst/>
          </a:prstGeom>
          <a:noFill/>
          <a:ln w="9525">
            <a:noFill/>
            <a:miter lim="800000"/>
            <a:headEnd/>
            <a:tailEnd/>
          </a:ln>
        </p:spPr>
        <p:txBody>
          <a:bodyPr>
            <a:spAutoFit/>
          </a:bodyPr>
          <a:lstStyle/>
          <a:p>
            <a:endParaRPr lang="en-US" altLang="zh-CN" b="1" dirty="0">
              <a:latin typeface="黑体" pitchFamily="49" charset="-122"/>
              <a:ea typeface="黑体" pitchFamily="49" charset="-122"/>
              <a:sym typeface="Webdings" pitchFamily="18" charset="2"/>
            </a:endParaRPr>
          </a:p>
          <a:p>
            <a:r>
              <a:rPr lang="zh-CN" altLang="en-US" b="1" dirty="0">
                <a:latin typeface="黑体" pitchFamily="49" charset="-122"/>
                <a:ea typeface="黑体" pitchFamily="49" charset="-122"/>
                <a:sym typeface="Webdings" pitchFamily="18" charset="2"/>
              </a:rPr>
              <a:t>准则是主观的，即它来自于行动者的理解和信念。但只有准则体现实践理性的客观原则的应用，行动才能是理性的。一种实践理性原则是所谓的工具理性原则，即：如果你意愿某个目的，你应该意愿能够实现这个目的的行动。另外一种实践理性原则是所谓的审慎原则，为了你的幸福，你应该如此这般行动。</a:t>
            </a:r>
            <a:endParaRPr lang="en-US" altLang="zh-CN" b="1" dirty="0">
              <a:latin typeface="黑体" pitchFamily="49" charset="-122"/>
              <a:ea typeface="黑体" pitchFamily="49" charset="-122"/>
              <a:sym typeface="Webdings" pitchFamily="18" charset="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Text Box 2"/>
          <p:cNvSpPr txBox="1">
            <a:spLocks noChangeArrowheads="1"/>
          </p:cNvSpPr>
          <p:nvPr/>
        </p:nvSpPr>
        <p:spPr bwMode="auto">
          <a:xfrm>
            <a:off x="762000" y="381000"/>
            <a:ext cx="7696200" cy="3908762"/>
          </a:xfrm>
          <a:prstGeom prst="rect">
            <a:avLst/>
          </a:prstGeom>
          <a:noFill/>
          <a:ln w="9525">
            <a:noFill/>
            <a:miter lim="800000"/>
            <a:headEnd/>
            <a:tailEnd/>
          </a:ln>
        </p:spPr>
        <p:txBody>
          <a:bodyPr>
            <a:spAutoFit/>
          </a:bodyPr>
          <a:lstStyle/>
          <a:p>
            <a:r>
              <a:rPr lang="zh-CN" altLang="zh-CN" sz="3200" b="1" dirty="0">
                <a:latin typeface="黑体" pitchFamily="49" charset="-122"/>
                <a:ea typeface="黑体" pitchFamily="49" charset="-122"/>
              </a:rPr>
              <a:t> </a:t>
            </a:r>
          </a:p>
          <a:p>
            <a:r>
              <a:rPr lang="zh-CN" b="1" dirty="0">
                <a:latin typeface="黑体" pitchFamily="49" charset="-122"/>
                <a:ea typeface="黑体" pitchFamily="49" charset="-122"/>
                <a:sym typeface="Webdings" pitchFamily="18" charset="2"/>
              </a:rPr>
              <a:t>康德把</a:t>
            </a:r>
            <a:r>
              <a:rPr lang="zh-CN" altLang="en-US" b="1" dirty="0">
                <a:latin typeface="黑体" pitchFamily="49" charset="-122"/>
                <a:ea typeface="黑体" pitchFamily="49" charset="-122"/>
                <a:sym typeface="Webdings" pitchFamily="18" charset="2"/>
              </a:rPr>
              <a:t>工具</a:t>
            </a:r>
            <a:r>
              <a:rPr lang="zh-CN" b="1" dirty="0">
                <a:latin typeface="黑体" pitchFamily="49" charset="-122"/>
                <a:ea typeface="黑体" pitchFamily="49" charset="-122"/>
              </a:rPr>
              <a:t>理性</a:t>
            </a:r>
            <a:r>
              <a:rPr lang="zh-CN" b="1" dirty="0">
                <a:latin typeface="黑体" pitchFamily="49" charset="-122"/>
                <a:ea typeface="黑体" pitchFamily="49" charset="-122"/>
                <a:sym typeface="Webdings" pitchFamily="18" charset="2"/>
              </a:rPr>
              <a:t>原则</a:t>
            </a:r>
            <a:r>
              <a:rPr lang="zh-CN" altLang="en-US" b="1" dirty="0">
                <a:latin typeface="黑体" pitchFamily="49" charset="-122"/>
                <a:ea typeface="黑体" pitchFamily="49" charset="-122"/>
                <a:sym typeface="Webdings" pitchFamily="18" charset="2"/>
              </a:rPr>
              <a:t>和审慎原则</a:t>
            </a:r>
            <a:r>
              <a:rPr lang="zh-CN" b="1" dirty="0">
                <a:latin typeface="黑体" pitchFamily="49" charset="-122"/>
                <a:ea typeface="黑体" pitchFamily="49" charset="-122"/>
                <a:sym typeface="Webdings" pitchFamily="18" charset="2"/>
              </a:rPr>
              <a:t>称为假言命令（</a:t>
            </a:r>
            <a:r>
              <a:rPr lang="zh-CN" altLang="zh-CN" b="1" dirty="0">
                <a:latin typeface="黑体" pitchFamily="49" charset="-122"/>
                <a:ea typeface="黑体" pitchFamily="49" charset="-122"/>
                <a:sym typeface="Webdings" pitchFamily="18" charset="2"/>
              </a:rPr>
              <a:t>Hypothetical Imperatives</a:t>
            </a:r>
            <a:r>
              <a:rPr lang="zh-CN" b="1" dirty="0">
                <a:latin typeface="黑体" pitchFamily="49" charset="-122"/>
                <a:ea typeface="黑体" pitchFamily="49" charset="-122"/>
                <a:sym typeface="Webdings" pitchFamily="18" charset="2"/>
              </a:rPr>
              <a:t>）。所谓</a:t>
            </a:r>
            <a:r>
              <a:rPr lang="zh-CN" b="1" dirty="0">
                <a:latin typeface="Times New Roman" pitchFamily="18" charset="0"/>
                <a:ea typeface="黑体" pitchFamily="49" charset="-122"/>
                <a:sym typeface="Webdings" pitchFamily="18" charset="2"/>
              </a:rPr>
              <a:t>“</a:t>
            </a:r>
            <a:r>
              <a:rPr lang="zh-CN" b="1" dirty="0">
                <a:latin typeface="黑体" pitchFamily="49" charset="-122"/>
                <a:ea typeface="黑体" pitchFamily="49" charset="-122"/>
              </a:rPr>
              <a:t>命令</a:t>
            </a:r>
            <a:r>
              <a:rPr lang="zh-CN" b="1" dirty="0">
                <a:latin typeface="Times New Roman" pitchFamily="18" charset="0"/>
                <a:ea typeface="黑体" pitchFamily="49" charset="-122"/>
              </a:rPr>
              <a:t>”</a:t>
            </a:r>
            <a:r>
              <a:rPr lang="zh-CN" b="1" dirty="0">
                <a:latin typeface="黑体" pitchFamily="49" charset="-122"/>
                <a:ea typeface="黑体" pitchFamily="49" charset="-122"/>
              </a:rPr>
              <a:t>就是表达</a:t>
            </a:r>
            <a:r>
              <a:rPr lang="zh-CN" b="1" dirty="0">
                <a:latin typeface="Times New Roman" pitchFamily="18" charset="0"/>
                <a:ea typeface="黑体" pitchFamily="49" charset="-122"/>
              </a:rPr>
              <a:t>“</a:t>
            </a:r>
            <a:r>
              <a:rPr lang="zh-CN" b="1" dirty="0">
                <a:latin typeface="黑体" pitchFamily="49" charset="-122"/>
                <a:ea typeface="黑体" pitchFamily="49" charset="-122"/>
              </a:rPr>
              <a:t>应该做什么</a:t>
            </a:r>
            <a:r>
              <a:rPr lang="zh-CN" b="1" dirty="0">
                <a:latin typeface="Times New Roman" pitchFamily="18" charset="0"/>
                <a:ea typeface="黑体" pitchFamily="49" charset="-122"/>
              </a:rPr>
              <a:t>”</a:t>
            </a:r>
            <a:r>
              <a:rPr lang="zh-CN" altLang="en-US" b="1" dirty="0">
                <a:latin typeface="Times New Roman" pitchFamily="18" charset="0"/>
                <a:ea typeface="黑体" pitchFamily="49" charset="-122"/>
              </a:rPr>
              <a:t>的规定</a:t>
            </a:r>
            <a:r>
              <a:rPr lang="zh-CN" b="1" dirty="0">
                <a:latin typeface="黑体" pitchFamily="49" charset="-122"/>
                <a:ea typeface="黑体" pitchFamily="49" charset="-122"/>
              </a:rPr>
              <a:t>，所谓</a:t>
            </a:r>
            <a:r>
              <a:rPr lang="zh-CN" b="1" dirty="0">
                <a:latin typeface="Times New Roman" pitchFamily="18" charset="0"/>
                <a:ea typeface="黑体" pitchFamily="49" charset="-122"/>
              </a:rPr>
              <a:t>“</a:t>
            </a:r>
            <a:r>
              <a:rPr lang="zh-CN" b="1" dirty="0">
                <a:latin typeface="黑体" pitchFamily="49" charset="-122"/>
                <a:ea typeface="黑体" pitchFamily="49" charset="-122"/>
              </a:rPr>
              <a:t>假言</a:t>
            </a:r>
            <a:r>
              <a:rPr lang="zh-CN" b="1" dirty="0">
                <a:latin typeface="Times New Roman" pitchFamily="18" charset="0"/>
                <a:ea typeface="黑体" pitchFamily="49" charset="-122"/>
              </a:rPr>
              <a:t>”</a:t>
            </a:r>
            <a:r>
              <a:rPr lang="zh-CN" b="1" dirty="0">
                <a:latin typeface="黑体" pitchFamily="49" charset="-122"/>
                <a:ea typeface="黑体" pitchFamily="49" charset="-122"/>
              </a:rPr>
              <a:t>是说，应该做什么是</a:t>
            </a:r>
            <a:r>
              <a:rPr lang="zh-CN" altLang="en-US" b="1" dirty="0">
                <a:latin typeface="黑体" pitchFamily="49" charset="-122"/>
                <a:ea typeface="黑体" pitchFamily="49" charset="-122"/>
              </a:rPr>
              <a:t>有条件的，是相对的。</a:t>
            </a:r>
            <a:endParaRPr lang="zh-CN" b="1" dirty="0">
              <a:latin typeface="黑体" pitchFamily="49" charset="-122"/>
              <a:ea typeface="黑体" pitchFamily="49"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Text Box 2"/>
          <p:cNvSpPr txBox="1">
            <a:spLocks noChangeArrowheads="1"/>
          </p:cNvSpPr>
          <p:nvPr/>
        </p:nvSpPr>
        <p:spPr bwMode="auto">
          <a:xfrm>
            <a:off x="755576" y="692696"/>
            <a:ext cx="7840216" cy="3354765"/>
          </a:xfrm>
          <a:prstGeom prst="rect">
            <a:avLst/>
          </a:prstGeom>
          <a:noFill/>
          <a:ln w="9525">
            <a:noFill/>
            <a:miter lim="800000"/>
            <a:headEnd/>
            <a:tailEnd/>
          </a:ln>
        </p:spPr>
        <p:txBody>
          <a:bodyPr wrap="square">
            <a:spAutoFit/>
          </a:bodyPr>
          <a:lstStyle/>
          <a:p>
            <a:r>
              <a:rPr lang="zh-CN" altLang="zh-CN" sz="3200" b="1" dirty="0">
                <a:latin typeface="黑体" pitchFamily="49" charset="-122"/>
                <a:ea typeface="黑体" pitchFamily="49" charset="-122"/>
              </a:rPr>
              <a:t> </a:t>
            </a:r>
          </a:p>
          <a:p>
            <a:r>
              <a:rPr lang="zh-CN" altLang="en-US" b="1" dirty="0">
                <a:latin typeface="黑体" pitchFamily="49" charset="-122"/>
                <a:ea typeface="黑体" pitchFamily="49" charset="-122"/>
              </a:rPr>
              <a:t>工具</a:t>
            </a:r>
            <a:r>
              <a:rPr lang="zh-CN" b="1" dirty="0">
                <a:latin typeface="黑体" pitchFamily="49" charset="-122"/>
                <a:ea typeface="黑体" pitchFamily="49" charset="-122"/>
              </a:rPr>
              <a:t>理性</a:t>
            </a:r>
            <a:r>
              <a:rPr lang="zh-CN" b="1" dirty="0">
                <a:latin typeface="黑体" pitchFamily="49" charset="-122"/>
                <a:ea typeface="黑体" pitchFamily="49" charset="-122"/>
                <a:sym typeface="Webdings" pitchFamily="18" charset="2"/>
              </a:rPr>
              <a:t>原则</a:t>
            </a:r>
            <a:r>
              <a:rPr lang="zh-CN" altLang="en-US" b="1" dirty="0">
                <a:latin typeface="黑体" pitchFamily="49" charset="-122"/>
                <a:ea typeface="黑体" pitchFamily="49" charset="-122"/>
                <a:sym typeface="Webdings" pitchFamily="18" charset="2"/>
              </a:rPr>
              <a:t>是假言命令，是在于目的是由愿望提供的。人意愿这个目的，则应该意愿某个行动。但每个人的愿望是不同的。愿望不同，人们应该做的行动也不同。</a:t>
            </a:r>
            <a:endParaRPr lang="zh-CN" b="1" dirty="0">
              <a:latin typeface="黑体" pitchFamily="49" charset="-122"/>
              <a:ea typeface="黑体" pitchFamily="49"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Text Box 2"/>
          <p:cNvSpPr txBox="1">
            <a:spLocks noChangeArrowheads="1"/>
          </p:cNvSpPr>
          <p:nvPr/>
        </p:nvSpPr>
        <p:spPr bwMode="auto">
          <a:xfrm>
            <a:off x="755576" y="692696"/>
            <a:ext cx="7840216" cy="4462760"/>
          </a:xfrm>
          <a:prstGeom prst="rect">
            <a:avLst/>
          </a:prstGeom>
          <a:noFill/>
          <a:ln w="9525">
            <a:noFill/>
            <a:miter lim="800000"/>
            <a:headEnd/>
            <a:tailEnd/>
          </a:ln>
        </p:spPr>
        <p:txBody>
          <a:bodyPr wrap="square">
            <a:spAutoFit/>
          </a:bodyPr>
          <a:lstStyle/>
          <a:p>
            <a:r>
              <a:rPr lang="zh-CN" altLang="zh-CN" sz="3200" b="1" dirty="0">
                <a:latin typeface="黑体" pitchFamily="49" charset="-122"/>
                <a:ea typeface="黑体" pitchFamily="49" charset="-122"/>
              </a:rPr>
              <a:t> </a:t>
            </a:r>
          </a:p>
          <a:p>
            <a:r>
              <a:rPr lang="zh-CN" altLang="en-US" b="1" dirty="0">
                <a:latin typeface="黑体" pitchFamily="49" charset="-122"/>
                <a:ea typeface="黑体" pitchFamily="49" charset="-122"/>
              </a:rPr>
              <a:t>审慎</a:t>
            </a:r>
            <a:r>
              <a:rPr lang="zh-CN" b="1" dirty="0">
                <a:latin typeface="黑体" pitchFamily="49" charset="-122"/>
                <a:ea typeface="黑体" pitchFamily="49" charset="-122"/>
                <a:sym typeface="Webdings" pitchFamily="18" charset="2"/>
              </a:rPr>
              <a:t>原则</a:t>
            </a:r>
            <a:r>
              <a:rPr lang="zh-CN" altLang="en-US" b="1" dirty="0">
                <a:latin typeface="黑体" pitchFamily="49" charset="-122"/>
                <a:ea typeface="黑体" pitchFamily="49" charset="-122"/>
                <a:sym typeface="Webdings" pitchFamily="18" charset="2"/>
              </a:rPr>
              <a:t>是假言命令，是由于康德认为，虽然一般的幸福是每个人必然追求的目的。但幸福是愿望（包括现在和将来的愿望）的最大程度的满足，而每个人的愿望不同，最大化满足的方式不同，幸福的具体内容也各不相同。</a:t>
            </a:r>
            <a:endParaRPr lang="zh-CN" b="1" dirty="0">
              <a:latin typeface="黑体" pitchFamily="49" charset="-122"/>
              <a:ea typeface="黑体" pitchFamily="49"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Text Box 2"/>
          <p:cNvSpPr txBox="1">
            <a:spLocks noChangeArrowheads="1"/>
          </p:cNvSpPr>
          <p:nvPr/>
        </p:nvSpPr>
        <p:spPr bwMode="auto">
          <a:xfrm>
            <a:off x="683568" y="476672"/>
            <a:ext cx="7696200" cy="5016758"/>
          </a:xfrm>
          <a:prstGeom prst="rect">
            <a:avLst/>
          </a:prstGeom>
          <a:noFill/>
          <a:ln w="9525">
            <a:noFill/>
            <a:miter lim="800000"/>
            <a:headEnd/>
            <a:tailEnd/>
          </a:ln>
        </p:spPr>
        <p:txBody>
          <a:bodyPr>
            <a:spAutoFit/>
          </a:bodyPr>
          <a:lstStyle/>
          <a:p>
            <a:r>
              <a:rPr lang="zh-CN" altLang="zh-CN" sz="3200" b="1" dirty="0">
                <a:latin typeface="黑体" pitchFamily="49" charset="-122"/>
                <a:ea typeface="黑体" pitchFamily="49" charset="-122"/>
              </a:rPr>
              <a:t> </a:t>
            </a:r>
          </a:p>
          <a:p>
            <a:r>
              <a:rPr lang="zh-CN" b="1" dirty="0">
                <a:latin typeface="黑体" pitchFamily="49" charset="-122"/>
                <a:ea typeface="黑体" pitchFamily="49" charset="-122"/>
                <a:sym typeface="Webdings" pitchFamily="18" charset="2"/>
              </a:rPr>
              <a:t>道德</a:t>
            </a:r>
            <a:r>
              <a:rPr lang="zh-CN" altLang="en-US" b="1" dirty="0">
                <a:latin typeface="黑体" pitchFamily="49" charset="-122"/>
                <a:ea typeface="黑体" pitchFamily="49" charset="-122"/>
                <a:sym typeface="Webdings" pitchFamily="18" charset="2"/>
              </a:rPr>
              <a:t>义务</a:t>
            </a:r>
            <a:r>
              <a:rPr lang="zh-CN" b="1" dirty="0">
                <a:latin typeface="黑体" pitchFamily="49" charset="-122"/>
                <a:ea typeface="黑体" pitchFamily="49" charset="-122"/>
                <a:sym typeface="Webdings" pitchFamily="18" charset="2"/>
              </a:rPr>
              <a:t>，比如</a:t>
            </a:r>
            <a:r>
              <a:rPr lang="zh-CN" b="1" dirty="0">
                <a:latin typeface="Times New Roman" pitchFamily="18" charset="0"/>
                <a:ea typeface="黑体" pitchFamily="49" charset="-122"/>
                <a:sym typeface="Webdings" pitchFamily="18" charset="2"/>
              </a:rPr>
              <a:t>“</a:t>
            </a:r>
            <a:r>
              <a:rPr lang="zh-CN" b="1" dirty="0">
                <a:latin typeface="黑体" pitchFamily="49" charset="-122"/>
                <a:ea typeface="黑体" pitchFamily="49" charset="-122"/>
                <a:sym typeface="Webdings" pitchFamily="18" charset="2"/>
              </a:rPr>
              <a:t>你不应该说谎</a:t>
            </a:r>
            <a:r>
              <a:rPr lang="zh-CN" b="1" dirty="0">
                <a:latin typeface="Times New Roman" pitchFamily="18" charset="0"/>
                <a:ea typeface="黑体" pitchFamily="49" charset="-122"/>
                <a:sym typeface="Webdings" pitchFamily="18" charset="2"/>
              </a:rPr>
              <a:t>”</a:t>
            </a:r>
            <a:r>
              <a:rPr lang="zh-CN" altLang="en-US" b="1" dirty="0">
                <a:latin typeface="Times New Roman" pitchFamily="18" charset="0"/>
                <a:ea typeface="黑体" pitchFamily="49" charset="-122"/>
                <a:sym typeface="Webdings" pitchFamily="18" charset="2"/>
              </a:rPr>
              <a:t>等是命令，</a:t>
            </a:r>
            <a:r>
              <a:rPr lang="zh-CN" b="1" dirty="0">
                <a:latin typeface="黑体" pitchFamily="49" charset="-122"/>
                <a:ea typeface="黑体" pitchFamily="49" charset="-122"/>
                <a:sym typeface="Webdings" pitchFamily="18" charset="2"/>
              </a:rPr>
              <a:t> </a:t>
            </a:r>
            <a:r>
              <a:rPr lang="zh-CN" altLang="en-US" b="1" dirty="0">
                <a:latin typeface="黑体" pitchFamily="49" charset="-122"/>
                <a:ea typeface="黑体" pitchFamily="49" charset="-122"/>
                <a:sym typeface="Webdings" pitchFamily="18" charset="2"/>
              </a:rPr>
              <a:t>是对人们应该做什么的规定，因而是命令。义务的特征是普遍的、必然的，这样的义务应用于每个人，而不管人们的愿望是什么。所以康德认为，道德义务</a:t>
            </a:r>
            <a:r>
              <a:rPr lang="zh-CN" b="1" dirty="0">
                <a:latin typeface="黑体" pitchFamily="49" charset="-122"/>
                <a:ea typeface="黑体" pitchFamily="49" charset="-122"/>
                <a:sym typeface="Webdings" pitchFamily="18" charset="2"/>
              </a:rPr>
              <a:t>不是假言命令</a:t>
            </a:r>
            <a:r>
              <a:rPr lang="zh-CN" altLang="en-US" b="1" dirty="0">
                <a:latin typeface="黑体" pitchFamily="49" charset="-122"/>
                <a:ea typeface="黑体" pitchFamily="49" charset="-122"/>
                <a:sym typeface="Webdings" pitchFamily="18" charset="2"/>
              </a:rPr>
              <a:t>。他将其称为绝对命令。所谓绝对是指无条件的、非相对的。</a:t>
            </a:r>
            <a:endParaRPr lang="zh-CN" b="1" dirty="0">
              <a:latin typeface="黑体" pitchFamily="49" charset="-122"/>
              <a:ea typeface="黑体" pitchFamily="49"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Text Box 2"/>
          <p:cNvSpPr txBox="1">
            <a:spLocks noChangeArrowheads="1"/>
          </p:cNvSpPr>
          <p:nvPr/>
        </p:nvSpPr>
        <p:spPr bwMode="auto">
          <a:xfrm>
            <a:off x="714375" y="642938"/>
            <a:ext cx="7696200" cy="4524315"/>
          </a:xfrm>
          <a:prstGeom prst="rect">
            <a:avLst/>
          </a:prstGeom>
          <a:noFill/>
          <a:ln w="9525">
            <a:noFill/>
            <a:miter lim="800000"/>
            <a:headEnd/>
            <a:tailEnd/>
          </a:ln>
        </p:spPr>
        <p:txBody>
          <a:bodyPr>
            <a:spAutoFit/>
          </a:bodyPr>
          <a:lstStyle/>
          <a:p>
            <a:endParaRPr lang="en-US" altLang="zh-CN" b="1" dirty="0">
              <a:latin typeface="黑体" pitchFamily="49" charset="-122"/>
              <a:ea typeface="黑体" pitchFamily="49" charset="-122"/>
              <a:sym typeface="Webdings" pitchFamily="18" charset="2"/>
            </a:endParaRPr>
          </a:p>
          <a:p>
            <a:r>
              <a:rPr lang="zh-CN" b="1" dirty="0">
                <a:latin typeface="黑体" pitchFamily="49" charset="-122"/>
                <a:ea typeface="黑体" pitchFamily="49" charset="-122"/>
                <a:sym typeface="Webdings" pitchFamily="18" charset="2"/>
              </a:rPr>
              <a:t>假设一种情况：有一个电车司机在行驶时突然发现前面的路面上有五个人，当他要刹车时，刹车却失灵了。</a:t>
            </a:r>
            <a:r>
              <a:rPr lang="zh-CN" altLang="en-US" b="1" dirty="0">
                <a:latin typeface="黑体" pitchFamily="49" charset="-122"/>
                <a:ea typeface="黑体" pitchFamily="49" charset="-122"/>
                <a:sym typeface="Webdings" pitchFamily="18" charset="2"/>
              </a:rPr>
              <a:t>正在旁边的你发现了这个情况，唯一的办法就是把你身边的大胖子推倒在铁轨上以阻止电车行驶，其结果导致五个人被救，大胖子死亡。</a:t>
            </a:r>
            <a:endParaRPr lang="zh-CN" b="1" dirty="0">
              <a:latin typeface="黑体" pitchFamily="49" charset="-122"/>
              <a:ea typeface="黑体" pitchFamily="49" charset="-122"/>
              <a:sym typeface="Webdings" pitchFamily="18" charset="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Text Box 2"/>
          <p:cNvSpPr txBox="1">
            <a:spLocks noChangeArrowheads="1"/>
          </p:cNvSpPr>
          <p:nvPr/>
        </p:nvSpPr>
        <p:spPr bwMode="auto">
          <a:xfrm>
            <a:off x="762000" y="381000"/>
            <a:ext cx="7696200" cy="3847207"/>
          </a:xfrm>
          <a:prstGeom prst="rect">
            <a:avLst/>
          </a:prstGeom>
          <a:noFill/>
          <a:ln w="9525">
            <a:noFill/>
            <a:miter lim="800000"/>
            <a:headEnd/>
            <a:tailEnd/>
          </a:ln>
        </p:spPr>
        <p:txBody>
          <a:bodyPr>
            <a:spAutoFit/>
          </a:bodyPr>
          <a:lstStyle/>
          <a:p>
            <a:r>
              <a:rPr lang="zh-CN" altLang="zh-CN" sz="3200" b="1" dirty="0">
                <a:latin typeface="黑体" pitchFamily="49" charset="-122"/>
                <a:ea typeface="黑体" pitchFamily="49" charset="-122"/>
              </a:rPr>
              <a:t> </a:t>
            </a:r>
          </a:p>
          <a:p>
            <a:r>
              <a:rPr lang="zh-CN" altLang="zh-CN" sz="3200" b="1" dirty="0">
                <a:latin typeface="黑体" pitchFamily="49" charset="-122"/>
                <a:ea typeface="黑体" pitchFamily="49" charset="-122"/>
              </a:rPr>
              <a:t> </a:t>
            </a:r>
            <a:endParaRPr lang="en-US" altLang="zh-CN" sz="3200" b="1" dirty="0">
              <a:latin typeface="黑体" pitchFamily="49" charset="-122"/>
              <a:ea typeface="黑体" pitchFamily="49" charset="-122"/>
            </a:endParaRPr>
          </a:p>
          <a:p>
            <a:r>
              <a:rPr lang="zh-CN" b="1" dirty="0">
                <a:latin typeface="黑体" pitchFamily="49" charset="-122"/>
                <a:ea typeface="黑体" pitchFamily="49" charset="-122"/>
              </a:rPr>
              <a:t>康德认为道德</a:t>
            </a:r>
            <a:r>
              <a:rPr lang="zh-CN" altLang="en-US" b="1" dirty="0">
                <a:latin typeface="黑体" pitchFamily="49" charset="-122"/>
                <a:ea typeface="黑体" pitchFamily="49" charset="-122"/>
              </a:rPr>
              <a:t>义务这种绝对命令是实践</a:t>
            </a:r>
            <a:r>
              <a:rPr lang="zh-CN" b="1" dirty="0">
                <a:latin typeface="黑体" pitchFamily="49" charset="-122"/>
                <a:ea typeface="黑体" pitchFamily="49" charset="-122"/>
              </a:rPr>
              <a:t>理性的原则。</a:t>
            </a:r>
            <a:r>
              <a:rPr lang="zh-CN" altLang="en-US" b="1" dirty="0">
                <a:latin typeface="黑体" pitchFamily="49" charset="-122"/>
                <a:ea typeface="黑体" pitchFamily="49" charset="-122"/>
              </a:rPr>
              <a:t>它不像工具理性原则和</a:t>
            </a:r>
            <a:r>
              <a:rPr lang="zh-CN" b="1" dirty="0">
                <a:latin typeface="黑体" pitchFamily="49" charset="-122"/>
                <a:ea typeface="黑体" pitchFamily="49" charset="-122"/>
              </a:rPr>
              <a:t>审慎理性的原则，</a:t>
            </a:r>
            <a:r>
              <a:rPr lang="zh-CN" altLang="en-US" b="1" dirty="0">
                <a:latin typeface="黑体" pitchFamily="49" charset="-122"/>
                <a:ea typeface="黑体" pitchFamily="49" charset="-122"/>
              </a:rPr>
              <a:t>其中并不包含愿望这样的经验成分</a:t>
            </a:r>
            <a:r>
              <a:rPr lang="zh-CN" b="1" dirty="0">
                <a:latin typeface="黑体" pitchFamily="49" charset="-122"/>
                <a:ea typeface="黑体" pitchFamily="49" charset="-122"/>
              </a:rPr>
              <a:t>。康德称为纯粹实践理性原则。</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Text Box 2"/>
          <p:cNvSpPr txBox="1">
            <a:spLocks noChangeArrowheads="1"/>
          </p:cNvSpPr>
          <p:nvPr/>
        </p:nvSpPr>
        <p:spPr bwMode="auto">
          <a:xfrm>
            <a:off x="762000" y="381000"/>
            <a:ext cx="7696200" cy="3293209"/>
          </a:xfrm>
          <a:prstGeom prst="rect">
            <a:avLst/>
          </a:prstGeom>
          <a:noFill/>
          <a:ln w="9525">
            <a:noFill/>
            <a:miter lim="800000"/>
            <a:headEnd/>
            <a:tailEnd/>
          </a:ln>
        </p:spPr>
        <p:txBody>
          <a:bodyPr>
            <a:spAutoFit/>
          </a:bodyPr>
          <a:lstStyle/>
          <a:p>
            <a:r>
              <a:rPr lang="zh-CN" altLang="zh-CN" sz="3200" b="1" dirty="0">
                <a:latin typeface="黑体" pitchFamily="49" charset="-122"/>
                <a:ea typeface="黑体" pitchFamily="49" charset="-122"/>
              </a:rPr>
              <a:t> </a:t>
            </a:r>
          </a:p>
          <a:p>
            <a:r>
              <a:rPr lang="zh-CN" altLang="zh-CN" sz="3200" b="1" dirty="0">
                <a:latin typeface="黑体" pitchFamily="49" charset="-122"/>
                <a:ea typeface="黑体" pitchFamily="49" charset="-122"/>
              </a:rPr>
              <a:t> </a:t>
            </a:r>
            <a:endParaRPr lang="en-US" altLang="zh-CN" sz="3200" b="1" dirty="0">
              <a:latin typeface="黑体" pitchFamily="49" charset="-122"/>
              <a:ea typeface="黑体" pitchFamily="49" charset="-122"/>
            </a:endParaRPr>
          </a:p>
          <a:p>
            <a:r>
              <a:rPr lang="zh-CN" altLang="en-US" b="1" dirty="0">
                <a:latin typeface="黑体" pitchFamily="49" charset="-122"/>
                <a:ea typeface="黑体" pitchFamily="49" charset="-122"/>
              </a:rPr>
              <a:t>行动是理性的，首先要满足工具理性原则，然后要满足审慎原则，只有它也满足纯粹实践理性原则，这个行动才是充分理性的。</a:t>
            </a:r>
            <a:endParaRPr lang="en-US" altLang="zh-CN" b="1" dirty="0">
              <a:latin typeface="黑体" pitchFamily="49" charset="-122"/>
              <a:ea typeface="黑体" pitchFamily="49"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Text Box 2"/>
          <p:cNvSpPr txBox="1">
            <a:spLocks noChangeArrowheads="1"/>
          </p:cNvSpPr>
          <p:nvPr/>
        </p:nvSpPr>
        <p:spPr bwMode="auto">
          <a:xfrm>
            <a:off x="762000" y="404664"/>
            <a:ext cx="7842448" cy="6124754"/>
          </a:xfrm>
          <a:prstGeom prst="rect">
            <a:avLst/>
          </a:prstGeom>
          <a:noFill/>
          <a:ln w="9525">
            <a:noFill/>
            <a:miter lim="800000"/>
            <a:headEnd/>
            <a:tailEnd/>
          </a:ln>
        </p:spPr>
        <p:txBody>
          <a:bodyPr wrap="square">
            <a:spAutoFit/>
          </a:bodyPr>
          <a:lstStyle/>
          <a:p>
            <a:r>
              <a:rPr lang="zh-CN" altLang="zh-CN" sz="3200" b="1" dirty="0">
                <a:latin typeface="黑体" pitchFamily="49" charset="-122"/>
                <a:ea typeface="黑体" pitchFamily="49" charset="-122"/>
              </a:rPr>
              <a:t> </a:t>
            </a:r>
          </a:p>
          <a:p>
            <a:r>
              <a:rPr lang="zh-CN" altLang="zh-CN" sz="3200" b="1" dirty="0">
                <a:latin typeface="黑体" pitchFamily="49" charset="-122"/>
                <a:ea typeface="黑体" pitchFamily="49" charset="-122"/>
              </a:rPr>
              <a:t> </a:t>
            </a:r>
            <a:r>
              <a:rPr lang="en-US" altLang="zh-CN" b="1" dirty="0">
                <a:latin typeface="黑体" pitchFamily="49" charset="-122"/>
                <a:ea typeface="黑体" pitchFamily="49" charset="-122"/>
              </a:rPr>
              <a:t>3</a:t>
            </a:r>
            <a:r>
              <a:rPr lang="zh-CN" altLang="en-US" b="1" dirty="0">
                <a:latin typeface="黑体" pitchFamily="49" charset="-122"/>
                <a:ea typeface="黑体" pitchFamily="49" charset="-122"/>
              </a:rPr>
              <a:t>、自由</a:t>
            </a:r>
            <a:endParaRPr lang="en-US" altLang="zh-CN" b="1" dirty="0">
              <a:latin typeface="黑体" pitchFamily="49" charset="-122"/>
              <a:ea typeface="黑体" pitchFamily="49" charset="-122"/>
            </a:endParaRPr>
          </a:p>
          <a:p>
            <a:endParaRPr lang="en-US" altLang="zh-CN" b="1" dirty="0">
              <a:latin typeface="黑体" pitchFamily="49" charset="-122"/>
              <a:ea typeface="黑体" pitchFamily="49" charset="-122"/>
            </a:endParaRPr>
          </a:p>
          <a:p>
            <a:r>
              <a:rPr lang="en-US" altLang="zh-CN" b="1" dirty="0">
                <a:latin typeface="黑体" pitchFamily="49" charset="-122"/>
                <a:ea typeface="黑体" pitchFamily="49" charset="-122"/>
              </a:rPr>
              <a:t>   </a:t>
            </a:r>
            <a:r>
              <a:rPr lang="zh-CN" altLang="en-US" b="1" dirty="0">
                <a:latin typeface="黑体" pitchFamily="49" charset="-122"/>
                <a:ea typeface="黑体" pitchFamily="49" charset="-122"/>
              </a:rPr>
              <a:t>康德认为，意志是自由的。这个断言包括两层含义。一层含义是从否定意义上来讲的，即认为意志不是被任何其他事物确定的。意志能够选择行动，因而能够控制行动。正是在这个意义上，意志是主动的。</a:t>
            </a:r>
            <a:endParaRPr lang="en-US" altLang="zh-CN" b="1" dirty="0">
              <a:latin typeface="黑体" pitchFamily="49" charset="-122"/>
              <a:ea typeface="黑体" pitchFamily="49" charset="-122"/>
            </a:endParaRPr>
          </a:p>
          <a:p>
            <a:endParaRPr lang="en-US" altLang="zh-CN" b="1" dirty="0">
              <a:latin typeface="黑体" pitchFamily="49" charset="-122"/>
              <a:ea typeface="黑体" pitchFamily="49" charset="-122"/>
            </a:endParaRPr>
          </a:p>
          <a:p>
            <a:r>
              <a:rPr lang="en-US" altLang="zh-CN" b="1" dirty="0">
                <a:latin typeface="黑体" pitchFamily="49" charset="-122"/>
                <a:ea typeface="黑体" pitchFamily="49" charset="-122"/>
              </a:rPr>
              <a:t>   </a:t>
            </a:r>
            <a:endParaRPr lang="zh-CN" b="1" dirty="0">
              <a:latin typeface="黑体" pitchFamily="49" charset="-122"/>
              <a:ea typeface="黑体" pitchFamily="49"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Text Box 2"/>
          <p:cNvSpPr txBox="1">
            <a:spLocks noChangeArrowheads="1"/>
          </p:cNvSpPr>
          <p:nvPr/>
        </p:nvSpPr>
        <p:spPr bwMode="auto">
          <a:xfrm>
            <a:off x="762000" y="404664"/>
            <a:ext cx="7842448" cy="4401205"/>
          </a:xfrm>
          <a:prstGeom prst="rect">
            <a:avLst/>
          </a:prstGeom>
          <a:noFill/>
          <a:ln w="9525">
            <a:noFill/>
            <a:miter lim="800000"/>
            <a:headEnd/>
            <a:tailEnd/>
          </a:ln>
        </p:spPr>
        <p:txBody>
          <a:bodyPr wrap="square">
            <a:spAutoFit/>
          </a:bodyPr>
          <a:lstStyle/>
          <a:p>
            <a:r>
              <a:rPr lang="zh-CN" altLang="zh-CN" sz="3200" b="1" dirty="0">
                <a:latin typeface="黑体" pitchFamily="49" charset="-122"/>
                <a:ea typeface="黑体" pitchFamily="49" charset="-122"/>
              </a:rPr>
              <a:t> </a:t>
            </a:r>
          </a:p>
          <a:p>
            <a:r>
              <a:rPr lang="zh-CN" altLang="zh-CN" sz="3200" b="1" dirty="0">
                <a:latin typeface="黑体" pitchFamily="49" charset="-122"/>
                <a:ea typeface="黑体" pitchFamily="49" charset="-122"/>
              </a:rPr>
              <a:t> </a:t>
            </a:r>
            <a:endParaRPr lang="en-US" altLang="zh-CN" sz="3200" b="1" dirty="0">
              <a:latin typeface="黑体" pitchFamily="49" charset="-122"/>
              <a:ea typeface="黑体" pitchFamily="49" charset="-122"/>
            </a:endParaRPr>
          </a:p>
          <a:p>
            <a:r>
              <a:rPr lang="zh-CN" altLang="en-US" b="1" dirty="0">
                <a:latin typeface="黑体" pitchFamily="49" charset="-122"/>
                <a:ea typeface="黑体" pitchFamily="49" charset="-122"/>
              </a:rPr>
              <a:t>意志当然不为自然状况（包括行动者的倾向、愿望和情感的）所确定。它能够摆脱、抵抗、不顾这些因素的影响，在这些因素建议的各种行动选项中做出选择和决定。</a:t>
            </a:r>
            <a:endParaRPr lang="en-US" altLang="zh-CN" b="1" dirty="0">
              <a:latin typeface="黑体" pitchFamily="49" charset="-122"/>
              <a:ea typeface="黑体" pitchFamily="49" charset="-122"/>
            </a:endParaRPr>
          </a:p>
          <a:p>
            <a:r>
              <a:rPr lang="en-US" altLang="zh-CN" b="1" dirty="0">
                <a:latin typeface="黑体" pitchFamily="49" charset="-122"/>
                <a:ea typeface="黑体" pitchFamily="49" charset="-122"/>
              </a:rPr>
              <a:t>   </a:t>
            </a:r>
            <a:endParaRPr lang="zh-CN" b="1" dirty="0">
              <a:latin typeface="黑体" pitchFamily="49" charset="-122"/>
              <a:ea typeface="黑体" pitchFamily="49"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Text Box 2"/>
          <p:cNvSpPr txBox="1">
            <a:spLocks noChangeArrowheads="1"/>
          </p:cNvSpPr>
          <p:nvPr/>
        </p:nvSpPr>
        <p:spPr bwMode="auto">
          <a:xfrm>
            <a:off x="762000" y="404664"/>
            <a:ext cx="7842448" cy="6063198"/>
          </a:xfrm>
          <a:prstGeom prst="rect">
            <a:avLst/>
          </a:prstGeom>
          <a:noFill/>
          <a:ln w="9525">
            <a:noFill/>
            <a:miter lim="800000"/>
            <a:headEnd/>
            <a:tailEnd/>
          </a:ln>
        </p:spPr>
        <p:txBody>
          <a:bodyPr wrap="square">
            <a:spAutoFit/>
          </a:bodyPr>
          <a:lstStyle/>
          <a:p>
            <a:r>
              <a:rPr lang="zh-CN" altLang="zh-CN" sz="3200" b="1" dirty="0">
                <a:latin typeface="黑体" pitchFamily="49" charset="-122"/>
                <a:ea typeface="黑体" pitchFamily="49" charset="-122"/>
              </a:rPr>
              <a:t> </a:t>
            </a:r>
          </a:p>
          <a:p>
            <a:r>
              <a:rPr lang="zh-CN" altLang="zh-CN" sz="3200" b="1" dirty="0">
                <a:latin typeface="黑体" pitchFamily="49" charset="-122"/>
                <a:ea typeface="黑体" pitchFamily="49" charset="-122"/>
              </a:rPr>
              <a:t> </a:t>
            </a:r>
            <a:endParaRPr lang="en-US" altLang="zh-CN" sz="3200" b="1" dirty="0">
              <a:latin typeface="黑体" pitchFamily="49" charset="-122"/>
              <a:ea typeface="黑体" pitchFamily="49" charset="-122"/>
            </a:endParaRPr>
          </a:p>
          <a:p>
            <a:r>
              <a:rPr lang="zh-CN" altLang="en-US" b="1" dirty="0">
                <a:latin typeface="黑体" pitchFamily="49" charset="-122"/>
                <a:ea typeface="黑体" pitchFamily="49" charset="-122"/>
              </a:rPr>
              <a:t>但前面说到意志是按照实践理性原则行使的，是受到这些原则的约束的。在这个意义上，是被理性决定的，因而似乎是不自由的。康德认为，意志受到理性的约束并不意味着意志是不自由的，因为实践理性原则是意志自身所包含的，意志自己订立了约束自己的原则。</a:t>
            </a:r>
            <a:endParaRPr lang="en-US" altLang="zh-CN" b="1" dirty="0">
              <a:latin typeface="黑体" pitchFamily="49" charset="-122"/>
              <a:ea typeface="黑体" pitchFamily="49" charset="-122"/>
            </a:endParaRPr>
          </a:p>
          <a:p>
            <a:r>
              <a:rPr lang="en-US" altLang="zh-CN" b="1" dirty="0">
                <a:latin typeface="黑体" pitchFamily="49" charset="-122"/>
                <a:ea typeface="黑体" pitchFamily="49" charset="-122"/>
              </a:rPr>
              <a:t>   </a:t>
            </a:r>
            <a:endParaRPr lang="zh-CN" b="1" dirty="0">
              <a:latin typeface="黑体" pitchFamily="49" charset="-122"/>
              <a:ea typeface="黑体" pitchFamily="49"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Text Box 2"/>
          <p:cNvSpPr txBox="1">
            <a:spLocks noChangeArrowheads="1"/>
          </p:cNvSpPr>
          <p:nvPr/>
        </p:nvSpPr>
        <p:spPr bwMode="auto">
          <a:xfrm>
            <a:off x="762000" y="404664"/>
            <a:ext cx="7842448" cy="4955203"/>
          </a:xfrm>
          <a:prstGeom prst="rect">
            <a:avLst/>
          </a:prstGeom>
          <a:noFill/>
          <a:ln w="9525">
            <a:noFill/>
            <a:miter lim="800000"/>
            <a:headEnd/>
            <a:tailEnd/>
          </a:ln>
        </p:spPr>
        <p:txBody>
          <a:bodyPr wrap="square">
            <a:spAutoFit/>
          </a:bodyPr>
          <a:lstStyle/>
          <a:p>
            <a:r>
              <a:rPr lang="zh-CN" altLang="zh-CN" sz="3200" b="1" dirty="0">
                <a:latin typeface="黑体" pitchFamily="49" charset="-122"/>
                <a:ea typeface="黑体" pitchFamily="49" charset="-122"/>
              </a:rPr>
              <a:t> </a:t>
            </a:r>
          </a:p>
          <a:p>
            <a:r>
              <a:rPr lang="zh-CN" altLang="zh-CN" sz="3200" b="1" dirty="0">
                <a:latin typeface="黑体" pitchFamily="49" charset="-122"/>
                <a:ea typeface="黑体" pitchFamily="49" charset="-122"/>
              </a:rPr>
              <a:t> </a:t>
            </a:r>
            <a:endParaRPr lang="en-US" altLang="zh-CN" sz="3200" b="1" dirty="0">
              <a:latin typeface="黑体" pitchFamily="49" charset="-122"/>
              <a:ea typeface="黑体" pitchFamily="49" charset="-122"/>
            </a:endParaRPr>
          </a:p>
          <a:p>
            <a:r>
              <a:rPr lang="zh-CN" altLang="en-US" b="1" dirty="0">
                <a:latin typeface="黑体" pitchFamily="49" charset="-122"/>
                <a:ea typeface="黑体" pitchFamily="49" charset="-122"/>
              </a:rPr>
              <a:t>意志是自由的第二层含义，是从肯定意义上来讲的。意志是行动的发动者，它按照实践理性原则选择、决定、触发某个行动。在第一层含义上的自由，是每个人的意志都具有的能力，在第二层含义上的自由，则并非每个人都能充分实现。</a:t>
            </a:r>
            <a:r>
              <a:rPr lang="en-US" altLang="zh-CN" b="1" dirty="0">
                <a:latin typeface="黑体" pitchFamily="49" charset="-122"/>
                <a:ea typeface="黑体" pitchFamily="49" charset="-122"/>
              </a:rPr>
              <a:t>   </a:t>
            </a:r>
            <a:endParaRPr lang="zh-CN" b="1" dirty="0">
              <a:latin typeface="黑体" pitchFamily="49" charset="-122"/>
              <a:ea typeface="黑体" pitchFamily="49"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Text Box 2"/>
          <p:cNvSpPr txBox="1">
            <a:spLocks noChangeArrowheads="1"/>
          </p:cNvSpPr>
          <p:nvPr/>
        </p:nvSpPr>
        <p:spPr bwMode="auto">
          <a:xfrm>
            <a:off x="539552" y="476672"/>
            <a:ext cx="8064896" cy="5570756"/>
          </a:xfrm>
          <a:prstGeom prst="rect">
            <a:avLst/>
          </a:prstGeom>
          <a:noFill/>
          <a:ln w="9525">
            <a:noFill/>
            <a:miter lim="800000"/>
            <a:headEnd/>
            <a:tailEnd/>
          </a:ln>
        </p:spPr>
        <p:txBody>
          <a:bodyPr wrap="square">
            <a:spAutoFit/>
          </a:bodyPr>
          <a:lstStyle/>
          <a:p>
            <a:r>
              <a:rPr lang="zh-CN" altLang="zh-CN" sz="3200" b="1" dirty="0">
                <a:latin typeface="黑体" pitchFamily="49" charset="-122"/>
                <a:ea typeface="黑体" pitchFamily="49" charset="-122"/>
              </a:rPr>
              <a:t> </a:t>
            </a:r>
          </a:p>
          <a:p>
            <a:r>
              <a:rPr lang="zh-CN" altLang="zh-CN" sz="3200" b="1" dirty="0">
                <a:latin typeface="黑体" pitchFamily="49" charset="-122"/>
                <a:ea typeface="黑体" pitchFamily="49" charset="-122"/>
              </a:rPr>
              <a:t> </a:t>
            </a:r>
            <a:r>
              <a:rPr lang="zh-CN" altLang="en-US" b="1" dirty="0">
                <a:latin typeface="黑体" pitchFamily="49" charset="-122"/>
                <a:ea typeface="黑体" pitchFamily="49" charset="-122"/>
              </a:rPr>
              <a:t>我们可从因果性来理解意志。意志是行动的发动者，它引起了行动，因而是行动的一个原因。自然世界受因果律的决定，各种事物或事件之间由因果链条或因果网络所联系。任何一个作为原因的事物，也是其他原因作用的结果。但意志不同，它是行动的原因，但由于它是自由的，不为任何其他事物所确定，它自身则没有原因。</a:t>
            </a:r>
            <a:endParaRPr lang="zh-CN" b="1" dirty="0">
              <a:latin typeface="黑体" pitchFamily="49" charset="-122"/>
              <a:ea typeface="黑体" pitchFamily="49"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Text Box 2"/>
          <p:cNvSpPr txBox="1">
            <a:spLocks noChangeArrowheads="1"/>
          </p:cNvSpPr>
          <p:nvPr/>
        </p:nvSpPr>
        <p:spPr bwMode="auto">
          <a:xfrm>
            <a:off x="762000" y="381000"/>
            <a:ext cx="7696200" cy="6678751"/>
          </a:xfrm>
          <a:prstGeom prst="rect">
            <a:avLst/>
          </a:prstGeom>
          <a:noFill/>
          <a:ln w="9525">
            <a:noFill/>
            <a:miter lim="800000"/>
            <a:headEnd/>
            <a:tailEnd/>
          </a:ln>
        </p:spPr>
        <p:txBody>
          <a:bodyPr>
            <a:spAutoFit/>
          </a:bodyPr>
          <a:lstStyle/>
          <a:p>
            <a:r>
              <a:rPr lang="zh-CN" altLang="zh-CN" sz="3200" b="1" dirty="0">
                <a:latin typeface="黑体" pitchFamily="49" charset="-122"/>
                <a:ea typeface="黑体" pitchFamily="49" charset="-122"/>
              </a:rPr>
              <a:t> </a:t>
            </a:r>
          </a:p>
          <a:p>
            <a:r>
              <a:rPr lang="zh-CN" altLang="en-US" b="1" dirty="0">
                <a:latin typeface="黑体" pitchFamily="49" charset="-122"/>
                <a:ea typeface="黑体" pitchFamily="49" charset="-122"/>
              </a:rPr>
              <a:t>（二）绝对命令的三种表述</a:t>
            </a:r>
            <a:endParaRPr lang="en-US" altLang="zh-CN" b="1" dirty="0">
              <a:latin typeface="黑体" pitchFamily="49" charset="-122"/>
              <a:ea typeface="黑体" pitchFamily="49" charset="-122"/>
            </a:endParaRPr>
          </a:p>
          <a:p>
            <a:endParaRPr lang="en-US" altLang="zh-CN" b="1" dirty="0">
              <a:latin typeface="黑体" pitchFamily="49" charset="-122"/>
              <a:ea typeface="黑体" pitchFamily="49" charset="-122"/>
            </a:endParaRPr>
          </a:p>
          <a:p>
            <a:r>
              <a:rPr lang="zh-CN" altLang="en-US" b="1" dirty="0">
                <a:latin typeface="黑体" pitchFamily="49" charset="-122"/>
                <a:ea typeface="黑体" pitchFamily="49" charset="-122"/>
              </a:rPr>
              <a:t>现在开始康德论证的第一步，即表明，如果存在绝对命令，它是什么样子。康德对绝对命令提出了三种表述，从不同方面来描述绝对命令。他自己认为这三种表述是等值的。但后世的哲学家对这三种表述在康德道德理论中的地位有不同的看法。</a:t>
            </a:r>
            <a:endParaRPr lang="zh-CN" b="1" dirty="0">
              <a:latin typeface="黑体" pitchFamily="49" charset="-122"/>
              <a:ea typeface="黑体" pitchFamily="49" charset="-122"/>
            </a:endParaRPr>
          </a:p>
          <a:p>
            <a:r>
              <a:rPr lang="zh-CN" altLang="zh-CN" b="1" dirty="0">
                <a:latin typeface="黑体" pitchFamily="49" charset="-122"/>
                <a:ea typeface="黑体" pitchFamily="49" charset="-122"/>
              </a:rPr>
              <a:t>  </a:t>
            </a:r>
          </a:p>
          <a:p>
            <a:r>
              <a:rPr lang="zh-CN" altLang="zh-CN" b="1" dirty="0">
                <a:latin typeface="黑体" pitchFamily="49" charset="-122"/>
                <a:ea typeface="黑体" pitchFamily="49" charset="-122"/>
              </a:rPr>
              <a:t> </a:t>
            </a:r>
            <a:endParaRPr lang="zh-CN" b="1" dirty="0">
              <a:latin typeface="黑体" pitchFamily="49" charset="-122"/>
              <a:ea typeface="黑体" pitchFamily="49"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Text Box 2"/>
          <p:cNvSpPr txBox="1">
            <a:spLocks noChangeArrowheads="1"/>
          </p:cNvSpPr>
          <p:nvPr/>
        </p:nvSpPr>
        <p:spPr bwMode="auto">
          <a:xfrm>
            <a:off x="762000" y="381000"/>
            <a:ext cx="7696200" cy="6124754"/>
          </a:xfrm>
          <a:prstGeom prst="rect">
            <a:avLst/>
          </a:prstGeom>
          <a:noFill/>
          <a:ln w="9525">
            <a:noFill/>
            <a:miter lim="800000"/>
            <a:headEnd/>
            <a:tailEnd/>
          </a:ln>
        </p:spPr>
        <p:txBody>
          <a:bodyPr>
            <a:spAutoFit/>
          </a:bodyPr>
          <a:lstStyle/>
          <a:p>
            <a:r>
              <a:rPr lang="zh-CN" altLang="zh-CN" sz="3200" b="1" dirty="0">
                <a:latin typeface="黑体" pitchFamily="49" charset="-122"/>
                <a:ea typeface="黑体" pitchFamily="49" charset="-122"/>
              </a:rPr>
              <a:t> </a:t>
            </a:r>
          </a:p>
          <a:p>
            <a:r>
              <a:rPr lang="en-US" altLang="zh-CN" sz="3200" b="1" dirty="0">
                <a:latin typeface="黑体" pitchFamily="49" charset="-122"/>
                <a:ea typeface="黑体" pitchFamily="49" charset="-122"/>
              </a:rPr>
              <a:t>1</a:t>
            </a:r>
            <a:r>
              <a:rPr lang="zh-CN" b="1" dirty="0">
                <a:latin typeface="黑体" pitchFamily="49" charset="-122"/>
                <a:ea typeface="黑体" pitchFamily="49" charset="-122"/>
              </a:rPr>
              <a:t>、普遍律则表述</a:t>
            </a:r>
          </a:p>
          <a:p>
            <a:r>
              <a:rPr lang="zh-CN" altLang="zh-CN" b="1" dirty="0">
                <a:latin typeface="黑体" pitchFamily="49" charset="-122"/>
                <a:ea typeface="黑体" pitchFamily="49" charset="-122"/>
              </a:rPr>
              <a:t>  </a:t>
            </a:r>
          </a:p>
          <a:p>
            <a:r>
              <a:rPr lang="zh-CN" altLang="en-US" b="1" dirty="0">
                <a:latin typeface="黑体" pitchFamily="49" charset="-122"/>
                <a:ea typeface="黑体" pitchFamily="49" charset="-122"/>
              </a:rPr>
              <a:t>康德以两种方式达到普遍律则表述。他开始从行为的动机分析入手。他以商贩的例子表明，同一个符合义务的行为，不欺骗他人，完全可能出自不同的动机。一种情况是出自于利己的动机，一种情况是出自于同情的动机。还有一种情况是出自于善良意志（</a:t>
            </a:r>
            <a:r>
              <a:rPr lang="en-US" altLang="zh-CN" b="1" dirty="0">
                <a:latin typeface="黑体" pitchFamily="49" charset="-122"/>
                <a:ea typeface="黑体" pitchFamily="49" charset="-122"/>
              </a:rPr>
              <a:t>good will</a:t>
            </a:r>
            <a:r>
              <a:rPr lang="zh-CN" altLang="en-US" b="1" dirty="0">
                <a:latin typeface="黑体" pitchFamily="49" charset="-122"/>
                <a:ea typeface="黑体" pitchFamily="49" charset="-122"/>
              </a:rPr>
              <a:t>）。</a:t>
            </a:r>
            <a:endParaRPr lang="zh-CN" b="1" dirty="0">
              <a:latin typeface="黑体" pitchFamily="49" charset="-122"/>
              <a:ea typeface="黑体" pitchFamily="49"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Text Box 2"/>
          <p:cNvSpPr txBox="1">
            <a:spLocks noChangeArrowheads="1"/>
          </p:cNvSpPr>
          <p:nvPr/>
        </p:nvSpPr>
        <p:spPr bwMode="auto">
          <a:xfrm>
            <a:off x="762000" y="381000"/>
            <a:ext cx="7696200" cy="4462760"/>
          </a:xfrm>
          <a:prstGeom prst="rect">
            <a:avLst/>
          </a:prstGeom>
          <a:noFill/>
          <a:ln w="9525">
            <a:noFill/>
            <a:miter lim="800000"/>
            <a:headEnd/>
            <a:tailEnd/>
          </a:ln>
        </p:spPr>
        <p:txBody>
          <a:bodyPr>
            <a:spAutoFit/>
          </a:bodyPr>
          <a:lstStyle/>
          <a:p>
            <a:r>
              <a:rPr lang="zh-CN" altLang="zh-CN" sz="3200" b="1" dirty="0">
                <a:latin typeface="黑体" pitchFamily="49" charset="-122"/>
                <a:ea typeface="黑体" pitchFamily="49" charset="-122"/>
              </a:rPr>
              <a:t> </a:t>
            </a:r>
          </a:p>
          <a:p>
            <a:r>
              <a:rPr lang="zh-CN" altLang="en-US" b="1" dirty="0">
                <a:latin typeface="黑体" pitchFamily="49" charset="-122"/>
                <a:ea typeface="黑体" pitchFamily="49" charset="-122"/>
              </a:rPr>
              <a:t>善良意志的动机是这样的动机，我之所以做这个行动，在于这是我的义务。</a:t>
            </a:r>
            <a:endParaRPr lang="en-US" altLang="zh-CN" b="1" dirty="0">
              <a:latin typeface="黑体" pitchFamily="49" charset="-122"/>
              <a:ea typeface="黑体" pitchFamily="49" charset="-122"/>
            </a:endParaRPr>
          </a:p>
          <a:p>
            <a:r>
              <a:rPr lang="zh-CN" altLang="en-US" b="1" dirty="0">
                <a:latin typeface="黑体" pitchFamily="49" charset="-122"/>
                <a:ea typeface="黑体" pitchFamily="49" charset="-122"/>
              </a:rPr>
              <a:t>我可能处于某个特别的心理状态，例如悲伤，因此没有什么自我利益的愿望，也没有同情心理。然而我注意到这是我的义务，因此产生了做这个行为的动机。</a:t>
            </a:r>
            <a:endParaRPr lang="zh-CN" b="1" dirty="0">
              <a:latin typeface="黑体" pitchFamily="49" charset="-122"/>
              <a:ea typeface="黑体"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Text Box 2"/>
          <p:cNvSpPr txBox="1">
            <a:spLocks noChangeArrowheads="1"/>
          </p:cNvSpPr>
          <p:nvPr/>
        </p:nvSpPr>
        <p:spPr bwMode="auto">
          <a:xfrm>
            <a:off x="762000" y="381000"/>
            <a:ext cx="7696200" cy="5522913"/>
          </a:xfrm>
          <a:prstGeom prst="rect">
            <a:avLst/>
          </a:prstGeom>
          <a:noFill/>
          <a:ln w="9525">
            <a:noFill/>
            <a:miter lim="800000"/>
            <a:headEnd/>
            <a:tailEnd/>
          </a:ln>
        </p:spPr>
        <p:txBody>
          <a:bodyPr>
            <a:spAutoFit/>
          </a:bodyPr>
          <a:lstStyle/>
          <a:p>
            <a:r>
              <a:rPr lang="zh-CN" altLang="zh-CN" sz="3200" b="1">
                <a:latin typeface="黑体" pitchFamily="49" charset="-122"/>
                <a:ea typeface="黑体" pitchFamily="49" charset="-122"/>
              </a:rPr>
              <a:t> </a:t>
            </a:r>
            <a:endParaRPr lang="zh-CN" altLang="zh-CN" sz="3200" b="1">
              <a:latin typeface="黑体" pitchFamily="49" charset="-122"/>
              <a:ea typeface="黑体" pitchFamily="49" charset="-122"/>
              <a:sym typeface="Webdings" pitchFamily="18" charset="2"/>
            </a:endParaRPr>
          </a:p>
          <a:p>
            <a:r>
              <a:rPr lang="zh-CN" altLang="zh-CN" sz="3200" b="1">
                <a:latin typeface="黑体" pitchFamily="49" charset="-122"/>
                <a:ea typeface="黑体" pitchFamily="49" charset="-122"/>
                <a:sym typeface="Webdings" pitchFamily="18" charset="2"/>
              </a:rPr>
              <a:t>  </a:t>
            </a:r>
            <a:r>
              <a:rPr lang="zh-CN" altLang="en-US" b="1">
                <a:latin typeface="黑体" pitchFamily="49" charset="-122"/>
                <a:ea typeface="黑体" pitchFamily="49" charset="-122"/>
                <a:sym typeface="Webdings" pitchFamily="18" charset="2"/>
              </a:rPr>
              <a:t>或者：</a:t>
            </a:r>
            <a:r>
              <a:rPr lang="zh-CN" b="1">
                <a:latin typeface="黑体" pitchFamily="49" charset="-122"/>
                <a:ea typeface="黑体" pitchFamily="49" charset="-122"/>
                <a:sym typeface="Webdings" pitchFamily="18" charset="2"/>
              </a:rPr>
              <a:t>在医院有五个病人，一个需要心脏、两个需要肾脏、两个需要肝脏，医生确信只要他们能够移植这些器官，都能够活下来，否则就会死亡。时间已经非常紧迫，没有其他的器官来源。这时有一个非常健康的年轻人在医院检查身体，医生发现他的血型与五个病人完全一致，决定把他的器官移植给五个病人。</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Text Box 2"/>
          <p:cNvSpPr txBox="1">
            <a:spLocks noChangeArrowheads="1"/>
          </p:cNvSpPr>
          <p:nvPr/>
        </p:nvSpPr>
        <p:spPr bwMode="auto">
          <a:xfrm>
            <a:off x="762000" y="381000"/>
            <a:ext cx="7696200" cy="5570756"/>
          </a:xfrm>
          <a:prstGeom prst="rect">
            <a:avLst/>
          </a:prstGeom>
          <a:noFill/>
          <a:ln w="9525">
            <a:noFill/>
            <a:miter lim="800000"/>
            <a:headEnd/>
            <a:tailEnd/>
          </a:ln>
        </p:spPr>
        <p:txBody>
          <a:bodyPr>
            <a:spAutoFit/>
          </a:bodyPr>
          <a:lstStyle/>
          <a:p>
            <a:r>
              <a:rPr lang="zh-CN" altLang="zh-CN" sz="3200" b="1" dirty="0">
                <a:latin typeface="黑体" pitchFamily="49" charset="-122"/>
                <a:ea typeface="黑体" pitchFamily="49" charset="-122"/>
              </a:rPr>
              <a:t> </a:t>
            </a:r>
          </a:p>
          <a:p>
            <a:r>
              <a:rPr lang="zh-CN" altLang="en-US" b="1" dirty="0">
                <a:latin typeface="黑体" pitchFamily="49" charset="-122"/>
                <a:ea typeface="黑体" pitchFamily="49" charset="-122"/>
              </a:rPr>
              <a:t>善良意志的动机是出于义务的动机。那么这种动机是出于义务的什么呢？</a:t>
            </a:r>
            <a:endParaRPr lang="en-US" altLang="zh-CN" b="1" dirty="0">
              <a:latin typeface="黑体" pitchFamily="49" charset="-122"/>
              <a:ea typeface="黑体" pitchFamily="49" charset="-122"/>
            </a:endParaRPr>
          </a:p>
          <a:p>
            <a:r>
              <a:rPr lang="zh-CN" altLang="en-US" b="1" dirty="0">
                <a:latin typeface="黑体" pitchFamily="49" charset="-122"/>
                <a:ea typeface="黑体" pitchFamily="49" charset="-122"/>
              </a:rPr>
              <a:t>很明显，不是出于义务的具体目的，例如不要欺骗，因为这三种行为都是为了同一个目的。康德认为，善良意志是出于义务的形式，即义务的普遍性，义务是对每个人的要求。善良意志对义务的普遍性的尊重，使得它发动了这个行动。</a:t>
            </a:r>
            <a:endParaRPr lang="zh-CN" b="1" dirty="0">
              <a:latin typeface="黑体" pitchFamily="49" charset="-122"/>
              <a:ea typeface="黑体" pitchFamily="49"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Text Box 2"/>
          <p:cNvSpPr txBox="1">
            <a:spLocks noChangeArrowheads="1"/>
          </p:cNvSpPr>
          <p:nvPr/>
        </p:nvSpPr>
        <p:spPr bwMode="auto">
          <a:xfrm>
            <a:off x="762000" y="381000"/>
            <a:ext cx="7696200" cy="4462760"/>
          </a:xfrm>
          <a:prstGeom prst="rect">
            <a:avLst/>
          </a:prstGeom>
          <a:noFill/>
          <a:ln w="9525">
            <a:noFill/>
            <a:miter lim="800000"/>
            <a:headEnd/>
            <a:tailEnd/>
          </a:ln>
        </p:spPr>
        <p:txBody>
          <a:bodyPr>
            <a:spAutoFit/>
          </a:bodyPr>
          <a:lstStyle/>
          <a:p>
            <a:r>
              <a:rPr lang="zh-CN" altLang="zh-CN" sz="3200" b="1" dirty="0">
                <a:latin typeface="黑体" pitchFamily="49" charset="-122"/>
                <a:ea typeface="黑体" pitchFamily="49" charset="-122"/>
              </a:rPr>
              <a:t> </a:t>
            </a:r>
            <a:endParaRPr lang="en-US" altLang="zh-CN" sz="3200" b="1" dirty="0">
              <a:latin typeface="黑体" pitchFamily="49" charset="-122"/>
              <a:ea typeface="黑体" pitchFamily="49" charset="-122"/>
            </a:endParaRPr>
          </a:p>
          <a:p>
            <a:endParaRPr lang="en-US" altLang="zh-CN" b="1" dirty="0">
              <a:latin typeface="黑体" pitchFamily="49" charset="-122"/>
              <a:ea typeface="黑体" pitchFamily="49" charset="-122"/>
            </a:endParaRPr>
          </a:p>
          <a:p>
            <a:r>
              <a:rPr lang="zh-CN" altLang="en-US" b="1" dirty="0">
                <a:latin typeface="黑体" pitchFamily="49" charset="-122"/>
                <a:ea typeface="黑体" pitchFamily="49" charset="-122"/>
              </a:rPr>
              <a:t>康德也从对合理行为的分析来达到相同的结论。前面提到，合理行为都出自一个准则，包含行动者的目的和要做的行为。准则对行动者之所以做这个行为提供了一个主观理由：实现这个目的。</a:t>
            </a:r>
            <a:endParaRPr lang="zh-CN" altLang="zh-CN" b="1" dirty="0">
              <a:latin typeface="黑体" pitchFamily="49" charset="-122"/>
              <a:ea typeface="黑体" pitchFamily="49"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Text Box 2"/>
          <p:cNvSpPr txBox="1">
            <a:spLocks noChangeArrowheads="1"/>
          </p:cNvSpPr>
          <p:nvPr/>
        </p:nvSpPr>
        <p:spPr bwMode="auto">
          <a:xfrm>
            <a:off x="762000" y="381000"/>
            <a:ext cx="7696200" cy="5016758"/>
          </a:xfrm>
          <a:prstGeom prst="rect">
            <a:avLst/>
          </a:prstGeom>
          <a:noFill/>
          <a:ln w="9525">
            <a:noFill/>
            <a:miter lim="800000"/>
            <a:headEnd/>
            <a:tailEnd/>
          </a:ln>
        </p:spPr>
        <p:txBody>
          <a:bodyPr>
            <a:spAutoFit/>
          </a:bodyPr>
          <a:lstStyle/>
          <a:p>
            <a:r>
              <a:rPr lang="zh-CN" altLang="zh-CN" sz="3200" b="1" dirty="0">
                <a:latin typeface="黑体" pitchFamily="49" charset="-122"/>
                <a:ea typeface="黑体" pitchFamily="49" charset="-122"/>
              </a:rPr>
              <a:t> </a:t>
            </a:r>
            <a:endParaRPr lang="en-US" altLang="zh-CN" sz="3200" b="1" dirty="0">
              <a:latin typeface="黑体" pitchFamily="49" charset="-122"/>
              <a:ea typeface="黑体" pitchFamily="49" charset="-122"/>
            </a:endParaRPr>
          </a:p>
          <a:p>
            <a:r>
              <a:rPr lang="zh-CN" altLang="en-US" b="1" dirty="0">
                <a:latin typeface="黑体" pitchFamily="49" charset="-122"/>
                <a:ea typeface="黑体" pitchFamily="49" charset="-122"/>
              </a:rPr>
              <a:t>这个行为要是有客观理由的，必须满足工具理性原则和审慎原则这两种假言命令，还必须满足道德义务这种绝对命令。假言命令相对于人的愿望，其内容由不同的愿望确定，而绝对命令是独立于人的愿望的，独立于实质性的内容，因而绝对命令的本质特征只在于它的形式上的普遍性。</a:t>
            </a:r>
            <a:endParaRPr lang="en-US" altLang="zh-CN" b="1" dirty="0">
              <a:latin typeface="黑体" pitchFamily="49" charset="-122"/>
              <a:ea typeface="黑体" pitchFamily="49"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Text Box 2"/>
          <p:cNvSpPr txBox="1">
            <a:spLocks noChangeArrowheads="1"/>
          </p:cNvSpPr>
          <p:nvPr/>
        </p:nvSpPr>
        <p:spPr bwMode="auto">
          <a:xfrm>
            <a:off x="762000" y="381000"/>
            <a:ext cx="7696200" cy="3908762"/>
          </a:xfrm>
          <a:prstGeom prst="rect">
            <a:avLst/>
          </a:prstGeom>
          <a:noFill/>
          <a:ln w="9525">
            <a:noFill/>
            <a:miter lim="800000"/>
            <a:headEnd/>
            <a:tailEnd/>
          </a:ln>
        </p:spPr>
        <p:txBody>
          <a:bodyPr>
            <a:spAutoFit/>
          </a:bodyPr>
          <a:lstStyle/>
          <a:p>
            <a:r>
              <a:rPr lang="zh-CN" altLang="zh-CN" sz="3200" b="1" dirty="0">
                <a:latin typeface="黑体" pitchFamily="49" charset="-122"/>
                <a:ea typeface="黑体" pitchFamily="49" charset="-122"/>
              </a:rPr>
              <a:t> </a:t>
            </a:r>
          </a:p>
          <a:p>
            <a:endParaRPr lang="en-US" altLang="zh-CN" b="1" dirty="0">
              <a:latin typeface="黑体" pitchFamily="49" charset="-122"/>
              <a:ea typeface="黑体" pitchFamily="49" charset="-122"/>
            </a:endParaRPr>
          </a:p>
          <a:p>
            <a:r>
              <a:rPr lang="zh-CN" altLang="en-US" b="1" dirty="0">
                <a:latin typeface="黑体" pitchFamily="49" charset="-122"/>
                <a:ea typeface="黑体" pitchFamily="49" charset="-122"/>
              </a:rPr>
              <a:t>康德从这两种途径的分析，达到了</a:t>
            </a:r>
            <a:r>
              <a:rPr lang="zh-CN" b="1" dirty="0">
                <a:latin typeface="黑体" pitchFamily="49" charset="-122"/>
                <a:ea typeface="黑体" pitchFamily="49" charset="-122"/>
              </a:rPr>
              <a:t>绝对命令的第一种表述</a:t>
            </a:r>
            <a:r>
              <a:rPr lang="zh-CN" altLang="en-US" b="1" dirty="0">
                <a:latin typeface="黑体" pitchFamily="49" charset="-122"/>
                <a:ea typeface="黑体" pitchFamily="49" charset="-122"/>
              </a:rPr>
              <a:t>，即</a:t>
            </a:r>
            <a:r>
              <a:rPr lang="zh-CN" b="1" dirty="0">
                <a:latin typeface="Times New Roman" pitchFamily="18" charset="0"/>
                <a:ea typeface="黑体" pitchFamily="49" charset="-122"/>
              </a:rPr>
              <a:t>“</a:t>
            </a:r>
            <a:r>
              <a:rPr lang="zh-CN" b="1" dirty="0">
                <a:latin typeface="黑体" pitchFamily="49" charset="-122"/>
                <a:ea typeface="黑体" pitchFamily="49" charset="-122"/>
              </a:rPr>
              <a:t>自然的普遍律则</a:t>
            </a:r>
            <a:r>
              <a:rPr lang="zh-CN" b="1" dirty="0">
                <a:latin typeface="Times New Roman" pitchFamily="18" charset="0"/>
                <a:ea typeface="黑体" pitchFamily="49" charset="-122"/>
              </a:rPr>
              <a:t>”</a:t>
            </a:r>
            <a:r>
              <a:rPr lang="zh-CN" b="1" dirty="0">
                <a:latin typeface="黑体" pitchFamily="49" charset="-122"/>
                <a:ea typeface="黑体" pitchFamily="49" charset="-122"/>
              </a:rPr>
              <a:t>：你应该这样来行为，即你同时也能够意愿你的行为准则成为一个普遍律则。</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Text Box 2"/>
          <p:cNvSpPr txBox="1">
            <a:spLocks noChangeArrowheads="1"/>
          </p:cNvSpPr>
          <p:nvPr/>
        </p:nvSpPr>
        <p:spPr bwMode="auto">
          <a:xfrm>
            <a:off x="762000" y="381000"/>
            <a:ext cx="7696200" cy="1554163"/>
          </a:xfrm>
          <a:prstGeom prst="rect">
            <a:avLst/>
          </a:prstGeom>
          <a:noFill/>
          <a:ln w="9525">
            <a:noFill/>
            <a:miter lim="800000"/>
            <a:headEnd/>
            <a:tailEnd/>
          </a:ln>
        </p:spPr>
        <p:txBody>
          <a:bodyPr>
            <a:spAutoFit/>
          </a:bodyPr>
          <a:lstStyle/>
          <a:p>
            <a:r>
              <a:rPr lang="zh-CN" altLang="zh-CN" sz="3200" b="1">
                <a:latin typeface="黑体" pitchFamily="49" charset="-122"/>
                <a:ea typeface="黑体" pitchFamily="49" charset="-122"/>
              </a:rPr>
              <a:t> </a:t>
            </a:r>
          </a:p>
          <a:p>
            <a:r>
              <a:rPr lang="zh-CN" altLang="zh-CN" sz="3200" b="1">
                <a:latin typeface="黑体" pitchFamily="49" charset="-122"/>
                <a:ea typeface="黑体" pitchFamily="49" charset="-122"/>
              </a:rPr>
              <a:t>  </a:t>
            </a:r>
          </a:p>
          <a:p>
            <a:r>
              <a:rPr lang="zh-CN" altLang="zh-CN" sz="3200" b="1">
                <a:latin typeface="黑体" pitchFamily="49" charset="-122"/>
                <a:ea typeface="黑体" pitchFamily="49" charset="-122"/>
              </a:rPr>
              <a:t>  </a:t>
            </a:r>
          </a:p>
        </p:txBody>
      </p:sp>
      <p:sp>
        <p:nvSpPr>
          <p:cNvPr id="273411" name="Rectangle 3"/>
          <p:cNvSpPr>
            <a:spLocks noChangeArrowheads="1"/>
          </p:cNvSpPr>
          <p:nvPr/>
        </p:nvSpPr>
        <p:spPr bwMode="auto">
          <a:xfrm>
            <a:off x="755576" y="764704"/>
            <a:ext cx="7704856" cy="4524315"/>
          </a:xfrm>
          <a:prstGeom prst="rect">
            <a:avLst/>
          </a:prstGeom>
          <a:noFill/>
          <a:ln w="9525">
            <a:noFill/>
            <a:miter lim="800000"/>
            <a:headEnd/>
            <a:tailEnd/>
          </a:ln>
        </p:spPr>
        <p:txBody>
          <a:bodyPr wrap="square">
            <a:spAutoFit/>
          </a:bodyPr>
          <a:lstStyle/>
          <a:p>
            <a:endParaRPr lang="en-US" altLang="zh-CN" b="1" dirty="0">
              <a:latin typeface="黑体" pitchFamily="49" charset="-122"/>
              <a:ea typeface="黑体" pitchFamily="49" charset="-122"/>
            </a:endParaRPr>
          </a:p>
          <a:p>
            <a:r>
              <a:rPr lang="zh-CN" altLang="en-US" b="1" dirty="0">
                <a:latin typeface="黑体" pitchFamily="49" charset="-122"/>
                <a:ea typeface="黑体" pitchFamily="49" charset="-122"/>
              </a:rPr>
              <a:t>普遍律则表述是从形式上对绝对命令的分析，似乎它并没有告诉我们绝对命令的具体内容。但康德发现，并非任何准则都能满足普遍律则表述，有些准则在被普遍化之后会导致矛盾。因此，我们可以用普遍律则表述来检验律则，由此导出绝对命令的内容。</a:t>
            </a:r>
            <a:endParaRPr lang="zh-CN" b="1" dirty="0">
              <a:latin typeface="黑体" pitchFamily="49" charset="-122"/>
              <a:ea typeface="黑体" pitchFamily="49"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Text Box 2"/>
          <p:cNvSpPr txBox="1">
            <a:spLocks noChangeArrowheads="1"/>
          </p:cNvSpPr>
          <p:nvPr/>
        </p:nvSpPr>
        <p:spPr bwMode="auto">
          <a:xfrm>
            <a:off x="762000" y="381000"/>
            <a:ext cx="7696200" cy="1554163"/>
          </a:xfrm>
          <a:prstGeom prst="rect">
            <a:avLst/>
          </a:prstGeom>
          <a:noFill/>
          <a:ln w="9525">
            <a:noFill/>
            <a:miter lim="800000"/>
            <a:headEnd/>
            <a:tailEnd/>
          </a:ln>
        </p:spPr>
        <p:txBody>
          <a:bodyPr>
            <a:spAutoFit/>
          </a:bodyPr>
          <a:lstStyle/>
          <a:p>
            <a:r>
              <a:rPr lang="zh-CN" altLang="zh-CN" sz="3200" b="1">
                <a:latin typeface="黑体" pitchFamily="49" charset="-122"/>
                <a:ea typeface="黑体" pitchFamily="49" charset="-122"/>
              </a:rPr>
              <a:t> </a:t>
            </a:r>
          </a:p>
          <a:p>
            <a:r>
              <a:rPr lang="zh-CN" altLang="zh-CN" sz="3200" b="1">
                <a:latin typeface="黑体" pitchFamily="49" charset="-122"/>
                <a:ea typeface="黑体" pitchFamily="49" charset="-122"/>
              </a:rPr>
              <a:t>  </a:t>
            </a:r>
          </a:p>
          <a:p>
            <a:r>
              <a:rPr lang="zh-CN" altLang="zh-CN" sz="3200" b="1">
                <a:latin typeface="黑体" pitchFamily="49" charset="-122"/>
                <a:ea typeface="黑体" pitchFamily="49" charset="-122"/>
              </a:rPr>
              <a:t>  </a:t>
            </a:r>
          </a:p>
        </p:txBody>
      </p:sp>
      <p:sp>
        <p:nvSpPr>
          <p:cNvPr id="273411" name="Rectangle 3"/>
          <p:cNvSpPr>
            <a:spLocks noChangeArrowheads="1"/>
          </p:cNvSpPr>
          <p:nvPr/>
        </p:nvSpPr>
        <p:spPr bwMode="auto">
          <a:xfrm>
            <a:off x="827584" y="764704"/>
            <a:ext cx="7632847" cy="3416320"/>
          </a:xfrm>
          <a:prstGeom prst="rect">
            <a:avLst/>
          </a:prstGeom>
          <a:noFill/>
          <a:ln w="9525">
            <a:noFill/>
            <a:miter lim="800000"/>
            <a:headEnd/>
            <a:tailEnd/>
          </a:ln>
        </p:spPr>
        <p:txBody>
          <a:bodyPr wrap="square">
            <a:spAutoFit/>
          </a:bodyPr>
          <a:lstStyle/>
          <a:p>
            <a:endParaRPr lang="en-US" altLang="zh-CN" b="1" dirty="0">
              <a:latin typeface="黑体" pitchFamily="49" charset="-122"/>
              <a:ea typeface="黑体" pitchFamily="49" charset="-122"/>
            </a:endParaRPr>
          </a:p>
          <a:p>
            <a:r>
              <a:rPr lang="zh-CN" altLang="en-US" b="1" dirty="0">
                <a:latin typeface="黑体" pitchFamily="49" charset="-122"/>
                <a:ea typeface="黑体" pitchFamily="49" charset="-122"/>
              </a:rPr>
              <a:t>对于准则的普遍化会带来的矛盾，康德的表述有许多含混之处，后世的哲学家有不同的解释，包括逻辑解释、目的论解释和实践解释。我们这里采用实践解释。</a:t>
            </a:r>
            <a:endParaRPr lang="zh-CN" b="1" dirty="0">
              <a:latin typeface="黑体" pitchFamily="49" charset="-122"/>
              <a:ea typeface="黑体" pitchFamily="49"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Text Box 2"/>
          <p:cNvSpPr txBox="1">
            <a:spLocks noChangeArrowheads="1"/>
          </p:cNvSpPr>
          <p:nvPr/>
        </p:nvSpPr>
        <p:spPr bwMode="auto">
          <a:xfrm>
            <a:off x="762000" y="381000"/>
            <a:ext cx="7696200" cy="1554163"/>
          </a:xfrm>
          <a:prstGeom prst="rect">
            <a:avLst/>
          </a:prstGeom>
          <a:noFill/>
          <a:ln w="9525">
            <a:noFill/>
            <a:miter lim="800000"/>
            <a:headEnd/>
            <a:tailEnd/>
          </a:ln>
        </p:spPr>
        <p:txBody>
          <a:bodyPr>
            <a:spAutoFit/>
          </a:bodyPr>
          <a:lstStyle/>
          <a:p>
            <a:r>
              <a:rPr lang="zh-CN" altLang="zh-CN" sz="3200" b="1">
                <a:latin typeface="黑体" pitchFamily="49" charset="-122"/>
                <a:ea typeface="黑体" pitchFamily="49" charset="-122"/>
              </a:rPr>
              <a:t> </a:t>
            </a:r>
          </a:p>
          <a:p>
            <a:r>
              <a:rPr lang="zh-CN" altLang="zh-CN" sz="3200" b="1">
                <a:latin typeface="黑体" pitchFamily="49" charset="-122"/>
                <a:ea typeface="黑体" pitchFamily="49" charset="-122"/>
              </a:rPr>
              <a:t>  </a:t>
            </a:r>
          </a:p>
          <a:p>
            <a:r>
              <a:rPr lang="zh-CN" altLang="zh-CN" sz="3200" b="1">
                <a:latin typeface="黑体" pitchFamily="49" charset="-122"/>
                <a:ea typeface="黑体" pitchFamily="49" charset="-122"/>
              </a:rPr>
              <a:t>  </a:t>
            </a:r>
          </a:p>
        </p:txBody>
      </p:sp>
      <p:sp>
        <p:nvSpPr>
          <p:cNvPr id="273411" name="Rectangle 3"/>
          <p:cNvSpPr>
            <a:spLocks noChangeArrowheads="1"/>
          </p:cNvSpPr>
          <p:nvPr/>
        </p:nvSpPr>
        <p:spPr bwMode="auto">
          <a:xfrm>
            <a:off x="683568" y="764704"/>
            <a:ext cx="7776863" cy="5078313"/>
          </a:xfrm>
          <a:prstGeom prst="rect">
            <a:avLst/>
          </a:prstGeom>
          <a:noFill/>
          <a:ln w="9525">
            <a:noFill/>
            <a:miter lim="800000"/>
            <a:headEnd/>
            <a:tailEnd/>
          </a:ln>
        </p:spPr>
        <p:txBody>
          <a:bodyPr wrap="square">
            <a:spAutoFit/>
          </a:bodyPr>
          <a:lstStyle/>
          <a:p>
            <a:r>
              <a:rPr lang="zh-CN" altLang="en-US" b="1" dirty="0">
                <a:latin typeface="黑体" pitchFamily="49" charset="-122"/>
                <a:ea typeface="黑体" pitchFamily="49" charset="-122"/>
              </a:rPr>
              <a:t>我们以假承诺为例来解说第一种矛盾。假如一个人的行为准则是：为了得到钱，做虚假承诺。这个准则是否被普遍化而没有矛盾呢？设想一个世界，这个准则是一个普遍律则，就像是一个自然定律一样，每个人都按照这个准则行动。再设想在这样的世界中，有一个人意愿按照这个准则行事。这将产生矛盾。</a:t>
            </a:r>
            <a:endParaRPr lang="en-US" altLang="zh-CN" b="1" dirty="0">
              <a:latin typeface="黑体" pitchFamily="49" charset="-122"/>
              <a:ea typeface="黑体" pitchFamily="49"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Text Box 2"/>
          <p:cNvSpPr txBox="1">
            <a:spLocks noChangeArrowheads="1"/>
          </p:cNvSpPr>
          <p:nvPr/>
        </p:nvSpPr>
        <p:spPr bwMode="auto">
          <a:xfrm>
            <a:off x="762000" y="381000"/>
            <a:ext cx="7696200" cy="1554163"/>
          </a:xfrm>
          <a:prstGeom prst="rect">
            <a:avLst/>
          </a:prstGeom>
          <a:noFill/>
          <a:ln w="9525">
            <a:noFill/>
            <a:miter lim="800000"/>
            <a:headEnd/>
            <a:tailEnd/>
          </a:ln>
        </p:spPr>
        <p:txBody>
          <a:bodyPr>
            <a:spAutoFit/>
          </a:bodyPr>
          <a:lstStyle/>
          <a:p>
            <a:r>
              <a:rPr lang="zh-CN" altLang="zh-CN" sz="3200" b="1">
                <a:latin typeface="黑体" pitchFamily="49" charset="-122"/>
                <a:ea typeface="黑体" pitchFamily="49" charset="-122"/>
              </a:rPr>
              <a:t> </a:t>
            </a:r>
          </a:p>
          <a:p>
            <a:r>
              <a:rPr lang="zh-CN" altLang="zh-CN" sz="3200" b="1">
                <a:latin typeface="黑体" pitchFamily="49" charset="-122"/>
                <a:ea typeface="黑体" pitchFamily="49" charset="-122"/>
              </a:rPr>
              <a:t>  </a:t>
            </a:r>
          </a:p>
          <a:p>
            <a:r>
              <a:rPr lang="zh-CN" altLang="zh-CN" sz="3200" b="1">
                <a:latin typeface="黑体" pitchFamily="49" charset="-122"/>
                <a:ea typeface="黑体" pitchFamily="49" charset="-122"/>
              </a:rPr>
              <a:t>  </a:t>
            </a:r>
          </a:p>
        </p:txBody>
      </p:sp>
      <p:sp>
        <p:nvSpPr>
          <p:cNvPr id="273411" name="Rectangle 3"/>
          <p:cNvSpPr>
            <a:spLocks noChangeArrowheads="1"/>
          </p:cNvSpPr>
          <p:nvPr/>
        </p:nvSpPr>
        <p:spPr bwMode="auto">
          <a:xfrm>
            <a:off x="683568" y="764704"/>
            <a:ext cx="7776863" cy="5078313"/>
          </a:xfrm>
          <a:prstGeom prst="rect">
            <a:avLst/>
          </a:prstGeom>
          <a:noFill/>
          <a:ln w="9525">
            <a:noFill/>
            <a:miter lim="800000"/>
            <a:headEnd/>
            <a:tailEnd/>
          </a:ln>
        </p:spPr>
        <p:txBody>
          <a:bodyPr wrap="square">
            <a:spAutoFit/>
          </a:bodyPr>
          <a:lstStyle/>
          <a:p>
            <a:endParaRPr lang="en-US" altLang="zh-CN" b="1" dirty="0">
              <a:latin typeface="黑体" pitchFamily="49" charset="-122"/>
              <a:ea typeface="黑体" pitchFamily="49" charset="-122"/>
            </a:endParaRPr>
          </a:p>
          <a:p>
            <a:r>
              <a:rPr lang="zh-CN" altLang="en-US" b="1" dirty="0">
                <a:latin typeface="黑体" pitchFamily="49" charset="-122"/>
                <a:ea typeface="黑体" pitchFamily="49" charset="-122"/>
              </a:rPr>
              <a:t>为什么这是一个实践矛盾呢？这个人的准则体现了假言命令：如果你要得到钱，你应该做出假承诺。假言命令的实质是，如果你意愿某个目的，你就应该意愿能够有效地实现这个目的的手段。而在这个准则被普遍化的世界里，承诺不再可能，假承诺并非实现得到钱的手段。</a:t>
            </a:r>
            <a:endParaRPr lang="en-US" altLang="zh-CN" b="1" dirty="0">
              <a:latin typeface="黑体" pitchFamily="49" charset="-122"/>
              <a:ea typeface="黑体" pitchFamily="49"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Text Box 2"/>
          <p:cNvSpPr txBox="1">
            <a:spLocks noChangeArrowheads="1"/>
          </p:cNvSpPr>
          <p:nvPr/>
        </p:nvSpPr>
        <p:spPr bwMode="auto">
          <a:xfrm>
            <a:off x="762000" y="381000"/>
            <a:ext cx="7696200" cy="1554163"/>
          </a:xfrm>
          <a:prstGeom prst="rect">
            <a:avLst/>
          </a:prstGeom>
          <a:noFill/>
          <a:ln w="9525">
            <a:noFill/>
            <a:miter lim="800000"/>
            <a:headEnd/>
            <a:tailEnd/>
          </a:ln>
        </p:spPr>
        <p:txBody>
          <a:bodyPr>
            <a:spAutoFit/>
          </a:bodyPr>
          <a:lstStyle/>
          <a:p>
            <a:r>
              <a:rPr lang="zh-CN" altLang="zh-CN" sz="3200" b="1">
                <a:latin typeface="黑体" pitchFamily="49" charset="-122"/>
                <a:ea typeface="黑体" pitchFamily="49" charset="-122"/>
              </a:rPr>
              <a:t> </a:t>
            </a:r>
          </a:p>
          <a:p>
            <a:r>
              <a:rPr lang="zh-CN" altLang="zh-CN" sz="3200" b="1">
                <a:latin typeface="黑体" pitchFamily="49" charset="-122"/>
                <a:ea typeface="黑体" pitchFamily="49" charset="-122"/>
              </a:rPr>
              <a:t>  </a:t>
            </a:r>
          </a:p>
          <a:p>
            <a:r>
              <a:rPr lang="zh-CN" altLang="zh-CN" sz="3200" b="1">
                <a:latin typeface="黑体" pitchFamily="49" charset="-122"/>
                <a:ea typeface="黑体" pitchFamily="49" charset="-122"/>
              </a:rPr>
              <a:t>  </a:t>
            </a:r>
          </a:p>
        </p:txBody>
      </p:sp>
      <p:sp>
        <p:nvSpPr>
          <p:cNvPr id="273411" name="Rectangle 3"/>
          <p:cNvSpPr>
            <a:spLocks noChangeArrowheads="1"/>
          </p:cNvSpPr>
          <p:nvPr/>
        </p:nvSpPr>
        <p:spPr bwMode="auto">
          <a:xfrm>
            <a:off x="683568" y="764704"/>
            <a:ext cx="7776863" cy="5078313"/>
          </a:xfrm>
          <a:prstGeom prst="rect">
            <a:avLst/>
          </a:prstGeom>
          <a:noFill/>
          <a:ln w="9525">
            <a:noFill/>
            <a:miter lim="800000"/>
            <a:headEnd/>
            <a:tailEnd/>
          </a:ln>
        </p:spPr>
        <p:txBody>
          <a:bodyPr wrap="square">
            <a:spAutoFit/>
          </a:bodyPr>
          <a:lstStyle/>
          <a:p>
            <a:r>
              <a:rPr lang="zh-CN" altLang="en-US" b="1" dirty="0">
                <a:latin typeface="黑体" pitchFamily="49" charset="-122"/>
                <a:ea typeface="黑体" pitchFamily="49" charset="-122"/>
              </a:rPr>
              <a:t>我们以不帮助别人为例来解说第二种矛盾。假如一个人的行为准则是：为了自己的利益，不帮助别人。这个准则是否被普遍化而没有矛盾呢？设想一个世界，这个准则是一个普遍律则，就像是一个自然定律一样，每个人都不帮助别人。再设想在这样的世界中，有一个人意愿按照这个准则行事。这将产生矛盾。</a:t>
            </a:r>
            <a:endParaRPr lang="en-US" altLang="zh-CN" b="1" dirty="0">
              <a:latin typeface="黑体" pitchFamily="49" charset="-122"/>
              <a:ea typeface="黑体" pitchFamily="49"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Text Box 2"/>
          <p:cNvSpPr txBox="1">
            <a:spLocks noChangeArrowheads="1"/>
          </p:cNvSpPr>
          <p:nvPr/>
        </p:nvSpPr>
        <p:spPr bwMode="auto">
          <a:xfrm>
            <a:off x="762000" y="381000"/>
            <a:ext cx="7696200" cy="1554163"/>
          </a:xfrm>
          <a:prstGeom prst="rect">
            <a:avLst/>
          </a:prstGeom>
          <a:noFill/>
          <a:ln w="9525">
            <a:noFill/>
            <a:miter lim="800000"/>
            <a:headEnd/>
            <a:tailEnd/>
          </a:ln>
        </p:spPr>
        <p:txBody>
          <a:bodyPr>
            <a:spAutoFit/>
          </a:bodyPr>
          <a:lstStyle/>
          <a:p>
            <a:r>
              <a:rPr lang="zh-CN" altLang="zh-CN" sz="3200" b="1">
                <a:latin typeface="黑体" pitchFamily="49" charset="-122"/>
                <a:ea typeface="黑体" pitchFamily="49" charset="-122"/>
              </a:rPr>
              <a:t> </a:t>
            </a:r>
          </a:p>
          <a:p>
            <a:r>
              <a:rPr lang="zh-CN" altLang="zh-CN" sz="3200" b="1">
                <a:latin typeface="黑体" pitchFamily="49" charset="-122"/>
                <a:ea typeface="黑体" pitchFamily="49" charset="-122"/>
              </a:rPr>
              <a:t>  </a:t>
            </a:r>
          </a:p>
          <a:p>
            <a:r>
              <a:rPr lang="zh-CN" altLang="zh-CN" sz="3200" b="1">
                <a:latin typeface="黑体" pitchFamily="49" charset="-122"/>
                <a:ea typeface="黑体" pitchFamily="49" charset="-122"/>
              </a:rPr>
              <a:t>  </a:t>
            </a:r>
          </a:p>
        </p:txBody>
      </p:sp>
      <p:sp>
        <p:nvSpPr>
          <p:cNvPr id="273411" name="Rectangle 3"/>
          <p:cNvSpPr>
            <a:spLocks noChangeArrowheads="1"/>
          </p:cNvSpPr>
          <p:nvPr/>
        </p:nvSpPr>
        <p:spPr bwMode="auto">
          <a:xfrm>
            <a:off x="683568" y="764704"/>
            <a:ext cx="7776863" cy="1200329"/>
          </a:xfrm>
          <a:prstGeom prst="rect">
            <a:avLst/>
          </a:prstGeom>
          <a:noFill/>
          <a:ln w="9525">
            <a:noFill/>
            <a:miter lim="800000"/>
            <a:headEnd/>
            <a:tailEnd/>
          </a:ln>
        </p:spPr>
        <p:txBody>
          <a:bodyPr wrap="square">
            <a:spAutoFit/>
          </a:bodyPr>
          <a:lstStyle/>
          <a:p>
            <a:endParaRPr lang="en-US" altLang="zh-CN" b="1" dirty="0">
              <a:latin typeface="黑体" pitchFamily="49" charset="-122"/>
              <a:ea typeface="黑体" pitchFamily="49" charset="-122"/>
            </a:endParaRPr>
          </a:p>
          <a:p>
            <a:endParaRPr lang="en-US" altLang="zh-CN" b="1" dirty="0">
              <a:latin typeface="黑体" pitchFamily="49" charset="-122"/>
              <a:ea typeface="黑体" pitchFamily="49" charset="-122"/>
            </a:endParaRPr>
          </a:p>
        </p:txBody>
      </p:sp>
      <p:sp>
        <p:nvSpPr>
          <p:cNvPr id="4" name="TextBox 3"/>
          <p:cNvSpPr txBox="1"/>
          <p:nvPr/>
        </p:nvSpPr>
        <p:spPr>
          <a:xfrm>
            <a:off x="467544" y="908720"/>
            <a:ext cx="8060220" cy="5078313"/>
          </a:xfrm>
          <a:prstGeom prst="rect">
            <a:avLst/>
          </a:prstGeom>
          <a:noFill/>
        </p:spPr>
        <p:txBody>
          <a:bodyPr wrap="none" rtlCol="0">
            <a:spAutoFit/>
          </a:bodyPr>
          <a:lstStyle/>
          <a:p>
            <a:r>
              <a:rPr lang="zh-CN" altLang="en-US" b="1" dirty="0">
                <a:latin typeface="黑体" pitchFamily="49" charset="-122"/>
                <a:ea typeface="黑体" pitchFamily="49" charset="-122"/>
              </a:rPr>
              <a:t>在这种情况下出现的实践矛盾，与第一</a:t>
            </a:r>
            <a:endParaRPr lang="en-US" altLang="zh-CN" b="1" dirty="0">
              <a:latin typeface="黑体" pitchFamily="49" charset="-122"/>
              <a:ea typeface="黑体" pitchFamily="49" charset="-122"/>
            </a:endParaRPr>
          </a:p>
          <a:p>
            <a:r>
              <a:rPr lang="zh-CN" altLang="en-US" b="1" dirty="0">
                <a:latin typeface="黑体" pitchFamily="49" charset="-122"/>
                <a:ea typeface="黑体" pitchFamily="49" charset="-122"/>
              </a:rPr>
              <a:t>种情况不太相同。在不帮助别人的准则</a:t>
            </a:r>
            <a:endParaRPr lang="en-US" altLang="zh-CN" b="1" dirty="0">
              <a:latin typeface="黑体" pitchFamily="49" charset="-122"/>
              <a:ea typeface="黑体" pitchFamily="49" charset="-122"/>
            </a:endParaRPr>
          </a:p>
          <a:p>
            <a:r>
              <a:rPr lang="zh-CN" altLang="en-US" b="1" dirty="0">
                <a:latin typeface="黑体" pitchFamily="49" charset="-122"/>
                <a:ea typeface="黑体" pitchFamily="49" charset="-122"/>
              </a:rPr>
              <a:t>被普遍化的世界中，一个人按照这个准</a:t>
            </a:r>
            <a:endParaRPr lang="en-US" altLang="zh-CN" b="1" dirty="0">
              <a:latin typeface="黑体" pitchFamily="49" charset="-122"/>
              <a:ea typeface="黑体" pitchFamily="49" charset="-122"/>
            </a:endParaRPr>
          </a:p>
          <a:p>
            <a:r>
              <a:rPr lang="zh-CN" altLang="en-US" b="1" dirty="0">
                <a:latin typeface="黑体" pitchFamily="49" charset="-122"/>
                <a:ea typeface="黑体" pitchFamily="49" charset="-122"/>
              </a:rPr>
              <a:t>则行事，并非不可能得到自己的利益。</a:t>
            </a:r>
            <a:endParaRPr lang="en-US" altLang="zh-CN" b="1" dirty="0">
              <a:latin typeface="黑体" pitchFamily="49" charset="-122"/>
              <a:ea typeface="黑体" pitchFamily="49" charset="-122"/>
            </a:endParaRPr>
          </a:p>
          <a:p>
            <a:r>
              <a:rPr lang="zh-CN" altLang="en-US" b="1" dirty="0">
                <a:latin typeface="黑体" pitchFamily="49" charset="-122"/>
                <a:ea typeface="黑体" pitchFamily="49" charset="-122"/>
              </a:rPr>
              <a:t>因此不存在第一种实践矛盾。但由于人</a:t>
            </a:r>
            <a:endParaRPr lang="en-US" altLang="zh-CN" b="1" dirty="0">
              <a:latin typeface="黑体" pitchFamily="49" charset="-122"/>
              <a:ea typeface="黑体" pitchFamily="49" charset="-122"/>
            </a:endParaRPr>
          </a:p>
          <a:p>
            <a:r>
              <a:rPr lang="zh-CN" altLang="en-US" b="1" dirty="0">
                <a:latin typeface="黑体" pitchFamily="49" charset="-122"/>
                <a:ea typeface="黑体" pitchFamily="49" charset="-122"/>
              </a:rPr>
              <a:t>是有限的存在，要得到自己的利益总是</a:t>
            </a:r>
            <a:endParaRPr lang="en-US" altLang="zh-CN" b="1" dirty="0">
              <a:latin typeface="黑体" pitchFamily="49" charset="-122"/>
              <a:ea typeface="黑体" pitchFamily="49" charset="-122"/>
            </a:endParaRPr>
          </a:p>
          <a:p>
            <a:r>
              <a:rPr lang="zh-CN" altLang="en-US" b="1" dirty="0">
                <a:latin typeface="黑体" pitchFamily="49" charset="-122"/>
                <a:ea typeface="黑体" pitchFamily="49" charset="-122"/>
              </a:rPr>
              <a:t>需要他人的帮助，所以在这个世界里再</a:t>
            </a:r>
            <a:endParaRPr lang="en-US" altLang="zh-CN" b="1" dirty="0">
              <a:latin typeface="黑体" pitchFamily="49" charset="-122"/>
              <a:ea typeface="黑体" pitchFamily="49" charset="-122"/>
            </a:endParaRPr>
          </a:p>
          <a:p>
            <a:r>
              <a:rPr lang="zh-CN" altLang="en-US" b="1" dirty="0">
                <a:latin typeface="黑体" pitchFamily="49" charset="-122"/>
                <a:ea typeface="黑体" pitchFamily="49" charset="-122"/>
              </a:rPr>
              <a:t>按照这个准则行事，会使你实现目标的</a:t>
            </a:r>
            <a:endParaRPr lang="en-US" altLang="zh-CN" b="1" dirty="0">
              <a:latin typeface="黑体" pitchFamily="49" charset="-122"/>
              <a:ea typeface="黑体" pitchFamily="49" charset="-122"/>
            </a:endParaRPr>
          </a:p>
          <a:p>
            <a:r>
              <a:rPr lang="zh-CN" altLang="en-US" b="1" dirty="0">
                <a:latin typeface="黑体" pitchFamily="49" charset="-122"/>
                <a:ea typeface="黑体" pitchFamily="49" charset="-122"/>
              </a:rPr>
              <a:t>能力受到损害。这是第二种实践矛盾。</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Text Box 2"/>
          <p:cNvSpPr txBox="1">
            <a:spLocks noChangeArrowheads="1"/>
          </p:cNvSpPr>
          <p:nvPr/>
        </p:nvSpPr>
        <p:spPr bwMode="auto">
          <a:xfrm>
            <a:off x="714348" y="642918"/>
            <a:ext cx="7696200" cy="3908762"/>
          </a:xfrm>
          <a:prstGeom prst="rect">
            <a:avLst/>
          </a:prstGeom>
          <a:noFill/>
          <a:ln w="9525">
            <a:noFill/>
            <a:miter lim="800000"/>
            <a:headEnd/>
            <a:tailEnd/>
          </a:ln>
        </p:spPr>
        <p:txBody>
          <a:bodyPr>
            <a:spAutoFit/>
          </a:bodyPr>
          <a:lstStyle/>
          <a:p>
            <a:r>
              <a:rPr lang="zh-CN" altLang="zh-CN" sz="3200" b="1" dirty="0">
                <a:latin typeface="黑体" pitchFamily="49" charset="-122"/>
                <a:ea typeface="黑体" pitchFamily="49" charset="-122"/>
              </a:rPr>
              <a:t> </a:t>
            </a:r>
            <a:endParaRPr lang="zh-CN" altLang="zh-CN" sz="3200" b="1" dirty="0">
              <a:latin typeface="黑体" pitchFamily="49" charset="-122"/>
              <a:ea typeface="黑体" pitchFamily="49" charset="-122"/>
              <a:sym typeface="Webdings" pitchFamily="18" charset="2"/>
            </a:endParaRPr>
          </a:p>
          <a:p>
            <a:r>
              <a:rPr lang="zh-CN" altLang="zh-CN" sz="3200" b="1" dirty="0">
                <a:latin typeface="黑体" pitchFamily="49" charset="-122"/>
                <a:ea typeface="黑体" pitchFamily="49" charset="-122"/>
                <a:sym typeface="Webdings" pitchFamily="18" charset="2"/>
              </a:rPr>
              <a:t>   </a:t>
            </a:r>
            <a:r>
              <a:rPr lang="zh-CN" altLang="en-US" b="1" dirty="0">
                <a:latin typeface="黑体" pitchFamily="49" charset="-122"/>
                <a:ea typeface="黑体" pitchFamily="49" charset="-122"/>
                <a:sym typeface="Webdings" pitchFamily="18" charset="2"/>
              </a:rPr>
              <a:t>在</a:t>
            </a:r>
            <a:r>
              <a:rPr lang="zh-CN" b="1" dirty="0">
                <a:latin typeface="黑体" pitchFamily="49" charset="-122"/>
                <a:ea typeface="黑体" pitchFamily="49" charset="-122"/>
                <a:sym typeface="Webdings" pitchFamily="18" charset="2"/>
              </a:rPr>
              <a:t>这两种</a:t>
            </a:r>
            <a:r>
              <a:rPr lang="zh-CN" altLang="en-US" b="1" dirty="0">
                <a:latin typeface="黑体" pitchFamily="49" charset="-122"/>
                <a:ea typeface="黑体" pitchFamily="49" charset="-122"/>
                <a:sym typeface="Webdings" pitchFamily="18" charset="2"/>
              </a:rPr>
              <a:t>情况下，一种选择的结果是死一个人，这个人是被其他人杀死的，其他人伤害了这个人。一种选择的结果则是死</a:t>
            </a:r>
            <a:r>
              <a:rPr lang="en-US" altLang="zh-CN" b="1" dirty="0">
                <a:latin typeface="黑体" pitchFamily="49" charset="-122"/>
                <a:ea typeface="黑体" pitchFamily="49" charset="-122"/>
                <a:sym typeface="Webdings" pitchFamily="18" charset="2"/>
              </a:rPr>
              <a:t>5</a:t>
            </a:r>
            <a:r>
              <a:rPr lang="zh-CN" altLang="en-US" b="1" dirty="0">
                <a:latin typeface="黑体" pitchFamily="49" charset="-122"/>
                <a:ea typeface="黑体" pitchFamily="49" charset="-122"/>
                <a:sym typeface="Webdings" pitchFamily="18" charset="2"/>
              </a:rPr>
              <a:t>个人，但</a:t>
            </a:r>
            <a:r>
              <a:rPr lang="en-US" altLang="zh-CN" b="1" dirty="0">
                <a:latin typeface="黑体" pitchFamily="49" charset="-122"/>
                <a:ea typeface="黑体" pitchFamily="49" charset="-122"/>
                <a:sym typeface="Webdings" pitchFamily="18" charset="2"/>
              </a:rPr>
              <a:t>5</a:t>
            </a:r>
            <a:r>
              <a:rPr lang="zh-CN" altLang="en-US" b="1" dirty="0">
                <a:latin typeface="黑体" pitchFamily="49" charset="-122"/>
                <a:ea typeface="黑体" pitchFamily="49" charset="-122"/>
                <a:sym typeface="Webdings" pitchFamily="18" charset="2"/>
              </a:rPr>
              <a:t>个人并非被人杀死，而是其他人未能阻止他们的死亡。</a:t>
            </a:r>
            <a:endParaRPr lang="zh-CN" b="1" dirty="0">
              <a:latin typeface="黑体" pitchFamily="49" charset="-122"/>
              <a:ea typeface="黑体" pitchFamily="49" charset="-122"/>
              <a:sym typeface="Webdings" pitchFamily="18" charset="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Text Box 2"/>
          <p:cNvSpPr txBox="1">
            <a:spLocks noChangeArrowheads="1"/>
          </p:cNvSpPr>
          <p:nvPr/>
        </p:nvSpPr>
        <p:spPr bwMode="auto">
          <a:xfrm>
            <a:off x="755650" y="0"/>
            <a:ext cx="7696200" cy="6617196"/>
          </a:xfrm>
          <a:prstGeom prst="rect">
            <a:avLst/>
          </a:prstGeom>
          <a:noFill/>
          <a:ln w="9525">
            <a:noFill/>
            <a:miter lim="800000"/>
            <a:headEnd/>
            <a:tailEnd/>
          </a:ln>
        </p:spPr>
        <p:txBody>
          <a:bodyPr>
            <a:spAutoFit/>
          </a:bodyPr>
          <a:lstStyle/>
          <a:p>
            <a:r>
              <a:rPr lang="zh-CN" altLang="zh-CN" sz="3200" b="1" dirty="0">
                <a:latin typeface="黑体" pitchFamily="49" charset="-122"/>
                <a:ea typeface="黑体" pitchFamily="49" charset="-122"/>
              </a:rPr>
              <a:t> </a:t>
            </a:r>
          </a:p>
          <a:p>
            <a:r>
              <a:rPr lang="zh-CN" altLang="zh-CN" sz="3200" b="1" dirty="0">
                <a:latin typeface="黑体" pitchFamily="49" charset="-122"/>
                <a:ea typeface="黑体" pitchFamily="49" charset="-122"/>
              </a:rPr>
              <a:t>  </a:t>
            </a:r>
            <a:endParaRPr lang="zh-CN" altLang="zh-CN" b="1" dirty="0">
              <a:latin typeface="黑体" pitchFamily="49" charset="-122"/>
              <a:ea typeface="黑体" pitchFamily="49" charset="-122"/>
            </a:endParaRPr>
          </a:p>
          <a:p>
            <a:r>
              <a:rPr lang="zh-CN" altLang="en-US" b="1" dirty="0">
                <a:latin typeface="黑体" pitchFamily="49" charset="-122"/>
                <a:ea typeface="黑体" pitchFamily="49" charset="-122"/>
              </a:rPr>
              <a:t>用普遍律则进行检验的一般步骤是：</a:t>
            </a:r>
            <a:endParaRPr lang="en-US" altLang="zh-CN" b="1" dirty="0">
              <a:latin typeface="黑体" pitchFamily="49" charset="-122"/>
              <a:ea typeface="黑体" pitchFamily="49" charset="-122"/>
            </a:endParaRPr>
          </a:p>
          <a:p>
            <a:r>
              <a:rPr lang="zh-CN" b="1" dirty="0">
                <a:latin typeface="黑体" pitchFamily="49" charset="-122"/>
                <a:ea typeface="黑体" pitchFamily="49" charset="-122"/>
              </a:rPr>
              <a:t>首先，把你打算如此行为的准则表述出来；</a:t>
            </a:r>
          </a:p>
          <a:p>
            <a:r>
              <a:rPr lang="zh-CN" b="1" dirty="0">
                <a:latin typeface="黑体" pitchFamily="49" charset="-122"/>
                <a:ea typeface="黑体" pitchFamily="49" charset="-122"/>
              </a:rPr>
              <a:t>然后，把这个准则表述成为一个应用于所有理性行动者的普遍律则，即认为所有的人在这样的环境下必须象你打算的那样来行动。</a:t>
            </a:r>
          </a:p>
          <a:p>
            <a:r>
              <a:rPr lang="zh-CN" b="1" dirty="0">
                <a:latin typeface="黑体" pitchFamily="49" charset="-122"/>
                <a:ea typeface="黑体" pitchFamily="49" charset="-122"/>
              </a:rPr>
              <a:t>第三，考虑如果你意愿按照自己的准则行事，同时也意愿你的准则成为普遍律则，是否会包含</a:t>
            </a:r>
            <a:r>
              <a:rPr lang="zh-CN" altLang="en-US" b="1" dirty="0">
                <a:latin typeface="黑体" pitchFamily="49" charset="-122"/>
                <a:ea typeface="黑体" pitchFamily="49" charset="-122"/>
              </a:rPr>
              <a:t>第一种实践矛盾</a:t>
            </a:r>
            <a:r>
              <a:rPr lang="zh-CN" b="1" dirty="0">
                <a:latin typeface="黑体" pitchFamily="49" charset="-122"/>
                <a:ea typeface="黑体" pitchFamily="49" charset="-122"/>
              </a:rPr>
              <a:t>。</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Text Box 2"/>
          <p:cNvSpPr txBox="1">
            <a:spLocks noChangeArrowheads="1"/>
          </p:cNvSpPr>
          <p:nvPr/>
        </p:nvSpPr>
        <p:spPr bwMode="auto">
          <a:xfrm>
            <a:off x="755576" y="476672"/>
            <a:ext cx="7696200" cy="6124754"/>
          </a:xfrm>
          <a:prstGeom prst="rect">
            <a:avLst/>
          </a:prstGeom>
          <a:noFill/>
          <a:ln w="9525">
            <a:noFill/>
            <a:miter lim="800000"/>
            <a:headEnd/>
            <a:tailEnd/>
          </a:ln>
        </p:spPr>
        <p:txBody>
          <a:bodyPr>
            <a:spAutoFit/>
          </a:bodyPr>
          <a:lstStyle/>
          <a:p>
            <a:r>
              <a:rPr lang="zh-CN" altLang="zh-CN" sz="3200" b="1" dirty="0">
                <a:latin typeface="黑体" pitchFamily="49" charset="-122"/>
                <a:ea typeface="黑体" pitchFamily="49" charset="-122"/>
              </a:rPr>
              <a:t> </a:t>
            </a:r>
          </a:p>
          <a:p>
            <a:r>
              <a:rPr lang="zh-CN" b="1" dirty="0">
                <a:latin typeface="黑体" pitchFamily="49" charset="-122"/>
                <a:ea typeface="黑体" pitchFamily="49" charset="-122"/>
              </a:rPr>
              <a:t>第四，考虑你自己的准则如果成为普遍律则，</a:t>
            </a:r>
            <a:r>
              <a:rPr lang="zh-CN" altLang="en-US" b="1" dirty="0">
                <a:latin typeface="黑体" pitchFamily="49" charset="-122"/>
                <a:ea typeface="黑体" pitchFamily="49" charset="-122"/>
              </a:rPr>
              <a:t>是否会出现第二种实践矛盾。</a:t>
            </a:r>
            <a:endParaRPr lang="zh-CN" b="1" dirty="0">
              <a:latin typeface="黑体" pitchFamily="49" charset="-122"/>
              <a:ea typeface="黑体" pitchFamily="49" charset="-122"/>
            </a:endParaRPr>
          </a:p>
          <a:p>
            <a:r>
              <a:rPr lang="zh-CN" altLang="zh-CN" b="1" dirty="0">
                <a:latin typeface="黑体" pitchFamily="49" charset="-122"/>
                <a:ea typeface="黑体" pitchFamily="49" charset="-122"/>
              </a:rPr>
              <a:t>   </a:t>
            </a:r>
            <a:r>
              <a:rPr lang="zh-CN" altLang="en-US" b="1" dirty="0">
                <a:latin typeface="黑体" pitchFamily="49" charset="-122"/>
                <a:ea typeface="黑体" pitchFamily="49" charset="-122"/>
              </a:rPr>
              <a:t>如果一个准则</a:t>
            </a:r>
            <a:r>
              <a:rPr lang="zh-CN" b="1" dirty="0">
                <a:latin typeface="黑体" pitchFamily="49" charset="-122"/>
                <a:ea typeface="黑体" pitchFamily="49" charset="-122"/>
              </a:rPr>
              <a:t>不能通过第三步的检验，</a:t>
            </a:r>
            <a:r>
              <a:rPr lang="zh-CN" altLang="en-US" b="1" dirty="0">
                <a:latin typeface="黑体" pitchFamily="49" charset="-122"/>
                <a:ea typeface="黑体" pitchFamily="49" charset="-122"/>
              </a:rPr>
              <a:t>即它的普遍化导致第一种实践矛盾，相应于有一个道德义务，例如不做假承诺。</a:t>
            </a:r>
            <a:endParaRPr lang="zh-CN" b="1" dirty="0">
              <a:latin typeface="黑体" pitchFamily="49" charset="-122"/>
              <a:ea typeface="黑体" pitchFamily="49" charset="-122"/>
            </a:endParaRPr>
          </a:p>
          <a:p>
            <a:r>
              <a:rPr lang="zh-CN" altLang="zh-CN" b="1" dirty="0">
                <a:latin typeface="黑体" pitchFamily="49" charset="-122"/>
                <a:ea typeface="黑体" pitchFamily="49" charset="-122"/>
              </a:rPr>
              <a:t>  </a:t>
            </a:r>
            <a:r>
              <a:rPr lang="zh-CN" altLang="en-US" b="1" dirty="0">
                <a:latin typeface="黑体" pitchFamily="49" charset="-122"/>
                <a:ea typeface="黑体" pitchFamily="49" charset="-122"/>
              </a:rPr>
              <a:t>如果一个准则</a:t>
            </a:r>
            <a:r>
              <a:rPr lang="zh-CN" b="1" dirty="0">
                <a:latin typeface="黑体" pitchFamily="49" charset="-122"/>
                <a:ea typeface="黑体" pitchFamily="49" charset="-122"/>
              </a:rPr>
              <a:t>不能通过第四步的检验，</a:t>
            </a:r>
            <a:r>
              <a:rPr lang="zh-CN" altLang="en-US" b="1" dirty="0">
                <a:latin typeface="黑体" pitchFamily="49" charset="-122"/>
                <a:ea typeface="黑体" pitchFamily="49" charset="-122"/>
              </a:rPr>
              <a:t>即它的普遍化导致第二种实践矛盾，相应于有一个道德义务，例如帮助别人</a:t>
            </a:r>
            <a:r>
              <a:rPr lang="zh-CN" b="1" dirty="0">
                <a:latin typeface="黑体" pitchFamily="49" charset="-122"/>
                <a:ea typeface="黑体" pitchFamily="49" charset="-122"/>
              </a:rPr>
              <a: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Text Box 2"/>
          <p:cNvSpPr txBox="1">
            <a:spLocks noChangeArrowheads="1"/>
          </p:cNvSpPr>
          <p:nvPr/>
        </p:nvSpPr>
        <p:spPr bwMode="auto">
          <a:xfrm>
            <a:off x="611560" y="836712"/>
            <a:ext cx="7696200" cy="3970318"/>
          </a:xfrm>
          <a:prstGeom prst="rect">
            <a:avLst/>
          </a:prstGeom>
          <a:noFill/>
          <a:ln w="9525">
            <a:noFill/>
            <a:miter lim="800000"/>
            <a:headEnd/>
            <a:tailEnd/>
          </a:ln>
        </p:spPr>
        <p:txBody>
          <a:bodyPr>
            <a:spAutoFit/>
          </a:bodyPr>
          <a:lstStyle/>
          <a:p>
            <a:endParaRPr lang="en-US" altLang="zh-CN" b="1" dirty="0">
              <a:latin typeface="黑体" pitchFamily="49" charset="-122"/>
              <a:ea typeface="黑体" pitchFamily="49" charset="-122"/>
            </a:endParaRPr>
          </a:p>
          <a:p>
            <a:r>
              <a:rPr lang="zh-CN" altLang="en-US" b="1" dirty="0">
                <a:latin typeface="黑体" pitchFamily="49" charset="-122"/>
                <a:ea typeface="黑体" pitchFamily="49" charset="-122"/>
              </a:rPr>
              <a:t>对于普遍律则表述在</a:t>
            </a:r>
            <a:r>
              <a:rPr lang="zh-CN" b="1" dirty="0">
                <a:latin typeface="黑体" pitchFamily="49" charset="-122"/>
                <a:ea typeface="黑体" pitchFamily="49" charset="-122"/>
              </a:rPr>
              <a:t>康德</a:t>
            </a:r>
            <a:r>
              <a:rPr lang="zh-CN" altLang="en-US" b="1" dirty="0">
                <a:latin typeface="黑体" pitchFamily="49" charset="-122"/>
                <a:ea typeface="黑体" pitchFamily="49" charset="-122"/>
              </a:rPr>
              <a:t>道德哲学中的地位存在着争议。黑格尔当年就指责康德，认为他的这个表述完全是空洞的形式主义。因为，普遍律则表述检验，对于导出道德义务来说，即不必要，也不充分。</a:t>
            </a:r>
            <a:endParaRPr lang="zh-CN" altLang="zh-CN" b="1" dirty="0">
              <a:latin typeface="黑体" pitchFamily="49" charset="-122"/>
              <a:ea typeface="黑体" pitchFamily="49"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Text Box 2"/>
          <p:cNvSpPr txBox="1">
            <a:spLocks noChangeArrowheads="1"/>
          </p:cNvSpPr>
          <p:nvPr/>
        </p:nvSpPr>
        <p:spPr bwMode="auto">
          <a:xfrm>
            <a:off x="611560" y="836712"/>
            <a:ext cx="7696200" cy="4524315"/>
          </a:xfrm>
          <a:prstGeom prst="rect">
            <a:avLst/>
          </a:prstGeom>
          <a:noFill/>
          <a:ln w="9525">
            <a:noFill/>
            <a:miter lim="800000"/>
            <a:headEnd/>
            <a:tailEnd/>
          </a:ln>
        </p:spPr>
        <p:txBody>
          <a:bodyPr>
            <a:spAutoFit/>
          </a:bodyPr>
          <a:lstStyle/>
          <a:p>
            <a:endParaRPr lang="en-US" altLang="zh-CN" b="1" dirty="0">
              <a:latin typeface="黑体" pitchFamily="49" charset="-122"/>
              <a:ea typeface="黑体" pitchFamily="49" charset="-122"/>
            </a:endParaRPr>
          </a:p>
          <a:p>
            <a:r>
              <a:rPr lang="zh-CN" altLang="en-US" b="1" dirty="0">
                <a:latin typeface="黑体" pitchFamily="49" charset="-122"/>
                <a:ea typeface="黑体" pitchFamily="49" charset="-122"/>
              </a:rPr>
              <a:t>有些违反道德义务的准则，能够通过它的检验。例如，为了得到更多的钱，我在</a:t>
            </a:r>
            <a:r>
              <a:rPr lang="en-US" altLang="zh-CN" b="1" dirty="0">
                <a:latin typeface="黑体" pitchFamily="49" charset="-122"/>
                <a:ea typeface="黑体" pitchFamily="49" charset="-122"/>
              </a:rPr>
              <a:t>12</a:t>
            </a:r>
            <a:r>
              <a:rPr lang="zh-CN" altLang="en-US" b="1" dirty="0">
                <a:latin typeface="黑体" pitchFamily="49" charset="-122"/>
                <a:ea typeface="黑体" pitchFamily="49" charset="-122"/>
              </a:rPr>
              <a:t>月份的第二个星期三上午对张三做出假承诺。而有些并不与道德义务冲突的准则，却不能通过它的检验。</a:t>
            </a:r>
            <a:endParaRPr lang="en-US" altLang="zh-CN" b="1" dirty="0">
              <a:latin typeface="黑体" pitchFamily="49" charset="-122"/>
              <a:ea typeface="黑体" pitchFamily="49" charset="-122"/>
            </a:endParaRPr>
          </a:p>
          <a:p>
            <a:r>
              <a:rPr lang="zh-CN" altLang="en-US" b="1" dirty="0">
                <a:latin typeface="黑体" pitchFamily="49" charset="-122"/>
                <a:ea typeface="黑体" pitchFamily="49" charset="-122"/>
              </a:rPr>
              <a:t>例如，为了赚更多的钱，我将在上证指数达到</a:t>
            </a:r>
            <a:r>
              <a:rPr lang="en-US" altLang="zh-CN" b="1" dirty="0">
                <a:latin typeface="黑体" pitchFamily="49" charset="-122"/>
                <a:ea typeface="黑体" pitchFamily="49" charset="-122"/>
              </a:rPr>
              <a:t>3000</a:t>
            </a:r>
            <a:r>
              <a:rPr lang="zh-CN" altLang="en-US" b="1" dirty="0">
                <a:latin typeface="黑体" pitchFamily="49" charset="-122"/>
                <a:ea typeface="黑体" pitchFamily="49" charset="-122"/>
              </a:rPr>
              <a:t>点的时候把股票买出。</a:t>
            </a:r>
            <a:endParaRPr lang="zh-CN" altLang="zh-CN" b="1" dirty="0">
              <a:latin typeface="黑体" pitchFamily="49" charset="-122"/>
              <a:ea typeface="黑体" pitchFamily="49"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Text Box 2"/>
          <p:cNvSpPr txBox="1">
            <a:spLocks noChangeArrowheads="1"/>
          </p:cNvSpPr>
          <p:nvPr/>
        </p:nvSpPr>
        <p:spPr bwMode="auto">
          <a:xfrm>
            <a:off x="685800" y="609600"/>
            <a:ext cx="7696200" cy="5632311"/>
          </a:xfrm>
          <a:prstGeom prst="rect">
            <a:avLst/>
          </a:prstGeom>
          <a:noFill/>
          <a:ln w="9525">
            <a:noFill/>
            <a:miter lim="800000"/>
            <a:headEnd/>
            <a:tailEnd/>
          </a:ln>
        </p:spPr>
        <p:txBody>
          <a:bodyPr>
            <a:spAutoFit/>
          </a:bodyPr>
          <a:lstStyle/>
          <a:p>
            <a:r>
              <a:rPr lang="en-US" altLang="zh-CN" b="1" dirty="0">
                <a:latin typeface="黑体" pitchFamily="49" charset="-122"/>
                <a:ea typeface="黑体" pitchFamily="49" charset="-122"/>
              </a:rPr>
              <a:t>2</a:t>
            </a:r>
            <a:r>
              <a:rPr lang="zh-CN" b="1" dirty="0">
                <a:latin typeface="黑体" pitchFamily="49" charset="-122"/>
                <a:ea typeface="黑体" pitchFamily="49" charset="-122"/>
              </a:rPr>
              <a:t>、人性表述</a:t>
            </a:r>
          </a:p>
          <a:p>
            <a:r>
              <a:rPr lang="zh-CN" altLang="zh-CN" b="1" dirty="0">
                <a:latin typeface="黑体" pitchFamily="49" charset="-122"/>
                <a:ea typeface="黑体" pitchFamily="49" charset="-122"/>
              </a:rPr>
              <a:t> </a:t>
            </a:r>
          </a:p>
          <a:p>
            <a:r>
              <a:rPr lang="zh-CN" altLang="en-US" b="1" dirty="0">
                <a:latin typeface="黑体" pitchFamily="49" charset="-122"/>
                <a:ea typeface="黑体" pitchFamily="49" charset="-122"/>
              </a:rPr>
              <a:t>绝对命令的普遍律则表述，只是解说了道德义务的形式特征。但有一个问题是，我们有什么理由遵守道德义务呢？康德认为，每一个行动都包含目的，每个行动的准则中有目的成分。在通常情况下，目的是倾向或愿望的对象，这种目的是主观目的，它构成了行动的主观理由。</a:t>
            </a:r>
            <a:endParaRPr lang="zh-CN" altLang="zh-CN" b="1" dirty="0">
              <a:latin typeface="黑体" pitchFamily="49" charset="-122"/>
              <a:ea typeface="黑体" pitchFamily="49"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Text Box 2"/>
          <p:cNvSpPr txBox="1">
            <a:spLocks noChangeArrowheads="1"/>
          </p:cNvSpPr>
          <p:nvPr/>
        </p:nvSpPr>
        <p:spPr bwMode="auto">
          <a:xfrm>
            <a:off x="683568" y="764704"/>
            <a:ext cx="7696200" cy="5632311"/>
          </a:xfrm>
          <a:prstGeom prst="rect">
            <a:avLst/>
          </a:prstGeom>
          <a:noFill/>
          <a:ln w="9525">
            <a:noFill/>
            <a:miter lim="800000"/>
            <a:headEnd/>
            <a:tailEnd/>
          </a:ln>
        </p:spPr>
        <p:txBody>
          <a:bodyPr>
            <a:spAutoFit/>
          </a:bodyPr>
          <a:lstStyle/>
          <a:p>
            <a:r>
              <a:rPr lang="zh-CN" altLang="zh-CN" b="1" dirty="0">
                <a:latin typeface="黑体" pitchFamily="49" charset="-122"/>
                <a:ea typeface="黑体" pitchFamily="49" charset="-122"/>
              </a:rPr>
              <a:t> </a:t>
            </a:r>
            <a:r>
              <a:rPr lang="zh-CN" altLang="en-US" b="1" dirty="0">
                <a:latin typeface="黑体" pitchFamily="49" charset="-122"/>
                <a:ea typeface="黑体" pitchFamily="49" charset="-122"/>
              </a:rPr>
              <a:t>但绝对命令具有普遍性的特征，一个出于义务的行动，是独立于任何主观目的的。那么它有什么样的目的呢？康德认为，出于义务的行动也有目的，这个目的不是任何具体的主观目的，而是一个独特的目的，那就是人性</a:t>
            </a:r>
            <a:r>
              <a:rPr lang="zh-CN" altLang="zh-CN" b="1" dirty="0">
                <a:latin typeface="黑体" pitchFamily="49" charset="-122"/>
                <a:ea typeface="黑体" pitchFamily="49" charset="-122"/>
              </a:rPr>
              <a:t>（Humanity）</a:t>
            </a:r>
            <a:r>
              <a:rPr lang="zh-CN" altLang="en-US" b="1" dirty="0">
                <a:latin typeface="黑体" pitchFamily="49" charset="-122"/>
                <a:ea typeface="黑体" pitchFamily="49" charset="-122"/>
              </a:rPr>
              <a:t>。这个目的不是倾向或愿望的对象，而是实践理性给出的，是客观的目的，构成了行动的客观理由。</a:t>
            </a:r>
            <a:endParaRPr lang="zh-CN" altLang="zh-CN" b="1" dirty="0">
              <a:latin typeface="黑体" pitchFamily="49" charset="-122"/>
              <a:ea typeface="黑体" pitchFamily="49"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Text Box 2"/>
          <p:cNvSpPr txBox="1">
            <a:spLocks noChangeArrowheads="1"/>
          </p:cNvSpPr>
          <p:nvPr/>
        </p:nvSpPr>
        <p:spPr bwMode="auto">
          <a:xfrm>
            <a:off x="685800" y="609600"/>
            <a:ext cx="7696200" cy="3416320"/>
          </a:xfrm>
          <a:prstGeom prst="rect">
            <a:avLst/>
          </a:prstGeom>
          <a:noFill/>
          <a:ln w="9525">
            <a:noFill/>
            <a:miter lim="800000"/>
            <a:headEnd/>
            <a:tailEnd/>
          </a:ln>
        </p:spPr>
        <p:txBody>
          <a:bodyPr>
            <a:spAutoFit/>
          </a:bodyPr>
          <a:lstStyle/>
          <a:p>
            <a:endParaRPr lang="en-US" altLang="zh-CN" b="1" dirty="0">
              <a:latin typeface="黑体" pitchFamily="49" charset="-122"/>
              <a:ea typeface="黑体" pitchFamily="49" charset="-122"/>
            </a:endParaRPr>
          </a:p>
          <a:p>
            <a:endParaRPr lang="en-US" altLang="zh-CN" b="1" dirty="0">
              <a:latin typeface="黑体" pitchFamily="49" charset="-122"/>
              <a:ea typeface="黑体" pitchFamily="49" charset="-122"/>
            </a:endParaRPr>
          </a:p>
          <a:p>
            <a:r>
              <a:rPr lang="zh-CN" altLang="en-US" b="1" dirty="0">
                <a:latin typeface="黑体" pitchFamily="49" charset="-122"/>
                <a:ea typeface="黑体" pitchFamily="49" charset="-122"/>
              </a:rPr>
              <a:t>这带来康德对绝对命令的第二种表述：</a:t>
            </a:r>
            <a:r>
              <a:rPr lang="zh-CN" altLang="zh-CN" b="1" dirty="0">
                <a:latin typeface="黑体" pitchFamily="49" charset="-122"/>
                <a:ea typeface="黑体" pitchFamily="49" charset="-122"/>
              </a:rPr>
              <a:t>我们决不能如此行动，使得我们把自己的或者他人的人性只是作为手段</a:t>
            </a:r>
            <a:r>
              <a:rPr lang="zh-CN" altLang="en-US" b="1" dirty="0">
                <a:latin typeface="黑体" pitchFamily="49" charset="-122"/>
                <a:ea typeface="黑体" pitchFamily="49" charset="-122"/>
              </a:rPr>
              <a:t>，而应该把它们</a:t>
            </a:r>
            <a:r>
              <a:rPr lang="zh-CN" altLang="zh-CN" b="1" dirty="0">
                <a:latin typeface="黑体" pitchFamily="49" charset="-122"/>
                <a:ea typeface="黑体" pitchFamily="49" charset="-122"/>
              </a:rPr>
              <a:t>作为一个目的本身。</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Text Box 2"/>
          <p:cNvSpPr txBox="1">
            <a:spLocks noChangeArrowheads="1"/>
          </p:cNvSpPr>
          <p:nvPr/>
        </p:nvSpPr>
        <p:spPr bwMode="auto">
          <a:xfrm>
            <a:off x="755576" y="692696"/>
            <a:ext cx="7696200" cy="6740307"/>
          </a:xfrm>
          <a:prstGeom prst="rect">
            <a:avLst/>
          </a:prstGeom>
          <a:noFill/>
          <a:ln w="9525">
            <a:noFill/>
            <a:miter lim="800000"/>
            <a:headEnd/>
            <a:tailEnd/>
          </a:ln>
        </p:spPr>
        <p:txBody>
          <a:bodyPr>
            <a:spAutoFit/>
          </a:bodyPr>
          <a:lstStyle/>
          <a:p>
            <a:endParaRPr lang="en-US" altLang="zh-CN" b="1" dirty="0">
              <a:latin typeface="黑体" pitchFamily="49" charset="-122"/>
              <a:ea typeface="黑体" pitchFamily="49" charset="-122"/>
            </a:endParaRPr>
          </a:p>
          <a:p>
            <a:r>
              <a:rPr lang="zh-CN" altLang="en-US" b="1" dirty="0">
                <a:latin typeface="黑体" pitchFamily="49" charset="-122"/>
                <a:ea typeface="黑体" pitchFamily="49" charset="-122"/>
              </a:rPr>
              <a:t>为了更好地理解</a:t>
            </a:r>
            <a:r>
              <a:rPr lang="zh-CN" b="1" dirty="0">
                <a:latin typeface="黑体" pitchFamily="49" charset="-122"/>
                <a:ea typeface="黑体" pitchFamily="49" charset="-122"/>
              </a:rPr>
              <a:t>人性表述</a:t>
            </a:r>
            <a:r>
              <a:rPr lang="zh-CN" altLang="en-US" b="1" dirty="0">
                <a:latin typeface="黑体" pitchFamily="49" charset="-122"/>
                <a:ea typeface="黑体" pitchFamily="49" charset="-122"/>
              </a:rPr>
              <a:t>，首先需要区分目的的两层含义。目的的第一层含义是要产生的状态。目的的第二层含义是已存在的状态，是行动不能违背或者违抗的东西。例如，自我保存是行为的目的，并不意味着我们的行动要争取达到它，而是我们任何其他目的的行动都不能违背它。</a:t>
            </a:r>
            <a:endParaRPr lang="zh-CN" b="1" dirty="0">
              <a:latin typeface="黑体" pitchFamily="49" charset="-122"/>
              <a:ea typeface="黑体" pitchFamily="49" charset="-122"/>
            </a:endParaRPr>
          </a:p>
          <a:p>
            <a:endParaRPr lang="zh-CN" altLang="zh-CN" b="1" dirty="0">
              <a:latin typeface="黑体" pitchFamily="49" charset="-122"/>
              <a:ea typeface="黑体" pitchFamily="49" charset="-122"/>
            </a:endParaRPr>
          </a:p>
          <a:p>
            <a:r>
              <a:rPr lang="zh-CN" altLang="zh-CN" b="1" dirty="0">
                <a:latin typeface="黑体" pitchFamily="49" charset="-122"/>
                <a:ea typeface="黑体" pitchFamily="49" charset="-122"/>
              </a:rPr>
              <a:t>  </a:t>
            </a:r>
            <a:endParaRPr lang="zh-CN" b="1" dirty="0">
              <a:latin typeface="黑体" pitchFamily="49" charset="-122"/>
              <a:ea typeface="黑体" pitchFamily="49" charset="-122"/>
            </a:endParaRPr>
          </a:p>
          <a:p>
            <a:endParaRPr lang="zh-CN" altLang="zh-CN" b="1" dirty="0">
              <a:latin typeface="黑体" pitchFamily="49" charset="-122"/>
              <a:ea typeface="黑体" pitchFamily="49"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Text Box 2"/>
          <p:cNvSpPr txBox="1">
            <a:spLocks noChangeArrowheads="1"/>
          </p:cNvSpPr>
          <p:nvPr/>
        </p:nvSpPr>
        <p:spPr bwMode="auto">
          <a:xfrm>
            <a:off x="684213" y="765175"/>
            <a:ext cx="7696200" cy="4524315"/>
          </a:xfrm>
          <a:prstGeom prst="rect">
            <a:avLst/>
          </a:prstGeom>
          <a:noFill/>
          <a:ln w="9525">
            <a:noFill/>
            <a:miter lim="800000"/>
            <a:headEnd/>
            <a:tailEnd/>
          </a:ln>
        </p:spPr>
        <p:txBody>
          <a:bodyPr>
            <a:spAutoFit/>
          </a:bodyPr>
          <a:lstStyle/>
          <a:p>
            <a:endParaRPr lang="en-US" altLang="zh-CN" b="1" dirty="0">
              <a:latin typeface="黑体" pitchFamily="49" charset="-122"/>
              <a:ea typeface="黑体" pitchFamily="49" charset="-122"/>
            </a:endParaRPr>
          </a:p>
          <a:p>
            <a:r>
              <a:rPr lang="zh-CN" altLang="en-US" b="1" dirty="0">
                <a:latin typeface="黑体" pitchFamily="49" charset="-122"/>
                <a:ea typeface="黑体" pitchFamily="49" charset="-122"/>
              </a:rPr>
              <a:t>把</a:t>
            </a:r>
            <a:r>
              <a:rPr lang="zh-CN" b="1" dirty="0">
                <a:latin typeface="黑体" pitchFamily="49" charset="-122"/>
                <a:ea typeface="黑体" pitchFamily="49" charset="-122"/>
              </a:rPr>
              <a:t>人性作为</a:t>
            </a:r>
            <a:r>
              <a:rPr lang="zh-CN" altLang="en-US" b="1" dirty="0">
                <a:latin typeface="黑体" pitchFamily="49" charset="-122"/>
                <a:ea typeface="黑体" pitchFamily="49" charset="-122"/>
              </a:rPr>
              <a:t>目的本身，首先是从第二层含义来讲的，即</a:t>
            </a:r>
            <a:r>
              <a:rPr lang="zh-CN" b="1" dirty="0">
                <a:latin typeface="黑体" pitchFamily="49" charset="-122"/>
                <a:ea typeface="黑体" pitchFamily="49" charset="-122"/>
              </a:rPr>
              <a:t>在我们追求其他目的的时候，</a:t>
            </a:r>
            <a:r>
              <a:rPr lang="zh-CN" altLang="en-US" b="1" dirty="0">
                <a:latin typeface="黑体" pitchFamily="49" charset="-122"/>
                <a:ea typeface="黑体" pitchFamily="49" charset="-122"/>
              </a:rPr>
              <a:t>不能违背人性</a:t>
            </a:r>
            <a:r>
              <a:rPr lang="zh-CN" b="1" dirty="0">
                <a:latin typeface="黑体" pitchFamily="49" charset="-122"/>
                <a:ea typeface="黑体" pitchFamily="49" charset="-122"/>
              </a:rPr>
              <a:t>。</a:t>
            </a:r>
            <a:r>
              <a:rPr lang="zh-CN" altLang="en-US" b="1" dirty="0">
                <a:latin typeface="黑体" pitchFamily="49" charset="-122"/>
                <a:ea typeface="黑体" pitchFamily="49" charset="-122"/>
              </a:rPr>
              <a:t>其次，也要从第一层含义</a:t>
            </a:r>
            <a:r>
              <a:rPr lang="zh-CN" altLang="zh-CN" b="1" dirty="0">
                <a:latin typeface="黑体" pitchFamily="49" charset="-122"/>
                <a:ea typeface="黑体" pitchFamily="49" charset="-122"/>
              </a:rPr>
              <a:t>来理解，</a:t>
            </a:r>
            <a:r>
              <a:rPr lang="zh-CN" altLang="en-US" b="1" dirty="0">
                <a:latin typeface="黑体" pitchFamily="49" charset="-122"/>
                <a:ea typeface="黑体" pitchFamily="49" charset="-122"/>
              </a:rPr>
              <a:t>即</a:t>
            </a:r>
            <a:r>
              <a:rPr lang="zh-CN" altLang="zh-CN" b="1" dirty="0">
                <a:latin typeface="黑体" pitchFamily="49" charset="-122"/>
                <a:ea typeface="黑体" pitchFamily="49" charset="-122"/>
              </a:rPr>
              <a:t>要求我们通过行</a:t>
            </a:r>
            <a:r>
              <a:rPr lang="zh-CN" altLang="en-US" b="1" dirty="0">
                <a:latin typeface="黑体" pitchFamily="49" charset="-122"/>
                <a:ea typeface="黑体" pitchFamily="49" charset="-122"/>
              </a:rPr>
              <a:t>动促进自己或他人的</a:t>
            </a:r>
            <a:r>
              <a:rPr lang="zh-CN" altLang="zh-CN" b="1" dirty="0">
                <a:latin typeface="黑体" pitchFamily="49" charset="-122"/>
                <a:ea typeface="黑体" pitchFamily="49" charset="-122"/>
              </a:rPr>
              <a:t>人性</a:t>
            </a:r>
            <a:r>
              <a:rPr lang="zh-CN" altLang="en-US" b="1" dirty="0">
                <a:latin typeface="黑体" pitchFamily="49" charset="-122"/>
                <a:ea typeface="黑体" pitchFamily="49" charset="-122"/>
              </a:rPr>
              <a:t>目的</a:t>
            </a:r>
            <a:r>
              <a:rPr lang="zh-CN" altLang="zh-CN" b="1" dirty="0">
                <a:latin typeface="黑体" pitchFamily="49" charset="-122"/>
                <a:ea typeface="黑体" pitchFamily="49" charset="-122"/>
              </a:rPr>
              <a:t>的实现。</a:t>
            </a:r>
          </a:p>
          <a:p>
            <a:endParaRPr lang="zh-CN" b="1" dirty="0">
              <a:latin typeface="黑体" pitchFamily="49" charset="-122"/>
              <a:ea typeface="黑体" pitchFamily="49"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Text Box 2"/>
          <p:cNvSpPr txBox="1">
            <a:spLocks noChangeArrowheads="1"/>
          </p:cNvSpPr>
          <p:nvPr/>
        </p:nvSpPr>
        <p:spPr bwMode="auto">
          <a:xfrm>
            <a:off x="755576" y="692696"/>
            <a:ext cx="7696200" cy="6740307"/>
          </a:xfrm>
          <a:prstGeom prst="rect">
            <a:avLst/>
          </a:prstGeom>
          <a:noFill/>
          <a:ln w="9525">
            <a:noFill/>
            <a:miter lim="800000"/>
            <a:headEnd/>
            <a:tailEnd/>
          </a:ln>
        </p:spPr>
        <p:txBody>
          <a:bodyPr>
            <a:spAutoFit/>
          </a:bodyPr>
          <a:lstStyle/>
          <a:p>
            <a:r>
              <a:rPr lang="zh-CN" altLang="en-US" b="1" dirty="0">
                <a:latin typeface="黑体" pitchFamily="49" charset="-122"/>
                <a:ea typeface="黑体" pitchFamily="49" charset="-122"/>
              </a:rPr>
              <a:t>其次，我们要理解人性的含义。人性是与动物性相对的。动物的行为由本能、倾向、愿望驱使的。动物行为的目的是本能、倾向和愿望给定的。而人有意志，它能够从实践理性出发选择行为，也就是挑选行为的目的。人性的特征正在于它的目的不是由本能、倾向和愿望确定的，而能够自己为自己设定一个目的，也就是具有合理选择能力。</a:t>
            </a:r>
            <a:endParaRPr lang="zh-CN" altLang="zh-CN" b="1" dirty="0">
              <a:latin typeface="黑体" pitchFamily="49" charset="-122"/>
              <a:ea typeface="黑体" pitchFamily="49" charset="-122"/>
            </a:endParaRPr>
          </a:p>
          <a:p>
            <a:r>
              <a:rPr lang="zh-CN" altLang="zh-CN" b="1" dirty="0">
                <a:latin typeface="黑体" pitchFamily="49" charset="-122"/>
                <a:ea typeface="黑体" pitchFamily="49" charset="-122"/>
              </a:rPr>
              <a:t>  </a:t>
            </a:r>
            <a:endParaRPr lang="zh-CN" b="1" dirty="0">
              <a:latin typeface="黑体" pitchFamily="49" charset="-122"/>
              <a:ea typeface="黑体" pitchFamily="49" charset="-122"/>
            </a:endParaRPr>
          </a:p>
          <a:p>
            <a:endParaRPr lang="zh-CN" altLang="zh-CN" b="1" dirty="0">
              <a:latin typeface="黑体" pitchFamily="49" charset="-122"/>
              <a:ea typeface="黑体" pitchFamily="49"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Text Box 2"/>
          <p:cNvSpPr txBox="1">
            <a:spLocks noChangeArrowheads="1"/>
          </p:cNvSpPr>
          <p:nvPr/>
        </p:nvSpPr>
        <p:spPr bwMode="auto">
          <a:xfrm>
            <a:off x="685800" y="609600"/>
            <a:ext cx="7696200" cy="5570756"/>
          </a:xfrm>
          <a:prstGeom prst="rect">
            <a:avLst/>
          </a:prstGeom>
          <a:noFill/>
          <a:ln w="9525">
            <a:noFill/>
            <a:miter lim="800000"/>
            <a:headEnd/>
            <a:tailEnd/>
          </a:ln>
        </p:spPr>
        <p:txBody>
          <a:bodyPr>
            <a:spAutoFit/>
          </a:bodyPr>
          <a:lstStyle/>
          <a:p>
            <a:r>
              <a:rPr lang="zh-CN" altLang="en-US" sz="3200" b="1" dirty="0">
                <a:latin typeface="黑体" pitchFamily="49" charset="-122"/>
                <a:ea typeface="黑体" pitchFamily="49" charset="-122"/>
              </a:rPr>
              <a:t> </a:t>
            </a:r>
            <a:endParaRPr lang="zh-CN" altLang="en-US" sz="3200" b="1" dirty="0">
              <a:latin typeface="黑体" pitchFamily="49" charset="-122"/>
              <a:ea typeface="黑体" pitchFamily="49" charset="-122"/>
              <a:sym typeface="Webdings" pitchFamily="18" charset="2"/>
            </a:endParaRPr>
          </a:p>
          <a:p>
            <a:r>
              <a:rPr lang="zh-CN" altLang="en-US" b="1" dirty="0">
                <a:latin typeface="黑体" pitchFamily="49" charset="-122"/>
                <a:ea typeface="黑体" pitchFamily="49" charset="-122"/>
                <a:sym typeface="Webdings" pitchFamily="18" charset="2"/>
              </a:rPr>
              <a:t>行动的有意的后果与附带后果</a:t>
            </a:r>
          </a:p>
          <a:p>
            <a:r>
              <a:rPr lang="zh-CN" altLang="en-US" b="1" dirty="0">
                <a:latin typeface="黑体" pitchFamily="49" charset="-122"/>
                <a:ea typeface="黑体" pitchFamily="49" charset="-122"/>
                <a:sym typeface="Webdings" pitchFamily="18" charset="2"/>
              </a:rPr>
              <a:t>  同一个行为可能有双重效应。一种是某个后果是行为的直接目标的一部分，是有意图地造成的。一种是某个后果是行为在实现其他目标的过程中附带产生的，并非有意图的。即使这两种后果相同，但从直觉上看，它们在道德正当性上存在差异。</a:t>
            </a:r>
          </a:p>
          <a:p>
            <a:r>
              <a:rPr lang="zh-CN" altLang="en-US" b="1" dirty="0">
                <a:latin typeface="黑体" pitchFamily="49" charset="-122"/>
                <a:ea typeface="黑体" pitchFamily="49" charset="-122"/>
                <a:sym typeface="Webdings" pitchFamily="18" charset="2"/>
              </a:rPr>
              <a:t>  </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Text Box 2"/>
          <p:cNvSpPr txBox="1">
            <a:spLocks noChangeArrowheads="1"/>
          </p:cNvSpPr>
          <p:nvPr/>
        </p:nvSpPr>
        <p:spPr bwMode="auto">
          <a:xfrm>
            <a:off x="755576" y="764704"/>
            <a:ext cx="7920880" cy="6186309"/>
          </a:xfrm>
          <a:prstGeom prst="rect">
            <a:avLst/>
          </a:prstGeom>
          <a:noFill/>
          <a:ln w="9525">
            <a:noFill/>
            <a:miter lim="800000"/>
            <a:headEnd/>
            <a:tailEnd/>
          </a:ln>
        </p:spPr>
        <p:txBody>
          <a:bodyPr wrap="square">
            <a:spAutoFit/>
          </a:bodyPr>
          <a:lstStyle/>
          <a:p>
            <a:r>
              <a:rPr lang="zh-CN" altLang="en-US" b="1" dirty="0">
                <a:latin typeface="黑体" pitchFamily="49" charset="-122"/>
                <a:ea typeface="黑体" pitchFamily="49" charset="-122"/>
              </a:rPr>
              <a:t>第三，我们要理解手段或工具的特征。一个特征是，手段或工具是被用的；另外一个特征是，手段或工具不能控制自己。当我们把马用于运输时，只是把它当作一个工具，因为它不能控制自己是否被用。当我们通常把司机用于运输时，就不只是把他当作一个工具，因为他能控制自己是否被用。如果我们的行动使得司机不能控制自己，我们就只是把他当作手段或工具。</a:t>
            </a:r>
            <a:r>
              <a:rPr lang="zh-CN" altLang="zh-CN" b="1" dirty="0">
                <a:latin typeface="黑体" pitchFamily="49" charset="-122"/>
                <a:ea typeface="黑体" pitchFamily="49" charset="-122"/>
              </a:rPr>
              <a:t>  </a:t>
            </a:r>
            <a:endParaRPr lang="zh-CN" b="1" dirty="0">
              <a:latin typeface="黑体" pitchFamily="49" charset="-122"/>
              <a:ea typeface="黑体" pitchFamily="49" charset="-122"/>
            </a:endParaRPr>
          </a:p>
          <a:p>
            <a:endParaRPr lang="zh-CN" altLang="zh-CN" b="1" dirty="0">
              <a:latin typeface="黑体" pitchFamily="49" charset="-122"/>
              <a:ea typeface="黑体" pitchFamily="49"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Text Box 2"/>
          <p:cNvSpPr txBox="1">
            <a:spLocks noChangeArrowheads="1"/>
          </p:cNvSpPr>
          <p:nvPr/>
        </p:nvSpPr>
        <p:spPr bwMode="auto">
          <a:xfrm>
            <a:off x="755576" y="692696"/>
            <a:ext cx="7920880" cy="2862322"/>
          </a:xfrm>
          <a:prstGeom prst="rect">
            <a:avLst/>
          </a:prstGeom>
          <a:noFill/>
          <a:ln w="9525">
            <a:noFill/>
            <a:miter lim="800000"/>
            <a:headEnd/>
            <a:tailEnd/>
          </a:ln>
        </p:spPr>
        <p:txBody>
          <a:bodyPr wrap="square">
            <a:spAutoFit/>
          </a:bodyPr>
          <a:lstStyle/>
          <a:p>
            <a:endParaRPr lang="en-US" altLang="zh-CN" b="1" dirty="0">
              <a:latin typeface="黑体" pitchFamily="49" charset="-122"/>
              <a:ea typeface="黑体" pitchFamily="49" charset="-122"/>
            </a:endParaRPr>
          </a:p>
          <a:p>
            <a:r>
              <a:rPr lang="zh-CN" altLang="en-US" b="1" dirty="0">
                <a:latin typeface="黑体" pitchFamily="49" charset="-122"/>
                <a:ea typeface="黑体" pitchFamily="49" charset="-122"/>
              </a:rPr>
              <a:t>康德对人性表述的论证分为两步。第一步康德表明：绝对命令的基础是一个无条件善的目的。第二步康德表明：这个无条件善的目的是人性。</a:t>
            </a:r>
            <a:endParaRPr lang="zh-CN" altLang="zh-CN" b="1" dirty="0">
              <a:latin typeface="黑体" pitchFamily="49" charset="-122"/>
              <a:ea typeface="黑体" pitchFamily="49"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Text Box 2"/>
          <p:cNvSpPr txBox="1">
            <a:spLocks noChangeArrowheads="1"/>
          </p:cNvSpPr>
          <p:nvPr/>
        </p:nvSpPr>
        <p:spPr bwMode="auto">
          <a:xfrm>
            <a:off x="611560" y="764704"/>
            <a:ext cx="7920880" cy="5632311"/>
          </a:xfrm>
          <a:prstGeom prst="rect">
            <a:avLst/>
          </a:prstGeom>
          <a:noFill/>
          <a:ln w="9525">
            <a:noFill/>
            <a:miter lim="800000"/>
            <a:headEnd/>
            <a:tailEnd/>
          </a:ln>
        </p:spPr>
        <p:txBody>
          <a:bodyPr wrap="square">
            <a:spAutoFit/>
          </a:bodyPr>
          <a:lstStyle/>
          <a:p>
            <a:r>
              <a:rPr lang="zh-CN" altLang="en-US" b="1" dirty="0">
                <a:latin typeface="黑体" pitchFamily="49" charset="-122"/>
                <a:ea typeface="黑体" pitchFamily="49" charset="-122"/>
              </a:rPr>
              <a:t>为了解说康德第一步的论辩，要从对合理行动这个概念的分析开始。合理行动一定具有善的目的。善的目的为行动提供了理由。问题在于什么东西是善的。从对善的常识判断来看，需要区分两个概念，有条件的善和无条件的善。有些行动是善的，是就它能有效促进某个目的而言。这里的善是相对的，有条件的，即如果你有这个目的，那么这些行动才是善的。</a:t>
            </a:r>
            <a:endParaRPr lang="en-US" altLang="zh-CN" b="1" dirty="0">
              <a:latin typeface="黑体" pitchFamily="49" charset="-122"/>
              <a:ea typeface="黑体" pitchFamily="49"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Text Box 2"/>
          <p:cNvSpPr txBox="1">
            <a:spLocks noChangeArrowheads="1"/>
          </p:cNvSpPr>
          <p:nvPr/>
        </p:nvSpPr>
        <p:spPr bwMode="auto">
          <a:xfrm>
            <a:off x="755576" y="548680"/>
            <a:ext cx="7920880" cy="6186309"/>
          </a:xfrm>
          <a:prstGeom prst="rect">
            <a:avLst/>
          </a:prstGeom>
          <a:noFill/>
          <a:ln w="9525">
            <a:noFill/>
            <a:miter lim="800000"/>
            <a:headEnd/>
            <a:tailEnd/>
          </a:ln>
        </p:spPr>
        <p:txBody>
          <a:bodyPr wrap="square">
            <a:spAutoFit/>
          </a:bodyPr>
          <a:lstStyle/>
          <a:p>
            <a:r>
              <a:rPr lang="zh-CN" altLang="en-US" b="1" dirty="0">
                <a:latin typeface="黑体" pitchFamily="49" charset="-122"/>
                <a:ea typeface="黑体" pitchFamily="49" charset="-122"/>
              </a:rPr>
              <a:t>我们把有些目的看着是善的，例如，才能、气质、权利、健康、幸福等。如果我们追问为什么这些目的是善的，就会发现这里的善也是相对的、有条件的。例如，才能既可被用来做善事，也可被用来做恶事。才能是善的，依赖于某些条件被满足。如果我们一直追问某些善的事物为善的条件，那么我们必定最后要停在无条件的善上。只有存在无条件的善，其他任何东西才能被称为是善的。</a:t>
            </a:r>
            <a:endParaRPr lang="en-US" altLang="zh-CN" b="1" dirty="0">
              <a:latin typeface="黑体" pitchFamily="49" charset="-122"/>
              <a:ea typeface="黑体" pitchFamily="49"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Text Box 2"/>
          <p:cNvSpPr txBox="1">
            <a:spLocks noChangeArrowheads="1"/>
          </p:cNvSpPr>
          <p:nvPr/>
        </p:nvSpPr>
        <p:spPr bwMode="auto">
          <a:xfrm>
            <a:off x="755576" y="764704"/>
            <a:ext cx="7920880" cy="5632311"/>
          </a:xfrm>
          <a:prstGeom prst="rect">
            <a:avLst/>
          </a:prstGeom>
          <a:noFill/>
          <a:ln w="9525">
            <a:noFill/>
            <a:miter lim="800000"/>
            <a:headEnd/>
            <a:tailEnd/>
          </a:ln>
        </p:spPr>
        <p:txBody>
          <a:bodyPr wrap="square">
            <a:spAutoFit/>
          </a:bodyPr>
          <a:lstStyle/>
          <a:p>
            <a:r>
              <a:rPr lang="zh-CN" altLang="en-US" b="1" dirty="0">
                <a:latin typeface="黑体" pitchFamily="49" charset="-122"/>
                <a:ea typeface="黑体" pitchFamily="49" charset="-122"/>
              </a:rPr>
              <a:t>出于道德义务的行动，是合理的行动，一定有善的目的，但其目的不能是有条件的善，因为这样的善相对于某些条件，而并非每个理性存在者都满足这些条件。道德义务是应用于每一个理性存在者的，因而出于道德义务的行动，其目的一定是无条件的善。有条件善的目的出自于倾向或愿望，而无条件善则出自于理性，它为行动提供了客观理由。</a:t>
            </a:r>
            <a:endParaRPr lang="en-US" altLang="zh-CN" b="1" dirty="0">
              <a:latin typeface="黑体" pitchFamily="49" charset="-122"/>
              <a:ea typeface="黑体" pitchFamily="49"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Text Box 2"/>
          <p:cNvSpPr txBox="1">
            <a:spLocks noChangeArrowheads="1"/>
          </p:cNvSpPr>
          <p:nvPr/>
        </p:nvSpPr>
        <p:spPr bwMode="auto">
          <a:xfrm>
            <a:off x="755576" y="836712"/>
            <a:ext cx="7920880" cy="5078313"/>
          </a:xfrm>
          <a:prstGeom prst="rect">
            <a:avLst/>
          </a:prstGeom>
          <a:noFill/>
          <a:ln w="9525">
            <a:noFill/>
            <a:miter lim="800000"/>
            <a:headEnd/>
            <a:tailEnd/>
          </a:ln>
        </p:spPr>
        <p:txBody>
          <a:bodyPr wrap="square">
            <a:spAutoFit/>
          </a:bodyPr>
          <a:lstStyle/>
          <a:p>
            <a:r>
              <a:rPr lang="zh-CN" altLang="en-US" b="1" dirty="0">
                <a:latin typeface="黑体" pitchFamily="49" charset="-122"/>
                <a:ea typeface="黑体" pitchFamily="49" charset="-122"/>
              </a:rPr>
              <a:t>康德的第二步论证用的是回溯推理。假定我们确实是在做出选择，即设定某个目的。在这样做的时候，在我们看来这个目的是善的。我们如何辩护或说明它是善的呢？首先，是否因为它是倾向或愿望的对象，所以它是善的呢？好像不是，因为作为倾向或愿望的对象，它只是有条件的善，如果你不愿望它，它就不再是善的。</a:t>
            </a:r>
            <a:endParaRPr lang="en-US" altLang="zh-CN" b="1" dirty="0">
              <a:latin typeface="黑体" pitchFamily="49" charset="-122"/>
              <a:ea typeface="黑体" pitchFamily="49"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Text Box 2"/>
          <p:cNvSpPr txBox="1">
            <a:spLocks noChangeArrowheads="1"/>
          </p:cNvSpPr>
          <p:nvPr/>
        </p:nvSpPr>
        <p:spPr bwMode="auto">
          <a:xfrm>
            <a:off x="755576" y="908720"/>
            <a:ext cx="7920880" cy="4524315"/>
          </a:xfrm>
          <a:prstGeom prst="rect">
            <a:avLst/>
          </a:prstGeom>
          <a:noFill/>
          <a:ln w="9525">
            <a:noFill/>
            <a:miter lim="800000"/>
            <a:headEnd/>
            <a:tailEnd/>
          </a:ln>
        </p:spPr>
        <p:txBody>
          <a:bodyPr wrap="square">
            <a:spAutoFit/>
          </a:bodyPr>
          <a:lstStyle/>
          <a:p>
            <a:r>
              <a:rPr lang="zh-CN" altLang="en-US" b="1" dirty="0">
                <a:latin typeface="黑体" pitchFamily="49" charset="-122"/>
                <a:ea typeface="黑体" pitchFamily="49" charset="-122"/>
              </a:rPr>
              <a:t>那么是否倾向和愿望本身是善的，使得它的对象也是善的呢？这似乎也不对。因为即使这些倾向和愿望是善的，它也是有条件的善，并非每个人都有这些倾向或愿望。进一步来说，有些倾向和愿望，比如某些不好的习惯，人们并不看着是善的，而是努力摆脱它们。</a:t>
            </a:r>
            <a:endParaRPr lang="en-US" altLang="zh-CN" b="1" dirty="0">
              <a:latin typeface="黑体" pitchFamily="49" charset="-122"/>
              <a:ea typeface="黑体" pitchFamily="49" charset="-122"/>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Text Box 2"/>
          <p:cNvSpPr txBox="1">
            <a:spLocks noChangeArrowheads="1"/>
          </p:cNvSpPr>
          <p:nvPr/>
        </p:nvSpPr>
        <p:spPr bwMode="auto">
          <a:xfrm>
            <a:off x="755576" y="908720"/>
            <a:ext cx="7920880" cy="3970318"/>
          </a:xfrm>
          <a:prstGeom prst="rect">
            <a:avLst/>
          </a:prstGeom>
          <a:noFill/>
          <a:ln w="9525">
            <a:noFill/>
            <a:miter lim="800000"/>
            <a:headEnd/>
            <a:tailEnd/>
          </a:ln>
        </p:spPr>
        <p:txBody>
          <a:bodyPr wrap="square">
            <a:spAutoFit/>
          </a:bodyPr>
          <a:lstStyle/>
          <a:p>
            <a:r>
              <a:rPr lang="zh-CN" altLang="en-US" b="1" dirty="0">
                <a:latin typeface="黑体" pitchFamily="49" charset="-122"/>
                <a:ea typeface="黑体" pitchFamily="49" charset="-122"/>
              </a:rPr>
              <a:t>那么是否因为幸福是善的，所以与幸福相一致，使得倾向和愿望的对象是善的呢？通常我们似乎认为自己的幸福是无条件的善。但这种看法也不对。一则是由于幸福本身并没有确切、每个人都相同的内容；一则是我们不认为坏人拥有的幸福是善的。</a:t>
            </a:r>
            <a:endParaRPr lang="en-US" altLang="zh-CN" b="1" dirty="0">
              <a:latin typeface="黑体" pitchFamily="49" charset="-122"/>
              <a:ea typeface="黑体" pitchFamily="49" charset="-122"/>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Text Box 2"/>
          <p:cNvSpPr txBox="1">
            <a:spLocks noChangeArrowheads="1"/>
          </p:cNvSpPr>
          <p:nvPr/>
        </p:nvSpPr>
        <p:spPr bwMode="auto">
          <a:xfrm>
            <a:off x="755576" y="692696"/>
            <a:ext cx="7920880" cy="5632311"/>
          </a:xfrm>
          <a:prstGeom prst="rect">
            <a:avLst/>
          </a:prstGeom>
          <a:noFill/>
          <a:ln w="9525">
            <a:noFill/>
            <a:miter lim="800000"/>
            <a:headEnd/>
            <a:tailEnd/>
          </a:ln>
        </p:spPr>
        <p:txBody>
          <a:bodyPr wrap="square">
            <a:spAutoFit/>
          </a:bodyPr>
          <a:lstStyle/>
          <a:p>
            <a:r>
              <a:rPr lang="zh-CN" altLang="en-US" b="1" dirty="0">
                <a:latin typeface="黑体" pitchFamily="49" charset="-122"/>
                <a:ea typeface="黑体" pitchFamily="49" charset="-122"/>
              </a:rPr>
              <a:t>康德认为，如果我们不能在这样的经验上的回溯中找到无条件的善，那么唯一的答案是：我们必定认为合理选择本身使得选择的对象是善的。也就是说，是合理选择赋予了其他东西以价值。从我们自己来看，当我们选择时，我们就是把自己的合理选择能力本身看着是善的。每个其他人也是如此。因此，合理选择能力也即人性是无条件的善。</a:t>
            </a:r>
            <a:endParaRPr lang="en-US" altLang="zh-CN" b="1" dirty="0">
              <a:latin typeface="黑体" pitchFamily="49" charset="-122"/>
              <a:ea typeface="黑体" pitchFamily="49" charset="-122"/>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Text Box 2"/>
          <p:cNvSpPr txBox="1">
            <a:spLocks noChangeArrowheads="1"/>
          </p:cNvSpPr>
          <p:nvPr/>
        </p:nvSpPr>
        <p:spPr bwMode="auto">
          <a:xfrm>
            <a:off x="755576" y="692696"/>
            <a:ext cx="7920880" cy="5078313"/>
          </a:xfrm>
          <a:prstGeom prst="rect">
            <a:avLst/>
          </a:prstGeom>
          <a:noFill/>
          <a:ln w="9525">
            <a:noFill/>
            <a:miter lim="800000"/>
            <a:headEnd/>
            <a:tailEnd/>
          </a:ln>
        </p:spPr>
        <p:txBody>
          <a:bodyPr wrap="square">
            <a:spAutoFit/>
          </a:bodyPr>
          <a:lstStyle/>
          <a:p>
            <a:endParaRPr lang="en-US" altLang="zh-CN" b="1" dirty="0">
              <a:latin typeface="黑体" pitchFamily="49" charset="-122"/>
              <a:ea typeface="黑体" pitchFamily="49" charset="-122"/>
            </a:endParaRPr>
          </a:p>
          <a:p>
            <a:r>
              <a:rPr lang="zh-CN" altLang="en-US" b="1" dirty="0">
                <a:latin typeface="黑体" pitchFamily="49" charset="-122"/>
                <a:ea typeface="黑体" pitchFamily="49" charset="-122"/>
              </a:rPr>
              <a:t>康德并非认为只有人性才是善的。他认为，人的行动的各种具体目的，包括幸福，也能够是善的，只不过这些善是有条件的。只要这些条件得到满足，即不违背人性目的，它们就是客观的善。如果这些条件不能得到满足，它们就不是客观的善，因此就没有理由追求它们。</a:t>
            </a:r>
            <a:endParaRPr lang="en-US" altLang="zh-CN" b="1" dirty="0">
              <a:latin typeface="黑体" pitchFamily="49" charset="-122"/>
              <a:ea typeface="黑体" pitchFamily="49"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Text Box 2"/>
          <p:cNvSpPr txBox="1">
            <a:spLocks noChangeArrowheads="1"/>
          </p:cNvSpPr>
          <p:nvPr/>
        </p:nvSpPr>
        <p:spPr bwMode="auto">
          <a:xfrm>
            <a:off x="685800" y="609600"/>
            <a:ext cx="7696200" cy="3322638"/>
          </a:xfrm>
          <a:prstGeom prst="rect">
            <a:avLst/>
          </a:prstGeom>
          <a:noFill/>
          <a:ln w="9525">
            <a:noFill/>
            <a:miter lim="800000"/>
            <a:headEnd/>
            <a:tailEnd/>
          </a:ln>
        </p:spPr>
        <p:txBody>
          <a:bodyPr>
            <a:spAutoFit/>
          </a:bodyPr>
          <a:lstStyle/>
          <a:p>
            <a:r>
              <a:rPr lang="zh-CN" altLang="zh-CN" sz="3200" b="1">
                <a:latin typeface="黑体" pitchFamily="49" charset="-122"/>
                <a:ea typeface="黑体" pitchFamily="49" charset="-122"/>
              </a:rPr>
              <a:t> </a:t>
            </a:r>
            <a:endParaRPr lang="zh-CN" altLang="zh-CN" sz="3200" b="1">
              <a:latin typeface="黑体" pitchFamily="49" charset="-122"/>
              <a:ea typeface="黑体" pitchFamily="49" charset="-122"/>
              <a:sym typeface="Webdings" pitchFamily="18" charset="2"/>
            </a:endParaRPr>
          </a:p>
          <a:p>
            <a:endParaRPr lang="zh-CN" altLang="zh-CN" b="1">
              <a:latin typeface="黑体" pitchFamily="49" charset="-122"/>
              <a:ea typeface="黑体" pitchFamily="49" charset="-122"/>
              <a:sym typeface="Webdings" pitchFamily="18" charset="2"/>
            </a:endParaRPr>
          </a:p>
          <a:p>
            <a:r>
              <a:rPr lang="zh-CN" altLang="zh-CN" b="1">
                <a:latin typeface="黑体" pitchFamily="49" charset="-122"/>
                <a:ea typeface="黑体" pitchFamily="49" charset="-122"/>
                <a:sym typeface="Webdings" pitchFamily="18" charset="2"/>
              </a:rPr>
              <a:t>  </a:t>
            </a:r>
            <a:r>
              <a:rPr lang="zh-CN" b="1">
                <a:latin typeface="黑体" pitchFamily="49" charset="-122"/>
                <a:ea typeface="黑体" pitchFamily="49" charset="-122"/>
                <a:sym typeface="Webdings" pitchFamily="18" charset="2"/>
              </a:rPr>
              <a:t>假设一种情况：在一场战争中，士兵包围了一个村庄，他们怀疑村民中隐藏了敌方的士兵，但由于不能辨认，故决定把所有的村民都屠杀了。</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Text Box 2"/>
          <p:cNvSpPr txBox="1">
            <a:spLocks noChangeArrowheads="1"/>
          </p:cNvSpPr>
          <p:nvPr/>
        </p:nvSpPr>
        <p:spPr bwMode="auto">
          <a:xfrm>
            <a:off x="755576" y="620688"/>
            <a:ext cx="7920880" cy="5632311"/>
          </a:xfrm>
          <a:prstGeom prst="rect">
            <a:avLst/>
          </a:prstGeom>
          <a:noFill/>
          <a:ln w="9525">
            <a:noFill/>
            <a:miter lim="800000"/>
            <a:headEnd/>
            <a:tailEnd/>
          </a:ln>
        </p:spPr>
        <p:txBody>
          <a:bodyPr wrap="square">
            <a:spAutoFit/>
          </a:bodyPr>
          <a:lstStyle/>
          <a:p>
            <a:endParaRPr lang="en-US" altLang="zh-CN" b="1" dirty="0">
              <a:latin typeface="黑体" pitchFamily="49" charset="-122"/>
              <a:ea typeface="黑体" pitchFamily="49" charset="-122"/>
            </a:endParaRPr>
          </a:p>
          <a:p>
            <a:r>
              <a:rPr lang="zh-CN" altLang="en-US" b="1" dirty="0">
                <a:latin typeface="黑体" pitchFamily="49" charset="-122"/>
                <a:ea typeface="黑体" pitchFamily="49" charset="-122"/>
              </a:rPr>
              <a:t>人性表述在道德慎思和决定中的具体运作是这样。我们的本能、倾向和愿望会提出各种各样的目的，并刺激我们采取行动去实现这些目的。实践理性把人性作为目的本身，以此对这些具体目的进行审查，要求它不能违背并且促进人性的目的，并克服本能、倾向和愿望试图违背和消弱人性目的的冲动。</a:t>
            </a:r>
            <a:endParaRPr lang="zh-CN" altLang="zh-CN" b="1" dirty="0">
              <a:latin typeface="黑体" pitchFamily="49" charset="-122"/>
              <a:ea typeface="黑体" pitchFamily="49" charset="-122"/>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Text Box 2"/>
          <p:cNvSpPr txBox="1">
            <a:spLocks noChangeArrowheads="1"/>
          </p:cNvSpPr>
          <p:nvPr/>
        </p:nvSpPr>
        <p:spPr bwMode="auto">
          <a:xfrm>
            <a:off x="755576" y="908720"/>
            <a:ext cx="7696200" cy="3416320"/>
          </a:xfrm>
          <a:prstGeom prst="rect">
            <a:avLst/>
          </a:prstGeom>
          <a:noFill/>
          <a:ln w="9525">
            <a:noFill/>
            <a:miter lim="800000"/>
            <a:headEnd/>
            <a:tailEnd/>
          </a:ln>
        </p:spPr>
        <p:txBody>
          <a:bodyPr>
            <a:spAutoFit/>
          </a:bodyPr>
          <a:lstStyle/>
          <a:p>
            <a:endParaRPr lang="en-US" altLang="zh-CN" b="1" dirty="0">
              <a:latin typeface="黑体" pitchFamily="49" charset="-122"/>
              <a:ea typeface="黑体" pitchFamily="49" charset="-122"/>
            </a:endParaRPr>
          </a:p>
          <a:p>
            <a:r>
              <a:rPr lang="zh-CN" altLang="en-US" b="1" dirty="0">
                <a:latin typeface="黑体" pitchFamily="49" charset="-122"/>
                <a:ea typeface="黑体" pitchFamily="49" charset="-122"/>
              </a:rPr>
              <a:t>具体应用人性表述，需要明确什么算作是把人性作为目的本身。最基本的要求是，你的行动不能违背你自己和他人合理选择能力，即使你的合理选择能力成为其他目的之有价值的条件。</a:t>
            </a:r>
            <a:endParaRPr lang="zh-CN" b="1" dirty="0">
              <a:latin typeface="黑体" pitchFamily="49" charset="-122"/>
              <a:ea typeface="黑体" pitchFamily="49" charset="-122"/>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Text Box 2"/>
          <p:cNvSpPr txBox="1">
            <a:spLocks noChangeArrowheads="1"/>
          </p:cNvSpPr>
          <p:nvPr/>
        </p:nvSpPr>
        <p:spPr bwMode="auto">
          <a:xfrm>
            <a:off x="755576" y="908720"/>
            <a:ext cx="7696200" cy="5632311"/>
          </a:xfrm>
          <a:prstGeom prst="rect">
            <a:avLst/>
          </a:prstGeom>
          <a:noFill/>
          <a:ln w="9525">
            <a:noFill/>
            <a:miter lim="800000"/>
            <a:headEnd/>
            <a:tailEnd/>
          </a:ln>
        </p:spPr>
        <p:txBody>
          <a:bodyPr>
            <a:spAutoFit/>
          </a:bodyPr>
          <a:lstStyle/>
          <a:p>
            <a:r>
              <a:rPr lang="zh-CN" altLang="en-US" b="1" dirty="0">
                <a:latin typeface="黑体" pitchFamily="49" charset="-122"/>
                <a:ea typeface="黑体" pitchFamily="49" charset="-122"/>
              </a:rPr>
              <a:t>以假承诺为例。其准则是：为了自己摆脱财务困难，而做出假承诺。假承诺的准则不能普遍化而没有矛盾，意味着，你做假承诺能够有效，依赖于其他人不像你这样做。当你做假承诺的时候，你把自己看做是一个例外，把其他人看着是你的手段或工具的一部分。需要注意的是，假承诺不是错误对待了你向他做出假承诺的那个人，而是错误对待了所有其他人。</a:t>
            </a:r>
            <a:endParaRPr lang="zh-CN" b="1" dirty="0">
              <a:latin typeface="黑体" pitchFamily="49" charset="-122"/>
              <a:ea typeface="黑体" pitchFamily="49" charset="-122"/>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Text Box 2"/>
          <p:cNvSpPr txBox="1">
            <a:spLocks noChangeArrowheads="1"/>
          </p:cNvSpPr>
          <p:nvPr/>
        </p:nvSpPr>
        <p:spPr bwMode="auto">
          <a:xfrm>
            <a:off x="755576" y="908720"/>
            <a:ext cx="7696200" cy="4524315"/>
          </a:xfrm>
          <a:prstGeom prst="rect">
            <a:avLst/>
          </a:prstGeom>
          <a:noFill/>
          <a:ln w="9525">
            <a:noFill/>
            <a:miter lim="800000"/>
            <a:headEnd/>
            <a:tailEnd/>
          </a:ln>
        </p:spPr>
        <p:txBody>
          <a:bodyPr>
            <a:spAutoFit/>
          </a:bodyPr>
          <a:lstStyle/>
          <a:p>
            <a:r>
              <a:rPr lang="zh-CN" altLang="en-US" b="1" dirty="0">
                <a:latin typeface="黑体" pitchFamily="49" charset="-122"/>
                <a:ea typeface="黑体" pitchFamily="49" charset="-122"/>
              </a:rPr>
              <a:t>从另外一种方式来看。假承诺不能普遍化而没有矛盾。因为理由必须是普遍的，所以摆脱财务困难不能充分辩护假承诺。如果你做出假承诺，你就是把自己的合理选择能力或者赋予价值的能力看着是比其他人的更强，似乎你摆脱财务困难的愿望有辩护力，而其他人类似的愿望没有辩护力。</a:t>
            </a:r>
            <a:endParaRPr lang="zh-CN" b="1" dirty="0">
              <a:latin typeface="黑体" pitchFamily="49" charset="-122"/>
              <a:ea typeface="黑体" pitchFamily="49" charset="-122"/>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Text Box 2"/>
          <p:cNvSpPr txBox="1">
            <a:spLocks noChangeArrowheads="1"/>
          </p:cNvSpPr>
          <p:nvPr/>
        </p:nvSpPr>
        <p:spPr bwMode="auto">
          <a:xfrm>
            <a:off x="755576" y="908720"/>
            <a:ext cx="7696200" cy="2862322"/>
          </a:xfrm>
          <a:prstGeom prst="rect">
            <a:avLst/>
          </a:prstGeom>
          <a:noFill/>
          <a:ln w="9525">
            <a:noFill/>
            <a:miter lim="800000"/>
            <a:headEnd/>
            <a:tailEnd/>
          </a:ln>
        </p:spPr>
        <p:txBody>
          <a:bodyPr>
            <a:spAutoFit/>
          </a:bodyPr>
          <a:lstStyle/>
          <a:p>
            <a:endParaRPr lang="en-US" altLang="zh-CN" b="1" dirty="0">
              <a:latin typeface="黑体" pitchFamily="49" charset="-122"/>
              <a:ea typeface="黑体" pitchFamily="49" charset="-122"/>
            </a:endParaRPr>
          </a:p>
          <a:p>
            <a:r>
              <a:rPr lang="zh-CN" altLang="en-US" b="1" dirty="0">
                <a:latin typeface="黑体" pitchFamily="49" charset="-122"/>
                <a:ea typeface="黑体" pitchFamily="49" charset="-122"/>
              </a:rPr>
              <a:t>除此之外，把人性作为目的本身，还要求，要使自己和他人的合理选择能力的行使、保持、发展本身，成为我们行动的目的。</a:t>
            </a:r>
            <a:endParaRPr lang="zh-CN" b="1" dirty="0">
              <a:latin typeface="黑体" pitchFamily="49" charset="-122"/>
              <a:ea typeface="黑体" pitchFamily="49" charset="-122"/>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Text Box 2"/>
          <p:cNvSpPr txBox="1">
            <a:spLocks noChangeArrowheads="1"/>
          </p:cNvSpPr>
          <p:nvPr/>
        </p:nvSpPr>
        <p:spPr bwMode="auto">
          <a:xfrm>
            <a:off x="755576" y="692696"/>
            <a:ext cx="7696200" cy="5632311"/>
          </a:xfrm>
          <a:prstGeom prst="rect">
            <a:avLst/>
          </a:prstGeom>
          <a:noFill/>
          <a:ln w="9525">
            <a:noFill/>
            <a:miter lim="800000"/>
            <a:headEnd/>
            <a:tailEnd/>
          </a:ln>
        </p:spPr>
        <p:txBody>
          <a:bodyPr>
            <a:spAutoFit/>
          </a:bodyPr>
          <a:lstStyle/>
          <a:p>
            <a:r>
              <a:rPr lang="zh-CN" altLang="en-US" b="1" dirty="0">
                <a:latin typeface="黑体" pitchFamily="49" charset="-122"/>
                <a:ea typeface="黑体" pitchFamily="49" charset="-122"/>
              </a:rPr>
              <a:t>以帮助人或者促进他人幸福为例。不帮助他人当然并不是只是把他人作为工具。但把他人看着是目的本身，包含把他人合理选择或者赋予价值的目的看着是善的。如果你把他人看着是具有合理选择或者赋予价值的能力，你得承认它在所有其他合理的人看来也是善的。他人的幸福在他人看来是善的，对于你也是善的，因而你应该追求它。</a:t>
            </a:r>
            <a:endParaRPr lang="zh-CN" b="1" dirty="0">
              <a:latin typeface="黑体" pitchFamily="49" charset="-122"/>
              <a:ea typeface="黑体" pitchFamily="49" charset="-122"/>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Text Box 2"/>
          <p:cNvSpPr txBox="1">
            <a:spLocks noChangeArrowheads="1"/>
          </p:cNvSpPr>
          <p:nvPr/>
        </p:nvSpPr>
        <p:spPr bwMode="auto">
          <a:xfrm>
            <a:off x="755576" y="692696"/>
            <a:ext cx="7696200" cy="3970318"/>
          </a:xfrm>
          <a:prstGeom prst="rect">
            <a:avLst/>
          </a:prstGeom>
          <a:noFill/>
          <a:ln w="9525">
            <a:noFill/>
            <a:miter lim="800000"/>
            <a:headEnd/>
            <a:tailEnd/>
          </a:ln>
        </p:spPr>
        <p:txBody>
          <a:bodyPr>
            <a:spAutoFit/>
          </a:bodyPr>
          <a:lstStyle/>
          <a:p>
            <a:endParaRPr lang="en-US" altLang="zh-CN" b="1" dirty="0">
              <a:latin typeface="黑体" pitchFamily="49" charset="-122"/>
              <a:ea typeface="黑体" pitchFamily="49" charset="-122"/>
            </a:endParaRPr>
          </a:p>
          <a:p>
            <a:r>
              <a:rPr lang="zh-CN" altLang="en-US" b="1" dirty="0">
                <a:latin typeface="黑体" pitchFamily="49" charset="-122"/>
                <a:ea typeface="黑体" pitchFamily="49" charset="-122"/>
              </a:rPr>
              <a:t>我的行动是不是把他人的人性当作目的本身，有两个重要标志：一是“其他人不可能同意我如此对待他”，一是其他人不能把我行动的目的作为他自己的目的。典型的情形是强迫和欺骗。</a:t>
            </a:r>
            <a:endParaRPr lang="en-US" altLang="zh-CN" b="1" dirty="0">
              <a:latin typeface="黑体" pitchFamily="49" charset="-122"/>
              <a:ea typeface="黑体" pitchFamily="49" charset="-122"/>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Text Box 2"/>
          <p:cNvSpPr txBox="1">
            <a:spLocks noChangeArrowheads="1"/>
          </p:cNvSpPr>
          <p:nvPr/>
        </p:nvSpPr>
        <p:spPr bwMode="auto">
          <a:xfrm>
            <a:off x="683568" y="476672"/>
            <a:ext cx="7696200" cy="6186309"/>
          </a:xfrm>
          <a:prstGeom prst="rect">
            <a:avLst/>
          </a:prstGeom>
          <a:noFill/>
          <a:ln w="9525">
            <a:noFill/>
            <a:miter lim="800000"/>
            <a:headEnd/>
            <a:tailEnd/>
          </a:ln>
        </p:spPr>
        <p:txBody>
          <a:bodyPr>
            <a:spAutoFit/>
          </a:bodyPr>
          <a:lstStyle/>
          <a:p>
            <a:r>
              <a:rPr lang="zh-CN" altLang="en-US" b="1" dirty="0">
                <a:latin typeface="黑体" pitchFamily="49" charset="-122"/>
                <a:ea typeface="黑体" pitchFamily="49" charset="-122"/>
              </a:rPr>
              <a:t>其他人不能同意某个行动，不是说其他人没有或不会同意，不是指其他人所处的心理状态，而是指其他人没有机会同意。同意之可能要求两个条件，即知道正在发生什么事情和有某些能力影响正在发生的事情。在强迫的情形下，这一点很明显。在欺骗的情况下，其他人不知道发生的事情。即使知道我在欺骗他，并愿意按照我想他的那样做，他也并不是同意这个欺骗行动，而是同意的另外一个行动。</a:t>
            </a:r>
            <a:endParaRPr lang="en-US" altLang="zh-CN" b="1" dirty="0">
              <a:latin typeface="黑体" pitchFamily="49" charset="-122"/>
              <a:ea typeface="黑体" pitchFamily="49" charset="-122"/>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Text Box 2"/>
          <p:cNvSpPr txBox="1">
            <a:spLocks noChangeArrowheads="1"/>
          </p:cNvSpPr>
          <p:nvPr/>
        </p:nvSpPr>
        <p:spPr bwMode="auto">
          <a:xfrm>
            <a:off x="755576" y="692696"/>
            <a:ext cx="7696200" cy="5632311"/>
          </a:xfrm>
          <a:prstGeom prst="rect">
            <a:avLst/>
          </a:prstGeom>
          <a:noFill/>
          <a:ln w="9525">
            <a:noFill/>
            <a:miter lim="800000"/>
            <a:headEnd/>
            <a:tailEnd/>
          </a:ln>
        </p:spPr>
        <p:txBody>
          <a:bodyPr>
            <a:spAutoFit/>
          </a:bodyPr>
          <a:lstStyle/>
          <a:p>
            <a:r>
              <a:rPr lang="zh-CN" altLang="en-US" b="1" dirty="0">
                <a:latin typeface="黑体" pitchFamily="49" charset="-122"/>
                <a:ea typeface="黑体" pitchFamily="49" charset="-122"/>
              </a:rPr>
              <a:t>其他人不能把我行动的目的作为他自己的目的，不是碰巧他的目的和我的不一样，而在于我行动的方式阻止他选择是否对这个目的的实现由所贡献。例如，在假承诺这种欺骗的情况下，你的目的是永久占用这笔钱，而其他人考虑他是否贡献的目的是，你暂时占用这笔钱。要点在于，如果你不知道某个目的是行动的后果，你没有机会选择这个目的。</a:t>
            </a:r>
            <a:endParaRPr lang="en-US" altLang="zh-CN" b="1" dirty="0">
              <a:latin typeface="黑体" pitchFamily="49" charset="-122"/>
              <a:ea typeface="黑体" pitchFamily="49" charset="-122"/>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Text Box 2"/>
          <p:cNvSpPr txBox="1">
            <a:spLocks noChangeArrowheads="1"/>
          </p:cNvSpPr>
          <p:nvPr/>
        </p:nvSpPr>
        <p:spPr bwMode="auto">
          <a:xfrm>
            <a:off x="755576" y="692696"/>
            <a:ext cx="7696200" cy="5632311"/>
          </a:xfrm>
          <a:prstGeom prst="rect">
            <a:avLst/>
          </a:prstGeom>
          <a:noFill/>
          <a:ln w="9525">
            <a:noFill/>
            <a:miter lim="800000"/>
            <a:headEnd/>
            <a:tailEnd/>
          </a:ln>
        </p:spPr>
        <p:txBody>
          <a:bodyPr>
            <a:spAutoFit/>
          </a:bodyPr>
          <a:lstStyle/>
          <a:p>
            <a:r>
              <a:rPr lang="zh-CN" altLang="en-US" b="1" dirty="0">
                <a:latin typeface="黑体" pitchFamily="49" charset="-122"/>
                <a:ea typeface="黑体" pitchFamily="49" charset="-122"/>
              </a:rPr>
              <a:t>把其他人当作目的本身，是把他当作是理性的存在者，不仅禁止我们把他人只是当作服务于我们个人目的的手段，也禁止我们对他人采取这样一种态度，似乎他不能使用他的理性，不能控制自己。如果我需要他人贡献于我的目的，我应该告知他、请求他。如果我认为他人所做的事情是错误的，我应该通过论证而不是诡计或强力去说服他。</a:t>
            </a:r>
            <a:endParaRPr lang="en-US" altLang="zh-CN" b="1" dirty="0">
              <a:latin typeface="黑体" pitchFamily="49" charset="-122"/>
              <a:ea typeface="黑体" pitchFamily="49"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Text Box 2"/>
          <p:cNvSpPr txBox="1">
            <a:spLocks noChangeArrowheads="1"/>
          </p:cNvSpPr>
          <p:nvPr/>
        </p:nvSpPr>
        <p:spPr bwMode="auto">
          <a:xfrm>
            <a:off x="685800" y="609600"/>
            <a:ext cx="7696200" cy="4973638"/>
          </a:xfrm>
          <a:prstGeom prst="rect">
            <a:avLst/>
          </a:prstGeom>
          <a:noFill/>
          <a:ln w="9525">
            <a:noFill/>
            <a:miter lim="800000"/>
            <a:headEnd/>
            <a:tailEnd/>
          </a:ln>
        </p:spPr>
        <p:txBody>
          <a:bodyPr>
            <a:spAutoFit/>
          </a:bodyPr>
          <a:lstStyle/>
          <a:p>
            <a:r>
              <a:rPr lang="zh-CN" altLang="zh-CN" sz="3200" b="1">
                <a:latin typeface="黑体" pitchFamily="49" charset="-122"/>
                <a:ea typeface="黑体" pitchFamily="49" charset="-122"/>
              </a:rPr>
              <a:t> </a:t>
            </a:r>
            <a:endParaRPr lang="zh-CN" altLang="zh-CN" sz="3200" b="1">
              <a:latin typeface="黑体" pitchFamily="49" charset="-122"/>
              <a:ea typeface="黑体" pitchFamily="49" charset="-122"/>
              <a:sym typeface="Webdings" pitchFamily="18" charset="2"/>
            </a:endParaRPr>
          </a:p>
          <a:p>
            <a:r>
              <a:rPr lang="zh-CN" altLang="zh-CN" sz="3200" b="1">
                <a:latin typeface="黑体" pitchFamily="49" charset="-122"/>
                <a:ea typeface="黑体" pitchFamily="49" charset="-122"/>
                <a:sym typeface="Webdings" pitchFamily="18" charset="2"/>
              </a:rPr>
              <a:t>  </a:t>
            </a:r>
            <a:r>
              <a:rPr lang="zh-CN" b="1">
                <a:latin typeface="黑体" pitchFamily="49" charset="-122"/>
                <a:ea typeface="黑体" pitchFamily="49" charset="-122"/>
                <a:sym typeface="Webdings" pitchFamily="18" charset="2"/>
              </a:rPr>
              <a:t>假设另外一种情况：在一场战争中，敌方的士兵占据着一个村庄。这个村庄成为这场战役的战略要地。如果不夺下这个村庄，将会导致战争的失败和更大的伤亡。但要夺下这个村庄，必须实施轰炸。但由于无法把村民引出战场，轰炸导致了全村人的死亡。</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Text Box 2"/>
          <p:cNvSpPr txBox="1">
            <a:spLocks noChangeArrowheads="1"/>
          </p:cNvSpPr>
          <p:nvPr/>
        </p:nvSpPr>
        <p:spPr bwMode="auto">
          <a:xfrm>
            <a:off x="827088" y="188913"/>
            <a:ext cx="7696200" cy="6678751"/>
          </a:xfrm>
          <a:prstGeom prst="rect">
            <a:avLst/>
          </a:prstGeom>
          <a:noFill/>
          <a:ln w="9525">
            <a:noFill/>
            <a:miter lim="800000"/>
            <a:headEnd/>
            <a:tailEnd/>
          </a:ln>
        </p:spPr>
        <p:txBody>
          <a:bodyPr>
            <a:spAutoFit/>
          </a:bodyPr>
          <a:lstStyle/>
          <a:p>
            <a:endParaRPr lang="zh-CN" altLang="zh-CN" sz="3200" b="1" dirty="0">
              <a:latin typeface="黑体" pitchFamily="49" charset="-122"/>
              <a:ea typeface="黑体" pitchFamily="49" charset="-122"/>
            </a:endParaRPr>
          </a:p>
          <a:p>
            <a:r>
              <a:rPr lang="en-US" altLang="zh-CN" b="1" dirty="0">
                <a:latin typeface="黑体" pitchFamily="49" charset="-122"/>
                <a:ea typeface="黑体" pitchFamily="49" charset="-122"/>
              </a:rPr>
              <a:t>3</a:t>
            </a:r>
            <a:r>
              <a:rPr lang="zh-CN" altLang="en-US" b="1" dirty="0">
                <a:latin typeface="黑体" pitchFamily="49" charset="-122"/>
                <a:ea typeface="黑体" pitchFamily="49" charset="-122"/>
              </a:rPr>
              <a:t>、自主性</a:t>
            </a:r>
            <a:r>
              <a:rPr lang="zh-CN" altLang="zh-CN" b="1" dirty="0">
                <a:latin typeface="黑体" pitchFamily="49" charset="-122"/>
                <a:ea typeface="黑体" pitchFamily="49" charset="-122"/>
              </a:rPr>
              <a:t>（Autonomy）</a:t>
            </a:r>
            <a:r>
              <a:rPr lang="zh-CN" altLang="en-US" b="1" dirty="0">
                <a:latin typeface="黑体" pitchFamily="49" charset="-122"/>
                <a:ea typeface="黑体" pitchFamily="49" charset="-122"/>
              </a:rPr>
              <a:t>表述</a:t>
            </a:r>
            <a:endParaRPr lang="en-US" altLang="zh-CN" b="1" dirty="0">
              <a:latin typeface="黑体" pitchFamily="49" charset="-122"/>
              <a:ea typeface="黑体" pitchFamily="49" charset="-122"/>
            </a:endParaRPr>
          </a:p>
          <a:p>
            <a:endParaRPr lang="en-US" altLang="zh-CN" b="1" dirty="0">
              <a:latin typeface="黑体" pitchFamily="49" charset="-122"/>
              <a:ea typeface="黑体" pitchFamily="49" charset="-122"/>
            </a:endParaRPr>
          </a:p>
          <a:p>
            <a:r>
              <a:rPr lang="zh-CN" altLang="en-US" b="1" dirty="0">
                <a:latin typeface="黑体" pitchFamily="49" charset="-122"/>
                <a:ea typeface="黑体" pitchFamily="49" charset="-122"/>
              </a:rPr>
              <a:t>如何解释道德义务的义务性，即它的权威和约束力呢？普遍律则表述刻画了绝对命令的可普遍性的形式特征。人性表述则找到绝对命令的基础，即人性的合理选择能力作为无条件的善。康德把这两种表述的思想结合起来，形成了第三种表述，即自主性表述：每一个理性存在者的意志的理念作为普遍立法。</a:t>
            </a:r>
            <a:endParaRPr lang="en-US" altLang="zh-CN" b="1" dirty="0">
              <a:latin typeface="黑体" pitchFamily="49" charset="-122"/>
              <a:ea typeface="黑体" pitchFamily="49" charset="-122"/>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Text Box 2"/>
          <p:cNvSpPr txBox="1">
            <a:spLocks noChangeArrowheads="1"/>
          </p:cNvSpPr>
          <p:nvPr/>
        </p:nvSpPr>
        <p:spPr bwMode="auto">
          <a:xfrm>
            <a:off x="827088" y="188913"/>
            <a:ext cx="7696200" cy="6124754"/>
          </a:xfrm>
          <a:prstGeom prst="rect">
            <a:avLst/>
          </a:prstGeom>
          <a:noFill/>
          <a:ln w="9525">
            <a:noFill/>
            <a:miter lim="800000"/>
            <a:headEnd/>
            <a:tailEnd/>
          </a:ln>
        </p:spPr>
        <p:txBody>
          <a:bodyPr>
            <a:spAutoFit/>
          </a:bodyPr>
          <a:lstStyle/>
          <a:p>
            <a:endParaRPr lang="zh-CN" altLang="zh-CN" sz="3200" b="1" dirty="0">
              <a:latin typeface="黑体" pitchFamily="49" charset="-122"/>
              <a:ea typeface="黑体" pitchFamily="49" charset="-122"/>
            </a:endParaRPr>
          </a:p>
          <a:p>
            <a:endParaRPr lang="en-US" altLang="zh-CN" b="1" dirty="0">
              <a:latin typeface="黑体" pitchFamily="49" charset="-122"/>
              <a:ea typeface="黑体" pitchFamily="49" charset="-122"/>
            </a:endParaRPr>
          </a:p>
          <a:p>
            <a:r>
              <a:rPr lang="zh-CN" altLang="en-US" b="1" dirty="0">
                <a:latin typeface="黑体" pitchFamily="49" charset="-122"/>
                <a:ea typeface="黑体" pitchFamily="49" charset="-122"/>
              </a:rPr>
              <a:t>所谓普遍立法，是订立应用于所有人的普遍律则。自主性表述是说：绝对命令是每个人自己的意志为所有人订立的。这与现实中的法律不同，它是由其他的权威力量制定的，它对我们的约束力来自这个权威的力量。而绝对命令是合理的存在者自己为自己订立的。我们既是道德义务的订立者，也是道德义务的遵守者。</a:t>
            </a:r>
            <a:endParaRPr lang="en-US" altLang="zh-CN" b="1" dirty="0">
              <a:latin typeface="黑体" pitchFamily="49" charset="-122"/>
              <a:ea typeface="黑体" pitchFamily="49" charset="-122"/>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Text Box 2"/>
          <p:cNvSpPr txBox="1">
            <a:spLocks noChangeArrowheads="1"/>
          </p:cNvSpPr>
          <p:nvPr/>
        </p:nvSpPr>
        <p:spPr bwMode="auto">
          <a:xfrm>
            <a:off x="827088" y="188913"/>
            <a:ext cx="7696200" cy="6124754"/>
          </a:xfrm>
          <a:prstGeom prst="rect">
            <a:avLst/>
          </a:prstGeom>
          <a:noFill/>
          <a:ln w="9525">
            <a:noFill/>
            <a:miter lim="800000"/>
            <a:headEnd/>
            <a:tailEnd/>
          </a:ln>
        </p:spPr>
        <p:txBody>
          <a:bodyPr>
            <a:spAutoFit/>
          </a:bodyPr>
          <a:lstStyle/>
          <a:p>
            <a:endParaRPr lang="en-US" altLang="zh-CN" sz="3200" b="1" dirty="0">
              <a:latin typeface="黑体" pitchFamily="49" charset="-122"/>
              <a:ea typeface="黑体" pitchFamily="49" charset="-122"/>
            </a:endParaRPr>
          </a:p>
          <a:p>
            <a:r>
              <a:rPr lang="zh-CN" altLang="en-US" b="1" dirty="0">
                <a:latin typeface="黑体" pitchFamily="49" charset="-122"/>
                <a:ea typeface="黑体" pitchFamily="49" charset="-122"/>
              </a:rPr>
              <a:t>为什么绝对命令是意志的自我立法呢？因为绝对命令的基础在于合理选择能力作为无条件的善。一个目的的善，是合理选择能力赋予的。合理选择能力本身作为无条件的善或者目的本身，也是合理选择能力赋予的。正是把</a:t>
            </a:r>
            <a:r>
              <a:rPr lang="zh-CN" altLang="en-US" b="1">
                <a:latin typeface="黑体" pitchFamily="49" charset="-122"/>
                <a:ea typeface="黑体" pitchFamily="49" charset="-122"/>
              </a:rPr>
              <a:t>它作为目的</a:t>
            </a:r>
            <a:r>
              <a:rPr lang="zh-CN" altLang="en-US" b="1" dirty="0">
                <a:latin typeface="黑体" pitchFamily="49" charset="-122"/>
                <a:ea typeface="黑体" pitchFamily="49" charset="-122"/>
              </a:rPr>
              <a:t>本身，我们按照能够作为普遍律则的准则行动。因为我们是使合理选择能力作为目的的人，我们正是把这个律则订立给我们自己的人。</a:t>
            </a:r>
            <a:endParaRPr lang="en-US" altLang="zh-CN" b="1" dirty="0">
              <a:latin typeface="黑体" pitchFamily="49" charset="-122"/>
              <a:ea typeface="黑体" pitchFamily="49" charset="-122"/>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Text Box 2"/>
          <p:cNvSpPr txBox="1">
            <a:spLocks noChangeArrowheads="1"/>
          </p:cNvSpPr>
          <p:nvPr/>
        </p:nvSpPr>
        <p:spPr bwMode="auto">
          <a:xfrm>
            <a:off x="827088" y="188913"/>
            <a:ext cx="7696200" cy="5509200"/>
          </a:xfrm>
          <a:prstGeom prst="rect">
            <a:avLst/>
          </a:prstGeom>
          <a:noFill/>
          <a:ln w="9525">
            <a:noFill/>
            <a:miter lim="800000"/>
            <a:headEnd/>
            <a:tailEnd/>
          </a:ln>
        </p:spPr>
        <p:txBody>
          <a:bodyPr>
            <a:spAutoFit/>
          </a:bodyPr>
          <a:lstStyle/>
          <a:p>
            <a:endParaRPr lang="en-US" altLang="zh-CN" sz="3200" b="1" dirty="0">
              <a:latin typeface="黑体" pitchFamily="49" charset="-122"/>
              <a:ea typeface="黑体" pitchFamily="49" charset="-122"/>
            </a:endParaRPr>
          </a:p>
          <a:p>
            <a:endParaRPr lang="en-US" altLang="zh-CN" sz="3200" b="1" dirty="0">
              <a:latin typeface="黑体" pitchFamily="49" charset="-122"/>
              <a:ea typeface="黑体" pitchFamily="49" charset="-122"/>
            </a:endParaRPr>
          </a:p>
          <a:p>
            <a:r>
              <a:rPr lang="zh-CN" altLang="en-US" b="1" dirty="0">
                <a:latin typeface="黑体" pitchFamily="49" charset="-122"/>
                <a:ea typeface="黑体" pitchFamily="49" charset="-122"/>
              </a:rPr>
              <a:t>我们也可以从另外一种途径来看为什么道德是自律的。能够触动我们的动机无非两种，一种是自律，一种是他律（</a:t>
            </a:r>
            <a:r>
              <a:rPr lang="en-US" altLang="zh-CN" b="1" dirty="0">
                <a:latin typeface="黑体" pitchFamily="49" charset="-122"/>
                <a:ea typeface="黑体" pitchFamily="49" charset="-122"/>
              </a:rPr>
              <a:t>heteronomy</a:t>
            </a:r>
            <a:r>
              <a:rPr lang="zh-CN" altLang="en-US" b="1" dirty="0">
                <a:latin typeface="黑体" pitchFamily="49" charset="-122"/>
                <a:ea typeface="黑体" pitchFamily="49" charset="-122"/>
              </a:rPr>
              <a:t>）。所谓他律是说，道德对我们的约束来自于意志之外的其他事物，比如：担心上帝的惩罚、社会的压力、自己的幸福。而道德动机来自他律是不可能的。</a:t>
            </a:r>
            <a:endParaRPr lang="en-US" altLang="zh-CN" b="1" dirty="0">
              <a:latin typeface="黑体" pitchFamily="49" charset="-122"/>
              <a:ea typeface="黑体" pitchFamily="49" charset="-122"/>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Text Box 2"/>
          <p:cNvSpPr txBox="1">
            <a:spLocks noChangeArrowheads="1"/>
          </p:cNvSpPr>
          <p:nvPr/>
        </p:nvSpPr>
        <p:spPr bwMode="auto">
          <a:xfrm>
            <a:off x="827088" y="188913"/>
            <a:ext cx="7696200" cy="6063198"/>
          </a:xfrm>
          <a:prstGeom prst="rect">
            <a:avLst/>
          </a:prstGeom>
          <a:noFill/>
          <a:ln w="9525">
            <a:noFill/>
            <a:miter lim="800000"/>
            <a:headEnd/>
            <a:tailEnd/>
          </a:ln>
        </p:spPr>
        <p:txBody>
          <a:bodyPr>
            <a:spAutoFit/>
          </a:bodyPr>
          <a:lstStyle/>
          <a:p>
            <a:endParaRPr lang="en-US" altLang="zh-CN" sz="3200" b="1" dirty="0">
              <a:latin typeface="黑体" pitchFamily="49" charset="-122"/>
              <a:ea typeface="黑体" pitchFamily="49" charset="-122"/>
            </a:endParaRPr>
          </a:p>
          <a:p>
            <a:endParaRPr lang="en-US" altLang="zh-CN" sz="3200" b="1" dirty="0">
              <a:latin typeface="黑体" pitchFamily="49" charset="-122"/>
              <a:ea typeface="黑体" pitchFamily="49" charset="-122"/>
            </a:endParaRPr>
          </a:p>
          <a:p>
            <a:r>
              <a:rPr lang="zh-CN" altLang="en-US" b="1" dirty="0">
                <a:latin typeface="黑体" pitchFamily="49" charset="-122"/>
                <a:ea typeface="黑体" pitchFamily="49" charset="-122"/>
              </a:rPr>
              <a:t>他律的动机只能适合于假言命令。比如，如果我们遵守道德义务是为了追求自己的幸福，那么道德对我们的约束力只能相对于我们追求幸福这个目的。如果我们不追求幸福，那么道德对我们就没有约束力。但道德是绝对命令，它是普遍的、必然的，因此，只有一个理由来解释为什么会服从它，那就是因为它是自律的。</a:t>
            </a:r>
            <a:endParaRPr lang="en-US" altLang="zh-CN" b="1" dirty="0">
              <a:latin typeface="黑体" pitchFamily="49" charset="-122"/>
              <a:ea typeface="黑体" pitchFamily="49" charset="-122"/>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Text Box 2"/>
          <p:cNvSpPr txBox="1">
            <a:spLocks noChangeArrowheads="1"/>
          </p:cNvSpPr>
          <p:nvPr/>
        </p:nvSpPr>
        <p:spPr bwMode="auto">
          <a:xfrm>
            <a:off x="827088" y="476250"/>
            <a:ext cx="7561262" cy="6186309"/>
          </a:xfrm>
          <a:prstGeom prst="rect">
            <a:avLst/>
          </a:prstGeom>
          <a:noFill/>
          <a:ln w="9525">
            <a:noFill/>
            <a:miter lim="800000"/>
            <a:headEnd/>
            <a:tailEnd/>
          </a:ln>
        </p:spPr>
        <p:txBody>
          <a:bodyPr>
            <a:spAutoFit/>
          </a:bodyPr>
          <a:lstStyle/>
          <a:p>
            <a:endParaRPr lang="zh-CN" altLang="zh-CN" b="1" dirty="0">
              <a:latin typeface="黑体" pitchFamily="49" charset="-122"/>
              <a:ea typeface="黑体" pitchFamily="49" charset="-122"/>
            </a:endParaRPr>
          </a:p>
          <a:p>
            <a:r>
              <a:rPr lang="zh-CN" altLang="en-US" b="1" dirty="0">
                <a:latin typeface="黑体" pitchFamily="49" charset="-122"/>
                <a:ea typeface="黑体" pitchFamily="49" charset="-122"/>
              </a:rPr>
              <a:t>从</a:t>
            </a:r>
            <a:r>
              <a:rPr lang="zh-CN" b="1" dirty="0">
                <a:latin typeface="黑体" pitchFamily="49" charset="-122"/>
                <a:ea typeface="黑体" pitchFamily="49" charset="-122"/>
              </a:rPr>
              <a:t>自主性表述</a:t>
            </a:r>
            <a:r>
              <a:rPr lang="zh-CN" altLang="en-US" b="1" dirty="0">
                <a:latin typeface="黑体" pitchFamily="49" charset="-122"/>
                <a:ea typeface="黑体" pitchFamily="49" charset="-122"/>
              </a:rPr>
              <a:t>，康德提出了绝对命令的目的王国（</a:t>
            </a:r>
            <a:r>
              <a:rPr lang="en-US" altLang="zh-CN" b="1" dirty="0">
                <a:latin typeface="黑体" pitchFamily="49" charset="-122"/>
                <a:ea typeface="黑体" pitchFamily="49" charset="-122"/>
              </a:rPr>
              <a:t>the Realm of Ends</a:t>
            </a:r>
            <a:r>
              <a:rPr lang="zh-CN" altLang="en-US" b="1" dirty="0">
                <a:latin typeface="黑体" pitchFamily="49" charset="-122"/>
                <a:ea typeface="黑体" pitchFamily="49" charset="-122"/>
              </a:rPr>
              <a:t>）表述：按照一个可能的目的王国的普遍立法的成员的准则行动。目的王国是相对于自然王国而言的。自然王国是因果定律统辖的系统，而目的王国是不同的理性存在者通过共同律则的系统联合，目的王国是道德的王国，确定了一个社会应该如何存在。</a:t>
            </a:r>
            <a:endParaRPr lang="zh-CN" b="1" dirty="0">
              <a:latin typeface="黑体" pitchFamily="49" charset="-122"/>
              <a:ea typeface="黑体" pitchFamily="49" charset="-122"/>
            </a:endParaRPr>
          </a:p>
          <a:p>
            <a:endParaRPr lang="zh-CN" altLang="zh-CN" b="1" dirty="0">
              <a:latin typeface="黑体" pitchFamily="49" charset="-122"/>
              <a:ea typeface="黑体" pitchFamily="49" charset="-122"/>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Text Box 2"/>
          <p:cNvSpPr txBox="1">
            <a:spLocks noChangeArrowheads="1"/>
          </p:cNvSpPr>
          <p:nvPr/>
        </p:nvSpPr>
        <p:spPr bwMode="auto">
          <a:xfrm>
            <a:off x="827088" y="476250"/>
            <a:ext cx="7561262" cy="3416320"/>
          </a:xfrm>
          <a:prstGeom prst="rect">
            <a:avLst/>
          </a:prstGeom>
          <a:noFill/>
          <a:ln w="9525">
            <a:noFill/>
            <a:miter lim="800000"/>
            <a:headEnd/>
            <a:tailEnd/>
          </a:ln>
        </p:spPr>
        <p:txBody>
          <a:bodyPr>
            <a:spAutoFit/>
          </a:bodyPr>
          <a:lstStyle/>
          <a:p>
            <a:endParaRPr lang="en-US" altLang="zh-CN" b="1" dirty="0">
              <a:latin typeface="黑体" pitchFamily="49" charset="-122"/>
              <a:ea typeface="黑体" pitchFamily="49" charset="-122"/>
            </a:endParaRPr>
          </a:p>
          <a:p>
            <a:r>
              <a:rPr lang="zh-CN" altLang="en-US" b="1" dirty="0">
                <a:latin typeface="黑体" pitchFamily="49" charset="-122"/>
                <a:ea typeface="黑体" pitchFamily="49" charset="-122"/>
              </a:rPr>
              <a:t>在目的王国中，每个理性存在者都把其他人作为目的本身。正因为如此，也把其他人的行为目的作为善的。这样每个人的目的之间不但是一致的，而且是和谐的、相互支持的。</a:t>
            </a:r>
            <a:endParaRPr lang="en-US" altLang="zh-CN" b="1" dirty="0">
              <a:latin typeface="黑体" pitchFamily="49" charset="-122"/>
              <a:ea typeface="黑体" pitchFamily="49" charset="-122"/>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Text Box 2"/>
          <p:cNvSpPr txBox="1">
            <a:spLocks noChangeArrowheads="1"/>
          </p:cNvSpPr>
          <p:nvPr/>
        </p:nvSpPr>
        <p:spPr bwMode="auto">
          <a:xfrm>
            <a:off x="827088" y="476250"/>
            <a:ext cx="7561262" cy="5078313"/>
          </a:xfrm>
          <a:prstGeom prst="rect">
            <a:avLst/>
          </a:prstGeom>
          <a:noFill/>
          <a:ln w="9525">
            <a:noFill/>
            <a:miter lim="800000"/>
            <a:headEnd/>
            <a:tailEnd/>
          </a:ln>
        </p:spPr>
        <p:txBody>
          <a:bodyPr>
            <a:spAutoFit/>
          </a:bodyPr>
          <a:lstStyle/>
          <a:p>
            <a:endParaRPr lang="en-US" altLang="zh-CN" b="1" dirty="0">
              <a:latin typeface="黑体" pitchFamily="49" charset="-122"/>
              <a:ea typeface="黑体" pitchFamily="49" charset="-122"/>
            </a:endParaRPr>
          </a:p>
          <a:p>
            <a:r>
              <a:rPr lang="zh-CN" altLang="en-US" b="1" dirty="0">
                <a:latin typeface="黑体" pitchFamily="49" charset="-122"/>
                <a:ea typeface="黑体" pitchFamily="49" charset="-122"/>
              </a:rPr>
              <a:t>目的王国表述以另外一种方式揭示了自主性的含义。假如所有理性存在者，要为大家组成的共同体选择共同的律则。每个人都意愿保持自己作为理性存在者的地位，每个人都意愿其他人的帮助能作为我们自己行动的手段。这样每个人唯一能够选择的就是道德律则。</a:t>
            </a:r>
            <a:endParaRPr lang="en-US" altLang="zh-CN" b="1" dirty="0">
              <a:latin typeface="黑体" pitchFamily="49" charset="-122"/>
              <a:ea typeface="黑体" pitchFamily="49" charset="-122"/>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Text Box 2"/>
          <p:cNvSpPr txBox="1">
            <a:spLocks noChangeArrowheads="1"/>
          </p:cNvSpPr>
          <p:nvPr/>
        </p:nvSpPr>
        <p:spPr bwMode="auto">
          <a:xfrm>
            <a:off x="900113" y="836613"/>
            <a:ext cx="7696200" cy="5078313"/>
          </a:xfrm>
          <a:prstGeom prst="rect">
            <a:avLst/>
          </a:prstGeom>
          <a:noFill/>
          <a:ln w="9525">
            <a:noFill/>
            <a:miter lim="800000"/>
            <a:headEnd/>
            <a:tailEnd/>
          </a:ln>
        </p:spPr>
        <p:txBody>
          <a:bodyPr>
            <a:spAutoFit/>
          </a:bodyPr>
          <a:lstStyle/>
          <a:p>
            <a:r>
              <a:rPr lang="zh-CN" altLang="en-US" b="1" dirty="0">
                <a:latin typeface="黑体" pitchFamily="49" charset="-122"/>
                <a:ea typeface="黑体" pitchFamily="49" charset="-122"/>
              </a:rPr>
              <a:t>按照康德的说法，当人不但具有合理选择能力，还能够自己给自己订立道德义务，他就不但具有人性（</a:t>
            </a:r>
            <a:r>
              <a:rPr lang="en-US" altLang="zh-CN" b="1" dirty="0">
                <a:latin typeface="黑体" pitchFamily="49" charset="-122"/>
                <a:ea typeface="黑体" pitchFamily="49" charset="-122"/>
              </a:rPr>
              <a:t>humanity</a:t>
            </a:r>
            <a:r>
              <a:rPr lang="zh-CN" altLang="en-US" b="1" dirty="0">
                <a:latin typeface="黑体" pitchFamily="49" charset="-122"/>
                <a:ea typeface="黑体" pitchFamily="49" charset="-122"/>
              </a:rPr>
              <a:t>），而且具有人性（</a:t>
            </a:r>
            <a:r>
              <a:rPr lang="en-US" altLang="zh-CN" b="1" dirty="0">
                <a:latin typeface="黑体" pitchFamily="49" charset="-122"/>
                <a:ea typeface="黑体" pitchFamily="49" charset="-122"/>
              </a:rPr>
              <a:t>person</a:t>
            </a:r>
            <a:r>
              <a:rPr lang="zh-CN" altLang="en-US" b="1" dirty="0">
                <a:latin typeface="黑体" pitchFamily="49" charset="-122"/>
                <a:ea typeface="黑体" pitchFamily="49" charset="-122"/>
              </a:rPr>
              <a:t>） 。人性（</a:t>
            </a:r>
            <a:r>
              <a:rPr lang="en-US" altLang="zh-CN" b="1" dirty="0">
                <a:latin typeface="黑体" pitchFamily="49" charset="-122"/>
                <a:ea typeface="黑体" pitchFamily="49" charset="-122"/>
              </a:rPr>
              <a:t>person</a:t>
            </a:r>
            <a:r>
              <a:rPr lang="zh-CN" altLang="en-US" b="1" dirty="0">
                <a:latin typeface="黑体" pitchFamily="49" charset="-122"/>
                <a:ea typeface="黑体" pitchFamily="49" charset="-122"/>
              </a:rPr>
              <a:t>）具有独特的价值，即尊严（dignity）。这种价值是客观的，适用于每一个理性的存在者。这种价值是无条件的，它不能与任何有条件的善进行交换。</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Text Box 2"/>
          <p:cNvSpPr txBox="1">
            <a:spLocks noChangeArrowheads="1"/>
          </p:cNvSpPr>
          <p:nvPr/>
        </p:nvSpPr>
        <p:spPr bwMode="auto">
          <a:xfrm>
            <a:off x="827088" y="476250"/>
            <a:ext cx="7696200" cy="4462760"/>
          </a:xfrm>
          <a:prstGeom prst="rect">
            <a:avLst/>
          </a:prstGeom>
          <a:noFill/>
          <a:ln w="9525">
            <a:noFill/>
            <a:miter lim="800000"/>
            <a:headEnd/>
            <a:tailEnd/>
          </a:ln>
        </p:spPr>
        <p:txBody>
          <a:bodyPr>
            <a:spAutoFit/>
          </a:bodyPr>
          <a:lstStyle/>
          <a:p>
            <a:endParaRPr lang="zh-CN" altLang="zh-CN" sz="3200" b="1" dirty="0">
              <a:latin typeface="黑体" pitchFamily="49" charset="-122"/>
              <a:ea typeface="黑体" pitchFamily="49" charset="-122"/>
            </a:endParaRPr>
          </a:p>
          <a:p>
            <a:r>
              <a:rPr lang="zh-CN" altLang="en-US" b="1" dirty="0">
                <a:latin typeface="黑体" pitchFamily="49" charset="-122"/>
                <a:ea typeface="黑体" pitchFamily="49" charset="-122"/>
              </a:rPr>
              <a:t>道德义务的基础在于尊重（</a:t>
            </a:r>
            <a:r>
              <a:rPr lang="en-US" altLang="zh-CN" b="1" dirty="0">
                <a:latin typeface="黑体" pitchFamily="49" charset="-122"/>
                <a:ea typeface="黑体" pitchFamily="49" charset="-122"/>
              </a:rPr>
              <a:t>respect</a:t>
            </a:r>
            <a:r>
              <a:rPr lang="zh-CN" altLang="en-US" b="1" dirty="0">
                <a:latin typeface="黑体" pitchFamily="49" charset="-122"/>
                <a:ea typeface="黑体" pitchFamily="49" charset="-122"/>
              </a:rPr>
              <a:t>）人性（</a:t>
            </a:r>
            <a:r>
              <a:rPr lang="en-US" altLang="zh-CN" b="1" dirty="0">
                <a:latin typeface="黑体" pitchFamily="49" charset="-122"/>
                <a:ea typeface="黑体" pitchFamily="49" charset="-122"/>
              </a:rPr>
              <a:t>person</a:t>
            </a:r>
            <a:r>
              <a:rPr lang="zh-CN" altLang="en-US" b="1" dirty="0">
                <a:latin typeface="黑体" pitchFamily="49" charset="-122"/>
                <a:ea typeface="黑体" pitchFamily="49" charset="-122"/>
              </a:rPr>
              <a:t>） 的尊严。</a:t>
            </a:r>
            <a:r>
              <a:rPr lang="zh-CN" b="1" dirty="0">
                <a:latin typeface="黑体" pitchFamily="49" charset="-122"/>
                <a:ea typeface="黑体" pitchFamily="49" charset="-122"/>
              </a:rPr>
              <a:t>需要注意的是尊重的涵义。一种意义上的尊重，是肯定的评价意义上的尊重，即按照一定的评价标准，出于某种成就、能力或美德，而对它的一种尊重态度。例如，对一个伟大的科学家的尊重。</a:t>
            </a:r>
          </a:p>
        </p:txBody>
      </p:sp>
    </p:spTree>
  </p:cSld>
  <p:clrMapOvr>
    <a:masterClrMapping/>
  </p:clrMapOvr>
</p:sld>
</file>

<file path=ppt/theme/theme1.xml><?xml version="1.0" encoding="utf-8"?>
<a:theme xmlns:a="http://schemas.openxmlformats.org/drawingml/2006/main" name="Stream">
  <a:themeElements>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Stream">
      <a:majorFont>
        <a:latin typeface="Garamond"/>
        <a:ea typeface="宋体"/>
        <a:cs typeface=""/>
      </a:majorFont>
      <a:minorFont>
        <a:latin typeface="Garamond"/>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3600" b="0" i="0" u="none" strike="noStrike" cap="none" normalizeH="0" baseline="0" smtClean="0">
            <a:ln>
              <a:noFill/>
            </a:ln>
            <a:solidFill>
              <a:schemeClr val="tx1"/>
            </a:solidFill>
            <a:effectLst/>
            <a:latin typeface="Garamond"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3600" b="0" i="0" u="none" strike="noStrike" cap="none" normalizeH="0" baseline="0" smtClean="0">
            <a:ln>
              <a:noFill/>
            </a:ln>
            <a:solidFill>
              <a:schemeClr val="tx1"/>
            </a:solidFill>
            <a:effectLst/>
            <a:latin typeface="Garamond" pitchFamily="18" charset="0"/>
            <a:ea typeface="宋体" pitchFamily="2" charset="-122"/>
          </a:defRPr>
        </a:defPPr>
      </a:lstStyle>
    </a:lnDef>
  </a:objectDefaults>
  <a:extraClrSchemeLst>
    <a:extraClrScheme>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tream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Stream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Stream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Stream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Stream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Stream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Stream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Stream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Stream</Template>
  <TotalTime>4797</TotalTime>
  <Pages>0</Pages>
  <Words>11122</Words>
  <Characters>0</Characters>
  <Application>Microsoft Office PowerPoint</Application>
  <DocSecurity>0</DocSecurity>
  <PresentationFormat>全屏显示(4:3)</PresentationFormat>
  <Lines>0</Lines>
  <Paragraphs>389</Paragraphs>
  <Slides>148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148</vt:i4>
      </vt:variant>
    </vt:vector>
  </HeadingPairs>
  <TitlesOfParts>
    <vt:vector size="154" baseType="lpstr">
      <vt:lpstr>黑体</vt:lpstr>
      <vt:lpstr>Arial</vt:lpstr>
      <vt:lpstr>Garamond</vt:lpstr>
      <vt:lpstr>Times New Roman</vt:lpstr>
      <vt:lpstr>Wingdings</vt:lpstr>
      <vt:lpstr>Stream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KD</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HZQ</dc:creator>
  <cp:lastModifiedBy>陈 帅华</cp:lastModifiedBy>
  <cp:revision>647</cp:revision>
  <dcterms:created xsi:type="dcterms:W3CDTF">1995-12-31T16:01:13Z</dcterms:created>
  <dcterms:modified xsi:type="dcterms:W3CDTF">2020-12-14T04:05:30Z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2052-9.1.0.4249</vt:lpwstr>
  </property>
</Properties>
</file>