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5" r:id="rId3"/>
    <p:sldId id="270" r:id="rId4"/>
    <p:sldId id="271" r:id="rId5"/>
    <p:sldId id="274" r:id="rId6"/>
    <p:sldId id="273" r:id="rId7"/>
    <p:sldId id="272" r:id="rId8"/>
    <p:sldId id="269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994"/>
    <a:srgbClr val="184C9A"/>
    <a:srgbClr val="AE1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2" d="100"/>
          <a:sy n="62" d="100"/>
        </p:scale>
        <p:origin x="77" y="7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5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2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3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75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011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66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screen">
            <a:alphaModFix amt="5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2644" y="3064018"/>
            <a:ext cx="5614382" cy="129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</a:t>
            </a: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小节标题一     </a:t>
            </a: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</a:t>
            </a: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小节标题二  </a:t>
            </a:r>
            <a:endParaRPr kumimoji="0" lang="en-US" altLang="zh-CN" sz="2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034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</a:t>
            </a: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小节标题三     </a:t>
            </a: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</a:t>
            </a: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小节标题四</a:t>
            </a: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349922"/>
            <a:ext cx="5508060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998" b="1" noProof="0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同行评审的优势</a:t>
            </a:r>
            <a:r>
              <a:rPr lang="en-US" altLang="zh-CN" sz="3998" b="1" noProof="0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998" b="1" noProof="0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2621" cy="19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42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DC789C8-D680-4C92-AC5F-2BB394F5AE55}"/>
              </a:ext>
            </a:extLst>
          </p:cNvPr>
          <p:cNvSpPr txBox="1"/>
          <p:nvPr/>
        </p:nvSpPr>
        <p:spPr>
          <a:xfrm>
            <a:off x="726989" y="172994"/>
            <a:ext cx="76508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noProof="0" dirty="0">
                <a:solidFill>
                  <a:srgbClr val="184C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同行评审的优势</a:t>
            </a:r>
            <a:r>
              <a:rPr lang="en-US" altLang="zh-CN" sz="4400" b="1" noProof="0" dirty="0">
                <a:solidFill>
                  <a:srgbClr val="184C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 noProof="0" dirty="0">
                <a:solidFill>
                  <a:srgbClr val="184C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84C9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13E47D-1E37-495E-873C-F5909CCB73C7}"/>
              </a:ext>
            </a:extLst>
          </p:cNvPr>
          <p:cNvSpPr txBox="1"/>
          <p:nvPr/>
        </p:nvSpPr>
        <p:spPr>
          <a:xfrm>
            <a:off x="726989" y="1219434"/>
            <a:ext cx="683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根据胡克兴等人的研究，有如下调查结果</a:t>
            </a:r>
            <a:r>
              <a:rPr lang="en-US" altLang="zh-CN" sz="2400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[1]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0F41009-204F-45B5-95FC-D6E93A94E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40" r="18946"/>
          <a:stretch/>
        </p:blipFill>
        <p:spPr>
          <a:xfrm>
            <a:off x="3853725" y="1681099"/>
            <a:ext cx="4484550" cy="4459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0B015F8-001B-4F85-A575-FEE70EB448CC}"/>
              </a:ext>
            </a:extLst>
          </p:cNvPr>
          <p:cNvSpPr txBox="1"/>
          <p:nvPr/>
        </p:nvSpPr>
        <p:spPr>
          <a:xfrm>
            <a:off x="5010325" y="5971464"/>
            <a:ext cx="217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同行评审方式占比</a:t>
            </a:r>
          </a:p>
        </p:txBody>
      </p:sp>
    </p:spTree>
    <p:extLst>
      <p:ext uri="{BB962C8B-B14F-4D97-AF65-F5344CB8AC3E}">
        <p14:creationId xmlns:p14="http://schemas.microsoft.com/office/powerpoint/2010/main" val="98642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DC789C8-D680-4C92-AC5F-2BB394F5AE55}"/>
              </a:ext>
            </a:extLst>
          </p:cNvPr>
          <p:cNvSpPr txBox="1"/>
          <p:nvPr/>
        </p:nvSpPr>
        <p:spPr>
          <a:xfrm>
            <a:off x="726989" y="172994"/>
            <a:ext cx="76508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noProof="0" dirty="0">
                <a:solidFill>
                  <a:srgbClr val="184C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同行评审的优势</a:t>
            </a:r>
            <a:r>
              <a:rPr lang="en-US" altLang="zh-CN" sz="4400" b="1" noProof="0" dirty="0">
                <a:solidFill>
                  <a:srgbClr val="184C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 noProof="0" dirty="0">
                <a:solidFill>
                  <a:srgbClr val="184C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84C9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8AACAE-7085-4DF3-989A-A2524DCC9B47}"/>
              </a:ext>
            </a:extLst>
          </p:cNvPr>
          <p:cNvSpPr txBox="1"/>
          <p:nvPr/>
        </p:nvSpPr>
        <p:spPr>
          <a:xfrm>
            <a:off x="4797633" y="1487881"/>
            <a:ext cx="651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McGillivray B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等人对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2015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年到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2017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《Nature》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及其旗下子刊发表的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万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8454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篇文章进行了同行评审研究</a:t>
            </a:r>
            <a:r>
              <a:rPr lang="en-US" altLang="zh-CN" sz="2400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[2]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41948D-56C5-4995-8D9F-17B22F95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89" y="1219434"/>
            <a:ext cx="3697251" cy="4892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34737F-396C-4E9D-9591-B2F20DCDB0C9}"/>
              </a:ext>
            </a:extLst>
          </p:cNvPr>
          <p:cNvSpPr txBox="1"/>
          <p:nvPr/>
        </p:nvSpPr>
        <p:spPr>
          <a:xfrm>
            <a:off x="4797633" y="3296450"/>
            <a:ext cx="5474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单盲审稿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93742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篇，占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73%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443ABE-8407-4B37-9859-5987B13E2646}"/>
              </a:ext>
            </a:extLst>
          </p:cNvPr>
          <p:cNvSpPr txBox="1"/>
          <p:nvPr/>
        </p:nvSpPr>
        <p:spPr>
          <a:xfrm>
            <a:off x="4797633" y="4362304"/>
            <a:ext cx="5474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双盲审稿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12631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篇，约占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10%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6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DC789C8-D680-4C92-AC5F-2BB394F5AE55}"/>
              </a:ext>
            </a:extLst>
          </p:cNvPr>
          <p:cNvSpPr txBox="1"/>
          <p:nvPr/>
        </p:nvSpPr>
        <p:spPr>
          <a:xfrm>
            <a:off x="726989" y="172994"/>
            <a:ext cx="76508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noProof="0" dirty="0">
                <a:solidFill>
                  <a:srgbClr val="184C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同行评审的优势</a:t>
            </a:r>
            <a:r>
              <a:rPr lang="en-US" altLang="zh-CN" sz="4400" b="1" noProof="0" dirty="0">
                <a:solidFill>
                  <a:srgbClr val="184C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 noProof="0" dirty="0">
                <a:solidFill>
                  <a:srgbClr val="184C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84C9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B79F0A-C904-4EDD-9AD0-F5DAD6F40703}"/>
              </a:ext>
            </a:extLst>
          </p:cNvPr>
          <p:cNvSpPr txBox="1"/>
          <p:nvPr/>
        </p:nvSpPr>
        <p:spPr>
          <a:xfrm>
            <a:off x="726989" y="1392572"/>
            <a:ext cx="1079948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zh-CN" sz="3200" b="1" kern="100" dirty="0">
                <a:solidFill>
                  <a:srgbClr val="0C499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维持科学交流和传播水准</a:t>
            </a:r>
            <a:endParaRPr lang="zh-CN" altLang="zh-CN" sz="3200" kern="100" dirty="0">
              <a:solidFill>
                <a:srgbClr val="0C4994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zh-CN" sz="3200" b="1" kern="100" dirty="0">
                <a:solidFill>
                  <a:srgbClr val="0C499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维持和提高科技工作的质量和进步</a:t>
            </a:r>
            <a:endParaRPr lang="zh-CN" altLang="zh-CN" sz="3200" kern="100" dirty="0">
              <a:solidFill>
                <a:srgbClr val="0C4994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zh-CN" sz="3200" b="1" kern="100" dirty="0">
                <a:solidFill>
                  <a:srgbClr val="0C499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对提高学术期刊的整体发展水平大有裨益</a:t>
            </a:r>
            <a:endParaRPr lang="zh-CN" altLang="zh-CN" sz="3200" b="1" kern="100" dirty="0">
              <a:solidFill>
                <a:srgbClr val="0C4994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kern="100" dirty="0">
                <a:solidFill>
                  <a:srgbClr val="0C499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很大程度上保证了对科技劳动结果的价值确认、分配稀资源等方面的</a:t>
            </a:r>
            <a:r>
              <a:rPr lang="zh-CN" altLang="en-US" sz="3200" b="1" kern="100" dirty="0">
                <a:solidFill>
                  <a:srgbClr val="0C499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相对公正性和客观性</a:t>
            </a:r>
            <a:r>
              <a:rPr lang="zh-CN" altLang="en-US" sz="3200" kern="100" dirty="0">
                <a:solidFill>
                  <a:srgbClr val="0C499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3200" kern="100" dirty="0">
              <a:solidFill>
                <a:srgbClr val="0C4994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154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DC789C8-D680-4C92-AC5F-2BB394F5AE55}"/>
              </a:ext>
            </a:extLst>
          </p:cNvPr>
          <p:cNvSpPr txBox="1"/>
          <p:nvPr/>
        </p:nvSpPr>
        <p:spPr>
          <a:xfrm>
            <a:off x="726989" y="172994"/>
            <a:ext cx="76508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noProof="0" dirty="0">
                <a:solidFill>
                  <a:srgbClr val="184C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同行评审的优势</a:t>
            </a:r>
            <a:r>
              <a:rPr lang="en-US" altLang="zh-CN" sz="4400" b="1" noProof="0" dirty="0">
                <a:solidFill>
                  <a:srgbClr val="184C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 noProof="0" dirty="0">
                <a:solidFill>
                  <a:srgbClr val="184C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84C9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B79F0A-C904-4EDD-9AD0-F5DAD6F40703}"/>
              </a:ext>
            </a:extLst>
          </p:cNvPr>
          <p:cNvSpPr txBox="1"/>
          <p:nvPr/>
        </p:nvSpPr>
        <p:spPr>
          <a:xfrm>
            <a:off x="726989" y="1219434"/>
            <a:ext cx="10799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开放同行评审出现于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世纪末，其主要特点是公开，如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公开审稿人的评审意见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zh-CN" altLang="zh-C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CF0A93-5061-45C7-9FED-06698724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9" y="2358500"/>
            <a:ext cx="11010881" cy="30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2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DC789C8-D680-4C92-AC5F-2BB394F5AE55}"/>
              </a:ext>
            </a:extLst>
          </p:cNvPr>
          <p:cNvSpPr txBox="1"/>
          <p:nvPr/>
        </p:nvSpPr>
        <p:spPr>
          <a:xfrm>
            <a:off x="726989" y="172994"/>
            <a:ext cx="76508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noProof="0" dirty="0">
                <a:solidFill>
                  <a:srgbClr val="184C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同行评审的优势</a:t>
            </a:r>
            <a:r>
              <a:rPr lang="en-US" altLang="zh-CN" sz="4400" b="1" noProof="0" dirty="0">
                <a:solidFill>
                  <a:srgbClr val="184C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 noProof="0" dirty="0">
                <a:solidFill>
                  <a:srgbClr val="184C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84C9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B79F0A-C904-4EDD-9AD0-F5DAD6F40703}"/>
              </a:ext>
            </a:extLst>
          </p:cNvPr>
          <p:cNvSpPr txBox="1"/>
          <p:nvPr/>
        </p:nvSpPr>
        <p:spPr>
          <a:xfrm>
            <a:off x="726989" y="1468074"/>
            <a:ext cx="10480589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kern="100" dirty="0">
                <a:solidFill>
                  <a:srgbClr val="0C499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提升论文质量，减少学术不端行为</a:t>
            </a:r>
            <a:endParaRPr lang="zh-CN" altLang="zh-CN" sz="3200" kern="100" dirty="0">
              <a:solidFill>
                <a:srgbClr val="0C499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kern="100" dirty="0">
                <a:solidFill>
                  <a:srgbClr val="0C499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有效避免审稿人的责任滥用及问责问题</a:t>
            </a:r>
            <a:endParaRPr lang="zh-CN" altLang="zh-CN" sz="3200" b="1" kern="100" dirty="0">
              <a:solidFill>
                <a:srgbClr val="0C499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kern="100" dirty="0">
                <a:solidFill>
                  <a:srgbClr val="0C499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创造学术对话，促进知识交流</a:t>
            </a:r>
            <a:endParaRPr lang="en-US" altLang="zh-CN" sz="3200" b="1" kern="100" dirty="0">
              <a:solidFill>
                <a:srgbClr val="0C499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kern="100" dirty="0">
                <a:solidFill>
                  <a:srgbClr val="0C4994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激发高质量、有建设性的审稿意见</a:t>
            </a:r>
            <a:endParaRPr lang="en-US" altLang="zh-CN" sz="3200" b="1" kern="100" dirty="0">
              <a:solidFill>
                <a:srgbClr val="0C4994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kern="100" dirty="0">
                <a:solidFill>
                  <a:srgbClr val="0C4994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提升同行评议的系统研究</a:t>
            </a:r>
            <a:endParaRPr lang="en-US" altLang="zh-CN" sz="3200" b="1" kern="100" dirty="0">
              <a:solidFill>
                <a:srgbClr val="0C4994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altLang="zh-CN" sz="3200" b="1" kern="100" dirty="0">
              <a:solidFill>
                <a:srgbClr val="0C4994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3200" b="1" kern="100" dirty="0">
              <a:solidFill>
                <a:srgbClr val="0C4994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2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60"/>
            <a:ext cx="10515600" cy="5061482"/>
          </a:xfrm>
        </p:spPr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[1]</a:t>
            </a:r>
            <a:r>
              <a:rPr lang="zh-CN" altLang="en-US" dirty="0"/>
              <a:t>胡克兴</a:t>
            </a:r>
            <a:r>
              <a:rPr lang="en-US" altLang="zh-CN" dirty="0"/>
              <a:t>,</a:t>
            </a:r>
            <a:r>
              <a:rPr lang="zh-CN" altLang="en-US" dirty="0"/>
              <a:t>刘徽</a:t>
            </a:r>
            <a:r>
              <a:rPr lang="en-US" altLang="zh-CN" dirty="0"/>
              <a:t>,</a:t>
            </a:r>
            <a:r>
              <a:rPr lang="zh-CN" altLang="en-US" dirty="0"/>
              <a:t>卢珊</a:t>
            </a:r>
            <a:r>
              <a:rPr lang="en-US" altLang="zh-CN" dirty="0"/>
              <a:t>,</a:t>
            </a:r>
            <a:r>
              <a:rPr lang="zh-CN" altLang="en-US" dirty="0"/>
              <a:t>李响</a:t>
            </a:r>
            <a:r>
              <a:rPr lang="en-US" altLang="zh-CN" dirty="0"/>
              <a:t>,</a:t>
            </a:r>
            <a:r>
              <a:rPr lang="zh-CN" altLang="en-US" dirty="0"/>
              <a:t>孟凡霞</a:t>
            </a:r>
            <a:r>
              <a:rPr lang="en-US" altLang="zh-CN" dirty="0"/>
              <a:t>,</a:t>
            </a:r>
            <a:r>
              <a:rPr lang="zh-CN" altLang="en-US" dirty="0"/>
              <a:t>韩丽</a:t>
            </a:r>
            <a:r>
              <a:rPr lang="en-US" altLang="zh-CN" dirty="0"/>
              <a:t>,</a:t>
            </a:r>
            <a:r>
              <a:rPr lang="zh-CN" altLang="en-US" dirty="0"/>
              <a:t>盛怡瑾</a:t>
            </a:r>
            <a:r>
              <a:rPr lang="en-US" altLang="zh-CN" dirty="0"/>
              <a:t>.</a:t>
            </a:r>
            <a:r>
              <a:rPr lang="zh-CN" altLang="en-US" dirty="0"/>
              <a:t>开放科学环境中的科技期刊同行评议研究</a:t>
            </a:r>
            <a:r>
              <a:rPr lang="en-US" altLang="zh-CN" dirty="0"/>
              <a:t>[J].</a:t>
            </a:r>
            <a:r>
              <a:rPr lang="zh-CN" altLang="en-US" dirty="0"/>
              <a:t>编辑学报</a:t>
            </a:r>
            <a:r>
              <a:rPr lang="en-US" altLang="zh-CN" dirty="0"/>
              <a:t>,2019,31(06):610-613.</a:t>
            </a:r>
          </a:p>
          <a:p>
            <a:r>
              <a:rPr lang="en-US" altLang="zh-CN" dirty="0"/>
              <a:t>[2]McGillivray B, De Ranieri E. Uptake and outcome of manuscripts in Nature journals by review model and author characteristics[J]. Research Integrity and Peer Review, 2018, 3(1): 5.</a:t>
            </a:r>
          </a:p>
          <a:p>
            <a:r>
              <a:rPr lang="en-US" altLang="zh-CN" dirty="0"/>
              <a:t>[3]</a:t>
            </a:r>
            <a:r>
              <a:rPr lang="zh-CN" altLang="en-US" dirty="0"/>
              <a:t>刘丽萍</a:t>
            </a:r>
            <a:r>
              <a:rPr lang="en-US" altLang="zh-CN" dirty="0"/>
              <a:t>,</a:t>
            </a:r>
            <a:r>
              <a:rPr lang="zh-CN" altLang="en-US" dirty="0"/>
              <a:t>刘春丽</a:t>
            </a:r>
            <a:r>
              <a:rPr lang="en-US" altLang="zh-CN" dirty="0"/>
              <a:t>.</a:t>
            </a:r>
            <a:r>
              <a:rPr lang="zh-CN" altLang="en-US" dirty="0"/>
              <a:t>开放同行评议利弊分析与建议</a:t>
            </a:r>
            <a:r>
              <a:rPr lang="en-US" altLang="zh-CN" dirty="0"/>
              <a:t>[J].</a:t>
            </a:r>
            <a:r>
              <a:rPr lang="zh-CN" altLang="en-US" dirty="0"/>
              <a:t>中国科技期刊研究</a:t>
            </a:r>
            <a:r>
              <a:rPr lang="en-US" altLang="zh-CN" dirty="0"/>
              <a:t>,2017,28(05):389-395.</a:t>
            </a:r>
          </a:p>
          <a:p>
            <a:r>
              <a:rPr lang="en-US" altLang="zh-CN" dirty="0"/>
              <a:t>https://zhuanlan.zhihu.com/p/45018686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92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378</Words>
  <Application>Microsoft Office PowerPoint</Application>
  <PresentationFormat>宽屏</PresentationFormat>
  <Paragraphs>40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宋体</vt:lpstr>
      <vt:lpstr>微软雅黑</vt:lpstr>
      <vt:lpstr>Arial</vt:lpstr>
      <vt:lpstr>Impact</vt:lpstr>
      <vt:lpstr>Times New Roman</vt:lpstr>
      <vt:lpstr>Wingdings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参考文献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陈 帅华</cp:lastModifiedBy>
  <cp:revision>142</cp:revision>
  <dcterms:created xsi:type="dcterms:W3CDTF">2018-08-10T09:41:38Z</dcterms:created>
  <dcterms:modified xsi:type="dcterms:W3CDTF">2020-10-16T03:31:02Z</dcterms:modified>
</cp:coreProperties>
</file>