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18" r:id="rId62"/>
    <p:sldId id="319" r:id="rId63"/>
    <p:sldId id="320" r:id="rId64"/>
    <p:sldId id="324" r:id="rId65"/>
    <p:sldId id="326" r:id="rId66"/>
    <p:sldId id="328" r:id="rId67"/>
    <p:sldId id="329"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8" d="100"/>
          <a:sy n="168" d="100"/>
        </p:scale>
        <p:origin x="14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45.wmf"/><Relationship Id="rId1" Type="http://schemas.openxmlformats.org/officeDocument/2006/relationships/image" Target="../media/image54.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1.wmf"/><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60.wmf"/><Relationship Id="rId1" Type="http://schemas.openxmlformats.org/officeDocument/2006/relationships/image" Target="../media/image71.wmf"/><Relationship Id="rId4"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88.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91.wmf"/><Relationship Id="rId4" Type="http://schemas.openxmlformats.org/officeDocument/2006/relationships/image" Target="../media/image8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92.wmf"/><Relationship Id="rId6" Type="http://schemas.openxmlformats.org/officeDocument/2006/relationships/image" Target="../media/image115.wmf"/><Relationship Id="rId5" Type="http://schemas.openxmlformats.org/officeDocument/2006/relationships/image" Target="../media/image109.wmf"/><Relationship Id="rId4" Type="http://schemas.openxmlformats.org/officeDocument/2006/relationships/image" Target="../media/image11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5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9" Type="http://schemas.openxmlformats.org/officeDocument/2006/relationships/image" Target="../media/image13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18838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128493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124515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26A4593-5509-47C8-A640-7E983F23FDE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150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AB4286A-9623-4187-A5A0-014C759B2DB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5321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C2B003B-4F73-4906-B7C5-21E70B936E2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9356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5A50F04-637E-4951-A397-C5C3AE1F7F6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56538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29780D0-DAED-4DA4-9C0A-E5BFB2163BA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8178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42199948-FCDD-450B-9BE0-08FB55621FE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58513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D72D0B50-1EBF-49F9-A278-640027C0212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808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81858C-D671-44D7-BF32-E5EC6E7199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5436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4289053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AF05B8D-0061-4E1E-BF64-C7354DB1245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57403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6700759-965D-4FCC-81F8-7C26D3BCA68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17738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A930B8D-E2C5-4824-84A5-D8DD6BC6332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97463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7B580BFC-2EB7-480B-A382-CD5E6AF12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59224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E0E326C5-7361-442C-A395-96B20FA5B2F8}" type="slidenum">
              <a:rPr lang="en-US" altLang="zh-CN"/>
              <a:pPr/>
              <a:t>‹#›</a:t>
            </a:fld>
            <a:endParaRPr lang="en-US" altLang="zh-CN"/>
          </a:p>
        </p:txBody>
      </p:sp>
    </p:spTree>
    <p:extLst>
      <p:ext uri="{BB962C8B-B14F-4D97-AF65-F5344CB8AC3E}">
        <p14:creationId xmlns:p14="http://schemas.microsoft.com/office/powerpoint/2010/main" val="79847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57339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349781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413774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39359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387534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326820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8718462-246B-4A94-A75B-04F8B0991B0A}"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395691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18462-246B-4A94-A75B-04F8B0991B0A}" type="datetimeFigureOut">
              <a:rPr lang="zh-CN" altLang="en-US" smtClean="0"/>
              <a:t>2020/11/2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0B088-4FE2-4CF1-8ECA-0AB6439EB057}" type="slidenum">
              <a:rPr lang="zh-CN" altLang="en-US" smtClean="0"/>
              <a:t>‹#›</a:t>
            </a:fld>
            <a:endParaRPr lang="zh-CN" altLang="en-US"/>
          </a:p>
        </p:txBody>
      </p:sp>
    </p:spTree>
    <p:extLst>
      <p:ext uri="{BB962C8B-B14F-4D97-AF65-F5344CB8AC3E}">
        <p14:creationId xmlns:p14="http://schemas.microsoft.com/office/powerpoint/2010/main" val="1365415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918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18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a:solidFill>
                <a:srgbClr val="000000"/>
              </a:solidFill>
            </a:endParaRPr>
          </a:p>
        </p:txBody>
      </p:sp>
      <p:sp>
        <p:nvSpPr>
          <p:cNvPr id="5918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a:solidFill>
                <a:srgbClr val="000000"/>
              </a:solidFill>
            </a:endParaRPr>
          </a:p>
        </p:txBody>
      </p:sp>
      <p:sp>
        <p:nvSpPr>
          <p:cNvPr id="5918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80E70553-F77C-4197-B270-0BDCC1F99376}" type="slidenum">
              <a:rPr lang="en-US" altLang="zh-CN">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1007003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6.bin"/><Relationship Id="rId1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30.bin"/><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32.bin"/><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36.bin"/><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13.vml"/><Relationship Id="rId4" Type="http://schemas.openxmlformats.org/officeDocument/2006/relationships/image" Target="../media/image3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34.emf"/><Relationship Id="rId5" Type="http://schemas.openxmlformats.org/officeDocument/2006/relationships/oleObject" Target="../embeddings/oleObject39.bin"/><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42.bin"/><Relationship Id="rId4" Type="http://schemas.openxmlformats.org/officeDocument/2006/relationships/image" Target="../media/image36.wmf"/></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45.bin"/><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4.wmf"/><Relationship Id="rId5" Type="http://schemas.openxmlformats.org/officeDocument/2006/relationships/oleObject" Target="../embeddings/oleObject48.bin"/><Relationship Id="rId4" Type="http://schemas.openxmlformats.org/officeDocument/2006/relationships/image" Target="../media/image43.wmf"/></Relationships>
</file>

<file path=ppt/slides/_rels/slide2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47.wmf"/><Relationship Id="rId5" Type="http://schemas.openxmlformats.org/officeDocument/2006/relationships/oleObject" Target="../embeddings/oleObject51.bin"/><Relationship Id="rId10" Type="http://schemas.openxmlformats.org/officeDocument/2006/relationships/image" Target="../media/image41.wmf"/><Relationship Id="rId4" Type="http://schemas.openxmlformats.org/officeDocument/2006/relationships/image" Target="../media/image46.wmf"/><Relationship Id="rId9"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2.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50.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1.wmf"/><Relationship Id="rId4" Type="http://schemas.openxmlformats.org/officeDocument/2006/relationships/image" Target="../media/image49.wmf"/><Relationship Id="rId9" Type="http://schemas.openxmlformats.org/officeDocument/2006/relationships/oleObject" Target="../embeddings/oleObject57.bin"/><Relationship Id="rId14" Type="http://schemas.openxmlformats.org/officeDocument/2006/relationships/image" Target="../media/image53.wmf"/></Relationships>
</file>

<file path=ppt/slides/_rels/slide28.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57.wmf"/><Relationship Id="rId2" Type="http://schemas.openxmlformats.org/officeDocument/2006/relationships/slideLayout" Target="../slideLayouts/slideLayout12.xml"/><Relationship Id="rId16" Type="http://schemas.openxmlformats.org/officeDocument/2006/relationships/image" Target="../media/image59.wmf"/><Relationship Id="rId1" Type="http://schemas.openxmlformats.org/officeDocument/2006/relationships/vmlDrawing" Target="../drawings/vmlDrawing22.vml"/><Relationship Id="rId6" Type="http://schemas.openxmlformats.org/officeDocument/2006/relationships/image" Target="../media/image45.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56.wmf"/><Relationship Id="rId4" Type="http://schemas.openxmlformats.org/officeDocument/2006/relationships/image" Target="../media/image54.wmf"/><Relationship Id="rId9" Type="http://schemas.openxmlformats.org/officeDocument/2006/relationships/oleObject" Target="../embeddings/oleObject63.bin"/><Relationship Id="rId14" Type="http://schemas.openxmlformats.org/officeDocument/2006/relationships/image" Target="../media/image58.wmf"/></Relationships>
</file>

<file path=ppt/slides/_rels/slide2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68.bin"/><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71.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3.bin"/></Relationships>
</file>

<file path=ppt/slides/_rels/slide31.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image" Target="../media/image61.wmf"/><Relationship Id="rId5" Type="http://schemas.openxmlformats.org/officeDocument/2006/relationships/oleObject" Target="../embeddings/oleObject75.bin"/><Relationship Id="rId4" Type="http://schemas.openxmlformats.org/officeDocument/2006/relationships/image" Target="../media/image60.wmf"/><Relationship Id="rId9" Type="http://schemas.openxmlformats.org/officeDocument/2006/relationships/oleObject" Target="../embeddings/oleObject77.bin"/></Relationships>
</file>

<file path=ppt/slides/_rels/slide3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image" Target="../media/image69.wmf"/><Relationship Id="rId5" Type="http://schemas.openxmlformats.org/officeDocument/2006/relationships/oleObject" Target="../embeddings/oleObject79.bin"/><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60.wmf"/><Relationship Id="rId5" Type="http://schemas.openxmlformats.org/officeDocument/2006/relationships/oleObject" Target="../embeddings/oleObject82.bin"/><Relationship Id="rId10"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8.xml"/><Relationship Id="rId1" Type="http://schemas.openxmlformats.org/officeDocument/2006/relationships/vmlDrawing" Target="../drawings/vmlDrawing28.vml"/><Relationship Id="rId6" Type="http://schemas.openxmlformats.org/officeDocument/2006/relationships/image" Target="../media/image74.wmf"/><Relationship Id="rId5" Type="http://schemas.openxmlformats.org/officeDocument/2006/relationships/oleObject" Target="../embeddings/oleObject86.bin"/><Relationship Id="rId4" Type="http://schemas.openxmlformats.org/officeDocument/2006/relationships/image" Target="../media/image73.wmf"/></Relationships>
</file>

<file path=ppt/slides/_rels/slide3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0.wmf"/><Relationship Id="rId2" Type="http://schemas.openxmlformats.org/officeDocument/2006/relationships/slideLayout" Target="../slideLayouts/slideLayout18.xml"/><Relationship Id="rId1" Type="http://schemas.openxmlformats.org/officeDocument/2006/relationships/vmlDrawing" Target="../drawings/vmlDrawing29.vml"/><Relationship Id="rId6" Type="http://schemas.openxmlformats.org/officeDocument/2006/relationships/image" Target="../media/image77.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91.bin"/><Relationship Id="rId14" Type="http://schemas.openxmlformats.org/officeDocument/2006/relationships/image" Target="../media/image81.wmf"/></Relationships>
</file>

<file path=ppt/slides/_rels/slide3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86.wmf"/><Relationship Id="rId2" Type="http://schemas.openxmlformats.org/officeDocument/2006/relationships/slideLayout" Target="../slideLayouts/slideLayout18.xml"/><Relationship Id="rId1" Type="http://schemas.openxmlformats.org/officeDocument/2006/relationships/vmlDrawing" Target="../drawings/vmlDrawing30.vml"/><Relationship Id="rId6" Type="http://schemas.openxmlformats.org/officeDocument/2006/relationships/image" Target="../media/image83.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7.bin"/><Relationship Id="rId14" Type="http://schemas.openxmlformats.org/officeDocument/2006/relationships/image" Target="../media/image8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88.wmf"/></Relationships>
</file>

<file path=ppt/slides/_rels/slide39.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89.wmf"/><Relationship Id="rId5" Type="http://schemas.openxmlformats.org/officeDocument/2006/relationships/oleObject" Target="../embeddings/oleObject102.bin"/><Relationship Id="rId4" Type="http://schemas.openxmlformats.org/officeDocument/2006/relationships/image" Target="../media/image88.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8.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95.wmf"/><Relationship Id="rId2" Type="http://schemas.openxmlformats.org/officeDocument/2006/relationships/slideLayout" Target="../slideLayouts/slideLayout12.xml"/><Relationship Id="rId16" Type="http://schemas.openxmlformats.org/officeDocument/2006/relationships/image" Target="../media/image88.wmf"/><Relationship Id="rId1" Type="http://schemas.openxmlformats.org/officeDocument/2006/relationships/vmlDrawing" Target="../drawings/vmlDrawing33.vml"/><Relationship Id="rId6" Type="http://schemas.openxmlformats.org/officeDocument/2006/relationships/image" Target="../media/image92.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7.bin"/><Relationship Id="rId14" Type="http://schemas.openxmlformats.org/officeDocument/2006/relationships/image" Target="../media/image96.wmf"/></Relationships>
</file>

<file path=ppt/slides/_rels/slide41.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91.w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98.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88.wmf"/><Relationship Id="rId4" Type="http://schemas.openxmlformats.org/officeDocument/2006/relationships/image" Target="../media/image97.wmf"/><Relationship Id="rId9" Type="http://schemas.openxmlformats.org/officeDocument/2006/relationships/oleObject" Target="../embeddings/oleObject114.bin"/></Relationships>
</file>

<file path=ppt/slides/_rels/slide42.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04.wmf"/><Relationship Id="rId2" Type="http://schemas.openxmlformats.org/officeDocument/2006/relationships/slideLayout" Target="../slideLayouts/slideLayout23.xml"/><Relationship Id="rId1" Type="http://schemas.openxmlformats.org/officeDocument/2006/relationships/vmlDrawing" Target="../drawings/vmlDrawing35.vml"/><Relationship Id="rId6" Type="http://schemas.openxmlformats.org/officeDocument/2006/relationships/image" Target="../media/image101.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19.bin"/></Relationships>
</file>

<file path=ppt/slides/_rels/slide43.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09.wmf"/><Relationship Id="rId2" Type="http://schemas.openxmlformats.org/officeDocument/2006/relationships/slideLayout" Target="../slideLayouts/slideLayout23.xml"/><Relationship Id="rId16" Type="http://schemas.openxmlformats.org/officeDocument/2006/relationships/image" Target="../media/image111.wmf"/><Relationship Id="rId1" Type="http://schemas.openxmlformats.org/officeDocument/2006/relationships/vmlDrawing" Target="../drawings/vmlDrawing36.vml"/><Relationship Id="rId6" Type="http://schemas.openxmlformats.org/officeDocument/2006/relationships/image" Target="../media/image106.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24.bin"/><Relationship Id="rId14" Type="http://schemas.openxmlformats.org/officeDocument/2006/relationships/image" Target="../media/image110.wmf"/></Relationships>
</file>

<file path=ppt/slides/_rels/slide44.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09.wmf"/><Relationship Id="rId2" Type="http://schemas.openxmlformats.org/officeDocument/2006/relationships/slideLayout" Target="../slideLayouts/slideLayout23.xml"/><Relationship Id="rId16" Type="http://schemas.openxmlformats.org/officeDocument/2006/relationships/image" Target="../media/image116.wmf"/><Relationship Id="rId1" Type="http://schemas.openxmlformats.org/officeDocument/2006/relationships/vmlDrawing" Target="../drawings/vmlDrawing37.vml"/><Relationship Id="rId6" Type="http://schemas.openxmlformats.org/officeDocument/2006/relationships/image" Target="../media/image112.w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114.wmf"/><Relationship Id="rId4" Type="http://schemas.openxmlformats.org/officeDocument/2006/relationships/image" Target="../media/image92.wmf"/><Relationship Id="rId9" Type="http://schemas.openxmlformats.org/officeDocument/2006/relationships/oleObject" Target="../embeddings/oleObject131.bin"/><Relationship Id="rId14" Type="http://schemas.openxmlformats.org/officeDocument/2006/relationships/image" Target="../media/image115.wmf"/></Relationships>
</file>

<file path=ppt/slides/_rels/slide45.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18.xml"/><Relationship Id="rId1" Type="http://schemas.openxmlformats.org/officeDocument/2006/relationships/vmlDrawing" Target="../drawings/vmlDrawing38.vml"/><Relationship Id="rId6" Type="http://schemas.openxmlformats.org/officeDocument/2006/relationships/image" Target="../media/image117.wmf"/><Relationship Id="rId5" Type="http://schemas.openxmlformats.org/officeDocument/2006/relationships/oleObject" Target="../embeddings/oleObject136.bin"/><Relationship Id="rId4" Type="http://schemas.openxmlformats.org/officeDocument/2006/relationships/image" Target="../media/image5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18.xml"/><Relationship Id="rId1" Type="http://schemas.openxmlformats.org/officeDocument/2006/relationships/vmlDrawing" Target="../drawings/vmlDrawing39.vml"/><Relationship Id="rId4" Type="http://schemas.openxmlformats.org/officeDocument/2006/relationships/image" Target="../media/image119.wmf"/></Relationships>
</file>

<file path=ppt/slides/_rels/slide48.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24.wmf"/><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121.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42.bin"/></Relationships>
</file>

<file path=ppt/slides/_rels/slide49.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126.wmf"/><Relationship Id="rId5" Type="http://schemas.openxmlformats.org/officeDocument/2006/relationships/oleObject" Target="../embeddings/oleObject145.bin"/><Relationship Id="rId4" Type="http://schemas.openxmlformats.org/officeDocument/2006/relationships/image" Target="../media/image12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12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130.wmf"/><Relationship Id="rId5" Type="http://schemas.openxmlformats.org/officeDocument/2006/relationships/oleObject" Target="../embeddings/oleObject149.bin"/><Relationship Id="rId4" Type="http://schemas.openxmlformats.org/officeDocument/2006/relationships/image" Target="../media/image12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55.bin"/><Relationship Id="rId18" Type="http://schemas.openxmlformats.org/officeDocument/2006/relationships/image" Target="../media/image138.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35.wmf"/><Relationship Id="rId17" Type="http://schemas.openxmlformats.org/officeDocument/2006/relationships/oleObject" Target="../embeddings/oleObject157.bin"/><Relationship Id="rId2" Type="http://schemas.openxmlformats.org/officeDocument/2006/relationships/slideLayout" Target="../slideLayouts/slideLayout17.xml"/><Relationship Id="rId16" Type="http://schemas.openxmlformats.org/officeDocument/2006/relationships/image" Target="../media/image137.wmf"/><Relationship Id="rId20" Type="http://schemas.openxmlformats.org/officeDocument/2006/relationships/image" Target="../media/image139.wmf"/><Relationship Id="rId1" Type="http://schemas.openxmlformats.org/officeDocument/2006/relationships/vmlDrawing" Target="../drawings/vmlDrawing44.vml"/><Relationship Id="rId6" Type="http://schemas.openxmlformats.org/officeDocument/2006/relationships/image" Target="../media/image132.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34.wmf"/><Relationship Id="rId19" Type="http://schemas.openxmlformats.org/officeDocument/2006/relationships/oleObject" Target="../embeddings/oleObject158.bin"/><Relationship Id="rId4" Type="http://schemas.openxmlformats.org/officeDocument/2006/relationships/image" Target="../media/image131.wmf"/><Relationship Id="rId9" Type="http://schemas.openxmlformats.org/officeDocument/2006/relationships/oleObject" Target="../embeddings/oleObject153.bin"/><Relationship Id="rId14" Type="http://schemas.openxmlformats.org/officeDocument/2006/relationships/image" Target="../media/image136.wmf"/></Relationships>
</file>

<file path=ppt/slides/_rels/slide55.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18.xml"/><Relationship Id="rId1" Type="http://schemas.openxmlformats.org/officeDocument/2006/relationships/vmlDrawing" Target="../drawings/vmlDrawing45.vml"/><Relationship Id="rId6" Type="http://schemas.openxmlformats.org/officeDocument/2006/relationships/image" Target="../media/image141.wmf"/><Relationship Id="rId5" Type="http://schemas.openxmlformats.org/officeDocument/2006/relationships/oleObject" Target="../embeddings/oleObject160.bin"/><Relationship Id="rId4" Type="http://schemas.openxmlformats.org/officeDocument/2006/relationships/image" Target="../media/image140.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18.xml"/><Relationship Id="rId1" Type="http://schemas.openxmlformats.org/officeDocument/2006/relationships/vmlDrawing" Target="../drawings/vmlDrawing46.vml"/><Relationship Id="rId4" Type="http://schemas.openxmlformats.org/officeDocument/2006/relationships/image" Target="../media/image14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18.xml"/><Relationship Id="rId1" Type="http://schemas.openxmlformats.org/officeDocument/2006/relationships/vmlDrawing" Target="../drawings/vmlDrawing47.vml"/><Relationship Id="rId6" Type="http://schemas.openxmlformats.org/officeDocument/2006/relationships/image" Target="../media/image144.wmf"/><Relationship Id="rId5" Type="http://schemas.openxmlformats.org/officeDocument/2006/relationships/oleObject" Target="../embeddings/oleObject164.bin"/><Relationship Id="rId4" Type="http://schemas.openxmlformats.org/officeDocument/2006/relationships/image" Target="../media/image14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6.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4.xml"/><Relationship Id="rId1" Type="http://schemas.openxmlformats.org/officeDocument/2006/relationships/vmlDrawing" Target="../drawings/vmlDrawing48.vml"/><Relationship Id="rId4" Type="http://schemas.openxmlformats.org/officeDocument/2006/relationships/image" Target="../media/image14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4.xml"/><Relationship Id="rId1" Type="http://schemas.openxmlformats.org/officeDocument/2006/relationships/vmlDrawing" Target="../drawings/vmlDrawing49.vml"/><Relationship Id="rId4" Type="http://schemas.openxmlformats.org/officeDocument/2006/relationships/image" Target="../media/image14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4.xml"/><Relationship Id="rId1" Type="http://schemas.openxmlformats.org/officeDocument/2006/relationships/vmlDrawing" Target="../drawings/vmlDrawing50.vml"/><Relationship Id="rId4" Type="http://schemas.openxmlformats.org/officeDocument/2006/relationships/image" Target="../media/image14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4.xml"/><Relationship Id="rId1" Type="http://schemas.openxmlformats.org/officeDocument/2006/relationships/vmlDrawing" Target="../drawings/vmlDrawing51.vml"/><Relationship Id="rId4" Type="http://schemas.openxmlformats.org/officeDocument/2006/relationships/image" Target="../media/image148.wmf"/></Relationships>
</file>

<file path=ppt/slides/_rels/slide66.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4.xml"/><Relationship Id="rId1" Type="http://schemas.openxmlformats.org/officeDocument/2006/relationships/vmlDrawing" Target="../drawings/vmlDrawing52.vml"/><Relationship Id="rId6" Type="http://schemas.openxmlformats.org/officeDocument/2006/relationships/image" Target="../media/image150.wmf"/><Relationship Id="rId5" Type="http://schemas.openxmlformats.org/officeDocument/2006/relationships/oleObject" Target="../embeddings/oleObject170.bin"/><Relationship Id="rId4" Type="http://schemas.openxmlformats.org/officeDocument/2006/relationships/image" Target="../media/image14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20.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8" name="Rectangle 4"/>
          <p:cNvSpPr>
            <a:spLocks noChangeArrowheads="1"/>
          </p:cNvSpPr>
          <p:nvPr/>
        </p:nvSpPr>
        <p:spPr bwMode="auto">
          <a:xfrm>
            <a:off x="990600" y="1543050"/>
            <a:ext cx="7239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稳定性是系统的一个</a:t>
            </a:r>
            <a:r>
              <a:rPr lang="zh-CN" altLang="en-US" sz="2000" b="1">
                <a:solidFill>
                  <a:srgbClr val="FF0000"/>
                </a:solidFill>
                <a:latin typeface="楷体_GB2312" pitchFamily="49" charset="-122"/>
                <a:ea typeface="楷体_GB2312" pitchFamily="49" charset="-122"/>
              </a:rPr>
              <a:t>基本结构特性</a:t>
            </a:r>
            <a:r>
              <a:rPr lang="zh-CN" altLang="en-US" sz="2000" b="1">
                <a:latin typeface="楷体_GB2312" pitchFamily="49" charset="-122"/>
                <a:ea typeface="楷体_GB2312" pitchFamily="49" charset="-122"/>
              </a:rPr>
              <a:t>。对大多数情形，稳定是控制系统能够正常运行的</a:t>
            </a:r>
            <a:r>
              <a:rPr lang="zh-CN" altLang="en-US" sz="2000" b="1">
                <a:solidFill>
                  <a:srgbClr val="FF0000"/>
                </a:solidFill>
                <a:latin typeface="楷体_GB2312" pitchFamily="49" charset="-122"/>
                <a:ea typeface="楷体_GB2312" pitchFamily="49" charset="-122"/>
              </a:rPr>
              <a:t>前提</a:t>
            </a:r>
          </a:p>
          <a:p>
            <a:pPr eaLnBrk="0" hangingPunct="0">
              <a:lnSpc>
                <a:spcPct val="120000"/>
              </a:lnSpc>
            </a:pPr>
            <a:endParaRPr lang="zh-CN" altLang="en-US" sz="2000" b="1">
              <a:latin typeface="楷体_GB2312" pitchFamily="49" charset="-122"/>
              <a:ea typeface="楷体_GB2312" pitchFamily="49" charset="-122"/>
            </a:endParaRPr>
          </a:p>
          <a:p>
            <a:pPr eaLnBrk="0" hangingPunct="0">
              <a:lnSpc>
                <a:spcPct val="120000"/>
              </a:lnSpc>
            </a:pPr>
            <a:r>
              <a:rPr lang="zh-CN" altLang="en-US" sz="2000" b="1">
                <a:latin typeface="楷体_GB2312" pitchFamily="49" charset="-122"/>
                <a:ea typeface="楷体_GB2312" pitchFamily="49" charset="-122"/>
              </a:rPr>
              <a:t>    系统的稳定性分为</a:t>
            </a:r>
            <a:r>
              <a:rPr lang="zh-CN" altLang="en-US" sz="2000" b="1">
                <a:solidFill>
                  <a:srgbClr val="FF0000"/>
                </a:solidFill>
                <a:latin typeface="楷体_GB2312" pitchFamily="49" charset="-122"/>
                <a:ea typeface="楷体_GB2312" pitchFamily="49" charset="-122"/>
              </a:rPr>
              <a:t>基于输入输出描述的外部稳定性</a:t>
            </a:r>
            <a:r>
              <a:rPr lang="zh-CN" altLang="en-US" sz="2000" b="1">
                <a:latin typeface="楷体_GB2312" pitchFamily="49" charset="-122"/>
                <a:ea typeface="楷体_GB2312" pitchFamily="49" charset="-122"/>
              </a:rPr>
              <a:t>和</a:t>
            </a:r>
            <a:r>
              <a:rPr lang="zh-CN" altLang="en-US" sz="2000" b="1">
                <a:solidFill>
                  <a:srgbClr val="FF0000"/>
                </a:solidFill>
                <a:latin typeface="楷体_GB2312" pitchFamily="49" charset="-122"/>
                <a:ea typeface="楷体_GB2312" pitchFamily="49" charset="-122"/>
              </a:rPr>
              <a:t>基于状态空间描述的内部稳定性</a:t>
            </a:r>
            <a:endParaRPr lang="zh-CN" altLang="en-US" sz="2000" b="1">
              <a:latin typeface="楷体_GB2312" pitchFamily="49" charset="-122"/>
              <a:ea typeface="楷体_GB2312" pitchFamily="49" charset="-122"/>
            </a:endParaRPr>
          </a:p>
          <a:p>
            <a:pPr eaLnBrk="0" hangingPunct="0">
              <a:lnSpc>
                <a:spcPct val="120000"/>
              </a:lnSpc>
            </a:pPr>
            <a:endParaRPr lang="zh-CN" altLang="en-US" sz="2000" b="1">
              <a:latin typeface="楷体_GB2312" pitchFamily="49" charset="-122"/>
              <a:ea typeface="楷体_GB2312" pitchFamily="49" charset="-122"/>
            </a:endParaRPr>
          </a:p>
          <a:p>
            <a:pPr eaLnBrk="0" hangingPunct="0">
              <a:lnSpc>
                <a:spcPct val="120000"/>
              </a:lnSpc>
            </a:pPr>
            <a:r>
              <a:rPr lang="zh-CN" altLang="en-US" sz="2000" b="1">
                <a:latin typeface="楷体_GB2312" pitchFamily="49" charset="-122"/>
                <a:ea typeface="楷体_GB2312" pitchFamily="49" charset="-122"/>
              </a:rPr>
              <a:t>    在一定条件下，外部稳定性和内部稳定性才存在等价关系</a:t>
            </a:r>
          </a:p>
        </p:txBody>
      </p:sp>
      <p:sp>
        <p:nvSpPr>
          <p:cNvPr id="584709" name="Rectangle 5"/>
          <p:cNvSpPr>
            <a:spLocks noRot="1" noChangeArrowheads="1"/>
          </p:cNvSpPr>
          <p:nvPr/>
        </p:nvSpPr>
        <p:spPr bwMode="auto">
          <a:xfrm>
            <a:off x="609600" y="609600"/>
            <a:ext cx="77724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838200" indent="-838200" algn="ctr">
              <a:defRPr sz="4400">
                <a:solidFill>
                  <a:schemeClr val="tx2"/>
                </a:solidFill>
                <a:latin typeface="Arial" panose="020B0604020202020204" pitchFamily="34" charset="0"/>
                <a:ea typeface="宋体" panose="02010600030101010101" pitchFamily="2" charset="-122"/>
              </a:defRPr>
            </a:lvl1pPr>
            <a:lvl2pPr marL="838200" indent="-838200" algn="ctr">
              <a:defRPr sz="4400">
                <a:solidFill>
                  <a:schemeClr val="tx2"/>
                </a:solidFill>
                <a:latin typeface="Arial" panose="020B0604020202020204" pitchFamily="34" charset="0"/>
                <a:ea typeface="宋体" panose="02010600030101010101" pitchFamily="2" charset="-122"/>
              </a:defRPr>
            </a:lvl2pPr>
            <a:lvl3pPr marL="838200" indent="-838200" algn="ctr">
              <a:defRPr sz="4400">
                <a:solidFill>
                  <a:schemeClr val="tx2"/>
                </a:solidFill>
                <a:latin typeface="Arial" panose="020B0604020202020204" pitchFamily="34" charset="0"/>
                <a:ea typeface="宋体" panose="02010600030101010101" pitchFamily="2" charset="-122"/>
              </a:defRPr>
            </a:lvl3pPr>
            <a:lvl4pPr marL="838200" indent="-838200" algn="ctr">
              <a:defRPr sz="4400">
                <a:solidFill>
                  <a:schemeClr val="tx2"/>
                </a:solidFill>
                <a:latin typeface="Arial" panose="020B0604020202020204" pitchFamily="34" charset="0"/>
                <a:ea typeface="宋体" panose="02010600030101010101" pitchFamily="2" charset="-122"/>
              </a:defRPr>
            </a:lvl4pPr>
            <a:lvl5pPr marL="838200" indent="-838200" algn="ctr">
              <a:defRPr sz="4400">
                <a:solidFill>
                  <a:schemeClr val="tx2"/>
                </a:solidFill>
                <a:latin typeface="Arial" panose="020B0604020202020204" pitchFamily="34" charset="0"/>
                <a:ea typeface="宋体" panose="02010600030101010101" pitchFamily="2" charset="-122"/>
              </a:defRPr>
            </a:lvl5pPr>
            <a:lvl6pPr marL="12954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17526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22098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26670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3600" b="1" dirty="0" smtClean="0">
                <a:latin typeface="Times New Roman" panose="02020603050405020304" pitchFamily="18" charset="0"/>
                <a:ea typeface="楷体_GB2312" pitchFamily="49" charset="-122"/>
              </a:rPr>
              <a:t>S. </a:t>
            </a:r>
            <a:r>
              <a:rPr lang="zh-CN" altLang="en-US" sz="3600" b="1" dirty="0" smtClean="0">
                <a:latin typeface="Times New Roman" panose="02020603050405020304" pitchFamily="18" charset="0"/>
                <a:ea typeface="楷体_GB2312" pitchFamily="49" charset="-122"/>
              </a:rPr>
              <a:t>系统</a:t>
            </a:r>
            <a:r>
              <a:rPr lang="zh-CN" altLang="en-US" sz="3600" b="1" dirty="0">
                <a:latin typeface="Times New Roman" panose="02020603050405020304" pitchFamily="18" charset="0"/>
                <a:ea typeface="楷体_GB2312" pitchFamily="49" charset="-122"/>
              </a:rPr>
              <a:t>运动的稳定性</a:t>
            </a:r>
          </a:p>
        </p:txBody>
      </p:sp>
      <p:sp>
        <p:nvSpPr>
          <p:cNvPr id="584710" name="Rectangle 6"/>
          <p:cNvSpPr>
            <a:spLocks noRot="1" noChangeArrowheads="1"/>
          </p:cNvSpPr>
          <p:nvPr/>
        </p:nvSpPr>
        <p:spPr bwMode="auto">
          <a:xfrm>
            <a:off x="990600" y="4679950"/>
            <a:ext cx="73152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838200" indent="-838200" algn="ctr">
              <a:defRPr sz="4400">
                <a:solidFill>
                  <a:schemeClr val="tx2"/>
                </a:solidFill>
                <a:latin typeface="Arial" panose="020B0604020202020204" pitchFamily="34" charset="0"/>
                <a:ea typeface="宋体" panose="02010600030101010101" pitchFamily="2" charset="-122"/>
              </a:defRPr>
            </a:lvl1pPr>
            <a:lvl2pPr marL="838200" indent="-838200" algn="ctr">
              <a:defRPr sz="4400">
                <a:solidFill>
                  <a:schemeClr val="tx2"/>
                </a:solidFill>
                <a:latin typeface="Arial" panose="020B0604020202020204" pitchFamily="34" charset="0"/>
                <a:ea typeface="宋体" panose="02010600030101010101" pitchFamily="2" charset="-122"/>
              </a:defRPr>
            </a:lvl2pPr>
            <a:lvl3pPr marL="838200" indent="-838200" algn="ctr">
              <a:defRPr sz="4400">
                <a:solidFill>
                  <a:schemeClr val="tx2"/>
                </a:solidFill>
                <a:latin typeface="Arial" panose="020B0604020202020204" pitchFamily="34" charset="0"/>
                <a:ea typeface="宋体" panose="02010600030101010101" pitchFamily="2" charset="-122"/>
              </a:defRPr>
            </a:lvl3pPr>
            <a:lvl4pPr marL="838200" indent="-838200" algn="ctr">
              <a:defRPr sz="4400">
                <a:solidFill>
                  <a:schemeClr val="tx2"/>
                </a:solidFill>
                <a:latin typeface="Arial" panose="020B0604020202020204" pitchFamily="34" charset="0"/>
                <a:ea typeface="宋体" panose="02010600030101010101" pitchFamily="2" charset="-122"/>
              </a:defRPr>
            </a:lvl4pPr>
            <a:lvl5pPr marL="838200" indent="-838200" algn="ctr">
              <a:defRPr sz="4400">
                <a:solidFill>
                  <a:schemeClr val="tx2"/>
                </a:solidFill>
                <a:latin typeface="Arial" panose="020B0604020202020204" pitchFamily="34" charset="0"/>
                <a:ea typeface="宋体" panose="02010600030101010101" pitchFamily="2" charset="-122"/>
              </a:defRPr>
            </a:lvl5pPr>
            <a:lvl6pPr marL="12954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17526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22098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26670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000" b="1">
                <a:solidFill>
                  <a:schemeClr val="accent2"/>
                </a:solidFill>
                <a:latin typeface="Times New Roman" panose="02020603050405020304" pitchFamily="18" charset="0"/>
                <a:ea typeface="楷体_GB2312" pitchFamily="49" charset="-122"/>
              </a:rPr>
              <a:t>参考书目：</a:t>
            </a:r>
          </a:p>
        </p:txBody>
      </p:sp>
      <p:sp>
        <p:nvSpPr>
          <p:cNvPr id="584712" name="Rectangle 8"/>
          <p:cNvSpPr>
            <a:spLocks noChangeArrowheads="1"/>
          </p:cNvSpPr>
          <p:nvPr/>
        </p:nvSpPr>
        <p:spPr bwMode="auto">
          <a:xfrm>
            <a:off x="990600" y="5137150"/>
            <a:ext cx="7315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arabicPeriod"/>
            </a:pPr>
            <a:r>
              <a:rPr lang="en-US" altLang="zh-CN" sz="2000" b="1">
                <a:solidFill>
                  <a:schemeClr val="accent2"/>
                </a:solidFill>
                <a:latin typeface="Times New Roman" panose="02020603050405020304" pitchFamily="18" charset="0"/>
                <a:ea typeface="楷体_GB2312" pitchFamily="49" charset="-122"/>
              </a:rPr>
              <a:t>H.K. Khalil</a:t>
            </a:r>
            <a:r>
              <a:rPr lang="zh-CN" altLang="en-US" sz="2000" b="1">
                <a:solidFill>
                  <a:schemeClr val="accent2"/>
                </a:solidFill>
                <a:latin typeface="Times New Roman" panose="02020603050405020304" pitchFamily="18" charset="0"/>
                <a:ea typeface="楷体_GB2312" pitchFamily="49" charset="-122"/>
              </a:rPr>
              <a:t>，</a:t>
            </a:r>
            <a:r>
              <a:rPr lang="en-US" altLang="zh-CN" sz="2000" b="1">
                <a:solidFill>
                  <a:schemeClr val="accent2"/>
                </a:solidFill>
                <a:latin typeface="Times New Roman" panose="02020603050405020304" pitchFamily="18" charset="0"/>
                <a:ea typeface="楷体_GB2312" pitchFamily="49" charset="-122"/>
              </a:rPr>
              <a:t>《Nonlinear Systems—</a:t>
            </a:r>
            <a:r>
              <a:rPr lang="zh-CN" altLang="en-US" sz="2000" b="1">
                <a:solidFill>
                  <a:schemeClr val="accent2"/>
                </a:solidFill>
                <a:latin typeface="Times New Roman" panose="02020603050405020304" pitchFamily="18" charset="0"/>
                <a:ea typeface="楷体_GB2312" pitchFamily="49" charset="-122"/>
              </a:rPr>
              <a:t>非线性系统</a:t>
            </a:r>
            <a:r>
              <a:rPr lang="en-US" altLang="zh-CN" sz="2000" b="1">
                <a:solidFill>
                  <a:schemeClr val="accent2"/>
                </a:solidFill>
                <a:latin typeface="Times New Roman" panose="02020603050405020304" pitchFamily="18" charset="0"/>
                <a:ea typeface="楷体_GB2312" pitchFamily="49" charset="-122"/>
              </a:rPr>
              <a:t>(</a:t>
            </a:r>
            <a:r>
              <a:rPr lang="zh-CN" altLang="en-US" sz="2000" b="1">
                <a:solidFill>
                  <a:schemeClr val="accent2"/>
                </a:solidFill>
                <a:latin typeface="Times New Roman" panose="02020603050405020304" pitchFamily="18" charset="0"/>
                <a:ea typeface="楷体_GB2312" pitchFamily="49" charset="-122"/>
              </a:rPr>
              <a:t>译本</a:t>
            </a:r>
            <a:r>
              <a:rPr lang="en-US" altLang="zh-CN" sz="2000" b="1">
                <a:solidFill>
                  <a:schemeClr val="accent2"/>
                </a:solidFill>
                <a:latin typeface="Times New Roman" panose="02020603050405020304" pitchFamily="18" charset="0"/>
                <a:ea typeface="楷体_GB2312" pitchFamily="49" charset="-122"/>
              </a:rPr>
              <a:t>)》</a:t>
            </a:r>
            <a:r>
              <a:rPr lang="zh-CN" altLang="en-US" sz="2000" b="1">
                <a:solidFill>
                  <a:schemeClr val="accent2"/>
                </a:solidFill>
                <a:latin typeface="Times New Roman" panose="02020603050405020304" pitchFamily="18" charset="0"/>
                <a:ea typeface="楷体_GB2312" pitchFamily="49" charset="-122"/>
              </a:rPr>
              <a:t>，电子工业出版社，</a:t>
            </a:r>
            <a:r>
              <a:rPr lang="en-US" altLang="zh-CN" sz="2000" b="1">
                <a:solidFill>
                  <a:schemeClr val="accent2"/>
                </a:solidFill>
                <a:latin typeface="Times New Roman" panose="02020603050405020304" pitchFamily="18" charset="0"/>
                <a:ea typeface="楷体_GB2312" pitchFamily="49" charset="-122"/>
              </a:rPr>
              <a:t>2005</a:t>
            </a:r>
          </a:p>
          <a:p>
            <a:pPr>
              <a:lnSpc>
                <a:spcPct val="120000"/>
              </a:lnSpc>
              <a:buFontTx/>
              <a:buAutoNum type="arabicPeriod"/>
            </a:pPr>
            <a:r>
              <a:rPr lang="zh-CN" altLang="en-US" sz="2000" b="1">
                <a:solidFill>
                  <a:schemeClr val="accent2"/>
                </a:solidFill>
                <a:latin typeface="Times New Roman" panose="02020603050405020304" pitchFamily="18" charset="0"/>
                <a:ea typeface="楷体_GB2312" pitchFamily="49" charset="-122"/>
              </a:rPr>
              <a:t>高为炳，</a:t>
            </a:r>
            <a:r>
              <a:rPr lang="en-US" altLang="zh-CN" sz="2000" b="1">
                <a:solidFill>
                  <a:schemeClr val="accent2"/>
                </a:solidFill>
                <a:latin typeface="Times New Roman" panose="02020603050405020304" pitchFamily="18" charset="0"/>
                <a:ea typeface="楷体_GB2312" pitchFamily="49" charset="-122"/>
              </a:rPr>
              <a:t>《</a:t>
            </a:r>
            <a:r>
              <a:rPr lang="zh-CN" altLang="en-US" sz="2000" b="1">
                <a:solidFill>
                  <a:schemeClr val="accent2"/>
                </a:solidFill>
                <a:latin typeface="Times New Roman" panose="02020603050405020304" pitchFamily="18" charset="0"/>
                <a:ea typeface="楷体_GB2312" pitchFamily="49" charset="-122"/>
              </a:rPr>
              <a:t>运动稳定性</a:t>
            </a:r>
            <a:r>
              <a:rPr lang="en-US" altLang="zh-CN" sz="2000" b="1">
                <a:solidFill>
                  <a:schemeClr val="accent2"/>
                </a:solidFill>
                <a:latin typeface="Times New Roman" panose="02020603050405020304" pitchFamily="18" charset="0"/>
                <a:ea typeface="楷体_GB2312" pitchFamily="49" charset="-122"/>
              </a:rPr>
              <a:t>》</a:t>
            </a:r>
            <a:r>
              <a:rPr lang="zh-CN" altLang="en-US" sz="2000" b="1">
                <a:solidFill>
                  <a:schemeClr val="accent2"/>
                </a:solidFill>
                <a:latin typeface="Times New Roman" panose="02020603050405020304" pitchFamily="18" charset="0"/>
                <a:ea typeface="楷体_GB2312" pitchFamily="49" charset="-122"/>
              </a:rPr>
              <a:t>，高等教育出版社，</a:t>
            </a:r>
            <a:r>
              <a:rPr lang="en-US" altLang="zh-CN" sz="2000" b="1">
                <a:solidFill>
                  <a:schemeClr val="accent2"/>
                </a:solidFill>
                <a:latin typeface="Times New Roman" panose="02020603050405020304" pitchFamily="18" charset="0"/>
                <a:ea typeface="楷体_GB2312" pitchFamily="49" charset="-122"/>
              </a:rPr>
              <a:t>1988</a:t>
            </a:r>
          </a:p>
        </p:txBody>
      </p:sp>
    </p:spTree>
    <p:extLst>
      <p:ext uri="{BB962C8B-B14F-4D97-AF65-F5344CB8AC3E}">
        <p14:creationId xmlns:p14="http://schemas.microsoft.com/office/powerpoint/2010/main" val="1040223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linds(horizontal)">
                                      <p:cBhvr>
                                        <p:cTn id="7" dur="500"/>
                                        <p:tgtEl>
                                          <p:spTgt spid="584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4708">
                                            <p:txEl>
                                              <p:pRg st="0" end="0"/>
                                            </p:txEl>
                                          </p:spTgt>
                                        </p:tgtEl>
                                        <p:attrNameLst>
                                          <p:attrName>style.visibility</p:attrName>
                                        </p:attrNameLst>
                                      </p:cBhvr>
                                      <p:to>
                                        <p:strVal val="visible"/>
                                      </p:to>
                                    </p:set>
                                    <p:animEffect transition="in" filter="blinds(horizontal)">
                                      <p:cBhvr>
                                        <p:cTn id="12" dur="500"/>
                                        <p:tgtEl>
                                          <p:spTgt spid="5847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4708">
                                            <p:txEl>
                                              <p:pRg st="2" end="2"/>
                                            </p:txEl>
                                          </p:spTgt>
                                        </p:tgtEl>
                                        <p:attrNameLst>
                                          <p:attrName>style.visibility</p:attrName>
                                        </p:attrNameLst>
                                      </p:cBhvr>
                                      <p:to>
                                        <p:strVal val="visible"/>
                                      </p:to>
                                    </p:set>
                                    <p:animEffect transition="in" filter="blinds(horizontal)">
                                      <p:cBhvr>
                                        <p:cTn id="17" dur="500"/>
                                        <p:tgtEl>
                                          <p:spTgt spid="584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4708">
                                            <p:txEl>
                                              <p:pRg st="4" end="4"/>
                                            </p:txEl>
                                          </p:spTgt>
                                        </p:tgtEl>
                                        <p:attrNameLst>
                                          <p:attrName>style.visibility</p:attrName>
                                        </p:attrNameLst>
                                      </p:cBhvr>
                                      <p:to>
                                        <p:strVal val="visible"/>
                                      </p:to>
                                    </p:set>
                                    <p:animEffect transition="in" filter="blinds(horizontal)">
                                      <p:cBhvr>
                                        <p:cTn id="22" dur="500"/>
                                        <p:tgtEl>
                                          <p:spTgt spid="58470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4710"/>
                                        </p:tgtEl>
                                        <p:attrNameLst>
                                          <p:attrName>style.visibility</p:attrName>
                                        </p:attrNameLst>
                                      </p:cBhvr>
                                      <p:to>
                                        <p:strVal val="visible"/>
                                      </p:to>
                                    </p:set>
                                    <p:animEffect transition="in" filter="blinds(horizontal)">
                                      <p:cBhvr>
                                        <p:cTn id="27" dur="500"/>
                                        <p:tgtEl>
                                          <p:spTgt spid="5847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84712"/>
                                        </p:tgtEl>
                                        <p:attrNameLst>
                                          <p:attrName>style.visibility</p:attrName>
                                        </p:attrNameLst>
                                      </p:cBhvr>
                                      <p:to>
                                        <p:strVal val="visible"/>
                                      </p:to>
                                    </p:set>
                                    <p:animEffect transition="in" filter="blinds(horizontal)">
                                      <p:cBhvr>
                                        <p:cTn id="30" dur="500"/>
                                        <p:tgtEl>
                                          <p:spTgt spid="584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p:bldP spid="584710" grpId="0"/>
      <p:bldP spid="5847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4" name="Rectangle 4"/>
          <p:cNvSpPr>
            <a:spLocks noChangeArrowheads="1"/>
          </p:cNvSpPr>
          <p:nvPr/>
        </p:nvSpPr>
        <p:spPr bwMode="auto">
          <a:xfrm>
            <a:off x="838200" y="3276600"/>
            <a:ext cx="7923213"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平衡状态的稳定性</a:t>
            </a:r>
            <a:r>
              <a:rPr lang="zh-CN" altLang="en-US" sz="2000" b="1">
                <a:latin typeface="Times New Roman" panose="02020603050405020304" pitchFamily="18" charset="0"/>
                <a:ea typeface="楷体_GB2312" pitchFamily="49" charset="-122"/>
              </a:rPr>
              <a:t>，直观上是指偏离平衡状态的受扰运动能否只依靠系统内部的结构因素，</a:t>
            </a:r>
          </a:p>
          <a:p>
            <a:pPr>
              <a:lnSpc>
                <a:spcPct val="135000"/>
              </a:lnSpc>
            </a:pPr>
            <a:r>
              <a:rPr lang="zh-CN" altLang="en-US" sz="2000" b="1">
                <a:latin typeface="Times New Roman" panose="02020603050405020304" pitchFamily="18" charset="0"/>
                <a:ea typeface="楷体_GB2312" pitchFamily="49" charset="-122"/>
              </a:rPr>
              <a:t>                                或者使之限制在平衡状态的有限邻域内</a:t>
            </a:r>
          </a:p>
          <a:p>
            <a:pPr>
              <a:lnSpc>
                <a:spcPct val="135000"/>
              </a:lnSpc>
            </a:pPr>
            <a:r>
              <a:rPr lang="zh-CN" altLang="en-US" sz="2000" b="1">
                <a:latin typeface="Times New Roman" panose="02020603050405020304" pitchFamily="18" charset="0"/>
                <a:ea typeface="楷体_GB2312" pitchFamily="49" charset="-122"/>
              </a:rPr>
              <a:t>                                或者使之同时最终返回到平衡状态 </a:t>
            </a:r>
          </a:p>
        </p:txBody>
      </p:sp>
      <p:sp>
        <p:nvSpPr>
          <p:cNvPr id="599054" name="Rectangle 14"/>
          <p:cNvSpPr>
            <a:spLocks noChangeArrowheads="1"/>
          </p:cNvSpPr>
          <p:nvPr/>
        </p:nvSpPr>
        <p:spPr bwMode="auto">
          <a:xfrm>
            <a:off x="282575" y="212725"/>
            <a:ext cx="398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a:solidFill>
                  <a:srgbClr val="FF0000"/>
                </a:solidFill>
                <a:latin typeface="Times New Roman" panose="02020603050405020304" pitchFamily="18" charset="0"/>
                <a:ea typeface="楷体_GB2312" pitchFamily="49" charset="-122"/>
              </a:rPr>
              <a:t>Lyapunov</a:t>
            </a:r>
            <a:r>
              <a:rPr lang="zh-CN" altLang="en-US" sz="2000" b="1">
                <a:solidFill>
                  <a:srgbClr val="FF0000"/>
                </a:solidFill>
                <a:latin typeface="Times New Roman" panose="02020603050405020304" pitchFamily="18" charset="0"/>
                <a:ea typeface="楷体_GB2312" pitchFamily="49" charset="-122"/>
              </a:rPr>
              <a:t>第二方法</a:t>
            </a:r>
            <a:endParaRPr lang="zh-CN" altLang="en-US" sz="2000" b="1">
              <a:latin typeface="Times New Roman" panose="02020603050405020304" pitchFamily="18" charset="0"/>
              <a:ea typeface="楷体_GB2312" pitchFamily="49" charset="-122"/>
            </a:endParaRPr>
          </a:p>
        </p:txBody>
      </p:sp>
      <p:sp>
        <p:nvSpPr>
          <p:cNvPr id="599055" name="Rectangle 15"/>
          <p:cNvSpPr>
            <a:spLocks noChangeArrowheads="1"/>
          </p:cNvSpPr>
          <p:nvPr/>
        </p:nvSpPr>
        <p:spPr bwMode="auto">
          <a:xfrm>
            <a:off x="533400" y="9906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基本思路是，直接面对非线性系统，基于引入具有广义能量属性的</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函数和分析</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函数导数的定号性，建立判断系统稳定性的结论</a:t>
            </a:r>
          </a:p>
        </p:txBody>
      </p:sp>
      <p:sp>
        <p:nvSpPr>
          <p:cNvPr id="599059" name="Rectangle 19"/>
          <p:cNvSpPr>
            <a:spLocks noChangeArrowheads="1"/>
          </p:cNvSpPr>
          <p:nvPr/>
        </p:nvSpPr>
        <p:spPr bwMode="auto">
          <a:xfrm>
            <a:off x="1524000" y="19812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2000" b="1">
                <a:solidFill>
                  <a:schemeClr val="accent2"/>
                </a:solidFill>
                <a:latin typeface="Times New Roman" panose="02020603050405020304" pitchFamily="18" charset="0"/>
                <a:ea typeface="楷体_GB2312" pitchFamily="49" charset="-122"/>
              </a:rPr>
              <a:t>后面详细阐述</a:t>
            </a:r>
          </a:p>
        </p:txBody>
      </p:sp>
      <p:sp>
        <p:nvSpPr>
          <p:cNvPr id="599061" name="Rectangle 21"/>
          <p:cNvSpPr>
            <a:spLocks noChangeArrowheads="1"/>
          </p:cNvSpPr>
          <p:nvPr/>
        </p:nvSpPr>
        <p:spPr bwMode="auto">
          <a:xfrm>
            <a:off x="1066800" y="609600"/>
            <a:ext cx="792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即</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直接法，属于直接根据系统结构判断内部稳定性的方法</a:t>
            </a:r>
          </a:p>
        </p:txBody>
      </p:sp>
      <p:sp>
        <p:nvSpPr>
          <p:cNvPr id="599062" name="Rectangle 22"/>
          <p:cNvSpPr>
            <a:spLocks noChangeArrowheads="1"/>
          </p:cNvSpPr>
          <p:nvPr/>
        </p:nvSpPr>
        <p:spPr bwMode="auto">
          <a:xfrm>
            <a:off x="282575" y="2574925"/>
            <a:ext cx="5356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latin typeface="Times New Roman" panose="02020603050405020304" pitchFamily="18" charset="0"/>
                <a:ea typeface="楷体_GB2312" pitchFamily="49" charset="-122"/>
              </a:rPr>
              <a:t>自治系统、平衡状态、受扰运动</a:t>
            </a:r>
            <a:endParaRPr lang="zh-CN" altLang="en-US" sz="2000" b="1">
              <a:latin typeface="Times New Roman" panose="02020603050405020304" pitchFamily="18" charset="0"/>
              <a:ea typeface="楷体_GB2312" pitchFamily="49" charset="-122"/>
            </a:endParaRPr>
          </a:p>
        </p:txBody>
      </p:sp>
      <p:sp>
        <p:nvSpPr>
          <p:cNvPr id="599063" name="Rectangle 23"/>
          <p:cNvSpPr>
            <a:spLocks noChangeArrowheads="1"/>
          </p:cNvSpPr>
          <p:nvPr/>
        </p:nvSpPr>
        <p:spPr bwMode="auto">
          <a:xfrm>
            <a:off x="838200" y="29718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3300"/>
                </a:solidFill>
                <a:ea typeface="楷体_GB2312" pitchFamily="49" charset="-122"/>
              </a:rPr>
              <a:t>系统运动的稳定性</a:t>
            </a:r>
            <a:r>
              <a:rPr lang="zh-CN" altLang="en-US" sz="2000" b="1">
                <a:ea typeface="楷体_GB2312" pitchFamily="49" charset="-122"/>
              </a:rPr>
              <a:t>，实质上归结为系统平衡状态的稳定性</a:t>
            </a:r>
          </a:p>
        </p:txBody>
      </p:sp>
      <p:sp>
        <p:nvSpPr>
          <p:cNvPr id="599064" name="Line 24"/>
          <p:cNvSpPr>
            <a:spLocks noChangeShapeType="1"/>
          </p:cNvSpPr>
          <p:nvPr/>
        </p:nvSpPr>
        <p:spPr bwMode="auto">
          <a:xfrm>
            <a:off x="1371600" y="5791200"/>
            <a:ext cx="2362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65" name="Line 25"/>
          <p:cNvSpPr>
            <a:spLocks noChangeShapeType="1"/>
          </p:cNvSpPr>
          <p:nvPr/>
        </p:nvSpPr>
        <p:spPr bwMode="auto">
          <a:xfrm flipV="1">
            <a:off x="1752600" y="5105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67" name="Rectangle 27"/>
          <p:cNvSpPr>
            <a:spLocks noChangeArrowheads="1"/>
          </p:cNvSpPr>
          <p:nvPr/>
        </p:nvSpPr>
        <p:spPr bwMode="auto">
          <a:xfrm>
            <a:off x="1371600" y="5715000"/>
            <a:ext cx="38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p>
        </p:txBody>
      </p:sp>
      <p:sp>
        <p:nvSpPr>
          <p:cNvPr id="599069" name="Rectangle 29"/>
          <p:cNvSpPr>
            <a:spLocks noChangeArrowheads="1"/>
          </p:cNvSpPr>
          <p:nvPr/>
        </p:nvSpPr>
        <p:spPr bwMode="auto">
          <a:xfrm>
            <a:off x="3733800" y="57912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t</a:t>
            </a:r>
            <a:endParaRPr lang="en-US" altLang="zh-CN" sz="2000" b="1" baseline="-25000">
              <a:latin typeface="Times New Roman" panose="02020603050405020304" pitchFamily="18" charset="0"/>
              <a:ea typeface="楷体_GB2312" pitchFamily="49" charset="-122"/>
            </a:endParaRPr>
          </a:p>
        </p:txBody>
      </p:sp>
      <p:sp>
        <p:nvSpPr>
          <p:cNvPr id="599070" name="Line 30"/>
          <p:cNvSpPr>
            <a:spLocks noChangeShapeType="1"/>
          </p:cNvSpPr>
          <p:nvPr/>
        </p:nvSpPr>
        <p:spPr bwMode="auto">
          <a:xfrm>
            <a:off x="1295400" y="5410200"/>
            <a:ext cx="23622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71" name="Line 31"/>
          <p:cNvSpPr>
            <a:spLocks noChangeShapeType="1"/>
          </p:cNvSpPr>
          <p:nvPr/>
        </p:nvSpPr>
        <p:spPr bwMode="auto">
          <a:xfrm>
            <a:off x="1295400" y="6172200"/>
            <a:ext cx="23622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72" name="Rectangle 32"/>
          <p:cNvSpPr>
            <a:spLocks noChangeArrowheads="1"/>
          </p:cNvSpPr>
          <p:nvPr/>
        </p:nvSpPr>
        <p:spPr bwMode="auto">
          <a:xfrm>
            <a:off x="1371600" y="531812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p>
        </p:txBody>
      </p:sp>
      <p:sp>
        <p:nvSpPr>
          <p:cNvPr id="599073" name="Freeform 33"/>
          <p:cNvSpPr>
            <a:spLocks/>
          </p:cNvSpPr>
          <p:nvPr/>
        </p:nvSpPr>
        <p:spPr bwMode="auto">
          <a:xfrm>
            <a:off x="1752600" y="5549900"/>
            <a:ext cx="1828800" cy="558800"/>
          </a:xfrm>
          <a:custGeom>
            <a:avLst/>
            <a:gdLst>
              <a:gd name="T0" fmla="*/ 0 w 1152"/>
              <a:gd name="T1" fmla="*/ 8 h 352"/>
              <a:gd name="T2" fmla="*/ 144 w 1152"/>
              <a:gd name="T3" fmla="*/ 200 h 352"/>
              <a:gd name="T4" fmla="*/ 336 w 1152"/>
              <a:gd name="T5" fmla="*/ 56 h 352"/>
              <a:gd name="T6" fmla="*/ 576 w 1152"/>
              <a:gd name="T7" fmla="*/ 344 h 352"/>
              <a:gd name="T8" fmla="*/ 864 w 1152"/>
              <a:gd name="T9" fmla="*/ 8 h 352"/>
              <a:gd name="T10" fmla="*/ 1056 w 1152"/>
              <a:gd name="T11" fmla="*/ 296 h 352"/>
              <a:gd name="T12" fmla="*/ 1104 w 1152"/>
              <a:gd name="T13" fmla="*/ 296 h 352"/>
              <a:gd name="T14" fmla="*/ 1152 w 1152"/>
              <a:gd name="T15" fmla="*/ 20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352">
                <a:moveTo>
                  <a:pt x="0" y="8"/>
                </a:moveTo>
                <a:cubicBezTo>
                  <a:pt x="44" y="100"/>
                  <a:pt x="88" y="192"/>
                  <a:pt x="144" y="200"/>
                </a:cubicBezTo>
                <a:cubicBezTo>
                  <a:pt x="200" y="208"/>
                  <a:pt x="264" y="32"/>
                  <a:pt x="336" y="56"/>
                </a:cubicBezTo>
                <a:cubicBezTo>
                  <a:pt x="408" y="80"/>
                  <a:pt x="488" y="352"/>
                  <a:pt x="576" y="344"/>
                </a:cubicBezTo>
                <a:cubicBezTo>
                  <a:pt x="664" y="336"/>
                  <a:pt x="784" y="16"/>
                  <a:pt x="864" y="8"/>
                </a:cubicBezTo>
                <a:cubicBezTo>
                  <a:pt x="944" y="0"/>
                  <a:pt x="1016" y="248"/>
                  <a:pt x="1056" y="296"/>
                </a:cubicBezTo>
                <a:cubicBezTo>
                  <a:pt x="1096" y="344"/>
                  <a:pt x="1088" y="312"/>
                  <a:pt x="1104" y="296"/>
                </a:cubicBezTo>
                <a:cubicBezTo>
                  <a:pt x="1120" y="280"/>
                  <a:pt x="1144" y="216"/>
                  <a:pt x="1152" y="200"/>
                </a:cubicBezTo>
              </a:path>
            </a:pathLst>
          </a:custGeom>
          <a:noFill/>
          <a:ln w="9525" cap="flat" cmpd="sng">
            <a:solidFill>
              <a:schemeClr val="tx1"/>
            </a:solidFill>
            <a:prstDash val="solid"/>
            <a:round/>
            <a:headEnd type="oval"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74" name="Line 34"/>
          <p:cNvSpPr>
            <a:spLocks noChangeShapeType="1"/>
          </p:cNvSpPr>
          <p:nvPr/>
        </p:nvSpPr>
        <p:spPr bwMode="auto">
          <a:xfrm>
            <a:off x="5461000" y="5791200"/>
            <a:ext cx="2387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75" name="Line 35"/>
          <p:cNvSpPr>
            <a:spLocks noChangeShapeType="1"/>
          </p:cNvSpPr>
          <p:nvPr/>
        </p:nvSpPr>
        <p:spPr bwMode="auto">
          <a:xfrm flipV="1">
            <a:off x="5867400" y="5105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76" name="Rectangle 36"/>
          <p:cNvSpPr>
            <a:spLocks noChangeArrowheads="1"/>
          </p:cNvSpPr>
          <p:nvPr/>
        </p:nvSpPr>
        <p:spPr bwMode="auto">
          <a:xfrm>
            <a:off x="5461000" y="5715000"/>
            <a:ext cx="38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p>
        </p:txBody>
      </p:sp>
      <p:sp>
        <p:nvSpPr>
          <p:cNvPr id="599077" name="Rectangle 37"/>
          <p:cNvSpPr>
            <a:spLocks noChangeArrowheads="1"/>
          </p:cNvSpPr>
          <p:nvPr/>
        </p:nvSpPr>
        <p:spPr bwMode="auto">
          <a:xfrm>
            <a:off x="7823200" y="57912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t</a:t>
            </a:r>
            <a:endParaRPr lang="en-US" altLang="zh-CN" sz="2000" b="1" baseline="-25000">
              <a:latin typeface="Times New Roman" panose="02020603050405020304" pitchFamily="18" charset="0"/>
              <a:ea typeface="楷体_GB2312" pitchFamily="49" charset="-122"/>
            </a:endParaRPr>
          </a:p>
        </p:txBody>
      </p:sp>
      <p:sp>
        <p:nvSpPr>
          <p:cNvPr id="599078" name="Line 38"/>
          <p:cNvSpPr>
            <a:spLocks noChangeShapeType="1"/>
          </p:cNvSpPr>
          <p:nvPr/>
        </p:nvSpPr>
        <p:spPr bwMode="auto">
          <a:xfrm>
            <a:off x="5384800" y="5410200"/>
            <a:ext cx="23622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79" name="Line 39"/>
          <p:cNvSpPr>
            <a:spLocks noChangeShapeType="1"/>
          </p:cNvSpPr>
          <p:nvPr/>
        </p:nvSpPr>
        <p:spPr bwMode="auto">
          <a:xfrm>
            <a:off x="5384800" y="6172200"/>
            <a:ext cx="23622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9080" name="Rectangle 40"/>
          <p:cNvSpPr>
            <a:spLocks noChangeArrowheads="1"/>
          </p:cNvSpPr>
          <p:nvPr/>
        </p:nvSpPr>
        <p:spPr bwMode="auto">
          <a:xfrm>
            <a:off x="5461000" y="531812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p>
        </p:txBody>
      </p:sp>
      <p:sp>
        <p:nvSpPr>
          <p:cNvPr id="599085" name="Freeform 45"/>
          <p:cNvSpPr>
            <a:spLocks/>
          </p:cNvSpPr>
          <p:nvPr/>
        </p:nvSpPr>
        <p:spPr bwMode="auto">
          <a:xfrm>
            <a:off x="5867400" y="5473700"/>
            <a:ext cx="1828800" cy="546100"/>
          </a:xfrm>
          <a:custGeom>
            <a:avLst/>
            <a:gdLst>
              <a:gd name="T0" fmla="*/ 0 w 1152"/>
              <a:gd name="T1" fmla="*/ 8 h 344"/>
              <a:gd name="T2" fmla="*/ 144 w 1152"/>
              <a:gd name="T3" fmla="*/ 344 h 344"/>
              <a:gd name="T4" fmla="*/ 288 w 1152"/>
              <a:gd name="T5" fmla="*/ 8 h 344"/>
              <a:gd name="T6" fmla="*/ 480 w 1152"/>
              <a:gd name="T7" fmla="*/ 296 h 344"/>
              <a:gd name="T8" fmla="*/ 672 w 1152"/>
              <a:gd name="T9" fmla="*/ 104 h 344"/>
              <a:gd name="T10" fmla="*/ 912 w 1152"/>
              <a:gd name="T11" fmla="*/ 248 h 344"/>
              <a:gd name="T12" fmla="*/ 1008 w 1152"/>
              <a:gd name="T13" fmla="*/ 152 h 344"/>
              <a:gd name="T14" fmla="*/ 1104 w 1152"/>
              <a:gd name="T15" fmla="*/ 200 h 344"/>
              <a:gd name="T16" fmla="*/ 1152 w 1152"/>
              <a:gd name="T17" fmla="*/ 20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44">
                <a:moveTo>
                  <a:pt x="0" y="8"/>
                </a:moveTo>
                <a:cubicBezTo>
                  <a:pt x="48" y="176"/>
                  <a:pt x="96" y="344"/>
                  <a:pt x="144" y="344"/>
                </a:cubicBezTo>
                <a:cubicBezTo>
                  <a:pt x="192" y="344"/>
                  <a:pt x="232" y="16"/>
                  <a:pt x="288" y="8"/>
                </a:cubicBezTo>
                <a:cubicBezTo>
                  <a:pt x="344" y="0"/>
                  <a:pt x="416" y="280"/>
                  <a:pt x="480" y="296"/>
                </a:cubicBezTo>
                <a:cubicBezTo>
                  <a:pt x="544" y="312"/>
                  <a:pt x="600" y="112"/>
                  <a:pt x="672" y="104"/>
                </a:cubicBezTo>
                <a:cubicBezTo>
                  <a:pt x="744" y="96"/>
                  <a:pt x="856" y="240"/>
                  <a:pt x="912" y="248"/>
                </a:cubicBezTo>
                <a:cubicBezTo>
                  <a:pt x="968" y="256"/>
                  <a:pt x="976" y="160"/>
                  <a:pt x="1008" y="152"/>
                </a:cubicBezTo>
                <a:cubicBezTo>
                  <a:pt x="1040" y="144"/>
                  <a:pt x="1080" y="192"/>
                  <a:pt x="1104" y="200"/>
                </a:cubicBezTo>
                <a:cubicBezTo>
                  <a:pt x="1128" y="208"/>
                  <a:pt x="1140" y="204"/>
                  <a:pt x="1152" y="200"/>
                </a:cubicBezTo>
              </a:path>
            </a:pathLst>
          </a:custGeom>
          <a:noFill/>
          <a:ln w="9525" cap="flat" cmpd="sng">
            <a:solidFill>
              <a:schemeClr val="tx1"/>
            </a:solidFill>
            <a:prstDash val="solid"/>
            <a:round/>
            <a:headEnd type="oval"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886225917"/>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9054"/>
                                        </p:tgtEl>
                                        <p:attrNameLst>
                                          <p:attrName>style.visibility</p:attrName>
                                        </p:attrNameLst>
                                      </p:cBhvr>
                                      <p:to>
                                        <p:strVal val="visible"/>
                                      </p:to>
                                    </p:set>
                                    <p:animEffect transition="in" filter="blinds(horizontal)">
                                      <p:cBhvr>
                                        <p:cTn id="7" dur="500"/>
                                        <p:tgtEl>
                                          <p:spTgt spid="5990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61"/>
                                        </p:tgtEl>
                                        <p:attrNameLst>
                                          <p:attrName>style.visibility</p:attrName>
                                        </p:attrNameLst>
                                      </p:cBhvr>
                                      <p:to>
                                        <p:strVal val="visible"/>
                                      </p:to>
                                    </p:set>
                                    <p:animEffect transition="in" filter="blinds(horizontal)">
                                      <p:cBhvr>
                                        <p:cTn id="12" dur="500"/>
                                        <p:tgtEl>
                                          <p:spTgt spid="599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9055"/>
                                        </p:tgtEl>
                                        <p:attrNameLst>
                                          <p:attrName>style.visibility</p:attrName>
                                        </p:attrNameLst>
                                      </p:cBhvr>
                                      <p:to>
                                        <p:strVal val="visible"/>
                                      </p:to>
                                    </p:set>
                                    <p:animEffect transition="in" filter="blinds(horizontal)">
                                      <p:cBhvr>
                                        <p:cTn id="17" dur="500"/>
                                        <p:tgtEl>
                                          <p:spTgt spid="59905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99059"/>
                                        </p:tgtEl>
                                        <p:attrNameLst>
                                          <p:attrName>style.visibility</p:attrName>
                                        </p:attrNameLst>
                                      </p:cBhvr>
                                      <p:to>
                                        <p:strVal val="visible"/>
                                      </p:to>
                                    </p:set>
                                    <p:animEffect transition="in" filter="blinds(horizontal)">
                                      <p:cBhvr>
                                        <p:cTn id="20" dur="500"/>
                                        <p:tgtEl>
                                          <p:spTgt spid="5990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99062"/>
                                        </p:tgtEl>
                                        <p:attrNameLst>
                                          <p:attrName>style.visibility</p:attrName>
                                        </p:attrNameLst>
                                      </p:cBhvr>
                                      <p:to>
                                        <p:strVal val="visible"/>
                                      </p:to>
                                    </p:set>
                                    <p:animEffect transition="in" filter="blinds(horizontal)">
                                      <p:cBhvr>
                                        <p:cTn id="25" dur="500"/>
                                        <p:tgtEl>
                                          <p:spTgt spid="5990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99063"/>
                                        </p:tgtEl>
                                        <p:attrNameLst>
                                          <p:attrName>style.visibility</p:attrName>
                                        </p:attrNameLst>
                                      </p:cBhvr>
                                      <p:to>
                                        <p:strVal val="visible"/>
                                      </p:to>
                                    </p:set>
                                    <p:animEffect transition="in" filter="blinds(horizontal)">
                                      <p:cBhvr>
                                        <p:cTn id="30" dur="500"/>
                                        <p:tgtEl>
                                          <p:spTgt spid="5990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99044">
                                            <p:txEl>
                                              <p:pRg st="0" end="0"/>
                                            </p:txEl>
                                          </p:spTgt>
                                        </p:tgtEl>
                                        <p:attrNameLst>
                                          <p:attrName>style.visibility</p:attrName>
                                        </p:attrNameLst>
                                      </p:cBhvr>
                                      <p:to>
                                        <p:strVal val="visible"/>
                                      </p:to>
                                    </p:set>
                                    <p:animEffect transition="in" filter="blinds(horizontal)">
                                      <p:cBhvr>
                                        <p:cTn id="35" dur="500"/>
                                        <p:tgtEl>
                                          <p:spTgt spid="599044">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99044">
                                            <p:txEl>
                                              <p:pRg st="1" end="1"/>
                                            </p:txEl>
                                          </p:spTgt>
                                        </p:tgtEl>
                                        <p:attrNameLst>
                                          <p:attrName>style.visibility</p:attrName>
                                        </p:attrNameLst>
                                      </p:cBhvr>
                                      <p:to>
                                        <p:strVal val="visible"/>
                                      </p:to>
                                    </p:set>
                                    <p:animEffect transition="in" filter="blinds(horizontal)">
                                      <p:cBhvr>
                                        <p:cTn id="38" dur="500"/>
                                        <p:tgtEl>
                                          <p:spTgt spid="599044">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99064"/>
                                        </p:tgtEl>
                                        <p:attrNameLst>
                                          <p:attrName>style.visibility</p:attrName>
                                        </p:attrNameLst>
                                      </p:cBhvr>
                                      <p:to>
                                        <p:strVal val="visible"/>
                                      </p:to>
                                    </p:set>
                                    <p:animEffect transition="in" filter="blinds(horizontal)">
                                      <p:cBhvr>
                                        <p:cTn id="43" dur="500"/>
                                        <p:tgtEl>
                                          <p:spTgt spid="59906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99065"/>
                                        </p:tgtEl>
                                        <p:attrNameLst>
                                          <p:attrName>style.visibility</p:attrName>
                                        </p:attrNameLst>
                                      </p:cBhvr>
                                      <p:to>
                                        <p:strVal val="visible"/>
                                      </p:to>
                                    </p:set>
                                    <p:animEffect transition="in" filter="blinds(horizontal)">
                                      <p:cBhvr>
                                        <p:cTn id="46" dur="500"/>
                                        <p:tgtEl>
                                          <p:spTgt spid="59906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99067"/>
                                        </p:tgtEl>
                                        <p:attrNameLst>
                                          <p:attrName>style.visibility</p:attrName>
                                        </p:attrNameLst>
                                      </p:cBhvr>
                                      <p:to>
                                        <p:strVal val="visible"/>
                                      </p:to>
                                    </p:set>
                                    <p:animEffect transition="in" filter="blinds(horizontal)">
                                      <p:cBhvr>
                                        <p:cTn id="49" dur="500"/>
                                        <p:tgtEl>
                                          <p:spTgt spid="59906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99069"/>
                                        </p:tgtEl>
                                        <p:attrNameLst>
                                          <p:attrName>style.visibility</p:attrName>
                                        </p:attrNameLst>
                                      </p:cBhvr>
                                      <p:to>
                                        <p:strVal val="visible"/>
                                      </p:to>
                                    </p:set>
                                    <p:animEffect transition="in" filter="blinds(horizontal)">
                                      <p:cBhvr>
                                        <p:cTn id="52" dur="500"/>
                                        <p:tgtEl>
                                          <p:spTgt spid="59906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99070"/>
                                        </p:tgtEl>
                                        <p:attrNameLst>
                                          <p:attrName>style.visibility</p:attrName>
                                        </p:attrNameLst>
                                      </p:cBhvr>
                                      <p:to>
                                        <p:strVal val="visible"/>
                                      </p:to>
                                    </p:set>
                                    <p:animEffect transition="in" filter="blinds(horizontal)">
                                      <p:cBhvr>
                                        <p:cTn id="55" dur="500"/>
                                        <p:tgtEl>
                                          <p:spTgt spid="59907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99071"/>
                                        </p:tgtEl>
                                        <p:attrNameLst>
                                          <p:attrName>style.visibility</p:attrName>
                                        </p:attrNameLst>
                                      </p:cBhvr>
                                      <p:to>
                                        <p:strVal val="visible"/>
                                      </p:to>
                                    </p:set>
                                    <p:animEffect transition="in" filter="blinds(horizontal)">
                                      <p:cBhvr>
                                        <p:cTn id="58" dur="500"/>
                                        <p:tgtEl>
                                          <p:spTgt spid="59907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99072"/>
                                        </p:tgtEl>
                                        <p:attrNameLst>
                                          <p:attrName>style.visibility</p:attrName>
                                        </p:attrNameLst>
                                      </p:cBhvr>
                                      <p:to>
                                        <p:strVal val="visible"/>
                                      </p:to>
                                    </p:set>
                                    <p:animEffect transition="in" filter="blinds(horizontal)">
                                      <p:cBhvr>
                                        <p:cTn id="61" dur="500"/>
                                        <p:tgtEl>
                                          <p:spTgt spid="59907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99073"/>
                                        </p:tgtEl>
                                        <p:attrNameLst>
                                          <p:attrName>style.visibility</p:attrName>
                                        </p:attrNameLst>
                                      </p:cBhvr>
                                      <p:to>
                                        <p:strVal val="visible"/>
                                      </p:to>
                                    </p:set>
                                    <p:animEffect transition="in" filter="blinds(horizontal)">
                                      <p:cBhvr>
                                        <p:cTn id="64" dur="500"/>
                                        <p:tgtEl>
                                          <p:spTgt spid="59907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599044">
                                            <p:txEl>
                                              <p:pRg st="2" end="2"/>
                                            </p:txEl>
                                          </p:spTgt>
                                        </p:tgtEl>
                                        <p:attrNameLst>
                                          <p:attrName>style.visibility</p:attrName>
                                        </p:attrNameLst>
                                      </p:cBhvr>
                                      <p:to>
                                        <p:strVal val="visible"/>
                                      </p:to>
                                    </p:set>
                                    <p:animEffect transition="in" filter="blinds(horizontal)">
                                      <p:cBhvr>
                                        <p:cTn id="69" dur="500"/>
                                        <p:tgtEl>
                                          <p:spTgt spid="599044">
                                            <p:txEl>
                                              <p:pRg st="2" end="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99074"/>
                                        </p:tgtEl>
                                        <p:attrNameLst>
                                          <p:attrName>style.visibility</p:attrName>
                                        </p:attrNameLst>
                                      </p:cBhvr>
                                      <p:to>
                                        <p:strVal val="visible"/>
                                      </p:to>
                                    </p:set>
                                    <p:animEffect transition="in" filter="blinds(horizontal)">
                                      <p:cBhvr>
                                        <p:cTn id="74" dur="500"/>
                                        <p:tgtEl>
                                          <p:spTgt spid="59907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99075"/>
                                        </p:tgtEl>
                                        <p:attrNameLst>
                                          <p:attrName>style.visibility</p:attrName>
                                        </p:attrNameLst>
                                      </p:cBhvr>
                                      <p:to>
                                        <p:strVal val="visible"/>
                                      </p:to>
                                    </p:set>
                                    <p:animEffect transition="in" filter="blinds(horizontal)">
                                      <p:cBhvr>
                                        <p:cTn id="77" dur="500"/>
                                        <p:tgtEl>
                                          <p:spTgt spid="59907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599076"/>
                                        </p:tgtEl>
                                        <p:attrNameLst>
                                          <p:attrName>style.visibility</p:attrName>
                                        </p:attrNameLst>
                                      </p:cBhvr>
                                      <p:to>
                                        <p:strVal val="visible"/>
                                      </p:to>
                                    </p:set>
                                    <p:animEffect transition="in" filter="blinds(horizontal)">
                                      <p:cBhvr>
                                        <p:cTn id="80" dur="500"/>
                                        <p:tgtEl>
                                          <p:spTgt spid="59907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599077"/>
                                        </p:tgtEl>
                                        <p:attrNameLst>
                                          <p:attrName>style.visibility</p:attrName>
                                        </p:attrNameLst>
                                      </p:cBhvr>
                                      <p:to>
                                        <p:strVal val="visible"/>
                                      </p:to>
                                    </p:set>
                                    <p:animEffect transition="in" filter="blinds(horizontal)">
                                      <p:cBhvr>
                                        <p:cTn id="83" dur="500"/>
                                        <p:tgtEl>
                                          <p:spTgt spid="59907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599078"/>
                                        </p:tgtEl>
                                        <p:attrNameLst>
                                          <p:attrName>style.visibility</p:attrName>
                                        </p:attrNameLst>
                                      </p:cBhvr>
                                      <p:to>
                                        <p:strVal val="visible"/>
                                      </p:to>
                                    </p:set>
                                    <p:animEffect transition="in" filter="blinds(horizontal)">
                                      <p:cBhvr>
                                        <p:cTn id="86" dur="500"/>
                                        <p:tgtEl>
                                          <p:spTgt spid="59907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99079"/>
                                        </p:tgtEl>
                                        <p:attrNameLst>
                                          <p:attrName>style.visibility</p:attrName>
                                        </p:attrNameLst>
                                      </p:cBhvr>
                                      <p:to>
                                        <p:strVal val="visible"/>
                                      </p:to>
                                    </p:set>
                                    <p:animEffect transition="in" filter="blinds(horizontal)">
                                      <p:cBhvr>
                                        <p:cTn id="89" dur="500"/>
                                        <p:tgtEl>
                                          <p:spTgt spid="599079"/>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599080"/>
                                        </p:tgtEl>
                                        <p:attrNameLst>
                                          <p:attrName>style.visibility</p:attrName>
                                        </p:attrNameLst>
                                      </p:cBhvr>
                                      <p:to>
                                        <p:strVal val="visible"/>
                                      </p:to>
                                    </p:set>
                                    <p:animEffect transition="in" filter="blinds(horizontal)">
                                      <p:cBhvr>
                                        <p:cTn id="92" dur="500"/>
                                        <p:tgtEl>
                                          <p:spTgt spid="59908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599085"/>
                                        </p:tgtEl>
                                        <p:attrNameLst>
                                          <p:attrName>style.visibility</p:attrName>
                                        </p:attrNameLst>
                                      </p:cBhvr>
                                      <p:to>
                                        <p:strVal val="visible"/>
                                      </p:to>
                                    </p:set>
                                    <p:animEffect transition="in" filter="blinds(horizontal)">
                                      <p:cBhvr>
                                        <p:cTn id="95" dur="500"/>
                                        <p:tgtEl>
                                          <p:spTgt spid="599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54" grpId="0"/>
      <p:bldP spid="599055" grpId="0"/>
      <p:bldP spid="599059" grpId="0"/>
      <p:bldP spid="599061" grpId="0"/>
      <p:bldP spid="599062" grpId="0"/>
      <p:bldP spid="599063" grpId="0"/>
      <p:bldP spid="599064" grpId="0" animBg="1"/>
      <p:bldP spid="599065" grpId="0" animBg="1"/>
      <p:bldP spid="599067" grpId="0"/>
      <p:bldP spid="599069" grpId="0"/>
      <p:bldP spid="599070" grpId="0" animBg="1"/>
      <p:bldP spid="599071" grpId="0" animBg="1"/>
      <p:bldP spid="599072" grpId="0"/>
      <p:bldP spid="599073" grpId="0" animBg="1"/>
      <p:bldP spid="599074" grpId="0" animBg="1"/>
      <p:bldP spid="599075" grpId="0" animBg="1"/>
      <p:bldP spid="599076" grpId="0"/>
      <p:bldP spid="599077" grpId="0"/>
      <p:bldP spid="599078" grpId="0" animBg="1"/>
      <p:bldP spid="599079" grpId="0" animBg="1"/>
      <p:bldP spid="599080" grpId="0"/>
      <p:bldP spid="59908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8" name="Rectangle 4"/>
          <p:cNvSpPr>
            <a:spLocks noChangeArrowheads="1"/>
          </p:cNvSpPr>
          <p:nvPr/>
        </p:nvSpPr>
        <p:spPr bwMode="auto">
          <a:xfrm>
            <a:off x="1447800" y="4267200"/>
            <a:ext cx="74660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pPr>
            <a:r>
              <a:rPr lang="zh-CN" altLang="en-US" sz="2000" b="1">
                <a:latin typeface="Times New Roman" panose="02020603050405020304" pitchFamily="18" charset="0"/>
                <a:ea typeface="楷体_GB2312" pitchFamily="49" charset="-122"/>
              </a:rPr>
              <a:t>基本特征：</a:t>
            </a:r>
            <a:endParaRPr lang="zh-CN" altLang="en-US" b="1"/>
          </a:p>
        </p:txBody>
      </p:sp>
      <p:graphicFrame>
        <p:nvGraphicFramePr>
          <p:cNvPr id="600069" name="Object 5"/>
          <p:cNvGraphicFramePr>
            <a:graphicFrameLocks noChangeAspect="1"/>
          </p:cNvGraphicFramePr>
          <p:nvPr/>
        </p:nvGraphicFramePr>
        <p:xfrm>
          <a:off x="2905125" y="3444875"/>
          <a:ext cx="3038475" cy="374650"/>
        </p:xfrm>
        <a:graphic>
          <a:graphicData uri="http://schemas.openxmlformats.org/presentationml/2006/ole">
            <mc:AlternateContent xmlns:mc="http://schemas.openxmlformats.org/markup-compatibility/2006">
              <mc:Choice xmlns:v="urn:schemas-microsoft-com:vml" Requires="v">
                <p:oleObj spid="_x0000_s8218" name="公式" r:id="rId3" imgW="1854000" imgH="228600" progId="Equation.3">
                  <p:embed/>
                </p:oleObj>
              </mc:Choice>
              <mc:Fallback>
                <p:oleObj name="公式" r:id="rId3" imgW="1854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3444875"/>
                        <a:ext cx="30384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71" name="Object 7"/>
          <p:cNvGraphicFramePr>
            <a:graphicFrameLocks noChangeAspect="1"/>
          </p:cNvGraphicFramePr>
          <p:nvPr/>
        </p:nvGraphicFramePr>
        <p:xfrm>
          <a:off x="2741613" y="1443038"/>
          <a:ext cx="3508375" cy="385762"/>
        </p:xfrm>
        <a:graphic>
          <a:graphicData uri="http://schemas.openxmlformats.org/presentationml/2006/ole">
            <mc:AlternateContent xmlns:mc="http://schemas.openxmlformats.org/markup-compatibility/2006">
              <mc:Choice xmlns:v="urn:schemas-microsoft-com:vml" Requires="v">
                <p:oleObj spid="_x0000_s8219" name="Equation" r:id="rId5" imgW="2082600" imgH="228600" progId="Equation.DSMT4">
                  <p:embed/>
                </p:oleObj>
              </mc:Choice>
              <mc:Fallback>
                <p:oleObj name="Equation" r:id="rId5" imgW="20826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613" y="1443038"/>
                        <a:ext cx="35083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0072" name="Text Box 8"/>
          <p:cNvSpPr txBox="1">
            <a:spLocks noChangeArrowheads="1"/>
          </p:cNvSpPr>
          <p:nvPr/>
        </p:nvSpPr>
        <p:spPr bwMode="auto">
          <a:xfrm>
            <a:off x="1470025" y="5943600"/>
            <a:ext cx="73691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spcBef>
                <a:spcPct val="50000"/>
              </a:spcBef>
            </a:pPr>
            <a:r>
              <a:rPr lang="zh-CN" altLang="en-US" sz="2000" b="1">
                <a:latin typeface="Times New Roman" panose="02020603050405020304" pitchFamily="18" charset="0"/>
                <a:ea typeface="楷体_GB2312" pitchFamily="49" charset="-122"/>
              </a:rPr>
              <a:t>对平衡状态的约定：稳定性分析主要针对孤立平衡状态</a:t>
            </a:r>
          </a:p>
          <a:p>
            <a:pPr eaLnBrk="0" hangingPunct="0">
              <a:lnSpc>
                <a:spcPct val="80000"/>
              </a:lnSpc>
              <a:spcBef>
                <a:spcPct val="50000"/>
              </a:spcBef>
            </a:pPr>
            <a:r>
              <a:rPr lang="zh-CN" altLang="en-US" sz="2000" b="1">
                <a:latin typeface="Times New Roman" panose="02020603050405020304" pitchFamily="18" charset="0"/>
                <a:ea typeface="楷体_GB2312" pitchFamily="49" charset="-122"/>
              </a:rPr>
              <a:t>                                     随后稳定性分析，把</a:t>
            </a:r>
            <a:r>
              <a:rPr lang="zh-CN" altLang="en-US" sz="2000" b="1">
                <a:solidFill>
                  <a:srgbClr val="FF0000"/>
                </a:solidFill>
                <a:latin typeface="Times New Roman" panose="02020603050405020304" pitchFamily="18" charset="0"/>
                <a:ea typeface="楷体_GB2312" pitchFamily="49" charset="-122"/>
              </a:rPr>
              <a:t>平衡状态设为原点</a:t>
            </a:r>
          </a:p>
        </p:txBody>
      </p:sp>
      <p:sp>
        <p:nvSpPr>
          <p:cNvPr id="600078" name="Rectangle 14"/>
          <p:cNvSpPr>
            <a:spLocks noChangeArrowheads="1"/>
          </p:cNvSpPr>
          <p:nvPr/>
        </p:nvSpPr>
        <p:spPr bwMode="auto">
          <a:xfrm>
            <a:off x="152400" y="228600"/>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00"/>
                </a:solidFill>
                <a:latin typeface="Times New Roman" panose="02020603050405020304" pitchFamily="18" charset="0"/>
                <a:ea typeface="楷体_GB2312" pitchFamily="49" charset="-122"/>
              </a:rPr>
              <a:t>(1)  </a:t>
            </a:r>
            <a:r>
              <a:rPr lang="zh-CN" altLang="en-US" sz="2000" b="1">
                <a:solidFill>
                  <a:srgbClr val="FF0000"/>
                </a:solidFill>
                <a:latin typeface="Times New Roman" panose="02020603050405020304" pitchFamily="18" charset="0"/>
                <a:ea typeface="楷体_GB2312" pitchFamily="49" charset="-122"/>
              </a:rPr>
              <a:t>自治系统</a:t>
            </a:r>
            <a:endParaRPr lang="zh-CN" altLang="en-US" sz="2000" b="1">
              <a:latin typeface="Times New Roman" panose="02020603050405020304" pitchFamily="18" charset="0"/>
              <a:ea typeface="楷体_GB2312" pitchFamily="49" charset="-122"/>
            </a:endParaRPr>
          </a:p>
        </p:txBody>
      </p:sp>
      <p:sp>
        <p:nvSpPr>
          <p:cNvPr id="600079" name="Rectangle 15"/>
          <p:cNvSpPr>
            <a:spLocks noChangeArrowheads="1"/>
          </p:cNvSpPr>
          <p:nvPr/>
        </p:nvSpPr>
        <p:spPr bwMode="auto">
          <a:xfrm>
            <a:off x="609600" y="6096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3300"/>
                </a:solidFill>
                <a:ea typeface="楷体_GB2312" pitchFamily="49" charset="-122"/>
              </a:rPr>
              <a:t>定义</a:t>
            </a:r>
            <a:r>
              <a:rPr lang="zh-CN" altLang="en-US" sz="2000" b="1">
                <a:ea typeface="楷体_GB2312" pitchFamily="49" charset="-122"/>
              </a:rPr>
              <a:t>：自治系统定义为</a:t>
            </a:r>
            <a:r>
              <a:rPr lang="zh-CN" altLang="en-US" sz="2000" b="1">
                <a:solidFill>
                  <a:srgbClr val="FF0000"/>
                </a:solidFill>
                <a:ea typeface="楷体_GB2312" pitchFamily="49" charset="-122"/>
              </a:rPr>
              <a:t>没有输入作用</a:t>
            </a:r>
            <a:r>
              <a:rPr lang="zh-CN" altLang="en-US" sz="2000" b="1">
                <a:ea typeface="楷体_GB2312" pitchFamily="49" charset="-122"/>
              </a:rPr>
              <a:t>的一类动态系统</a:t>
            </a:r>
          </a:p>
        </p:txBody>
      </p:sp>
      <p:sp>
        <p:nvSpPr>
          <p:cNvPr id="600080" name="Rectangle 16"/>
          <p:cNvSpPr>
            <a:spLocks noChangeArrowheads="1"/>
          </p:cNvSpPr>
          <p:nvPr/>
        </p:nvSpPr>
        <p:spPr bwMode="auto">
          <a:xfrm>
            <a:off x="914400" y="9906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作为最一般的情形，对连续非线性时变系统，自治系统状态方程为</a:t>
            </a:r>
          </a:p>
        </p:txBody>
      </p:sp>
      <p:sp>
        <p:nvSpPr>
          <p:cNvPr id="600081" name="AutoShape 17"/>
          <p:cNvSpPr>
            <a:spLocks/>
          </p:cNvSpPr>
          <p:nvPr/>
        </p:nvSpPr>
        <p:spPr bwMode="auto">
          <a:xfrm rot="5400000">
            <a:off x="4343400" y="-647700"/>
            <a:ext cx="304800" cy="5410200"/>
          </a:xfrm>
          <a:prstGeom prst="leftBrace">
            <a:avLst>
              <a:gd name="adj1" fmla="val 14791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0082" name="Object 18"/>
          <p:cNvGraphicFramePr>
            <a:graphicFrameLocks noChangeAspect="1"/>
          </p:cNvGraphicFramePr>
          <p:nvPr/>
        </p:nvGraphicFramePr>
        <p:xfrm>
          <a:off x="1905000" y="2133600"/>
          <a:ext cx="962025" cy="342900"/>
        </p:xfrm>
        <a:graphic>
          <a:graphicData uri="http://schemas.openxmlformats.org/presentationml/2006/ole">
            <mc:AlternateContent xmlns:mc="http://schemas.openxmlformats.org/markup-compatibility/2006">
              <mc:Choice xmlns:v="urn:schemas-microsoft-com:vml" Requires="v">
                <p:oleObj spid="_x0000_s8220" name="Equation" r:id="rId7" imgW="571320" imgH="203040" progId="Equation.DSMT4">
                  <p:embed/>
                </p:oleObj>
              </mc:Choice>
              <mc:Fallback>
                <p:oleObj name="Equation" r:id="rId7" imgW="5713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133600"/>
                        <a:ext cx="9620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83" name="Object 19"/>
          <p:cNvGraphicFramePr>
            <a:graphicFrameLocks noChangeAspect="1"/>
          </p:cNvGraphicFramePr>
          <p:nvPr/>
        </p:nvGraphicFramePr>
        <p:xfrm>
          <a:off x="6081713" y="2133600"/>
          <a:ext cx="1047750" cy="342900"/>
        </p:xfrm>
        <a:graphic>
          <a:graphicData uri="http://schemas.openxmlformats.org/presentationml/2006/ole">
            <mc:AlternateContent xmlns:mc="http://schemas.openxmlformats.org/markup-compatibility/2006">
              <mc:Choice xmlns:v="urn:schemas-microsoft-com:vml" Requires="v">
                <p:oleObj spid="_x0000_s8221" name="Equation" r:id="rId9" imgW="622080" imgH="203040" progId="Equation.DSMT4">
                  <p:embed/>
                </p:oleObj>
              </mc:Choice>
              <mc:Fallback>
                <p:oleObj name="Equation" r:id="rId9" imgW="6220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1713" y="2133600"/>
                        <a:ext cx="10477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84" name="Object 20"/>
          <p:cNvGraphicFramePr>
            <a:graphicFrameLocks noChangeAspect="1"/>
          </p:cNvGraphicFramePr>
          <p:nvPr/>
        </p:nvGraphicFramePr>
        <p:xfrm>
          <a:off x="4114800" y="2154238"/>
          <a:ext cx="769938" cy="300037"/>
        </p:xfrm>
        <a:graphic>
          <a:graphicData uri="http://schemas.openxmlformats.org/presentationml/2006/ole">
            <mc:AlternateContent xmlns:mc="http://schemas.openxmlformats.org/markup-compatibility/2006">
              <mc:Choice xmlns:v="urn:schemas-microsoft-com:vml" Requires="v">
                <p:oleObj spid="_x0000_s8222" name="Equation" r:id="rId11" imgW="457200" imgH="177480" progId="Equation.DSMT4">
                  <p:embed/>
                </p:oleObj>
              </mc:Choice>
              <mc:Fallback>
                <p:oleObj name="Equation" r:id="rId11" imgW="45720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154238"/>
                        <a:ext cx="769938"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0085" name="Rectangle 21"/>
          <p:cNvSpPr>
            <a:spLocks noChangeArrowheads="1"/>
          </p:cNvSpPr>
          <p:nvPr/>
        </p:nvSpPr>
        <p:spPr bwMode="auto">
          <a:xfrm>
            <a:off x="152400" y="25908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00"/>
                </a:solidFill>
                <a:latin typeface="Times New Roman" panose="02020603050405020304" pitchFamily="18" charset="0"/>
                <a:ea typeface="楷体_GB2312" pitchFamily="49" charset="-122"/>
              </a:rPr>
              <a:t>(2)  </a:t>
            </a:r>
            <a:r>
              <a:rPr lang="zh-CN" altLang="en-US" sz="2000" b="1">
                <a:solidFill>
                  <a:srgbClr val="FF0000"/>
                </a:solidFill>
                <a:latin typeface="Times New Roman" panose="02020603050405020304" pitchFamily="18" charset="0"/>
                <a:ea typeface="楷体_GB2312" pitchFamily="49" charset="-122"/>
              </a:rPr>
              <a:t>平衡状态</a:t>
            </a:r>
            <a:endParaRPr lang="zh-CN" altLang="en-US" sz="2000" b="1">
              <a:latin typeface="Times New Roman" panose="02020603050405020304" pitchFamily="18" charset="0"/>
              <a:ea typeface="楷体_GB2312" pitchFamily="49" charset="-122"/>
            </a:endParaRPr>
          </a:p>
        </p:txBody>
      </p:sp>
      <p:sp>
        <p:nvSpPr>
          <p:cNvPr id="600086" name="Rectangle 22"/>
          <p:cNvSpPr>
            <a:spLocks noChangeArrowheads="1"/>
          </p:cNvSpPr>
          <p:nvPr/>
        </p:nvSpPr>
        <p:spPr bwMode="auto">
          <a:xfrm>
            <a:off x="609600" y="29718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3300"/>
                </a:solidFill>
                <a:ea typeface="楷体_GB2312" pitchFamily="49" charset="-122"/>
              </a:rPr>
              <a:t>定义</a:t>
            </a:r>
            <a:r>
              <a:rPr lang="zh-CN" altLang="en-US" sz="2000" b="1">
                <a:ea typeface="楷体_GB2312" pitchFamily="49" charset="-122"/>
              </a:rPr>
              <a:t>：对连续非线性时变系统，平衡状态定义为满足属性</a:t>
            </a:r>
          </a:p>
        </p:txBody>
      </p:sp>
      <p:sp>
        <p:nvSpPr>
          <p:cNvPr id="600088" name="Rectangle 24"/>
          <p:cNvSpPr>
            <a:spLocks noChangeArrowheads="1"/>
          </p:cNvSpPr>
          <p:nvPr/>
        </p:nvSpPr>
        <p:spPr bwMode="auto">
          <a:xfrm>
            <a:off x="1371600" y="3830638"/>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的一个状态，即平衡状态的各分量相对时间不再发生变化 </a:t>
            </a:r>
          </a:p>
        </p:txBody>
      </p:sp>
      <p:sp>
        <p:nvSpPr>
          <p:cNvPr id="600090" name="Rectangle 26"/>
          <p:cNvSpPr>
            <a:spLocks noChangeArrowheads="1"/>
          </p:cNvSpPr>
          <p:nvPr/>
        </p:nvSpPr>
        <p:spPr bwMode="auto">
          <a:xfrm>
            <a:off x="165100" y="5165725"/>
            <a:ext cx="189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C3300"/>
                </a:solidFill>
                <a:latin typeface="Times New Roman" panose="02020603050405020304" pitchFamily="18" charset="0"/>
                <a:ea typeface="楷体_GB2312" pitchFamily="49" charset="-122"/>
              </a:rPr>
              <a:t>平衡状态</a:t>
            </a:r>
          </a:p>
        </p:txBody>
      </p:sp>
      <p:graphicFrame>
        <p:nvGraphicFramePr>
          <p:cNvPr id="600091" name="Object 27"/>
          <p:cNvGraphicFramePr>
            <a:graphicFrameLocks noChangeAspect="1"/>
          </p:cNvGraphicFramePr>
          <p:nvPr/>
        </p:nvGraphicFramePr>
        <p:xfrm>
          <a:off x="2743200" y="4373563"/>
          <a:ext cx="665163" cy="374650"/>
        </p:xfrm>
        <a:graphic>
          <a:graphicData uri="http://schemas.openxmlformats.org/presentationml/2006/ole">
            <mc:AlternateContent xmlns:mc="http://schemas.openxmlformats.org/markup-compatibility/2006">
              <mc:Choice xmlns:v="urn:schemas-microsoft-com:vml" Requires="v">
                <p:oleObj spid="_x0000_s8223" name="Equation" r:id="rId13" imgW="406080" imgH="228600" progId="Equation.DSMT4">
                  <p:embed/>
                </p:oleObj>
              </mc:Choice>
              <mc:Fallback>
                <p:oleObj name="Equation" r:id="rId13" imgW="40608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4373563"/>
                        <a:ext cx="665163"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0094" name="Rectangle 30"/>
          <p:cNvSpPr>
            <a:spLocks noChangeArrowheads="1"/>
          </p:cNvSpPr>
          <p:nvPr/>
        </p:nvSpPr>
        <p:spPr bwMode="auto">
          <a:xfrm>
            <a:off x="1447800" y="4732338"/>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楷体_GB2312" pitchFamily="49" charset="-122"/>
              </a:rPr>
              <a:t>不惟一性：自治系统平衡状态一般不惟一</a:t>
            </a:r>
          </a:p>
        </p:txBody>
      </p:sp>
      <p:sp>
        <p:nvSpPr>
          <p:cNvPr id="600096" name="Rectangle 32"/>
          <p:cNvSpPr>
            <a:spLocks noChangeArrowheads="1"/>
          </p:cNvSpPr>
          <p:nvPr/>
        </p:nvSpPr>
        <p:spPr bwMode="auto">
          <a:xfrm>
            <a:off x="1433513" y="5146675"/>
            <a:ext cx="7710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零平衡状态：大多数情况下，</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即原点为系统的一个平衡状态</a:t>
            </a:r>
          </a:p>
        </p:txBody>
      </p:sp>
      <p:sp>
        <p:nvSpPr>
          <p:cNvPr id="600098" name="Rectangle 34"/>
          <p:cNvSpPr>
            <a:spLocks noChangeArrowheads="1"/>
          </p:cNvSpPr>
          <p:nvPr/>
        </p:nvSpPr>
        <p:spPr bwMode="auto">
          <a:xfrm>
            <a:off x="1476375" y="5486400"/>
            <a:ext cx="7362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孤立平衡状态：状态空间中彼此分隔的孤立点形式平衡状态</a:t>
            </a:r>
          </a:p>
        </p:txBody>
      </p:sp>
      <p:sp>
        <p:nvSpPr>
          <p:cNvPr id="600099" name="AutoShape 35"/>
          <p:cNvSpPr>
            <a:spLocks/>
          </p:cNvSpPr>
          <p:nvPr/>
        </p:nvSpPr>
        <p:spPr bwMode="auto">
          <a:xfrm>
            <a:off x="1371600" y="4367213"/>
            <a:ext cx="152400" cy="2033587"/>
          </a:xfrm>
          <a:prstGeom prst="leftBrace">
            <a:avLst>
              <a:gd name="adj1" fmla="val 111198"/>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0100" name="AutoShape 36"/>
          <p:cNvSpPr>
            <a:spLocks noChangeArrowheads="1"/>
          </p:cNvSpPr>
          <p:nvPr/>
        </p:nvSpPr>
        <p:spPr bwMode="auto">
          <a:xfrm>
            <a:off x="3276600" y="2209800"/>
            <a:ext cx="381000" cy="152400"/>
          </a:xfrm>
          <a:prstGeom prst="rightArrow">
            <a:avLst>
              <a:gd name="adj1" fmla="val 50000"/>
              <a:gd name="adj2" fmla="val 625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0101" name="AutoShape 37"/>
          <p:cNvSpPr>
            <a:spLocks noChangeArrowheads="1"/>
          </p:cNvSpPr>
          <p:nvPr/>
        </p:nvSpPr>
        <p:spPr bwMode="auto">
          <a:xfrm>
            <a:off x="5334000" y="2209800"/>
            <a:ext cx="381000" cy="152400"/>
          </a:xfrm>
          <a:prstGeom prst="leftArrow">
            <a:avLst>
              <a:gd name="adj1" fmla="val 50000"/>
              <a:gd name="adj2" fmla="val 625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49983166"/>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0078"/>
                                        </p:tgtEl>
                                        <p:attrNameLst>
                                          <p:attrName>style.visibility</p:attrName>
                                        </p:attrNameLst>
                                      </p:cBhvr>
                                      <p:to>
                                        <p:strVal val="visible"/>
                                      </p:to>
                                    </p:set>
                                    <p:animEffect transition="in" filter="blinds(horizontal)">
                                      <p:cBhvr>
                                        <p:cTn id="7" dur="500"/>
                                        <p:tgtEl>
                                          <p:spTgt spid="600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79"/>
                                        </p:tgtEl>
                                        <p:attrNameLst>
                                          <p:attrName>style.visibility</p:attrName>
                                        </p:attrNameLst>
                                      </p:cBhvr>
                                      <p:to>
                                        <p:strVal val="visible"/>
                                      </p:to>
                                    </p:set>
                                    <p:animEffect transition="in" filter="blinds(horizontal)">
                                      <p:cBhvr>
                                        <p:cTn id="12" dur="500"/>
                                        <p:tgtEl>
                                          <p:spTgt spid="600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0080"/>
                                        </p:tgtEl>
                                        <p:attrNameLst>
                                          <p:attrName>style.visibility</p:attrName>
                                        </p:attrNameLst>
                                      </p:cBhvr>
                                      <p:to>
                                        <p:strVal val="visible"/>
                                      </p:to>
                                    </p:set>
                                    <p:animEffect transition="in" filter="blinds(horizontal)">
                                      <p:cBhvr>
                                        <p:cTn id="17" dur="500"/>
                                        <p:tgtEl>
                                          <p:spTgt spid="600080"/>
                                        </p:tgtEl>
                                      </p:cBhvr>
                                    </p:animEffect>
                                  </p:childTnLst>
                                </p:cTn>
                              </p:par>
                              <p:par>
                                <p:cTn id="18" presetID="3" presetClass="entr" presetSubtype="10" fill="hold" nodeType="withEffect">
                                  <p:stCondLst>
                                    <p:cond delay="0"/>
                                  </p:stCondLst>
                                  <p:childTnLst>
                                    <p:set>
                                      <p:cBhvr>
                                        <p:cTn id="19" dur="1" fill="hold">
                                          <p:stCondLst>
                                            <p:cond delay="0"/>
                                          </p:stCondLst>
                                        </p:cTn>
                                        <p:tgtEl>
                                          <p:spTgt spid="600071"/>
                                        </p:tgtEl>
                                        <p:attrNameLst>
                                          <p:attrName>style.visibility</p:attrName>
                                        </p:attrNameLst>
                                      </p:cBhvr>
                                      <p:to>
                                        <p:strVal val="visible"/>
                                      </p:to>
                                    </p:set>
                                    <p:animEffect transition="in" filter="blinds(horizontal)">
                                      <p:cBhvr>
                                        <p:cTn id="20" dur="500"/>
                                        <p:tgtEl>
                                          <p:spTgt spid="6000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00082"/>
                                        </p:tgtEl>
                                        <p:attrNameLst>
                                          <p:attrName>style.visibility</p:attrName>
                                        </p:attrNameLst>
                                      </p:cBhvr>
                                      <p:to>
                                        <p:strVal val="visible"/>
                                      </p:to>
                                    </p:set>
                                    <p:animEffect transition="in" filter="blinds(horizontal)">
                                      <p:cBhvr>
                                        <p:cTn id="25" dur="500"/>
                                        <p:tgtEl>
                                          <p:spTgt spid="60008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00081"/>
                                        </p:tgtEl>
                                        <p:attrNameLst>
                                          <p:attrName>style.visibility</p:attrName>
                                        </p:attrNameLst>
                                      </p:cBhvr>
                                      <p:to>
                                        <p:strVal val="visible"/>
                                      </p:to>
                                    </p:set>
                                    <p:animEffect transition="in" filter="blinds(horizontal)">
                                      <p:cBhvr>
                                        <p:cTn id="28" dur="500"/>
                                        <p:tgtEl>
                                          <p:spTgt spid="600081"/>
                                        </p:tgtEl>
                                      </p:cBhvr>
                                    </p:animEffect>
                                  </p:childTnLst>
                                </p:cTn>
                              </p:par>
                              <p:par>
                                <p:cTn id="29" presetID="3" presetClass="entr" presetSubtype="10" fill="hold" nodeType="withEffect">
                                  <p:stCondLst>
                                    <p:cond delay="0"/>
                                  </p:stCondLst>
                                  <p:childTnLst>
                                    <p:set>
                                      <p:cBhvr>
                                        <p:cTn id="30" dur="1" fill="hold">
                                          <p:stCondLst>
                                            <p:cond delay="0"/>
                                          </p:stCondLst>
                                        </p:cTn>
                                        <p:tgtEl>
                                          <p:spTgt spid="600083"/>
                                        </p:tgtEl>
                                        <p:attrNameLst>
                                          <p:attrName>style.visibility</p:attrName>
                                        </p:attrNameLst>
                                      </p:cBhvr>
                                      <p:to>
                                        <p:strVal val="visible"/>
                                      </p:to>
                                    </p:set>
                                    <p:animEffect transition="in" filter="blinds(horizontal)">
                                      <p:cBhvr>
                                        <p:cTn id="31" dur="500"/>
                                        <p:tgtEl>
                                          <p:spTgt spid="6000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00101"/>
                                        </p:tgtEl>
                                        <p:attrNameLst>
                                          <p:attrName>style.visibility</p:attrName>
                                        </p:attrNameLst>
                                      </p:cBhvr>
                                      <p:to>
                                        <p:strVal val="visible"/>
                                      </p:to>
                                    </p:set>
                                    <p:animEffect transition="in" filter="blinds(horizontal)">
                                      <p:cBhvr>
                                        <p:cTn id="36" dur="500"/>
                                        <p:tgtEl>
                                          <p:spTgt spid="600101"/>
                                        </p:tgtEl>
                                      </p:cBhvr>
                                    </p:animEffect>
                                  </p:childTnLst>
                                </p:cTn>
                              </p:par>
                              <p:par>
                                <p:cTn id="37" presetID="3" presetClass="entr" presetSubtype="10" fill="hold" nodeType="withEffect">
                                  <p:stCondLst>
                                    <p:cond delay="0"/>
                                  </p:stCondLst>
                                  <p:childTnLst>
                                    <p:set>
                                      <p:cBhvr>
                                        <p:cTn id="38" dur="1" fill="hold">
                                          <p:stCondLst>
                                            <p:cond delay="0"/>
                                          </p:stCondLst>
                                        </p:cTn>
                                        <p:tgtEl>
                                          <p:spTgt spid="600084"/>
                                        </p:tgtEl>
                                        <p:attrNameLst>
                                          <p:attrName>style.visibility</p:attrName>
                                        </p:attrNameLst>
                                      </p:cBhvr>
                                      <p:to>
                                        <p:strVal val="visible"/>
                                      </p:to>
                                    </p:set>
                                    <p:animEffect transition="in" filter="blinds(horizontal)">
                                      <p:cBhvr>
                                        <p:cTn id="39" dur="500"/>
                                        <p:tgtEl>
                                          <p:spTgt spid="60008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00100"/>
                                        </p:tgtEl>
                                        <p:attrNameLst>
                                          <p:attrName>style.visibility</p:attrName>
                                        </p:attrNameLst>
                                      </p:cBhvr>
                                      <p:to>
                                        <p:strVal val="visible"/>
                                      </p:to>
                                    </p:set>
                                    <p:animEffect transition="in" filter="blinds(horizontal)">
                                      <p:cBhvr>
                                        <p:cTn id="42" dur="500"/>
                                        <p:tgtEl>
                                          <p:spTgt spid="6001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0085"/>
                                        </p:tgtEl>
                                        <p:attrNameLst>
                                          <p:attrName>style.visibility</p:attrName>
                                        </p:attrNameLst>
                                      </p:cBhvr>
                                      <p:to>
                                        <p:strVal val="visible"/>
                                      </p:to>
                                    </p:set>
                                    <p:animEffect transition="in" filter="blinds(horizontal)">
                                      <p:cBhvr>
                                        <p:cTn id="47" dur="500"/>
                                        <p:tgtEl>
                                          <p:spTgt spid="60008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00086"/>
                                        </p:tgtEl>
                                        <p:attrNameLst>
                                          <p:attrName>style.visibility</p:attrName>
                                        </p:attrNameLst>
                                      </p:cBhvr>
                                      <p:to>
                                        <p:strVal val="visible"/>
                                      </p:to>
                                    </p:set>
                                    <p:animEffect transition="in" filter="blinds(horizontal)">
                                      <p:cBhvr>
                                        <p:cTn id="50" dur="500"/>
                                        <p:tgtEl>
                                          <p:spTgt spid="60008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00088"/>
                                        </p:tgtEl>
                                        <p:attrNameLst>
                                          <p:attrName>style.visibility</p:attrName>
                                        </p:attrNameLst>
                                      </p:cBhvr>
                                      <p:to>
                                        <p:strVal val="visible"/>
                                      </p:to>
                                    </p:set>
                                    <p:animEffect transition="in" filter="blinds(horizontal)">
                                      <p:cBhvr>
                                        <p:cTn id="53" dur="500"/>
                                        <p:tgtEl>
                                          <p:spTgt spid="600088"/>
                                        </p:tgtEl>
                                      </p:cBhvr>
                                    </p:animEffect>
                                  </p:childTnLst>
                                </p:cTn>
                              </p:par>
                              <p:par>
                                <p:cTn id="54" presetID="3" presetClass="entr" presetSubtype="10" fill="hold" nodeType="withEffect">
                                  <p:stCondLst>
                                    <p:cond delay="0"/>
                                  </p:stCondLst>
                                  <p:childTnLst>
                                    <p:set>
                                      <p:cBhvr>
                                        <p:cTn id="55" dur="1" fill="hold">
                                          <p:stCondLst>
                                            <p:cond delay="0"/>
                                          </p:stCondLst>
                                        </p:cTn>
                                        <p:tgtEl>
                                          <p:spTgt spid="600069"/>
                                        </p:tgtEl>
                                        <p:attrNameLst>
                                          <p:attrName>style.visibility</p:attrName>
                                        </p:attrNameLst>
                                      </p:cBhvr>
                                      <p:to>
                                        <p:strVal val="visible"/>
                                      </p:to>
                                    </p:set>
                                    <p:animEffect transition="in" filter="blinds(horizontal)">
                                      <p:cBhvr>
                                        <p:cTn id="56" dur="500"/>
                                        <p:tgtEl>
                                          <p:spTgt spid="60006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00068"/>
                                        </p:tgtEl>
                                        <p:attrNameLst>
                                          <p:attrName>style.visibility</p:attrName>
                                        </p:attrNameLst>
                                      </p:cBhvr>
                                      <p:to>
                                        <p:strVal val="visible"/>
                                      </p:to>
                                    </p:set>
                                    <p:animEffect transition="in" filter="blinds(horizontal)">
                                      <p:cBhvr>
                                        <p:cTn id="61" dur="500"/>
                                        <p:tgtEl>
                                          <p:spTgt spid="60006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00072"/>
                                        </p:tgtEl>
                                        <p:attrNameLst>
                                          <p:attrName>style.visibility</p:attrName>
                                        </p:attrNameLst>
                                      </p:cBhvr>
                                      <p:to>
                                        <p:strVal val="visible"/>
                                      </p:to>
                                    </p:set>
                                    <p:animEffect transition="in" filter="blinds(horizontal)">
                                      <p:cBhvr>
                                        <p:cTn id="64" dur="500"/>
                                        <p:tgtEl>
                                          <p:spTgt spid="60007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00090"/>
                                        </p:tgtEl>
                                        <p:attrNameLst>
                                          <p:attrName>style.visibility</p:attrName>
                                        </p:attrNameLst>
                                      </p:cBhvr>
                                      <p:to>
                                        <p:strVal val="visible"/>
                                      </p:to>
                                    </p:set>
                                    <p:animEffect transition="in" filter="blinds(horizontal)">
                                      <p:cBhvr>
                                        <p:cTn id="67" dur="500"/>
                                        <p:tgtEl>
                                          <p:spTgt spid="600090"/>
                                        </p:tgtEl>
                                      </p:cBhvr>
                                    </p:animEffect>
                                  </p:childTnLst>
                                </p:cTn>
                              </p:par>
                              <p:par>
                                <p:cTn id="68" presetID="3" presetClass="entr" presetSubtype="10" fill="hold" nodeType="withEffect">
                                  <p:stCondLst>
                                    <p:cond delay="0"/>
                                  </p:stCondLst>
                                  <p:childTnLst>
                                    <p:set>
                                      <p:cBhvr>
                                        <p:cTn id="69" dur="1" fill="hold">
                                          <p:stCondLst>
                                            <p:cond delay="0"/>
                                          </p:stCondLst>
                                        </p:cTn>
                                        <p:tgtEl>
                                          <p:spTgt spid="600091"/>
                                        </p:tgtEl>
                                        <p:attrNameLst>
                                          <p:attrName>style.visibility</p:attrName>
                                        </p:attrNameLst>
                                      </p:cBhvr>
                                      <p:to>
                                        <p:strVal val="visible"/>
                                      </p:to>
                                    </p:set>
                                    <p:animEffect transition="in" filter="blinds(horizontal)">
                                      <p:cBhvr>
                                        <p:cTn id="70" dur="500"/>
                                        <p:tgtEl>
                                          <p:spTgt spid="60009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00094"/>
                                        </p:tgtEl>
                                        <p:attrNameLst>
                                          <p:attrName>style.visibility</p:attrName>
                                        </p:attrNameLst>
                                      </p:cBhvr>
                                      <p:to>
                                        <p:strVal val="visible"/>
                                      </p:to>
                                    </p:set>
                                    <p:animEffect transition="in" filter="blinds(horizontal)">
                                      <p:cBhvr>
                                        <p:cTn id="73" dur="500"/>
                                        <p:tgtEl>
                                          <p:spTgt spid="60009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600096"/>
                                        </p:tgtEl>
                                        <p:attrNameLst>
                                          <p:attrName>style.visibility</p:attrName>
                                        </p:attrNameLst>
                                      </p:cBhvr>
                                      <p:to>
                                        <p:strVal val="visible"/>
                                      </p:to>
                                    </p:set>
                                    <p:animEffect transition="in" filter="blinds(horizontal)">
                                      <p:cBhvr>
                                        <p:cTn id="76" dur="500"/>
                                        <p:tgtEl>
                                          <p:spTgt spid="600096"/>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00098"/>
                                        </p:tgtEl>
                                        <p:attrNameLst>
                                          <p:attrName>style.visibility</p:attrName>
                                        </p:attrNameLst>
                                      </p:cBhvr>
                                      <p:to>
                                        <p:strVal val="visible"/>
                                      </p:to>
                                    </p:set>
                                    <p:animEffect transition="in" filter="blinds(horizontal)">
                                      <p:cBhvr>
                                        <p:cTn id="79" dur="500"/>
                                        <p:tgtEl>
                                          <p:spTgt spid="60009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600099"/>
                                        </p:tgtEl>
                                        <p:attrNameLst>
                                          <p:attrName>style.visibility</p:attrName>
                                        </p:attrNameLst>
                                      </p:cBhvr>
                                      <p:to>
                                        <p:strVal val="visible"/>
                                      </p:to>
                                    </p:set>
                                    <p:animEffect transition="in" filter="blinds(horizontal)">
                                      <p:cBhvr>
                                        <p:cTn id="82" dur="500"/>
                                        <p:tgtEl>
                                          <p:spTgt spid="600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8" grpId="0"/>
      <p:bldP spid="600072" grpId="0"/>
      <p:bldP spid="600078" grpId="0"/>
      <p:bldP spid="600079" grpId="0"/>
      <p:bldP spid="600080" grpId="0"/>
      <p:bldP spid="600081" grpId="0" animBg="1"/>
      <p:bldP spid="600085" grpId="0"/>
      <p:bldP spid="600086" grpId="0"/>
      <p:bldP spid="600088" grpId="0"/>
      <p:bldP spid="600090" grpId="0"/>
      <p:bldP spid="600094" grpId="0"/>
      <p:bldP spid="600096" grpId="0"/>
      <p:bldP spid="600098" grpId="0"/>
      <p:bldP spid="600099" grpId="0" animBg="1"/>
      <p:bldP spid="600100" grpId="0" animBg="1"/>
      <p:bldP spid="6001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611188" y="1417638"/>
            <a:ext cx="7923212"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注</a:t>
            </a:r>
            <a:r>
              <a:rPr lang="zh-CN" altLang="en-US" sz="2000" b="1">
                <a:latin typeface="Times New Roman" panose="02020603050405020304" pitchFamily="18" charset="0"/>
                <a:ea typeface="楷体_GB2312" pitchFamily="49" charset="-122"/>
              </a:rPr>
              <a:t>：实质上，受扰运动就是系统的状态零输入响应。之所以称为受扰运动，是因为稳定性分析中</a:t>
            </a:r>
            <a:r>
              <a:rPr lang="zh-CN" altLang="en-US" sz="2000" b="1">
                <a:solidFill>
                  <a:srgbClr val="FF0000"/>
                </a:solidFill>
                <a:latin typeface="Times New Roman" panose="02020603050405020304" pitchFamily="18" charset="0"/>
                <a:ea typeface="楷体_GB2312" pitchFamily="49" charset="-122"/>
              </a:rPr>
              <a:t>非零初始状态</a:t>
            </a:r>
            <a:r>
              <a:rPr lang="en-US" altLang="zh-CN" sz="2000" b="1" i="1">
                <a:solidFill>
                  <a:srgbClr val="FF0000"/>
                </a:solidFill>
                <a:latin typeface="Times New Roman" panose="02020603050405020304" pitchFamily="18" charset="0"/>
                <a:ea typeface="楷体_GB2312" pitchFamily="49" charset="-122"/>
              </a:rPr>
              <a:t>x</a:t>
            </a:r>
            <a:r>
              <a:rPr lang="en-US" altLang="zh-CN" sz="2000" b="1" baseline="-25000">
                <a:solidFill>
                  <a:srgbClr val="FF0000"/>
                </a:solidFill>
                <a:latin typeface="Times New Roman" panose="02020603050405020304" pitchFamily="18" charset="0"/>
                <a:ea typeface="楷体_GB2312" pitchFamily="49" charset="-122"/>
              </a:rPr>
              <a:t>0</a:t>
            </a:r>
            <a:r>
              <a:rPr lang="zh-CN" altLang="en-US" sz="2000" b="1">
                <a:solidFill>
                  <a:srgbClr val="FF0000"/>
                </a:solidFill>
                <a:latin typeface="Times New Roman" panose="02020603050405020304" pitchFamily="18" charset="0"/>
                <a:ea typeface="楷体_GB2312" pitchFamily="49" charset="-122"/>
              </a:rPr>
              <a:t>看成为相对于平衡状态即</a:t>
            </a:r>
            <a:r>
              <a:rPr lang="en-US" altLang="zh-CN" sz="2000" b="1" i="1">
                <a:solidFill>
                  <a:srgbClr val="FF0000"/>
                </a:solidFill>
                <a:latin typeface="Times New Roman" panose="02020603050405020304" pitchFamily="18" charset="0"/>
                <a:ea typeface="楷体_GB2312" pitchFamily="49" charset="-122"/>
              </a:rPr>
              <a:t>x</a:t>
            </a:r>
            <a:r>
              <a:rPr lang="en-US" altLang="zh-CN" sz="2000" b="1" i="1" baseline="-25000">
                <a:solidFill>
                  <a:srgbClr val="FF0000"/>
                </a:solidFill>
                <a:latin typeface="Times New Roman" panose="02020603050405020304" pitchFamily="18" charset="0"/>
                <a:ea typeface="楷体_GB2312" pitchFamily="49" charset="-122"/>
              </a:rPr>
              <a:t>e </a:t>
            </a:r>
            <a:r>
              <a:rPr lang="en-US" altLang="zh-CN" sz="2000" b="1">
                <a:solidFill>
                  <a:srgbClr val="FF0000"/>
                </a:solidFill>
                <a:latin typeface="Times New Roman" panose="02020603050405020304" pitchFamily="18" charset="0"/>
                <a:ea typeface="楷体_GB2312" pitchFamily="49" charset="-122"/>
              </a:rPr>
              <a:t>= 0</a:t>
            </a:r>
            <a:r>
              <a:rPr lang="zh-CN" altLang="en-US" sz="2000" b="1">
                <a:solidFill>
                  <a:srgbClr val="FF0000"/>
                </a:solidFill>
                <a:latin typeface="Times New Roman" panose="02020603050405020304" pitchFamily="18" charset="0"/>
                <a:ea typeface="楷体_GB2312" pitchFamily="49" charset="-122"/>
              </a:rPr>
              <a:t>的一个状态扰动</a:t>
            </a:r>
            <a:r>
              <a:rPr lang="zh-CN" altLang="en-US" sz="2000" b="1">
                <a:latin typeface="Times New Roman" panose="02020603050405020304" pitchFamily="18" charset="0"/>
                <a:ea typeface="楷体_GB2312" pitchFamily="49" charset="-122"/>
              </a:rPr>
              <a:t> </a:t>
            </a:r>
          </a:p>
        </p:txBody>
      </p:sp>
      <p:sp>
        <p:nvSpPr>
          <p:cNvPr id="601094" name="Text Box 6"/>
          <p:cNvSpPr txBox="1">
            <a:spLocks noChangeArrowheads="1"/>
          </p:cNvSpPr>
          <p:nvPr/>
        </p:nvSpPr>
        <p:spPr bwMode="auto">
          <a:xfrm>
            <a:off x="4038600" y="28956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Times New Roman" panose="02020603050405020304" pitchFamily="18" charset="0"/>
                <a:ea typeface="楷体_GB2312" pitchFamily="49" charset="-122"/>
              </a:rPr>
              <a:t>受扰运动</a:t>
            </a:r>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r>
              <a:rPr lang="en-US" altLang="zh-CN" sz="2000" b="1" i="1" baseline="-25000">
                <a:latin typeface="Times New Roman" panose="02020603050405020304" pitchFamily="18" charset="0"/>
                <a:ea typeface="楷体_GB2312" pitchFamily="49" charset="-122"/>
              </a:rPr>
              <a:t>u</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p>
        </p:txBody>
      </p:sp>
      <p:sp>
        <p:nvSpPr>
          <p:cNvPr id="601095" name="Text Box 7"/>
          <p:cNvSpPr txBox="1">
            <a:spLocks noChangeArrowheads="1"/>
          </p:cNvSpPr>
          <p:nvPr/>
        </p:nvSpPr>
        <p:spPr bwMode="auto">
          <a:xfrm>
            <a:off x="609600" y="4724400"/>
            <a:ext cx="662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Times New Roman" panose="02020603050405020304" pitchFamily="18" charset="0"/>
                <a:ea typeface="楷体_GB2312" pitchFamily="49" charset="-122"/>
              </a:rPr>
              <a:t>受扰运动，习惯地表示为</a:t>
            </a:r>
          </a:p>
        </p:txBody>
      </p:sp>
      <p:graphicFrame>
        <p:nvGraphicFramePr>
          <p:cNvPr id="601096" name="Object 8"/>
          <p:cNvGraphicFramePr>
            <a:graphicFrameLocks noChangeAspect="1"/>
          </p:cNvGraphicFramePr>
          <p:nvPr/>
        </p:nvGraphicFramePr>
        <p:xfrm>
          <a:off x="2895600" y="5181600"/>
          <a:ext cx="3489325" cy="381000"/>
        </p:xfrm>
        <a:graphic>
          <a:graphicData uri="http://schemas.openxmlformats.org/presentationml/2006/ole">
            <mc:AlternateContent xmlns:mc="http://schemas.openxmlformats.org/markup-compatibility/2006">
              <mc:Choice xmlns:v="urn:schemas-microsoft-com:vml" Requires="v">
                <p:oleObj spid="_x0000_s9226" name="公式" r:id="rId3" imgW="2070000" imgH="228600" progId="Equation.3">
                  <p:embed/>
                </p:oleObj>
              </mc:Choice>
              <mc:Fallback>
                <p:oleObj name="公式" r:id="rId3" imgW="2070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181600"/>
                        <a:ext cx="34893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1097" name="Rectangle 9"/>
          <p:cNvSpPr>
            <a:spLocks noChangeArrowheads="1"/>
          </p:cNvSpPr>
          <p:nvPr/>
        </p:nvSpPr>
        <p:spPr bwMode="auto">
          <a:xfrm>
            <a:off x="152400" y="2286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00"/>
                </a:solidFill>
                <a:latin typeface="Times New Roman" panose="02020603050405020304" pitchFamily="18" charset="0"/>
                <a:ea typeface="楷体_GB2312" pitchFamily="49" charset="-122"/>
              </a:rPr>
              <a:t>(3)  </a:t>
            </a:r>
            <a:r>
              <a:rPr lang="zh-CN" altLang="en-US" sz="2000" b="1">
                <a:solidFill>
                  <a:srgbClr val="FF0000"/>
                </a:solidFill>
                <a:latin typeface="Times New Roman" panose="02020603050405020304" pitchFamily="18" charset="0"/>
                <a:ea typeface="楷体_GB2312" pitchFamily="49" charset="-122"/>
              </a:rPr>
              <a:t>受扰运动</a:t>
            </a:r>
            <a:endParaRPr lang="zh-CN" altLang="en-US" sz="2000" b="1">
              <a:latin typeface="Times New Roman" panose="02020603050405020304" pitchFamily="18" charset="0"/>
              <a:ea typeface="楷体_GB2312" pitchFamily="49" charset="-122"/>
            </a:endParaRPr>
          </a:p>
        </p:txBody>
      </p:sp>
      <p:sp>
        <p:nvSpPr>
          <p:cNvPr id="601098" name="Rectangle 10"/>
          <p:cNvSpPr>
            <a:spLocks noChangeArrowheads="1"/>
          </p:cNvSpPr>
          <p:nvPr/>
        </p:nvSpPr>
        <p:spPr bwMode="auto">
          <a:xfrm>
            <a:off x="609600" y="627063"/>
            <a:ext cx="8001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CC3300"/>
                </a:solidFill>
                <a:ea typeface="楷体_GB2312" pitchFamily="49" charset="-122"/>
              </a:rPr>
              <a:t>定义</a:t>
            </a:r>
            <a:r>
              <a:rPr lang="zh-CN" altLang="en-US" sz="2000" b="1">
                <a:ea typeface="楷体_GB2312" pitchFamily="49" charset="-122"/>
              </a:rPr>
              <a:t>：</a:t>
            </a:r>
            <a:r>
              <a:rPr lang="zh-CN" altLang="en-US" sz="2000" b="1">
                <a:latin typeface="Times New Roman" panose="02020603050405020304" pitchFamily="18" charset="0"/>
                <a:ea typeface="楷体_GB2312" pitchFamily="49" charset="-122"/>
              </a:rPr>
              <a:t>动态系统的受扰运动定义为自治系统由初始状态扰动</a:t>
            </a:r>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引起的</a:t>
            </a:r>
          </a:p>
          <a:p>
            <a:pPr eaLnBrk="0" hangingPunct="0">
              <a:spcBef>
                <a:spcPct val="50000"/>
              </a:spcBef>
            </a:pPr>
            <a:r>
              <a:rPr lang="zh-CN" altLang="en-US" sz="2000" b="1">
                <a:latin typeface="Times New Roman" panose="02020603050405020304" pitchFamily="18" charset="0"/>
                <a:ea typeface="楷体_GB2312" pitchFamily="49" charset="-122"/>
              </a:rPr>
              <a:t>            一类状态运动</a:t>
            </a:r>
          </a:p>
        </p:txBody>
      </p:sp>
      <p:sp>
        <p:nvSpPr>
          <p:cNvPr id="601104" name="Line 16"/>
          <p:cNvSpPr>
            <a:spLocks noChangeShapeType="1"/>
          </p:cNvSpPr>
          <p:nvPr/>
        </p:nvSpPr>
        <p:spPr bwMode="auto">
          <a:xfrm>
            <a:off x="2895600" y="4114800"/>
            <a:ext cx="403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1105" name="Line 17"/>
          <p:cNvSpPr>
            <a:spLocks noChangeShapeType="1"/>
          </p:cNvSpPr>
          <p:nvPr/>
        </p:nvSpPr>
        <p:spPr bwMode="auto">
          <a:xfrm flipV="1">
            <a:off x="3276600" y="2743200"/>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1106" name="Rectangle 18"/>
          <p:cNvSpPr>
            <a:spLocks noChangeArrowheads="1"/>
          </p:cNvSpPr>
          <p:nvPr/>
        </p:nvSpPr>
        <p:spPr bwMode="auto">
          <a:xfrm>
            <a:off x="2895600" y="4038600"/>
            <a:ext cx="38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p>
        </p:txBody>
      </p:sp>
      <p:sp>
        <p:nvSpPr>
          <p:cNvPr id="601107" name="Rectangle 19"/>
          <p:cNvSpPr>
            <a:spLocks noChangeArrowheads="1"/>
          </p:cNvSpPr>
          <p:nvPr/>
        </p:nvSpPr>
        <p:spPr bwMode="auto">
          <a:xfrm>
            <a:off x="6680200" y="40386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t</a:t>
            </a:r>
            <a:endParaRPr lang="en-US" altLang="zh-CN" sz="2000" b="1" baseline="-25000">
              <a:latin typeface="Times New Roman" panose="02020603050405020304" pitchFamily="18" charset="0"/>
              <a:ea typeface="楷体_GB2312" pitchFamily="49" charset="-122"/>
            </a:endParaRPr>
          </a:p>
        </p:txBody>
      </p:sp>
      <p:sp>
        <p:nvSpPr>
          <p:cNvPr id="601110" name="Rectangle 22"/>
          <p:cNvSpPr>
            <a:spLocks noChangeArrowheads="1"/>
          </p:cNvSpPr>
          <p:nvPr/>
        </p:nvSpPr>
        <p:spPr bwMode="auto">
          <a:xfrm>
            <a:off x="2514600" y="3200400"/>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p>
        </p:txBody>
      </p:sp>
      <p:sp>
        <p:nvSpPr>
          <p:cNvPr id="601111" name="Freeform 23"/>
          <p:cNvSpPr>
            <a:spLocks/>
          </p:cNvSpPr>
          <p:nvPr/>
        </p:nvSpPr>
        <p:spPr bwMode="auto">
          <a:xfrm>
            <a:off x="3276600" y="3276600"/>
            <a:ext cx="3505200" cy="558800"/>
          </a:xfrm>
          <a:custGeom>
            <a:avLst/>
            <a:gdLst>
              <a:gd name="T0" fmla="*/ 0 w 1152"/>
              <a:gd name="T1" fmla="*/ 8 h 352"/>
              <a:gd name="T2" fmla="*/ 144 w 1152"/>
              <a:gd name="T3" fmla="*/ 200 h 352"/>
              <a:gd name="T4" fmla="*/ 336 w 1152"/>
              <a:gd name="T5" fmla="*/ 56 h 352"/>
              <a:gd name="T6" fmla="*/ 576 w 1152"/>
              <a:gd name="T7" fmla="*/ 344 h 352"/>
              <a:gd name="T8" fmla="*/ 864 w 1152"/>
              <a:gd name="T9" fmla="*/ 8 h 352"/>
              <a:gd name="T10" fmla="*/ 1056 w 1152"/>
              <a:gd name="T11" fmla="*/ 296 h 352"/>
              <a:gd name="T12" fmla="*/ 1104 w 1152"/>
              <a:gd name="T13" fmla="*/ 296 h 352"/>
              <a:gd name="T14" fmla="*/ 1152 w 1152"/>
              <a:gd name="T15" fmla="*/ 20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352">
                <a:moveTo>
                  <a:pt x="0" y="8"/>
                </a:moveTo>
                <a:cubicBezTo>
                  <a:pt x="44" y="100"/>
                  <a:pt x="88" y="192"/>
                  <a:pt x="144" y="200"/>
                </a:cubicBezTo>
                <a:cubicBezTo>
                  <a:pt x="200" y="208"/>
                  <a:pt x="264" y="32"/>
                  <a:pt x="336" y="56"/>
                </a:cubicBezTo>
                <a:cubicBezTo>
                  <a:pt x="408" y="80"/>
                  <a:pt x="488" y="352"/>
                  <a:pt x="576" y="344"/>
                </a:cubicBezTo>
                <a:cubicBezTo>
                  <a:pt x="664" y="336"/>
                  <a:pt x="784" y="16"/>
                  <a:pt x="864" y="8"/>
                </a:cubicBezTo>
                <a:cubicBezTo>
                  <a:pt x="944" y="0"/>
                  <a:pt x="1016" y="248"/>
                  <a:pt x="1056" y="296"/>
                </a:cubicBezTo>
                <a:cubicBezTo>
                  <a:pt x="1096" y="344"/>
                  <a:pt x="1088" y="312"/>
                  <a:pt x="1104" y="296"/>
                </a:cubicBezTo>
                <a:cubicBezTo>
                  <a:pt x="1120" y="280"/>
                  <a:pt x="1144" y="216"/>
                  <a:pt x="1152" y="200"/>
                </a:cubicBezTo>
              </a:path>
            </a:pathLst>
          </a:custGeom>
          <a:noFill/>
          <a:ln w="9525" cap="flat" cmpd="sng">
            <a:solidFill>
              <a:schemeClr val="tx1"/>
            </a:solidFill>
            <a:prstDash val="solid"/>
            <a:round/>
            <a:headEnd type="oval"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1112" name="AutoShape 24"/>
          <p:cNvSpPr>
            <a:spLocks/>
          </p:cNvSpPr>
          <p:nvPr/>
        </p:nvSpPr>
        <p:spPr bwMode="auto">
          <a:xfrm>
            <a:off x="3048000" y="3276600"/>
            <a:ext cx="76200" cy="838200"/>
          </a:xfrm>
          <a:prstGeom prst="leftBrace">
            <a:avLst>
              <a:gd name="adj1" fmla="val 91667"/>
              <a:gd name="adj2" fmla="val 50000"/>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1113" name="Freeform 25"/>
          <p:cNvSpPr>
            <a:spLocks/>
          </p:cNvSpPr>
          <p:nvPr/>
        </p:nvSpPr>
        <p:spPr bwMode="auto">
          <a:xfrm>
            <a:off x="3276600" y="3708400"/>
            <a:ext cx="3505200" cy="558800"/>
          </a:xfrm>
          <a:custGeom>
            <a:avLst/>
            <a:gdLst>
              <a:gd name="T0" fmla="*/ 0 w 1152"/>
              <a:gd name="T1" fmla="*/ 8 h 352"/>
              <a:gd name="T2" fmla="*/ 144 w 1152"/>
              <a:gd name="T3" fmla="*/ 200 h 352"/>
              <a:gd name="T4" fmla="*/ 336 w 1152"/>
              <a:gd name="T5" fmla="*/ 56 h 352"/>
              <a:gd name="T6" fmla="*/ 576 w 1152"/>
              <a:gd name="T7" fmla="*/ 344 h 352"/>
              <a:gd name="T8" fmla="*/ 864 w 1152"/>
              <a:gd name="T9" fmla="*/ 8 h 352"/>
              <a:gd name="T10" fmla="*/ 1056 w 1152"/>
              <a:gd name="T11" fmla="*/ 296 h 352"/>
              <a:gd name="T12" fmla="*/ 1104 w 1152"/>
              <a:gd name="T13" fmla="*/ 296 h 352"/>
              <a:gd name="T14" fmla="*/ 1152 w 1152"/>
              <a:gd name="T15" fmla="*/ 20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352">
                <a:moveTo>
                  <a:pt x="0" y="8"/>
                </a:moveTo>
                <a:cubicBezTo>
                  <a:pt x="44" y="100"/>
                  <a:pt x="88" y="192"/>
                  <a:pt x="144" y="200"/>
                </a:cubicBezTo>
                <a:cubicBezTo>
                  <a:pt x="200" y="208"/>
                  <a:pt x="264" y="32"/>
                  <a:pt x="336" y="56"/>
                </a:cubicBezTo>
                <a:cubicBezTo>
                  <a:pt x="408" y="80"/>
                  <a:pt x="488" y="352"/>
                  <a:pt x="576" y="344"/>
                </a:cubicBezTo>
                <a:cubicBezTo>
                  <a:pt x="664" y="336"/>
                  <a:pt x="784" y="16"/>
                  <a:pt x="864" y="8"/>
                </a:cubicBezTo>
                <a:cubicBezTo>
                  <a:pt x="944" y="0"/>
                  <a:pt x="1016" y="248"/>
                  <a:pt x="1056" y="296"/>
                </a:cubicBezTo>
                <a:cubicBezTo>
                  <a:pt x="1096" y="344"/>
                  <a:pt x="1088" y="312"/>
                  <a:pt x="1104" y="296"/>
                </a:cubicBezTo>
                <a:cubicBezTo>
                  <a:pt x="1120" y="280"/>
                  <a:pt x="1144" y="216"/>
                  <a:pt x="1152" y="200"/>
                </a:cubicBezTo>
              </a:path>
            </a:pathLst>
          </a:custGeom>
          <a:noFill/>
          <a:ln w="9525" cap="flat" cmpd="sng">
            <a:solidFill>
              <a:schemeClr val="tx1"/>
            </a:solidFill>
            <a:prstDash val="solid"/>
            <a:round/>
            <a:headEnd type="oval"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1114" name="AutoShape 26"/>
          <p:cNvSpPr>
            <a:spLocks/>
          </p:cNvSpPr>
          <p:nvPr/>
        </p:nvSpPr>
        <p:spPr bwMode="auto">
          <a:xfrm>
            <a:off x="3124200" y="3733800"/>
            <a:ext cx="76200" cy="381000"/>
          </a:xfrm>
          <a:prstGeom prst="leftBrace">
            <a:avLst>
              <a:gd name="adj1" fmla="val 41667"/>
              <a:gd name="adj2" fmla="val 50000"/>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1115" name="Text Box 27"/>
          <p:cNvSpPr txBox="1">
            <a:spLocks noChangeArrowheads="1"/>
          </p:cNvSpPr>
          <p:nvPr/>
        </p:nvSpPr>
        <p:spPr bwMode="auto">
          <a:xfrm>
            <a:off x="4267200" y="5791200"/>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Times New Roman" panose="02020603050405020304" pitchFamily="18" charset="0"/>
                <a:ea typeface="楷体_GB2312" pitchFamily="49" charset="-122"/>
              </a:rPr>
              <a:t>导致运动的初始状态</a:t>
            </a:r>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及其作用时刻</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endParaRPr lang="en-US" altLang="zh-CN" sz="2000" b="1">
              <a:latin typeface="Times New Roman" panose="02020603050405020304" pitchFamily="18" charset="0"/>
              <a:ea typeface="楷体_GB2312" pitchFamily="49" charset="-122"/>
            </a:endParaRPr>
          </a:p>
        </p:txBody>
      </p:sp>
      <p:sp>
        <p:nvSpPr>
          <p:cNvPr id="601117" name="Rectangle 29"/>
          <p:cNvSpPr>
            <a:spLocks noChangeArrowheads="1"/>
          </p:cNvSpPr>
          <p:nvPr/>
        </p:nvSpPr>
        <p:spPr bwMode="auto">
          <a:xfrm>
            <a:off x="4267200" y="5181600"/>
            <a:ext cx="533400" cy="381000"/>
          </a:xfrm>
          <a:prstGeom prst="rec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1118" name="AutoShape 30"/>
          <p:cNvSpPr>
            <a:spLocks noChangeArrowheads="1"/>
          </p:cNvSpPr>
          <p:nvPr/>
        </p:nvSpPr>
        <p:spPr bwMode="auto">
          <a:xfrm rot="1800000">
            <a:off x="4800600" y="5486400"/>
            <a:ext cx="228600" cy="333375"/>
          </a:xfrm>
          <a:prstGeom prst="rightArrow">
            <a:avLst>
              <a:gd name="adj1" fmla="val 50000"/>
              <a:gd name="adj2" fmla="val 25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1119" name="Object 31"/>
          <p:cNvGraphicFramePr>
            <a:graphicFrameLocks noChangeAspect="1"/>
          </p:cNvGraphicFramePr>
          <p:nvPr/>
        </p:nvGraphicFramePr>
        <p:xfrm>
          <a:off x="3054350" y="6172200"/>
          <a:ext cx="1746250" cy="381000"/>
        </p:xfrm>
        <a:graphic>
          <a:graphicData uri="http://schemas.openxmlformats.org/presentationml/2006/ole">
            <mc:AlternateContent xmlns:mc="http://schemas.openxmlformats.org/markup-compatibility/2006">
              <mc:Choice xmlns:v="urn:schemas-microsoft-com:vml" Requires="v">
                <p:oleObj spid="_x0000_s9227" name="Equation" r:id="rId5" imgW="990360" imgH="228600" progId="Equation.DSMT4">
                  <p:embed/>
                </p:oleObj>
              </mc:Choice>
              <mc:Fallback>
                <p:oleObj name="Equation" r:id="rId5" imgW="9903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4350" y="6172200"/>
                        <a:ext cx="1746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1120" name="Oval 32"/>
          <p:cNvSpPr>
            <a:spLocks noChangeArrowheads="1"/>
          </p:cNvSpPr>
          <p:nvPr/>
        </p:nvSpPr>
        <p:spPr bwMode="auto">
          <a:xfrm>
            <a:off x="3352800" y="6172200"/>
            <a:ext cx="228600" cy="381000"/>
          </a:xfrm>
          <a:prstGeom prst="ellipse">
            <a:avLst/>
          </a:prstGeom>
          <a:noFill/>
          <a:ln w="254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1121" name="Oval 33"/>
          <p:cNvSpPr>
            <a:spLocks noChangeArrowheads="1"/>
          </p:cNvSpPr>
          <p:nvPr/>
        </p:nvSpPr>
        <p:spPr bwMode="auto">
          <a:xfrm>
            <a:off x="3962400" y="6172200"/>
            <a:ext cx="228600" cy="381000"/>
          </a:xfrm>
          <a:prstGeom prst="ellipse">
            <a:avLst/>
          </a:prstGeom>
          <a:noFill/>
          <a:ln w="254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1122" name="Text Box 34"/>
          <p:cNvSpPr txBox="1">
            <a:spLocks noChangeArrowheads="1"/>
          </p:cNvSpPr>
          <p:nvPr/>
        </p:nvSpPr>
        <p:spPr bwMode="auto">
          <a:xfrm>
            <a:off x="609600" y="6156325"/>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Times New Roman" panose="02020603050405020304" pitchFamily="18" charset="0"/>
                <a:ea typeface="楷体_GB2312" pitchFamily="49" charset="-122"/>
              </a:rPr>
              <a:t>并且，</a:t>
            </a:r>
            <a:r>
              <a:rPr lang="en-US" altLang="zh-CN" sz="2000" b="1" i="1">
                <a:latin typeface="Times New Roman" panose="02020603050405020304" pitchFamily="18" charset="0"/>
                <a:ea typeface="楷体_GB2312" pitchFamily="49" charset="-122"/>
              </a:rPr>
              <a:t>t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时有</a:t>
            </a:r>
          </a:p>
        </p:txBody>
      </p:sp>
    </p:spTree>
    <p:extLst>
      <p:ext uri="{BB962C8B-B14F-4D97-AF65-F5344CB8AC3E}">
        <p14:creationId xmlns:p14="http://schemas.microsoft.com/office/powerpoint/2010/main" val="640006761"/>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1097"/>
                                        </p:tgtEl>
                                        <p:attrNameLst>
                                          <p:attrName>style.visibility</p:attrName>
                                        </p:attrNameLst>
                                      </p:cBhvr>
                                      <p:to>
                                        <p:strVal val="visible"/>
                                      </p:to>
                                    </p:set>
                                    <p:animEffect transition="in" filter="blinds(horizontal)">
                                      <p:cBhvr>
                                        <p:cTn id="7" dur="500"/>
                                        <p:tgtEl>
                                          <p:spTgt spid="6010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1098"/>
                                        </p:tgtEl>
                                        <p:attrNameLst>
                                          <p:attrName>style.visibility</p:attrName>
                                        </p:attrNameLst>
                                      </p:cBhvr>
                                      <p:to>
                                        <p:strVal val="visible"/>
                                      </p:to>
                                    </p:set>
                                    <p:animEffect transition="in" filter="blinds(horizontal)">
                                      <p:cBhvr>
                                        <p:cTn id="12" dur="500"/>
                                        <p:tgtEl>
                                          <p:spTgt spid="601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1090"/>
                                        </p:tgtEl>
                                        <p:attrNameLst>
                                          <p:attrName>style.visibility</p:attrName>
                                        </p:attrNameLst>
                                      </p:cBhvr>
                                      <p:to>
                                        <p:strVal val="visible"/>
                                      </p:to>
                                    </p:set>
                                    <p:animEffect transition="in" filter="blinds(horizontal)">
                                      <p:cBhvr>
                                        <p:cTn id="17" dur="500"/>
                                        <p:tgtEl>
                                          <p:spTgt spid="601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1094"/>
                                        </p:tgtEl>
                                        <p:attrNameLst>
                                          <p:attrName>style.visibility</p:attrName>
                                        </p:attrNameLst>
                                      </p:cBhvr>
                                      <p:to>
                                        <p:strVal val="visible"/>
                                      </p:to>
                                    </p:set>
                                    <p:animEffect transition="in" filter="blinds(horizontal)">
                                      <p:cBhvr>
                                        <p:cTn id="22" dur="500"/>
                                        <p:tgtEl>
                                          <p:spTgt spid="60109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01104"/>
                                        </p:tgtEl>
                                        <p:attrNameLst>
                                          <p:attrName>style.visibility</p:attrName>
                                        </p:attrNameLst>
                                      </p:cBhvr>
                                      <p:to>
                                        <p:strVal val="visible"/>
                                      </p:to>
                                    </p:set>
                                    <p:animEffect transition="in" filter="blinds(horizontal)">
                                      <p:cBhvr>
                                        <p:cTn id="25" dur="500"/>
                                        <p:tgtEl>
                                          <p:spTgt spid="60110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01105"/>
                                        </p:tgtEl>
                                        <p:attrNameLst>
                                          <p:attrName>style.visibility</p:attrName>
                                        </p:attrNameLst>
                                      </p:cBhvr>
                                      <p:to>
                                        <p:strVal val="visible"/>
                                      </p:to>
                                    </p:set>
                                    <p:animEffect transition="in" filter="blinds(horizontal)">
                                      <p:cBhvr>
                                        <p:cTn id="28" dur="500"/>
                                        <p:tgtEl>
                                          <p:spTgt spid="60110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1106"/>
                                        </p:tgtEl>
                                        <p:attrNameLst>
                                          <p:attrName>style.visibility</p:attrName>
                                        </p:attrNameLst>
                                      </p:cBhvr>
                                      <p:to>
                                        <p:strVal val="visible"/>
                                      </p:to>
                                    </p:set>
                                    <p:animEffect transition="in" filter="blinds(horizontal)">
                                      <p:cBhvr>
                                        <p:cTn id="31" dur="500"/>
                                        <p:tgtEl>
                                          <p:spTgt spid="60110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01107"/>
                                        </p:tgtEl>
                                        <p:attrNameLst>
                                          <p:attrName>style.visibility</p:attrName>
                                        </p:attrNameLst>
                                      </p:cBhvr>
                                      <p:to>
                                        <p:strVal val="visible"/>
                                      </p:to>
                                    </p:set>
                                    <p:animEffect transition="in" filter="blinds(horizontal)">
                                      <p:cBhvr>
                                        <p:cTn id="34" dur="500"/>
                                        <p:tgtEl>
                                          <p:spTgt spid="60110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01110"/>
                                        </p:tgtEl>
                                        <p:attrNameLst>
                                          <p:attrName>style.visibility</p:attrName>
                                        </p:attrNameLst>
                                      </p:cBhvr>
                                      <p:to>
                                        <p:strVal val="visible"/>
                                      </p:to>
                                    </p:set>
                                    <p:animEffect transition="in" filter="blinds(horizontal)">
                                      <p:cBhvr>
                                        <p:cTn id="37" dur="500"/>
                                        <p:tgtEl>
                                          <p:spTgt spid="601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01111"/>
                                        </p:tgtEl>
                                        <p:attrNameLst>
                                          <p:attrName>style.visibility</p:attrName>
                                        </p:attrNameLst>
                                      </p:cBhvr>
                                      <p:to>
                                        <p:strVal val="visible"/>
                                      </p:to>
                                    </p:set>
                                    <p:animEffect transition="in" filter="blinds(horizontal)">
                                      <p:cBhvr>
                                        <p:cTn id="40" dur="500"/>
                                        <p:tgtEl>
                                          <p:spTgt spid="6011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01112"/>
                                        </p:tgtEl>
                                        <p:attrNameLst>
                                          <p:attrName>style.visibility</p:attrName>
                                        </p:attrNameLst>
                                      </p:cBhvr>
                                      <p:to>
                                        <p:strVal val="visible"/>
                                      </p:to>
                                    </p:set>
                                    <p:animEffect transition="in" filter="blinds(horizontal)">
                                      <p:cBhvr>
                                        <p:cTn id="43" dur="500"/>
                                        <p:tgtEl>
                                          <p:spTgt spid="6011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01113"/>
                                        </p:tgtEl>
                                        <p:attrNameLst>
                                          <p:attrName>style.visibility</p:attrName>
                                        </p:attrNameLst>
                                      </p:cBhvr>
                                      <p:to>
                                        <p:strVal val="visible"/>
                                      </p:to>
                                    </p:set>
                                    <p:animEffect transition="in" filter="blinds(horizontal)">
                                      <p:cBhvr>
                                        <p:cTn id="46" dur="500"/>
                                        <p:tgtEl>
                                          <p:spTgt spid="60111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01114"/>
                                        </p:tgtEl>
                                        <p:attrNameLst>
                                          <p:attrName>style.visibility</p:attrName>
                                        </p:attrNameLst>
                                      </p:cBhvr>
                                      <p:to>
                                        <p:strVal val="visible"/>
                                      </p:to>
                                    </p:set>
                                    <p:animEffect transition="in" filter="blinds(horizontal)">
                                      <p:cBhvr>
                                        <p:cTn id="49" dur="500"/>
                                        <p:tgtEl>
                                          <p:spTgt spid="6011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01095"/>
                                        </p:tgtEl>
                                        <p:attrNameLst>
                                          <p:attrName>style.visibility</p:attrName>
                                        </p:attrNameLst>
                                      </p:cBhvr>
                                      <p:to>
                                        <p:strVal val="visible"/>
                                      </p:to>
                                    </p:set>
                                    <p:animEffect transition="in" filter="blinds(horizontal)">
                                      <p:cBhvr>
                                        <p:cTn id="54" dur="500"/>
                                        <p:tgtEl>
                                          <p:spTgt spid="601095"/>
                                        </p:tgtEl>
                                      </p:cBhvr>
                                    </p:animEffect>
                                  </p:childTnLst>
                                </p:cTn>
                              </p:par>
                              <p:par>
                                <p:cTn id="55" presetID="3" presetClass="entr" presetSubtype="10" fill="hold" nodeType="withEffect">
                                  <p:stCondLst>
                                    <p:cond delay="0"/>
                                  </p:stCondLst>
                                  <p:childTnLst>
                                    <p:set>
                                      <p:cBhvr>
                                        <p:cTn id="56" dur="1" fill="hold">
                                          <p:stCondLst>
                                            <p:cond delay="0"/>
                                          </p:stCondLst>
                                        </p:cTn>
                                        <p:tgtEl>
                                          <p:spTgt spid="601096"/>
                                        </p:tgtEl>
                                        <p:attrNameLst>
                                          <p:attrName>style.visibility</p:attrName>
                                        </p:attrNameLst>
                                      </p:cBhvr>
                                      <p:to>
                                        <p:strVal val="visible"/>
                                      </p:to>
                                    </p:set>
                                    <p:animEffect transition="in" filter="blinds(horizontal)">
                                      <p:cBhvr>
                                        <p:cTn id="57" dur="500"/>
                                        <p:tgtEl>
                                          <p:spTgt spid="60109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01115"/>
                                        </p:tgtEl>
                                        <p:attrNameLst>
                                          <p:attrName>style.visibility</p:attrName>
                                        </p:attrNameLst>
                                      </p:cBhvr>
                                      <p:to>
                                        <p:strVal val="visible"/>
                                      </p:to>
                                    </p:set>
                                    <p:animEffect transition="in" filter="blinds(horizontal)">
                                      <p:cBhvr>
                                        <p:cTn id="60" dur="500"/>
                                        <p:tgtEl>
                                          <p:spTgt spid="60111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01117"/>
                                        </p:tgtEl>
                                        <p:attrNameLst>
                                          <p:attrName>style.visibility</p:attrName>
                                        </p:attrNameLst>
                                      </p:cBhvr>
                                      <p:to>
                                        <p:strVal val="visible"/>
                                      </p:to>
                                    </p:set>
                                    <p:animEffect transition="in" filter="blinds(horizontal)">
                                      <p:cBhvr>
                                        <p:cTn id="63" dur="500"/>
                                        <p:tgtEl>
                                          <p:spTgt spid="60111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01118"/>
                                        </p:tgtEl>
                                        <p:attrNameLst>
                                          <p:attrName>style.visibility</p:attrName>
                                        </p:attrNameLst>
                                      </p:cBhvr>
                                      <p:to>
                                        <p:strVal val="visible"/>
                                      </p:to>
                                    </p:set>
                                    <p:animEffect transition="in" filter="blinds(horizontal)">
                                      <p:cBhvr>
                                        <p:cTn id="66" dur="500"/>
                                        <p:tgtEl>
                                          <p:spTgt spid="60111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601119"/>
                                        </p:tgtEl>
                                        <p:attrNameLst>
                                          <p:attrName>style.visibility</p:attrName>
                                        </p:attrNameLst>
                                      </p:cBhvr>
                                      <p:to>
                                        <p:strVal val="visible"/>
                                      </p:to>
                                    </p:set>
                                    <p:animEffect transition="in" filter="blinds(horizontal)">
                                      <p:cBhvr>
                                        <p:cTn id="71" dur="500"/>
                                        <p:tgtEl>
                                          <p:spTgt spid="60111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01122"/>
                                        </p:tgtEl>
                                        <p:attrNameLst>
                                          <p:attrName>style.visibility</p:attrName>
                                        </p:attrNameLst>
                                      </p:cBhvr>
                                      <p:to>
                                        <p:strVal val="visible"/>
                                      </p:to>
                                    </p:set>
                                    <p:animEffect transition="in" filter="blinds(horizontal)">
                                      <p:cBhvr>
                                        <p:cTn id="74" dur="500"/>
                                        <p:tgtEl>
                                          <p:spTgt spid="60112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601120"/>
                                        </p:tgtEl>
                                        <p:attrNameLst>
                                          <p:attrName>style.visibility</p:attrName>
                                        </p:attrNameLst>
                                      </p:cBhvr>
                                      <p:to>
                                        <p:strVal val="visible"/>
                                      </p:to>
                                    </p:set>
                                    <p:animEffect transition="in" filter="blinds(horizontal)">
                                      <p:cBhvr>
                                        <p:cTn id="77" dur="500"/>
                                        <p:tgtEl>
                                          <p:spTgt spid="60112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01121"/>
                                        </p:tgtEl>
                                        <p:attrNameLst>
                                          <p:attrName>style.visibility</p:attrName>
                                        </p:attrNameLst>
                                      </p:cBhvr>
                                      <p:to>
                                        <p:strVal val="visible"/>
                                      </p:to>
                                    </p:set>
                                    <p:animEffect transition="in" filter="blinds(horizontal)">
                                      <p:cBhvr>
                                        <p:cTn id="80" dur="500"/>
                                        <p:tgtEl>
                                          <p:spTgt spid="601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p:bldP spid="601094" grpId="0"/>
      <p:bldP spid="601095" grpId="0"/>
      <p:bldP spid="601097" grpId="0"/>
      <p:bldP spid="601098" grpId="0"/>
      <p:bldP spid="601104" grpId="0" animBg="1"/>
      <p:bldP spid="601105" grpId="0" animBg="1"/>
      <p:bldP spid="601106" grpId="0"/>
      <p:bldP spid="601107" grpId="0"/>
      <p:bldP spid="601110" grpId="0"/>
      <p:bldP spid="601111" grpId="0" animBg="1"/>
      <p:bldP spid="601112" grpId="0" animBg="1"/>
      <p:bldP spid="601113" grpId="0" animBg="1"/>
      <p:bldP spid="601114" grpId="0" animBg="1"/>
      <p:bldP spid="601115" grpId="0"/>
      <p:bldP spid="601117" grpId="0" animBg="1"/>
      <p:bldP spid="601118" grpId="0" animBg="1"/>
      <p:bldP spid="601120" grpId="0" animBg="1"/>
      <p:bldP spid="601121" grpId="0" animBg="1"/>
      <p:bldP spid="6011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152400" y="212725"/>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李亚普诺夫意义下的稳定</a:t>
            </a:r>
          </a:p>
        </p:txBody>
      </p:sp>
      <p:sp>
        <p:nvSpPr>
          <p:cNvPr id="599043"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aphicFrame>
        <p:nvGraphicFramePr>
          <p:cNvPr id="599044" name="Object 4"/>
          <p:cNvGraphicFramePr>
            <a:graphicFrameLocks noChangeAspect="1"/>
          </p:cNvGraphicFramePr>
          <p:nvPr/>
        </p:nvGraphicFramePr>
        <p:xfrm>
          <a:off x="2563813" y="1066800"/>
          <a:ext cx="3989387" cy="436563"/>
        </p:xfrm>
        <a:graphic>
          <a:graphicData uri="http://schemas.openxmlformats.org/presentationml/2006/ole">
            <mc:AlternateContent xmlns:mc="http://schemas.openxmlformats.org/markup-compatibility/2006">
              <mc:Choice xmlns:v="urn:schemas-microsoft-com:vml" Requires="v">
                <p:oleObj spid="_x0000_s10254" name="公式" r:id="rId3" imgW="2095200" imgH="228600" progId="Equation.3">
                  <p:embed/>
                </p:oleObj>
              </mc:Choice>
              <mc:Fallback>
                <p:oleObj name="公式" r:id="rId3" imgW="2095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813" y="1066800"/>
                        <a:ext cx="3989387"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9045" name="Text Box 5"/>
          <p:cNvSpPr txBox="1">
            <a:spLocks noChangeArrowheads="1"/>
          </p:cNvSpPr>
          <p:nvPr/>
        </p:nvSpPr>
        <p:spPr bwMode="auto">
          <a:xfrm>
            <a:off x="457200" y="1408113"/>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称孤立平衡状态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9999"/>
                </a:solidFill>
                <a:latin typeface="Times New Roman" panose="02020603050405020304" pitchFamily="18" charset="0"/>
                <a:ea typeface="楷体_GB2312" pitchFamily="49" charset="-122"/>
              </a:rPr>
              <a:t>在时刻</a:t>
            </a:r>
            <a:r>
              <a:rPr lang="en-US" altLang="zh-CN" sz="2000" b="1" i="1">
                <a:solidFill>
                  <a:srgbClr val="009999"/>
                </a:solidFill>
                <a:latin typeface="Times New Roman" panose="02020603050405020304" pitchFamily="18" charset="0"/>
                <a:ea typeface="楷体_GB2312" pitchFamily="49" charset="-122"/>
              </a:rPr>
              <a:t>t</a:t>
            </a:r>
            <a:r>
              <a:rPr lang="en-US" altLang="zh-CN" sz="2000" b="1" baseline="-25000">
                <a:solidFill>
                  <a:srgbClr val="009999"/>
                </a:solidFill>
                <a:latin typeface="Times New Roman" panose="02020603050405020304" pitchFamily="18" charset="0"/>
                <a:ea typeface="楷体_GB2312" pitchFamily="49" charset="-122"/>
              </a:rPr>
              <a:t>0</a:t>
            </a:r>
            <a:r>
              <a:rPr lang="zh-CN" altLang="en-US" sz="2000" b="1">
                <a:solidFill>
                  <a:srgbClr val="009999"/>
                </a:solidFill>
                <a:latin typeface="Times New Roman" panose="02020603050405020304" pitchFamily="18" charset="0"/>
                <a:ea typeface="楷体_GB2312" pitchFamily="49" charset="-122"/>
              </a:rPr>
              <a:t>为李亚普诺夫意义下稳定</a:t>
            </a:r>
            <a:r>
              <a:rPr lang="zh-CN" altLang="en-US" sz="2000" b="1">
                <a:solidFill>
                  <a:srgbClr val="000000"/>
                </a:solidFill>
                <a:latin typeface="Times New Roman" panose="02020603050405020304" pitchFamily="18" charset="0"/>
                <a:ea typeface="楷体_GB2312" pitchFamily="49" charset="-122"/>
              </a:rPr>
              <a:t>，如果对任给一个实数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&gt; 0</a:t>
            </a:r>
            <a:r>
              <a:rPr lang="zh-CN" altLang="en-US" sz="2000" b="1">
                <a:solidFill>
                  <a:srgbClr val="000000"/>
                </a:solidFill>
                <a:latin typeface="Times New Roman" panose="02020603050405020304" pitchFamily="18" charset="0"/>
                <a:ea typeface="楷体_GB2312" pitchFamily="49" charset="-122"/>
              </a:rPr>
              <a:t>，都对应存在另一依赖于</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 和</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的实数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&gt; 0</a:t>
            </a:r>
            <a:r>
              <a:rPr lang="zh-CN" altLang="en-US" sz="2000" b="1">
                <a:solidFill>
                  <a:srgbClr val="000000"/>
                </a:solidFill>
                <a:latin typeface="Times New Roman" panose="02020603050405020304" pitchFamily="18" charset="0"/>
                <a:ea typeface="楷体_GB2312" pitchFamily="49" charset="-122"/>
              </a:rPr>
              <a:t>，使得满足不等式</a:t>
            </a:r>
          </a:p>
        </p:txBody>
      </p:sp>
      <p:graphicFrame>
        <p:nvGraphicFramePr>
          <p:cNvPr id="599046" name="Object 6"/>
          <p:cNvGraphicFramePr>
            <a:graphicFrameLocks noChangeAspect="1"/>
          </p:cNvGraphicFramePr>
          <p:nvPr/>
        </p:nvGraphicFramePr>
        <p:xfrm>
          <a:off x="2971800" y="3521075"/>
          <a:ext cx="3276600" cy="447675"/>
        </p:xfrm>
        <a:graphic>
          <a:graphicData uri="http://schemas.openxmlformats.org/presentationml/2006/ole">
            <mc:AlternateContent xmlns:mc="http://schemas.openxmlformats.org/markup-compatibility/2006">
              <mc:Choice xmlns:v="urn:schemas-microsoft-com:vml" Requires="v">
                <p:oleObj spid="_x0000_s10255" name="公式" r:id="rId5" imgW="1866600" imgH="253800" progId="Equation.3">
                  <p:embed/>
                </p:oleObj>
              </mc:Choice>
              <mc:Fallback>
                <p:oleObj name="公式" r:id="rId5" imgW="1866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521075"/>
                        <a:ext cx="32766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47" name="Object 7"/>
          <p:cNvGraphicFramePr>
            <a:graphicFrameLocks noChangeAspect="1"/>
          </p:cNvGraphicFramePr>
          <p:nvPr/>
        </p:nvGraphicFramePr>
        <p:xfrm>
          <a:off x="3200400" y="4117975"/>
          <a:ext cx="3060700" cy="2663825"/>
        </p:xfrm>
        <a:graphic>
          <a:graphicData uri="http://schemas.openxmlformats.org/presentationml/2006/ole">
            <mc:AlternateContent xmlns:mc="http://schemas.openxmlformats.org/markup-compatibility/2006">
              <mc:Choice xmlns:v="urn:schemas-microsoft-com:vml" Requires="v">
                <p:oleObj spid="_x0000_s10256" name="Visio" r:id="rId7" imgW="7552800" imgH="2194560" progId="Visio.Drawing.11">
                  <p:embed/>
                </p:oleObj>
              </mc:Choice>
              <mc:Fallback>
                <p:oleObj name="Visio" r:id="rId7" imgW="7552800" imgH="219456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r="66623"/>
                      <a:stretch>
                        <a:fillRect/>
                      </a:stretch>
                    </p:blipFill>
                    <p:spPr bwMode="auto">
                      <a:xfrm>
                        <a:off x="3200400" y="4117975"/>
                        <a:ext cx="3060700" cy="266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9048" name="Rectangle 8"/>
          <p:cNvSpPr>
            <a:spLocks noChangeArrowheads="1"/>
          </p:cNvSpPr>
          <p:nvPr/>
        </p:nvSpPr>
        <p:spPr bwMode="auto">
          <a:xfrm>
            <a:off x="457200" y="627063"/>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CC3300"/>
                </a:solidFill>
                <a:ea typeface="楷体_GB2312" pitchFamily="49" charset="-122"/>
              </a:rPr>
              <a:t>定义</a:t>
            </a:r>
            <a:r>
              <a:rPr lang="zh-CN" altLang="en-US" sz="2000" b="1">
                <a:solidFill>
                  <a:srgbClr val="000000"/>
                </a:solidFill>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考虑自治系统</a:t>
            </a:r>
          </a:p>
        </p:txBody>
      </p:sp>
      <p:sp>
        <p:nvSpPr>
          <p:cNvPr id="599049" name="Rectangle 9"/>
          <p:cNvSpPr>
            <a:spLocks noChangeArrowheads="1"/>
          </p:cNvSpPr>
          <p:nvPr/>
        </p:nvSpPr>
        <p:spPr bwMode="auto">
          <a:xfrm>
            <a:off x="3276600" y="2514600"/>
            <a:ext cx="222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20000"/>
              </a:lnSpc>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 </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p>
        </p:txBody>
      </p:sp>
      <p:sp>
        <p:nvSpPr>
          <p:cNvPr id="599050" name="Rectangle 10"/>
          <p:cNvSpPr>
            <a:spLocks noChangeArrowheads="1"/>
          </p:cNvSpPr>
          <p:nvPr/>
        </p:nvSpPr>
        <p:spPr bwMode="auto">
          <a:xfrm>
            <a:off x="457200" y="30480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的任一初始状态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出发的受扰运动</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都满足不等式：</a:t>
            </a:r>
          </a:p>
        </p:txBody>
      </p:sp>
      <p:sp>
        <p:nvSpPr>
          <p:cNvPr id="599051" name="Rectangle 11"/>
          <p:cNvSpPr>
            <a:spLocks noChangeArrowheads="1"/>
          </p:cNvSpPr>
          <p:nvPr/>
        </p:nvSpPr>
        <p:spPr bwMode="auto">
          <a:xfrm>
            <a:off x="381000" y="5159375"/>
            <a:ext cx="373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⑴   </a:t>
            </a:r>
            <a:r>
              <a:rPr lang="zh-CN" altLang="en-US" sz="2000" b="1">
                <a:solidFill>
                  <a:srgbClr val="000000"/>
                </a:solidFill>
                <a:latin typeface="Times New Roman" panose="02020603050405020304" pitchFamily="18" charset="0"/>
                <a:ea typeface="楷体_GB2312" pitchFamily="49" charset="-122"/>
              </a:rPr>
              <a:t>稳定的几何解释</a:t>
            </a:r>
          </a:p>
        </p:txBody>
      </p:sp>
    </p:spTree>
    <p:extLst>
      <p:ext uri="{BB962C8B-B14F-4D97-AF65-F5344CB8AC3E}">
        <p14:creationId xmlns:p14="http://schemas.microsoft.com/office/powerpoint/2010/main" val="2034265628"/>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9042"/>
                                        </p:tgtEl>
                                        <p:attrNameLst>
                                          <p:attrName>style.visibility</p:attrName>
                                        </p:attrNameLst>
                                      </p:cBhvr>
                                      <p:to>
                                        <p:strVal val="visible"/>
                                      </p:to>
                                    </p:set>
                                    <p:animEffect transition="in" filter="blinds(horizontal)">
                                      <p:cBhvr>
                                        <p:cTn id="7" dur="500"/>
                                        <p:tgtEl>
                                          <p:spTgt spid="599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48"/>
                                        </p:tgtEl>
                                        <p:attrNameLst>
                                          <p:attrName>style.visibility</p:attrName>
                                        </p:attrNameLst>
                                      </p:cBhvr>
                                      <p:to>
                                        <p:strVal val="visible"/>
                                      </p:to>
                                    </p:set>
                                    <p:animEffect transition="in" filter="blinds(horizontal)">
                                      <p:cBhvr>
                                        <p:cTn id="12" dur="500"/>
                                        <p:tgtEl>
                                          <p:spTgt spid="599048"/>
                                        </p:tgtEl>
                                      </p:cBhvr>
                                    </p:animEffect>
                                  </p:childTnLst>
                                </p:cTn>
                              </p:par>
                              <p:par>
                                <p:cTn id="13" presetID="3" presetClass="entr" presetSubtype="10" fill="hold" nodeType="withEffect">
                                  <p:stCondLst>
                                    <p:cond delay="0"/>
                                  </p:stCondLst>
                                  <p:childTnLst>
                                    <p:set>
                                      <p:cBhvr>
                                        <p:cTn id="14" dur="1" fill="hold">
                                          <p:stCondLst>
                                            <p:cond delay="0"/>
                                          </p:stCondLst>
                                        </p:cTn>
                                        <p:tgtEl>
                                          <p:spTgt spid="599044"/>
                                        </p:tgtEl>
                                        <p:attrNameLst>
                                          <p:attrName>style.visibility</p:attrName>
                                        </p:attrNameLst>
                                      </p:cBhvr>
                                      <p:to>
                                        <p:strVal val="visible"/>
                                      </p:to>
                                    </p:set>
                                    <p:animEffect transition="in" filter="blinds(horizontal)">
                                      <p:cBhvr>
                                        <p:cTn id="15" dur="500"/>
                                        <p:tgtEl>
                                          <p:spTgt spid="59904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9045"/>
                                        </p:tgtEl>
                                        <p:attrNameLst>
                                          <p:attrName>style.visibility</p:attrName>
                                        </p:attrNameLst>
                                      </p:cBhvr>
                                      <p:to>
                                        <p:strVal val="visible"/>
                                      </p:to>
                                    </p:set>
                                    <p:animEffect transition="in" filter="blinds(horizontal)">
                                      <p:cBhvr>
                                        <p:cTn id="18" dur="500"/>
                                        <p:tgtEl>
                                          <p:spTgt spid="59904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99049"/>
                                        </p:tgtEl>
                                        <p:attrNameLst>
                                          <p:attrName>style.visibility</p:attrName>
                                        </p:attrNameLst>
                                      </p:cBhvr>
                                      <p:to>
                                        <p:strVal val="visible"/>
                                      </p:to>
                                    </p:set>
                                    <p:animEffect transition="in" filter="blinds(horizontal)">
                                      <p:cBhvr>
                                        <p:cTn id="21" dur="500"/>
                                        <p:tgtEl>
                                          <p:spTgt spid="59904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99050"/>
                                        </p:tgtEl>
                                        <p:attrNameLst>
                                          <p:attrName>style.visibility</p:attrName>
                                        </p:attrNameLst>
                                      </p:cBhvr>
                                      <p:to>
                                        <p:strVal val="visible"/>
                                      </p:to>
                                    </p:set>
                                    <p:animEffect transition="in" filter="blinds(horizontal)">
                                      <p:cBhvr>
                                        <p:cTn id="24" dur="500"/>
                                        <p:tgtEl>
                                          <p:spTgt spid="599050"/>
                                        </p:tgtEl>
                                      </p:cBhvr>
                                    </p:animEffect>
                                  </p:childTnLst>
                                </p:cTn>
                              </p:par>
                              <p:par>
                                <p:cTn id="25" presetID="3" presetClass="entr" presetSubtype="10" fill="hold" nodeType="withEffect">
                                  <p:stCondLst>
                                    <p:cond delay="0"/>
                                  </p:stCondLst>
                                  <p:childTnLst>
                                    <p:set>
                                      <p:cBhvr>
                                        <p:cTn id="26" dur="1" fill="hold">
                                          <p:stCondLst>
                                            <p:cond delay="0"/>
                                          </p:stCondLst>
                                        </p:cTn>
                                        <p:tgtEl>
                                          <p:spTgt spid="599046"/>
                                        </p:tgtEl>
                                        <p:attrNameLst>
                                          <p:attrName>style.visibility</p:attrName>
                                        </p:attrNameLst>
                                      </p:cBhvr>
                                      <p:to>
                                        <p:strVal val="visible"/>
                                      </p:to>
                                    </p:set>
                                    <p:animEffect transition="in" filter="blinds(horizontal)">
                                      <p:cBhvr>
                                        <p:cTn id="27" dur="500"/>
                                        <p:tgtEl>
                                          <p:spTgt spid="599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9051"/>
                                        </p:tgtEl>
                                        <p:attrNameLst>
                                          <p:attrName>style.visibility</p:attrName>
                                        </p:attrNameLst>
                                      </p:cBhvr>
                                      <p:to>
                                        <p:strVal val="visible"/>
                                      </p:to>
                                    </p:set>
                                    <p:animEffect transition="in" filter="blinds(horizontal)">
                                      <p:cBhvr>
                                        <p:cTn id="32" dur="500"/>
                                        <p:tgtEl>
                                          <p:spTgt spid="599051"/>
                                        </p:tgtEl>
                                      </p:cBhvr>
                                    </p:animEffect>
                                  </p:childTnLst>
                                </p:cTn>
                              </p:par>
                              <p:par>
                                <p:cTn id="33" presetID="3" presetClass="entr" presetSubtype="10" fill="hold" nodeType="withEffect">
                                  <p:stCondLst>
                                    <p:cond delay="0"/>
                                  </p:stCondLst>
                                  <p:childTnLst>
                                    <p:set>
                                      <p:cBhvr>
                                        <p:cTn id="34" dur="1" fill="hold">
                                          <p:stCondLst>
                                            <p:cond delay="0"/>
                                          </p:stCondLst>
                                        </p:cTn>
                                        <p:tgtEl>
                                          <p:spTgt spid="599047"/>
                                        </p:tgtEl>
                                        <p:attrNameLst>
                                          <p:attrName>style.visibility</p:attrName>
                                        </p:attrNameLst>
                                      </p:cBhvr>
                                      <p:to>
                                        <p:strVal val="visible"/>
                                      </p:to>
                                    </p:set>
                                    <p:animEffect transition="in" filter="blinds(horizontal)">
                                      <p:cBhvr>
                                        <p:cTn id="35" dur="500"/>
                                        <p:tgtEl>
                                          <p:spTgt spid="599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2" grpId="0"/>
      <p:bldP spid="599045" grpId="0"/>
      <p:bldP spid="599048" grpId="0"/>
      <p:bldP spid="599049" grpId="0"/>
      <p:bldP spid="599050" grpId="0"/>
      <p:bldP spid="5990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ChangeArrowheads="1"/>
          </p:cNvSpPr>
          <p:nvPr/>
        </p:nvSpPr>
        <p:spPr bwMode="auto">
          <a:xfrm>
            <a:off x="152400" y="2286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李亚普诺夫意义下的稳定</a:t>
            </a:r>
          </a:p>
        </p:txBody>
      </p:sp>
      <p:sp>
        <p:nvSpPr>
          <p:cNvPr id="600067" name="Text Box 3"/>
          <p:cNvSpPr txBox="1">
            <a:spLocks noChangeArrowheads="1"/>
          </p:cNvSpPr>
          <p:nvPr/>
        </p:nvSpPr>
        <p:spPr bwMode="auto">
          <a:xfrm>
            <a:off x="387350" y="1143000"/>
            <a:ext cx="81470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en-US" altLang="zh-CN" sz="2000" b="1">
                <a:solidFill>
                  <a:srgbClr val="009999"/>
                </a:solidFill>
                <a:latin typeface="Times New Roman" panose="02020603050405020304" pitchFamily="18" charset="0"/>
                <a:ea typeface="楷体_GB2312" pitchFamily="49" charset="-122"/>
              </a:rPr>
              <a:t>          </a:t>
            </a:r>
            <a:r>
              <a:rPr lang="zh-CN" altLang="en-US" sz="2000" b="1">
                <a:solidFill>
                  <a:srgbClr val="009999"/>
                </a:solidFill>
                <a:latin typeface="Times New Roman" panose="02020603050405020304" pitchFamily="18" charset="0"/>
                <a:ea typeface="楷体_GB2312" pitchFamily="49" charset="-122"/>
              </a:rPr>
              <a:t>在李亚普诺夫意义下的稳定定义中</a:t>
            </a:r>
            <a:r>
              <a:rPr lang="zh-CN" altLang="en-US" sz="2000" b="1">
                <a:solidFill>
                  <a:srgbClr val="000000"/>
                </a:solidFill>
                <a:latin typeface="Times New Roman" panose="02020603050405020304" pitchFamily="18" charset="0"/>
                <a:ea typeface="楷体_GB2312" pitchFamily="49" charset="-122"/>
              </a:rPr>
              <a:t>，若对取自时间定义区间的任一初始</a:t>
            </a:r>
            <a:r>
              <a:rPr lang="zh-CN" altLang="en-US" sz="2000" b="1">
                <a:solidFill>
                  <a:srgbClr val="009999"/>
                </a:solidFill>
                <a:latin typeface="Times New Roman" panose="02020603050405020304" pitchFamily="18" charset="0"/>
                <a:ea typeface="楷体_GB2312" pitchFamily="49" charset="-122"/>
              </a:rPr>
              <a:t>时刻</a:t>
            </a:r>
            <a:r>
              <a:rPr lang="en-US" altLang="zh-CN" sz="2000" b="1" i="1">
                <a:solidFill>
                  <a:srgbClr val="009999"/>
                </a:solidFill>
                <a:latin typeface="Times New Roman" panose="02020603050405020304" pitchFamily="18" charset="0"/>
                <a:ea typeface="楷体_GB2312" pitchFamily="49" charset="-122"/>
              </a:rPr>
              <a:t>t</a:t>
            </a:r>
            <a:r>
              <a:rPr lang="en-US" altLang="zh-CN" sz="2000" b="1" baseline="-25000">
                <a:solidFill>
                  <a:srgbClr val="009999"/>
                </a:solidFill>
                <a:latin typeface="Times New Roman" panose="02020603050405020304" pitchFamily="18" charset="0"/>
                <a:ea typeface="楷体_GB2312" pitchFamily="49" charset="-122"/>
              </a:rPr>
              <a:t>0</a:t>
            </a:r>
            <a:r>
              <a:rPr lang="zh-CN" altLang="en-US" sz="2000" b="1">
                <a:solidFill>
                  <a:srgbClr val="009999"/>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对任给一个实数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&gt; 0</a:t>
            </a:r>
            <a:r>
              <a:rPr lang="zh-CN" altLang="en-US" sz="2000" b="1">
                <a:solidFill>
                  <a:srgbClr val="000000"/>
                </a:solidFill>
                <a:latin typeface="Times New Roman" panose="02020603050405020304" pitchFamily="18" charset="0"/>
                <a:ea typeface="楷体_GB2312" pitchFamily="49" charset="-122"/>
              </a:rPr>
              <a:t>，都存在与初始时刻</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无关的实数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&gt; 0</a:t>
            </a:r>
            <a:r>
              <a:rPr lang="zh-CN" altLang="en-US" sz="2000" b="1">
                <a:solidFill>
                  <a:srgbClr val="000000"/>
                </a:solidFill>
                <a:latin typeface="Times New Roman" panose="02020603050405020304" pitchFamily="18" charset="0"/>
                <a:ea typeface="楷体_GB2312" pitchFamily="49" charset="-122"/>
              </a:rPr>
              <a:t>，使相应的受扰运动</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都满足不等式： </a:t>
            </a:r>
          </a:p>
        </p:txBody>
      </p:sp>
      <p:graphicFrame>
        <p:nvGraphicFramePr>
          <p:cNvPr id="600068" name="Object 4"/>
          <p:cNvGraphicFramePr>
            <a:graphicFrameLocks noChangeAspect="1"/>
          </p:cNvGraphicFramePr>
          <p:nvPr/>
        </p:nvGraphicFramePr>
        <p:xfrm>
          <a:off x="2859088" y="2357438"/>
          <a:ext cx="3389312" cy="461962"/>
        </p:xfrm>
        <a:graphic>
          <a:graphicData uri="http://schemas.openxmlformats.org/presentationml/2006/ole">
            <mc:AlternateContent xmlns:mc="http://schemas.openxmlformats.org/markup-compatibility/2006">
              <mc:Choice xmlns:v="urn:schemas-microsoft-com:vml" Requires="v">
                <p:oleObj spid="_x0000_s11270" name="公式" r:id="rId3" imgW="1866600" imgH="253800" progId="Equation.3">
                  <p:embed/>
                </p:oleObj>
              </mc:Choice>
              <mc:Fallback>
                <p:oleObj name="公式" r:id="rId3" imgW="18666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2357438"/>
                        <a:ext cx="338931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0069" name="Rectangle 5"/>
          <p:cNvSpPr>
            <a:spLocks noChangeArrowheads="1"/>
          </p:cNvSpPr>
          <p:nvPr/>
        </p:nvSpPr>
        <p:spPr bwMode="auto">
          <a:xfrm>
            <a:off x="211138" y="3382963"/>
            <a:ext cx="77136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0"/>
              </a:spcBef>
              <a:spcAft>
                <a:spcPct val="0"/>
              </a:spcAft>
            </a:pPr>
            <a:r>
              <a:rPr lang="zh-CN" altLang="en-US" sz="2000" b="1">
                <a:solidFill>
                  <a:srgbClr val="FF0000"/>
                </a:solidFill>
                <a:latin typeface="Times New Roman" panose="02020603050405020304" pitchFamily="18" charset="0"/>
                <a:ea typeface="楷体_GB2312" pitchFamily="49" charset="-122"/>
              </a:rPr>
              <a:t>注</a:t>
            </a:r>
            <a:r>
              <a:rPr lang="zh-CN" altLang="en-US" sz="2000" b="1">
                <a:solidFill>
                  <a:srgbClr val="000000"/>
                </a:solidFill>
                <a:latin typeface="Times New Roman" panose="02020603050405020304" pitchFamily="18" charset="0"/>
                <a:ea typeface="楷体_GB2312" pitchFamily="49" charset="-122"/>
              </a:rPr>
              <a:t>：通常时变系统的</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与</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有关，时不变系统的</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与</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无关</a:t>
            </a:r>
          </a:p>
        </p:txBody>
      </p:sp>
      <p:sp>
        <p:nvSpPr>
          <p:cNvPr id="600070" name="Rectangle 6"/>
          <p:cNvSpPr>
            <a:spLocks noChangeArrowheads="1"/>
          </p:cNvSpPr>
          <p:nvPr/>
        </p:nvSpPr>
        <p:spPr bwMode="auto">
          <a:xfrm>
            <a:off x="152400" y="3932238"/>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⑶  </a:t>
            </a:r>
            <a:r>
              <a:rPr lang="zh-CN" altLang="en-US" sz="2000" b="1">
                <a:solidFill>
                  <a:srgbClr val="000000"/>
                </a:solidFill>
                <a:latin typeface="Times New Roman" panose="02020603050405020304" pitchFamily="18" charset="0"/>
                <a:ea typeface="楷体_GB2312" pitchFamily="49" charset="-122"/>
              </a:rPr>
              <a:t>时不变系统的稳定属性</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时不变系统</a:t>
            </a:r>
            <a:r>
              <a:rPr lang="zh-CN" altLang="en-US" sz="2000" b="1">
                <a:solidFill>
                  <a:srgbClr val="000000"/>
                </a:solidFill>
                <a:latin typeface="Times New Roman" panose="02020603050405020304" pitchFamily="18" charset="0"/>
                <a:ea typeface="楷体_GB2312" pitchFamily="49" charset="-122"/>
              </a:rPr>
              <a:t>李亚普诺夫意义下的稳定和一致稳定必为等价</a:t>
            </a:r>
          </a:p>
        </p:txBody>
      </p:sp>
      <p:sp>
        <p:nvSpPr>
          <p:cNvPr id="600071" name="Rectangle 7"/>
          <p:cNvSpPr>
            <a:spLocks noChangeArrowheads="1"/>
          </p:cNvSpPr>
          <p:nvPr/>
        </p:nvSpPr>
        <p:spPr bwMode="auto">
          <a:xfrm>
            <a:off x="457200" y="4876800"/>
            <a:ext cx="8610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⑷ </a:t>
            </a:r>
            <a:r>
              <a:rPr lang="zh-CN" altLang="en-US" sz="2000" b="1">
                <a:solidFill>
                  <a:srgbClr val="000000"/>
                </a:solidFill>
                <a:latin typeface="Times New Roman" panose="02020603050405020304" pitchFamily="18" charset="0"/>
                <a:ea typeface="楷体_GB2312" pitchFamily="49" charset="-122"/>
              </a:rPr>
              <a:t>李亚普诺夫意义下稳定的实质</a:t>
            </a:r>
          </a:p>
          <a:p>
            <a:pPr lvl="1" eaLnBrk="0" fontAlgn="base" hangingPunct="0">
              <a:lnSpc>
                <a:spcPct val="135000"/>
              </a:lnSpc>
              <a:spcBef>
                <a:spcPct val="0"/>
              </a:spcBef>
              <a:spcAft>
                <a:spcPct val="0"/>
              </a:spcAft>
              <a:buFontTx/>
              <a:buAutoNum type="circleNumDbPlain"/>
            </a:pPr>
            <a:r>
              <a:rPr lang="zh-CN" altLang="en-US" sz="2000" b="1">
                <a:solidFill>
                  <a:srgbClr val="000000"/>
                </a:solidFill>
                <a:latin typeface="Times New Roman" panose="02020603050405020304" pitchFamily="18" charset="0"/>
                <a:ea typeface="楷体_GB2312" pitchFamily="49" charset="-122"/>
              </a:rPr>
              <a:t>只保证系统受扰运动相对应平衡状态的</a:t>
            </a:r>
            <a:r>
              <a:rPr lang="zh-CN" altLang="en-US" sz="2000" b="1">
                <a:solidFill>
                  <a:srgbClr val="009999"/>
                </a:solidFill>
                <a:latin typeface="Times New Roman" panose="02020603050405020304" pitchFamily="18" charset="0"/>
                <a:ea typeface="楷体_GB2312" pitchFamily="49" charset="-122"/>
              </a:rPr>
              <a:t>有界性</a:t>
            </a:r>
            <a:r>
              <a:rPr lang="zh-CN" altLang="en-US" sz="2000" b="1">
                <a:solidFill>
                  <a:srgbClr val="000000"/>
                </a:solidFill>
                <a:latin typeface="Times New Roman" panose="02020603050405020304" pitchFamily="18" charset="0"/>
                <a:ea typeface="楷体_GB2312" pitchFamily="49" charset="-122"/>
              </a:rPr>
              <a:t>，不能保证其渐近性</a:t>
            </a:r>
          </a:p>
          <a:p>
            <a:pPr lvl="1" eaLnBrk="0" fontAlgn="base" hangingPunct="0">
              <a:lnSpc>
                <a:spcPct val="135000"/>
              </a:lnSpc>
              <a:spcBef>
                <a:spcPct val="0"/>
              </a:spcBef>
              <a:spcAft>
                <a:spcPct val="0"/>
              </a:spcAft>
              <a:buFontTx/>
              <a:buAutoNum type="circleNumDbPlain"/>
            </a:pPr>
            <a:r>
              <a:rPr lang="zh-CN" altLang="en-US" sz="2000" b="1">
                <a:solidFill>
                  <a:srgbClr val="000000"/>
                </a:solidFill>
                <a:latin typeface="Times New Roman" panose="02020603050405020304" pitchFamily="18" charset="0"/>
                <a:ea typeface="楷体_GB2312" pitchFamily="49" charset="-122"/>
              </a:rPr>
              <a:t>实质上是工程意义下的</a:t>
            </a:r>
            <a:r>
              <a:rPr lang="zh-CN" altLang="en-US" sz="2000" b="1">
                <a:solidFill>
                  <a:srgbClr val="009999"/>
                </a:solidFill>
                <a:latin typeface="Times New Roman" panose="02020603050405020304" pitchFamily="18" charset="0"/>
                <a:ea typeface="楷体_GB2312" pitchFamily="49" charset="-122"/>
              </a:rPr>
              <a:t>临界不稳定</a:t>
            </a:r>
          </a:p>
        </p:txBody>
      </p:sp>
      <p:sp>
        <p:nvSpPr>
          <p:cNvPr id="600072" name="Rectangle 8"/>
          <p:cNvSpPr>
            <a:spLocks noChangeArrowheads="1"/>
          </p:cNvSpPr>
          <p:nvPr/>
        </p:nvSpPr>
        <p:spPr bwMode="auto">
          <a:xfrm>
            <a:off x="633413" y="746125"/>
            <a:ext cx="5005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⑵  </a:t>
            </a:r>
            <a:r>
              <a:rPr lang="zh-CN" altLang="en-US" sz="2000" b="1">
                <a:solidFill>
                  <a:srgbClr val="000000"/>
                </a:solidFill>
                <a:latin typeface="Times New Roman" panose="02020603050405020304" pitchFamily="18" charset="0"/>
                <a:ea typeface="楷体_GB2312" pitchFamily="49" charset="-122"/>
              </a:rPr>
              <a:t>李亚普诺夫意义下一致稳定</a:t>
            </a:r>
          </a:p>
        </p:txBody>
      </p:sp>
      <p:sp>
        <p:nvSpPr>
          <p:cNvPr id="600073" name="Rectangle 9"/>
          <p:cNvSpPr>
            <a:spLocks noChangeArrowheads="1"/>
          </p:cNvSpPr>
          <p:nvPr/>
        </p:nvSpPr>
        <p:spPr bwMode="auto">
          <a:xfrm>
            <a:off x="533400" y="2819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即，只要</a:t>
            </a:r>
            <a:r>
              <a:rPr lang="zh-CN" altLang="en-US" sz="2000" b="1" i="1">
                <a:solidFill>
                  <a:srgbClr val="009999"/>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9999"/>
                </a:solidFill>
                <a:latin typeface="Times New Roman" panose="02020603050405020304" pitchFamily="18" charset="0"/>
                <a:ea typeface="楷体_GB2312" pitchFamily="49" charset="-122"/>
              </a:rPr>
              <a:t>与</a:t>
            </a:r>
            <a:r>
              <a:rPr lang="en-US" altLang="zh-CN" sz="2000" b="1" i="1">
                <a:solidFill>
                  <a:srgbClr val="009999"/>
                </a:solidFill>
                <a:latin typeface="Times New Roman" panose="02020603050405020304" pitchFamily="18" charset="0"/>
                <a:ea typeface="楷体_GB2312" pitchFamily="49" charset="-122"/>
                <a:sym typeface="Symbol" panose="05050102010706020507" pitchFamily="18" charset="2"/>
              </a:rPr>
              <a:t>t</a:t>
            </a:r>
            <a:r>
              <a:rPr lang="en-US" altLang="zh-CN" sz="2000" b="1" baseline="-25000">
                <a:solidFill>
                  <a:srgbClr val="009999"/>
                </a:solidFill>
                <a:latin typeface="Times New Roman" panose="02020603050405020304" pitchFamily="18" charset="0"/>
                <a:ea typeface="楷体_GB2312" pitchFamily="49" charset="-122"/>
                <a:sym typeface="Symbol" panose="05050102010706020507" pitchFamily="18" charset="2"/>
              </a:rPr>
              <a:t>0</a:t>
            </a:r>
            <a:r>
              <a:rPr lang="zh-CN" altLang="en-US" sz="2000" b="1">
                <a:solidFill>
                  <a:srgbClr val="009999"/>
                </a:solidFill>
                <a:latin typeface="Times New Roman" panose="02020603050405020304" pitchFamily="18" charset="0"/>
                <a:ea typeface="楷体_GB2312" pitchFamily="49" charset="-122"/>
                <a:sym typeface="Symbol" panose="05050102010706020507" pitchFamily="18" charset="2"/>
              </a:rPr>
              <a:t>无关</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，这种平衡状态</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lang="en-US" altLang="zh-CN" sz="2000" b="1" i="1" baseline="-25000">
                <a:solidFill>
                  <a:srgbClr val="000000"/>
                </a:solidFill>
                <a:latin typeface="Times New Roman" panose="02020603050405020304" pitchFamily="18" charset="0"/>
                <a:ea typeface="楷体_GB2312" pitchFamily="49" charset="-122"/>
                <a:sym typeface="Symbol" panose="05050102010706020507" pitchFamily="18" charset="2"/>
              </a:rPr>
              <a:t>e</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称为</a:t>
            </a:r>
            <a:r>
              <a:rPr lang="zh-CN" altLang="en-US" sz="2000" b="1">
                <a:solidFill>
                  <a:srgbClr val="009999"/>
                </a:solidFill>
                <a:latin typeface="Times New Roman" panose="02020603050405020304" pitchFamily="18" charset="0"/>
                <a:ea typeface="楷体_GB2312" pitchFamily="49" charset="-122"/>
                <a:sym typeface="Symbol" panose="05050102010706020507" pitchFamily="18" charset="2"/>
              </a:rPr>
              <a:t>一致稳定</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的</a:t>
            </a:r>
          </a:p>
        </p:txBody>
      </p:sp>
    </p:spTree>
    <p:extLst>
      <p:ext uri="{BB962C8B-B14F-4D97-AF65-F5344CB8AC3E}">
        <p14:creationId xmlns:p14="http://schemas.microsoft.com/office/powerpoint/2010/main" val="3208223756"/>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0066"/>
                                        </p:tgtEl>
                                        <p:attrNameLst>
                                          <p:attrName>style.visibility</p:attrName>
                                        </p:attrNameLst>
                                      </p:cBhvr>
                                      <p:to>
                                        <p:strVal val="visible"/>
                                      </p:to>
                                    </p:set>
                                    <p:animEffect transition="in" filter="blinds(horizontal)">
                                      <p:cBhvr>
                                        <p:cTn id="7" dur="500"/>
                                        <p:tgtEl>
                                          <p:spTgt spid="600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72"/>
                                        </p:tgtEl>
                                        <p:attrNameLst>
                                          <p:attrName>style.visibility</p:attrName>
                                        </p:attrNameLst>
                                      </p:cBhvr>
                                      <p:to>
                                        <p:strVal val="visible"/>
                                      </p:to>
                                    </p:set>
                                    <p:animEffect transition="in" filter="blinds(horizontal)">
                                      <p:cBhvr>
                                        <p:cTn id="12" dur="500"/>
                                        <p:tgtEl>
                                          <p:spTgt spid="6000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0067"/>
                                        </p:tgtEl>
                                        <p:attrNameLst>
                                          <p:attrName>style.visibility</p:attrName>
                                        </p:attrNameLst>
                                      </p:cBhvr>
                                      <p:to>
                                        <p:strVal val="visible"/>
                                      </p:to>
                                    </p:set>
                                    <p:animEffect transition="in" filter="blinds(horizontal)">
                                      <p:cBhvr>
                                        <p:cTn id="15" dur="500"/>
                                        <p:tgtEl>
                                          <p:spTgt spid="600067"/>
                                        </p:tgtEl>
                                      </p:cBhvr>
                                    </p:animEffect>
                                  </p:childTnLst>
                                </p:cTn>
                              </p:par>
                              <p:par>
                                <p:cTn id="16" presetID="3" presetClass="entr" presetSubtype="10" fill="hold" nodeType="withEffect">
                                  <p:stCondLst>
                                    <p:cond delay="0"/>
                                  </p:stCondLst>
                                  <p:childTnLst>
                                    <p:set>
                                      <p:cBhvr>
                                        <p:cTn id="17" dur="1" fill="hold">
                                          <p:stCondLst>
                                            <p:cond delay="0"/>
                                          </p:stCondLst>
                                        </p:cTn>
                                        <p:tgtEl>
                                          <p:spTgt spid="600068"/>
                                        </p:tgtEl>
                                        <p:attrNameLst>
                                          <p:attrName>style.visibility</p:attrName>
                                        </p:attrNameLst>
                                      </p:cBhvr>
                                      <p:to>
                                        <p:strVal val="visible"/>
                                      </p:to>
                                    </p:set>
                                    <p:animEffect transition="in" filter="blinds(horizontal)">
                                      <p:cBhvr>
                                        <p:cTn id="18" dur="500"/>
                                        <p:tgtEl>
                                          <p:spTgt spid="6000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0073"/>
                                        </p:tgtEl>
                                        <p:attrNameLst>
                                          <p:attrName>style.visibility</p:attrName>
                                        </p:attrNameLst>
                                      </p:cBhvr>
                                      <p:to>
                                        <p:strVal val="visible"/>
                                      </p:to>
                                    </p:set>
                                    <p:animEffect transition="in" filter="blinds(horizontal)">
                                      <p:cBhvr>
                                        <p:cTn id="21" dur="500"/>
                                        <p:tgtEl>
                                          <p:spTgt spid="6000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00069"/>
                                        </p:tgtEl>
                                        <p:attrNameLst>
                                          <p:attrName>style.visibility</p:attrName>
                                        </p:attrNameLst>
                                      </p:cBhvr>
                                      <p:to>
                                        <p:strVal val="visible"/>
                                      </p:to>
                                    </p:set>
                                    <p:animEffect transition="in" filter="blinds(horizontal)">
                                      <p:cBhvr>
                                        <p:cTn id="26" dur="500"/>
                                        <p:tgtEl>
                                          <p:spTgt spid="6000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00070"/>
                                        </p:tgtEl>
                                        <p:attrNameLst>
                                          <p:attrName>style.visibility</p:attrName>
                                        </p:attrNameLst>
                                      </p:cBhvr>
                                      <p:to>
                                        <p:strVal val="visible"/>
                                      </p:to>
                                    </p:set>
                                    <p:animEffect transition="in" filter="blinds(horizontal)">
                                      <p:cBhvr>
                                        <p:cTn id="31" dur="500"/>
                                        <p:tgtEl>
                                          <p:spTgt spid="6000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00071"/>
                                        </p:tgtEl>
                                        <p:attrNameLst>
                                          <p:attrName>style.visibility</p:attrName>
                                        </p:attrNameLst>
                                      </p:cBhvr>
                                      <p:to>
                                        <p:strVal val="visible"/>
                                      </p:to>
                                    </p:set>
                                    <p:animEffect transition="in" filter="blinds(horizontal)">
                                      <p:cBhvr>
                                        <p:cTn id="36" dur="500"/>
                                        <p:tgtEl>
                                          <p:spTgt spid="60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6" grpId="0"/>
      <p:bldP spid="600067" grpId="0"/>
      <p:bldP spid="600069" grpId="0"/>
      <p:bldP spid="600070" grpId="0"/>
      <p:bldP spid="600071" grpId="0"/>
      <p:bldP spid="600072" grpId="0"/>
      <p:bldP spid="6000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152400" y="152400"/>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渐近稳定</a:t>
            </a:r>
          </a:p>
        </p:txBody>
      </p:sp>
      <p:sp>
        <p:nvSpPr>
          <p:cNvPr id="601091" name="Text Box 3"/>
          <p:cNvSpPr txBox="1">
            <a:spLocks noChangeArrowheads="1"/>
          </p:cNvSpPr>
          <p:nvPr/>
        </p:nvSpPr>
        <p:spPr bwMode="auto">
          <a:xfrm>
            <a:off x="762000" y="2116138"/>
            <a:ext cx="7772400" cy="18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ea typeface="宋体" panose="02010600030101010101" pitchFamily="2" charset="-122"/>
              </a:defRPr>
            </a:lvl1pPr>
            <a:lvl2pPr marL="828675" indent="-371475">
              <a:defRPr>
                <a:solidFill>
                  <a:schemeClr val="tx1"/>
                </a:solidFill>
                <a:latin typeface="Arial" panose="020B0604020202020204" pitchFamily="34" charset="0"/>
                <a:ea typeface="宋体" panose="02010600030101010101" pitchFamily="2" charset="-122"/>
              </a:defRPr>
            </a:lvl2pPr>
            <a:lvl3pPr marL="1285875" indent="-371475">
              <a:defRPr>
                <a:solidFill>
                  <a:schemeClr val="tx1"/>
                </a:solidFill>
                <a:latin typeface="Arial" panose="020B0604020202020204" pitchFamily="34" charset="0"/>
                <a:ea typeface="宋体" panose="02010600030101010101" pitchFamily="2" charset="-122"/>
              </a:defRPr>
            </a:lvl3pPr>
            <a:lvl4pPr marL="1743075" indent="-371475">
              <a:defRPr>
                <a:solidFill>
                  <a:schemeClr val="tx1"/>
                </a:solidFill>
                <a:latin typeface="Arial" panose="020B0604020202020204" pitchFamily="34" charset="0"/>
                <a:ea typeface="宋体" panose="02010600030101010101" pitchFamily="2" charset="-122"/>
              </a:defRPr>
            </a:lvl4pPr>
            <a:lvl5pPr marL="2200275" indent="-371475">
              <a:defRPr>
                <a:solidFill>
                  <a:schemeClr val="tx1"/>
                </a:solidFill>
                <a:latin typeface="Arial" panose="020B0604020202020204" pitchFamily="34" charset="0"/>
                <a:ea typeface="宋体" panose="02010600030101010101" pitchFamily="2" charset="-122"/>
              </a:defRPr>
            </a:lvl5pPr>
            <a:lvl6pPr marL="26574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146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718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90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5000"/>
              </a:lnSpc>
              <a:spcBef>
                <a:spcPct val="0"/>
              </a:spcBef>
              <a:spcAft>
                <a:spcPct val="0"/>
              </a:spcAft>
              <a:buFontTx/>
              <a:buAutoNum type="romanLcParenR" startAt="2"/>
            </a:pPr>
            <a:r>
              <a:rPr lang="zh-CN" altLang="en-US" sz="2000" b="1">
                <a:solidFill>
                  <a:srgbClr val="000000"/>
                </a:solidFill>
                <a:latin typeface="Times New Roman" panose="02020603050405020304" pitchFamily="18" charset="0"/>
                <a:ea typeface="楷体_GB2312" pitchFamily="49" charset="-122"/>
              </a:rPr>
              <a:t>对实数</a:t>
            </a:r>
            <a:r>
              <a:rPr kumimoji="1"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&gt; 0</a:t>
            </a:r>
            <a:r>
              <a:rPr lang="zh-CN" altLang="en-US" sz="2000" b="1">
                <a:solidFill>
                  <a:srgbClr val="000000"/>
                </a:solidFill>
                <a:latin typeface="Times New Roman" panose="02020603050405020304" pitchFamily="18" charset="0"/>
                <a:ea typeface="楷体_GB2312" pitchFamily="49" charset="-122"/>
              </a:rPr>
              <a:t>和任给实数</a:t>
            </a:r>
            <a:r>
              <a:rPr kumimoji="1"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&gt; 0</a:t>
            </a:r>
            <a:r>
              <a:rPr lang="zh-CN" altLang="en-US" sz="2000" b="1">
                <a:solidFill>
                  <a:srgbClr val="000000"/>
                </a:solidFill>
                <a:latin typeface="Times New Roman" panose="02020603050405020304" pitchFamily="18" charset="0"/>
                <a:ea typeface="楷体_GB2312" pitchFamily="49" charset="-122"/>
              </a:rPr>
              <a:t>，都存在实数</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&gt; 0</a:t>
            </a:r>
            <a:r>
              <a:rPr lang="zh-CN" altLang="en-US" sz="2000" b="1">
                <a:solidFill>
                  <a:srgbClr val="000000"/>
                </a:solidFill>
                <a:latin typeface="Times New Roman" panose="02020603050405020304" pitchFamily="18" charset="0"/>
                <a:ea typeface="楷体_GB2312" pitchFamily="49" charset="-122"/>
              </a:rPr>
              <a:t>使得 </a:t>
            </a:r>
          </a:p>
          <a:p>
            <a:pPr fontAlgn="base">
              <a:lnSpc>
                <a:spcPct val="11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满足不等式</a:t>
            </a:r>
          </a:p>
          <a:p>
            <a:pPr algn="ctr" fontAlgn="base">
              <a:lnSpc>
                <a:spcPct val="11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 </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p>
          <a:p>
            <a:pPr fontAlgn="base">
              <a:lnSpc>
                <a:spcPct val="11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的任一初始状态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出发的受扰运动</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a:solidFill>
                  <a:srgbClr val="000000"/>
                </a:solidFill>
                <a:latin typeface="Times New Roman" panose="02020603050405020304" pitchFamily="18" charset="0"/>
                <a:ea typeface="楷体_GB2312" pitchFamily="49" charset="-122"/>
              </a:rPr>
              <a:t>满足不等式</a:t>
            </a:r>
          </a:p>
          <a:p>
            <a:pPr algn="ctr" fontAlgn="base">
              <a:lnSpc>
                <a:spcPct val="115000"/>
              </a:lnSpc>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 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i="1" baseline="-25000">
                <a:solidFill>
                  <a:srgbClr val="000000"/>
                </a:solidFill>
                <a:latin typeface="Times New Roman" panose="02020603050405020304" pitchFamily="18" charset="0"/>
                <a:ea typeface="楷体_GB2312" pitchFamily="49" charset="-122"/>
                <a:sym typeface="Symbol" panose="05050102010706020507" pitchFamily="18" charset="2"/>
              </a:rPr>
              <a:t>e</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rPr>
              <a:t>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 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rPr>
              <a:t>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sp>
        <p:nvSpPr>
          <p:cNvPr id="601092" name="Rectangle 4"/>
          <p:cNvSpPr>
            <a:spLocks noChangeArrowheads="1"/>
          </p:cNvSpPr>
          <p:nvPr/>
        </p:nvSpPr>
        <p:spPr bwMode="auto">
          <a:xfrm>
            <a:off x="346075" y="5241925"/>
            <a:ext cx="4378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⑴   </a:t>
            </a:r>
            <a:r>
              <a:rPr lang="zh-CN" altLang="en-US" sz="2000" b="1">
                <a:solidFill>
                  <a:srgbClr val="000000"/>
                </a:solidFill>
                <a:latin typeface="Times New Roman" panose="02020603050405020304" pitchFamily="18" charset="0"/>
                <a:ea typeface="楷体_GB2312" pitchFamily="49" charset="-122"/>
              </a:rPr>
              <a:t>渐近稳定的几何解释</a:t>
            </a:r>
          </a:p>
        </p:txBody>
      </p:sp>
      <p:graphicFrame>
        <p:nvGraphicFramePr>
          <p:cNvPr id="601093" name="Object 5"/>
          <p:cNvGraphicFramePr>
            <a:graphicFrameLocks noChangeAspect="1"/>
          </p:cNvGraphicFramePr>
          <p:nvPr/>
        </p:nvGraphicFramePr>
        <p:xfrm>
          <a:off x="4038600" y="4083050"/>
          <a:ext cx="3060700" cy="2698750"/>
        </p:xfrm>
        <a:graphic>
          <a:graphicData uri="http://schemas.openxmlformats.org/presentationml/2006/ole">
            <mc:AlternateContent xmlns:mc="http://schemas.openxmlformats.org/markup-compatibility/2006">
              <mc:Choice xmlns:v="urn:schemas-microsoft-com:vml" Requires="v">
                <p:oleObj spid="_x0000_s12298" r:id="rId3" imgW="7552800" imgH="2194560" progId="Visio.Drawing.6">
                  <p:embed/>
                </p:oleObj>
              </mc:Choice>
              <mc:Fallback>
                <p:oleObj r:id="rId3" imgW="7552800" imgH="21945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3328" r="33720"/>
                      <a:stretch>
                        <a:fillRect/>
                      </a:stretch>
                    </p:blipFill>
                    <p:spPr bwMode="auto">
                      <a:xfrm>
                        <a:off x="4038600" y="4083050"/>
                        <a:ext cx="3060700" cy="269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1094" name="Text Box 6"/>
          <p:cNvSpPr txBox="1">
            <a:spLocks noChangeArrowheads="1"/>
          </p:cNvSpPr>
          <p:nvPr/>
        </p:nvSpPr>
        <p:spPr bwMode="auto">
          <a:xfrm>
            <a:off x="6553200" y="6080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9999"/>
                </a:solidFill>
                <a:latin typeface="Times New Roman" panose="02020603050405020304" pitchFamily="18" charset="0"/>
                <a:ea typeface="楷体_GB2312" pitchFamily="49" charset="-122"/>
              </a:rPr>
              <a:t>吸引区</a:t>
            </a:r>
            <a:r>
              <a:rPr lang="en-US" altLang="zh-CN" sz="2000" b="1" i="1">
                <a:solidFill>
                  <a:srgbClr val="009999"/>
                </a:solidFill>
                <a:latin typeface="Times New Roman" panose="02020603050405020304" pitchFamily="18" charset="0"/>
                <a:ea typeface="楷体_GB2312" pitchFamily="49" charset="-122"/>
              </a:rPr>
              <a:t>S</a:t>
            </a:r>
            <a:r>
              <a:rPr lang="en-US" altLang="zh-CN" sz="2000" b="1">
                <a:solidFill>
                  <a:srgbClr val="009999"/>
                </a:solidFill>
                <a:latin typeface="Times New Roman" panose="02020603050405020304" pitchFamily="18" charset="0"/>
                <a:ea typeface="楷体_GB2312" pitchFamily="49" charset="-122"/>
              </a:rPr>
              <a:t>(</a:t>
            </a:r>
            <a:r>
              <a:rPr kumimoji="1" lang="en-US" altLang="zh-CN" sz="2000" b="1" i="1">
                <a:solidFill>
                  <a:srgbClr val="009999"/>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9999"/>
                </a:solidFill>
                <a:latin typeface="Times New Roman" panose="02020603050405020304" pitchFamily="18" charset="0"/>
                <a:ea typeface="楷体_GB2312" pitchFamily="49" charset="-122"/>
                <a:sym typeface="Symbol" panose="05050102010706020507" pitchFamily="18" charset="2"/>
              </a:rPr>
              <a:t>)</a:t>
            </a:r>
          </a:p>
        </p:txBody>
      </p:sp>
      <p:sp>
        <p:nvSpPr>
          <p:cNvPr id="601095" name="Text Box 7"/>
          <p:cNvSpPr txBox="1">
            <a:spLocks noChangeArrowheads="1"/>
          </p:cNvSpPr>
          <p:nvPr/>
        </p:nvSpPr>
        <p:spPr bwMode="auto">
          <a:xfrm>
            <a:off x="457200" y="1277938"/>
            <a:ext cx="7391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称孤立平衡状态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在时刻</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渐近稳定</a:t>
            </a:r>
            <a:r>
              <a:rPr lang="zh-CN" altLang="en-US" sz="2000" b="1">
                <a:solidFill>
                  <a:srgbClr val="000000"/>
                </a:solidFill>
                <a:latin typeface="Times New Roman" panose="02020603050405020304" pitchFamily="18" charset="0"/>
                <a:ea typeface="楷体_GB2312" pitchFamily="49" charset="-122"/>
              </a:rPr>
              <a:t>，如果</a:t>
            </a:r>
          </a:p>
        </p:txBody>
      </p:sp>
      <p:graphicFrame>
        <p:nvGraphicFramePr>
          <p:cNvPr id="601096" name="Object 8"/>
          <p:cNvGraphicFramePr>
            <a:graphicFrameLocks noChangeAspect="1"/>
          </p:cNvGraphicFramePr>
          <p:nvPr/>
        </p:nvGraphicFramePr>
        <p:xfrm>
          <a:off x="2716213" y="960438"/>
          <a:ext cx="3760787" cy="411162"/>
        </p:xfrm>
        <a:graphic>
          <a:graphicData uri="http://schemas.openxmlformats.org/presentationml/2006/ole">
            <mc:AlternateContent xmlns:mc="http://schemas.openxmlformats.org/markup-compatibility/2006">
              <mc:Choice xmlns:v="urn:schemas-microsoft-com:vml" Requires="v">
                <p:oleObj spid="_x0000_s12299" name="公式" r:id="rId5" imgW="2095200" imgH="228600" progId="Equation.3">
                  <p:embed/>
                </p:oleObj>
              </mc:Choice>
              <mc:Fallback>
                <p:oleObj name="公式" r:id="rId5" imgW="2095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213" y="960438"/>
                        <a:ext cx="3760787"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1097" name="Rectangle 9"/>
          <p:cNvSpPr>
            <a:spLocks noChangeArrowheads="1"/>
          </p:cNvSpPr>
          <p:nvPr/>
        </p:nvSpPr>
        <p:spPr bwMode="auto">
          <a:xfrm>
            <a:off x="457200" y="592138"/>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CC3300"/>
                </a:solidFill>
                <a:ea typeface="楷体_GB2312" pitchFamily="49" charset="-122"/>
              </a:rPr>
              <a:t>定义</a:t>
            </a:r>
            <a:r>
              <a:rPr lang="zh-CN" altLang="en-US" sz="2000" b="1">
                <a:solidFill>
                  <a:srgbClr val="000000"/>
                </a:solidFill>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考虑自治系统</a:t>
            </a:r>
          </a:p>
        </p:txBody>
      </p:sp>
      <p:sp>
        <p:nvSpPr>
          <p:cNvPr id="601098" name="Rectangle 10"/>
          <p:cNvSpPr>
            <a:spLocks noChangeArrowheads="1"/>
          </p:cNvSpPr>
          <p:nvPr/>
        </p:nvSpPr>
        <p:spPr bwMode="auto">
          <a:xfrm>
            <a:off x="773113" y="1735138"/>
            <a:ext cx="6084887"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i)    </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在时刻</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为李亚普诺夫意义下稳定</a:t>
            </a:r>
            <a:r>
              <a:rPr lang="en-US" altLang="zh-CN" sz="2000" b="1">
                <a:solidFill>
                  <a:srgbClr val="000000"/>
                </a:solidFill>
                <a:latin typeface="Times New Roman" panose="02020603050405020304" pitchFamily="18" charset="0"/>
                <a:ea typeface="楷体_GB2312" pitchFamily="49" charset="-122"/>
              </a:rPr>
              <a:t>;</a:t>
            </a:r>
          </a:p>
        </p:txBody>
      </p:sp>
      <p:sp>
        <p:nvSpPr>
          <p:cNvPr id="601099" name="Line 11"/>
          <p:cNvSpPr>
            <a:spLocks noChangeShapeType="1"/>
          </p:cNvSpPr>
          <p:nvPr/>
        </p:nvSpPr>
        <p:spPr bwMode="auto">
          <a:xfrm flipH="1" flipV="1">
            <a:off x="5943600" y="5638800"/>
            <a:ext cx="914400" cy="457200"/>
          </a:xfrm>
          <a:prstGeom prst="line">
            <a:avLst/>
          </a:prstGeom>
          <a:noFill/>
          <a:ln w="25400">
            <a:solidFill>
              <a:srgbClr val="33CC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576150030"/>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1090"/>
                                        </p:tgtEl>
                                        <p:attrNameLst>
                                          <p:attrName>style.visibility</p:attrName>
                                        </p:attrNameLst>
                                      </p:cBhvr>
                                      <p:to>
                                        <p:strVal val="visible"/>
                                      </p:to>
                                    </p:set>
                                    <p:animEffect transition="in" filter="blinds(horizontal)">
                                      <p:cBhvr>
                                        <p:cTn id="7" dur="500"/>
                                        <p:tgtEl>
                                          <p:spTgt spid="601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1097"/>
                                        </p:tgtEl>
                                        <p:attrNameLst>
                                          <p:attrName>style.visibility</p:attrName>
                                        </p:attrNameLst>
                                      </p:cBhvr>
                                      <p:to>
                                        <p:strVal val="visible"/>
                                      </p:to>
                                    </p:set>
                                    <p:animEffect transition="in" filter="blinds(horizontal)">
                                      <p:cBhvr>
                                        <p:cTn id="12" dur="500"/>
                                        <p:tgtEl>
                                          <p:spTgt spid="601097"/>
                                        </p:tgtEl>
                                      </p:cBhvr>
                                    </p:animEffect>
                                  </p:childTnLst>
                                </p:cTn>
                              </p:par>
                              <p:par>
                                <p:cTn id="13" presetID="3" presetClass="entr" presetSubtype="10" fill="hold" nodeType="withEffect">
                                  <p:stCondLst>
                                    <p:cond delay="0"/>
                                  </p:stCondLst>
                                  <p:childTnLst>
                                    <p:set>
                                      <p:cBhvr>
                                        <p:cTn id="14" dur="1" fill="hold">
                                          <p:stCondLst>
                                            <p:cond delay="0"/>
                                          </p:stCondLst>
                                        </p:cTn>
                                        <p:tgtEl>
                                          <p:spTgt spid="601096"/>
                                        </p:tgtEl>
                                        <p:attrNameLst>
                                          <p:attrName>style.visibility</p:attrName>
                                        </p:attrNameLst>
                                      </p:cBhvr>
                                      <p:to>
                                        <p:strVal val="visible"/>
                                      </p:to>
                                    </p:set>
                                    <p:animEffect transition="in" filter="blinds(horizontal)">
                                      <p:cBhvr>
                                        <p:cTn id="15" dur="500"/>
                                        <p:tgtEl>
                                          <p:spTgt spid="60109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1095"/>
                                        </p:tgtEl>
                                        <p:attrNameLst>
                                          <p:attrName>style.visibility</p:attrName>
                                        </p:attrNameLst>
                                      </p:cBhvr>
                                      <p:to>
                                        <p:strVal val="visible"/>
                                      </p:to>
                                    </p:set>
                                    <p:animEffect transition="in" filter="blinds(horizontal)">
                                      <p:cBhvr>
                                        <p:cTn id="18" dur="500"/>
                                        <p:tgtEl>
                                          <p:spTgt spid="6010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01098"/>
                                        </p:tgtEl>
                                        <p:attrNameLst>
                                          <p:attrName>style.visibility</p:attrName>
                                        </p:attrNameLst>
                                      </p:cBhvr>
                                      <p:to>
                                        <p:strVal val="visible"/>
                                      </p:to>
                                    </p:set>
                                    <p:animEffect transition="in" filter="blinds(horizontal)">
                                      <p:cBhvr>
                                        <p:cTn id="23" dur="500"/>
                                        <p:tgtEl>
                                          <p:spTgt spid="6010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01091"/>
                                        </p:tgtEl>
                                        <p:attrNameLst>
                                          <p:attrName>style.visibility</p:attrName>
                                        </p:attrNameLst>
                                      </p:cBhvr>
                                      <p:to>
                                        <p:strVal val="visible"/>
                                      </p:to>
                                    </p:set>
                                    <p:animEffect transition="in" filter="blinds(horizontal)">
                                      <p:cBhvr>
                                        <p:cTn id="28" dur="500"/>
                                        <p:tgtEl>
                                          <p:spTgt spid="6010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1092"/>
                                        </p:tgtEl>
                                        <p:attrNameLst>
                                          <p:attrName>style.visibility</p:attrName>
                                        </p:attrNameLst>
                                      </p:cBhvr>
                                      <p:to>
                                        <p:strVal val="visible"/>
                                      </p:to>
                                    </p:set>
                                    <p:animEffect transition="in" filter="blinds(horizontal)">
                                      <p:cBhvr>
                                        <p:cTn id="33" dur="500"/>
                                        <p:tgtEl>
                                          <p:spTgt spid="601092"/>
                                        </p:tgtEl>
                                      </p:cBhvr>
                                    </p:animEffect>
                                  </p:childTnLst>
                                </p:cTn>
                              </p:par>
                              <p:par>
                                <p:cTn id="34" presetID="3" presetClass="entr" presetSubtype="10" fill="hold" nodeType="withEffect">
                                  <p:stCondLst>
                                    <p:cond delay="0"/>
                                  </p:stCondLst>
                                  <p:childTnLst>
                                    <p:set>
                                      <p:cBhvr>
                                        <p:cTn id="35" dur="1" fill="hold">
                                          <p:stCondLst>
                                            <p:cond delay="0"/>
                                          </p:stCondLst>
                                        </p:cTn>
                                        <p:tgtEl>
                                          <p:spTgt spid="601093"/>
                                        </p:tgtEl>
                                        <p:attrNameLst>
                                          <p:attrName>style.visibility</p:attrName>
                                        </p:attrNameLst>
                                      </p:cBhvr>
                                      <p:to>
                                        <p:strVal val="visible"/>
                                      </p:to>
                                    </p:set>
                                    <p:animEffect transition="in" filter="blinds(horizontal)">
                                      <p:cBhvr>
                                        <p:cTn id="36" dur="500"/>
                                        <p:tgtEl>
                                          <p:spTgt spid="60109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01099"/>
                                        </p:tgtEl>
                                        <p:attrNameLst>
                                          <p:attrName>style.visibility</p:attrName>
                                        </p:attrNameLst>
                                      </p:cBhvr>
                                      <p:to>
                                        <p:strVal val="visible"/>
                                      </p:to>
                                    </p:set>
                                    <p:animEffect transition="in" filter="blinds(horizontal)">
                                      <p:cBhvr>
                                        <p:cTn id="41" dur="500"/>
                                        <p:tgtEl>
                                          <p:spTgt spid="60109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601094"/>
                                        </p:tgtEl>
                                        <p:attrNameLst>
                                          <p:attrName>style.visibility</p:attrName>
                                        </p:attrNameLst>
                                      </p:cBhvr>
                                      <p:to>
                                        <p:strVal val="visible"/>
                                      </p:to>
                                    </p:set>
                                    <p:animEffect transition="in" filter="blinds(horizontal)">
                                      <p:cBhvr>
                                        <p:cTn id="44" dur="500"/>
                                        <p:tgtEl>
                                          <p:spTgt spid="60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p:bldP spid="601091" grpId="0"/>
      <p:bldP spid="601092" grpId="0"/>
      <p:bldP spid="601094" grpId="0"/>
      <p:bldP spid="601095" grpId="0"/>
      <p:bldP spid="601097" grpId="0"/>
      <p:bldP spid="601098" grpId="0"/>
      <p:bldP spid="6010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ChangeArrowheads="1"/>
          </p:cNvSpPr>
          <p:nvPr/>
        </p:nvSpPr>
        <p:spPr bwMode="auto">
          <a:xfrm>
            <a:off x="176213" y="152400"/>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渐近稳定</a:t>
            </a:r>
          </a:p>
        </p:txBody>
      </p:sp>
      <p:sp>
        <p:nvSpPr>
          <p:cNvPr id="602115" name="Text Box 3"/>
          <p:cNvSpPr txBox="1">
            <a:spLocks noChangeArrowheads="1"/>
          </p:cNvSpPr>
          <p:nvPr/>
        </p:nvSpPr>
        <p:spPr bwMode="auto">
          <a:xfrm>
            <a:off x="228600" y="990600"/>
            <a:ext cx="86868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5000"/>
              </a:lnSpc>
              <a:spcBef>
                <a:spcPct val="0"/>
              </a:spcBef>
              <a:spcAft>
                <a:spcPct val="0"/>
              </a:spcAft>
            </a:pPr>
            <a:r>
              <a:rPr lang="en-US" altLang="zh-CN" sz="2000" b="1" i="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称</a:t>
            </a:r>
            <a:r>
              <a:rPr lang="zh-CN" altLang="en-US" sz="2000" b="1" i="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在时刻</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渐近稳定</a:t>
            </a:r>
            <a:r>
              <a:rPr lang="zh-CN" altLang="en-US" sz="2000" b="1">
                <a:solidFill>
                  <a:srgbClr val="000000"/>
                </a:solidFill>
                <a:latin typeface="Times New Roman" panose="02020603050405020304" pitchFamily="18" charset="0"/>
                <a:ea typeface="楷体_GB2312" pitchFamily="49" charset="-122"/>
              </a:rPr>
              <a:t>，如果</a:t>
            </a:r>
          </a:p>
          <a:p>
            <a:pPr fontAlgn="base">
              <a:lnSpc>
                <a:spcPct val="11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i)  </a:t>
            </a:r>
            <a:r>
              <a:rPr lang="zh-CN" altLang="en-US" sz="2000" b="1">
                <a:solidFill>
                  <a:srgbClr val="000000"/>
                </a:solidFill>
                <a:latin typeface="Times New Roman" panose="02020603050405020304" pitchFamily="18" charset="0"/>
                <a:ea typeface="楷体_GB2312" pitchFamily="49" charset="-122"/>
              </a:rPr>
              <a:t>由任一初始状态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 </a:t>
            </a:r>
            <a:r>
              <a:rPr lang="en-US" altLang="zh-CN" sz="2000" b="1">
                <a:solidFill>
                  <a:srgbClr val="000000"/>
                </a:solidFill>
                <a:latin typeface="宋体" panose="02010600030101010101" pitchFamily="2" charset="-122"/>
              </a:rPr>
              <a:t>∈</a:t>
            </a:r>
            <a:r>
              <a:rPr lang="en-US" altLang="zh-CN" sz="2000" b="1" i="1">
                <a:solidFill>
                  <a:srgbClr val="000000"/>
                </a:solidFill>
                <a:latin typeface="Times New Roman" panose="02020603050405020304" pitchFamily="18" charset="0"/>
                <a:ea typeface="楷体_GB2312" pitchFamily="49" charset="-122"/>
              </a:rPr>
              <a:t>S</a:t>
            </a:r>
            <a:r>
              <a:rPr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出发的受扰运动</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相对于</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对所        </a:t>
            </a:r>
          </a:p>
          <a:p>
            <a:pPr fontAlgn="base">
              <a:lnSpc>
                <a:spcPct val="11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有</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宋体" panose="02010600030101010101" pitchFamily="2"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宋体" panose="02010600030101010101" pitchFamily="2" charset="-122"/>
              </a:rPr>
              <a:t>,</a:t>
            </a:r>
            <a:r>
              <a:rPr lang="en-US" altLang="zh-CN" b="1">
                <a:solidFill>
                  <a:srgbClr val="000000"/>
                </a:solidFill>
                <a:latin typeface="Times New Roman" panose="02020603050405020304" pitchFamily="18" charset="0"/>
              </a:rPr>
              <a:t>∞</a:t>
            </a:r>
            <a:r>
              <a:rPr lang="en-US" altLang="zh-CN" sz="2000" b="1">
                <a:solidFill>
                  <a:srgbClr val="000000"/>
                </a:solidFill>
                <a:latin typeface="宋体" panose="02010600030101010101" pitchFamily="2" charset="-122"/>
              </a:rPr>
              <a:t>)</a:t>
            </a:r>
            <a:r>
              <a:rPr lang="zh-CN" altLang="en-US" sz="2000" b="1">
                <a:solidFill>
                  <a:srgbClr val="000000"/>
                </a:solidFill>
                <a:latin typeface="Times New Roman" panose="02020603050405020304" pitchFamily="18" charset="0"/>
                <a:ea typeface="楷体_GB2312" pitchFamily="49" charset="-122"/>
              </a:rPr>
              <a:t>均为</a:t>
            </a:r>
            <a:r>
              <a:rPr lang="zh-CN" altLang="en-US" sz="2000" b="1">
                <a:solidFill>
                  <a:srgbClr val="FF0000"/>
                </a:solidFill>
                <a:latin typeface="Times New Roman" panose="02020603050405020304" pitchFamily="18" charset="0"/>
                <a:ea typeface="楷体_GB2312" pitchFamily="49" charset="-122"/>
              </a:rPr>
              <a:t>有界</a:t>
            </a:r>
            <a:r>
              <a:rPr lang="zh-CN" altLang="en-US" sz="2000" b="1">
                <a:solidFill>
                  <a:srgbClr val="000000"/>
                </a:solidFill>
                <a:latin typeface="Times New Roman" panose="02020603050405020304" pitchFamily="18" charset="0"/>
                <a:ea typeface="楷体_GB2312" pitchFamily="49" charset="-122"/>
              </a:rPr>
              <a:t>；</a:t>
            </a:r>
          </a:p>
          <a:p>
            <a:pPr fontAlgn="base">
              <a:lnSpc>
                <a:spcPct val="11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ii)  </a:t>
            </a:r>
            <a:r>
              <a:rPr lang="zh-CN" altLang="en-US" sz="2000" b="1">
                <a:solidFill>
                  <a:srgbClr val="000000"/>
                </a:solidFill>
                <a:latin typeface="Times New Roman" panose="02020603050405020304" pitchFamily="18" charset="0"/>
                <a:ea typeface="楷体_GB2312" pitchFamily="49" charset="-122"/>
              </a:rPr>
              <a:t>受扰运动</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相对于平衡状态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满足</a:t>
            </a:r>
            <a:r>
              <a:rPr lang="zh-CN" altLang="en-US" sz="2000" b="1">
                <a:solidFill>
                  <a:srgbClr val="FF0000"/>
                </a:solidFill>
                <a:latin typeface="Times New Roman" panose="02020603050405020304" pitchFamily="18" charset="0"/>
                <a:ea typeface="楷体_GB2312" pitchFamily="49" charset="-122"/>
              </a:rPr>
              <a:t>渐近属性</a:t>
            </a:r>
            <a:r>
              <a:rPr lang="zh-CN" altLang="en-US" sz="2000" b="1">
                <a:solidFill>
                  <a:srgbClr val="000000"/>
                </a:solidFill>
                <a:latin typeface="Times New Roman" panose="02020603050405020304" pitchFamily="18" charset="0"/>
                <a:ea typeface="楷体_GB2312" pitchFamily="49" charset="-122"/>
              </a:rPr>
              <a:t>，即成立</a:t>
            </a:r>
            <a:endPar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endParaRPr>
          </a:p>
        </p:txBody>
      </p:sp>
      <p:sp>
        <p:nvSpPr>
          <p:cNvPr id="602116" name="Rectangle 4"/>
          <p:cNvSpPr>
            <a:spLocks noChangeArrowheads="1"/>
          </p:cNvSpPr>
          <p:nvPr/>
        </p:nvSpPr>
        <p:spPr bwMode="auto">
          <a:xfrm>
            <a:off x="152400" y="28956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(3)  </a:t>
            </a:r>
            <a:r>
              <a:rPr lang="zh-CN" altLang="en-US" sz="2000" b="1">
                <a:solidFill>
                  <a:srgbClr val="000000"/>
                </a:solidFill>
                <a:latin typeface="Times New Roman" panose="02020603050405020304" pitchFamily="18" charset="0"/>
                <a:ea typeface="楷体_GB2312" pitchFamily="49" charset="-122"/>
              </a:rPr>
              <a:t>一致渐近稳定：渐近稳定定义中， </a:t>
            </a:r>
            <a:r>
              <a:rPr kumimoji="1" lang="zh-CN" altLang="en-US" sz="2000" b="1" i="1">
                <a:solidFill>
                  <a:srgbClr val="000000"/>
                </a:solidFill>
                <a:latin typeface="楷体_GB2312" pitchFamily="49" charset="-122"/>
                <a:ea typeface="楷体_GB2312" pitchFamily="49" charset="-122"/>
                <a:sym typeface="Symbol" panose="05050102010706020507" pitchFamily="18" charset="2"/>
              </a:rPr>
              <a:t></a:t>
            </a:r>
            <a:r>
              <a:rPr kumimoji="1" lang="zh-CN" altLang="en-US" sz="2000" b="1">
                <a:solidFill>
                  <a:srgbClr val="000000"/>
                </a:solidFill>
                <a:latin typeface="楷体_GB2312" pitchFamily="49" charset="-122"/>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zh-CN" altLang="en-US" sz="2000" b="1">
                <a:solidFill>
                  <a:srgbClr val="000000"/>
                </a:solidFill>
                <a:latin typeface="楷体_GB2312" pitchFamily="49" charset="-122"/>
                <a:ea typeface="楷体_GB2312" pitchFamily="49" charset="-122"/>
                <a:sym typeface="Symbol" panose="05050102010706020507" pitchFamily="18" charset="2"/>
              </a:rPr>
              <a:t>都与</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楷体_GB2312" pitchFamily="49" charset="-122"/>
                <a:ea typeface="楷体_GB2312" pitchFamily="49" charset="-122"/>
              </a:rPr>
              <a:t>无关</a:t>
            </a:r>
          </a:p>
        </p:txBody>
      </p:sp>
      <p:sp>
        <p:nvSpPr>
          <p:cNvPr id="602117" name="Rectangle 5"/>
          <p:cNvSpPr>
            <a:spLocks noChangeArrowheads="1"/>
          </p:cNvSpPr>
          <p:nvPr/>
        </p:nvSpPr>
        <p:spPr bwMode="auto">
          <a:xfrm>
            <a:off x="163513" y="3352800"/>
            <a:ext cx="85994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(4)  </a:t>
            </a:r>
            <a:r>
              <a:rPr lang="zh-CN" altLang="en-US" sz="2000" b="1">
                <a:solidFill>
                  <a:srgbClr val="000000"/>
                </a:solidFill>
                <a:latin typeface="Times New Roman" panose="02020603050405020304" pitchFamily="18" charset="0"/>
                <a:ea typeface="楷体_GB2312" pitchFamily="49" charset="-122"/>
              </a:rPr>
              <a:t>时不变系统的渐近稳定属性</a:t>
            </a:r>
          </a:p>
          <a:p>
            <a:pPr algn="ctr" fontAlgn="base">
              <a:lnSpc>
                <a:spcPct val="11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渐近稳定  </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a:solidFill>
                  <a:srgbClr val="000000"/>
                </a:solidFill>
                <a:latin typeface="Times New Roman" panose="02020603050405020304" pitchFamily="18" charset="0"/>
                <a:ea typeface="楷体_GB2312" pitchFamily="49" charset="-122"/>
              </a:rPr>
              <a:t>一致渐近稳定</a:t>
            </a:r>
          </a:p>
        </p:txBody>
      </p:sp>
      <p:sp>
        <p:nvSpPr>
          <p:cNvPr id="602118" name="Rectangle 6"/>
          <p:cNvSpPr>
            <a:spLocks noChangeArrowheads="1"/>
          </p:cNvSpPr>
          <p:nvPr/>
        </p:nvSpPr>
        <p:spPr bwMode="auto">
          <a:xfrm>
            <a:off x="481013" y="4083050"/>
            <a:ext cx="62245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(5)  </a:t>
            </a:r>
            <a:r>
              <a:rPr lang="zh-CN" altLang="en-US" sz="2000" b="1">
                <a:solidFill>
                  <a:srgbClr val="000000"/>
                </a:solidFill>
                <a:latin typeface="Times New Roman" panose="02020603050405020304" pitchFamily="18" charset="0"/>
                <a:ea typeface="楷体_GB2312" pitchFamily="49" charset="-122"/>
              </a:rPr>
              <a:t>小范围</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局部</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和大范围</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全局</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渐近稳定</a:t>
            </a:r>
          </a:p>
        </p:txBody>
      </p:sp>
      <p:sp>
        <p:nvSpPr>
          <p:cNvPr id="602119" name="Rectangle 7"/>
          <p:cNvSpPr>
            <a:spLocks noChangeArrowheads="1"/>
          </p:cNvSpPr>
          <p:nvPr/>
        </p:nvSpPr>
        <p:spPr bwMode="auto">
          <a:xfrm>
            <a:off x="487363" y="4540250"/>
            <a:ext cx="79708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(6) </a:t>
            </a:r>
            <a:r>
              <a:rPr lang="zh-CN" altLang="en-US" sz="2000" b="1">
                <a:solidFill>
                  <a:srgbClr val="000000"/>
                </a:solidFill>
                <a:latin typeface="Times New Roman" panose="02020603050405020304" pitchFamily="18" charset="0"/>
                <a:ea typeface="楷体_GB2312" pitchFamily="49" charset="-122"/>
              </a:rPr>
              <a:t>大范围渐近稳定的必要条件：</a:t>
            </a:r>
            <a:r>
              <a:rPr lang="zh-CN" altLang="en-US" sz="2000" b="1">
                <a:solidFill>
                  <a:srgbClr val="FF0000"/>
                </a:solidFill>
                <a:latin typeface="Times New Roman" panose="02020603050405020304" pitchFamily="18" charset="0"/>
                <a:ea typeface="楷体_GB2312" pitchFamily="49" charset="-122"/>
              </a:rPr>
              <a:t>平衡状态</a:t>
            </a:r>
            <a:r>
              <a:rPr lang="en-US" altLang="zh-CN" sz="2000" b="1" i="1">
                <a:solidFill>
                  <a:srgbClr val="FF0000"/>
                </a:solidFill>
                <a:latin typeface="Times New Roman" panose="02020603050405020304" pitchFamily="18" charset="0"/>
                <a:ea typeface="楷体_GB2312" pitchFamily="49" charset="-122"/>
              </a:rPr>
              <a:t>x</a:t>
            </a:r>
            <a:r>
              <a:rPr lang="en-US" altLang="zh-CN" sz="2000" b="1" i="1" baseline="-25000">
                <a:solidFill>
                  <a:srgbClr val="FF0000"/>
                </a:solidFill>
                <a:latin typeface="Times New Roman" panose="02020603050405020304" pitchFamily="18" charset="0"/>
                <a:ea typeface="楷体_GB2312" pitchFamily="49" charset="-122"/>
              </a:rPr>
              <a:t>e</a:t>
            </a:r>
            <a:r>
              <a:rPr lang="zh-CN" altLang="en-US" sz="2000" b="1">
                <a:solidFill>
                  <a:srgbClr val="FF0000"/>
                </a:solidFill>
                <a:latin typeface="Times New Roman" panose="02020603050405020304" pitchFamily="18" charset="0"/>
                <a:ea typeface="楷体_GB2312" pitchFamily="49" charset="-122"/>
              </a:rPr>
              <a:t>唯一</a:t>
            </a:r>
          </a:p>
        </p:txBody>
      </p:sp>
      <p:sp>
        <p:nvSpPr>
          <p:cNvPr id="602120" name="Rectangle 8"/>
          <p:cNvSpPr>
            <a:spLocks noChangeArrowheads="1"/>
          </p:cNvSpPr>
          <p:nvPr/>
        </p:nvSpPr>
        <p:spPr bwMode="auto">
          <a:xfrm>
            <a:off x="168275" y="4991100"/>
            <a:ext cx="8518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(7)  </a:t>
            </a:r>
            <a:r>
              <a:rPr lang="zh-CN" altLang="en-US" sz="2000" b="1">
                <a:solidFill>
                  <a:srgbClr val="000000"/>
                </a:solidFill>
                <a:latin typeface="Times New Roman" panose="02020603050405020304" pitchFamily="18" charset="0"/>
                <a:ea typeface="楷体_GB2312" pitchFamily="49" charset="-122"/>
              </a:rPr>
              <a:t>线性系统的渐近稳定属性</a:t>
            </a:r>
          </a:p>
          <a:p>
            <a:pPr algn="ctr" fontAlgn="base">
              <a:lnSpc>
                <a:spcPct val="11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渐近稳定  </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a:solidFill>
                  <a:srgbClr val="000000"/>
                </a:solidFill>
                <a:latin typeface="Times New Roman" panose="02020603050405020304" pitchFamily="18" charset="0"/>
                <a:ea typeface="楷体_GB2312" pitchFamily="49" charset="-122"/>
              </a:rPr>
              <a:t>大范围渐近稳定</a:t>
            </a:r>
          </a:p>
        </p:txBody>
      </p:sp>
      <p:sp>
        <p:nvSpPr>
          <p:cNvPr id="602121" name="Rectangle 9"/>
          <p:cNvSpPr>
            <a:spLocks noChangeArrowheads="1"/>
          </p:cNvSpPr>
          <p:nvPr/>
        </p:nvSpPr>
        <p:spPr bwMode="auto">
          <a:xfrm>
            <a:off x="457200" y="5692775"/>
            <a:ext cx="8216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1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(8)  </a:t>
            </a:r>
            <a:r>
              <a:rPr lang="zh-CN" altLang="en-US" sz="2000" b="1">
                <a:solidFill>
                  <a:srgbClr val="000000"/>
                </a:solidFill>
                <a:latin typeface="Times New Roman" panose="02020603050405020304" pitchFamily="18" charset="0"/>
                <a:ea typeface="楷体_GB2312" pitchFamily="49" charset="-122"/>
              </a:rPr>
              <a:t>渐近稳定的工程含义</a:t>
            </a:r>
          </a:p>
          <a:p>
            <a:pPr algn="ctr" eaLnBrk="0" fontAlgn="base" hangingPunct="0">
              <a:lnSpc>
                <a:spcPct val="11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渐近稳定＝工程意义下稳定</a:t>
            </a:r>
          </a:p>
        </p:txBody>
      </p:sp>
      <p:sp>
        <p:nvSpPr>
          <p:cNvPr id="602122" name="Text Box 10"/>
          <p:cNvSpPr txBox="1">
            <a:spLocks noChangeArrowheads="1"/>
          </p:cNvSpPr>
          <p:nvPr/>
        </p:nvSpPr>
        <p:spPr bwMode="auto">
          <a:xfrm>
            <a:off x="457200" y="533400"/>
            <a:ext cx="373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(2)  </a:t>
            </a:r>
            <a:r>
              <a:rPr lang="zh-CN" altLang="en-US" sz="2000" b="1">
                <a:solidFill>
                  <a:srgbClr val="000000"/>
                </a:solidFill>
                <a:latin typeface="Times New Roman" panose="02020603050405020304" pitchFamily="18" charset="0"/>
                <a:ea typeface="楷体_GB2312" pitchFamily="49" charset="-122"/>
              </a:rPr>
              <a:t>渐近稳定的等价定义</a:t>
            </a:r>
          </a:p>
        </p:txBody>
      </p:sp>
      <p:graphicFrame>
        <p:nvGraphicFramePr>
          <p:cNvPr id="602123" name="Object 11"/>
          <p:cNvGraphicFramePr>
            <a:graphicFrameLocks noChangeAspect="1"/>
          </p:cNvGraphicFramePr>
          <p:nvPr/>
        </p:nvGraphicFramePr>
        <p:xfrm>
          <a:off x="2947988" y="2514600"/>
          <a:ext cx="3351212" cy="501650"/>
        </p:xfrm>
        <a:graphic>
          <a:graphicData uri="http://schemas.openxmlformats.org/presentationml/2006/ole">
            <mc:AlternateContent xmlns:mc="http://schemas.openxmlformats.org/markup-compatibility/2006">
              <mc:Choice xmlns:v="urn:schemas-microsoft-com:vml" Requires="v">
                <p:oleObj spid="_x0000_s13318" name="Equation" r:id="rId3" imgW="1866600" imgH="279360" progId="Equation.DSMT4">
                  <p:embed/>
                </p:oleObj>
              </mc:Choice>
              <mc:Fallback>
                <p:oleObj name="Equation" r:id="rId3" imgW="186660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988" y="2514600"/>
                        <a:ext cx="335121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149647"/>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2114"/>
                                        </p:tgtEl>
                                        <p:attrNameLst>
                                          <p:attrName>style.visibility</p:attrName>
                                        </p:attrNameLst>
                                      </p:cBhvr>
                                      <p:to>
                                        <p:strVal val="visible"/>
                                      </p:to>
                                    </p:set>
                                    <p:animEffect transition="in" filter="blinds(horizontal)">
                                      <p:cBhvr>
                                        <p:cTn id="7" dur="500"/>
                                        <p:tgtEl>
                                          <p:spTgt spid="602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2122"/>
                                        </p:tgtEl>
                                        <p:attrNameLst>
                                          <p:attrName>style.visibility</p:attrName>
                                        </p:attrNameLst>
                                      </p:cBhvr>
                                      <p:to>
                                        <p:strVal val="visible"/>
                                      </p:to>
                                    </p:set>
                                    <p:animEffect transition="in" filter="blinds(horizontal)">
                                      <p:cBhvr>
                                        <p:cTn id="12" dur="500"/>
                                        <p:tgtEl>
                                          <p:spTgt spid="60212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2115"/>
                                        </p:tgtEl>
                                        <p:attrNameLst>
                                          <p:attrName>style.visibility</p:attrName>
                                        </p:attrNameLst>
                                      </p:cBhvr>
                                      <p:to>
                                        <p:strVal val="visible"/>
                                      </p:to>
                                    </p:set>
                                    <p:animEffect transition="in" filter="blinds(horizontal)">
                                      <p:cBhvr>
                                        <p:cTn id="15" dur="500"/>
                                        <p:tgtEl>
                                          <p:spTgt spid="602115"/>
                                        </p:tgtEl>
                                      </p:cBhvr>
                                    </p:animEffect>
                                  </p:childTnLst>
                                </p:cTn>
                              </p:par>
                              <p:par>
                                <p:cTn id="16" presetID="3" presetClass="entr" presetSubtype="10" fill="hold" nodeType="withEffect">
                                  <p:stCondLst>
                                    <p:cond delay="0"/>
                                  </p:stCondLst>
                                  <p:childTnLst>
                                    <p:set>
                                      <p:cBhvr>
                                        <p:cTn id="17" dur="1" fill="hold">
                                          <p:stCondLst>
                                            <p:cond delay="0"/>
                                          </p:stCondLst>
                                        </p:cTn>
                                        <p:tgtEl>
                                          <p:spTgt spid="602123"/>
                                        </p:tgtEl>
                                        <p:attrNameLst>
                                          <p:attrName>style.visibility</p:attrName>
                                        </p:attrNameLst>
                                      </p:cBhvr>
                                      <p:to>
                                        <p:strVal val="visible"/>
                                      </p:to>
                                    </p:set>
                                    <p:animEffect transition="in" filter="blinds(horizontal)">
                                      <p:cBhvr>
                                        <p:cTn id="18" dur="500"/>
                                        <p:tgtEl>
                                          <p:spTgt spid="6021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02116"/>
                                        </p:tgtEl>
                                        <p:attrNameLst>
                                          <p:attrName>style.visibility</p:attrName>
                                        </p:attrNameLst>
                                      </p:cBhvr>
                                      <p:to>
                                        <p:strVal val="visible"/>
                                      </p:to>
                                    </p:set>
                                    <p:animEffect transition="in" filter="blinds(horizontal)">
                                      <p:cBhvr>
                                        <p:cTn id="23" dur="500"/>
                                        <p:tgtEl>
                                          <p:spTgt spid="6021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02117"/>
                                        </p:tgtEl>
                                        <p:attrNameLst>
                                          <p:attrName>style.visibility</p:attrName>
                                        </p:attrNameLst>
                                      </p:cBhvr>
                                      <p:to>
                                        <p:strVal val="visible"/>
                                      </p:to>
                                    </p:set>
                                    <p:animEffect transition="in" filter="blinds(horizontal)">
                                      <p:cBhvr>
                                        <p:cTn id="28" dur="500"/>
                                        <p:tgtEl>
                                          <p:spTgt spid="6021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2118"/>
                                        </p:tgtEl>
                                        <p:attrNameLst>
                                          <p:attrName>style.visibility</p:attrName>
                                        </p:attrNameLst>
                                      </p:cBhvr>
                                      <p:to>
                                        <p:strVal val="visible"/>
                                      </p:to>
                                    </p:set>
                                    <p:animEffect transition="in" filter="blinds(horizontal)">
                                      <p:cBhvr>
                                        <p:cTn id="33" dur="500"/>
                                        <p:tgtEl>
                                          <p:spTgt spid="6021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02119"/>
                                        </p:tgtEl>
                                        <p:attrNameLst>
                                          <p:attrName>style.visibility</p:attrName>
                                        </p:attrNameLst>
                                      </p:cBhvr>
                                      <p:to>
                                        <p:strVal val="visible"/>
                                      </p:to>
                                    </p:set>
                                    <p:animEffect transition="in" filter="blinds(horizontal)">
                                      <p:cBhvr>
                                        <p:cTn id="38" dur="500"/>
                                        <p:tgtEl>
                                          <p:spTgt spid="6021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02120"/>
                                        </p:tgtEl>
                                        <p:attrNameLst>
                                          <p:attrName>style.visibility</p:attrName>
                                        </p:attrNameLst>
                                      </p:cBhvr>
                                      <p:to>
                                        <p:strVal val="visible"/>
                                      </p:to>
                                    </p:set>
                                    <p:animEffect transition="in" filter="blinds(horizontal)">
                                      <p:cBhvr>
                                        <p:cTn id="43" dur="500"/>
                                        <p:tgtEl>
                                          <p:spTgt spid="6021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02121"/>
                                        </p:tgtEl>
                                        <p:attrNameLst>
                                          <p:attrName>style.visibility</p:attrName>
                                        </p:attrNameLst>
                                      </p:cBhvr>
                                      <p:to>
                                        <p:strVal val="visible"/>
                                      </p:to>
                                    </p:set>
                                    <p:animEffect transition="in" filter="blinds(horizontal)">
                                      <p:cBhvr>
                                        <p:cTn id="48" dur="500"/>
                                        <p:tgtEl>
                                          <p:spTgt spid="602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4" grpId="0"/>
      <p:bldP spid="602115" grpId="0"/>
      <p:bldP spid="602116" grpId="0"/>
      <p:bldP spid="602117" grpId="0"/>
      <p:bldP spid="602118" grpId="0"/>
      <p:bldP spid="602119" grpId="0"/>
      <p:bldP spid="602120" grpId="0"/>
      <p:bldP spid="602121" grpId="0"/>
      <p:bldP spid="6021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166688" y="152400"/>
            <a:ext cx="1357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不稳定</a:t>
            </a:r>
            <a:r>
              <a:rPr lang="zh-CN" altLang="en-US" sz="2000" b="1">
                <a:solidFill>
                  <a:srgbClr val="000000"/>
                </a:solidFill>
                <a:latin typeface="Times New Roman" panose="02020603050405020304" pitchFamily="18" charset="0"/>
                <a:ea typeface="楷体_GB2312" pitchFamily="49" charset="-122"/>
              </a:rPr>
              <a:t> </a:t>
            </a:r>
          </a:p>
        </p:txBody>
      </p:sp>
      <p:sp>
        <p:nvSpPr>
          <p:cNvPr id="603139" name="Rectangle 3"/>
          <p:cNvSpPr>
            <a:spLocks noChangeArrowheads="1"/>
          </p:cNvSpPr>
          <p:nvPr/>
        </p:nvSpPr>
        <p:spPr bwMode="auto">
          <a:xfrm>
            <a:off x="457200" y="6096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定义</a:t>
            </a:r>
            <a:r>
              <a:rPr lang="zh-CN" altLang="en-US" sz="2000" b="1">
                <a:solidFill>
                  <a:srgbClr val="000000"/>
                </a:solidFill>
                <a:latin typeface="Times New Roman" panose="02020603050405020304" pitchFamily="18" charset="0"/>
                <a:ea typeface="楷体_GB2312" pitchFamily="49" charset="-122"/>
              </a:rPr>
              <a:t>：考虑自治系统 </a:t>
            </a:r>
          </a:p>
        </p:txBody>
      </p:sp>
      <p:graphicFrame>
        <p:nvGraphicFramePr>
          <p:cNvPr id="603140" name="Object 4"/>
          <p:cNvGraphicFramePr>
            <a:graphicFrameLocks noChangeAspect="1"/>
          </p:cNvGraphicFramePr>
          <p:nvPr/>
        </p:nvGraphicFramePr>
        <p:xfrm>
          <a:off x="2514600" y="990600"/>
          <a:ext cx="4191000" cy="446088"/>
        </p:xfrm>
        <a:graphic>
          <a:graphicData uri="http://schemas.openxmlformats.org/presentationml/2006/ole">
            <mc:AlternateContent xmlns:mc="http://schemas.openxmlformats.org/markup-compatibility/2006">
              <mc:Choice xmlns:v="urn:schemas-microsoft-com:vml" Requires="v">
                <p:oleObj spid="_x0000_s14346" name="公式" r:id="rId3" imgW="2146300" imgH="228600" progId="Equation.3">
                  <p:embed/>
                </p:oleObj>
              </mc:Choice>
              <mc:Fallback>
                <p:oleObj name="公式" r:id="rId3" imgW="2146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990600"/>
                        <a:ext cx="41910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41" name="Text Box 5"/>
          <p:cNvSpPr txBox="1">
            <a:spLocks noChangeArrowheads="1"/>
          </p:cNvSpPr>
          <p:nvPr/>
        </p:nvSpPr>
        <p:spPr bwMode="auto">
          <a:xfrm>
            <a:off x="914400" y="1752600"/>
            <a:ext cx="73152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不管取实数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&gt; 0</a:t>
            </a:r>
            <a:r>
              <a:rPr lang="zh-CN" altLang="en-US" sz="2000" b="1">
                <a:solidFill>
                  <a:srgbClr val="000000"/>
                </a:solidFill>
                <a:latin typeface="Times New Roman" panose="02020603050405020304" pitchFamily="18" charset="0"/>
                <a:ea typeface="楷体_GB2312" pitchFamily="49" charset="-122"/>
              </a:rPr>
              <a:t>为多么大，都</a:t>
            </a:r>
            <a:r>
              <a:rPr lang="zh-CN" altLang="en-US" sz="2000" b="1">
                <a:solidFill>
                  <a:srgbClr val="009999"/>
                </a:solidFill>
                <a:latin typeface="Times New Roman" panose="02020603050405020304" pitchFamily="18" charset="0"/>
                <a:ea typeface="楷体_GB2312" pitchFamily="49" charset="-122"/>
              </a:rPr>
              <a:t>不存在</a:t>
            </a:r>
            <a:r>
              <a:rPr lang="zh-CN" altLang="en-US" sz="2000" b="1">
                <a:solidFill>
                  <a:srgbClr val="000000"/>
                </a:solidFill>
                <a:latin typeface="Times New Roman" panose="02020603050405020304" pitchFamily="18" charset="0"/>
                <a:ea typeface="楷体_GB2312" pitchFamily="49" charset="-122"/>
              </a:rPr>
              <a:t>对应一个实数</a:t>
            </a:r>
            <a:r>
              <a:rPr kumimoji="1"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&gt; 0</a:t>
            </a:r>
            <a:r>
              <a:rPr lang="zh-CN" altLang="en-US" sz="2000" b="1">
                <a:solidFill>
                  <a:srgbClr val="000000"/>
                </a:solidFill>
                <a:latin typeface="Times New Roman" panose="02020603050405020304" pitchFamily="18" charset="0"/>
                <a:ea typeface="楷体_GB2312" pitchFamily="49" charset="-122"/>
              </a:rPr>
              <a:t>，使得满足不等式</a:t>
            </a:r>
          </a:p>
          <a:p>
            <a:pPr algn="ctr" fontAlgn="base">
              <a:lnSpc>
                <a:spcPct val="120000"/>
              </a:lnSpc>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p>
          <a:p>
            <a:pPr fontAlgn="base">
              <a:lnSpc>
                <a:spcPct val="120000"/>
              </a:lnSpc>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的任一初始状态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出发的受扰运动</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满足不等式</a:t>
            </a:r>
          </a:p>
          <a:p>
            <a:pPr algn="ctr" fontAlgn="base">
              <a:lnSpc>
                <a:spcPct val="120000"/>
              </a:lnSpc>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楷体_GB2312" pitchFamily="49" charset="-122"/>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rPr>
              <a:t>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0</a:t>
            </a:r>
            <a:r>
              <a:rPr lang="en-US" altLang="zh-CN" sz="2000" b="1">
                <a:solidFill>
                  <a:srgbClr val="000000"/>
                </a:solidFill>
                <a:latin typeface="Times New Roman" panose="02020603050405020304" pitchFamily="18" charset="0"/>
                <a:ea typeface="楷体_GB2312" pitchFamily="49" charset="-122"/>
              </a:rPr>
              <a:t> </a:t>
            </a:r>
          </a:p>
        </p:txBody>
      </p:sp>
      <p:sp>
        <p:nvSpPr>
          <p:cNvPr id="603142" name="Text Box 6"/>
          <p:cNvSpPr txBox="1">
            <a:spLocks noChangeArrowheads="1"/>
          </p:cNvSpPr>
          <p:nvPr/>
        </p:nvSpPr>
        <p:spPr bwMode="auto">
          <a:xfrm>
            <a:off x="381000" y="1325563"/>
            <a:ext cx="61722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称孤立平衡状态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在时刻</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为</a:t>
            </a:r>
            <a:r>
              <a:rPr lang="zh-CN" altLang="en-US" sz="2000" b="1">
                <a:solidFill>
                  <a:srgbClr val="009999"/>
                </a:solidFill>
                <a:latin typeface="Times New Roman" panose="02020603050405020304" pitchFamily="18" charset="0"/>
                <a:ea typeface="楷体_GB2312" pitchFamily="49" charset="-122"/>
              </a:rPr>
              <a:t>不稳定</a:t>
            </a:r>
            <a:r>
              <a:rPr lang="zh-CN" altLang="en-US" sz="2000" b="1">
                <a:solidFill>
                  <a:srgbClr val="000000"/>
                </a:solidFill>
                <a:latin typeface="Times New Roman" panose="02020603050405020304" pitchFamily="18" charset="0"/>
                <a:ea typeface="楷体_GB2312" pitchFamily="49" charset="-122"/>
              </a:rPr>
              <a:t>，如果</a:t>
            </a:r>
          </a:p>
        </p:txBody>
      </p:sp>
      <p:graphicFrame>
        <p:nvGraphicFramePr>
          <p:cNvPr id="603143" name="Object 7"/>
          <p:cNvGraphicFramePr>
            <a:graphicFrameLocks noChangeAspect="1"/>
          </p:cNvGraphicFramePr>
          <p:nvPr/>
        </p:nvGraphicFramePr>
        <p:xfrm>
          <a:off x="3575050" y="4267200"/>
          <a:ext cx="2520950" cy="2368550"/>
        </p:xfrm>
        <a:graphic>
          <a:graphicData uri="http://schemas.openxmlformats.org/presentationml/2006/ole">
            <mc:AlternateContent xmlns:mc="http://schemas.openxmlformats.org/markup-compatibility/2006">
              <mc:Choice xmlns:v="urn:schemas-microsoft-com:vml" Requires="v">
                <p:oleObj spid="_x0000_s14347" name="Visio" r:id="rId5" imgW="7674864" imgH="2399386" progId="Visio.Drawing.6">
                  <p:embed/>
                </p:oleObj>
              </mc:Choice>
              <mc:Fallback>
                <p:oleObj name="Visio" r:id="rId5" imgW="7674864" imgH="2399386"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69186"/>
                      <a:stretch>
                        <a:fillRect/>
                      </a:stretch>
                    </p:blipFill>
                    <p:spPr bwMode="auto">
                      <a:xfrm>
                        <a:off x="3575050" y="4267200"/>
                        <a:ext cx="2520950" cy="236855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03144" name="Rectangle 8"/>
          <p:cNvSpPr>
            <a:spLocks noChangeArrowheads="1"/>
          </p:cNvSpPr>
          <p:nvPr/>
        </p:nvSpPr>
        <p:spPr bwMode="auto">
          <a:xfrm>
            <a:off x="457200" y="5241925"/>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不稳定的平衡状态</a:t>
            </a:r>
            <a:r>
              <a:rPr lang="zh-CN" altLang="en-US" sz="2000" b="1">
                <a:solidFill>
                  <a:srgbClr val="000000"/>
                </a:solidFill>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2242281721"/>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3138"/>
                                        </p:tgtEl>
                                        <p:attrNameLst>
                                          <p:attrName>style.visibility</p:attrName>
                                        </p:attrNameLst>
                                      </p:cBhvr>
                                      <p:to>
                                        <p:strVal val="visible"/>
                                      </p:to>
                                    </p:set>
                                    <p:animEffect transition="in" filter="blinds(horizontal)">
                                      <p:cBhvr>
                                        <p:cTn id="7" dur="500"/>
                                        <p:tgtEl>
                                          <p:spTgt spid="603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3139"/>
                                        </p:tgtEl>
                                        <p:attrNameLst>
                                          <p:attrName>style.visibility</p:attrName>
                                        </p:attrNameLst>
                                      </p:cBhvr>
                                      <p:to>
                                        <p:strVal val="visible"/>
                                      </p:to>
                                    </p:set>
                                    <p:animEffect transition="in" filter="blinds(horizontal)">
                                      <p:cBhvr>
                                        <p:cTn id="12" dur="500"/>
                                        <p:tgtEl>
                                          <p:spTgt spid="6031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3142"/>
                                        </p:tgtEl>
                                        <p:attrNameLst>
                                          <p:attrName>style.visibility</p:attrName>
                                        </p:attrNameLst>
                                      </p:cBhvr>
                                      <p:to>
                                        <p:strVal val="visible"/>
                                      </p:to>
                                    </p:set>
                                    <p:animEffect transition="in" filter="blinds(horizontal)">
                                      <p:cBhvr>
                                        <p:cTn id="15" dur="500"/>
                                        <p:tgtEl>
                                          <p:spTgt spid="603142"/>
                                        </p:tgtEl>
                                      </p:cBhvr>
                                    </p:animEffect>
                                  </p:childTnLst>
                                </p:cTn>
                              </p:par>
                              <p:par>
                                <p:cTn id="16" presetID="3" presetClass="entr" presetSubtype="10" fill="hold" nodeType="withEffect">
                                  <p:stCondLst>
                                    <p:cond delay="0"/>
                                  </p:stCondLst>
                                  <p:childTnLst>
                                    <p:set>
                                      <p:cBhvr>
                                        <p:cTn id="17" dur="1" fill="hold">
                                          <p:stCondLst>
                                            <p:cond delay="0"/>
                                          </p:stCondLst>
                                        </p:cTn>
                                        <p:tgtEl>
                                          <p:spTgt spid="603140"/>
                                        </p:tgtEl>
                                        <p:attrNameLst>
                                          <p:attrName>style.visibility</p:attrName>
                                        </p:attrNameLst>
                                      </p:cBhvr>
                                      <p:to>
                                        <p:strVal val="visible"/>
                                      </p:to>
                                    </p:set>
                                    <p:animEffect transition="in" filter="blinds(horizontal)">
                                      <p:cBhvr>
                                        <p:cTn id="18" dur="500"/>
                                        <p:tgtEl>
                                          <p:spTgt spid="6031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3141"/>
                                        </p:tgtEl>
                                        <p:attrNameLst>
                                          <p:attrName>style.visibility</p:attrName>
                                        </p:attrNameLst>
                                      </p:cBhvr>
                                      <p:to>
                                        <p:strVal val="visible"/>
                                      </p:to>
                                    </p:set>
                                    <p:animEffect transition="in" filter="blinds(horizontal)">
                                      <p:cBhvr>
                                        <p:cTn id="21" dur="500"/>
                                        <p:tgtEl>
                                          <p:spTgt spid="6031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03143"/>
                                        </p:tgtEl>
                                        <p:attrNameLst>
                                          <p:attrName>style.visibility</p:attrName>
                                        </p:attrNameLst>
                                      </p:cBhvr>
                                      <p:to>
                                        <p:strVal val="visible"/>
                                      </p:to>
                                    </p:set>
                                    <p:animEffect transition="in" filter="blinds(horizontal)">
                                      <p:cBhvr>
                                        <p:cTn id="26" dur="500"/>
                                        <p:tgtEl>
                                          <p:spTgt spid="60314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3144"/>
                                        </p:tgtEl>
                                        <p:attrNameLst>
                                          <p:attrName>style.visibility</p:attrName>
                                        </p:attrNameLst>
                                      </p:cBhvr>
                                      <p:to>
                                        <p:strVal val="visible"/>
                                      </p:to>
                                    </p:set>
                                    <p:animEffect transition="in" filter="blinds(horizontal)">
                                      <p:cBhvr>
                                        <p:cTn id="29" dur="500"/>
                                        <p:tgtEl>
                                          <p:spTgt spid="603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p:bldP spid="603139" grpId="0"/>
      <p:bldP spid="603141" grpId="0"/>
      <p:bldP spid="603142" grpId="0"/>
      <p:bldP spid="6031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609600" y="3886200"/>
            <a:ext cx="838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5000"/>
              </a:lnSpc>
              <a:spcBef>
                <a:spcPct val="0"/>
              </a:spcBef>
              <a:spcAft>
                <a:spcPct val="0"/>
              </a:spcAft>
              <a:buFontTx/>
              <a:buAutoNum type="arabicPeriod" startAt="4"/>
            </a:pPr>
            <a:r>
              <a:rPr lang="zh-CN" altLang="en-US" sz="2000" b="1">
                <a:solidFill>
                  <a:srgbClr val="000000"/>
                </a:solidFill>
                <a:latin typeface="Times New Roman" panose="02020603050405020304" pitchFamily="18" charset="0"/>
                <a:ea typeface="楷体_GB2312" pitchFamily="49" charset="-122"/>
              </a:rPr>
              <a:t>对于</a:t>
            </a:r>
            <a:r>
              <a:rPr lang="zh-CN" altLang="en-US" sz="2000" b="1">
                <a:solidFill>
                  <a:srgbClr val="FF0000"/>
                </a:solidFill>
                <a:latin typeface="Times New Roman" panose="02020603050405020304" pitchFamily="18" charset="0"/>
                <a:ea typeface="楷体_GB2312" pitchFamily="49" charset="-122"/>
              </a:rPr>
              <a:t>线性</a:t>
            </a:r>
            <a:r>
              <a:rPr lang="zh-CN" altLang="en-US" sz="2000" b="1">
                <a:solidFill>
                  <a:srgbClr val="000000"/>
                </a:solidFill>
                <a:latin typeface="Times New Roman" panose="02020603050405020304" pitchFamily="18" charset="0"/>
                <a:ea typeface="楷体_GB2312" pitchFamily="49" charset="-122"/>
              </a:rPr>
              <a:t>系统，若在小范围稳定，则必大范围稳定；若在小范围渐近</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稳定，则必大范围渐近稳定 </a:t>
            </a:r>
          </a:p>
        </p:txBody>
      </p:sp>
      <p:sp>
        <p:nvSpPr>
          <p:cNvPr id="604163" name="Rectangle 3"/>
          <p:cNvSpPr>
            <a:spLocks noChangeArrowheads="1"/>
          </p:cNvSpPr>
          <p:nvPr/>
        </p:nvSpPr>
        <p:spPr bwMode="auto">
          <a:xfrm>
            <a:off x="228600" y="868363"/>
            <a:ext cx="28956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总结：</a:t>
            </a:r>
            <a:r>
              <a:rPr lang="zh-CN" altLang="en-US" sz="2000" b="1">
                <a:solidFill>
                  <a:srgbClr val="000000"/>
                </a:solidFill>
                <a:latin typeface="Times New Roman" panose="02020603050405020304" pitchFamily="18" charset="0"/>
                <a:ea typeface="楷体_GB2312" pitchFamily="49" charset="-122"/>
              </a:rPr>
              <a:t> </a:t>
            </a:r>
          </a:p>
        </p:txBody>
      </p:sp>
      <p:sp>
        <p:nvSpPr>
          <p:cNvPr id="604164" name="Rectangle 4"/>
          <p:cNvSpPr>
            <a:spLocks noChangeArrowheads="1"/>
          </p:cNvSpPr>
          <p:nvPr/>
        </p:nvSpPr>
        <p:spPr bwMode="auto">
          <a:xfrm>
            <a:off x="620713" y="1590675"/>
            <a:ext cx="83708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1.  </a:t>
            </a:r>
            <a:r>
              <a:rPr lang="zh-CN" altLang="en-US" sz="2000" b="1">
                <a:solidFill>
                  <a:srgbClr val="000000"/>
                </a:solidFill>
                <a:latin typeface="Times New Roman" panose="02020603050405020304" pitchFamily="18" charset="0"/>
                <a:ea typeface="楷体_GB2312" pitchFamily="49" charset="-122"/>
              </a:rPr>
              <a:t>不管初始偏差有多大，系统总是稳定的，则称系统是</a:t>
            </a:r>
            <a:r>
              <a:rPr lang="zh-CN" altLang="en-US" sz="2000" b="1">
                <a:solidFill>
                  <a:srgbClr val="CC3300"/>
                </a:solidFill>
                <a:latin typeface="Times New Roman" panose="02020603050405020304" pitchFamily="18" charset="0"/>
                <a:ea typeface="楷体_GB2312" pitchFamily="49" charset="-122"/>
              </a:rPr>
              <a:t>大范围稳定</a:t>
            </a:r>
            <a:r>
              <a:rPr lang="zh-CN" altLang="en-US" sz="2000" b="1">
                <a:solidFill>
                  <a:srgbClr val="000000"/>
                </a:solidFill>
                <a:latin typeface="Times New Roman" panose="02020603050405020304" pitchFamily="18" charset="0"/>
                <a:ea typeface="楷体_GB2312" pitchFamily="49" charset="-122"/>
              </a:rPr>
              <a:t>的</a:t>
            </a:r>
          </a:p>
        </p:txBody>
      </p:sp>
      <p:sp>
        <p:nvSpPr>
          <p:cNvPr id="604165" name="Rectangle 5"/>
          <p:cNvSpPr>
            <a:spLocks noChangeArrowheads="1"/>
          </p:cNvSpPr>
          <p:nvPr/>
        </p:nvSpPr>
        <p:spPr bwMode="auto">
          <a:xfrm>
            <a:off x="609600" y="2209800"/>
            <a:ext cx="830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5000"/>
              </a:lnSpc>
              <a:spcBef>
                <a:spcPct val="0"/>
              </a:spcBef>
              <a:spcAft>
                <a:spcPct val="0"/>
              </a:spcAft>
              <a:buFontTx/>
              <a:buAutoNum type="arabicPeriod" startAt="2"/>
            </a:pPr>
            <a:r>
              <a:rPr lang="zh-CN" altLang="en-US" sz="2000" b="1">
                <a:solidFill>
                  <a:srgbClr val="000000"/>
                </a:solidFill>
                <a:latin typeface="Times New Roman" panose="02020603050405020304" pitchFamily="18" charset="0"/>
                <a:ea typeface="楷体_GB2312" pitchFamily="49" charset="-122"/>
              </a:rPr>
              <a:t>不管初始偏差有多大，系统总是渐近稳定的，则称系统是</a:t>
            </a:r>
            <a:r>
              <a:rPr lang="zh-CN" altLang="en-US" sz="2000" b="1">
                <a:solidFill>
                  <a:srgbClr val="CC3300"/>
                </a:solidFill>
                <a:latin typeface="Times New Roman" panose="02020603050405020304" pitchFamily="18" charset="0"/>
                <a:ea typeface="楷体_GB2312" pitchFamily="49" charset="-122"/>
              </a:rPr>
              <a:t>大范围渐近</a:t>
            </a:r>
          </a:p>
          <a:p>
            <a:pPr fontAlgn="base">
              <a:lnSpc>
                <a:spcPct val="135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      稳定</a:t>
            </a:r>
            <a:r>
              <a:rPr lang="zh-CN" altLang="en-US" sz="2000" b="1">
                <a:solidFill>
                  <a:srgbClr val="000000"/>
                </a:solidFill>
                <a:latin typeface="Times New Roman" panose="02020603050405020304" pitchFamily="18" charset="0"/>
                <a:ea typeface="楷体_GB2312" pitchFamily="49" charset="-122"/>
              </a:rPr>
              <a:t>的。大范围渐近稳定的系统只能有一个平衡状态</a:t>
            </a:r>
          </a:p>
        </p:txBody>
      </p:sp>
      <p:sp>
        <p:nvSpPr>
          <p:cNvPr id="604166" name="Rectangle 6"/>
          <p:cNvSpPr>
            <a:spLocks noChangeArrowheads="1"/>
          </p:cNvSpPr>
          <p:nvPr/>
        </p:nvSpPr>
        <p:spPr bwMode="auto">
          <a:xfrm>
            <a:off x="609600" y="3276600"/>
            <a:ext cx="8382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3.  </a:t>
            </a:r>
            <a:r>
              <a:rPr lang="zh-CN" altLang="en-US" sz="2000" b="1">
                <a:solidFill>
                  <a:srgbClr val="000000"/>
                </a:solidFill>
                <a:latin typeface="Times New Roman" panose="02020603050405020304" pitchFamily="18" charset="0"/>
                <a:ea typeface="楷体_GB2312" pitchFamily="49" charset="-122"/>
              </a:rPr>
              <a:t>为了满足稳定条件，初始偏差有一定限制，则称系统是</a:t>
            </a:r>
            <a:r>
              <a:rPr lang="zh-CN" altLang="en-US" sz="2000" b="1">
                <a:solidFill>
                  <a:srgbClr val="CC3300"/>
                </a:solidFill>
                <a:latin typeface="Times New Roman" panose="02020603050405020304" pitchFamily="18" charset="0"/>
                <a:ea typeface="楷体_GB2312" pitchFamily="49" charset="-122"/>
              </a:rPr>
              <a:t>小范围稳定</a:t>
            </a:r>
            <a:r>
              <a:rPr lang="zh-CN" altLang="en-US" sz="2000" b="1">
                <a:solidFill>
                  <a:srgbClr val="000000"/>
                </a:solidFill>
                <a:latin typeface="Times New Roman" panose="02020603050405020304" pitchFamily="18" charset="0"/>
                <a:ea typeface="楷体_GB2312" pitchFamily="49" charset="-122"/>
              </a:rPr>
              <a:t>的</a:t>
            </a:r>
          </a:p>
        </p:txBody>
      </p:sp>
    </p:spTree>
    <p:extLst>
      <p:ext uri="{BB962C8B-B14F-4D97-AF65-F5344CB8AC3E}">
        <p14:creationId xmlns:p14="http://schemas.microsoft.com/office/powerpoint/2010/main" val="3423990097"/>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4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04164"/>
                                        </p:tgtEl>
                                        <p:attrNameLst>
                                          <p:attrName>style.visibility</p:attrName>
                                        </p:attrNameLst>
                                      </p:cBhvr>
                                      <p:to>
                                        <p:strVal val="visible"/>
                                      </p:to>
                                    </p:set>
                                    <p:animEffect transition="in" filter="blinds(horizontal)">
                                      <p:cBhvr>
                                        <p:cTn id="11" dur="500"/>
                                        <p:tgtEl>
                                          <p:spTgt spid="6041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04165"/>
                                        </p:tgtEl>
                                        <p:attrNameLst>
                                          <p:attrName>style.visibility</p:attrName>
                                        </p:attrNameLst>
                                      </p:cBhvr>
                                      <p:to>
                                        <p:strVal val="visible"/>
                                      </p:to>
                                    </p:set>
                                    <p:animEffect transition="in" filter="blinds(horizontal)">
                                      <p:cBhvr>
                                        <p:cTn id="16" dur="500"/>
                                        <p:tgtEl>
                                          <p:spTgt spid="6041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04166"/>
                                        </p:tgtEl>
                                        <p:attrNameLst>
                                          <p:attrName>style.visibility</p:attrName>
                                        </p:attrNameLst>
                                      </p:cBhvr>
                                      <p:to>
                                        <p:strVal val="visible"/>
                                      </p:to>
                                    </p:set>
                                    <p:animEffect transition="in" filter="blinds(horizontal)">
                                      <p:cBhvr>
                                        <p:cTn id="21" dur="500"/>
                                        <p:tgtEl>
                                          <p:spTgt spid="6041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04162"/>
                                        </p:tgtEl>
                                        <p:attrNameLst>
                                          <p:attrName>style.visibility</p:attrName>
                                        </p:attrNameLst>
                                      </p:cBhvr>
                                      <p:to>
                                        <p:strVal val="visible"/>
                                      </p:to>
                                    </p:set>
                                    <p:animEffect transition="in" filter="blinds(horizontal)">
                                      <p:cBhvr>
                                        <p:cTn id="26" dur="500"/>
                                        <p:tgtEl>
                                          <p:spTgt spid="604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p:bldP spid="604163" grpId="0"/>
      <p:bldP spid="604164" grpId="0"/>
      <p:bldP spid="604165" grpId="0"/>
      <p:bldP spid="6041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3634" name="Object 2"/>
          <p:cNvGraphicFramePr>
            <a:graphicFrameLocks noChangeAspect="1"/>
          </p:cNvGraphicFramePr>
          <p:nvPr/>
        </p:nvGraphicFramePr>
        <p:xfrm>
          <a:off x="2062163" y="1100138"/>
          <a:ext cx="3687762" cy="1522412"/>
        </p:xfrm>
        <a:graphic>
          <a:graphicData uri="http://schemas.openxmlformats.org/presentationml/2006/ole">
            <mc:AlternateContent xmlns:mc="http://schemas.openxmlformats.org/markup-compatibility/2006">
              <mc:Choice xmlns:v="urn:schemas-microsoft-com:vml" Requires="v">
                <p:oleObj spid="_x0000_s15366" name="Equation" r:id="rId3" imgW="2273040" imgH="939600" progId="Equation.DSMT4">
                  <p:embed/>
                </p:oleObj>
              </mc:Choice>
              <mc:Fallback>
                <p:oleObj name="Equation" r:id="rId3" imgW="227304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100138"/>
                        <a:ext cx="3687762" cy="152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35" name="Rectangle 3"/>
          <p:cNvSpPr>
            <a:spLocks noChangeArrowheads="1"/>
          </p:cNvSpPr>
          <p:nvPr/>
        </p:nvSpPr>
        <p:spPr bwMode="auto">
          <a:xfrm>
            <a:off x="6264275" y="1692275"/>
            <a:ext cx="2384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nchor="ctr">
            <a:spAutoFit/>
          </a:bodyPr>
          <a:lstStyle/>
          <a:p>
            <a:pPr fontAlgn="base">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rPr>
              <a:t>Q</a:t>
            </a:r>
            <a:r>
              <a:rPr kumimoji="1" lang="zh-CN" altLang="en-US" sz="2000" b="1">
                <a:solidFill>
                  <a:srgbClr val="000000"/>
                </a:solidFill>
                <a:latin typeface="Times New Roman" panose="02020603050405020304" pitchFamily="18" charset="0"/>
                <a:ea typeface="楷体_GB2312" pitchFamily="49" charset="-122"/>
              </a:rPr>
              <a:t>称为二次型的矩阵 </a:t>
            </a:r>
          </a:p>
        </p:txBody>
      </p:sp>
      <p:sp>
        <p:nvSpPr>
          <p:cNvPr id="453636" name="Rectangle 4"/>
          <p:cNvSpPr>
            <a:spLocks noChangeArrowheads="1"/>
          </p:cNvSpPr>
          <p:nvPr/>
        </p:nvSpPr>
        <p:spPr bwMode="auto">
          <a:xfrm>
            <a:off x="614363" y="685800"/>
            <a:ext cx="7920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lnSpc>
                <a:spcPct val="80000"/>
              </a:lnSpc>
              <a:spcBef>
                <a:spcPct val="20000"/>
              </a:spcBef>
              <a:spcAft>
                <a:spcPct val="0"/>
              </a:spcAft>
            </a:pPr>
            <a:r>
              <a:rPr kumimoji="1" lang="zh-CN" altLang="en-US" sz="2000" b="1">
                <a:solidFill>
                  <a:srgbClr val="000000"/>
                </a:solidFill>
                <a:latin typeface="Times New Roman" panose="02020603050405020304" pitchFamily="18" charset="0"/>
                <a:ea typeface="楷体_GB2312" pitchFamily="49" charset="-122"/>
              </a:rPr>
              <a:t>设</a:t>
            </a:r>
            <a:r>
              <a:rPr kumimoji="1" lang="en-US" altLang="zh-CN" sz="2000" b="1" i="1">
                <a:solidFill>
                  <a:srgbClr val="000000"/>
                </a:solidFill>
                <a:latin typeface="Times New Roman" panose="02020603050405020304" pitchFamily="18" charset="0"/>
                <a:ea typeface="楷体_GB2312" pitchFamily="49" charset="-122"/>
              </a:rPr>
              <a:t>x </a:t>
            </a:r>
            <a:r>
              <a:rPr kumimoji="1" lang="en-US" altLang="zh-CN" sz="2000" b="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baseline="-25000">
                <a:solidFill>
                  <a:srgbClr val="000000"/>
                </a:solidFill>
                <a:latin typeface="Times New Roman" panose="02020603050405020304" pitchFamily="18" charset="0"/>
                <a:ea typeface="楷体_GB2312" pitchFamily="49" charset="-122"/>
              </a:rPr>
              <a:t>1</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i="1" baseline="-25000">
                <a:solidFill>
                  <a:srgbClr val="000000"/>
                </a:solidFill>
                <a:latin typeface="Times New Roman" panose="02020603050405020304" pitchFamily="18" charset="0"/>
                <a:ea typeface="楷体_GB2312" pitchFamily="49" charset="-122"/>
              </a:rPr>
              <a:t>n</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baseline="30000">
                <a:solidFill>
                  <a:srgbClr val="000000"/>
                </a:solidFill>
                <a:latin typeface="Times New Roman" panose="02020603050405020304" pitchFamily="18" charset="0"/>
                <a:ea typeface="楷体_GB2312" pitchFamily="49" charset="-122"/>
              </a:rPr>
              <a:t>T</a:t>
            </a:r>
            <a:r>
              <a:rPr kumimoji="1" lang="zh-CN" altLang="en-US" sz="2000" b="1">
                <a:solidFill>
                  <a:srgbClr val="000000"/>
                </a:solidFill>
                <a:latin typeface="Times New Roman" panose="02020603050405020304" pitchFamily="18" charset="0"/>
                <a:ea typeface="楷体_GB2312" pitchFamily="49" charset="-122"/>
              </a:rPr>
              <a:t>，则</a:t>
            </a:r>
            <a:r>
              <a:rPr kumimoji="1" lang="zh-CN" altLang="en-US" sz="2000" b="1">
                <a:solidFill>
                  <a:srgbClr val="FF0000"/>
                </a:solidFill>
                <a:latin typeface="Times New Roman" panose="02020603050405020304" pitchFamily="18" charset="0"/>
                <a:ea typeface="楷体_GB2312" pitchFamily="49" charset="-122"/>
              </a:rPr>
              <a:t>实二次型</a:t>
            </a:r>
            <a:r>
              <a:rPr kumimoji="1" lang="zh-CN" altLang="en-US" sz="2000" b="1">
                <a:solidFill>
                  <a:srgbClr val="000000"/>
                </a:solidFill>
                <a:latin typeface="Times New Roman" panose="02020603050405020304" pitchFamily="18" charset="0"/>
                <a:ea typeface="楷体_GB2312" pitchFamily="49" charset="-122"/>
              </a:rPr>
              <a:t>可记为：</a:t>
            </a:r>
            <a:r>
              <a:rPr kumimoji="1" lang="en-US" altLang="zh-CN" sz="2000" b="1" i="1">
                <a:solidFill>
                  <a:srgbClr val="000000"/>
                </a:solidFill>
                <a:latin typeface="Times New Roman" panose="02020603050405020304" pitchFamily="18" charset="0"/>
                <a:ea typeface="楷体_GB2312" pitchFamily="49" charset="-122"/>
              </a:rPr>
              <a:t>f</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1</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i="1" baseline="-25000">
                <a:solidFill>
                  <a:srgbClr val="000000"/>
                </a:solidFill>
                <a:latin typeface="Times New Roman" panose="02020603050405020304" pitchFamily="18" charset="0"/>
                <a:ea typeface="楷体_GB2312" pitchFamily="49" charset="-122"/>
              </a:rPr>
              <a:t>n</a:t>
            </a:r>
            <a:r>
              <a:rPr kumimoji="1" lang="en-US" altLang="zh-CN" sz="2000" b="1">
                <a:solidFill>
                  <a:srgbClr val="000000"/>
                </a:solidFill>
                <a:latin typeface="Times New Roman" panose="02020603050405020304" pitchFamily="18" charset="0"/>
                <a:ea typeface="楷体_GB2312" pitchFamily="49" charset="-122"/>
              </a:rPr>
              <a:t>) =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30000">
                <a:solidFill>
                  <a:srgbClr val="000000"/>
                </a:solidFill>
                <a:latin typeface="Times New Roman" panose="02020603050405020304" pitchFamily="18" charset="0"/>
                <a:ea typeface="楷体_GB2312" pitchFamily="49" charset="-122"/>
              </a:rPr>
              <a:t>T</a:t>
            </a:r>
            <a:r>
              <a:rPr kumimoji="1" lang="en-US" altLang="zh-CN" sz="2000" b="1" i="1">
                <a:solidFill>
                  <a:srgbClr val="000000"/>
                </a:solidFill>
                <a:latin typeface="Times New Roman" panose="02020603050405020304" pitchFamily="18" charset="0"/>
                <a:ea typeface="楷体_GB2312" pitchFamily="49" charset="-122"/>
              </a:rPr>
              <a:t>Qx</a:t>
            </a:r>
            <a:r>
              <a:rPr kumimoji="1" lang="en-US" altLang="zh-CN" sz="2000" b="1">
                <a:solidFill>
                  <a:srgbClr val="000000"/>
                </a:solidFill>
                <a:latin typeface="Times New Roman" panose="02020603050405020304" pitchFamily="18" charset="0"/>
                <a:ea typeface="楷体_GB2312" pitchFamily="49" charset="-122"/>
              </a:rPr>
              <a:t> </a:t>
            </a:r>
          </a:p>
        </p:txBody>
      </p:sp>
      <p:sp>
        <p:nvSpPr>
          <p:cNvPr id="453637" name="Rectangle 5"/>
          <p:cNvSpPr>
            <a:spLocks noChangeArrowheads="1"/>
          </p:cNvSpPr>
          <p:nvPr/>
        </p:nvSpPr>
        <p:spPr bwMode="auto">
          <a:xfrm>
            <a:off x="576263" y="2697163"/>
            <a:ext cx="7881937"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5000"/>
              </a:lnSpc>
              <a:spcBef>
                <a:spcPct val="5000"/>
              </a:spcBef>
              <a:spcAft>
                <a:spcPct val="0"/>
              </a:spcAft>
            </a:pPr>
            <a:r>
              <a:rPr kumimoji="1" lang="zh-CN" altLang="en-US" sz="2000" b="1">
                <a:solidFill>
                  <a:srgbClr val="FF3300"/>
                </a:solidFill>
                <a:latin typeface="Times New Roman" panose="02020603050405020304" pitchFamily="18" charset="0"/>
                <a:ea typeface="楷体_GB2312" pitchFamily="49" charset="-122"/>
              </a:rPr>
              <a:t>定义：</a:t>
            </a:r>
            <a:r>
              <a:rPr kumimoji="1" lang="zh-CN" altLang="en-US" sz="20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t>
            </a:r>
            <a:r>
              <a:rPr kumimoji="1" lang="zh-CN" altLang="en-US" sz="2000" b="1">
                <a:solidFill>
                  <a:srgbClr val="000000"/>
                </a:solidFill>
                <a:latin typeface="Times New Roman" panose="02020603050405020304" pitchFamily="18" charset="0"/>
                <a:ea typeface="楷体_GB2312" pitchFamily="49" charset="-122"/>
              </a:rPr>
              <a:t>实</a:t>
            </a:r>
            <a:r>
              <a:rPr kumimoji="1" lang="en-US" altLang="zh-CN" sz="2000" b="1">
                <a:solidFill>
                  <a:srgbClr val="000000"/>
                </a:solidFill>
                <a:latin typeface="Times New Roman" panose="02020603050405020304" pitchFamily="18" charset="0"/>
                <a:ea typeface="楷体_GB2312" pitchFamily="49" charset="-122"/>
              </a:rPr>
              <a:t>)</a:t>
            </a:r>
            <a:r>
              <a:rPr kumimoji="1" lang="zh-CN" altLang="en-US" sz="2000" b="1">
                <a:solidFill>
                  <a:srgbClr val="000000"/>
                </a:solidFill>
                <a:latin typeface="Times New Roman" panose="02020603050405020304" pitchFamily="18" charset="0"/>
                <a:ea typeface="楷体_GB2312" pitchFamily="49" charset="-122"/>
              </a:rPr>
              <a:t>二次型是</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R</a:t>
            </a:r>
            <a:r>
              <a:rPr kumimoji="1" lang="en-US" altLang="zh-CN" sz="2000" b="1" i="1" baseline="30000">
                <a:solidFill>
                  <a:srgbClr val="000000"/>
                </a:solidFill>
                <a:latin typeface="Times New Roman" panose="02020603050405020304" pitchFamily="18" charset="0"/>
                <a:ea typeface="楷体_GB2312" pitchFamily="49" charset="-122"/>
              </a:rPr>
              <a:t>n</a:t>
            </a:r>
            <a:r>
              <a:rPr kumimoji="1" lang="zh-CN" altLang="en-US" sz="2000" b="1">
                <a:solidFill>
                  <a:srgbClr val="000000"/>
                </a:solidFill>
                <a:latin typeface="Times New Roman" panose="02020603050405020304" pitchFamily="18" charset="0"/>
                <a:ea typeface="楷体_GB2312" pitchFamily="49" charset="-122"/>
              </a:rPr>
              <a:t>的</a:t>
            </a:r>
            <a:r>
              <a:rPr kumimoji="1" lang="zh-CN" altLang="en-US" sz="2000" b="1">
                <a:solidFill>
                  <a:srgbClr val="FF0000"/>
                </a:solidFill>
                <a:latin typeface="Times New Roman" panose="02020603050405020304" pitchFamily="18" charset="0"/>
                <a:ea typeface="楷体_GB2312" pitchFamily="49" charset="-122"/>
              </a:rPr>
              <a:t>标量函数</a:t>
            </a:r>
            <a:r>
              <a:rPr kumimoji="1" lang="zh-CN" altLang="en-US" sz="2000" b="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rPr>
              <a:t>f  </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1</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 x</a:t>
            </a:r>
            <a:r>
              <a:rPr kumimoji="1" lang="en-US" altLang="zh-CN" sz="2000" b="1" i="1" baseline="-25000">
                <a:solidFill>
                  <a:srgbClr val="000000"/>
                </a:solidFill>
                <a:latin typeface="Times New Roman" panose="02020603050405020304" pitchFamily="18" charset="0"/>
                <a:ea typeface="楷体_GB2312" pitchFamily="49" charset="-122"/>
              </a:rPr>
              <a:t>n</a:t>
            </a:r>
            <a:r>
              <a:rPr kumimoji="1" lang="en-US" altLang="zh-CN" sz="2000" b="1">
                <a:solidFill>
                  <a:srgbClr val="000000"/>
                </a:solidFill>
                <a:latin typeface="Times New Roman" panose="02020603050405020304" pitchFamily="18" charset="0"/>
                <a:ea typeface="楷体_GB2312" pitchFamily="49" charset="-122"/>
              </a:rPr>
              <a:t>) =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30000">
                <a:solidFill>
                  <a:srgbClr val="000000"/>
                </a:solidFill>
                <a:latin typeface="Times New Roman" panose="02020603050405020304" pitchFamily="18" charset="0"/>
                <a:ea typeface="楷体_GB2312" pitchFamily="49" charset="-122"/>
              </a:rPr>
              <a:t>T</a:t>
            </a:r>
            <a:r>
              <a:rPr kumimoji="1" lang="en-US" altLang="zh-CN" sz="2000" b="1" i="1">
                <a:solidFill>
                  <a:srgbClr val="000000"/>
                </a:solidFill>
                <a:latin typeface="Times New Roman" panose="02020603050405020304" pitchFamily="18" charset="0"/>
                <a:ea typeface="楷体_GB2312" pitchFamily="49" charset="-122"/>
              </a:rPr>
              <a:t>Qx</a:t>
            </a:r>
            <a:r>
              <a:rPr kumimoji="1" lang="zh-CN" altLang="en-US" sz="2000" b="1">
                <a:solidFill>
                  <a:srgbClr val="000000"/>
                </a:solidFill>
                <a:latin typeface="Times New Roman" panose="02020603050405020304" pitchFamily="18" charset="0"/>
                <a:ea typeface="楷体_GB2312" pitchFamily="49" charset="-122"/>
              </a:rPr>
              <a:t>，式中</a:t>
            </a:r>
            <a:r>
              <a:rPr kumimoji="1" lang="en-US" altLang="zh-CN" sz="2000" b="1" i="1">
                <a:solidFill>
                  <a:srgbClr val="000000"/>
                </a:solidFill>
                <a:latin typeface="Times New Roman" panose="02020603050405020304" pitchFamily="18" charset="0"/>
                <a:ea typeface="楷体_GB2312" pitchFamily="49" charset="-122"/>
              </a:rPr>
              <a:t>Q</a:t>
            </a:r>
            <a:r>
              <a:rPr kumimoji="1" lang="zh-CN" altLang="en-US" sz="2000" b="1">
                <a:solidFill>
                  <a:srgbClr val="000000"/>
                </a:solidFill>
                <a:latin typeface="Times New Roman" panose="02020603050405020304" pitchFamily="18" charset="0"/>
                <a:ea typeface="楷体_GB2312" pitchFamily="49" charset="-122"/>
              </a:rPr>
              <a:t>为一实对称</a:t>
            </a:r>
            <a:r>
              <a:rPr kumimoji="1" lang="en-US" altLang="zh-CN" sz="2000" b="1" i="1">
                <a:solidFill>
                  <a:srgbClr val="000000"/>
                </a:solidFill>
                <a:latin typeface="Times New Roman" panose="02020603050405020304" pitchFamily="18" charset="0"/>
                <a:ea typeface="楷体_GB2312" pitchFamily="49" charset="-122"/>
              </a:rPr>
              <a:t>n</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rPr>
              <a:t>n</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矩阵    </a:t>
            </a:r>
          </a:p>
          <a:p>
            <a:pPr fontAlgn="base">
              <a:lnSpc>
                <a:spcPct val="135000"/>
              </a:lnSpc>
              <a:spcBef>
                <a:spcPct val="5000"/>
              </a:spcBef>
              <a:spcAft>
                <a:spcPct val="0"/>
              </a:spcAft>
            </a:pP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0 ,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若</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i="1" baseline="30000">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Qx</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&gt;0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，则称二次型</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f</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为</a:t>
            </a:r>
            <a:r>
              <a:rPr kumimoji="1" lang="zh-CN" altLang="en-US" sz="2000" b="1">
                <a:solidFill>
                  <a:srgbClr val="333399"/>
                </a:solidFill>
                <a:latin typeface="Times New Roman" panose="02020603050405020304" pitchFamily="18" charset="0"/>
                <a:ea typeface="楷体_GB2312" pitchFamily="49" charset="-122"/>
                <a:sym typeface="Symbol" panose="05050102010706020507" pitchFamily="18" charset="2"/>
              </a:rPr>
              <a:t>正定</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的，</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称为正定矩阵，记为</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&gt; 0 </a:t>
            </a:r>
          </a:p>
          <a:p>
            <a:pPr fontAlgn="base">
              <a:lnSpc>
                <a:spcPct val="135000"/>
              </a:lnSpc>
              <a:spcBef>
                <a:spcPct val="5000"/>
              </a:spcBef>
              <a:spcAft>
                <a:spcPct val="0"/>
              </a:spcAft>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0 ,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若</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i="1" baseline="30000">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Qx</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≥0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，则称二次型</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f</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为</a:t>
            </a:r>
            <a:r>
              <a:rPr kumimoji="1" lang="zh-CN" altLang="en-US" sz="2000" b="1">
                <a:solidFill>
                  <a:srgbClr val="333399"/>
                </a:solidFill>
                <a:latin typeface="Times New Roman" panose="02020603050405020304" pitchFamily="18" charset="0"/>
                <a:ea typeface="楷体_GB2312" pitchFamily="49" charset="-122"/>
                <a:sym typeface="Symbol" panose="05050102010706020507" pitchFamily="18" charset="2"/>
              </a:rPr>
              <a:t>半正定</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的，</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称为半正定矩阵，记为</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≥0 </a:t>
            </a:r>
          </a:p>
          <a:p>
            <a:pPr fontAlgn="base">
              <a:lnSpc>
                <a:spcPct val="135000"/>
              </a:lnSpc>
              <a:spcBef>
                <a:spcPct val="5000"/>
              </a:spcBef>
              <a:spcAft>
                <a:spcPct val="0"/>
              </a:spcAft>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若</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kumimoji="1" lang="en-US" altLang="zh-CN" sz="2000" b="1" i="1" baseline="30000">
                <a:solidFill>
                  <a:srgbClr val="000000"/>
                </a:solidFill>
                <a:latin typeface="Times New Roman" panose="02020603050405020304" pitchFamily="18" charset="0"/>
                <a:ea typeface="楷体_GB2312" pitchFamily="49" charset="-122"/>
                <a:sym typeface="Symbol" panose="05050102010706020507" pitchFamily="18" charset="2"/>
              </a:rPr>
              <a:t>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Qx</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&lt;0 (≤0)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，称</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f</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为负定的</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半负定的</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称为</a:t>
            </a:r>
            <a:r>
              <a:rPr kumimoji="1" lang="zh-CN" altLang="en-US" sz="2000" b="1">
                <a:solidFill>
                  <a:srgbClr val="333399"/>
                </a:solidFill>
                <a:latin typeface="Times New Roman" panose="02020603050405020304" pitchFamily="18" charset="0"/>
                <a:ea typeface="楷体_GB2312" pitchFamily="49" charset="-122"/>
                <a:sym typeface="Symbol" panose="05050102010706020507" pitchFamily="18" charset="2"/>
              </a:rPr>
              <a:t>负定</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333399"/>
                </a:solidFill>
                <a:latin typeface="Times New Roman" panose="02020603050405020304" pitchFamily="18" charset="0"/>
                <a:ea typeface="楷体_GB2312" pitchFamily="49" charset="-122"/>
                <a:sym typeface="Symbol" panose="05050102010706020507" pitchFamily="18" charset="2"/>
              </a:rPr>
              <a:t>半负定</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矩阵，记为 </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Q </a:t>
            </a: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&lt; 0(≤0)</a:t>
            </a:r>
          </a:p>
          <a:p>
            <a:pPr fontAlgn="base">
              <a:lnSpc>
                <a:spcPct val="135000"/>
              </a:lnSpc>
              <a:spcBef>
                <a:spcPct val="5000"/>
              </a:spcBef>
              <a:spcAft>
                <a:spcPct val="0"/>
              </a:spcAft>
            </a:pPr>
            <a:r>
              <a:rPr kumimoji="1"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若</a:t>
            </a:r>
            <a:r>
              <a:rPr kumimoji="1"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f </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既不是半正定又不是半负定，则称为</a:t>
            </a:r>
            <a:r>
              <a:rPr kumimoji="1" lang="zh-CN" altLang="en-US" sz="2000" b="1">
                <a:solidFill>
                  <a:srgbClr val="333399"/>
                </a:solidFill>
                <a:latin typeface="Times New Roman" panose="02020603050405020304" pitchFamily="18" charset="0"/>
                <a:ea typeface="楷体_GB2312" pitchFamily="49" charset="-122"/>
                <a:sym typeface="Symbol" panose="05050102010706020507" pitchFamily="18" charset="2"/>
              </a:rPr>
              <a:t>不定</a:t>
            </a:r>
            <a:r>
              <a:rPr kumimoji="1"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的 </a:t>
            </a:r>
          </a:p>
        </p:txBody>
      </p:sp>
      <p:sp>
        <p:nvSpPr>
          <p:cNvPr id="453638" name="Text Box 6"/>
          <p:cNvSpPr txBox="1">
            <a:spLocks noChangeArrowheads="1"/>
          </p:cNvSpPr>
          <p:nvPr/>
        </p:nvSpPr>
        <p:spPr bwMode="auto">
          <a:xfrm>
            <a:off x="3871913" y="152400"/>
            <a:ext cx="169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预备知识</a:t>
            </a:r>
          </a:p>
        </p:txBody>
      </p:sp>
    </p:spTree>
    <p:extLst>
      <p:ext uri="{BB962C8B-B14F-4D97-AF65-F5344CB8AC3E}">
        <p14:creationId xmlns:p14="http://schemas.microsoft.com/office/powerpoint/2010/main" val="11301160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blinds(horizontal)">
                                      <p:cBhvr>
                                        <p:cTn id="7" dur="500"/>
                                        <p:tgtEl>
                                          <p:spTgt spid="453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6">
                                            <p:txEl>
                                              <p:pRg st="0" end="0"/>
                                            </p:txEl>
                                          </p:spTgt>
                                        </p:tgtEl>
                                        <p:attrNameLst>
                                          <p:attrName>style.visibility</p:attrName>
                                        </p:attrNameLst>
                                      </p:cBhvr>
                                      <p:to>
                                        <p:strVal val="visible"/>
                                      </p:to>
                                    </p:set>
                                    <p:animEffect transition="in" filter="blinds(horizontal)">
                                      <p:cBhvr>
                                        <p:cTn id="12" dur="500"/>
                                        <p:tgtEl>
                                          <p:spTgt spid="453636">
                                            <p:txEl>
                                              <p:pRg st="0" end="0"/>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53634"/>
                                        </p:tgtEl>
                                        <p:attrNameLst>
                                          <p:attrName>style.visibility</p:attrName>
                                        </p:attrNameLst>
                                      </p:cBhvr>
                                      <p:to>
                                        <p:strVal val="visible"/>
                                      </p:to>
                                    </p:set>
                                    <p:animEffect transition="in" filter="blinds(horizontal)">
                                      <p:cBhvr>
                                        <p:cTn id="16" dur="500"/>
                                        <p:tgtEl>
                                          <p:spTgt spid="453634"/>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53635"/>
                                        </p:tgtEl>
                                        <p:attrNameLst>
                                          <p:attrName>style.visibility</p:attrName>
                                        </p:attrNameLst>
                                      </p:cBhvr>
                                      <p:to>
                                        <p:strVal val="visible"/>
                                      </p:to>
                                    </p:set>
                                    <p:animEffect transition="in" filter="blinds(horizontal)">
                                      <p:cBhvr>
                                        <p:cTn id="20" dur="500"/>
                                        <p:tgtEl>
                                          <p:spTgt spid="4536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3637">
                                            <p:txEl>
                                              <p:pRg st="0" end="0"/>
                                            </p:txEl>
                                          </p:spTgt>
                                        </p:tgtEl>
                                        <p:attrNameLst>
                                          <p:attrName>style.visibility</p:attrName>
                                        </p:attrNameLst>
                                      </p:cBhvr>
                                      <p:to>
                                        <p:strVal val="visible"/>
                                      </p:to>
                                    </p:set>
                                    <p:animEffect transition="in" filter="blinds(horizontal)">
                                      <p:cBhvr>
                                        <p:cTn id="25" dur="500"/>
                                        <p:tgtEl>
                                          <p:spTgt spid="4536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3637">
                                            <p:txEl>
                                              <p:pRg st="1" end="1"/>
                                            </p:txEl>
                                          </p:spTgt>
                                        </p:tgtEl>
                                        <p:attrNameLst>
                                          <p:attrName>style.visibility</p:attrName>
                                        </p:attrNameLst>
                                      </p:cBhvr>
                                      <p:to>
                                        <p:strVal val="visible"/>
                                      </p:to>
                                    </p:set>
                                    <p:animEffect transition="in" filter="blinds(horizontal)">
                                      <p:cBhvr>
                                        <p:cTn id="30" dur="500"/>
                                        <p:tgtEl>
                                          <p:spTgt spid="453637">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3637">
                                            <p:txEl>
                                              <p:pRg st="2" end="2"/>
                                            </p:txEl>
                                          </p:spTgt>
                                        </p:tgtEl>
                                        <p:attrNameLst>
                                          <p:attrName>style.visibility</p:attrName>
                                        </p:attrNameLst>
                                      </p:cBhvr>
                                      <p:to>
                                        <p:strVal val="visible"/>
                                      </p:to>
                                    </p:set>
                                    <p:animEffect transition="in" filter="blinds(horizontal)">
                                      <p:cBhvr>
                                        <p:cTn id="35" dur="500"/>
                                        <p:tgtEl>
                                          <p:spTgt spid="453637">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3637">
                                            <p:txEl>
                                              <p:pRg st="3" end="3"/>
                                            </p:txEl>
                                          </p:spTgt>
                                        </p:tgtEl>
                                        <p:attrNameLst>
                                          <p:attrName>style.visibility</p:attrName>
                                        </p:attrNameLst>
                                      </p:cBhvr>
                                      <p:to>
                                        <p:strVal val="visible"/>
                                      </p:to>
                                    </p:set>
                                    <p:animEffect transition="in" filter="blinds(horizontal)">
                                      <p:cBhvr>
                                        <p:cTn id="40" dur="500"/>
                                        <p:tgtEl>
                                          <p:spTgt spid="453637">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3637">
                                            <p:txEl>
                                              <p:pRg st="4" end="4"/>
                                            </p:txEl>
                                          </p:spTgt>
                                        </p:tgtEl>
                                        <p:attrNameLst>
                                          <p:attrName>style.visibility</p:attrName>
                                        </p:attrNameLst>
                                      </p:cBhvr>
                                      <p:to>
                                        <p:strVal val="visible"/>
                                      </p:to>
                                    </p:set>
                                    <p:animEffect transition="in" filter="blinds(horizontal)">
                                      <p:cBhvr>
                                        <p:cTn id="45" dur="500"/>
                                        <p:tgtEl>
                                          <p:spTgt spid="4536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p:bldP spid="453636" grpId="0" build="p"/>
      <p:bldP spid="453637" grpId="0" build="p"/>
      <p:bldP spid="4536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subTitle" idx="1"/>
          </p:nvPr>
        </p:nvSpPr>
        <p:spPr>
          <a:xfrm>
            <a:off x="1981200" y="304800"/>
            <a:ext cx="5029200" cy="533400"/>
          </a:xfrm>
        </p:spPr>
        <p:txBody>
          <a:bodyPr/>
          <a:lstStyle/>
          <a:p>
            <a:r>
              <a:rPr lang="en-US" altLang="zh-CN" sz="2800" b="1" dirty="0" smtClean="0">
                <a:latin typeface="Times New Roman" panose="02020603050405020304" pitchFamily="18" charset="0"/>
                <a:ea typeface="楷体_GB2312" pitchFamily="49" charset="-122"/>
              </a:rPr>
              <a:t>S.1  </a:t>
            </a:r>
            <a:r>
              <a:rPr lang="zh-CN" altLang="en-US" sz="2800" b="1" dirty="0">
                <a:latin typeface="Times New Roman" panose="02020603050405020304" pitchFamily="18" charset="0"/>
                <a:ea typeface="楷体_GB2312" pitchFamily="49" charset="-122"/>
              </a:rPr>
              <a:t>外部稳定性和内部稳定性</a:t>
            </a:r>
          </a:p>
        </p:txBody>
      </p:sp>
      <p:sp>
        <p:nvSpPr>
          <p:cNvPr id="446468" name="Text Box 4"/>
          <p:cNvSpPr txBox="1">
            <a:spLocks noChangeArrowheads="1"/>
          </p:cNvSpPr>
          <p:nvPr/>
        </p:nvSpPr>
        <p:spPr bwMode="auto">
          <a:xfrm>
            <a:off x="762000" y="320040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定义</a:t>
            </a:r>
            <a:r>
              <a:rPr lang="zh-CN" altLang="en-US" sz="2000" b="1">
                <a:latin typeface="Times New Roman" panose="02020603050405020304" pitchFamily="18" charset="0"/>
                <a:ea typeface="楷体_GB2312" pitchFamily="49" charset="-122"/>
              </a:rPr>
              <a:t>：称一个因果系统为外部稳定，是指对任何一个有界输入</a:t>
            </a:r>
            <a:r>
              <a:rPr lang="en-US" altLang="zh-CN" sz="2000" b="1" i="1">
                <a:latin typeface="Times New Roman" panose="02020603050405020304" pitchFamily="18" charset="0"/>
                <a:ea typeface="楷体_GB2312" pitchFamily="49" charset="-122"/>
              </a:rPr>
              <a:t>u</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 </a:t>
            </a:r>
          </a:p>
          <a:p>
            <a:pPr>
              <a:lnSpc>
                <a:spcPct val="135000"/>
              </a:lnSpc>
            </a:pPr>
            <a:r>
              <a:rPr lang="zh-CN" altLang="en-US" sz="2000" b="1">
                <a:latin typeface="Times New Roman" panose="02020603050405020304" pitchFamily="18" charset="0"/>
                <a:ea typeface="楷体_GB2312" pitchFamily="49" charset="-122"/>
              </a:rPr>
              <a:t>            即满足条件：</a:t>
            </a:r>
          </a:p>
        </p:txBody>
      </p:sp>
      <p:sp>
        <p:nvSpPr>
          <p:cNvPr id="446470" name="Rectangle 6"/>
          <p:cNvSpPr>
            <a:spLocks noChangeArrowheads="1"/>
          </p:cNvSpPr>
          <p:nvPr/>
        </p:nvSpPr>
        <p:spPr bwMode="auto">
          <a:xfrm>
            <a:off x="1524000" y="4572000"/>
            <a:ext cx="655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ea typeface="楷体_GB2312" pitchFamily="49" charset="-122"/>
              </a:rPr>
              <a:t>的任意输入</a:t>
            </a:r>
            <a:r>
              <a:rPr lang="en-US" altLang="zh-CN" sz="2000" b="1" i="1">
                <a:latin typeface="Times New Roman" panose="02020603050405020304" pitchFamily="18" charset="0"/>
                <a:ea typeface="楷体_GB2312" pitchFamily="49" charset="-122"/>
              </a:rPr>
              <a:t>u</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，对应的输出</a:t>
            </a:r>
            <a:r>
              <a:rPr lang="en-US" altLang="zh-CN" sz="2000" b="1" i="1">
                <a:latin typeface="Times New Roman" panose="02020603050405020304" pitchFamily="18" charset="0"/>
                <a:ea typeface="楷体_GB2312" pitchFamily="49" charset="-122"/>
              </a:rPr>
              <a:t>y</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均为有界，即有 </a:t>
            </a:r>
          </a:p>
        </p:txBody>
      </p:sp>
      <p:graphicFrame>
        <p:nvGraphicFramePr>
          <p:cNvPr id="446471" name="Object 7"/>
          <p:cNvGraphicFramePr>
            <a:graphicFrameLocks noChangeAspect="1"/>
          </p:cNvGraphicFramePr>
          <p:nvPr/>
        </p:nvGraphicFramePr>
        <p:xfrm>
          <a:off x="3100388" y="5153025"/>
          <a:ext cx="3529012" cy="485775"/>
        </p:xfrm>
        <a:graphic>
          <a:graphicData uri="http://schemas.openxmlformats.org/presentationml/2006/ole">
            <mc:AlternateContent xmlns:mc="http://schemas.openxmlformats.org/markup-compatibility/2006">
              <mc:Choice xmlns:v="urn:schemas-microsoft-com:vml" Requires="v">
                <p:oleObj spid="_x0000_s1038" name="Equation" r:id="rId3" imgW="1866600" imgH="253800" progId="Equation.DSMT4">
                  <p:embed/>
                </p:oleObj>
              </mc:Choice>
              <mc:Fallback>
                <p:oleObj name="Equation" r:id="rId3" imgW="18666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8" y="5153025"/>
                        <a:ext cx="35290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6475" name="Rectangle 11"/>
          <p:cNvSpPr>
            <a:spLocks noChangeArrowheads="1"/>
          </p:cNvSpPr>
          <p:nvPr/>
        </p:nvSpPr>
        <p:spPr bwMode="auto">
          <a:xfrm>
            <a:off x="152400" y="1066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accent2"/>
                </a:solidFill>
                <a:latin typeface="Times New Roman" panose="02020603050405020304" pitchFamily="18" charset="0"/>
                <a:ea typeface="楷体_GB2312" pitchFamily="49" charset="-122"/>
              </a:rPr>
              <a:t>外部稳定性</a:t>
            </a:r>
          </a:p>
        </p:txBody>
      </p:sp>
      <p:sp>
        <p:nvSpPr>
          <p:cNvPr id="446479" name="Text Box 15"/>
          <p:cNvSpPr txBox="1">
            <a:spLocks noChangeArrowheads="1"/>
          </p:cNvSpPr>
          <p:nvPr/>
        </p:nvSpPr>
        <p:spPr bwMode="auto">
          <a:xfrm>
            <a:off x="762000" y="1600200"/>
            <a:ext cx="7726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考虑以输入输出关系表征的线性因果系统</a:t>
            </a:r>
          </a:p>
        </p:txBody>
      </p:sp>
      <p:sp>
        <p:nvSpPr>
          <p:cNvPr id="446481" name="Rectangle 17"/>
          <p:cNvSpPr>
            <a:spLocks noChangeArrowheads="1"/>
          </p:cNvSpPr>
          <p:nvPr/>
        </p:nvSpPr>
        <p:spPr bwMode="auto">
          <a:xfrm>
            <a:off x="485775" y="2590800"/>
            <a:ext cx="7667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这里假定</a:t>
            </a:r>
            <a:r>
              <a:rPr lang="zh-CN" altLang="en-US" sz="2000" b="1">
                <a:solidFill>
                  <a:srgbClr val="FF0000"/>
                </a:solidFill>
                <a:latin typeface="Times New Roman" panose="02020603050405020304" pitchFamily="18" charset="0"/>
                <a:ea typeface="楷体_GB2312" pitchFamily="49" charset="-122"/>
              </a:rPr>
              <a:t>初始条件为零</a:t>
            </a:r>
            <a:r>
              <a:rPr lang="zh-CN" altLang="en-US" sz="2000" b="1">
                <a:latin typeface="Times New Roman" panose="02020603050405020304" pitchFamily="18" charset="0"/>
                <a:ea typeface="楷体_GB2312" pitchFamily="49" charset="-122"/>
              </a:rPr>
              <a:t>，以保证系统输入输出描述的惟一性</a:t>
            </a:r>
          </a:p>
        </p:txBody>
      </p:sp>
      <p:graphicFrame>
        <p:nvGraphicFramePr>
          <p:cNvPr id="446482" name="Object 18"/>
          <p:cNvGraphicFramePr>
            <a:graphicFrameLocks noChangeAspect="1"/>
          </p:cNvGraphicFramePr>
          <p:nvPr/>
        </p:nvGraphicFramePr>
        <p:xfrm>
          <a:off x="3225800" y="1981200"/>
          <a:ext cx="2714625" cy="679450"/>
        </p:xfrm>
        <a:graphic>
          <a:graphicData uri="http://schemas.openxmlformats.org/presentationml/2006/ole">
            <mc:AlternateContent xmlns:mc="http://schemas.openxmlformats.org/markup-compatibility/2006">
              <mc:Choice xmlns:v="urn:schemas-microsoft-com:vml" Requires="v">
                <p:oleObj spid="_x0000_s1039" name="Equation" r:id="rId5" imgW="1434960" imgH="355320" progId="Equation.DSMT4">
                  <p:embed/>
                </p:oleObj>
              </mc:Choice>
              <mc:Fallback>
                <p:oleObj name="Equation" r:id="rId5" imgW="1434960" imgH="3553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5800" y="1981200"/>
                        <a:ext cx="2714625"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6483" name="Object 19"/>
          <p:cNvGraphicFramePr>
            <a:graphicFrameLocks noChangeAspect="1"/>
          </p:cNvGraphicFramePr>
          <p:nvPr/>
        </p:nvGraphicFramePr>
        <p:xfrm>
          <a:off x="3070225" y="4038600"/>
          <a:ext cx="3482975" cy="485775"/>
        </p:xfrm>
        <a:graphic>
          <a:graphicData uri="http://schemas.openxmlformats.org/presentationml/2006/ole">
            <mc:AlternateContent xmlns:mc="http://schemas.openxmlformats.org/markup-compatibility/2006">
              <mc:Choice xmlns:v="urn:schemas-microsoft-com:vml" Requires="v">
                <p:oleObj spid="_x0000_s1040" name="Equation" r:id="rId7" imgW="1841400" imgH="253800" progId="Equation.DSMT4">
                  <p:embed/>
                </p:oleObj>
              </mc:Choice>
              <mc:Fallback>
                <p:oleObj name="Equation" r:id="rId7" imgW="184140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0225" y="4038600"/>
                        <a:ext cx="3482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6485" name="Rectangle 21"/>
          <p:cNvSpPr>
            <a:spLocks noChangeArrowheads="1"/>
          </p:cNvSpPr>
          <p:nvPr/>
        </p:nvSpPr>
        <p:spPr bwMode="auto">
          <a:xfrm>
            <a:off x="501650" y="5791200"/>
            <a:ext cx="848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latin typeface="Times New Roman" panose="02020603050405020304" pitchFamily="18" charset="0"/>
                <a:ea typeface="楷体_GB2312" pitchFamily="49" charset="-122"/>
              </a:rPr>
              <a:t>注</a:t>
            </a:r>
            <a:r>
              <a:rPr lang="zh-CN" altLang="en-US" sz="2000" b="1">
                <a:latin typeface="Times New Roman" panose="02020603050405020304" pitchFamily="18" charset="0"/>
                <a:ea typeface="楷体_GB2312" pitchFamily="49" charset="-122"/>
              </a:rPr>
              <a:t>：外部稳定性，即为有界输入</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有界输出稳定性，简称</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稳定性</a:t>
            </a:r>
          </a:p>
        </p:txBody>
      </p:sp>
    </p:spTree>
    <p:extLst>
      <p:ext uri="{BB962C8B-B14F-4D97-AF65-F5344CB8AC3E}">
        <p14:creationId xmlns:p14="http://schemas.microsoft.com/office/powerpoint/2010/main" val="128619234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blinds(horizontal)">
                                      <p:cBhvr>
                                        <p:cTn id="7" dur="500"/>
                                        <p:tgtEl>
                                          <p:spTgt spid="446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6475"/>
                                        </p:tgtEl>
                                        <p:attrNameLst>
                                          <p:attrName>style.visibility</p:attrName>
                                        </p:attrNameLst>
                                      </p:cBhvr>
                                      <p:to>
                                        <p:strVal val="visible"/>
                                      </p:to>
                                    </p:set>
                                    <p:animEffect transition="in" filter="blinds(horizontal)">
                                      <p:cBhvr>
                                        <p:cTn id="12" dur="500"/>
                                        <p:tgtEl>
                                          <p:spTgt spid="44647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6479"/>
                                        </p:tgtEl>
                                        <p:attrNameLst>
                                          <p:attrName>style.visibility</p:attrName>
                                        </p:attrNameLst>
                                      </p:cBhvr>
                                      <p:to>
                                        <p:strVal val="visible"/>
                                      </p:to>
                                    </p:set>
                                    <p:animEffect transition="in" filter="blinds(horizontal)">
                                      <p:cBhvr>
                                        <p:cTn id="15" dur="500"/>
                                        <p:tgtEl>
                                          <p:spTgt spid="44647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6481"/>
                                        </p:tgtEl>
                                        <p:attrNameLst>
                                          <p:attrName>style.visibility</p:attrName>
                                        </p:attrNameLst>
                                      </p:cBhvr>
                                      <p:to>
                                        <p:strVal val="visible"/>
                                      </p:to>
                                    </p:set>
                                    <p:animEffect transition="in" filter="blinds(horizontal)">
                                      <p:cBhvr>
                                        <p:cTn id="18" dur="500"/>
                                        <p:tgtEl>
                                          <p:spTgt spid="446481"/>
                                        </p:tgtEl>
                                      </p:cBhvr>
                                    </p:animEffect>
                                  </p:childTnLst>
                                </p:cTn>
                              </p:par>
                              <p:par>
                                <p:cTn id="19" presetID="3" presetClass="entr" presetSubtype="10" fill="hold" nodeType="withEffect">
                                  <p:stCondLst>
                                    <p:cond delay="0"/>
                                  </p:stCondLst>
                                  <p:childTnLst>
                                    <p:set>
                                      <p:cBhvr>
                                        <p:cTn id="20" dur="1" fill="hold">
                                          <p:stCondLst>
                                            <p:cond delay="0"/>
                                          </p:stCondLst>
                                        </p:cTn>
                                        <p:tgtEl>
                                          <p:spTgt spid="446482"/>
                                        </p:tgtEl>
                                        <p:attrNameLst>
                                          <p:attrName>style.visibility</p:attrName>
                                        </p:attrNameLst>
                                      </p:cBhvr>
                                      <p:to>
                                        <p:strVal val="visible"/>
                                      </p:to>
                                    </p:set>
                                    <p:animEffect transition="in" filter="blinds(horizontal)">
                                      <p:cBhvr>
                                        <p:cTn id="21" dur="500"/>
                                        <p:tgtEl>
                                          <p:spTgt spid="4464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46468"/>
                                        </p:tgtEl>
                                        <p:attrNameLst>
                                          <p:attrName>style.visibility</p:attrName>
                                        </p:attrNameLst>
                                      </p:cBhvr>
                                      <p:to>
                                        <p:strVal val="visible"/>
                                      </p:to>
                                    </p:set>
                                    <p:animEffect transition="in" filter="blinds(horizontal)">
                                      <p:cBhvr>
                                        <p:cTn id="26" dur="500"/>
                                        <p:tgtEl>
                                          <p:spTgt spid="44646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46470"/>
                                        </p:tgtEl>
                                        <p:attrNameLst>
                                          <p:attrName>style.visibility</p:attrName>
                                        </p:attrNameLst>
                                      </p:cBhvr>
                                      <p:to>
                                        <p:strVal val="visible"/>
                                      </p:to>
                                    </p:set>
                                    <p:animEffect transition="in" filter="blinds(horizontal)">
                                      <p:cBhvr>
                                        <p:cTn id="29" dur="500"/>
                                        <p:tgtEl>
                                          <p:spTgt spid="446470"/>
                                        </p:tgtEl>
                                      </p:cBhvr>
                                    </p:animEffect>
                                  </p:childTnLst>
                                </p:cTn>
                              </p:par>
                              <p:par>
                                <p:cTn id="30" presetID="3" presetClass="entr" presetSubtype="10" fill="hold" nodeType="withEffect">
                                  <p:stCondLst>
                                    <p:cond delay="0"/>
                                  </p:stCondLst>
                                  <p:childTnLst>
                                    <p:set>
                                      <p:cBhvr>
                                        <p:cTn id="31" dur="1" fill="hold">
                                          <p:stCondLst>
                                            <p:cond delay="0"/>
                                          </p:stCondLst>
                                        </p:cTn>
                                        <p:tgtEl>
                                          <p:spTgt spid="446471"/>
                                        </p:tgtEl>
                                        <p:attrNameLst>
                                          <p:attrName>style.visibility</p:attrName>
                                        </p:attrNameLst>
                                      </p:cBhvr>
                                      <p:to>
                                        <p:strVal val="visible"/>
                                      </p:to>
                                    </p:set>
                                    <p:animEffect transition="in" filter="blinds(horizontal)">
                                      <p:cBhvr>
                                        <p:cTn id="32" dur="500"/>
                                        <p:tgtEl>
                                          <p:spTgt spid="446471"/>
                                        </p:tgtEl>
                                      </p:cBhvr>
                                    </p:animEffect>
                                  </p:childTnLst>
                                </p:cTn>
                              </p:par>
                              <p:par>
                                <p:cTn id="33" presetID="3" presetClass="entr" presetSubtype="10" fill="hold" nodeType="withEffect">
                                  <p:stCondLst>
                                    <p:cond delay="0"/>
                                  </p:stCondLst>
                                  <p:childTnLst>
                                    <p:set>
                                      <p:cBhvr>
                                        <p:cTn id="34" dur="1" fill="hold">
                                          <p:stCondLst>
                                            <p:cond delay="0"/>
                                          </p:stCondLst>
                                        </p:cTn>
                                        <p:tgtEl>
                                          <p:spTgt spid="446483"/>
                                        </p:tgtEl>
                                        <p:attrNameLst>
                                          <p:attrName>style.visibility</p:attrName>
                                        </p:attrNameLst>
                                      </p:cBhvr>
                                      <p:to>
                                        <p:strVal val="visible"/>
                                      </p:to>
                                    </p:set>
                                    <p:animEffect transition="in" filter="blinds(horizontal)">
                                      <p:cBhvr>
                                        <p:cTn id="35" dur="500"/>
                                        <p:tgtEl>
                                          <p:spTgt spid="4464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46485"/>
                                        </p:tgtEl>
                                        <p:attrNameLst>
                                          <p:attrName>style.visibility</p:attrName>
                                        </p:attrNameLst>
                                      </p:cBhvr>
                                      <p:to>
                                        <p:strVal val="visible"/>
                                      </p:to>
                                    </p:set>
                                    <p:animEffect transition="in" filter="blinds(horizontal)">
                                      <p:cBhvr>
                                        <p:cTn id="40" dur="500"/>
                                        <p:tgtEl>
                                          <p:spTgt spid="446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P spid="446468" grpId="0"/>
      <p:bldP spid="446470" grpId="0"/>
      <p:bldP spid="446475" grpId="0"/>
      <p:bldP spid="446479" grpId="0"/>
      <p:bldP spid="446481" grpId="0"/>
      <p:bldP spid="44648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ChangeArrowheads="1"/>
          </p:cNvSpPr>
          <p:nvPr/>
        </p:nvSpPr>
        <p:spPr bwMode="auto">
          <a:xfrm>
            <a:off x="250825" y="504825"/>
            <a:ext cx="77422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lnSpc>
                <a:spcPct val="130000"/>
              </a:lnSpc>
              <a:spcBef>
                <a:spcPct val="0"/>
              </a:spcBef>
              <a:spcAft>
                <a:spcPct val="0"/>
              </a:spcAft>
            </a:pPr>
            <a:r>
              <a:rPr kumimoji="1" lang="zh-CN" altLang="en-US" sz="2000" b="1">
                <a:solidFill>
                  <a:srgbClr val="333399"/>
                </a:solidFill>
                <a:latin typeface="Times New Roman" panose="02020603050405020304" pitchFamily="18" charset="0"/>
                <a:ea typeface="楷体_GB2312" pitchFamily="49" charset="-122"/>
              </a:rPr>
              <a:t>二次型函数的定号性判别准则</a:t>
            </a:r>
            <a:r>
              <a:rPr kumimoji="1" lang="zh-CN" altLang="en-US" sz="2000" b="1" i="1">
                <a:solidFill>
                  <a:srgbClr val="000000"/>
                </a:solidFill>
                <a:latin typeface="Times New Roman" panose="02020603050405020304" pitchFamily="18" charset="0"/>
                <a:ea typeface="楷体_GB2312" pitchFamily="49" charset="-122"/>
              </a:rPr>
              <a:t> </a:t>
            </a:r>
            <a:r>
              <a:rPr kumimoji="1" lang="en-US" altLang="zh-CN" sz="2000" b="1" i="1">
                <a:solidFill>
                  <a:srgbClr val="000000"/>
                </a:solidFill>
                <a:latin typeface="Times New Roman" panose="02020603050405020304" pitchFamily="18" charset="0"/>
                <a:ea typeface="楷体_GB2312" pitchFamily="49" charset="-122"/>
              </a:rPr>
              <a:t>—— Sylvester</a:t>
            </a:r>
            <a:r>
              <a:rPr kumimoji="1" lang="zh-CN" altLang="en-US" sz="2000" b="1">
                <a:solidFill>
                  <a:srgbClr val="000000"/>
                </a:solidFill>
                <a:latin typeface="Times New Roman" panose="02020603050405020304" pitchFamily="18" charset="0"/>
                <a:ea typeface="楷体_GB2312" pitchFamily="49" charset="-122"/>
              </a:rPr>
              <a:t>（希尔维斯特）判据： </a:t>
            </a:r>
          </a:p>
        </p:txBody>
      </p:sp>
      <p:graphicFrame>
        <p:nvGraphicFramePr>
          <p:cNvPr id="454659" name="Object 3"/>
          <p:cNvGraphicFramePr>
            <a:graphicFrameLocks noChangeAspect="1"/>
          </p:cNvGraphicFramePr>
          <p:nvPr/>
        </p:nvGraphicFramePr>
        <p:xfrm>
          <a:off x="1979613" y="973138"/>
          <a:ext cx="3600450" cy="1371600"/>
        </p:xfrm>
        <a:graphic>
          <a:graphicData uri="http://schemas.openxmlformats.org/presentationml/2006/ole">
            <mc:AlternateContent xmlns:mc="http://schemas.openxmlformats.org/markup-compatibility/2006">
              <mc:Choice xmlns:v="urn:schemas-microsoft-com:vml" Requires="v">
                <p:oleObj spid="_x0000_s16394" name="公式" r:id="rId3" imgW="2463480" imgH="939600" progId="Equation.3">
                  <p:embed/>
                </p:oleObj>
              </mc:Choice>
              <mc:Fallback>
                <p:oleObj name="公式" r:id="rId3" imgW="246348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973138"/>
                        <a:ext cx="360045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4660" name="Text Box 4"/>
          <p:cNvSpPr txBox="1">
            <a:spLocks noChangeArrowheads="1"/>
          </p:cNvSpPr>
          <p:nvPr/>
        </p:nvSpPr>
        <p:spPr bwMode="auto">
          <a:xfrm>
            <a:off x="503238" y="2413000"/>
            <a:ext cx="4392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i="1" baseline="-25000">
                <a:solidFill>
                  <a:srgbClr val="000000"/>
                </a:solidFill>
                <a:latin typeface="Times New Roman" panose="02020603050405020304" pitchFamily="18" charset="0"/>
                <a:ea typeface="楷体_GB2312" pitchFamily="49" charset="-122"/>
                <a:sym typeface="Symbol" panose="05050102010706020507" pitchFamily="18" charset="2"/>
              </a:rPr>
              <a:t>i</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i="1">
                <a:solidFill>
                  <a:srgbClr val="000000"/>
                </a:solidFill>
                <a:latin typeface="Times New Roman" panose="02020603050405020304" pitchFamily="18" charset="0"/>
                <a:ea typeface="楷体_GB2312" pitchFamily="49" charset="-122"/>
                <a:sym typeface="Symbol" panose="05050102010706020507" pitchFamily="18" charset="2"/>
              </a:rPr>
              <a:t>i=</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1,2</a:t>
            </a:r>
            <a:r>
              <a:rPr lang="en-US" altLang="zh-CN" b="1" i="1">
                <a:solidFill>
                  <a:srgbClr val="000000"/>
                </a:solidFill>
                <a:latin typeface="Times New Roman" panose="02020603050405020304" pitchFamily="18" charset="0"/>
                <a:ea typeface="楷体_GB2312" pitchFamily="49" charset="-122"/>
                <a:sym typeface="Symbol" panose="05050102010706020507" pitchFamily="18" charset="2"/>
              </a:rPr>
              <a:t>,…,n</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为其各阶主子行列式：</a:t>
            </a:r>
          </a:p>
        </p:txBody>
      </p:sp>
      <p:graphicFrame>
        <p:nvGraphicFramePr>
          <p:cNvPr id="454661" name="Object 5"/>
          <p:cNvGraphicFramePr>
            <a:graphicFrameLocks noChangeAspect="1"/>
          </p:cNvGraphicFramePr>
          <p:nvPr/>
        </p:nvGraphicFramePr>
        <p:xfrm>
          <a:off x="1524000" y="2792413"/>
          <a:ext cx="4384675" cy="836612"/>
        </p:xfrm>
        <a:graphic>
          <a:graphicData uri="http://schemas.openxmlformats.org/presentationml/2006/ole">
            <mc:AlternateContent xmlns:mc="http://schemas.openxmlformats.org/markup-compatibility/2006">
              <mc:Choice xmlns:v="urn:schemas-microsoft-com:vml" Requires="v">
                <p:oleObj spid="_x0000_s16395" name="公式" r:id="rId5" imgW="2527200" imgH="482400" progId="Equation.3">
                  <p:embed/>
                </p:oleObj>
              </mc:Choice>
              <mc:Fallback>
                <p:oleObj name="公式" r:id="rId5" imgW="25272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792413"/>
                        <a:ext cx="4384675"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4662" name="Text Box 6"/>
          <p:cNvSpPr txBox="1">
            <a:spLocks noChangeArrowheads="1"/>
          </p:cNvSpPr>
          <p:nvPr/>
        </p:nvSpPr>
        <p:spPr bwMode="auto">
          <a:xfrm>
            <a:off x="358775" y="3565525"/>
            <a:ext cx="4752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b="1">
                <a:solidFill>
                  <a:srgbClr val="000000"/>
                </a:solidFill>
                <a:latin typeface="Times New Roman" panose="02020603050405020304" pitchFamily="18" charset="0"/>
                <a:ea typeface="楷体_GB2312" pitchFamily="49" charset="-122"/>
              </a:rPr>
              <a:t>矩阵</a:t>
            </a:r>
            <a:r>
              <a:rPr lang="en-US" altLang="zh-CN" b="1" i="1">
                <a:solidFill>
                  <a:srgbClr val="000000"/>
                </a:solidFill>
                <a:latin typeface="Times New Roman" panose="02020603050405020304" pitchFamily="18" charset="0"/>
                <a:ea typeface="楷体_GB2312" pitchFamily="49" charset="-122"/>
              </a:rPr>
              <a:t>Q</a:t>
            </a:r>
            <a:r>
              <a:rPr lang="zh-CN" altLang="en-US" b="1">
                <a:solidFill>
                  <a:srgbClr val="000000"/>
                </a:solidFill>
                <a:latin typeface="Times New Roman" panose="02020603050405020304" pitchFamily="18" charset="0"/>
                <a:ea typeface="楷体_GB2312" pitchFamily="49" charset="-122"/>
              </a:rPr>
              <a:t>定号性的</a:t>
            </a:r>
            <a:r>
              <a:rPr kumimoji="1" lang="zh-CN" altLang="en-US" b="1">
                <a:solidFill>
                  <a:srgbClr val="000000"/>
                </a:solidFill>
                <a:latin typeface="Times New Roman" panose="02020603050405020304" pitchFamily="18" charset="0"/>
                <a:ea typeface="楷体_GB2312" pitchFamily="49" charset="-122"/>
              </a:rPr>
              <a:t>充要条件是：</a:t>
            </a:r>
          </a:p>
        </p:txBody>
      </p:sp>
      <p:sp>
        <p:nvSpPr>
          <p:cNvPr id="454663" name="Text Box 7"/>
          <p:cNvSpPr txBox="1">
            <a:spLocks noChangeArrowheads="1"/>
          </p:cNvSpPr>
          <p:nvPr/>
        </p:nvSpPr>
        <p:spPr bwMode="auto">
          <a:xfrm>
            <a:off x="576263" y="3925888"/>
            <a:ext cx="572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b="1">
                <a:solidFill>
                  <a:srgbClr val="000000"/>
                </a:solidFill>
                <a:latin typeface="Times New Roman" panose="02020603050405020304" pitchFamily="18" charset="0"/>
                <a:ea typeface="楷体_GB2312" pitchFamily="49" charset="-122"/>
              </a:rPr>
              <a:t>(1)</a:t>
            </a:r>
            <a:r>
              <a:rPr lang="zh-CN" altLang="en-US" b="1">
                <a:solidFill>
                  <a:srgbClr val="000000"/>
                </a:solidFill>
                <a:latin typeface="Times New Roman" panose="02020603050405020304" pitchFamily="18" charset="0"/>
                <a:ea typeface="楷体_GB2312" pitchFamily="49" charset="-122"/>
              </a:rPr>
              <a:t>若</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i="1" baseline="-25000">
                <a:solidFill>
                  <a:srgbClr val="000000"/>
                </a:solidFill>
                <a:latin typeface="Times New Roman" panose="02020603050405020304" pitchFamily="18" charset="0"/>
                <a:ea typeface="楷体_GB2312" pitchFamily="49" charset="-122"/>
                <a:sym typeface="Symbol" panose="05050102010706020507" pitchFamily="18" charset="2"/>
              </a:rPr>
              <a:t>i </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&gt; 0 (</a:t>
            </a:r>
            <a:r>
              <a:rPr lang="en-US" altLang="zh-CN" b="1" i="1">
                <a:solidFill>
                  <a:srgbClr val="000000"/>
                </a:solidFill>
                <a:latin typeface="Times New Roman" panose="02020603050405020304" pitchFamily="18" charset="0"/>
                <a:ea typeface="楷体_GB2312" pitchFamily="49" charset="-122"/>
                <a:sym typeface="Symbol" panose="05050102010706020507" pitchFamily="18" charset="2"/>
              </a:rPr>
              <a:t>i=</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1,2</a:t>
            </a:r>
            <a:r>
              <a:rPr lang="en-US" altLang="zh-CN" b="1" i="1">
                <a:solidFill>
                  <a:srgbClr val="000000"/>
                </a:solidFill>
                <a:latin typeface="Times New Roman" panose="02020603050405020304" pitchFamily="18" charset="0"/>
                <a:ea typeface="楷体_GB2312" pitchFamily="49" charset="-122"/>
                <a:sym typeface="Symbol" panose="05050102010706020507" pitchFamily="18" charset="2"/>
              </a:rPr>
              <a:t>,…,n</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，则</a:t>
            </a:r>
            <a:r>
              <a:rPr lang="en-US" altLang="zh-CN" b="1" i="1">
                <a:solidFill>
                  <a:srgbClr val="000000"/>
                </a:solidFill>
                <a:latin typeface="Times New Roman" panose="02020603050405020304" pitchFamily="18" charset="0"/>
                <a:ea typeface="楷体_GB2312" pitchFamily="49" charset="-122"/>
              </a:rPr>
              <a:t>Q</a:t>
            </a:r>
            <a:r>
              <a:rPr lang="zh-CN" altLang="en-US" b="1">
                <a:solidFill>
                  <a:srgbClr val="000000"/>
                </a:solidFill>
                <a:latin typeface="Times New Roman" panose="02020603050405020304" pitchFamily="18" charset="0"/>
                <a:ea typeface="楷体_GB2312" pitchFamily="49" charset="-122"/>
              </a:rPr>
              <a:t>为正定的</a:t>
            </a:r>
          </a:p>
        </p:txBody>
      </p:sp>
      <p:grpSp>
        <p:nvGrpSpPr>
          <p:cNvPr id="454664" name="Group 8"/>
          <p:cNvGrpSpPr>
            <a:grpSpLocks/>
          </p:cNvGrpSpPr>
          <p:nvPr/>
        </p:nvGrpSpPr>
        <p:grpSpPr bwMode="auto">
          <a:xfrm>
            <a:off x="576263" y="4286250"/>
            <a:ext cx="5040312" cy="641350"/>
            <a:chOff x="385" y="2931"/>
            <a:chExt cx="3175" cy="404"/>
          </a:xfrm>
        </p:grpSpPr>
        <p:sp>
          <p:nvSpPr>
            <p:cNvPr id="454665" name="Text Box 9"/>
            <p:cNvSpPr txBox="1">
              <a:spLocks noChangeArrowheads="1"/>
            </p:cNvSpPr>
            <p:nvPr/>
          </p:nvSpPr>
          <p:spPr bwMode="auto">
            <a:xfrm>
              <a:off x="385" y="3022"/>
              <a:ext cx="31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b="1">
                  <a:solidFill>
                    <a:srgbClr val="000000"/>
                  </a:solidFill>
                  <a:latin typeface="Times New Roman" panose="02020603050405020304" pitchFamily="18" charset="0"/>
                  <a:ea typeface="楷体_GB2312" pitchFamily="49" charset="-122"/>
                </a:rPr>
                <a:t>(2)</a:t>
              </a:r>
              <a:r>
                <a:rPr lang="zh-CN" altLang="en-US" b="1">
                  <a:solidFill>
                    <a:srgbClr val="000000"/>
                  </a:solidFill>
                  <a:latin typeface="Times New Roman" panose="02020603050405020304" pitchFamily="18" charset="0"/>
                  <a:ea typeface="楷体_GB2312" pitchFamily="49" charset="-122"/>
                </a:rPr>
                <a:t>若</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i="1" baseline="-25000">
                  <a:solidFill>
                    <a:srgbClr val="000000"/>
                  </a:solidFill>
                  <a:latin typeface="Times New Roman" panose="02020603050405020304" pitchFamily="18" charset="0"/>
                  <a:ea typeface="楷体_GB2312" pitchFamily="49" charset="-122"/>
                  <a:sym typeface="Symbol" panose="05050102010706020507" pitchFamily="18" charset="2"/>
                </a:rPr>
                <a:t>i                                         </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，则</a:t>
              </a:r>
              <a:r>
                <a:rPr lang="en-US" altLang="zh-CN" b="1" i="1">
                  <a:solidFill>
                    <a:srgbClr val="000000"/>
                  </a:solidFill>
                  <a:latin typeface="Times New Roman" panose="02020603050405020304" pitchFamily="18" charset="0"/>
                  <a:ea typeface="楷体_GB2312" pitchFamily="49" charset="-122"/>
                </a:rPr>
                <a:t>Q</a:t>
              </a:r>
              <a:r>
                <a:rPr lang="zh-CN" altLang="en-US" b="1">
                  <a:solidFill>
                    <a:srgbClr val="000000"/>
                  </a:solidFill>
                  <a:latin typeface="Times New Roman" panose="02020603050405020304" pitchFamily="18" charset="0"/>
                  <a:ea typeface="楷体_GB2312" pitchFamily="49" charset="-122"/>
                </a:rPr>
                <a:t>为负定的</a:t>
              </a:r>
            </a:p>
          </p:txBody>
        </p:sp>
        <p:grpSp>
          <p:nvGrpSpPr>
            <p:cNvPr id="454666" name="Group 10"/>
            <p:cNvGrpSpPr>
              <a:grpSpLocks/>
            </p:cNvGrpSpPr>
            <p:nvPr/>
          </p:nvGrpSpPr>
          <p:grpSpPr bwMode="auto">
            <a:xfrm>
              <a:off x="930" y="2931"/>
              <a:ext cx="1020" cy="404"/>
              <a:chOff x="3810" y="2795"/>
              <a:chExt cx="1020" cy="404"/>
            </a:xfrm>
          </p:grpSpPr>
          <p:sp>
            <p:nvSpPr>
              <p:cNvPr id="454667" name="AutoShape 11"/>
              <p:cNvSpPr>
                <a:spLocks/>
              </p:cNvSpPr>
              <p:nvPr/>
            </p:nvSpPr>
            <p:spPr bwMode="auto">
              <a:xfrm>
                <a:off x="3810" y="2840"/>
                <a:ext cx="45" cy="318"/>
              </a:xfrm>
              <a:prstGeom prst="leftBrace">
                <a:avLst>
                  <a:gd name="adj1" fmla="val 58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54668" name="Text Box 12"/>
              <p:cNvSpPr txBox="1">
                <a:spLocks noChangeArrowheads="1"/>
              </p:cNvSpPr>
              <p:nvPr/>
            </p:nvSpPr>
            <p:spPr bwMode="auto">
              <a:xfrm>
                <a:off x="3855" y="2795"/>
                <a:ext cx="97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rPr>
                  <a:t>&gt;0   </a:t>
                </a:r>
                <a:r>
                  <a:rPr lang="en-US" altLang="zh-CN" b="1" i="1">
                    <a:solidFill>
                      <a:srgbClr val="000000"/>
                    </a:solidFill>
                    <a:latin typeface="Times New Roman" panose="02020603050405020304" pitchFamily="18" charset="0"/>
                    <a:ea typeface="楷体_GB2312" pitchFamily="49" charset="-122"/>
                  </a:rPr>
                  <a:t>i</a:t>
                </a:r>
                <a:r>
                  <a:rPr lang="zh-CN" altLang="en-US" b="1">
                    <a:solidFill>
                      <a:srgbClr val="000000"/>
                    </a:solidFill>
                    <a:latin typeface="Times New Roman" panose="02020603050405020304" pitchFamily="18" charset="0"/>
                    <a:ea typeface="楷体_GB2312" pitchFamily="49" charset="-122"/>
                  </a:rPr>
                  <a:t>为偶数</a:t>
                </a:r>
              </a:p>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rPr>
                  <a:t>&lt;0   </a:t>
                </a:r>
                <a:r>
                  <a:rPr lang="en-US" altLang="zh-CN" b="1" i="1">
                    <a:solidFill>
                      <a:srgbClr val="000000"/>
                    </a:solidFill>
                    <a:latin typeface="Times New Roman" panose="02020603050405020304" pitchFamily="18" charset="0"/>
                    <a:ea typeface="楷体_GB2312" pitchFamily="49" charset="-122"/>
                  </a:rPr>
                  <a:t>i</a:t>
                </a:r>
                <a:r>
                  <a:rPr lang="zh-CN" altLang="en-US" b="1">
                    <a:solidFill>
                      <a:srgbClr val="000000"/>
                    </a:solidFill>
                    <a:latin typeface="Times New Roman" panose="02020603050405020304" pitchFamily="18" charset="0"/>
                    <a:ea typeface="楷体_GB2312" pitchFamily="49" charset="-122"/>
                  </a:rPr>
                  <a:t>为奇数</a:t>
                </a:r>
              </a:p>
            </p:txBody>
          </p:sp>
        </p:grpSp>
      </p:grpSp>
      <p:grpSp>
        <p:nvGrpSpPr>
          <p:cNvPr id="454669" name="Group 13"/>
          <p:cNvGrpSpPr>
            <a:grpSpLocks/>
          </p:cNvGrpSpPr>
          <p:nvPr/>
        </p:nvGrpSpPr>
        <p:grpSpPr bwMode="auto">
          <a:xfrm>
            <a:off x="576263" y="4970463"/>
            <a:ext cx="5545137" cy="641350"/>
            <a:chOff x="453" y="3158"/>
            <a:chExt cx="3493" cy="404"/>
          </a:xfrm>
        </p:grpSpPr>
        <p:sp>
          <p:nvSpPr>
            <p:cNvPr id="454670" name="Text Box 14"/>
            <p:cNvSpPr txBox="1">
              <a:spLocks noChangeArrowheads="1"/>
            </p:cNvSpPr>
            <p:nvPr/>
          </p:nvSpPr>
          <p:spPr bwMode="auto">
            <a:xfrm>
              <a:off x="453" y="3226"/>
              <a:ext cx="34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rPr>
                <a:t>(3)</a:t>
              </a:r>
              <a:r>
                <a:rPr lang="zh-CN" altLang="en-US" b="1">
                  <a:solidFill>
                    <a:srgbClr val="000000"/>
                  </a:solidFill>
                  <a:latin typeface="Times New Roman" panose="02020603050405020304" pitchFamily="18" charset="0"/>
                  <a:ea typeface="楷体_GB2312" pitchFamily="49" charset="-122"/>
                </a:rPr>
                <a:t>若</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i="1" baseline="-25000">
                  <a:solidFill>
                    <a:srgbClr val="000000"/>
                  </a:solidFill>
                  <a:latin typeface="Times New Roman" panose="02020603050405020304" pitchFamily="18" charset="0"/>
                  <a:ea typeface="楷体_GB2312" pitchFamily="49" charset="-122"/>
                </a:rPr>
                <a:t>i                                        </a:t>
              </a:r>
              <a:r>
                <a:rPr lang="en-US" altLang="zh-CN" b="1">
                  <a:solidFill>
                    <a:srgbClr val="000000"/>
                  </a:solidFill>
                  <a:latin typeface="Times New Roman" panose="02020603050405020304" pitchFamily="18" charset="0"/>
                  <a:ea typeface="楷体_GB2312" pitchFamily="49" charset="-122"/>
                </a:rPr>
                <a:t>            </a:t>
              </a:r>
              <a:r>
                <a:rPr lang="zh-CN" altLang="en-US" b="1">
                  <a:solidFill>
                    <a:srgbClr val="000000"/>
                  </a:solidFill>
                  <a:latin typeface="Times New Roman" panose="02020603050405020304" pitchFamily="18" charset="0"/>
                  <a:ea typeface="楷体_GB2312" pitchFamily="49" charset="-122"/>
                </a:rPr>
                <a:t>，则</a:t>
              </a:r>
              <a:r>
                <a:rPr lang="en-US" altLang="zh-CN" b="1" i="1">
                  <a:solidFill>
                    <a:srgbClr val="000000"/>
                  </a:solidFill>
                  <a:latin typeface="Times New Roman" panose="02020603050405020304" pitchFamily="18" charset="0"/>
                  <a:ea typeface="楷体_GB2312" pitchFamily="49" charset="-122"/>
                </a:rPr>
                <a:t>Q</a:t>
              </a:r>
              <a:r>
                <a:rPr lang="zh-CN" altLang="en-US" b="1">
                  <a:solidFill>
                    <a:srgbClr val="000000"/>
                  </a:solidFill>
                  <a:latin typeface="Times New Roman" panose="02020603050405020304" pitchFamily="18" charset="0"/>
                  <a:ea typeface="楷体_GB2312" pitchFamily="49" charset="-122"/>
                </a:rPr>
                <a:t>为半正定的</a:t>
              </a:r>
            </a:p>
          </p:txBody>
        </p:sp>
        <p:grpSp>
          <p:nvGrpSpPr>
            <p:cNvPr id="454671" name="Group 15"/>
            <p:cNvGrpSpPr>
              <a:grpSpLocks/>
            </p:cNvGrpSpPr>
            <p:nvPr/>
          </p:nvGrpSpPr>
          <p:grpSpPr bwMode="auto">
            <a:xfrm>
              <a:off x="998" y="3158"/>
              <a:ext cx="1633" cy="404"/>
              <a:chOff x="3402" y="2795"/>
              <a:chExt cx="1633" cy="404"/>
            </a:xfrm>
          </p:grpSpPr>
          <p:sp>
            <p:nvSpPr>
              <p:cNvPr id="454672" name="AutoShape 16"/>
              <p:cNvSpPr>
                <a:spLocks/>
              </p:cNvSpPr>
              <p:nvPr/>
            </p:nvSpPr>
            <p:spPr bwMode="auto">
              <a:xfrm>
                <a:off x="3402" y="2840"/>
                <a:ext cx="45" cy="318"/>
              </a:xfrm>
              <a:prstGeom prst="leftBrace">
                <a:avLst>
                  <a:gd name="adj1" fmla="val 58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54673" name="Text Box 17"/>
              <p:cNvSpPr txBox="1">
                <a:spLocks noChangeArrowheads="1"/>
              </p:cNvSpPr>
              <p:nvPr/>
            </p:nvSpPr>
            <p:spPr bwMode="auto">
              <a:xfrm>
                <a:off x="3447" y="2795"/>
                <a:ext cx="15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00"/>
                    </a:solidFill>
                    <a:latin typeface="Times New Roman" panose="02020603050405020304" pitchFamily="18" charset="0"/>
                    <a:ea typeface="楷体_GB2312" pitchFamily="49" charset="-122"/>
                  </a:rPr>
                  <a:t> 0   </a:t>
                </a:r>
                <a:r>
                  <a:rPr lang="en-US" altLang="zh-CN" b="1" i="1">
                    <a:solidFill>
                      <a:srgbClr val="000000"/>
                    </a:solidFill>
                    <a:latin typeface="Times New Roman" panose="02020603050405020304" pitchFamily="18" charset="0"/>
                    <a:ea typeface="楷体_GB2312" pitchFamily="49" charset="-122"/>
                  </a:rPr>
                  <a:t>i= </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(1,2</a:t>
                </a:r>
                <a:r>
                  <a:rPr lang="en-US" altLang="zh-CN" b="1" i="1">
                    <a:solidFill>
                      <a:srgbClr val="000000"/>
                    </a:solidFill>
                    <a:latin typeface="Times New Roman" panose="02020603050405020304" pitchFamily="18" charset="0"/>
                    <a:ea typeface="楷体_GB2312" pitchFamily="49" charset="-122"/>
                    <a:sym typeface="Symbol" panose="05050102010706020507" pitchFamily="18" charset="2"/>
                  </a:rPr>
                  <a:t>,…,n-</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1)</a:t>
                </a:r>
                <a:endParaRPr lang="en-US" altLang="zh-CN" b="1">
                  <a:solidFill>
                    <a:srgbClr val="000000"/>
                  </a:solidFill>
                  <a:latin typeface="Times New Roman" panose="02020603050405020304" pitchFamily="18" charset="0"/>
                  <a:ea typeface="楷体_GB2312" pitchFamily="49" charset="-122"/>
                </a:endParaRPr>
              </a:p>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rPr>
                  <a:t>= 0   </a:t>
                </a:r>
                <a:r>
                  <a:rPr lang="en-US" altLang="zh-CN" b="1" i="1">
                    <a:solidFill>
                      <a:srgbClr val="000000"/>
                    </a:solidFill>
                    <a:latin typeface="Times New Roman" panose="02020603050405020304" pitchFamily="18" charset="0"/>
                    <a:ea typeface="楷体_GB2312" pitchFamily="49" charset="-122"/>
                  </a:rPr>
                  <a:t>i=n</a:t>
                </a:r>
              </a:p>
            </p:txBody>
          </p:sp>
        </p:grpSp>
      </p:grpSp>
      <p:grpSp>
        <p:nvGrpSpPr>
          <p:cNvPr id="454674" name="Group 18"/>
          <p:cNvGrpSpPr>
            <a:grpSpLocks/>
          </p:cNvGrpSpPr>
          <p:nvPr/>
        </p:nvGrpSpPr>
        <p:grpSpPr bwMode="auto">
          <a:xfrm>
            <a:off x="612775" y="5637213"/>
            <a:ext cx="4895850" cy="915987"/>
            <a:chOff x="340" y="3385"/>
            <a:chExt cx="3084" cy="577"/>
          </a:xfrm>
        </p:grpSpPr>
        <p:sp>
          <p:nvSpPr>
            <p:cNvPr id="454675" name="Text Box 19"/>
            <p:cNvSpPr txBox="1">
              <a:spLocks noChangeArrowheads="1"/>
            </p:cNvSpPr>
            <p:nvPr/>
          </p:nvSpPr>
          <p:spPr bwMode="auto">
            <a:xfrm>
              <a:off x="340" y="3543"/>
              <a:ext cx="30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rPr>
                <a:t>(4)</a:t>
              </a:r>
              <a:r>
                <a:rPr lang="zh-CN" altLang="en-US" b="1">
                  <a:solidFill>
                    <a:srgbClr val="000000"/>
                  </a:solidFill>
                  <a:latin typeface="Times New Roman" panose="02020603050405020304" pitchFamily="18" charset="0"/>
                  <a:ea typeface="楷体_GB2312" pitchFamily="49" charset="-122"/>
                </a:rPr>
                <a:t>若</a:t>
              </a: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b="1" i="1" baseline="-25000">
                  <a:solidFill>
                    <a:srgbClr val="000000"/>
                  </a:solidFill>
                  <a:latin typeface="Times New Roman" panose="02020603050405020304" pitchFamily="18" charset="0"/>
                  <a:ea typeface="楷体_GB2312" pitchFamily="49" charset="-122"/>
                </a:rPr>
                <a:t>i                                           </a:t>
              </a:r>
              <a:r>
                <a:rPr lang="zh-CN" altLang="en-US" b="1">
                  <a:solidFill>
                    <a:srgbClr val="000000"/>
                  </a:solidFill>
                  <a:latin typeface="Times New Roman" panose="02020603050405020304" pitchFamily="18" charset="0"/>
                  <a:ea typeface="楷体_GB2312" pitchFamily="49" charset="-122"/>
                </a:rPr>
                <a:t>，则</a:t>
              </a:r>
              <a:r>
                <a:rPr lang="en-US" altLang="zh-CN" b="1" i="1">
                  <a:solidFill>
                    <a:srgbClr val="000000"/>
                  </a:solidFill>
                  <a:latin typeface="Times New Roman" panose="02020603050405020304" pitchFamily="18" charset="0"/>
                  <a:ea typeface="楷体_GB2312" pitchFamily="49" charset="-122"/>
                </a:rPr>
                <a:t>Q</a:t>
              </a:r>
              <a:r>
                <a:rPr lang="zh-CN" altLang="en-US" b="1">
                  <a:solidFill>
                    <a:srgbClr val="000000"/>
                  </a:solidFill>
                  <a:latin typeface="Times New Roman" panose="02020603050405020304" pitchFamily="18" charset="0"/>
                  <a:ea typeface="楷体_GB2312" pitchFamily="49" charset="-122"/>
                </a:rPr>
                <a:t>为半负定的</a:t>
              </a:r>
            </a:p>
          </p:txBody>
        </p:sp>
        <p:grpSp>
          <p:nvGrpSpPr>
            <p:cNvPr id="454676" name="Group 20"/>
            <p:cNvGrpSpPr>
              <a:grpSpLocks/>
            </p:cNvGrpSpPr>
            <p:nvPr/>
          </p:nvGrpSpPr>
          <p:grpSpPr bwMode="auto">
            <a:xfrm>
              <a:off x="862" y="3385"/>
              <a:ext cx="1634" cy="577"/>
              <a:chOff x="3492" y="2863"/>
              <a:chExt cx="1634" cy="577"/>
            </a:xfrm>
          </p:grpSpPr>
          <p:sp>
            <p:nvSpPr>
              <p:cNvPr id="454677" name="AutoShape 21"/>
              <p:cNvSpPr>
                <a:spLocks/>
              </p:cNvSpPr>
              <p:nvPr/>
            </p:nvSpPr>
            <p:spPr bwMode="auto">
              <a:xfrm>
                <a:off x="3492" y="2863"/>
                <a:ext cx="46" cy="567"/>
              </a:xfrm>
              <a:prstGeom prst="leftBrace">
                <a:avLst>
                  <a:gd name="adj1" fmla="val 1027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54678" name="Text Box 22"/>
              <p:cNvSpPr txBox="1">
                <a:spLocks noChangeArrowheads="1"/>
              </p:cNvSpPr>
              <p:nvPr/>
            </p:nvSpPr>
            <p:spPr bwMode="auto">
              <a:xfrm>
                <a:off x="3538" y="2863"/>
                <a:ext cx="158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Font typeface="Symbol" panose="05050102010706020507" pitchFamily="18" charset="2"/>
                  <a:buChar char="³"/>
                </a:pPr>
                <a:r>
                  <a:rPr lang="en-US" altLang="zh-CN" b="1">
                    <a:solidFill>
                      <a:srgbClr val="000000"/>
                    </a:solidFill>
                    <a:latin typeface="Times New Roman" panose="02020603050405020304" pitchFamily="18" charset="0"/>
                    <a:ea typeface="楷体_GB2312" pitchFamily="49" charset="-122"/>
                  </a:rPr>
                  <a:t> 0    </a:t>
                </a:r>
                <a:r>
                  <a:rPr lang="en-US" altLang="zh-CN" b="1" i="1">
                    <a:solidFill>
                      <a:srgbClr val="000000"/>
                    </a:solidFill>
                    <a:latin typeface="Times New Roman" panose="02020603050405020304" pitchFamily="18" charset="0"/>
                    <a:ea typeface="楷体_GB2312" pitchFamily="49" charset="-122"/>
                  </a:rPr>
                  <a:t>i</a:t>
                </a:r>
                <a:r>
                  <a:rPr lang="zh-CN" altLang="en-US" b="1">
                    <a:solidFill>
                      <a:srgbClr val="000000"/>
                    </a:solidFill>
                    <a:latin typeface="Times New Roman" panose="02020603050405020304" pitchFamily="18" charset="0"/>
                    <a:ea typeface="楷体_GB2312" pitchFamily="49" charset="-122"/>
                  </a:rPr>
                  <a:t>为偶数</a:t>
                </a:r>
              </a:p>
              <a:p>
                <a:pPr eaLnBrk="0" fontAlgn="base" hangingPunct="0">
                  <a:spcBef>
                    <a:spcPct val="0"/>
                  </a:spcBef>
                  <a:spcAft>
                    <a:spcPct val="0"/>
                  </a:spcAft>
                  <a:buFont typeface="Symbol" panose="05050102010706020507" pitchFamily="18" charset="2"/>
                  <a:buNone/>
                </a:pPr>
                <a:r>
                  <a:rPr lang="zh-CN" altLang="en-US"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b="1">
                    <a:solidFill>
                      <a:srgbClr val="000000"/>
                    </a:solidFill>
                    <a:latin typeface="Times New Roman" panose="02020603050405020304" pitchFamily="18" charset="0"/>
                    <a:ea typeface="楷体_GB2312" pitchFamily="49" charset="-122"/>
                  </a:rPr>
                  <a:t>0    </a:t>
                </a:r>
                <a:r>
                  <a:rPr lang="en-US" altLang="zh-CN" b="1" i="1">
                    <a:solidFill>
                      <a:srgbClr val="000000"/>
                    </a:solidFill>
                    <a:latin typeface="Times New Roman" panose="02020603050405020304" pitchFamily="18" charset="0"/>
                    <a:ea typeface="楷体_GB2312" pitchFamily="49" charset="-122"/>
                  </a:rPr>
                  <a:t>i</a:t>
                </a:r>
                <a:r>
                  <a:rPr lang="zh-CN" altLang="en-US" b="1">
                    <a:solidFill>
                      <a:srgbClr val="000000"/>
                    </a:solidFill>
                    <a:latin typeface="Times New Roman" panose="02020603050405020304" pitchFamily="18" charset="0"/>
                    <a:ea typeface="楷体_GB2312" pitchFamily="49" charset="-122"/>
                  </a:rPr>
                  <a:t>为奇数</a:t>
                </a:r>
              </a:p>
              <a:p>
                <a:pPr eaLnBrk="0" fontAlgn="base" hangingPunct="0">
                  <a:spcBef>
                    <a:spcPct val="0"/>
                  </a:spcBef>
                  <a:spcAft>
                    <a:spcPct val="0"/>
                  </a:spcAft>
                </a:pPr>
                <a:r>
                  <a:rPr lang="en-US" altLang="zh-CN" b="1">
                    <a:solidFill>
                      <a:srgbClr val="000000"/>
                    </a:solidFill>
                    <a:latin typeface="Times New Roman" panose="02020603050405020304" pitchFamily="18" charset="0"/>
                    <a:ea typeface="楷体_GB2312" pitchFamily="49" charset="-122"/>
                  </a:rPr>
                  <a:t>= 0   </a:t>
                </a:r>
                <a:r>
                  <a:rPr lang="en-US" altLang="zh-CN" b="1" i="1">
                    <a:solidFill>
                      <a:srgbClr val="000000"/>
                    </a:solidFill>
                    <a:latin typeface="Times New Roman" panose="02020603050405020304" pitchFamily="18" charset="0"/>
                    <a:ea typeface="楷体_GB2312" pitchFamily="49" charset="-122"/>
                  </a:rPr>
                  <a:t>i=n</a:t>
                </a:r>
              </a:p>
            </p:txBody>
          </p:sp>
        </p:grpSp>
      </p:grpSp>
      <p:sp>
        <p:nvSpPr>
          <p:cNvPr id="454679" name="Rectangle 23"/>
          <p:cNvSpPr>
            <a:spLocks noChangeArrowheads="1"/>
          </p:cNvSpPr>
          <p:nvPr/>
        </p:nvSpPr>
        <p:spPr bwMode="auto">
          <a:xfrm>
            <a:off x="5621338" y="3889375"/>
            <a:ext cx="3294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b="1" i="1">
                <a:solidFill>
                  <a:srgbClr val="000000"/>
                </a:solidFill>
                <a:latin typeface="Times New Roman" panose="02020603050405020304" pitchFamily="18" charset="0"/>
                <a:ea typeface="楷体_GB2312" pitchFamily="49" charset="-122"/>
              </a:rPr>
              <a:t>f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baseline="-25000">
                <a:solidFill>
                  <a:srgbClr val="000000"/>
                </a:solidFill>
                <a:latin typeface="Times New Roman" panose="02020603050405020304" pitchFamily="18" charset="0"/>
                <a:ea typeface="楷体_GB2312" pitchFamily="49" charset="-122"/>
              </a:rPr>
              <a:t>1</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2</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n</a:t>
            </a:r>
            <a:r>
              <a:rPr kumimoji="1" lang="en-US" altLang="zh-CN" b="1">
                <a:solidFill>
                  <a:srgbClr val="000000"/>
                </a:solidFill>
                <a:latin typeface="Times New Roman" panose="02020603050405020304" pitchFamily="18" charset="0"/>
                <a:ea typeface="楷体_GB2312" pitchFamily="49" charset="-122"/>
              </a:rPr>
              <a:t>) = </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i="1" baseline="30000">
                <a:solidFill>
                  <a:srgbClr val="000000"/>
                </a:solidFill>
                <a:latin typeface="Times New Roman" panose="02020603050405020304" pitchFamily="18" charset="0"/>
                <a:ea typeface="楷体_GB2312" pitchFamily="49" charset="-122"/>
              </a:rPr>
              <a:t>T</a:t>
            </a:r>
            <a:r>
              <a:rPr kumimoji="1" lang="en-US" altLang="zh-CN" b="1" i="1">
                <a:solidFill>
                  <a:srgbClr val="000000"/>
                </a:solidFill>
                <a:latin typeface="Times New Roman" panose="02020603050405020304" pitchFamily="18" charset="0"/>
                <a:ea typeface="楷体_GB2312" pitchFamily="49" charset="-122"/>
              </a:rPr>
              <a:t>Qx</a:t>
            </a:r>
            <a:r>
              <a:rPr lang="zh-CN" altLang="en-US" b="1">
                <a:solidFill>
                  <a:srgbClr val="000000"/>
                </a:solidFill>
                <a:latin typeface="Times New Roman" panose="02020603050405020304" pitchFamily="18" charset="0"/>
                <a:ea typeface="楷体_GB2312" pitchFamily="49" charset="-122"/>
              </a:rPr>
              <a:t>正定</a:t>
            </a:r>
          </a:p>
        </p:txBody>
      </p:sp>
      <p:sp>
        <p:nvSpPr>
          <p:cNvPr id="454680" name="Rectangle 24"/>
          <p:cNvSpPr>
            <a:spLocks noChangeArrowheads="1"/>
          </p:cNvSpPr>
          <p:nvPr/>
        </p:nvSpPr>
        <p:spPr bwMode="auto">
          <a:xfrm>
            <a:off x="5621338" y="4394200"/>
            <a:ext cx="3294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b="1" i="1">
                <a:solidFill>
                  <a:srgbClr val="000000"/>
                </a:solidFill>
                <a:latin typeface="Times New Roman" panose="02020603050405020304" pitchFamily="18" charset="0"/>
                <a:ea typeface="楷体_GB2312" pitchFamily="49" charset="-122"/>
              </a:rPr>
              <a:t>f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baseline="-25000">
                <a:solidFill>
                  <a:srgbClr val="000000"/>
                </a:solidFill>
                <a:latin typeface="Times New Roman" panose="02020603050405020304" pitchFamily="18" charset="0"/>
                <a:ea typeface="楷体_GB2312" pitchFamily="49" charset="-122"/>
              </a:rPr>
              <a:t>1</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2</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n</a:t>
            </a:r>
            <a:r>
              <a:rPr kumimoji="1" lang="en-US" altLang="zh-CN" b="1">
                <a:solidFill>
                  <a:srgbClr val="000000"/>
                </a:solidFill>
                <a:latin typeface="Times New Roman" panose="02020603050405020304" pitchFamily="18" charset="0"/>
                <a:ea typeface="楷体_GB2312" pitchFamily="49" charset="-122"/>
              </a:rPr>
              <a:t>) = </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i="1" baseline="30000">
                <a:solidFill>
                  <a:srgbClr val="000000"/>
                </a:solidFill>
                <a:latin typeface="Times New Roman" panose="02020603050405020304" pitchFamily="18" charset="0"/>
                <a:ea typeface="楷体_GB2312" pitchFamily="49" charset="-122"/>
              </a:rPr>
              <a:t>T</a:t>
            </a:r>
            <a:r>
              <a:rPr kumimoji="1" lang="en-US" altLang="zh-CN" b="1" i="1">
                <a:solidFill>
                  <a:srgbClr val="000000"/>
                </a:solidFill>
                <a:latin typeface="Times New Roman" panose="02020603050405020304" pitchFamily="18" charset="0"/>
                <a:ea typeface="楷体_GB2312" pitchFamily="49" charset="-122"/>
              </a:rPr>
              <a:t>Qx</a:t>
            </a:r>
            <a:r>
              <a:rPr lang="zh-CN" altLang="en-US" b="1">
                <a:solidFill>
                  <a:srgbClr val="000000"/>
                </a:solidFill>
                <a:latin typeface="Times New Roman" panose="02020603050405020304" pitchFamily="18" charset="0"/>
                <a:ea typeface="楷体_GB2312" pitchFamily="49" charset="-122"/>
              </a:rPr>
              <a:t>负定</a:t>
            </a:r>
          </a:p>
        </p:txBody>
      </p:sp>
      <p:sp>
        <p:nvSpPr>
          <p:cNvPr id="454681" name="Rectangle 25"/>
          <p:cNvSpPr>
            <a:spLocks noChangeArrowheads="1"/>
          </p:cNvSpPr>
          <p:nvPr/>
        </p:nvSpPr>
        <p:spPr bwMode="auto">
          <a:xfrm>
            <a:off x="5616575" y="5078413"/>
            <a:ext cx="3375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b="1" i="1">
                <a:solidFill>
                  <a:srgbClr val="000000"/>
                </a:solidFill>
                <a:latin typeface="Times New Roman" panose="02020603050405020304" pitchFamily="18" charset="0"/>
                <a:ea typeface="楷体_GB2312" pitchFamily="49" charset="-122"/>
              </a:rPr>
              <a:t>f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baseline="-25000">
                <a:solidFill>
                  <a:srgbClr val="000000"/>
                </a:solidFill>
                <a:latin typeface="Times New Roman" panose="02020603050405020304" pitchFamily="18" charset="0"/>
                <a:ea typeface="楷体_GB2312" pitchFamily="49" charset="-122"/>
              </a:rPr>
              <a:t>1</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2</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n</a:t>
            </a:r>
            <a:r>
              <a:rPr kumimoji="1" lang="en-US" altLang="zh-CN" b="1">
                <a:solidFill>
                  <a:srgbClr val="000000"/>
                </a:solidFill>
                <a:latin typeface="Times New Roman" panose="02020603050405020304" pitchFamily="18" charset="0"/>
                <a:ea typeface="楷体_GB2312" pitchFamily="49" charset="-122"/>
              </a:rPr>
              <a:t>) = </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i="1" baseline="30000">
                <a:solidFill>
                  <a:srgbClr val="000000"/>
                </a:solidFill>
                <a:latin typeface="Times New Roman" panose="02020603050405020304" pitchFamily="18" charset="0"/>
                <a:ea typeface="楷体_GB2312" pitchFamily="49" charset="-122"/>
              </a:rPr>
              <a:t>T</a:t>
            </a:r>
            <a:r>
              <a:rPr kumimoji="1" lang="en-US" altLang="zh-CN" b="1" i="1">
                <a:solidFill>
                  <a:srgbClr val="000000"/>
                </a:solidFill>
                <a:latin typeface="Times New Roman" panose="02020603050405020304" pitchFamily="18" charset="0"/>
                <a:ea typeface="楷体_GB2312" pitchFamily="49" charset="-122"/>
              </a:rPr>
              <a:t>Qx</a:t>
            </a:r>
            <a:r>
              <a:rPr kumimoji="1" lang="zh-CN" altLang="en-US" b="1">
                <a:solidFill>
                  <a:srgbClr val="000000"/>
                </a:solidFill>
                <a:latin typeface="Times New Roman" panose="02020603050405020304" pitchFamily="18" charset="0"/>
                <a:ea typeface="楷体_GB2312" pitchFamily="49" charset="-122"/>
              </a:rPr>
              <a:t>半</a:t>
            </a:r>
            <a:r>
              <a:rPr lang="zh-CN" altLang="en-US" b="1">
                <a:solidFill>
                  <a:srgbClr val="000000"/>
                </a:solidFill>
                <a:latin typeface="Times New Roman" panose="02020603050405020304" pitchFamily="18" charset="0"/>
                <a:ea typeface="楷体_GB2312" pitchFamily="49" charset="-122"/>
              </a:rPr>
              <a:t>正定</a:t>
            </a:r>
          </a:p>
        </p:txBody>
      </p:sp>
      <p:sp>
        <p:nvSpPr>
          <p:cNvPr id="454682" name="Rectangle 26"/>
          <p:cNvSpPr>
            <a:spLocks noChangeArrowheads="1"/>
          </p:cNvSpPr>
          <p:nvPr/>
        </p:nvSpPr>
        <p:spPr bwMode="auto">
          <a:xfrm>
            <a:off x="5616575" y="5870575"/>
            <a:ext cx="3375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b="1" i="1">
                <a:solidFill>
                  <a:srgbClr val="000000"/>
                </a:solidFill>
                <a:latin typeface="Times New Roman" panose="02020603050405020304" pitchFamily="18" charset="0"/>
                <a:ea typeface="楷体_GB2312" pitchFamily="49" charset="-122"/>
              </a:rPr>
              <a:t>f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baseline="-25000">
                <a:solidFill>
                  <a:srgbClr val="000000"/>
                </a:solidFill>
                <a:latin typeface="Times New Roman" panose="02020603050405020304" pitchFamily="18" charset="0"/>
                <a:ea typeface="楷体_GB2312" pitchFamily="49" charset="-122"/>
              </a:rPr>
              <a:t>1</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2</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a:t>
            </a:r>
            <a:r>
              <a:rPr kumimoji="1" lang="en-US" altLang="zh-CN" b="1">
                <a:solidFill>
                  <a:srgbClr val="000000"/>
                </a:solidFill>
                <a:latin typeface="Times New Roman" panose="02020603050405020304" pitchFamily="18" charset="0"/>
                <a:ea typeface="楷体_GB2312" pitchFamily="49" charset="-122"/>
              </a:rPr>
              <a:t>···,</a:t>
            </a:r>
            <a:r>
              <a:rPr kumimoji="1" lang="en-US" altLang="zh-CN" b="1" i="1">
                <a:solidFill>
                  <a:srgbClr val="000000"/>
                </a:solidFill>
                <a:latin typeface="Times New Roman" panose="02020603050405020304" pitchFamily="18" charset="0"/>
                <a:ea typeface="楷体_GB2312" pitchFamily="49" charset="-122"/>
              </a:rPr>
              <a:t> x</a:t>
            </a:r>
            <a:r>
              <a:rPr kumimoji="1" lang="en-US" altLang="zh-CN" b="1" baseline="-25000">
                <a:solidFill>
                  <a:srgbClr val="000000"/>
                </a:solidFill>
                <a:latin typeface="Times New Roman" panose="02020603050405020304" pitchFamily="18" charset="0"/>
                <a:ea typeface="楷体_GB2312" pitchFamily="49" charset="-122"/>
              </a:rPr>
              <a:t>n</a:t>
            </a:r>
            <a:r>
              <a:rPr kumimoji="1" lang="en-US" altLang="zh-CN" b="1">
                <a:solidFill>
                  <a:srgbClr val="000000"/>
                </a:solidFill>
                <a:latin typeface="Times New Roman" panose="02020603050405020304" pitchFamily="18" charset="0"/>
                <a:ea typeface="楷体_GB2312" pitchFamily="49" charset="-122"/>
              </a:rPr>
              <a:t>) = </a:t>
            </a:r>
            <a:r>
              <a:rPr kumimoji="1" lang="en-US" altLang="zh-CN" b="1" i="1">
                <a:solidFill>
                  <a:srgbClr val="000000"/>
                </a:solidFill>
                <a:latin typeface="Times New Roman" panose="02020603050405020304" pitchFamily="18" charset="0"/>
                <a:ea typeface="楷体_GB2312" pitchFamily="49" charset="-122"/>
              </a:rPr>
              <a:t>x</a:t>
            </a:r>
            <a:r>
              <a:rPr kumimoji="1" lang="en-US" altLang="zh-CN" b="1" i="1" baseline="30000">
                <a:solidFill>
                  <a:srgbClr val="000000"/>
                </a:solidFill>
                <a:latin typeface="Times New Roman" panose="02020603050405020304" pitchFamily="18" charset="0"/>
                <a:ea typeface="楷体_GB2312" pitchFamily="49" charset="-122"/>
              </a:rPr>
              <a:t>T</a:t>
            </a:r>
            <a:r>
              <a:rPr kumimoji="1" lang="en-US" altLang="zh-CN" b="1" i="1">
                <a:solidFill>
                  <a:srgbClr val="000000"/>
                </a:solidFill>
                <a:latin typeface="Times New Roman" panose="02020603050405020304" pitchFamily="18" charset="0"/>
                <a:ea typeface="楷体_GB2312" pitchFamily="49" charset="-122"/>
              </a:rPr>
              <a:t>Qx</a:t>
            </a:r>
            <a:r>
              <a:rPr lang="zh-CN" altLang="en-US" b="1">
                <a:solidFill>
                  <a:srgbClr val="000000"/>
                </a:solidFill>
                <a:latin typeface="Times New Roman" panose="02020603050405020304" pitchFamily="18" charset="0"/>
                <a:ea typeface="楷体_GB2312" pitchFamily="49" charset="-122"/>
              </a:rPr>
              <a:t>半负定</a:t>
            </a:r>
          </a:p>
        </p:txBody>
      </p:sp>
      <p:sp>
        <p:nvSpPr>
          <p:cNvPr id="454683" name="Rectangle 27"/>
          <p:cNvSpPr>
            <a:spLocks noChangeArrowheads="1"/>
          </p:cNvSpPr>
          <p:nvPr/>
        </p:nvSpPr>
        <p:spPr bwMode="auto">
          <a:xfrm>
            <a:off x="5724525" y="2089150"/>
            <a:ext cx="2593975" cy="406400"/>
          </a:xfrm>
          <a:prstGeom prst="rect">
            <a:avLst/>
          </a:prstGeom>
          <a:solidFill>
            <a:srgbClr val="F6F65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i="1">
                <a:solidFill>
                  <a:srgbClr val="FF0000"/>
                </a:solidFill>
                <a:latin typeface="Times New Roman" panose="02020603050405020304" pitchFamily="18" charset="0"/>
                <a:ea typeface="楷体_GB2312" pitchFamily="49" charset="-122"/>
              </a:rPr>
              <a:t>f  </a:t>
            </a:r>
            <a:r>
              <a:rPr kumimoji="1" lang="en-US" altLang="zh-CN" sz="2000" b="1">
                <a:solidFill>
                  <a:srgbClr val="FF0000"/>
                </a:solidFill>
                <a:latin typeface="Times New Roman" panose="02020603050405020304" pitchFamily="18" charset="0"/>
                <a:ea typeface="楷体_GB2312" pitchFamily="49" charset="-122"/>
              </a:rPr>
              <a:t>(</a:t>
            </a:r>
            <a:r>
              <a:rPr kumimoji="1" lang="en-US" altLang="zh-CN" sz="2000" b="1" i="1">
                <a:solidFill>
                  <a:srgbClr val="FF0000"/>
                </a:solidFill>
                <a:latin typeface="Times New Roman" panose="02020603050405020304" pitchFamily="18" charset="0"/>
                <a:ea typeface="楷体_GB2312" pitchFamily="49" charset="-122"/>
              </a:rPr>
              <a:t>x</a:t>
            </a:r>
            <a:r>
              <a:rPr kumimoji="1" lang="en-US" altLang="zh-CN" sz="2000" b="1" baseline="-25000">
                <a:solidFill>
                  <a:srgbClr val="FF0000"/>
                </a:solidFill>
                <a:latin typeface="Times New Roman" panose="02020603050405020304" pitchFamily="18" charset="0"/>
                <a:ea typeface="楷体_GB2312" pitchFamily="49" charset="-122"/>
              </a:rPr>
              <a:t>1</a:t>
            </a:r>
            <a:r>
              <a:rPr kumimoji="1" lang="en-US" altLang="zh-CN" sz="2000" b="1">
                <a:solidFill>
                  <a:srgbClr val="FF0000"/>
                </a:solidFill>
                <a:latin typeface="Times New Roman" panose="02020603050405020304" pitchFamily="18" charset="0"/>
                <a:ea typeface="楷体_GB2312" pitchFamily="49" charset="-122"/>
              </a:rPr>
              <a:t>,</a:t>
            </a:r>
            <a:r>
              <a:rPr kumimoji="1" lang="en-US" altLang="zh-CN" sz="2000" b="1" i="1">
                <a:solidFill>
                  <a:srgbClr val="FF0000"/>
                </a:solidFill>
                <a:latin typeface="Times New Roman" panose="02020603050405020304" pitchFamily="18" charset="0"/>
                <a:ea typeface="楷体_GB2312" pitchFamily="49" charset="-122"/>
              </a:rPr>
              <a:t> x</a:t>
            </a:r>
            <a:r>
              <a:rPr kumimoji="1" lang="en-US" altLang="zh-CN" sz="2000" b="1" baseline="-25000">
                <a:solidFill>
                  <a:srgbClr val="FF0000"/>
                </a:solidFill>
                <a:latin typeface="Times New Roman" panose="02020603050405020304" pitchFamily="18" charset="0"/>
                <a:ea typeface="楷体_GB2312" pitchFamily="49" charset="-122"/>
              </a:rPr>
              <a:t>2</a:t>
            </a:r>
            <a:r>
              <a:rPr kumimoji="1" lang="en-US" altLang="zh-CN" sz="2000" b="1">
                <a:solidFill>
                  <a:srgbClr val="FF0000"/>
                </a:solidFill>
                <a:latin typeface="Times New Roman" panose="02020603050405020304" pitchFamily="18" charset="0"/>
                <a:ea typeface="楷体_GB2312" pitchFamily="49" charset="-122"/>
              </a:rPr>
              <a:t>,</a:t>
            </a:r>
            <a:r>
              <a:rPr kumimoji="1" lang="en-US" altLang="zh-CN" sz="2000" b="1" i="1">
                <a:solidFill>
                  <a:srgbClr val="FF0000"/>
                </a:solidFill>
                <a:latin typeface="Times New Roman" panose="02020603050405020304" pitchFamily="18" charset="0"/>
                <a:ea typeface="楷体_GB2312" pitchFamily="49" charset="-122"/>
              </a:rPr>
              <a:t> </a:t>
            </a:r>
            <a:r>
              <a:rPr kumimoji="1" lang="en-US" altLang="zh-CN" sz="2000" b="1">
                <a:solidFill>
                  <a:srgbClr val="FF0000"/>
                </a:solidFill>
                <a:latin typeface="Times New Roman" panose="02020603050405020304" pitchFamily="18" charset="0"/>
                <a:ea typeface="楷体_GB2312" pitchFamily="49" charset="-122"/>
              </a:rPr>
              <a:t>···,</a:t>
            </a:r>
            <a:r>
              <a:rPr kumimoji="1" lang="en-US" altLang="zh-CN" sz="2000" b="1" i="1">
                <a:solidFill>
                  <a:srgbClr val="FF0000"/>
                </a:solidFill>
                <a:latin typeface="Times New Roman" panose="02020603050405020304" pitchFamily="18" charset="0"/>
                <a:ea typeface="楷体_GB2312" pitchFamily="49" charset="-122"/>
              </a:rPr>
              <a:t> x</a:t>
            </a:r>
            <a:r>
              <a:rPr kumimoji="1" lang="en-US" altLang="zh-CN" sz="2000" b="1" baseline="-25000">
                <a:solidFill>
                  <a:srgbClr val="FF0000"/>
                </a:solidFill>
                <a:latin typeface="Times New Roman" panose="02020603050405020304" pitchFamily="18" charset="0"/>
                <a:ea typeface="楷体_GB2312" pitchFamily="49" charset="-122"/>
              </a:rPr>
              <a:t>n</a:t>
            </a:r>
            <a:r>
              <a:rPr kumimoji="1" lang="en-US" altLang="zh-CN" sz="2000" b="1">
                <a:solidFill>
                  <a:srgbClr val="FF0000"/>
                </a:solidFill>
                <a:latin typeface="Times New Roman" panose="02020603050405020304" pitchFamily="18" charset="0"/>
                <a:ea typeface="楷体_GB2312" pitchFamily="49" charset="-122"/>
              </a:rPr>
              <a:t>) = </a:t>
            </a:r>
            <a:r>
              <a:rPr kumimoji="1" lang="en-US" altLang="zh-CN" sz="2000" b="1" i="1">
                <a:solidFill>
                  <a:srgbClr val="FF0000"/>
                </a:solidFill>
                <a:latin typeface="Times New Roman" panose="02020603050405020304" pitchFamily="18" charset="0"/>
                <a:ea typeface="楷体_GB2312" pitchFamily="49" charset="-122"/>
              </a:rPr>
              <a:t>x</a:t>
            </a:r>
            <a:r>
              <a:rPr kumimoji="1" lang="en-US" altLang="zh-CN" sz="2000" b="1" i="1" baseline="30000">
                <a:solidFill>
                  <a:srgbClr val="FF0000"/>
                </a:solidFill>
                <a:latin typeface="Times New Roman" panose="02020603050405020304" pitchFamily="18" charset="0"/>
                <a:ea typeface="楷体_GB2312" pitchFamily="49" charset="-122"/>
              </a:rPr>
              <a:t>T</a:t>
            </a:r>
            <a:r>
              <a:rPr kumimoji="1" lang="en-US" altLang="zh-CN" sz="2000" b="1" i="1">
                <a:solidFill>
                  <a:srgbClr val="FF0000"/>
                </a:solidFill>
                <a:latin typeface="Times New Roman" panose="02020603050405020304" pitchFamily="18" charset="0"/>
                <a:ea typeface="楷体_GB2312" pitchFamily="49" charset="-122"/>
              </a:rPr>
              <a:t>Qx</a:t>
            </a:r>
            <a:endParaRPr lang="en-US" altLang="zh-CN" sz="2000" b="1">
              <a:solidFill>
                <a:srgbClr val="FF0000"/>
              </a:solidFill>
              <a:latin typeface="Times New Roman" panose="02020603050405020304" pitchFamily="18" charset="0"/>
              <a:ea typeface="楷体_GB2312" pitchFamily="49" charset="-122"/>
            </a:endParaRPr>
          </a:p>
        </p:txBody>
      </p:sp>
      <p:sp>
        <p:nvSpPr>
          <p:cNvPr id="454684" name="Text Box 28"/>
          <p:cNvSpPr txBox="1">
            <a:spLocks noChangeArrowheads="1"/>
          </p:cNvSpPr>
          <p:nvPr/>
        </p:nvSpPr>
        <p:spPr bwMode="auto">
          <a:xfrm>
            <a:off x="3581400" y="152400"/>
            <a:ext cx="169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预备知识</a:t>
            </a:r>
          </a:p>
        </p:txBody>
      </p:sp>
    </p:spTree>
    <p:extLst>
      <p:ext uri="{BB962C8B-B14F-4D97-AF65-F5344CB8AC3E}">
        <p14:creationId xmlns:p14="http://schemas.microsoft.com/office/powerpoint/2010/main" val="1203104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4684"/>
                                        </p:tgtEl>
                                        <p:attrNameLst>
                                          <p:attrName>style.visibility</p:attrName>
                                        </p:attrNameLst>
                                      </p:cBhvr>
                                      <p:to>
                                        <p:strVal val="visible"/>
                                      </p:to>
                                    </p:set>
                                    <p:animEffect transition="in" filter="blinds(horizontal)">
                                      <p:cBhvr>
                                        <p:cTn id="7" dur="500"/>
                                        <p:tgtEl>
                                          <p:spTgt spid="454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58"/>
                                        </p:tgtEl>
                                        <p:attrNameLst>
                                          <p:attrName>style.visibility</p:attrName>
                                        </p:attrNameLst>
                                      </p:cBhvr>
                                      <p:to>
                                        <p:strVal val="visible"/>
                                      </p:to>
                                    </p:set>
                                    <p:animEffect transition="in" filter="blinds(horizontal)">
                                      <p:cBhvr>
                                        <p:cTn id="12" dur="500"/>
                                        <p:tgtEl>
                                          <p:spTgt spid="454658"/>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54659"/>
                                        </p:tgtEl>
                                        <p:attrNameLst>
                                          <p:attrName>style.visibility</p:attrName>
                                        </p:attrNameLst>
                                      </p:cBhvr>
                                      <p:to>
                                        <p:strVal val="visible"/>
                                      </p:to>
                                    </p:set>
                                    <p:animEffect transition="in" filter="blinds(horizontal)">
                                      <p:cBhvr>
                                        <p:cTn id="16" dur="500"/>
                                        <p:tgtEl>
                                          <p:spTgt spid="4546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4660"/>
                                        </p:tgtEl>
                                        <p:attrNameLst>
                                          <p:attrName>style.visibility</p:attrName>
                                        </p:attrNameLst>
                                      </p:cBhvr>
                                      <p:to>
                                        <p:strVal val="visible"/>
                                      </p:to>
                                    </p:set>
                                    <p:animEffect transition="in" filter="blinds(horizontal)">
                                      <p:cBhvr>
                                        <p:cTn id="21" dur="500"/>
                                        <p:tgtEl>
                                          <p:spTgt spid="454660"/>
                                        </p:tgtEl>
                                      </p:cBhvr>
                                    </p:animEffect>
                                  </p:childTnLst>
                                </p:cTn>
                              </p:par>
                              <p:par>
                                <p:cTn id="22" presetID="3" presetClass="entr" presetSubtype="10" fill="hold" nodeType="withEffect">
                                  <p:stCondLst>
                                    <p:cond delay="0"/>
                                  </p:stCondLst>
                                  <p:childTnLst>
                                    <p:set>
                                      <p:cBhvr>
                                        <p:cTn id="23" dur="1" fill="hold">
                                          <p:stCondLst>
                                            <p:cond delay="0"/>
                                          </p:stCondLst>
                                        </p:cTn>
                                        <p:tgtEl>
                                          <p:spTgt spid="454661"/>
                                        </p:tgtEl>
                                        <p:attrNameLst>
                                          <p:attrName>style.visibility</p:attrName>
                                        </p:attrNameLst>
                                      </p:cBhvr>
                                      <p:to>
                                        <p:strVal val="visible"/>
                                      </p:to>
                                    </p:set>
                                    <p:animEffect transition="in" filter="blinds(horizontal)">
                                      <p:cBhvr>
                                        <p:cTn id="24" dur="500"/>
                                        <p:tgtEl>
                                          <p:spTgt spid="4546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54662"/>
                                        </p:tgtEl>
                                        <p:attrNameLst>
                                          <p:attrName>style.visibility</p:attrName>
                                        </p:attrNameLst>
                                      </p:cBhvr>
                                      <p:to>
                                        <p:strVal val="visible"/>
                                      </p:to>
                                    </p:set>
                                    <p:animEffect transition="in" filter="blinds(horizontal)">
                                      <p:cBhvr>
                                        <p:cTn id="29" dur="500"/>
                                        <p:tgtEl>
                                          <p:spTgt spid="4546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54663"/>
                                        </p:tgtEl>
                                        <p:attrNameLst>
                                          <p:attrName>style.visibility</p:attrName>
                                        </p:attrNameLst>
                                      </p:cBhvr>
                                      <p:to>
                                        <p:strVal val="visible"/>
                                      </p:to>
                                    </p:set>
                                    <p:animEffect transition="in" filter="blinds(horizontal)">
                                      <p:cBhvr>
                                        <p:cTn id="34" dur="500"/>
                                        <p:tgtEl>
                                          <p:spTgt spid="4546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54664"/>
                                        </p:tgtEl>
                                        <p:attrNameLst>
                                          <p:attrName>style.visibility</p:attrName>
                                        </p:attrNameLst>
                                      </p:cBhvr>
                                      <p:to>
                                        <p:strVal val="visible"/>
                                      </p:to>
                                    </p:set>
                                    <p:animEffect transition="in" filter="blinds(horizontal)">
                                      <p:cBhvr>
                                        <p:cTn id="39" dur="500"/>
                                        <p:tgtEl>
                                          <p:spTgt spid="45466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54669"/>
                                        </p:tgtEl>
                                        <p:attrNameLst>
                                          <p:attrName>style.visibility</p:attrName>
                                        </p:attrNameLst>
                                      </p:cBhvr>
                                      <p:to>
                                        <p:strVal val="visible"/>
                                      </p:to>
                                    </p:set>
                                    <p:animEffect transition="in" filter="blinds(horizontal)">
                                      <p:cBhvr>
                                        <p:cTn id="44" dur="500"/>
                                        <p:tgtEl>
                                          <p:spTgt spid="45466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54674"/>
                                        </p:tgtEl>
                                        <p:attrNameLst>
                                          <p:attrName>style.visibility</p:attrName>
                                        </p:attrNameLst>
                                      </p:cBhvr>
                                      <p:to>
                                        <p:strVal val="visible"/>
                                      </p:to>
                                    </p:set>
                                    <p:animEffect transition="in" filter="blinds(horizontal)">
                                      <p:cBhvr>
                                        <p:cTn id="49" dur="500"/>
                                        <p:tgtEl>
                                          <p:spTgt spid="45467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54683"/>
                                        </p:tgtEl>
                                        <p:attrNameLst>
                                          <p:attrName>style.visibility</p:attrName>
                                        </p:attrNameLst>
                                      </p:cBhvr>
                                      <p:to>
                                        <p:strVal val="visible"/>
                                      </p:to>
                                    </p:set>
                                    <p:animEffect transition="in" filter="blinds(horizontal)">
                                      <p:cBhvr>
                                        <p:cTn id="54" dur="500"/>
                                        <p:tgtEl>
                                          <p:spTgt spid="45468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54679"/>
                                        </p:tgtEl>
                                        <p:attrNameLst>
                                          <p:attrName>style.visibility</p:attrName>
                                        </p:attrNameLst>
                                      </p:cBhvr>
                                      <p:to>
                                        <p:strVal val="visible"/>
                                      </p:to>
                                    </p:set>
                                    <p:animEffect transition="in" filter="blinds(horizontal)">
                                      <p:cBhvr>
                                        <p:cTn id="59" dur="500"/>
                                        <p:tgtEl>
                                          <p:spTgt spid="45467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54680"/>
                                        </p:tgtEl>
                                        <p:attrNameLst>
                                          <p:attrName>style.visibility</p:attrName>
                                        </p:attrNameLst>
                                      </p:cBhvr>
                                      <p:to>
                                        <p:strVal val="visible"/>
                                      </p:to>
                                    </p:set>
                                    <p:animEffect transition="in" filter="blinds(horizontal)">
                                      <p:cBhvr>
                                        <p:cTn id="64" dur="500"/>
                                        <p:tgtEl>
                                          <p:spTgt spid="45468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54681"/>
                                        </p:tgtEl>
                                        <p:attrNameLst>
                                          <p:attrName>style.visibility</p:attrName>
                                        </p:attrNameLst>
                                      </p:cBhvr>
                                      <p:to>
                                        <p:strVal val="visible"/>
                                      </p:to>
                                    </p:set>
                                    <p:animEffect transition="in" filter="blinds(horizontal)">
                                      <p:cBhvr>
                                        <p:cTn id="69" dur="500"/>
                                        <p:tgtEl>
                                          <p:spTgt spid="45468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54682"/>
                                        </p:tgtEl>
                                        <p:attrNameLst>
                                          <p:attrName>style.visibility</p:attrName>
                                        </p:attrNameLst>
                                      </p:cBhvr>
                                      <p:to>
                                        <p:strVal val="visible"/>
                                      </p:to>
                                    </p:set>
                                    <p:animEffect transition="in" filter="blinds(horizontal)">
                                      <p:cBhvr>
                                        <p:cTn id="74" dur="500"/>
                                        <p:tgtEl>
                                          <p:spTgt spid="454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60" grpId="0"/>
      <p:bldP spid="454662" grpId="0"/>
      <p:bldP spid="454663" grpId="0"/>
      <p:bldP spid="454679" grpId="0"/>
      <p:bldP spid="454680" grpId="0"/>
      <p:bldP spid="454681" grpId="0"/>
      <p:bldP spid="454682" grpId="0"/>
      <p:bldP spid="454683" grpId="0" animBg="1"/>
      <p:bldP spid="4546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subTitle" idx="4294967295"/>
          </p:nvPr>
        </p:nvSpPr>
        <p:spPr>
          <a:xfrm>
            <a:off x="1004888" y="304800"/>
            <a:ext cx="7072312" cy="622300"/>
          </a:xfrm>
        </p:spPr>
        <p:txBody>
          <a:bodyPr/>
          <a:lstStyle/>
          <a:p>
            <a:pPr marL="0" indent="0" algn="ctr">
              <a:buFontTx/>
              <a:buNone/>
            </a:pPr>
            <a:r>
              <a:rPr lang="en-US" altLang="zh-CN" sz="2800" b="1" dirty="0" smtClean="0">
                <a:latin typeface="Times New Roman" panose="02020603050405020304" pitchFamily="18" charset="0"/>
                <a:ea typeface="楷体_GB2312" pitchFamily="49" charset="-122"/>
              </a:rPr>
              <a:t>S.3 </a:t>
            </a:r>
            <a:r>
              <a:rPr lang="zh-CN" altLang="en-US" sz="2800" b="1" dirty="0">
                <a:latin typeface="Times New Roman" panose="02020603050405020304" pitchFamily="18" charset="0"/>
                <a:ea typeface="楷体_GB2312" pitchFamily="49" charset="-122"/>
              </a:rPr>
              <a:t>李亚普诺夫第二方法的主要定理 </a:t>
            </a:r>
          </a:p>
        </p:txBody>
      </p:sp>
      <p:sp>
        <p:nvSpPr>
          <p:cNvPr id="455683" name="Rectangle 3"/>
          <p:cNvSpPr>
            <a:spLocks noChangeArrowheads="1"/>
          </p:cNvSpPr>
          <p:nvPr/>
        </p:nvSpPr>
        <p:spPr bwMode="auto">
          <a:xfrm>
            <a:off x="0" y="350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455684" name="Rectangle 4"/>
          <p:cNvSpPr>
            <a:spLocks noChangeArrowheads="1"/>
          </p:cNvSpPr>
          <p:nvPr/>
        </p:nvSpPr>
        <p:spPr bwMode="auto">
          <a:xfrm>
            <a:off x="0" y="3521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455685" name="Rectangle 5"/>
          <p:cNvSpPr>
            <a:spLocks noChangeArrowheads="1"/>
          </p:cNvSpPr>
          <p:nvPr/>
        </p:nvSpPr>
        <p:spPr bwMode="auto">
          <a:xfrm>
            <a:off x="0" y="350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455686" name="Rectangle 6"/>
          <p:cNvSpPr>
            <a:spLocks noChangeArrowheads="1"/>
          </p:cNvSpPr>
          <p:nvPr/>
        </p:nvSpPr>
        <p:spPr bwMode="auto">
          <a:xfrm>
            <a:off x="431800" y="1050925"/>
            <a:ext cx="475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nchor="ctr">
            <a:spAutoFit/>
          </a:bodyPr>
          <a:lstStyle/>
          <a:p>
            <a:pPr fontAlgn="base">
              <a:spcBef>
                <a:spcPct val="0"/>
              </a:spcBef>
              <a:spcAft>
                <a:spcPct val="0"/>
              </a:spcAft>
            </a:pPr>
            <a:r>
              <a:rPr kumimoji="1" lang="zh-CN" altLang="en-US" sz="2000" b="1">
                <a:solidFill>
                  <a:srgbClr val="FF3300"/>
                </a:solidFill>
                <a:latin typeface="Times New Roman" panose="02020603050405020304" pitchFamily="18" charset="0"/>
                <a:ea typeface="楷体_GB2312" pitchFamily="49" charset="-122"/>
              </a:rPr>
              <a:t>基本思路：</a:t>
            </a:r>
            <a:r>
              <a:rPr kumimoji="1" lang="zh-CN" altLang="en-US" sz="2000" b="1">
                <a:solidFill>
                  <a:srgbClr val="000000"/>
                </a:solidFill>
                <a:latin typeface="Times New Roman" panose="02020603050405020304" pitchFamily="18" charset="0"/>
                <a:ea typeface="楷体_GB2312" pitchFamily="49" charset="-122"/>
              </a:rPr>
              <a:t>从能量观点进行稳定性分析： </a:t>
            </a:r>
          </a:p>
        </p:txBody>
      </p:sp>
      <p:sp>
        <p:nvSpPr>
          <p:cNvPr id="455687" name="Rectangle 7"/>
          <p:cNvSpPr>
            <a:spLocks noChangeArrowheads="1"/>
          </p:cNvSpPr>
          <p:nvPr/>
        </p:nvSpPr>
        <p:spPr bwMode="auto">
          <a:xfrm>
            <a:off x="685800" y="1616075"/>
            <a:ext cx="7685088"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pPr>
            <a:r>
              <a:rPr kumimoji="1" lang="en-US" altLang="zh-CN" sz="2000" b="1">
                <a:solidFill>
                  <a:srgbClr val="000000"/>
                </a:solidFill>
                <a:latin typeface="Times New Roman" panose="02020603050405020304" pitchFamily="18" charset="0"/>
                <a:ea typeface="楷体_GB2312" pitchFamily="49" charset="-122"/>
              </a:rPr>
              <a:t>    1)    </a:t>
            </a:r>
            <a:r>
              <a:rPr kumimoji="1" lang="zh-CN" altLang="en-US" sz="2000" b="1">
                <a:solidFill>
                  <a:srgbClr val="000000"/>
                </a:solidFill>
                <a:latin typeface="Times New Roman" panose="02020603050405020304" pitchFamily="18" charset="0"/>
                <a:ea typeface="楷体_GB2312" pitchFamily="49" charset="-122"/>
              </a:rPr>
              <a:t>如果一个系统被激励后，其储存的能量随时间的推移逐渐衰减，到达平衡状态时，能量将达最小值，则这个平衡状态是渐近稳定的；</a:t>
            </a:r>
          </a:p>
          <a:p>
            <a:pPr eaLnBrk="0" fontAlgn="base" hangingPunct="0">
              <a:spcBef>
                <a:spcPct val="20000"/>
              </a:spcBef>
              <a:spcAft>
                <a:spcPct val="0"/>
              </a:spcAft>
            </a:pPr>
            <a:r>
              <a:rPr kumimoji="1" lang="zh-CN" altLang="en-US" sz="20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2)    </a:t>
            </a:r>
            <a:r>
              <a:rPr kumimoji="1" lang="zh-CN" altLang="en-US" sz="2000" b="1">
                <a:solidFill>
                  <a:srgbClr val="000000"/>
                </a:solidFill>
                <a:latin typeface="Times New Roman" panose="02020603050405020304" pitchFamily="18" charset="0"/>
                <a:ea typeface="楷体_GB2312" pitchFamily="49" charset="-122"/>
              </a:rPr>
              <a:t>反之，如果系统不断地从外界吸收能量，储能越来越大，则这个平衡状态是不稳定的；</a:t>
            </a:r>
          </a:p>
          <a:p>
            <a:pPr eaLnBrk="0" fontAlgn="base" hangingPunct="0">
              <a:spcBef>
                <a:spcPct val="20000"/>
              </a:spcBef>
              <a:spcAft>
                <a:spcPct val="0"/>
              </a:spcAft>
            </a:pPr>
            <a:r>
              <a:rPr kumimoji="1" lang="zh-CN" altLang="en-US" sz="20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latin typeface="Times New Roman" panose="02020603050405020304" pitchFamily="18" charset="0"/>
                <a:ea typeface="楷体_GB2312" pitchFamily="49" charset="-122"/>
              </a:rPr>
              <a:t>3)    </a:t>
            </a:r>
            <a:r>
              <a:rPr kumimoji="1" lang="zh-CN" altLang="en-US" sz="2000" b="1">
                <a:solidFill>
                  <a:srgbClr val="000000"/>
                </a:solidFill>
                <a:latin typeface="Times New Roman" panose="02020603050405020304" pitchFamily="18" charset="0"/>
                <a:ea typeface="楷体_GB2312" pitchFamily="49" charset="-122"/>
              </a:rPr>
              <a:t>如果系统的储能既不增加，也不消耗，则这个平衡状态就是</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意义下的稳定</a:t>
            </a:r>
          </a:p>
        </p:txBody>
      </p:sp>
      <p:pic>
        <p:nvPicPr>
          <p:cNvPr id="455688" name="Picture 8" descr="tu4-4"/>
          <p:cNvPicPr>
            <a:picLocks noChangeAspect="1" noChangeArrowheads="1"/>
          </p:cNvPicPr>
          <p:nvPr/>
        </p:nvPicPr>
        <p:blipFill>
          <a:blip r:embed="rId2" cstate="print">
            <a:lum bright="-56000" contrast="74000"/>
            <a:extLst>
              <a:ext uri="{28A0092B-C50C-407E-A947-70E740481C1C}">
                <a14:useLocalDpi xmlns:a14="http://schemas.microsoft.com/office/drawing/2010/main" val="0"/>
              </a:ext>
            </a:extLst>
          </a:blip>
          <a:srcRect/>
          <a:stretch>
            <a:fillRect/>
          </a:stretch>
        </p:blipFill>
        <p:spPr bwMode="auto">
          <a:xfrm>
            <a:off x="6319838" y="4197350"/>
            <a:ext cx="2519362"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689" name="Rectangle 9"/>
          <p:cNvSpPr>
            <a:spLocks noChangeArrowheads="1"/>
          </p:cNvSpPr>
          <p:nvPr/>
        </p:nvSpPr>
        <p:spPr bwMode="auto">
          <a:xfrm>
            <a:off x="303213" y="4125913"/>
            <a:ext cx="5945187"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0000"/>
              </a:lnSpc>
              <a:spcBef>
                <a:spcPct val="15000"/>
              </a:spcBef>
              <a:spcAft>
                <a:spcPct val="0"/>
              </a:spcAft>
            </a:pPr>
            <a:r>
              <a:rPr kumimoji="1" lang="en-US" altLang="zh-CN" sz="2000" b="1">
                <a:solidFill>
                  <a:srgbClr val="00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由于实际系统的复杂性和多样性，往往不能直观地找到一个能量函数来描述系统的能量关系</a:t>
            </a:r>
            <a:r>
              <a:rPr kumimoji="1" lang="en-US" altLang="zh-CN" sz="2000" b="1">
                <a:solidFill>
                  <a:srgbClr val="000000"/>
                </a:solidFill>
                <a:latin typeface="Times New Roman" panose="02020603050405020304" pitchFamily="18" charset="0"/>
                <a:ea typeface="楷体_GB2312" pitchFamily="49" charset="-122"/>
              </a:rPr>
              <a:t>;</a:t>
            </a:r>
          </a:p>
          <a:p>
            <a:pPr fontAlgn="base">
              <a:lnSpc>
                <a:spcPct val="130000"/>
              </a:lnSpc>
              <a:spcBef>
                <a:spcPct val="15000"/>
              </a:spcBef>
              <a:spcAft>
                <a:spcPct val="0"/>
              </a:spcAft>
            </a:pPr>
            <a:r>
              <a:rPr kumimoji="1" lang="en-US" altLang="zh-CN" sz="2000" b="1">
                <a:solidFill>
                  <a:srgbClr val="00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于是</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定义了一个</a:t>
            </a:r>
            <a:r>
              <a:rPr kumimoji="1" lang="zh-CN" altLang="en-US" sz="2000" b="1">
                <a:solidFill>
                  <a:srgbClr val="FF0000"/>
                </a:solidFill>
                <a:latin typeface="Times New Roman" panose="02020603050405020304" pitchFamily="18" charset="0"/>
                <a:ea typeface="楷体_GB2312" pitchFamily="49" charset="-122"/>
              </a:rPr>
              <a:t>正定</a:t>
            </a:r>
            <a:r>
              <a:rPr kumimoji="1" lang="zh-CN" altLang="en-US" sz="2000" b="1">
                <a:solidFill>
                  <a:srgbClr val="000000"/>
                </a:solidFill>
                <a:latin typeface="Times New Roman" panose="02020603050405020304" pitchFamily="18" charset="0"/>
                <a:ea typeface="楷体_GB2312" pitchFamily="49" charset="-122"/>
              </a:rPr>
              <a:t>的</a:t>
            </a:r>
            <a:r>
              <a:rPr kumimoji="1" lang="zh-CN" altLang="en-US" sz="2000" b="1">
                <a:solidFill>
                  <a:srgbClr val="FF0000"/>
                </a:solidFill>
                <a:latin typeface="Times New Roman" panose="02020603050405020304" pitchFamily="18" charset="0"/>
                <a:ea typeface="楷体_GB2312" pitchFamily="49" charset="-122"/>
              </a:rPr>
              <a:t>标量</a:t>
            </a:r>
            <a:r>
              <a:rPr kumimoji="1" lang="zh-CN" altLang="en-US" sz="2000" b="1">
                <a:solidFill>
                  <a:srgbClr val="000000"/>
                </a:solidFill>
                <a:latin typeface="Times New Roman" panose="02020603050405020304" pitchFamily="18" charset="0"/>
                <a:ea typeface="楷体_GB2312" pitchFamily="49" charset="-122"/>
              </a:rPr>
              <a:t>函数，作为虚构的广义能量函数，用其一阶微分的符号特征来判断系统的稳定性</a:t>
            </a:r>
          </a:p>
        </p:txBody>
      </p:sp>
    </p:spTree>
    <p:extLst>
      <p:ext uri="{BB962C8B-B14F-4D97-AF65-F5344CB8AC3E}">
        <p14:creationId xmlns:p14="http://schemas.microsoft.com/office/powerpoint/2010/main" val="299114331"/>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55686"/>
                                        </p:tgtEl>
                                        <p:attrNameLst>
                                          <p:attrName>style.visibility</p:attrName>
                                        </p:attrNameLst>
                                      </p:cBhvr>
                                      <p:to>
                                        <p:strVal val="visible"/>
                                      </p:to>
                                    </p:set>
                                    <p:anim calcmode="lin" valueType="num">
                                      <p:cBhvr>
                                        <p:cTn id="7" dur="500" fill="hold"/>
                                        <p:tgtEl>
                                          <p:spTgt spid="455686"/>
                                        </p:tgtEl>
                                        <p:attrNameLst>
                                          <p:attrName>ppt_x</p:attrName>
                                        </p:attrNameLst>
                                      </p:cBhvr>
                                      <p:tavLst>
                                        <p:tav tm="0">
                                          <p:val>
                                            <p:strVal val="#ppt_x-#ppt_w/2"/>
                                          </p:val>
                                        </p:tav>
                                        <p:tav tm="100000">
                                          <p:val>
                                            <p:strVal val="#ppt_x"/>
                                          </p:val>
                                        </p:tav>
                                      </p:tavLst>
                                    </p:anim>
                                    <p:anim calcmode="lin" valueType="num">
                                      <p:cBhvr>
                                        <p:cTn id="8" dur="500" fill="hold"/>
                                        <p:tgtEl>
                                          <p:spTgt spid="455686"/>
                                        </p:tgtEl>
                                        <p:attrNameLst>
                                          <p:attrName>ppt_y</p:attrName>
                                        </p:attrNameLst>
                                      </p:cBhvr>
                                      <p:tavLst>
                                        <p:tav tm="0">
                                          <p:val>
                                            <p:strVal val="#ppt_y"/>
                                          </p:val>
                                        </p:tav>
                                        <p:tav tm="100000">
                                          <p:val>
                                            <p:strVal val="#ppt_y"/>
                                          </p:val>
                                        </p:tav>
                                      </p:tavLst>
                                    </p:anim>
                                    <p:anim calcmode="lin" valueType="num">
                                      <p:cBhvr>
                                        <p:cTn id="9" dur="500" fill="hold"/>
                                        <p:tgtEl>
                                          <p:spTgt spid="455686"/>
                                        </p:tgtEl>
                                        <p:attrNameLst>
                                          <p:attrName>ppt_w</p:attrName>
                                        </p:attrNameLst>
                                      </p:cBhvr>
                                      <p:tavLst>
                                        <p:tav tm="0">
                                          <p:val>
                                            <p:fltVal val="0"/>
                                          </p:val>
                                        </p:tav>
                                        <p:tav tm="100000">
                                          <p:val>
                                            <p:strVal val="#ppt_w"/>
                                          </p:val>
                                        </p:tav>
                                      </p:tavLst>
                                    </p:anim>
                                    <p:anim calcmode="lin" valueType="num">
                                      <p:cBhvr>
                                        <p:cTn id="10" dur="500" fill="hold"/>
                                        <p:tgtEl>
                                          <p:spTgt spid="4556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455688"/>
                                        </p:tgtEl>
                                        <p:attrNameLst>
                                          <p:attrName>style.visibility</p:attrName>
                                        </p:attrNameLst>
                                      </p:cBhvr>
                                      <p:to>
                                        <p:strVal val="visible"/>
                                      </p:to>
                                    </p:set>
                                    <p:animEffect transition="in" filter="box(out)">
                                      <p:cBhvr>
                                        <p:cTn id="15" dur="500"/>
                                        <p:tgtEl>
                                          <p:spTgt spid="4556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455687">
                                            <p:txEl>
                                              <p:pRg st="0" end="0"/>
                                            </p:txEl>
                                          </p:spTgt>
                                        </p:tgtEl>
                                        <p:attrNameLst>
                                          <p:attrName>style.visibility</p:attrName>
                                        </p:attrNameLst>
                                      </p:cBhvr>
                                      <p:to>
                                        <p:strVal val="visible"/>
                                      </p:to>
                                    </p:set>
                                    <p:anim calcmode="lin" valueType="num">
                                      <p:cBhvr>
                                        <p:cTn id="20" dur="500" fill="hold"/>
                                        <p:tgtEl>
                                          <p:spTgt spid="455687">
                                            <p:txEl>
                                              <p:pRg st="0" end="0"/>
                                            </p:txEl>
                                          </p:spTgt>
                                        </p:tgtEl>
                                        <p:attrNameLst>
                                          <p:attrName>ppt_x</p:attrName>
                                        </p:attrNameLst>
                                      </p:cBhvr>
                                      <p:tavLst>
                                        <p:tav tm="0">
                                          <p:val>
                                            <p:strVal val="#ppt_x-#ppt_w/2"/>
                                          </p:val>
                                        </p:tav>
                                        <p:tav tm="100000">
                                          <p:val>
                                            <p:strVal val="#ppt_x"/>
                                          </p:val>
                                        </p:tav>
                                      </p:tavLst>
                                    </p:anim>
                                    <p:anim calcmode="lin" valueType="num">
                                      <p:cBhvr>
                                        <p:cTn id="21" dur="500" fill="hold"/>
                                        <p:tgtEl>
                                          <p:spTgt spid="455687">
                                            <p:txEl>
                                              <p:pRg st="0" end="0"/>
                                            </p:txEl>
                                          </p:spTgt>
                                        </p:tgtEl>
                                        <p:attrNameLst>
                                          <p:attrName>ppt_y</p:attrName>
                                        </p:attrNameLst>
                                      </p:cBhvr>
                                      <p:tavLst>
                                        <p:tav tm="0">
                                          <p:val>
                                            <p:strVal val="#ppt_y"/>
                                          </p:val>
                                        </p:tav>
                                        <p:tav tm="100000">
                                          <p:val>
                                            <p:strVal val="#ppt_y"/>
                                          </p:val>
                                        </p:tav>
                                      </p:tavLst>
                                    </p:anim>
                                    <p:anim calcmode="lin" valueType="num">
                                      <p:cBhvr>
                                        <p:cTn id="22" dur="500" fill="hold"/>
                                        <p:tgtEl>
                                          <p:spTgt spid="45568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45568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455687">
                                            <p:txEl>
                                              <p:pRg st="1" end="1"/>
                                            </p:txEl>
                                          </p:spTgt>
                                        </p:tgtEl>
                                        <p:attrNameLst>
                                          <p:attrName>style.visibility</p:attrName>
                                        </p:attrNameLst>
                                      </p:cBhvr>
                                      <p:to>
                                        <p:strVal val="visible"/>
                                      </p:to>
                                    </p:set>
                                    <p:anim calcmode="lin" valueType="num">
                                      <p:cBhvr>
                                        <p:cTn id="28" dur="500" fill="hold"/>
                                        <p:tgtEl>
                                          <p:spTgt spid="455687">
                                            <p:txEl>
                                              <p:pRg st="1" end="1"/>
                                            </p:txEl>
                                          </p:spTgt>
                                        </p:tgtEl>
                                        <p:attrNameLst>
                                          <p:attrName>ppt_x</p:attrName>
                                        </p:attrNameLst>
                                      </p:cBhvr>
                                      <p:tavLst>
                                        <p:tav tm="0">
                                          <p:val>
                                            <p:strVal val="#ppt_x-#ppt_w/2"/>
                                          </p:val>
                                        </p:tav>
                                        <p:tav tm="100000">
                                          <p:val>
                                            <p:strVal val="#ppt_x"/>
                                          </p:val>
                                        </p:tav>
                                      </p:tavLst>
                                    </p:anim>
                                    <p:anim calcmode="lin" valueType="num">
                                      <p:cBhvr>
                                        <p:cTn id="29" dur="500" fill="hold"/>
                                        <p:tgtEl>
                                          <p:spTgt spid="455687">
                                            <p:txEl>
                                              <p:pRg st="1" end="1"/>
                                            </p:txEl>
                                          </p:spTgt>
                                        </p:tgtEl>
                                        <p:attrNameLst>
                                          <p:attrName>ppt_y</p:attrName>
                                        </p:attrNameLst>
                                      </p:cBhvr>
                                      <p:tavLst>
                                        <p:tav tm="0">
                                          <p:val>
                                            <p:strVal val="#ppt_y"/>
                                          </p:val>
                                        </p:tav>
                                        <p:tav tm="100000">
                                          <p:val>
                                            <p:strVal val="#ppt_y"/>
                                          </p:val>
                                        </p:tav>
                                      </p:tavLst>
                                    </p:anim>
                                    <p:anim calcmode="lin" valueType="num">
                                      <p:cBhvr>
                                        <p:cTn id="30" dur="500" fill="hold"/>
                                        <p:tgtEl>
                                          <p:spTgt spid="455687">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45568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455687">
                                            <p:txEl>
                                              <p:pRg st="2" end="2"/>
                                            </p:txEl>
                                          </p:spTgt>
                                        </p:tgtEl>
                                        <p:attrNameLst>
                                          <p:attrName>style.visibility</p:attrName>
                                        </p:attrNameLst>
                                      </p:cBhvr>
                                      <p:to>
                                        <p:strVal val="visible"/>
                                      </p:to>
                                    </p:set>
                                    <p:anim calcmode="lin" valueType="num">
                                      <p:cBhvr>
                                        <p:cTn id="36" dur="500" fill="hold"/>
                                        <p:tgtEl>
                                          <p:spTgt spid="455687">
                                            <p:txEl>
                                              <p:pRg st="2" end="2"/>
                                            </p:txEl>
                                          </p:spTgt>
                                        </p:tgtEl>
                                        <p:attrNameLst>
                                          <p:attrName>ppt_x</p:attrName>
                                        </p:attrNameLst>
                                      </p:cBhvr>
                                      <p:tavLst>
                                        <p:tav tm="0">
                                          <p:val>
                                            <p:strVal val="#ppt_x-#ppt_w/2"/>
                                          </p:val>
                                        </p:tav>
                                        <p:tav tm="100000">
                                          <p:val>
                                            <p:strVal val="#ppt_x"/>
                                          </p:val>
                                        </p:tav>
                                      </p:tavLst>
                                    </p:anim>
                                    <p:anim calcmode="lin" valueType="num">
                                      <p:cBhvr>
                                        <p:cTn id="37" dur="500" fill="hold"/>
                                        <p:tgtEl>
                                          <p:spTgt spid="455687">
                                            <p:txEl>
                                              <p:pRg st="2" end="2"/>
                                            </p:txEl>
                                          </p:spTgt>
                                        </p:tgtEl>
                                        <p:attrNameLst>
                                          <p:attrName>ppt_y</p:attrName>
                                        </p:attrNameLst>
                                      </p:cBhvr>
                                      <p:tavLst>
                                        <p:tav tm="0">
                                          <p:val>
                                            <p:strVal val="#ppt_y"/>
                                          </p:val>
                                        </p:tav>
                                        <p:tav tm="100000">
                                          <p:val>
                                            <p:strVal val="#ppt_y"/>
                                          </p:val>
                                        </p:tav>
                                      </p:tavLst>
                                    </p:anim>
                                    <p:anim calcmode="lin" valueType="num">
                                      <p:cBhvr>
                                        <p:cTn id="38" dur="500" fill="hold"/>
                                        <p:tgtEl>
                                          <p:spTgt spid="455687">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45568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455689">
                                            <p:txEl>
                                              <p:pRg st="0" end="0"/>
                                            </p:txEl>
                                          </p:spTgt>
                                        </p:tgtEl>
                                        <p:attrNameLst>
                                          <p:attrName>style.visibility</p:attrName>
                                        </p:attrNameLst>
                                      </p:cBhvr>
                                      <p:to>
                                        <p:strVal val="visible"/>
                                      </p:to>
                                    </p:set>
                                    <p:anim calcmode="lin" valueType="num">
                                      <p:cBhvr>
                                        <p:cTn id="44" dur="500" fill="hold"/>
                                        <p:tgtEl>
                                          <p:spTgt spid="455689">
                                            <p:txEl>
                                              <p:pRg st="0" end="0"/>
                                            </p:txEl>
                                          </p:spTgt>
                                        </p:tgtEl>
                                        <p:attrNameLst>
                                          <p:attrName>ppt_x</p:attrName>
                                        </p:attrNameLst>
                                      </p:cBhvr>
                                      <p:tavLst>
                                        <p:tav tm="0">
                                          <p:val>
                                            <p:strVal val="#ppt_x-#ppt_w/2"/>
                                          </p:val>
                                        </p:tav>
                                        <p:tav tm="100000">
                                          <p:val>
                                            <p:strVal val="#ppt_x"/>
                                          </p:val>
                                        </p:tav>
                                      </p:tavLst>
                                    </p:anim>
                                    <p:anim calcmode="lin" valueType="num">
                                      <p:cBhvr>
                                        <p:cTn id="45" dur="500" fill="hold"/>
                                        <p:tgtEl>
                                          <p:spTgt spid="455689">
                                            <p:txEl>
                                              <p:pRg st="0" end="0"/>
                                            </p:txEl>
                                          </p:spTgt>
                                        </p:tgtEl>
                                        <p:attrNameLst>
                                          <p:attrName>ppt_y</p:attrName>
                                        </p:attrNameLst>
                                      </p:cBhvr>
                                      <p:tavLst>
                                        <p:tav tm="0">
                                          <p:val>
                                            <p:strVal val="#ppt_y"/>
                                          </p:val>
                                        </p:tav>
                                        <p:tav tm="100000">
                                          <p:val>
                                            <p:strVal val="#ppt_y"/>
                                          </p:val>
                                        </p:tav>
                                      </p:tavLst>
                                    </p:anim>
                                    <p:anim calcmode="lin" valueType="num">
                                      <p:cBhvr>
                                        <p:cTn id="46" dur="500" fill="hold"/>
                                        <p:tgtEl>
                                          <p:spTgt spid="45568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45568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455689">
                                            <p:txEl>
                                              <p:pRg st="1" end="1"/>
                                            </p:txEl>
                                          </p:spTgt>
                                        </p:tgtEl>
                                        <p:attrNameLst>
                                          <p:attrName>style.visibility</p:attrName>
                                        </p:attrNameLst>
                                      </p:cBhvr>
                                      <p:to>
                                        <p:strVal val="visible"/>
                                      </p:to>
                                    </p:set>
                                    <p:anim calcmode="lin" valueType="num">
                                      <p:cBhvr>
                                        <p:cTn id="52" dur="500" fill="hold"/>
                                        <p:tgtEl>
                                          <p:spTgt spid="455689">
                                            <p:txEl>
                                              <p:pRg st="1" end="1"/>
                                            </p:txEl>
                                          </p:spTgt>
                                        </p:tgtEl>
                                        <p:attrNameLst>
                                          <p:attrName>ppt_x</p:attrName>
                                        </p:attrNameLst>
                                      </p:cBhvr>
                                      <p:tavLst>
                                        <p:tav tm="0">
                                          <p:val>
                                            <p:strVal val="#ppt_x-#ppt_w/2"/>
                                          </p:val>
                                        </p:tav>
                                        <p:tav tm="100000">
                                          <p:val>
                                            <p:strVal val="#ppt_x"/>
                                          </p:val>
                                        </p:tav>
                                      </p:tavLst>
                                    </p:anim>
                                    <p:anim calcmode="lin" valueType="num">
                                      <p:cBhvr>
                                        <p:cTn id="53" dur="500" fill="hold"/>
                                        <p:tgtEl>
                                          <p:spTgt spid="455689">
                                            <p:txEl>
                                              <p:pRg st="1" end="1"/>
                                            </p:txEl>
                                          </p:spTgt>
                                        </p:tgtEl>
                                        <p:attrNameLst>
                                          <p:attrName>ppt_y</p:attrName>
                                        </p:attrNameLst>
                                      </p:cBhvr>
                                      <p:tavLst>
                                        <p:tav tm="0">
                                          <p:val>
                                            <p:strVal val="#ppt_y"/>
                                          </p:val>
                                        </p:tav>
                                        <p:tav tm="100000">
                                          <p:val>
                                            <p:strVal val="#ppt_y"/>
                                          </p:val>
                                        </p:tav>
                                      </p:tavLst>
                                    </p:anim>
                                    <p:anim calcmode="lin" valueType="num">
                                      <p:cBhvr>
                                        <p:cTn id="54" dur="500" fill="hold"/>
                                        <p:tgtEl>
                                          <p:spTgt spid="455689">
                                            <p:txEl>
                                              <p:pRg st="1" end="1"/>
                                            </p:txEl>
                                          </p:spTgt>
                                        </p:tgtEl>
                                        <p:attrNameLst>
                                          <p:attrName>ppt_w</p:attrName>
                                        </p:attrNameLst>
                                      </p:cBhvr>
                                      <p:tavLst>
                                        <p:tav tm="0">
                                          <p:val>
                                            <p:fltVal val="0"/>
                                          </p:val>
                                        </p:tav>
                                        <p:tav tm="100000">
                                          <p:val>
                                            <p:strVal val="#ppt_w"/>
                                          </p:val>
                                        </p:tav>
                                      </p:tavLst>
                                    </p:anim>
                                    <p:anim calcmode="lin" valueType="num">
                                      <p:cBhvr>
                                        <p:cTn id="55" dur="500" fill="hold"/>
                                        <p:tgtEl>
                                          <p:spTgt spid="45568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6" grpId="0"/>
      <p:bldP spid="455687" grpId="0" build="p"/>
      <p:bldP spid="45568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228600" y="685800"/>
            <a:ext cx="4973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5000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5.10</a:t>
            </a:r>
            <a:r>
              <a:rPr lang="zh-CN" altLang="en-US" sz="2000" b="1">
                <a:solidFill>
                  <a:srgbClr val="CC33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时变</a:t>
            </a:r>
            <a:r>
              <a:rPr lang="zh-CN" altLang="en-US" sz="2000" b="1">
                <a:solidFill>
                  <a:srgbClr val="000000"/>
                </a:solidFill>
                <a:latin typeface="Times New Roman" panose="02020603050405020304" pitchFamily="18" charset="0"/>
                <a:ea typeface="楷体_GB2312" pitchFamily="49" charset="-122"/>
              </a:rPr>
              <a:t>自治系统 </a:t>
            </a:r>
          </a:p>
        </p:txBody>
      </p:sp>
      <p:sp>
        <p:nvSpPr>
          <p:cNvPr id="456707" name="Rectangle 3"/>
          <p:cNvSpPr>
            <a:spLocks noChangeArrowheads="1"/>
          </p:cNvSpPr>
          <p:nvPr/>
        </p:nvSpPr>
        <p:spPr bwMode="auto">
          <a:xfrm>
            <a:off x="0" y="349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aphicFrame>
        <p:nvGraphicFramePr>
          <p:cNvPr id="456708" name="Object 4"/>
          <p:cNvGraphicFramePr>
            <a:graphicFrameLocks noChangeAspect="1"/>
          </p:cNvGraphicFramePr>
          <p:nvPr/>
        </p:nvGraphicFramePr>
        <p:xfrm>
          <a:off x="3352800" y="1219200"/>
          <a:ext cx="2432050" cy="392113"/>
        </p:xfrm>
        <a:graphic>
          <a:graphicData uri="http://schemas.openxmlformats.org/presentationml/2006/ole">
            <mc:AlternateContent xmlns:mc="http://schemas.openxmlformats.org/markup-compatibility/2006">
              <mc:Choice xmlns:v="urn:schemas-microsoft-com:vml" Requires="v">
                <p:oleObj spid="_x0000_s17414" name="Equation" r:id="rId3" imgW="1409400" imgH="228600" progId="Equation.DSMT4">
                  <p:embed/>
                </p:oleObj>
              </mc:Choice>
              <mc:Fallback>
                <p:oleObj name="Equation" r:id="rId3" imgW="1409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19200"/>
                        <a:ext cx="24320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6709" name="Text Box 5"/>
          <p:cNvSpPr txBox="1">
            <a:spLocks noChangeArrowheads="1"/>
          </p:cNvSpPr>
          <p:nvPr/>
        </p:nvSpPr>
        <p:spPr bwMode="auto">
          <a:xfrm>
            <a:off x="995363" y="1524000"/>
            <a:ext cx="77676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为系统孤立平衡状态，若可构造对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和</a:t>
            </a:r>
            <a:r>
              <a:rPr lang="en-US" altLang="zh-CN" sz="2000" b="1" i="1">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具有连续一阶偏导数的标量函数</a:t>
            </a:r>
            <a:r>
              <a:rPr lang="en-US" altLang="zh-CN" sz="2000" b="1">
                <a:solidFill>
                  <a:srgbClr val="000000"/>
                </a:solidFill>
                <a:latin typeface="Times New Roman" panose="02020603050405020304" pitchFamily="18" charset="0"/>
                <a:ea typeface="楷体_GB2312" pitchFamily="49" charset="-122"/>
              </a:rPr>
              <a:t>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，其中</a:t>
            </a:r>
            <a:r>
              <a:rPr lang="en-US" altLang="zh-CN" sz="2000" b="1">
                <a:solidFill>
                  <a:srgbClr val="000000"/>
                </a:solidFill>
                <a:latin typeface="Times New Roman" panose="02020603050405020304" pitchFamily="18" charset="0"/>
                <a:ea typeface="楷体_GB2312" pitchFamily="49" charset="-122"/>
              </a:rPr>
              <a:t>V(0,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 0</a:t>
            </a:r>
            <a:r>
              <a:rPr lang="zh-CN" altLang="en-US" sz="2000" b="1">
                <a:solidFill>
                  <a:srgbClr val="000000"/>
                </a:solidFill>
                <a:latin typeface="Times New Roman" panose="02020603050405020304" pitchFamily="18" charset="0"/>
                <a:ea typeface="楷体_GB2312" pitchFamily="49" charset="-122"/>
              </a:rPr>
              <a:t>，且对状态空间中所有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满足如下条件： </a:t>
            </a:r>
          </a:p>
        </p:txBody>
      </p:sp>
      <p:sp>
        <p:nvSpPr>
          <p:cNvPr id="456710" name="Text Box 6"/>
          <p:cNvSpPr txBox="1">
            <a:spLocks noChangeArrowheads="1"/>
          </p:cNvSpPr>
          <p:nvPr/>
        </p:nvSpPr>
        <p:spPr bwMode="auto">
          <a:xfrm>
            <a:off x="995363" y="2828925"/>
            <a:ext cx="7615237"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i) 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正定且有界，即存在两个连续的</a:t>
            </a:r>
            <a:r>
              <a:rPr lang="zh-CN" altLang="en-US" sz="2000" b="1">
                <a:solidFill>
                  <a:srgbClr val="FF0000"/>
                </a:solidFill>
                <a:latin typeface="Times New Roman" panose="02020603050405020304" pitchFamily="18" charset="0"/>
                <a:ea typeface="楷体_GB2312" pitchFamily="49" charset="-122"/>
              </a:rPr>
              <a:t>非减标量函数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和</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 </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，使对所有</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和</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有：</a:t>
            </a:r>
          </a:p>
          <a:p>
            <a:pPr fontAlgn="base">
              <a:lnSpc>
                <a:spcPct val="13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zh-CN" altLang="en-US" sz="2000" b="1" i="1">
                <a:solidFill>
                  <a:srgbClr val="000000"/>
                </a:solidFill>
                <a:latin typeface="Times New Roman" panose="02020603050405020304" pitchFamily="18" charset="0"/>
                <a:ea typeface="楷体_GB2312" pitchFamily="49" charset="-122"/>
              </a:rPr>
              <a:t>           </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rPr>
              <a:t>0</a:t>
            </a:r>
          </a:p>
          <a:p>
            <a:pPr eaLnBrk="0" fontAlgn="base" hangingPunct="0">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ii) 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对时间</a:t>
            </a:r>
            <a:r>
              <a:rPr lang="en-US" altLang="zh-CN" sz="2000" b="1" i="1">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的导数          负定且有界，即存在一个连续的</a:t>
            </a:r>
            <a:r>
              <a:rPr lang="zh-CN" altLang="en-US" sz="2000" b="1">
                <a:solidFill>
                  <a:srgbClr val="FF0000"/>
                </a:solidFill>
                <a:latin typeface="Times New Roman" panose="02020603050405020304" pitchFamily="18" charset="0"/>
                <a:ea typeface="楷体_GB2312" pitchFamily="49" charset="-122"/>
              </a:rPr>
              <a:t>非减标量函数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 </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，使对所有</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和</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rPr>
              <a:t>0</a:t>
            </a:r>
            <a:r>
              <a:rPr lang="zh-CN" altLang="en-US" sz="2000" b="1">
                <a:solidFill>
                  <a:srgbClr val="000000"/>
                </a:solidFill>
                <a:latin typeface="Times New Roman" panose="02020603050405020304" pitchFamily="18" charset="0"/>
                <a:ea typeface="楷体_GB2312" pitchFamily="49" charset="-122"/>
              </a:rPr>
              <a:t>有</a:t>
            </a:r>
          </a:p>
          <a:p>
            <a:pPr eaLnBrk="0" fontAlgn="base" hangingPunct="0">
              <a:lnSpc>
                <a:spcPct val="13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a:solidFill>
                  <a:srgbClr val="000000"/>
                </a:solidFill>
                <a:latin typeface="Times New Roman" panose="02020603050405020304" pitchFamily="18" charset="0"/>
                <a:ea typeface="楷体_GB2312" pitchFamily="49" charset="-122"/>
              </a:rPr>
              <a:t>≤</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i="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&lt; 0</a:t>
            </a:r>
          </a:p>
          <a:p>
            <a:pPr fontAlgn="base">
              <a:lnSpc>
                <a:spcPct val="13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iii) </a:t>
            </a:r>
            <a:r>
              <a:rPr lang="zh-CN" altLang="en-US" sz="2000" b="1">
                <a:solidFill>
                  <a:srgbClr val="000000"/>
                </a:solidFill>
                <a:latin typeface="Times New Roman" panose="02020603050405020304" pitchFamily="18" charset="0"/>
                <a:ea typeface="楷体_GB2312" pitchFamily="49" charset="-122"/>
              </a:rPr>
              <a:t>当</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，有</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即</a:t>
            </a:r>
            <a:r>
              <a:rPr lang="en-US" altLang="zh-CN" sz="2000" b="1">
                <a:solidFill>
                  <a:srgbClr val="000000"/>
                </a:solidFill>
                <a:latin typeface="Times New Roman" panose="02020603050405020304" pitchFamily="18" charset="0"/>
                <a:ea typeface="楷体_GB2312" pitchFamily="49" charset="-122"/>
              </a:rPr>
              <a:t>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a:t>
            </a:r>
          </a:p>
          <a:p>
            <a:pPr fontAlgn="base">
              <a:lnSpc>
                <a:spcPct val="13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则系统的原点平衡状态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大范围一致渐近稳定</a:t>
            </a:r>
          </a:p>
        </p:txBody>
      </p:sp>
      <p:sp>
        <p:nvSpPr>
          <p:cNvPr id="456711" name="Rectangle 7"/>
          <p:cNvSpPr>
            <a:spLocks noChangeArrowheads="1"/>
          </p:cNvSpPr>
          <p:nvPr/>
        </p:nvSpPr>
        <p:spPr bwMode="auto">
          <a:xfrm>
            <a:off x="0" y="3513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456712" name="Rectangle 8"/>
          <p:cNvSpPr>
            <a:spLocks noChangeArrowheads="1"/>
          </p:cNvSpPr>
          <p:nvPr/>
        </p:nvSpPr>
        <p:spPr bwMode="auto">
          <a:xfrm>
            <a:off x="0" y="349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456713" name="Rectangle 9"/>
          <p:cNvSpPr>
            <a:spLocks noChangeArrowheads="1"/>
          </p:cNvSpPr>
          <p:nvPr/>
        </p:nvSpPr>
        <p:spPr bwMode="auto">
          <a:xfrm>
            <a:off x="228600" y="2286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大范围渐近稳定的判别定理</a:t>
            </a:r>
          </a:p>
        </p:txBody>
      </p:sp>
      <p:grpSp>
        <p:nvGrpSpPr>
          <p:cNvPr id="456714" name="Group 10"/>
          <p:cNvGrpSpPr>
            <a:grpSpLocks/>
          </p:cNvGrpSpPr>
          <p:nvPr/>
        </p:nvGrpSpPr>
        <p:grpSpPr bwMode="auto">
          <a:xfrm>
            <a:off x="4038600" y="4070350"/>
            <a:ext cx="796925" cy="396875"/>
            <a:chOff x="1587" y="3099"/>
            <a:chExt cx="502" cy="250"/>
          </a:xfrm>
        </p:grpSpPr>
        <p:sp>
          <p:nvSpPr>
            <p:cNvPr id="456715" name="Rectangle 11"/>
            <p:cNvSpPr>
              <a:spLocks noChangeArrowheads="1"/>
            </p:cNvSpPr>
            <p:nvPr/>
          </p:nvSpPr>
          <p:spPr bwMode="auto">
            <a:xfrm>
              <a:off x="1587" y="3099"/>
              <a:ext cx="5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p>
          </p:txBody>
        </p:sp>
        <p:sp>
          <p:nvSpPr>
            <p:cNvPr id="456716" name="Oval 12"/>
            <p:cNvSpPr>
              <a:spLocks noChangeArrowheads="1"/>
            </p:cNvSpPr>
            <p:nvPr/>
          </p:nvSpPr>
          <p:spPr bwMode="auto">
            <a:xfrm>
              <a:off x="1678" y="3135"/>
              <a:ext cx="22"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nvGrpSpPr>
          <p:cNvPr id="456717" name="Group 13"/>
          <p:cNvGrpSpPr>
            <a:grpSpLocks/>
          </p:cNvGrpSpPr>
          <p:nvPr/>
        </p:nvGrpSpPr>
        <p:grpSpPr bwMode="auto">
          <a:xfrm>
            <a:off x="3165475" y="4892675"/>
            <a:ext cx="796925" cy="396875"/>
            <a:chOff x="1587" y="3099"/>
            <a:chExt cx="502" cy="250"/>
          </a:xfrm>
        </p:grpSpPr>
        <p:sp>
          <p:nvSpPr>
            <p:cNvPr id="456718" name="Rectangle 14"/>
            <p:cNvSpPr>
              <a:spLocks noChangeArrowheads="1"/>
            </p:cNvSpPr>
            <p:nvPr/>
          </p:nvSpPr>
          <p:spPr bwMode="auto">
            <a:xfrm>
              <a:off x="1587" y="3099"/>
              <a:ext cx="5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p>
          </p:txBody>
        </p:sp>
        <p:sp>
          <p:nvSpPr>
            <p:cNvPr id="456719" name="Oval 15"/>
            <p:cNvSpPr>
              <a:spLocks noChangeArrowheads="1"/>
            </p:cNvSpPr>
            <p:nvPr/>
          </p:nvSpPr>
          <p:spPr bwMode="auto">
            <a:xfrm>
              <a:off x="1678" y="3135"/>
              <a:ext cx="22"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456720" name="Text Box 16"/>
          <p:cNvSpPr txBox="1">
            <a:spLocks noChangeArrowheads="1"/>
          </p:cNvSpPr>
          <p:nvPr/>
        </p:nvSpPr>
        <p:spPr bwMode="auto">
          <a:xfrm>
            <a:off x="228600" y="6096000"/>
            <a:ext cx="4973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50000"/>
              </a:spcBef>
              <a:spcAft>
                <a:spcPct val="0"/>
              </a:spcAft>
            </a:pPr>
            <a:r>
              <a:rPr lang="zh-CN" altLang="en-US" sz="2000" b="1">
                <a:solidFill>
                  <a:srgbClr val="CC3300"/>
                </a:solidFill>
                <a:latin typeface="Times New Roman" panose="02020603050405020304" pitchFamily="18" charset="0"/>
                <a:ea typeface="楷体_GB2312" pitchFamily="49" charset="-122"/>
              </a:rPr>
              <a:t>证明：</a:t>
            </a:r>
            <a:r>
              <a:rPr lang="zh-CN" altLang="en-US" sz="2000" b="1">
                <a:solidFill>
                  <a:srgbClr val="000000"/>
                </a:solidFill>
                <a:latin typeface="Times New Roman" panose="02020603050405020304" pitchFamily="18" charset="0"/>
                <a:ea typeface="楷体_GB2312" pitchFamily="49" charset="-122"/>
              </a:rPr>
              <a:t>详见书</a:t>
            </a:r>
            <a:r>
              <a:rPr lang="en-US" altLang="zh-CN" sz="2000" b="1">
                <a:solidFill>
                  <a:srgbClr val="000000"/>
                </a:solidFill>
                <a:latin typeface="Times New Roman" panose="02020603050405020304" pitchFamily="18" charset="0"/>
                <a:ea typeface="楷体_GB2312" pitchFamily="49" charset="-122"/>
              </a:rPr>
              <a:t>P.225-227</a:t>
            </a:r>
            <a:r>
              <a:rPr lang="zh-CN" altLang="en-US" sz="2000" b="1">
                <a:solidFill>
                  <a:srgbClr val="000000"/>
                </a:solidFill>
                <a:latin typeface="Times New Roman" panose="02020603050405020304" pitchFamily="18" charset="0"/>
                <a:ea typeface="楷体_GB2312" pitchFamily="49" charset="-122"/>
              </a:rPr>
              <a:t>，自阅 </a:t>
            </a:r>
          </a:p>
        </p:txBody>
      </p:sp>
    </p:spTree>
    <p:extLst>
      <p:ext uri="{BB962C8B-B14F-4D97-AF65-F5344CB8AC3E}">
        <p14:creationId xmlns:p14="http://schemas.microsoft.com/office/powerpoint/2010/main" val="3871180732"/>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6713"/>
                                        </p:tgtEl>
                                        <p:attrNameLst>
                                          <p:attrName>style.visibility</p:attrName>
                                        </p:attrNameLst>
                                      </p:cBhvr>
                                      <p:to>
                                        <p:strVal val="visible"/>
                                      </p:to>
                                    </p:set>
                                    <p:animEffect transition="in" filter="blinds(horizontal)">
                                      <p:cBhvr>
                                        <p:cTn id="7" dur="500"/>
                                        <p:tgtEl>
                                          <p:spTgt spid="456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6706"/>
                                        </p:tgtEl>
                                        <p:attrNameLst>
                                          <p:attrName>style.visibility</p:attrName>
                                        </p:attrNameLst>
                                      </p:cBhvr>
                                      <p:to>
                                        <p:strVal val="visible"/>
                                      </p:to>
                                    </p:set>
                                    <p:animEffect transition="in" filter="blinds(horizontal)">
                                      <p:cBhvr>
                                        <p:cTn id="12" dur="500"/>
                                        <p:tgtEl>
                                          <p:spTgt spid="456706"/>
                                        </p:tgtEl>
                                      </p:cBhvr>
                                    </p:animEffect>
                                  </p:childTnLst>
                                </p:cTn>
                              </p:par>
                              <p:par>
                                <p:cTn id="13" presetID="3" presetClass="entr" presetSubtype="10" fill="hold" nodeType="withEffect">
                                  <p:stCondLst>
                                    <p:cond delay="0"/>
                                  </p:stCondLst>
                                  <p:childTnLst>
                                    <p:set>
                                      <p:cBhvr>
                                        <p:cTn id="14" dur="1" fill="hold">
                                          <p:stCondLst>
                                            <p:cond delay="0"/>
                                          </p:stCondLst>
                                        </p:cTn>
                                        <p:tgtEl>
                                          <p:spTgt spid="456708"/>
                                        </p:tgtEl>
                                        <p:attrNameLst>
                                          <p:attrName>style.visibility</p:attrName>
                                        </p:attrNameLst>
                                      </p:cBhvr>
                                      <p:to>
                                        <p:strVal val="visible"/>
                                      </p:to>
                                    </p:set>
                                    <p:animEffect transition="in" filter="blinds(horizontal)">
                                      <p:cBhvr>
                                        <p:cTn id="15" dur="500"/>
                                        <p:tgtEl>
                                          <p:spTgt spid="45670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6709"/>
                                        </p:tgtEl>
                                        <p:attrNameLst>
                                          <p:attrName>style.visibility</p:attrName>
                                        </p:attrNameLst>
                                      </p:cBhvr>
                                      <p:to>
                                        <p:strVal val="visible"/>
                                      </p:to>
                                    </p:set>
                                    <p:animEffect transition="in" filter="blinds(horizontal)">
                                      <p:cBhvr>
                                        <p:cTn id="18" dur="500"/>
                                        <p:tgtEl>
                                          <p:spTgt spid="4567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6710">
                                            <p:txEl>
                                              <p:pRg st="0" end="0"/>
                                            </p:txEl>
                                          </p:spTgt>
                                        </p:tgtEl>
                                        <p:attrNameLst>
                                          <p:attrName>style.visibility</p:attrName>
                                        </p:attrNameLst>
                                      </p:cBhvr>
                                      <p:to>
                                        <p:strVal val="visible"/>
                                      </p:to>
                                    </p:set>
                                    <p:animEffect transition="in" filter="blinds(horizontal)">
                                      <p:cBhvr>
                                        <p:cTn id="23" dur="500"/>
                                        <p:tgtEl>
                                          <p:spTgt spid="456710">
                                            <p:txEl>
                                              <p:pRg st="0" end="0"/>
                                            </p:txEl>
                                          </p:spTgt>
                                        </p:tgtEl>
                                      </p:cBhvr>
                                    </p:animEffect>
                                  </p:childTnLst>
                                </p:cTn>
                              </p:par>
                            </p:childTnLst>
                          </p:cTn>
                        </p:par>
                        <p:par>
                          <p:cTn id="24" fill="hold" nodeType="afterGroup">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456710">
                                            <p:txEl>
                                              <p:pRg st="1" end="1"/>
                                            </p:txEl>
                                          </p:spTgt>
                                        </p:tgtEl>
                                        <p:attrNameLst>
                                          <p:attrName>style.visibility</p:attrName>
                                        </p:attrNameLst>
                                      </p:cBhvr>
                                      <p:to>
                                        <p:strVal val="visible"/>
                                      </p:to>
                                    </p:set>
                                    <p:animEffect transition="in" filter="blinds(horizontal)">
                                      <p:cBhvr>
                                        <p:cTn id="27" dur="500"/>
                                        <p:tgtEl>
                                          <p:spTgt spid="45671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6710">
                                            <p:txEl>
                                              <p:pRg st="2" end="2"/>
                                            </p:txEl>
                                          </p:spTgt>
                                        </p:tgtEl>
                                        <p:attrNameLst>
                                          <p:attrName>style.visibility</p:attrName>
                                        </p:attrNameLst>
                                      </p:cBhvr>
                                      <p:to>
                                        <p:strVal val="visible"/>
                                      </p:to>
                                    </p:set>
                                    <p:animEffect transition="in" filter="blinds(horizontal)">
                                      <p:cBhvr>
                                        <p:cTn id="32" dur="500"/>
                                        <p:tgtEl>
                                          <p:spTgt spid="456710">
                                            <p:txEl>
                                              <p:pRg st="2" end="2"/>
                                            </p:txEl>
                                          </p:spTgt>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456710">
                                            <p:txEl>
                                              <p:pRg st="3" end="3"/>
                                            </p:txEl>
                                          </p:spTgt>
                                        </p:tgtEl>
                                        <p:attrNameLst>
                                          <p:attrName>style.visibility</p:attrName>
                                        </p:attrNameLst>
                                      </p:cBhvr>
                                      <p:to>
                                        <p:strVal val="visible"/>
                                      </p:to>
                                    </p:set>
                                    <p:animEffect transition="in" filter="blinds(horizontal)">
                                      <p:cBhvr>
                                        <p:cTn id="36" dur="500"/>
                                        <p:tgtEl>
                                          <p:spTgt spid="456710">
                                            <p:txEl>
                                              <p:pRg st="3" end="3"/>
                                            </p:txEl>
                                          </p:spTgt>
                                        </p:tgtEl>
                                      </p:cBhvr>
                                    </p:animEffect>
                                  </p:childTnLst>
                                </p:cTn>
                              </p:par>
                            </p:childTnLst>
                          </p:cTn>
                        </p:par>
                        <p:par>
                          <p:cTn id="37" fill="hold" nodeType="afterGroup">
                            <p:stCondLst>
                              <p:cond delay="1000"/>
                            </p:stCondLst>
                            <p:childTnLst>
                              <p:par>
                                <p:cTn id="38" presetID="3" presetClass="entr" presetSubtype="10" fill="hold" nodeType="afterEffect">
                                  <p:stCondLst>
                                    <p:cond delay="0"/>
                                  </p:stCondLst>
                                  <p:childTnLst>
                                    <p:set>
                                      <p:cBhvr>
                                        <p:cTn id="39" dur="1" fill="hold">
                                          <p:stCondLst>
                                            <p:cond delay="0"/>
                                          </p:stCondLst>
                                        </p:cTn>
                                        <p:tgtEl>
                                          <p:spTgt spid="456714"/>
                                        </p:tgtEl>
                                        <p:attrNameLst>
                                          <p:attrName>style.visibility</p:attrName>
                                        </p:attrNameLst>
                                      </p:cBhvr>
                                      <p:to>
                                        <p:strVal val="visible"/>
                                      </p:to>
                                    </p:set>
                                    <p:animEffect transition="in" filter="blinds(horizontal)">
                                      <p:cBhvr>
                                        <p:cTn id="40" dur="500"/>
                                        <p:tgtEl>
                                          <p:spTgt spid="456714"/>
                                        </p:tgtEl>
                                      </p:cBhvr>
                                    </p:animEffect>
                                  </p:childTnLst>
                                </p:cTn>
                              </p:par>
                            </p:childTnLst>
                          </p:cTn>
                        </p:par>
                        <p:par>
                          <p:cTn id="41" fill="hold" nodeType="afterGroup">
                            <p:stCondLst>
                              <p:cond delay="1500"/>
                            </p:stCondLst>
                            <p:childTnLst>
                              <p:par>
                                <p:cTn id="42" presetID="3" presetClass="entr" presetSubtype="10" fill="hold" nodeType="afterEffect">
                                  <p:stCondLst>
                                    <p:cond delay="0"/>
                                  </p:stCondLst>
                                  <p:childTnLst>
                                    <p:set>
                                      <p:cBhvr>
                                        <p:cTn id="43" dur="1" fill="hold">
                                          <p:stCondLst>
                                            <p:cond delay="0"/>
                                          </p:stCondLst>
                                        </p:cTn>
                                        <p:tgtEl>
                                          <p:spTgt spid="456717"/>
                                        </p:tgtEl>
                                        <p:attrNameLst>
                                          <p:attrName>style.visibility</p:attrName>
                                        </p:attrNameLst>
                                      </p:cBhvr>
                                      <p:to>
                                        <p:strVal val="visible"/>
                                      </p:to>
                                    </p:set>
                                    <p:animEffect transition="in" filter="blinds(horizontal)">
                                      <p:cBhvr>
                                        <p:cTn id="44" dur="500"/>
                                        <p:tgtEl>
                                          <p:spTgt spid="4567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56710">
                                            <p:txEl>
                                              <p:pRg st="4" end="4"/>
                                            </p:txEl>
                                          </p:spTgt>
                                        </p:tgtEl>
                                        <p:attrNameLst>
                                          <p:attrName>style.visibility</p:attrName>
                                        </p:attrNameLst>
                                      </p:cBhvr>
                                      <p:to>
                                        <p:strVal val="visible"/>
                                      </p:to>
                                    </p:set>
                                    <p:animEffect transition="in" filter="blinds(horizontal)">
                                      <p:cBhvr>
                                        <p:cTn id="49" dur="500"/>
                                        <p:tgtEl>
                                          <p:spTgt spid="456710">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56710">
                                            <p:txEl>
                                              <p:pRg st="5" end="5"/>
                                            </p:txEl>
                                          </p:spTgt>
                                        </p:tgtEl>
                                        <p:attrNameLst>
                                          <p:attrName>style.visibility</p:attrName>
                                        </p:attrNameLst>
                                      </p:cBhvr>
                                      <p:to>
                                        <p:strVal val="visible"/>
                                      </p:to>
                                    </p:set>
                                    <p:animEffect transition="in" filter="blinds(horizontal)">
                                      <p:cBhvr>
                                        <p:cTn id="54" dur="500"/>
                                        <p:tgtEl>
                                          <p:spTgt spid="456710">
                                            <p:txEl>
                                              <p:pRg st="5" end="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56720"/>
                                        </p:tgtEl>
                                        <p:attrNameLst>
                                          <p:attrName>style.visibility</p:attrName>
                                        </p:attrNameLst>
                                      </p:cBhvr>
                                      <p:to>
                                        <p:strVal val="visible"/>
                                      </p:to>
                                    </p:set>
                                    <p:animEffect transition="in" filter="blinds(horizontal)">
                                      <p:cBhvr>
                                        <p:cTn id="59" dur="500"/>
                                        <p:tgtEl>
                                          <p:spTgt spid="456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p:bldP spid="456709" grpId="0"/>
      <p:bldP spid="456710" grpId="0" build="p"/>
      <p:bldP spid="456713" grpId="0"/>
      <p:bldP spid="4567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ChangeArrowheads="1"/>
          </p:cNvSpPr>
          <p:nvPr/>
        </p:nvSpPr>
        <p:spPr bwMode="auto">
          <a:xfrm>
            <a:off x="0" y="323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457731" name="Text Box 3"/>
          <p:cNvSpPr txBox="1">
            <a:spLocks noChangeArrowheads="1"/>
          </p:cNvSpPr>
          <p:nvPr/>
        </p:nvSpPr>
        <p:spPr bwMode="auto">
          <a:xfrm>
            <a:off x="381000" y="685800"/>
            <a:ext cx="54324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5000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5.11</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时不变</a:t>
            </a:r>
            <a:r>
              <a:rPr lang="zh-CN" altLang="en-US" sz="2000" b="1">
                <a:solidFill>
                  <a:srgbClr val="000000"/>
                </a:solidFill>
                <a:latin typeface="Times New Roman" panose="02020603050405020304" pitchFamily="18" charset="0"/>
                <a:ea typeface="楷体_GB2312" pitchFamily="49" charset="-122"/>
              </a:rPr>
              <a:t>自治系统 </a:t>
            </a:r>
          </a:p>
        </p:txBody>
      </p:sp>
      <p:sp>
        <p:nvSpPr>
          <p:cNvPr id="457732" name="Rectangle 4"/>
          <p:cNvSpPr>
            <a:spLocks noChangeArrowheads="1"/>
          </p:cNvSpPr>
          <p:nvPr/>
        </p:nvSpPr>
        <p:spPr bwMode="auto">
          <a:xfrm>
            <a:off x="0" y="324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aphicFrame>
        <p:nvGraphicFramePr>
          <p:cNvPr id="457733" name="Object 5"/>
          <p:cNvGraphicFramePr>
            <a:graphicFrameLocks noChangeAspect="1"/>
          </p:cNvGraphicFramePr>
          <p:nvPr/>
        </p:nvGraphicFramePr>
        <p:xfrm>
          <a:off x="3733800" y="1184275"/>
          <a:ext cx="1905000" cy="371475"/>
        </p:xfrm>
        <a:graphic>
          <a:graphicData uri="http://schemas.openxmlformats.org/presentationml/2006/ole">
            <mc:AlternateContent xmlns:mc="http://schemas.openxmlformats.org/markup-compatibility/2006">
              <mc:Choice xmlns:v="urn:schemas-microsoft-com:vml" Requires="v">
                <p:oleObj spid="_x0000_s18446" name="公式" r:id="rId3" imgW="1028520" imgH="203040" progId="Equation.3">
                  <p:embed/>
                </p:oleObj>
              </mc:Choice>
              <mc:Fallback>
                <p:oleObj name="公式" r:id="rId3" imgW="10285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84275"/>
                        <a:ext cx="1905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34" name="Text Box 6"/>
          <p:cNvSpPr txBox="1">
            <a:spLocks noChangeArrowheads="1"/>
          </p:cNvSpPr>
          <p:nvPr/>
        </p:nvSpPr>
        <p:spPr bwMode="auto">
          <a:xfrm>
            <a:off x="914400" y="147955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为系统平衡状态，若可构造对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具有连续一阶偏导数的标量函数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(0)=0</a:t>
            </a:r>
            <a:r>
              <a:rPr lang="zh-CN" altLang="en-US" sz="2000" b="1">
                <a:solidFill>
                  <a:srgbClr val="000000"/>
                </a:solidFill>
                <a:latin typeface="Times New Roman" panose="02020603050405020304" pitchFamily="18" charset="0"/>
                <a:ea typeface="楷体_GB2312" pitchFamily="49" charset="-122"/>
              </a:rPr>
              <a:t>，且对状态空间中所有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满足如下条件： </a:t>
            </a:r>
          </a:p>
        </p:txBody>
      </p:sp>
      <p:sp>
        <p:nvSpPr>
          <p:cNvPr id="457735" name="Text Box 7"/>
          <p:cNvSpPr txBox="1">
            <a:spLocks noChangeArrowheads="1"/>
          </p:cNvSpPr>
          <p:nvPr/>
        </p:nvSpPr>
        <p:spPr bwMode="auto">
          <a:xfrm>
            <a:off x="914400" y="2317750"/>
            <a:ext cx="65532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ea typeface="宋体" panose="02010600030101010101" pitchFamily="2" charset="-122"/>
              </a:defRPr>
            </a:lvl1pPr>
            <a:lvl2pPr marL="828675" indent="-371475">
              <a:defRPr>
                <a:solidFill>
                  <a:schemeClr val="tx1"/>
                </a:solidFill>
                <a:latin typeface="Arial" panose="020B0604020202020204" pitchFamily="34" charset="0"/>
                <a:ea typeface="宋体" panose="02010600030101010101" pitchFamily="2" charset="-122"/>
              </a:defRPr>
            </a:lvl2pPr>
            <a:lvl3pPr marL="1285875" indent="-371475">
              <a:defRPr>
                <a:solidFill>
                  <a:schemeClr val="tx1"/>
                </a:solidFill>
                <a:latin typeface="Arial" panose="020B0604020202020204" pitchFamily="34" charset="0"/>
                <a:ea typeface="宋体" panose="02010600030101010101" pitchFamily="2" charset="-122"/>
              </a:defRPr>
            </a:lvl3pPr>
            <a:lvl4pPr marL="1743075" indent="-371475">
              <a:defRPr>
                <a:solidFill>
                  <a:schemeClr val="tx1"/>
                </a:solidFill>
                <a:latin typeface="Arial" panose="020B0604020202020204" pitchFamily="34" charset="0"/>
                <a:ea typeface="宋体" panose="02010600030101010101" pitchFamily="2" charset="-122"/>
              </a:defRPr>
            </a:lvl4pPr>
            <a:lvl5pPr marL="2200275" indent="-371475">
              <a:defRPr>
                <a:solidFill>
                  <a:schemeClr val="tx1"/>
                </a:solidFill>
                <a:latin typeface="Arial" panose="020B0604020202020204" pitchFamily="34" charset="0"/>
                <a:ea typeface="宋体" panose="02010600030101010101" pitchFamily="2" charset="-122"/>
              </a:defRPr>
            </a:lvl5pPr>
            <a:lvl6pPr marL="26574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146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718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9075" indent="-3714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i)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ii)           </a:t>
            </a:r>
            <a:r>
              <a:rPr lang="zh-CN" altLang="en-US" sz="2000" b="1">
                <a:solidFill>
                  <a:srgbClr val="000000"/>
                </a:solidFill>
                <a:latin typeface="Times New Roman" panose="02020603050405020304" pitchFamily="18" charset="0"/>
                <a:ea typeface="楷体_GB2312" pitchFamily="49" charset="-122"/>
              </a:rPr>
              <a:t>为负定</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iii)  </a:t>
            </a:r>
            <a:r>
              <a:rPr lang="zh-CN" altLang="en-US" sz="2000" b="1">
                <a:solidFill>
                  <a:srgbClr val="000000"/>
                </a:solidFill>
                <a:latin typeface="Times New Roman" panose="02020603050405020304" pitchFamily="18" charset="0"/>
                <a:ea typeface="楷体_GB2312" pitchFamily="49" charset="-122"/>
              </a:rPr>
              <a:t>当</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，有</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则系统原点的平衡状态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为大范围一致渐近稳定 </a:t>
            </a:r>
          </a:p>
        </p:txBody>
      </p:sp>
      <p:sp>
        <p:nvSpPr>
          <p:cNvPr id="457736" name="Rectangle 8"/>
          <p:cNvSpPr>
            <a:spLocks noChangeArrowheads="1"/>
          </p:cNvSpPr>
          <p:nvPr/>
        </p:nvSpPr>
        <p:spPr bwMode="auto">
          <a:xfrm>
            <a:off x="0" y="323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aphicFrame>
        <p:nvGraphicFramePr>
          <p:cNvPr id="457737" name="Object 9"/>
          <p:cNvGraphicFramePr>
            <a:graphicFrameLocks noChangeAspect="1"/>
          </p:cNvGraphicFramePr>
          <p:nvPr/>
        </p:nvGraphicFramePr>
        <p:xfrm>
          <a:off x="1822450" y="2851150"/>
          <a:ext cx="539750" cy="369888"/>
        </p:xfrm>
        <a:graphic>
          <a:graphicData uri="http://schemas.openxmlformats.org/presentationml/2006/ole">
            <mc:AlternateContent xmlns:mc="http://schemas.openxmlformats.org/markup-compatibility/2006">
              <mc:Choice xmlns:v="urn:schemas-microsoft-com:vml" Requires="v">
                <p:oleObj spid="_x0000_s18447" name="公式" r:id="rId5" imgW="330200" imgH="228600" progId="Equation.3">
                  <p:embed/>
                </p:oleObj>
              </mc:Choice>
              <mc:Fallback>
                <p:oleObj name="公式" r:id="rId5" imgW="330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450" y="2851150"/>
                        <a:ext cx="539750"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38" name="Text Box 10"/>
          <p:cNvSpPr txBox="1">
            <a:spLocks noChangeArrowheads="1"/>
          </p:cNvSpPr>
          <p:nvPr/>
        </p:nvSpPr>
        <p:spPr bwMode="auto">
          <a:xfrm>
            <a:off x="381000" y="4117975"/>
            <a:ext cx="837565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lnSpc>
                <a:spcPct val="135000"/>
              </a:lnSpc>
              <a:spcBef>
                <a:spcPct val="0"/>
              </a:spcBef>
              <a:spcAft>
                <a:spcPct val="0"/>
              </a:spcAft>
            </a:pPr>
            <a:r>
              <a:rPr lang="zh-CN" altLang="en-US" sz="2000" b="1">
                <a:solidFill>
                  <a:srgbClr val="FF0000"/>
                </a:solidFill>
                <a:latin typeface="Times New Roman" panose="02020603050405020304" pitchFamily="18" charset="0"/>
                <a:ea typeface="楷体_GB2312" pitchFamily="49" charset="-122"/>
              </a:rPr>
              <a:t>注：</a:t>
            </a:r>
            <a:r>
              <a:rPr lang="zh-CN" altLang="en-US" sz="2000" b="1">
                <a:solidFill>
                  <a:srgbClr val="000000"/>
                </a:solidFill>
                <a:latin typeface="Times New Roman" panose="02020603050405020304" pitchFamily="18" charset="0"/>
                <a:ea typeface="楷体_GB2312" pitchFamily="49" charset="-122"/>
              </a:rPr>
              <a:t>与时变情形相比，时不变系统的</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稳定性定理的条件在形式和判断上都可得到很大的简化：</a:t>
            </a:r>
          </a:p>
          <a:p>
            <a:pPr lvl="1" eaLnBrk="0" fontAlgn="base" hangingPunct="0">
              <a:lnSpc>
                <a:spcPct val="135000"/>
              </a:lnSpc>
              <a:spcBef>
                <a:spcPct val="0"/>
              </a:spcBef>
              <a:spcAft>
                <a:spcPct val="0"/>
              </a:spcAft>
              <a:buFontTx/>
              <a:buAutoNum type="arabicParenR"/>
            </a:pPr>
            <a:r>
              <a:rPr lang="zh-CN" altLang="en-US" sz="2000" b="1">
                <a:solidFill>
                  <a:srgbClr val="000000"/>
                </a:solidFill>
                <a:latin typeface="Times New Roman" panose="02020603050405020304" pitchFamily="18" charset="0"/>
                <a:ea typeface="楷体_GB2312" pitchFamily="49" charset="-122"/>
              </a:rPr>
              <a:t>判断标量函数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的正定性时，不再需要定义两个连续的</a:t>
            </a:r>
            <a:r>
              <a:rPr lang="zh-CN" altLang="en-US" sz="2000" b="1">
                <a:solidFill>
                  <a:srgbClr val="FF0000"/>
                </a:solidFill>
                <a:latin typeface="Times New Roman" panose="02020603050405020304" pitchFamily="18" charset="0"/>
                <a:ea typeface="楷体_GB2312" pitchFamily="49" charset="-122"/>
              </a:rPr>
              <a:t>非减标量函数</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和</a:t>
            </a:r>
            <a:r>
              <a:rPr lang="zh-CN" altLang="en-US" sz="2000" b="1" i="1">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t>
            </a:r>
          </a:p>
          <a:p>
            <a:pPr lvl="1" eaLnBrk="0" fontAlgn="base" hangingPunct="0">
              <a:lnSpc>
                <a:spcPct val="135000"/>
              </a:lnSpc>
              <a:spcBef>
                <a:spcPct val="0"/>
              </a:spcBef>
              <a:spcAft>
                <a:spcPct val="0"/>
              </a:spcAft>
              <a:buFontTx/>
              <a:buAutoNum type="arabicParenR"/>
            </a:pPr>
            <a:r>
              <a:rPr lang="zh-CN" altLang="en-US" sz="2000" b="1">
                <a:solidFill>
                  <a:srgbClr val="000000"/>
                </a:solidFill>
                <a:latin typeface="Times New Roman" panose="02020603050405020304" pitchFamily="18" charset="0"/>
                <a:ea typeface="楷体_GB2312" pitchFamily="49" charset="-122"/>
              </a:rPr>
              <a:t>判断标量函数   </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的正定性时，不再需要定义一个连续的</a:t>
            </a:r>
            <a:r>
              <a:rPr lang="zh-CN" altLang="en-US" sz="2000" b="1">
                <a:solidFill>
                  <a:srgbClr val="FF0000"/>
                </a:solidFill>
                <a:latin typeface="Times New Roman" panose="02020603050405020304" pitchFamily="18" charset="0"/>
                <a:ea typeface="楷体_GB2312" pitchFamily="49" charset="-122"/>
              </a:rPr>
              <a:t>非减标量函数</a:t>
            </a:r>
            <a:r>
              <a:rPr lang="el-GR" altLang="zh-CN" sz="2000" b="1" i="1">
                <a:solidFill>
                  <a:srgbClr val="000000"/>
                </a:solidFill>
                <a:latin typeface="Times New Roman" panose="02020603050405020304" pitchFamily="18" charset="0"/>
                <a:ea typeface="楷体_GB2312" pitchFamily="49" charset="-122"/>
              </a:rPr>
              <a:t>γ</a:t>
            </a:r>
            <a:r>
              <a:rPr lang="en-US" altLang="zh-CN" sz="2000" b="1">
                <a:solidFill>
                  <a:srgbClr val="000000"/>
                </a:solidFill>
                <a:latin typeface="Times New Roman" panose="02020603050405020304" pitchFamily="18" charset="0"/>
                <a:ea typeface="楷体_GB2312" pitchFamily="49" charset="-122"/>
              </a:rPr>
              <a:t>(•)</a:t>
            </a:r>
          </a:p>
        </p:txBody>
      </p:sp>
      <p:sp>
        <p:nvSpPr>
          <p:cNvPr id="457739" name="Rectangle 11"/>
          <p:cNvSpPr>
            <a:spLocks noChangeArrowheads="1"/>
          </p:cNvSpPr>
          <p:nvPr/>
        </p:nvSpPr>
        <p:spPr bwMode="auto">
          <a:xfrm>
            <a:off x="228600" y="2286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大范围渐近稳定的判别定理</a:t>
            </a:r>
          </a:p>
        </p:txBody>
      </p:sp>
      <p:graphicFrame>
        <p:nvGraphicFramePr>
          <p:cNvPr id="457740" name="Object 12"/>
          <p:cNvGraphicFramePr>
            <a:graphicFrameLocks noChangeAspect="1"/>
          </p:cNvGraphicFramePr>
          <p:nvPr/>
        </p:nvGraphicFramePr>
        <p:xfrm>
          <a:off x="2813050" y="5919788"/>
          <a:ext cx="249238" cy="328612"/>
        </p:xfrm>
        <a:graphic>
          <a:graphicData uri="http://schemas.openxmlformats.org/presentationml/2006/ole">
            <mc:AlternateContent xmlns:mc="http://schemas.openxmlformats.org/markup-compatibility/2006">
              <mc:Choice xmlns:v="urn:schemas-microsoft-com:vml" Requires="v">
                <p:oleObj spid="_x0000_s18448" name="Equation" r:id="rId7" imgW="152280" imgH="203040" progId="Equation.DSMT4">
                  <p:embed/>
                </p:oleObj>
              </mc:Choice>
              <mc:Fallback>
                <p:oleObj name="Equation" r:id="rId7" imgW="1522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3050" y="5919788"/>
                        <a:ext cx="249238"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6021979"/>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7739"/>
                                        </p:tgtEl>
                                        <p:attrNameLst>
                                          <p:attrName>style.visibility</p:attrName>
                                        </p:attrNameLst>
                                      </p:cBhvr>
                                      <p:to>
                                        <p:strVal val="visible"/>
                                      </p:to>
                                    </p:set>
                                    <p:animEffect transition="in" filter="blinds(horizontal)">
                                      <p:cBhvr>
                                        <p:cTn id="7" dur="500"/>
                                        <p:tgtEl>
                                          <p:spTgt spid="457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7731"/>
                                        </p:tgtEl>
                                        <p:attrNameLst>
                                          <p:attrName>style.visibility</p:attrName>
                                        </p:attrNameLst>
                                      </p:cBhvr>
                                      <p:to>
                                        <p:strVal val="visible"/>
                                      </p:to>
                                    </p:set>
                                    <p:animEffect transition="in" filter="blinds(horizontal)">
                                      <p:cBhvr>
                                        <p:cTn id="12" dur="500"/>
                                        <p:tgtEl>
                                          <p:spTgt spid="457731"/>
                                        </p:tgtEl>
                                      </p:cBhvr>
                                    </p:animEffect>
                                  </p:childTnLst>
                                </p:cTn>
                              </p:par>
                              <p:par>
                                <p:cTn id="13" presetID="3" presetClass="entr" presetSubtype="10" fill="hold" nodeType="withEffect">
                                  <p:stCondLst>
                                    <p:cond delay="0"/>
                                  </p:stCondLst>
                                  <p:childTnLst>
                                    <p:set>
                                      <p:cBhvr>
                                        <p:cTn id="14" dur="1" fill="hold">
                                          <p:stCondLst>
                                            <p:cond delay="0"/>
                                          </p:stCondLst>
                                        </p:cTn>
                                        <p:tgtEl>
                                          <p:spTgt spid="457733"/>
                                        </p:tgtEl>
                                        <p:attrNameLst>
                                          <p:attrName>style.visibility</p:attrName>
                                        </p:attrNameLst>
                                      </p:cBhvr>
                                      <p:to>
                                        <p:strVal val="visible"/>
                                      </p:to>
                                    </p:set>
                                    <p:animEffect transition="in" filter="blinds(horizontal)">
                                      <p:cBhvr>
                                        <p:cTn id="15" dur="500"/>
                                        <p:tgtEl>
                                          <p:spTgt spid="45773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7734"/>
                                        </p:tgtEl>
                                        <p:attrNameLst>
                                          <p:attrName>style.visibility</p:attrName>
                                        </p:attrNameLst>
                                      </p:cBhvr>
                                      <p:to>
                                        <p:strVal val="visible"/>
                                      </p:to>
                                    </p:set>
                                    <p:animEffect transition="in" filter="blinds(horizontal)">
                                      <p:cBhvr>
                                        <p:cTn id="18" dur="500"/>
                                        <p:tgtEl>
                                          <p:spTgt spid="4577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57735"/>
                                        </p:tgtEl>
                                        <p:attrNameLst>
                                          <p:attrName>style.visibility</p:attrName>
                                        </p:attrNameLst>
                                      </p:cBhvr>
                                      <p:to>
                                        <p:strVal val="visible"/>
                                      </p:to>
                                    </p:set>
                                    <p:animEffect transition="in" filter="blinds(horizontal)">
                                      <p:cBhvr>
                                        <p:cTn id="21" dur="500"/>
                                        <p:tgtEl>
                                          <p:spTgt spid="457735"/>
                                        </p:tgtEl>
                                      </p:cBhvr>
                                    </p:animEffect>
                                  </p:childTnLst>
                                </p:cTn>
                              </p:par>
                              <p:par>
                                <p:cTn id="22" presetID="3" presetClass="entr" presetSubtype="10" fill="hold" nodeType="withEffect">
                                  <p:stCondLst>
                                    <p:cond delay="0"/>
                                  </p:stCondLst>
                                  <p:childTnLst>
                                    <p:set>
                                      <p:cBhvr>
                                        <p:cTn id="23" dur="1" fill="hold">
                                          <p:stCondLst>
                                            <p:cond delay="0"/>
                                          </p:stCondLst>
                                        </p:cTn>
                                        <p:tgtEl>
                                          <p:spTgt spid="457737"/>
                                        </p:tgtEl>
                                        <p:attrNameLst>
                                          <p:attrName>style.visibility</p:attrName>
                                        </p:attrNameLst>
                                      </p:cBhvr>
                                      <p:to>
                                        <p:strVal val="visible"/>
                                      </p:to>
                                    </p:set>
                                    <p:animEffect transition="in" filter="blinds(horizontal)">
                                      <p:cBhvr>
                                        <p:cTn id="24" dur="500"/>
                                        <p:tgtEl>
                                          <p:spTgt spid="4577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57738">
                                            <p:txEl>
                                              <p:pRg st="0" end="0"/>
                                            </p:txEl>
                                          </p:spTgt>
                                        </p:tgtEl>
                                        <p:attrNameLst>
                                          <p:attrName>style.visibility</p:attrName>
                                        </p:attrNameLst>
                                      </p:cBhvr>
                                      <p:to>
                                        <p:strVal val="visible"/>
                                      </p:to>
                                    </p:set>
                                    <p:animEffect transition="in" filter="blinds(horizontal)">
                                      <p:cBhvr>
                                        <p:cTn id="29" dur="500"/>
                                        <p:tgtEl>
                                          <p:spTgt spid="457738">
                                            <p:txEl>
                                              <p:pRg st="0" end="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57738">
                                            <p:txEl>
                                              <p:pRg st="1" end="1"/>
                                            </p:txEl>
                                          </p:spTgt>
                                        </p:tgtEl>
                                        <p:attrNameLst>
                                          <p:attrName>style.visibility</p:attrName>
                                        </p:attrNameLst>
                                      </p:cBhvr>
                                      <p:to>
                                        <p:strVal val="visible"/>
                                      </p:to>
                                    </p:set>
                                    <p:animEffect transition="in" filter="blinds(horizontal)">
                                      <p:cBhvr>
                                        <p:cTn id="32" dur="500"/>
                                        <p:tgtEl>
                                          <p:spTgt spid="457738">
                                            <p:txEl>
                                              <p:pRg st="1" end="1"/>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57738">
                                            <p:txEl>
                                              <p:pRg st="2" end="2"/>
                                            </p:txEl>
                                          </p:spTgt>
                                        </p:tgtEl>
                                        <p:attrNameLst>
                                          <p:attrName>style.visibility</p:attrName>
                                        </p:attrNameLst>
                                      </p:cBhvr>
                                      <p:to>
                                        <p:strVal val="visible"/>
                                      </p:to>
                                    </p:set>
                                    <p:animEffect transition="in" filter="blinds(horizontal)">
                                      <p:cBhvr>
                                        <p:cTn id="35" dur="500"/>
                                        <p:tgtEl>
                                          <p:spTgt spid="457738">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57740"/>
                                        </p:tgtEl>
                                        <p:attrNameLst>
                                          <p:attrName>style.visibility</p:attrName>
                                        </p:attrNameLst>
                                      </p:cBhvr>
                                      <p:to>
                                        <p:strVal val="visible"/>
                                      </p:to>
                                    </p:set>
                                    <p:animEffect transition="in" filter="blinds(horizontal)">
                                      <p:cBhvr>
                                        <p:cTn id="38" dur="500"/>
                                        <p:tgtEl>
                                          <p:spTgt spid="457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p:bldP spid="457734" grpId="0"/>
      <p:bldP spid="457735" grpId="0"/>
      <p:bldP spid="457738" grpId="0" build="p"/>
      <p:bldP spid="4577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0" name="Text Box 10"/>
          <p:cNvSpPr txBox="1">
            <a:spLocks noChangeArrowheads="1"/>
          </p:cNvSpPr>
          <p:nvPr/>
        </p:nvSpPr>
        <p:spPr bwMode="auto">
          <a:xfrm>
            <a:off x="615950" y="5791200"/>
            <a:ext cx="83756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0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(5)  </a:t>
            </a:r>
            <a:r>
              <a:rPr lang="zh-CN" altLang="en-US" sz="2000" b="1">
                <a:solidFill>
                  <a:srgbClr val="000000"/>
                </a:solidFill>
                <a:latin typeface="Times New Roman" panose="02020603050405020304" pitchFamily="18" charset="0"/>
                <a:ea typeface="楷体_GB2312" pitchFamily="49" charset="-122"/>
              </a:rPr>
              <a:t>应用原则</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多次试取，退求其次”</a:t>
            </a:r>
          </a:p>
          <a:p>
            <a:pPr eaLnBrk="0" fontAlgn="base" hangingPunct="0">
              <a:lnSpc>
                <a:spcPct val="10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大范围渐近稳定性→小范围渐近稳定→稳定→不稳定</a:t>
            </a:r>
          </a:p>
        </p:txBody>
      </p:sp>
      <p:sp>
        <p:nvSpPr>
          <p:cNvPr id="593931" name="Rectangle 11"/>
          <p:cNvSpPr>
            <a:spLocks noChangeArrowheads="1"/>
          </p:cNvSpPr>
          <p:nvPr/>
        </p:nvSpPr>
        <p:spPr bwMode="auto">
          <a:xfrm>
            <a:off x="228600" y="152400"/>
            <a:ext cx="579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05000"/>
              </a:lnSpc>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大范围渐近稳定的判别定理</a:t>
            </a:r>
            <a:r>
              <a:rPr lang="en-US" altLang="zh-CN" sz="2400" b="1">
                <a:solidFill>
                  <a:srgbClr val="333399"/>
                </a:solidFill>
                <a:latin typeface="Times New Roman" panose="02020603050405020304" pitchFamily="18" charset="0"/>
                <a:ea typeface="楷体_GB2312" pitchFamily="49" charset="-122"/>
              </a:rPr>
              <a:t>—</a:t>
            </a:r>
            <a:r>
              <a:rPr lang="zh-CN" altLang="en-US" sz="2400" b="1">
                <a:solidFill>
                  <a:srgbClr val="333399"/>
                </a:solidFill>
                <a:latin typeface="Times New Roman" panose="02020603050405020304" pitchFamily="18" charset="0"/>
                <a:ea typeface="楷体_GB2312" pitchFamily="49" charset="-122"/>
              </a:rPr>
              <a:t>说明</a:t>
            </a:r>
          </a:p>
        </p:txBody>
      </p:sp>
      <p:sp>
        <p:nvSpPr>
          <p:cNvPr id="593933" name="Rectangle 13"/>
          <p:cNvSpPr>
            <a:spLocks noChangeArrowheads="1"/>
          </p:cNvSpPr>
          <p:nvPr/>
        </p:nvSpPr>
        <p:spPr bwMode="auto">
          <a:xfrm>
            <a:off x="609600" y="685800"/>
            <a:ext cx="8305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(1)  </a:t>
            </a:r>
            <a:r>
              <a:rPr lang="zh-CN" altLang="en-US" sz="2000" b="1">
                <a:solidFill>
                  <a:srgbClr val="000000"/>
                </a:solidFill>
                <a:latin typeface="Times New Roman" panose="02020603050405020304" pitchFamily="18" charset="0"/>
                <a:ea typeface="楷体_GB2312" pitchFamily="49" charset="-122"/>
              </a:rPr>
              <a:t>普适性和直观性</a:t>
            </a:r>
          </a:p>
          <a:p>
            <a:pPr fontAlgn="base">
              <a:lnSpc>
                <a:spcPct val="10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主稳定性判据适用线性和非线性、时变和时不变等各类动态系统</a:t>
            </a:r>
          </a:p>
        </p:txBody>
      </p:sp>
      <p:sp>
        <p:nvSpPr>
          <p:cNvPr id="593935" name="Rectangle 15"/>
          <p:cNvSpPr>
            <a:spLocks noChangeArrowheads="1"/>
          </p:cNvSpPr>
          <p:nvPr/>
        </p:nvSpPr>
        <p:spPr bwMode="auto">
          <a:xfrm>
            <a:off x="609600" y="1800225"/>
            <a:ext cx="84582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(2)  </a:t>
            </a:r>
            <a:r>
              <a:rPr lang="zh-CN" altLang="en-US" sz="2000" b="1">
                <a:solidFill>
                  <a:srgbClr val="000000"/>
                </a:solidFill>
                <a:latin typeface="Times New Roman" panose="02020603050405020304" pitchFamily="18" charset="0"/>
                <a:ea typeface="楷体_GB2312" pitchFamily="49" charset="-122"/>
              </a:rPr>
              <a:t>物理含义</a:t>
            </a:r>
          </a:p>
          <a:p>
            <a:pPr fontAlgn="base">
              <a:lnSpc>
                <a:spcPct val="10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   </a:t>
            </a:r>
            <a:r>
              <a:rPr lang="zh-CN" altLang="en-US" sz="2000" b="1">
                <a:solidFill>
                  <a:srgbClr val="000000"/>
                </a:solidFill>
                <a:latin typeface="Times New Roman" panose="02020603050405020304" pitchFamily="18" charset="0"/>
                <a:ea typeface="楷体_GB2312" pitchFamily="49" charset="-122"/>
              </a:rPr>
              <a:t>从物理学角度，</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可视为“广义能量”，其导数视为“广义能量的变化率”</a:t>
            </a:r>
          </a:p>
          <a:p>
            <a:pPr fontAlgn="base">
              <a:lnSpc>
                <a:spcPct val="10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b.   </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不等同于能量</a:t>
            </a:r>
          </a:p>
        </p:txBody>
      </p:sp>
      <p:sp>
        <p:nvSpPr>
          <p:cNvPr id="593937" name="Rectangle 17"/>
          <p:cNvSpPr>
            <a:spLocks noChangeArrowheads="1"/>
          </p:cNvSpPr>
          <p:nvPr/>
        </p:nvSpPr>
        <p:spPr bwMode="auto">
          <a:xfrm>
            <a:off x="609600" y="3232150"/>
            <a:ext cx="8342313"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(3)  </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函数的选取</a:t>
            </a:r>
          </a:p>
          <a:p>
            <a:pPr fontAlgn="base">
              <a:lnSpc>
                <a:spcPct val="10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系统渐近稳定性的判别，归结为</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的选取，一般选取</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为状态</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的二次型函数，如</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baseline="30000">
                <a:solidFill>
                  <a:srgbClr val="000000"/>
                </a:solidFill>
                <a:latin typeface="Times New Roman" panose="02020603050405020304" pitchFamily="18" charset="0"/>
                <a:ea typeface="楷体_GB2312" pitchFamily="49" charset="-122"/>
              </a:rPr>
              <a:t>2</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30000">
                <a:solidFill>
                  <a:srgbClr val="000000"/>
                </a:solidFill>
                <a:latin typeface="Times New Roman" panose="02020603050405020304" pitchFamily="18" charset="0"/>
                <a:ea typeface="楷体_GB2312" pitchFamily="49" charset="-122"/>
              </a:rPr>
              <a:t>T</a:t>
            </a:r>
            <a:r>
              <a:rPr lang="en-US" altLang="zh-CN" sz="2000" b="1" i="1">
                <a:solidFill>
                  <a:srgbClr val="000000"/>
                </a:solidFill>
                <a:latin typeface="Times New Roman" panose="02020603050405020304" pitchFamily="18" charset="0"/>
                <a:ea typeface="楷体_GB2312" pitchFamily="49" charset="-122"/>
              </a:rPr>
              <a:t>Qx</a:t>
            </a:r>
            <a:r>
              <a:rPr lang="zh-CN" altLang="en-US"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rPr>
              <a:t>…</a:t>
            </a:r>
          </a:p>
          <a:p>
            <a:pPr fontAlgn="base">
              <a:lnSpc>
                <a:spcPct val="10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需要研究者的</a:t>
            </a:r>
            <a:r>
              <a:rPr lang="zh-CN" altLang="en-US" sz="2000" b="1">
                <a:solidFill>
                  <a:srgbClr val="009999"/>
                </a:solidFill>
                <a:latin typeface="Times New Roman" panose="02020603050405020304" pitchFamily="18" charset="0"/>
                <a:ea typeface="楷体_GB2312" pitchFamily="49" charset="-122"/>
              </a:rPr>
              <a:t>经验与技巧</a:t>
            </a:r>
            <a:r>
              <a:rPr lang="zh-CN" altLang="en-US" sz="2000" b="1">
                <a:solidFill>
                  <a:srgbClr val="000000"/>
                </a:solidFill>
                <a:latin typeface="Times New Roman" panose="02020603050405020304" pitchFamily="18" charset="0"/>
                <a:ea typeface="楷体_GB2312" pitchFamily="49" charset="-122"/>
              </a:rPr>
              <a:t>，缺少一般性的有效选取方法</a:t>
            </a:r>
          </a:p>
        </p:txBody>
      </p:sp>
      <p:sp>
        <p:nvSpPr>
          <p:cNvPr id="593940" name="Rectangle 20"/>
          <p:cNvSpPr>
            <a:spLocks noChangeArrowheads="1"/>
          </p:cNvSpPr>
          <p:nvPr/>
        </p:nvSpPr>
        <p:spPr bwMode="auto">
          <a:xfrm>
            <a:off x="609600" y="4648200"/>
            <a:ext cx="83820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0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(4)  </a:t>
            </a:r>
            <a:r>
              <a:rPr lang="zh-CN" altLang="en-US" sz="2000" b="1">
                <a:solidFill>
                  <a:srgbClr val="000000"/>
                </a:solidFill>
                <a:latin typeface="Times New Roman" panose="02020603050405020304" pitchFamily="18" charset="0"/>
                <a:ea typeface="楷体_GB2312" pitchFamily="49" charset="-122"/>
              </a:rPr>
              <a:t>充分属性</a:t>
            </a:r>
          </a:p>
          <a:p>
            <a:pPr fontAlgn="base">
              <a:lnSpc>
                <a:spcPct val="105000"/>
              </a:lnSpc>
              <a:spcBef>
                <a:spcPct val="0"/>
              </a:spcBef>
              <a:spcAft>
                <a:spcPct val="0"/>
              </a:spcAft>
            </a:pPr>
            <a:r>
              <a:rPr lang="zh-CN" altLang="en-US" sz="2000" b="1" i="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定理的条件只是保证系统稳定的一个</a:t>
            </a:r>
            <a:r>
              <a:rPr lang="zh-CN" altLang="en-US" sz="2000" b="1">
                <a:solidFill>
                  <a:srgbClr val="FF0000"/>
                </a:solidFill>
                <a:latin typeface="Times New Roman" panose="02020603050405020304" pitchFamily="18" charset="0"/>
                <a:ea typeface="楷体_GB2312" pitchFamily="49" charset="-122"/>
              </a:rPr>
              <a:t>充分条件</a:t>
            </a:r>
            <a:r>
              <a:rPr lang="zh-CN" altLang="en-US" sz="2000" b="1">
                <a:solidFill>
                  <a:srgbClr val="000000"/>
                </a:solidFill>
                <a:latin typeface="Times New Roman" panose="02020603050405020304" pitchFamily="18" charset="0"/>
                <a:ea typeface="楷体_GB2312" pitchFamily="49" charset="-122"/>
              </a:rPr>
              <a:t>，若不能找到满足定理条件的</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函数，不能对系统的稳定性作否定性结论</a:t>
            </a:r>
          </a:p>
        </p:txBody>
      </p:sp>
    </p:spTree>
    <p:extLst>
      <p:ext uri="{BB962C8B-B14F-4D97-AF65-F5344CB8AC3E}">
        <p14:creationId xmlns:p14="http://schemas.microsoft.com/office/powerpoint/2010/main" val="77148172"/>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3931"/>
                                        </p:tgtEl>
                                        <p:attrNameLst>
                                          <p:attrName>style.visibility</p:attrName>
                                        </p:attrNameLst>
                                      </p:cBhvr>
                                      <p:to>
                                        <p:strVal val="visible"/>
                                      </p:to>
                                    </p:set>
                                    <p:animEffect transition="in" filter="blinds(horizontal)">
                                      <p:cBhvr>
                                        <p:cTn id="7" dur="500"/>
                                        <p:tgtEl>
                                          <p:spTgt spid="593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33"/>
                                        </p:tgtEl>
                                        <p:attrNameLst>
                                          <p:attrName>style.visibility</p:attrName>
                                        </p:attrNameLst>
                                      </p:cBhvr>
                                      <p:to>
                                        <p:strVal val="visible"/>
                                      </p:to>
                                    </p:set>
                                    <p:animEffect transition="in" filter="blinds(horizontal)">
                                      <p:cBhvr>
                                        <p:cTn id="12" dur="500"/>
                                        <p:tgtEl>
                                          <p:spTgt spid="593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35"/>
                                        </p:tgtEl>
                                        <p:attrNameLst>
                                          <p:attrName>style.visibility</p:attrName>
                                        </p:attrNameLst>
                                      </p:cBhvr>
                                      <p:to>
                                        <p:strVal val="visible"/>
                                      </p:to>
                                    </p:set>
                                    <p:animEffect transition="in" filter="blinds(horizontal)">
                                      <p:cBhvr>
                                        <p:cTn id="17" dur="500"/>
                                        <p:tgtEl>
                                          <p:spTgt spid="5939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37"/>
                                        </p:tgtEl>
                                        <p:attrNameLst>
                                          <p:attrName>style.visibility</p:attrName>
                                        </p:attrNameLst>
                                      </p:cBhvr>
                                      <p:to>
                                        <p:strVal val="visible"/>
                                      </p:to>
                                    </p:set>
                                    <p:animEffect transition="in" filter="blinds(horizontal)">
                                      <p:cBhvr>
                                        <p:cTn id="22" dur="500"/>
                                        <p:tgtEl>
                                          <p:spTgt spid="5939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40"/>
                                        </p:tgtEl>
                                        <p:attrNameLst>
                                          <p:attrName>style.visibility</p:attrName>
                                        </p:attrNameLst>
                                      </p:cBhvr>
                                      <p:to>
                                        <p:strVal val="visible"/>
                                      </p:to>
                                    </p:set>
                                    <p:animEffect transition="in" filter="blinds(horizontal)">
                                      <p:cBhvr>
                                        <p:cTn id="27" dur="500"/>
                                        <p:tgtEl>
                                          <p:spTgt spid="5939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30"/>
                                        </p:tgtEl>
                                        <p:attrNameLst>
                                          <p:attrName>style.visibility</p:attrName>
                                        </p:attrNameLst>
                                      </p:cBhvr>
                                      <p:to>
                                        <p:strVal val="visible"/>
                                      </p:to>
                                    </p:set>
                                    <p:animEffect transition="in" filter="blinds(horizontal)">
                                      <p:cBhvr>
                                        <p:cTn id="32" dur="500"/>
                                        <p:tgtEl>
                                          <p:spTgt spid="593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0" grpId="0"/>
      <p:bldP spid="593931" grpId="0"/>
      <p:bldP spid="593933" grpId="0"/>
      <p:bldP spid="593935" grpId="0"/>
      <p:bldP spid="593937" grpId="0"/>
      <p:bldP spid="5939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228600" y="3810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1</a:t>
            </a:r>
            <a:r>
              <a:rPr lang="zh-CN" altLang="en-US" sz="2000" b="1">
                <a:solidFill>
                  <a:srgbClr val="000000"/>
                </a:solidFill>
                <a:latin typeface="Times New Roman" panose="02020603050405020304" pitchFamily="18" charset="0"/>
                <a:ea typeface="楷体_GB2312" pitchFamily="49" charset="-122"/>
              </a:rPr>
              <a:t>：给定一个连续时间非线性时不变系统，状态方程为</a:t>
            </a:r>
          </a:p>
        </p:txBody>
      </p:sp>
      <p:graphicFrame>
        <p:nvGraphicFramePr>
          <p:cNvPr id="458755" name="Object 3"/>
          <p:cNvGraphicFramePr>
            <a:graphicFrameLocks noChangeAspect="1"/>
          </p:cNvGraphicFramePr>
          <p:nvPr/>
        </p:nvGraphicFramePr>
        <p:xfrm>
          <a:off x="3311525" y="788988"/>
          <a:ext cx="2708275" cy="981075"/>
        </p:xfrm>
        <a:graphic>
          <a:graphicData uri="http://schemas.openxmlformats.org/presentationml/2006/ole">
            <mc:AlternateContent xmlns:mc="http://schemas.openxmlformats.org/markup-compatibility/2006">
              <mc:Choice xmlns:v="urn:schemas-microsoft-com:vml" Requires="v">
                <p:oleObj spid="_x0000_s19470" name="公式" r:id="rId3" imgW="1422360" imgH="507960" progId="Equation.3">
                  <p:embed/>
                </p:oleObj>
              </mc:Choice>
              <mc:Fallback>
                <p:oleObj name="公式" r:id="rId3" imgW="142236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1525" y="788988"/>
                        <a:ext cx="27082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8756" name="Text Box 4"/>
          <p:cNvSpPr txBox="1">
            <a:spLocks noChangeArrowheads="1"/>
          </p:cNvSpPr>
          <p:nvPr/>
        </p:nvSpPr>
        <p:spPr bwMode="auto">
          <a:xfrm>
            <a:off x="842963" y="1906588"/>
            <a:ext cx="792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试确定该系统平衡状态的稳定性 </a:t>
            </a:r>
          </a:p>
        </p:txBody>
      </p:sp>
      <p:sp>
        <p:nvSpPr>
          <p:cNvPr id="458761" name="Rectangle 9"/>
          <p:cNvSpPr>
            <a:spLocks noChangeArrowheads="1"/>
          </p:cNvSpPr>
          <p:nvPr/>
        </p:nvSpPr>
        <p:spPr bwMode="auto">
          <a:xfrm>
            <a:off x="331788" y="2576513"/>
            <a:ext cx="4392612"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0000"/>
                </a:solidFill>
                <a:latin typeface="Times New Roman" panose="02020603050405020304" pitchFamily="18" charset="0"/>
                <a:ea typeface="楷体_GB2312" pitchFamily="49" charset="-122"/>
              </a:rPr>
              <a:t>解：</a:t>
            </a:r>
            <a:r>
              <a:rPr kumimoji="1" lang="zh-CN" altLang="en-US" sz="2000" b="1">
                <a:solidFill>
                  <a:srgbClr val="000000"/>
                </a:solidFill>
                <a:latin typeface="Times New Roman" panose="02020603050405020304" pitchFamily="18" charset="0"/>
                <a:ea typeface="楷体_GB2312" pitchFamily="49" charset="-122"/>
              </a:rPr>
              <a:t>首先，由平衡状态方程可得</a:t>
            </a:r>
            <a:endParaRPr kumimoji="1" lang="zh-CN" altLang="en-US" sz="2000" b="1" u="sng">
              <a:solidFill>
                <a:srgbClr val="000000"/>
              </a:solidFill>
              <a:latin typeface="Times New Roman" panose="02020603050405020304" pitchFamily="18" charset="0"/>
              <a:ea typeface="楷体_GB2312" pitchFamily="49" charset="-122"/>
            </a:endParaRPr>
          </a:p>
        </p:txBody>
      </p:sp>
      <p:graphicFrame>
        <p:nvGraphicFramePr>
          <p:cNvPr id="458762" name="Object 10"/>
          <p:cNvGraphicFramePr>
            <a:graphicFrameLocks noChangeAspect="1"/>
          </p:cNvGraphicFramePr>
          <p:nvPr/>
        </p:nvGraphicFramePr>
        <p:xfrm>
          <a:off x="3395663" y="3121025"/>
          <a:ext cx="2852737" cy="935038"/>
        </p:xfrm>
        <a:graphic>
          <a:graphicData uri="http://schemas.openxmlformats.org/presentationml/2006/ole">
            <mc:AlternateContent xmlns:mc="http://schemas.openxmlformats.org/markup-compatibility/2006">
              <mc:Choice xmlns:v="urn:schemas-microsoft-com:vml" Requires="v">
                <p:oleObj spid="_x0000_s19471" name="公式" r:id="rId5" imgW="1549080" imgH="507960" progId="Equation.3">
                  <p:embed/>
                </p:oleObj>
              </mc:Choice>
              <mc:Fallback>
                <p:oleObj name="公式" r:id="rId5" imgW="154908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663" y="3121025"/>
                        <a:ext cx="2852737" cy="9350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8763" name="Rectangle 11"/>
          <p:cNvSpPr>
            <a:spLocks noChangeArrowheads="1"/>
          </p:cNvSpPr>
          <p:nvPr/>
        </p:nvSpPr>
        <p:spPr bwMode="auto">
          <a:xfrm>
            <a:off x="838200" y="4116388"/>
            <a:ext cx="716280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求解得唯一的平衡状态为</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1</a:t>
            </a:r>
            <a:r>
              <a:rPr kumimoji="1" lang="en-US" altLang="zh-CN" sz="2000" b="1">
                <a:solidFill>
                  <a:srgbClr val="000000"/>
                </a:solidFill>
                <a:latin typeface="Times New Roman" panose="02020603050405020304" pitchFamily="18" charset="0"/>
                <a:ea typeface="楷体_GB2312" pitchFamily="49" charset="-122"/>
              </a:rPr>
              <a:t>= 0,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 0,</a:t>
            </a:r>
            <a:r>
              <a:rPr kumimoji="1" lang="en-US" altLang="zh-CN"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即</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a:t>
            </a:r>
            <a:r>
              <a:rPr kumimoji="1" lang="en-US" altLang="zh-CN" sz="2000" b="1">
                <a:solidFill>
                  <a:srgbClr val="000000"/>
                </a:solidFill>
                <a:latin typeface="Times New Roman" panose="02020603050405020304" pitchFamily="18" charset="0"/>
                <a:ea typeface="楷体_GB2312" pitchFamily="49" charset="-122"/>
              </a:rPr>
              <a:t>= 0</a:t>
            </a:r>
            <a:r>
              <a:rPr kumimoji="1" lang="en-US" altLang="zh-CN"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为坐标原点</a:t>
            </a:r>
            <a:endParaRPr lang="zh-CN" altLang="en-US" sz="2000" b="1">
              <a:solidFill>
                <a:srgbClr val="000000"/>
              </a:solidFill>
              <a:latin typeface="Times New Roman" panose="02020603050405020304" pitchFamily="18" charset="0"/>
              <a:ea typeface="楷体_GB2312" pitchFamily="49" charset="-122"/>
            </a:endParaRPr>
          </a:p>
        </p:txBody>
      </p:sp>
      <p:graphicFrame>
        <p:nvGraphicFramePr>
          <p:cNvPr id="458767" name="Object 15"/>
          <p:cNvGraphicFramePr>
            <a:graphicFrameLocks noChangeAspect="1"/>
          </p:cNvGraphicFramePr>
          <p:nvPr/>
        </p:nvGraphicFramePr>
        <p:xfrm>
          <a:off x="3886200" y="5167313"/>
          <a:ext cx="2057400" cy="488950"/>
        </p:xfrm>
        <a:graphic>
          <a:graphicData uri="http://schemas.openxmlformats.org/presentationml/2006/ole">
            <mc:AlternateContent xmlns:mc="http://schemas.openxmlformats.org/markup-compatibility/2006">
              <mc:Choice xmlns:v="urn:schemas-microsoft-com:vml" Requires="v">
                <p:oleObj spid="_x0000_s19472" name="公式" r:id="rId7" imgW="977760" imgH="241200" progId="Equation.3">
                  <p:embed/>
                </p:oleObj>
              </mc:Choice>
              <mc:Fallback>
                <p:oleObj name="公式" r:id="rId7" imgW="97776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5167313"/>
                        <a:ext cx="2057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8768" name="Rectangle 16"/>
          <p:cNvSpPr>
            <a:spLocks noChangeArrowheads="1"/>
          </p:cNvSpPr>
          <p:nvPr/>
        </p:nvSpPr>
        <p:spPr bwMode="auto">
          <a:xfrm>
            <a:off x="835025" y="4665663"/>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其次，选</a:t>
            </a:r>
            <a:r>
              <a:rPr lang="zh-CN" altLang="en-US" sz="2000" b="1">
                <a:solidFill>
                  <a:srgbClr val="000000"/>
                </a:solidFill>
                <a:latin typeface="Times New Roman" panose="02020603050405020304" pitchFamily="18" charset="0"/>
                <a:ea typeface="楷体_GB2312" pitchFamily="49" charset="-122"/>
              </a:rPr>
              <a:t>取一正定的标量函数 </a:t>
            </a:r>
          </a:p>
        </p:txBody>
      </p:sp>
      <p:sp>
        <p:nvSpPr>
          <p:cNvPr id="458769" name="Rectangle 17"/>
          <p:cNvSpPr>
            <a:spLocks noChangeArrowheads="1"/>
          </p:cNvSpPr>
          <p:nvPr/>
        </p:nvSpPr>
        <p:spPr bwMode="auto">
          <a:xfrm>
            <a:off x="838200" y="5775325"/>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可知，</a:t>
            </a:r>
            <a:r>
              <a:rPr kumimoji="1" lang="en-US" altLang="zh-CN" sz="2000" b="1" i="1">
                <a:solidFill>
                  <a:srgbClr val="000000"/>
                </a:solidFill>
                <a:latin typeface="Times New Roman" panose="02020603050405020304" pitchFamily="18" charset="0"/>
                <a:ea typeface="楷体_GB2312" pitchFamily="49" charset="-122"/>
              </a:rPr>
              <a:t>V</a:t>
            </a:r>
            <a:r>
              <a:rPr kumimoji="1" lang="en-US" altLang="zh-CN" sz="2000" b="1">
                <a:solidFill>
                  <a:srgbClr val="000000"/>
                </a:solidFill>
                <a:latin typeface="Times New Roman" panose="02020603050405020304" pitchFamily="18" charset="0"/>
                <a:ea typeface="楷体_GB2312" pitchFamily="49" charset="-122"/>
              </a:rPr>
              <a:t>(</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a:solidFill>
                  <a:srgbClr val="000000"/>
                </a:solidFill>
                <a:latin typeface="Times New Roman" panose="02020603050405020304" pitchFamily="18" charset="0"/>
                <a:ea typeface="楷体_GB2312" pitchFamily="49" charset="-122"/>
              </a:rPr>
              <a:t>)</a:t>
            </a:r>
            <a:r>
              <a:rPr kumimoji="1" lang="zh-CN" altLang="en-US" sz="2000" b="1">
                <a:solidFill>
                  <a:srgbClr val="000000"/>
                </a:solidFill>
                <a:latin typeface="Times New Roman" panose="02020603050405020304" pitchFamily="18" charset="0"/>
                <a:ea typeface="楷体_GB2312" pitchFamily="49" charset="-122"/>
              </a:rPr>
              <a:t>为正定，且</a:t>
            </a:r>
            <a:r>
              <a:rPr kumimoji="1" lang="en-US" altLang="zh-CN" sz="2000" b="1" i="1">
                <a:solidFill>
                  <a:srgbClr val="000000"/>
                </a:solidFill>
                <a:latin typeface="Times New Roman" panose="02020603050405020304" pitchFamily="18" charset="0"/>
                <a:ea typeface="楷体_GB2312" pitchFamily="49" charset="-122"/>
              </a:rPr>
              <a:t>V</a:t>
            </a:r>
            <a:r>
              <a:rPr kumimoji="1" lang="en-US" altLang="zh-CN" sz="2000" b="1">
                <a:solidFill>
                  <a:srgbClr val="000000"/>
                </a:solidFill>
                <a:latin typeface="Times New Roman" panose="02020603050405020304" pitchFamily="18" charset="0"/>
                <a:ea typeface="楷体_GB2312" pitchFamily="49" charset="-122"/>
              </a:rPr>
              <a:t>(0) = 0</a:t>
            </a:r>
            <a:r>
              <a:rPr lang="en-US" altLang="zh-CN" sz="2000" b="1">
                <a:solidFill>
                  <a:srgbClr val="000000"/>
                </a:solidFill>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3507261338"/>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8754"/>
                                        </p:tgtEl>
                                        <p:attrNameLst>
                                          <p:attrName>style.visibility</p:attrName>
                                        </p:attrNameLst>
                                      </p:cBhvr>
                                      <p:to>
                                        <p:strVal val="visible"/>
                                      </p:to>
                                    </p:set>
                                    <p:animEffect transition="in" filter="blinds(horizontal)">
                                      <p:cBhvr>
                                        <p:cTn id="7" dur="500"/>
                                        <p:tgtEl>
                                          <p:spTgt spid="458754"/>
                                        </p:tgtEl>
                                      </p:cBhvr>
                                    </p:animEffect>
                                  </p:childTnLst>
                                </p:cTn>
                              </p:par>
                              <p:par>
                                <p:cTn id="8" presetID="3" presetClass="entr" presetSubtype="10" fill="hold" nodeType="withEffect">
                                  <p:stCondLst>
                                    <p:cond delay="0"/>
                                  </p:stCondLst>
                                  <p:childTnLst>
                                    <p:set>
                                      <p:cBhvr>
                                        <p:cTn id="9" dur="1" fill="hold">
                                          <p:stCondLst>
                                            <p:cond delay="0"/>
                                          </p:stCondLst>
                                        </p:cTn>
                                        <p:tgtEl>
                                          <p:spTgt spid="458755"/>
                                        </p:tgtEl>
                                        <p:attrNameLst>
                                          <p:attrName>style.visibility</p:attrName>
                                        </p:attrNameLst>
                                      </p:cBhvr>
                                      <p:to>
                                        <p:strVal val="visible"/>
                                      </p:to>
                                    </p:set>
                                    <p:animEffect transition="in" filter="blinds(horizontal)">
                                      <p:cBhvr>
                                        <p:cTn id="10" dur="500"/>
                                        <p:tgtEl>
                                          <p:spTgt spid="45875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8756"/>
                                        </p:tgtEl>
                                        <p:attrNameLst>
                                          <p:attrName>style.visibility</p:attrName>
                                        </p:attrNameLst>
                                      </p:cBhvr>
                                      <p:to>
                                        <p:strVal val="visible"/>
                                      </p:to>
                                    </p:set>
                                    <p:animEffect transition="in" filter="blinds(horizontal)">
                                      <p:cBhvr>
                                        <p:cTn id="13" dur="500"/>
                                        <p:tgtEl>
                                          <p:spTgt spid="4587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8761"/>
                                        </p:tgtEl>
                                        <p:attrNameLst>
                                          <p:attrName>style.visibility</p:attrName>
                                        </p:attrNameLst>
                                      </p:cBhvr>
                                      <p:to>
                                        <p:strVal val="visible"/>
                                      </p:to>
                                    </p:set>
                                    <p:animEffect transition="in" filter="blinds(horizontal)">
                                      <p:cBhvr>
                                        <p:cTn id="18" dur="500"/>
                                        <p:tgtEl>
                                          <p:spTgt spid="458761"/>
                                        </p:tgtEl>
                                      </p:cBhvr>
                                    </p:animEffect>
                                  </p:childTnLst>
                                </p:cTn>
                              </p:par>
                              <p:par>
                                <p:cTn id="19" presetID="3" presetClass="entr" presetSubtype="10" fill="hold" nodeType="withEffect">
                                  <p:stCondLst>
                                    <p:cond delay="0"/>
                                  </p:stCondLst>
                                  <p:childTnLst>
                                    <p:set>
                                      <p:cBhvr>
                                        <p:cTn id="20" dur="1" fill="hold">
                                          <p:stCondLst>
                                            <p:cond delay="0"/>
                                          </p:stCondLst>
                                        </p:cTn>
                                        <p:tgtEl>
                                          <p:spTgt spid="458762"/>
                                        </p:tgtEl>
                                        <p:attrNameLst>
                                          <p:attrName>style.visibility</p:attrName>
                                        </p:attrNameLst>
                                      </p:cBhvr>
                                      <p:to>
                                        <p:strVal val="visible"/>
                                      </p:to>
                                    </p:set>
                                    <p:animEffect transition="in" filter="blinds(horizontal)">
                                      <p:cBhvr>
                                        <p:cTn id="21" dur="500"/>
                                        <p:tgtEl>
                                          <p:spTgt spid="45876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58763"/>
                                        </p:tgtEl>
                                        <p:attrNameLst>
                                          <p:attrName>style.visibility</p:attrName>
                                        </p:attrNameLst>
                                      </p:cBhvr>
                                      <p:to>
                                        <p:strVal val="visible"/>
                                      </p:to>
                                    </p:set>
                                    <p:animEffect transition="in" filter="blinds(horizontal)">
                                      <p:cBhvr>
                                        <p:cTn id="24" dur="500"/>
                                        <p:tgtEl>
                                          <p:spTgt spid="4587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58767"/>
                                        </p:tgtEl>
                                        <p:attrNameLst>
                                          <p:attrName>style.visibility</p:attrName>
                                        </p:attrNameLst>
                                      </p:cBhvr>
                                      <p:to>
                                        <p:strVal val="visible"/>
                                      </p:to>
                                    </p:set>
                                    <p:animEffect transition="in" filter="blinds(horizontal)">
                                      <p:cBhvr>
                                        <p:cTn id="29" dur="500"/>
                                        <p:tgtEl>
                                          <p:spTgt spid="45876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58768"/>
                                        </p:tgtEl>
                                        <p:attrNameLst>
                                          <p:attrName>style.visibility</p:attrName>
                                        </p:attrNameLst>
                                      </p:cBhvr>
                                      <p:to>
                                        <p:strVal val="visible"/>
                                      </p:to>
                                    </p:set>
                                    <p:animEffect transition="in" filter="blinds(horizontal)">
                                      <p:cBhvr>
                                        <p:cTn id="32" dur="500"/>
                                        <p:tgtEl>
                                          <p:spTgt spid="45876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58769"/>
                                        </p:tgtEl>
                                        <p:attrNameLst>
                                          <p:attrName>style.visibility</p:attrName>
                                        </p:attrNameLst>
                                      </p:cBhvr>
                                      <p:to>
                                        <p:strVal val="visible"/>
                                      </p:to>
                                    </p:set>
                                    <p:animEffect transition="in" filter="blinds(horizontal)">
                                      <p:cBhvr>
                                        <p:cTn id="35" dur="500"/>
                                        <p:tgtEl>
                                          <p:spTgt spid="458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p:bldP spid="458756" grpId="0"/>
      <p:bldP spid="458761" grpId="0"/>
      <p:bldP spid="458763" grpId="0"/>
      <p:bldP spid="458768" grpId="0"/>
      <p:bldP spid="45876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304800" y="334963"/>
            <a:ext cx="1077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1</a:t>
            </a:r>
            <a:r>
              <a:rPr lang="zh-CN" altLang="en-US" sz="2000" b="1">
                <a:solidFill>
                  <a:srgbClr val="333399"/>
                </a:solidFill>
                <a:latin typeface="Times New Roman" panose="02020603050405020304" pitchFamily="18" charset="0"/>
                <a:ea typeface="楷体_GB2312" pitchFamily="49" charset="-122"/>
              </a:rPr>
              <a:t>：解</a:t>
            </a:r>
          </a:p>
        </p:txBody>
      </p:sp>
      <p:graphicFrame>
        <p:nvGraphicFramePr>
          <p:cNvPr id="595974" name="Object 6"/>
          <p:cNvGraphicFramePr>
            <a:graphicFrameLocks noChangeAspect="1"/>
          </p:cNvGraphicFramePr>
          <p:nvPr/>
        </p:nvGraphicFramePr>
        <p:xfrm>
          <a:off x="1281113" y="1511300"/>
          <a:ext cx="3749675" cy="828675"/>
        </p:xfrm>
        <a:graphic>
          <a:graphicData uri="http://schemas.openxmlformats.org/presentationml/2006/ole">
            <mc:AlternateContent xmlns:mc="http://schemas.openxmlformats.org/markup-compatibility/2006">
              <mc:Choice xmlns:v="urn:schemas-microsoft-com:vml" Requires="v">
                <p:oleObj spid="_x0000_s20498" name="Equation" r:id="rId3" imgW="1892160" imgH="431640" progId="Equation.DSMT4">
                  <p:embed/>
                </p:oleObj>
              </mc:Choice>
              <mc:Fallback>
                <p:oleObj name="Equation" r:id="rId3" imgW="18921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1511300"/>
                        <a:ext cx="3749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5975" name="Rectangle 7"/>
          <p:cNvSpPr>
            <a:spLocks noChangeArrowheads="1"/>
          </p:cNvSpPr>
          <p:nvPr/>
        </p:nvSpPr>
        <p:spPr bwMode="auto">
          <a:xfrm>
            <a:off x="976313" y="5440363"/>
            <a:ext cx="73294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系统的平衡状态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0</a:t>
            </a:r>
            <a:r>
              <a:rPr lang="zh-CN" altLang="en-US" sz="2000" b="1">
                <a:solidFill>
                  <a:srgbClr val="000000"/>
                </a:solidFill>
                <a:latin typeface="Times New Roman" panose="02020603050405020304" pitchFamily="18" charset="0"/>
                <a:ea typeface="楷体_GB2312" pitchFamily="49" charset="-122"/>
              </a:rPr>
              <a:t>是大范围渐近稳定的</a:t>
            </a:r>
          </a:p>
        </p:txBody>
      </p:sp>
      <p:graphicFrame>
        <p:nvGraphicFramePr>
          <p:cNvPr id="595976" name="Object 8"/>
          <p:cNvGraphicFramePr>
            <a:graphicFrameLocks noChangeAspect="1"/>
          </p:cNvGraphicFramePr>
          <p:nvPr/>
        </p:nvGraphicFramePr>
        <p:xfrm>
          <a:off x="1900238" y="2392363"/>
          <a:ext cx="5902325" cy="1474787"/>
        </p:xfrm>
        <a:graphic>
          <a:graphicData uri="http://schemas.openxmlformats.org/presentationml/2006/ole">
            <mc:AlternateContent xmlns:mc="http://schemas.openxmlformats.org/markup-compatibility/2006">
              <mc:Choice xmlns:v="urn:schemas-microsoft-com:vml" Requires="v">
                <p:oleObj spid="_x0000_s20499" name="Equation" r:id="rId5" imgW="2946240" imgH="761760" progId="Equation.DSMT4">
                  <p:embed/>
                </p:oleObj>
              </mc:Choice>
              <mc:Fallback>
                <p:oleObj name="Equation" r:id="rId5" imgW="2946240" imgH="7617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238" y="2392363"/>
                        <a:ext cx="590232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5979" name="Rectangle 11"/>
          <p:cNvSpPr>
            <a:spLocks noChangeArrowheads="1"/>
          </p:cNvSpPr>
          <p:nvPr/>
        </p:nvSpPr>
        <p:spPr bwMode="auto">
          <a:xfrm>
            <a:off x="896938" y="944563"/>
            <a:ext cx="7394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进而，通过计算可得</a:t>
            </a:r>
            <a:endParaRPr lang="zh-CN" altLang="en-US" sz="2000" b="1">
              <a:solidFill>
                <a:srgbClr val="000000"/>
              </a:solidFill>
              <a:latin typeface="Times New Roman" panose="02020603050405020304" pitchFamily="18" charset="0"/>
              <a:ea typeface="楷体_GB2312" pitchFamily="49" charset="-122"/>
            </a:endParaRPr>
          </a:p>
        </p:txBody>
      </p:sp>
      <p:graphicFrame>
        <p:nvGraphicFramePr>
          <p:cNvPr id="595980" name="Object 12"/>
          <p:cNvGraphicFramePr>
            <a:graphicFrameLocks noChangeAspect="1"/>
          </p:cNvGraphicFramePr>
          <p:nvPr/>
        </p:nvGraphicFramePr>
        <p:xfrm>
          <a:off x="5051425" y="4602163"/>
          <a:ext cx="1958975" cy="588962"/>
        </p:xfrm>
        <a:graphic>
          <a:graphicData uri="http://schemas.openxmlformats.org/presentationml/2006/ole">
            <mc:AlternateContent xmlns:mc="http://schemas.openxmlformats.org/markup-compatibility/2006">
              <mc:Choice xmlns:v="urn:schemas-microsoft-com:vml" Requires="v">
                <p:oleObj spid="_x0000_s20500" name="公式" r:id="rId7" imgW="977760" imgH="304560" progId="Equation.3">
                  <p:embed/>
                </p:oleObj>
              </mc:Choice>
              <mc:Fallback>
                <p:oleObj name="公式" r:id="rId7" imgW="97776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1425" y="4602163"/>
                        <a:ext cx="195897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5982" name="Object 14"/>
          <p:cNvGraphicFramePr>
            <a:graphicFrameLocks noChangeAspect="1"/>
          </p:cNvGraphicFramePr>
          <p:nvPr/>
        </p:nvGraphicFramePr>
        <p:xfrm>
          <a:off x="2265363" y="4003675"/>
          <a:ext cx="539750" cy="369888"/>
        </p:xfrm>
        <a:graphic>
          <a:graphicData uri="http://schemas.openxmlformats.org/presentationml/2006/ole">
            <mc:AlternateContent xmlns:mc="http://schemas.openxmlformats.org/markup-compatibility/2006">
              <mc:Choice xmlns:v="urn:schemas-microsoft-com:vml" Requires="v">
                <p:oleObj spid="_x0000_s20501" name="公式" r:id="rId9" imgW="330200" imgH="228600" progId="Equation.3">
                  <p:embed/>
                </p:oleObj>
              </mc:Choice>
              <mc:Fallback>
                <p:oleObj name="公式" r:id="rId9" imgW="330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5363" y="4003675"/>
                        <a:ext cx="539750"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84" name="Rectangle 16"/>
          <p:cNvSpPr>
            <a:spLocks noChangeArrowheads="1"/>
          </p:cNvSpPr>
          <p:nvPr/>
        </p:nvSpPr>
        <p:spPr bwMode="auto">
          <a:xfrm>
            <a:off x="3795713" y="2409825"/>
            <a:ext cx="3595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代入状态方程计算</a:t>
            </a:r>
            <a:r>
              <a:rPr lang="en-US" altLang="zh-CN" sz="2000" b="1">
                <a:solidFill>
                  <a:srgbClr val="000000"/>
                </a:solidFill>
                <a:latin typeface="Times New Roman" panose="02020603050405020304" pitchFamily="18" charset="0"/>
                <a:ea typeface="楷体_GB2312" pitchFamily="49" charset="-122"/>
              </a:rPr>
              <a:t>)</a:t>
            </a:r>
          </a:p>
        </p:txBody>
      </p:sp>
      <p:sp>
        <p:nvSpPr>
          <p:cNvPr id="595986" name="Rectangle 18"/>
          <p:cNvSpPr>
            <a:spLocks noChangeArrowheads="1"/>
          </p:cNvSpPr>
          <p:nvPr/>
        </p:nvSpPr>
        <p:spPr bwMode="auto">
          <a:xfrm>
            <a:off x="976313" y="4010025"/>
            <a:ext cx="527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容易看出，      为一负定的标量函数</a:t>
            </a:r>
          </a:p>
        </p:txBody>
      </p:sp>
      <p:sp>
        <p:nvSpPr>
          <p:cNvPr id="595988" name="Rectangle 20"/>
          <p:cNvSpPr>
            <a:spLocks noChangeArrowheads="1"/>
          </p:cNvSpPr>
          <p:nvPr/>
        </p:nvSpPr>
        <p:spPr bwMode="auto">
          <a:xfrm>
            <a:off x="976313" y="4738688"/>
            <a:ext cx="4586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又∵当</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，有</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，这里</a:t>
            </a:r>
          </a:p>
        </p:txBody>
      </p:sp>
      <p:sp>
        <p:nvSpPr>
          <p:cNvPr id="595989" name="AutoShape 21"/>
          <p:cNvSpPr>
            <a:spLocks noChangeArrowheads="1"/>
          </p:cNvSpPr>
          <p:nvPr/>
        </p:nvSpPr>
        <p:spPr bwMode="auto">
          <a:xfrm>
            <a:off x="457200" y="5592763"/>
            <a:ext cx="471488" cy="304800"/>
          </a:xfrm>
          <a:prstGeom prst="rightArrow">
            <a:avLst>
              <a:gd name="adj1" fmla="val 50000"/>
              <a:gd name="adj2" fmla="val 3867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708252086"/>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5970"/>
                                        </p:tgtEl>
                                        <p:attrNameLst>
                                          <p:attrName>style.visibility</p:attrName>
                                        </p:attrNameLst>
                                      </p:cBhvr>
                                      <p:to>
                                        <p:strVal val="visible"/>
                                      </p:to>
                                    </p:set>
                                    <p:animEffect transition="in" filter="blinds(horizontal)">
                                      <p:cBhvr>
                                        <p:cTn id="7" dur="500"/>
                                        <p:tgtEl>
                                          <p:spTgt spid="595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5979"/>
                                        </p:tgtEl>
                                        <p:attrNameLst>
                                          <p:attrName>style.visibility</p:attrName>
                                        </p:attrNameLst>
                                      </p:cBhvr>
                                      <p:to>
                                        <p:strVal val="visible"/>
                                      </p:to>
                                    </p:set>
                                    <p:animEffect transition="in" filter="blinds(horizontal)">
                                      <p:cBhvr>
                                        <p:cTn id="12" dur="500"/>
                                        <p:tgtEl>
                                          <p:spTgt spid="595979"/>
                                        </p:tgtEl>
                                      </p:cBhvr>
                                    </p:animEffect>
                                  </p:childTnLst>
                                </p:cTn>
                              </p:par>
                              <p:par>
                                <p:cTn id="13" presetID="3" presetClass="entr" presetSubtype="10" fill="hold" nodeType="withEffect">
                                  <p:stCondLst>
                                    <p:cond delay="0"/>
                                  </p:stCondLst>
                                  <p:childTnLst>
                                    <p:set>
                                      <p:cBhvr>
                                        <p:cTn id="14" dur="1" fill="hold">
                                          <p:stCondLst>
                                            <p:cond delay="0"/>
                                          </p:stCondLst>
                                        </p:cTn>
                                        <p:tgtEl>
                                          <p:spTgt spid="595974"/>
                                        </p:tgtEl>
                                        <p:attrNameLst>
                                          <p:attrName>style.visibility</p:attrName>
                                        </p:attrNameLst>
                                      </p:cBhvr>
                                      <p:to>
                                        <p:strVal val="visible"/>
                                      </p:to>
                                    </p:set>
                                    <p:animEffect transition="in" filter="blinds(horizontal)">
                                      <p:cBhvr>
                                        <p:cTn id="15" dur="500"/>
                                        <p:tgtEl>
                                          <p:spTgt spid="5959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95984"/>
                                        </p:tgtEl>
                                        <p:attrNameLst>
                                          <p:attrName>style.visibility</p:attrName>
                                        </p:attrNameLst>
                                      </p:cBhvr>
                                      <p:to>
                                        <p:strVal val="visible"/>
                                      </p:to>
                                    </p:set>
                                    <p:animEffect transition="in" filter="blinds(horizontal)">
                                      <p:cBhvr>
                                        <p:cTn id="20" dur="500"/>
                                        <p:tgtEl>
                                          <p:spTgt spid="595984"/>
                                        </p:tgtEl>
                                      </p:cBhvr>
                                    </p:animEffect>
                                  </p:childTnLst>
                                </p:cTn>
                              </p:par>
                              <p:par>
                                <p:cTn id="21" presetID="3" presetClass="entr" presetSubtype="10" fill="hold" nodeType="withEffect">
                                  <p:stCondLst>
                                    <p:cond delay="0"/>
                                  </p:stCondLst>
                                  <p:childTnLst>
                                    <p:set>
                                      <p:cBhvr>
                                        <p:cTn id="22" dur="1" fill="hold">
                                          <p:stCondLst>
                                            <p:cond delay="0"/>
                                          </p:stCondLst>
                                        </p:cTn>
                                        <p:tgtEl>
                                          <p:spTgt spid="595976"/>
                                        </p:tgtEl>
                                        <p:attrNameLst>
                                          <p:attrName>style.visibility</p:attrName>
                                        </p:attrNameLst>
                                      </p:cBhvr>
                                      <p:to>
                                        <p:strVal val="visible"/>
                                      </p:to>
                                    </p:set>
                                    <p:animEffect transition="in" filter="blinds(horizontal)">
                                      <p:cBhvr>
                                        <p:cTn id="23" dur="500"/>
                                        <p:tgtEl>
                                          <p:spTgt spid="5959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95982"/>
                                        </p:tgtEl>
                                        <p:attrNameLst>
                                          <p:attrName>style.visibility</p:attrName>
                                        </p:attrNameLst>
                                      </p:cBhvr>
                                      <p:to>
                                        <p:strVal val="visible"/>
                                      </p:to>
                                    </p:set>
                                    <p:animEffect transition="in" filter="blinds(horizontal)">
                                      <p:cBhvr>
                                        <p:cTn id="28" dur="500"/>
                                        <p:tgtEl>
                                          <p:spTgt spid="59598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95986"/>
                                        </p:tgtEl>
                                        <p:attrNameLst>
                                          <p:attrName>style.visibility</p:attrName>
                                        </p:attrNameLst>
                                      </p:cBhvr>
                                      <p:to>
                                        <p:strVal val="visible"/>
                                      </p:to>
                                    </p:set>
                                    <p:animEffect transition="in" filter="blinds(horizontal)">
                                      <p:cBhvr>
                                        <p:cTn id="31" dur="500"/>
                                        <p:tgtEl>
                                          <p:spTgt spid="5959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95980"/>
                                        </p:tgtEl>
                                        <p:attrNameLst>
                                          <p:attrName>style.visibility</p:attrName>
                                        </p:attrNameLst>
                                      </p:cBhvr>
                                      <p:to>
                                        <p:strVal val="visible"/>
                                      </p:to>
                                    </p:set>
                                    <p:animEffect transition="in" filter="blinds(horizontal)">
                                      <p:cBhvr>
                                        <p:cTn id="36" dur="500"/>
                                        <p:tgtEl>
                                          <p:spTgt spid="59598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95988"/>
                                        </p:tgtEl>
                                        <p:attrNameLst>
                                          <p:attrName>style.visibility</p:attrName>
                                        </p:attrNameLst>
                                      </p:cBhvr>
                                      <p:to>
                                        <p:strVal val="visible"/>
                                      </p:to>
                                    </p:set>
                                    <p:animEffect transition="in" filter="blinds(horizontal)">
                                      <p:cBhvr>
                                        <p:cTn id="39" dur="500"/>
                                        <p:tgtEl>
                                          <p:spTgt spid="59598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95989"/>
                                        </p:tgtEl>
                                        <p:attrNameLst>
                                          <p:attrName>style.visibility</p:attrName>
                                        </p:attrNameLst>
                                      </p:cBhvr>
                                      <p:to>
                                        <p:strVal val="visible"/>
                                      </p:to>
                                    </p:set>
                                    <p:animEffect transition="in" filter="blinds(horizontal)">
                                      <p:cBhvr>
                                        <p:cTn id="42" dur="500"/>
                                        <p:tgtEl>
                                          <p:spTgt spid="59598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95975"/>
                                        </p:tgtEl>
                                        <p:attrNameLst>
                                          <p:attrName>style.visibility</p:attrName>
                                        </p:attrNameLst>
                                      </p:cBhvr>
                                      <p:to>
                                        <p:strVal val="visible"/>
                                      </p:to>
                                    </p:set>
                                    <p:animEffect transition="in" filter="blinds(horizontal)">
                                      <p:cBhvr>
                                        <p:cTn id="45" dur="500"/>
                                        <p:tgtEl>
                                          <p:spTgt spid="595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p:bldP spid="595975" grpId="0"/>
      <p:bldP spid="595979" grpId="0"/>
      <p:bldP spid="595984" grpId="0"/>
      <p:bldP spid="595986" grpId="0"/>
      <p:bldP spid="595988" grpId="0"/>
      <p:bldP spid="5959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1414463" y="4497388"/>
            <a:ext cx="56276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(iv)  </a:t>
            </a:r>
            <a:r>
              <a:rPr lang="zh-CN" altLang="en-US" sz="2000" b="1">
                <a:solidFill>
                  <a:srgbClr val="000000"/>
                </a:solidFill>
                <a:latin typeface="Times New Roman" panose="02020603050405020304" pitchFamily="18" charset="0"/>
                <a:ea typeface="楷体_GB2312" pitchFamily="49" charset="-122"/>
              </a:rPr>
              <a:t>当</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时，有</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a:t>
            </a:r>
          </a:p>
        </p:txBody>
      </p:sp>
      <p:graphicFrame>
        <p:nvGraphicFramePr>
          <p:cNvPr id="459780" name="Object 4"/>
          <p:cNvGraphicFramePr>
            <a:graphicFrameLocks noChangeAspect="1"/>
          </p:cNvGraphicFramePr>
          <p:nvPr/>
        </p:nvGraphicFramePr>
        <p:xfrm>
          <a:off x="2012950" y="3629025"/>
          <a:ext cx="1787525" cy="382588"/>
        </p:xfrm>
        <a:graphic>
          <a:graphicData uri="http://schemas.openxmlformats.org/presentationml/2006/ole">
            <mc:AlternateContent xmlns:mc="http://schemas.openxmlformats.org/markup-compatibility/2006">
              <mc:Choice xmlns:v="urn:schemas-microsoft-com:vml" Requires="v">
                <p:oleObj spid="_x0000_s21530" name="Equation" r:id="rId3" imgW="1066680" imgH="228600" progId="Equation.DSMT4">
                  <p:embed/>
                </p:oleObj>
              </mc:Choice>
              <mc:Fallback>
                <p:oleObj name="Equation" r:id="rId3" imgW="10666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3629025"/>
                        <a:ext cx="1787525"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781" name="Rectangle 5"/>
          <p:cNvSpPr>
            <a:spLocks noChangeArrowheads="1"/>
          </p:cNvSpPr>
          <p:nvPr/>
        </p:nvSpPr>
        <p:spPr bwMode="auto">
          <a:xfrm>
            <a:off x="3689350" y="3613150"/>
            <a:ext cx="164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为负半定；</a:t>
            </a:r>
          </a:p>
        </p:txBody>
      </p:sp>
      <p:sp>
        <p:nvSpPr>
          <p:cNvPr id="459782" name="Rectangle 6"/>
          <p:cNvSpPr>
            <a:spLocks noChangeArrowheads="1"/>
          </p:cNvSpPr>
          <p:nvPr/>
        </p:nvSpPr>
        <p:spPr bwMode="auto">
          <a:xfrm>
            <a:off x="1098550" y="5137150"/>
            <a:ext cx="697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则系统的原点平衡状态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为大范围渐近稳定</a:t>
            </a:r>
          </a:p>
        </p:txBody>
      </p:sp>
      <p:graphicFrame>
        <p:nvGraphicFramePr>
          <p:cNvPr id="459783" name="Object 7"/>
          <p:cNvGraphicFramePr>
            <a:graphicFrameLocks noChangeAspect="1"/>
          </p:cNvGraphicFramePr>
          <p:nvPr/>
        </p:nvGraphicFramePr>
        <p:xfrm>
          <a:off x="3232150" y="1770063"/>
          <a:ext cx="1981200" cy="395287"/>
        </p:xfrm>
        <a:graphic>
          <a:graphicData uri="http://schemas.openxmlformats.org/presentationml/2006/ole">
            <mc:AlternateContent xmlns:mc="http://schemas.openxmlformats.org/markup-compatibility/2006">
              <mc:Choice xmlns:v="urn:schemas-microsoft-com:vml" Requires="v">
                <p:oleObj spid="_x0000_s21531" name="公式" r:id="rId5" imgW="1002865" imgH="203112" progId="Equation.3">
                  <p:embed/>
                </p:oleObj>
              </mc:Choice>
              <mc:Fallback>
                <p:oleObj name="公式" r:id="rId5" imgW="1002865"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1770063"/>
                        <a:ext cx="198120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790" name="Text Box 14"/>
          <p:cNvSpPr txBox="1">
            <a:spLocks noChangeArrowheads="1"/>
          </p:cNvSpPr>
          <p:nvPr/>
        </p:nvSpPr>
        <p:spPr bwMode="auto">
          <a:xfrm>
            <a:off x="388938" y="152400"/>
            <a:ext cx="81010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40000"/>
              </a:lnSpc>
              <a:spcBef>
                <a:spcPct val="50000"/>
              </a:spcBef>
              <a:spcAft>
                <a:spcPct val="0"/>
              </a:spcAft>
            </a:pPr>
            <a:r>
              <a:rPr lang="en-US" altLang="zh-CN" sz="2000" b="1">
                <a:solidFill>
                  <a:srgbClr val="FF0000"/>
                </a:solidFill>
                <a:latin typeface="Times New Roman" panose="02020603050405020304" pitchFamily="18" charset="0"/>
                <a:ea typeface="楷体_GB2312" pitchFamily="49" charset="-122"/>
              </a:rPr>
              <a:t>     </a:t>
            </a:r>
            <a:r>
              <a:rPr lang="zh-CN" altLang="en-US" sz="2000" b="1">
                <a:solidFill>
                  <a:srgbClr val="FF0000"/>
                </a:solidFill>
                <a:latin typeface="Times New Roman" panose="02020603050405020304" pitchFamily="18" charset="0"/>
                <a:ea typeface="楷体_GB2312" pitchFamily="49" charset="-122"/>
              </a:rPr>
              <a:t>注释</a:t>
            </a:r>
            <a:r>
              <a:rPr lang="zh-CN" altLang="en-US" sz="2000" b="1">
                <a:solidFill>
                  <a:srgbClr val="000000"/>
                </a:solidFill>
                <a:latin typeface="Times New Roman" panose="02020603050405020304" pitchFamily="18" charset="0"/>
                <a:ea typeface="楷体_GB2312" pitchFamily="49" charset="-122"/>
              </a:rPr>
              <a:t>：对为数不少的系统，前述</a:t>
            </a:r>
            <a:r>
              <a:rPr lang="zh-CN" altLang="en-US" sz="2000" b="1">
                <a:solidFill>
                  <a:srgbClr val="CC3300"/>
                </a:solidFill>
                <a:latin typeface="Times New Roman" panose="02020603050405020304" pitchFamily="18" charset="0"/>
                <a:ea typeface="楷体_GB2312" pitchFamily="49" charset="-122"/>
              </a:rPr>
              <a:t>结论</a:t>
            </a:r>
            <a:r>
              <a:rPr lang="zh-CN" altLang="en-US" sz="2000" b="1">
                <a:solidFill>
                  <a:srgbClr val="000000"/>
                </a:solidFill>
                <a:latin typeface="Times New Roman" panose="02020603050405020304" pitchFamily="18" charset="0"/>
                <a:ea typeface="楷体_GB2312" pitchFamily="49" charset="-122"/>
              </a:rPr>
              <a:t>中的条件“</a:t>
            </a:r>
            <a:r>
              <a:rPr lang="zh-CN" altLang="en-US" sz="2000" b="1">
                <a:solidFill>
                  <a:srgbClr val="CC33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为负定”是构造</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函数</a:t>
            </a:r>
            <a:r>
              <a:rPr lang="en-US" altLang="zh-CN" sz="2000" b="1">
                <a:solidFill>
                  <a:srgbClr val="000000"/>
                </a:solidFill>
                <a:latin typeface="Times New Roman" panose="02020603050405020304" pitchFamily="18" charset="0"/>
                <a:ea typeface="楷体_GB2312" pitchFamily="49" charset="-122"/>
              </a:rPr>
              <a:t>V(</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的主要困难，可适当放宽该条件</a:t>
            </a:r>
          </a:p>
        </p:txBody>
      </p:sp>
      <p:graphicFrame>
        <p:nvGraphicFramePr>
          <p:cNvPr id="459791" name="Object 15"/>
          <p:cNvGraphicFramePr>
            <a:graphicFrameLocks noChangeAspect="1"/>
          </p:cNvGraphicFramePr>
          <p:nvPr/>
        </p:nvGraphicFramePr>
        <p:xfrm>
          <a:off x="6051550" y="250825"/>
          <a:ext cx="685800" cy="390525"/>
        </p:xfrm>
        <a:graphic>
          <a:graphicData uri="http://schemas.openxmlformats.org/presentationml/2006/ole">
            <mc:AlternateContent xmlns:mc="http://schemas.openxmlformats.org/markup-compatibility/2006">
              <mc:Choice xmlns:v="urn:schemas-microsoft-com:vml" Requires="v">
                <p:oleObj spid="_x0000_s21532" name="公式" r:id="rId7" imgW="330200" imgH="228600" progId="Equation.3">
                  <p:embed/>
                </p:oleObj>
              </mc:Choice>
              <mc:Fallback>
                <p:oleObj name="公式" r:id="rId7" imgW="330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1550" y="250825"/>
                        <a:ext cx="6858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793" name="Rectangle 17"/>
          <p:cNvSpPr>
            <a:spLocks noChangeArrowheads="1"/>
          </p:cNvSpPr>
          <p:nvPr/>
        </p:nvSpPr>
        <p:spPr bwMode="auto">
          <a:xfrm>
            <a:off x="336550" y="1250950"/>
            <a:ext cx="614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5.12</a:t>
            </a:r>
            <a:r>
              <a:rPr lang="zh-CN" altLang="en-US" sz="2000" b="1">
                <a:solidFill>
                  <a:srgbClr val="CC33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时不变</a:t>
            </a:r>
            <a:r>
              <a:rPr lang="zh-CN" altLang="en-US" sz="2000" b="1">
                <a:solidFill>
                  <a:srgbClr val="000000"/>
                </a:solidFill>
                <a:latin typeface="Times New Roman" panose="02020603050405020304" pitchFamily="18" charset="0"/>
                <a:ea typeface="楷体_GB2312" pitchFamily="49" charset="-122"/>
              </a:rPr>
              <a:t>自治系统</a:t>
            </a:r>
          </a:p>
        </p:txBody>
      </p:sp>
      <p:sp>
        <p:nvSpPr>
          <p:cNvPr id="459795" name="Rectangle 19"/>
          <p:cNvSpPr>
            <a:spLocks noChangeArrowheads="1"/>
          </p:cNvSpPr>
          <p:nvPr/>
        </p:nvSpPr>
        <p:spPr bwMode="auto">
          <a:xfrm>
            <a:off x="1098550" y="2182813"/>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具有连续一阶偏导数的一个标量函数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 = 0</a:t>
            </a:r>
            <a:r>
              <a:rPr lang="zh-CN" altLang="en-US" sz="2000" b="1">
                <a:solidFill>
                  <a:srgbClr val="000000"/>
                </a:solidFill>
                <a:latin typeface="Times New Roman" panose="02020603050405020304" pitchFamily="18" charset="0"/>
                <a:ea typeface="楷体_GB2312" pitchFamily="49" charset="-122"/>
              </a:rPr>
              <a:t>，且对状态空间</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R</a:t>
            </a:r>
            <a:r>
              <a:rPr lang="en-US" altLang="zh-CN" sz="2000" b="1" i="1" baseline="3000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a:t>
            </a:r>
            <a:r>
              <a:rPr lang="zh-CN" altLang="en-US" sz="2000" b="1">
                <a:solidFill>
                  <a:srgbClr val="000000"/>
                </a:solidFill>
                <a:latin typeface="Times New Roman" panose="02020603050405020304" pitchFamily="18" charset="0"/>
                <a:ea typeface="楷体_GB2312" pitchFamily="49" charset="-122"/>
              </a:rPr>
              <a:t>中所有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，满足如下条件</a:t>
            </a:r>
          </a:p>
        </p:txBody>
      </p:sp>
      <p:sp>
        <p:nvSpPr>
          <p:cNvPr id="459797" name="Rectangle 21"/>
          <p:cNvSpPr>
            <a:spLocks noChangeArrowheads="1"/>
          </p:cNvSpPr>
          <p:nvPr/>
        </p:nvSpPr>
        <p:spPr bwMode="auto">
          <a:xfrm>
            <a:off x="1493838" y="3155950"/>
            <a:ext cx="2697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(i)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a:t>
            </a:r>
          </a:p>
        </p:txBody>
      </p:sp>
      <p:sp>
        <p:nvSpPr>
          <p:cNvPr id="459799" name="Rectangle 23"/>
          <p:cNvSpPr>
            <a:spLocks noChangeArrowheads="1"/>
          </p:cNvSpPr>
          <p:nvPr/>
        </p:nvSpPr>
        <p:spPr bwMode="auto">
          <a:xfrm>
            <a:off x="1444625" y="3552825"/>
            <a:ext cx="9175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(ii)</a:t>
            </a:r>
          </a:p>
        </p:txBody>
      </p:sp>
      <p:sp>
        <p:nvSpPr>
          <p:cNvPr id="459800" name="Rectangle 24"/>
          <p:cNvSpPr>
            <a:spLocks noChangeArrowheads="1"/>
          </p:cNvSpPr>
          <p:nvPr/>
        </p:nvSpPr>
        <p:spPr bwMode="auto">
          <a:xfrm>
            <a:off x="1403350" y="4010025"/>
            <a:ext cx="32448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(iii)  </a:t>
            </a:r>
            <a:r>
              <a:rPr lang="zh-CN" altLang="en-US" sz="2000" b="1">
                <a:solidFill>
                  <a:srgbClr val="000000"/>
                </a:solidFill>
                <a:latin typeface="Times New Roman" panose="02020603050405020304" pitchFamily="18" charset="0"/>
                <a:ea typeface="楷体_GB2312" pitchFamily="49" charset="-122"/>
              </a:rPr>
              <a:t>对任意非零</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宋体" panose="02010600030101010101" pitchFamily="2" charset="-122"/>
              </a:rPr>
              <a:t>∈</a:t>
            </a:r>
            <a:r>
              <a:rPr lang="en-US" altLang="zh-CN" sz="2000" b="1" i="1">
                <a:solidFill>
                  <a:srgbClr val="000000"/>
                </a:solidFill>
                <a:latin typeface="Times New Roman" panose="02020603050405020304" pitchFamily="18" charset="0"/>
                <a:ea typeface="楷体_GB2312" pitchFamily="49" charset="-122"/>
              </a:rPr>
              <a:t>R</a:t>
            </a:r>
            <a:r>
              <a:rPr lang="en-US" altLang="zh-CN" sz="2000" b="1" i="1" baseline="30000">
                <a:solidFill>
                  <a:srgbClr val="000000"/>
                </a:solidFill>
                <a:latin typeface="Times New Roman" panose="02020603050405020304" pitchFamily="18" charset="0"/>
                <a:ea typeface="楷体_GB2312" pitchFamily="49" charset="-122"/>
              </a:rPr>
              <a:t>n</a:t>
            </a:r>
            <a:r>
              <a:rPr lang="zh-CN" altLang="en-US" sz="2000" b="1">
                <a:solidFill>
                  <a:srgbClr val="000000"/>
                </a:solidFill>
                <a:latin typeface="Times New Roman" panose="02020603050405020304" pitchFamily="18" charset="0"/>
                <a:ea typeface="楷体_GB2312" pitchFamily="49" charset="-122"/>
              </a:rPr>
              <a:t>，</a:t>
            </a:r>
          </a:p>
        </p:txBody>
      </p:sp>
      <p:graphicFrame>
        <p:nvGraphicFramePr>
          <p:cNvPr id="459801" name="Object 25"/>
          <p:cNvGraphicFramePr>
            <a:graphicFrameLocks noChangeAspect="1"/>
          </p:cNvGraphicFramePr>
          <p:nvPr/>
        </p:nvGraphicFramePr>
        <p:xfrm>
          <a:off x="4178300" y="4140200"/>
          <a:ext cx="1949450" cy="403225"/>
        </p:xfrm>
        <a:graphic>
          <a:graphicData uri="http://schemas.openxmlformats.org/presentationml/2006/ole">
            <mc:AlternateContent xmlns:mc="http://schemas.openxmlformats.org/markup-compatibility/2006">
              <mc:Choice xmlns:v="urn:schemas-microsoft-com:vml" Requires="v">
                <p:oleObj spid="_x0000_s21533" name="Equation" r:id="rId9" imgW="1028520" imgH="241200" progId="Equation.DSMT4">
                  <p:embed/>
                </p:oleObj>
              </mc:Choice>
              <mc:Fallback>
                <p:oleObj name="Equation" r:id="rId9" imgW="102852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8300" y="4140200"/>
                        <a:ext cx="194945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802" name="Line 26"/>
          <p:cNvSpPr>
            <a:spLocks noChangeShapeType="1"/>
          </p:cNvSpPr>
          <p:nvPr/>
        </p:nvSpPr>
        <p:spPr bwMode="auto">
          <a:xfrm flipH="1">
            <a:off x="5746750" y="4238625"/>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59803" name="Rectangle 27"/>
          <p:cNvSpPr>
            <a:spLocks noChangeArrowheads="1"/>
          </p:cNvSpPr>
          <p:nvPr/>
        </p:nvSpPr>
        <p:spPr bwMode="auto">
          <a:xfrm>
            <a:off x="349250" y="5670550"/>
            <a:ext cx="826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注：</a:t>
            </a:r>
            <a:r>
              <a:rPr lang="zh-CN" altLang="en-US" sz="2000" b="1">
                <a:solidFill>
                  <a:srgbClr val="000000"/>
                </a:solidFill>
                <a:latin typeface="Times New Roman" panose="02020603050405020304" pitchFamily="18" charset="0"/>
                <a:ea typeface="楷体_GB2312" pitchFamily="49" charset="-122"/>
              </a:rPr>
              <a:t>本结论实质上是</a:t>
            </a:r>
            <a:r>
              <a:rPr lang="en-US" altLang="zh-CN" sz="2000" b="1" i="1">
                <a:solidFill>
                  <a:srgbClr val="000000"/>
                </a:solidFill>
                <a:latin typeface="Times New Roman" panose="02020603050405020304" pitchFamily="18" charset="0"/>
                <a:ea typeface="楷体_GB2312" pitchFamily="49" charset="-122"/>
              </a:rPr>
              <a:t>LaSalle</a:t>
            </a:r>
            <a:r>
              <a:rPr lang="zh-CN" altLang="en-US" sz="2000" b="1">
                <a:solidFill>
                  <a:srgbClr val="000000"/>
                </a:solidFill>
                <a:latin typeface="Times New Roman" panose="02020603050405020304" pitchFamily="18" charset="0"/>
                <a:ea typeface="楷体_GB2312" pitchFamily="49" charset="-122"/>
              </a:rPr>
              <a:t>不变原理的应用，其中条件</a:t>
            </a:r>
            <a:r>
              <a:rPr lang="en-US" altLang="zh-CN" sz="2000" b="1">
                <a:solidFill>
                  <a:srgbClr val="000000"/>
                </a:solidFill>
                <a:latin typeface="Times New Roman" panose="02020603050405020304" pitchFamily="18" charset="0"/>
                <a:ea typeface="楷体_GB2312" pitchFamily="49" charset="-122"/>
              </a:rPr>
              <a:t>(iii)</a:t>
            </a:r>
            <a:r>
              <a:rPr lang="zh-CN" altLang="en-US" sz="2000" b="1">
                <a:solidFill>
                  <a:srgbClr val="000000"/>
                </a:solidFill>
                <a:latin typeface="Times New Roman" panose="02020603050405020304" pitchFamily="18" charset="0"/>
                <a:ea typeface="楷体_GB2312" pitchFamily="49" charset="-122"/>
              </a:rPr>
              <a:t>等价于</a:t>
            </a:r>
          </a:p>
        </p:txBody>
      </p:sp>
      <p:graphicFrame>
        <p:nvGraphicFramePr>
          <p:cNvPr id="459804" name="Object 28"/>
          <p:cNvGraphicFramePr>
            <a:graphicFrameLocks noChangeAspect="1"/>
          </p:cNvGraphicFramePr>
          <p:nvPr/>
        </p:nvGraphicFramePr>
        <p:xfrm>
          <a:off x="1524000" y="6096000"/>
          <a:ext cx="7065963" cy="511175"/>
        </p:xfrm>
        <a:graphic>
          <a:graphicData uri="http://schemas.openxmlformats.org/presentationml/2006/ole">
            <mc:AlternateContent xmlns:mc="http://schemas.openxmlformats.org/markup-compatibility/2006">
              <mc:Choice xmlns:v="urn:schemas-microsoft-com:vml" Requires="v">
                <p:oleObj spid="_x0000_s21534" name="Equation" r:id="rId11" imgW="4216320" imgH="304560" progId="Equation.DSMT4">
                  <p:embed/>
                </p:oleObj>
              </mc:Choice>
              <mc:Fallback>
                <p:oleObj name="Equation" r:id="rId11" imgW="421632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6096000"/>
                        <a:ext cx="70659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807" name="Rectangle 31"/>
          <p:cNvSpPr>
            <a:spLocks noChangeArrowheads="1"/>
          </p:cNvSpPr>
          <p:nvPr/>
        </p:nvSpPr>
        <p:spPr bwMode="auto">
          <a:xfrm>
            <a:off x="1250950" y="3581400"/>
            <a:ext cx="5105400" cy="990600"/>
          </a:xfrm>
          <a:prstGeom prst="rec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459810" name="Object 34"/>
          <p:cNvGraphicFramePr>
            <a:graphicFrameLocks noChangeAspect="1"/>
          </p:cNvGraphicFramePr>
          <p:nvPr/>
        </p:nvGraphicFramePr>
        <p:xfrm>
          <a:off x="7727950" y="3962400"/>
          <a:ext cx="1063625" cy="382588"/>
        </p:xfrm>
        <a:graphic>
          <a:graphicData uri="http://schemas.openxmlformats.org/presentationml/2006/ole">
            <mc:AlternateContent xmlns:mc="http://schemas.openxmlformats.org/markup-compatibility/2006">
              <mc:Choice xmlns:v="urn:schemas-microsoft-com:vml" Requires="v">
                <p:oleObj spid="_x0000_s21535" name="Equation" r:id="rId13" imgW="634680" imgH="228600" progId="Equation.DSMT4">
                  <p:embed/>
                </p:oleObj>
              </mc:Choice>
              <mc:Fallback>
                <p:oleObj name="Equation" r:id="rId13" imgW="63468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27950" y="3962400"/>
                        <a:ext cx="1063625"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811" name="Line 35"/>
          <p:cNvSpPr>
            <a:spLocks noChangeShapeType="1"/>
          </p:cNvSpPr>
          <p:nvPr/>
        </p:nvSpPr>
        <p:spPr bwMode="auto">
          <a:xfrm>
            <a:off x="6432550" y="4191000"/>
            <a:ext cx="1295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459813" name="Rectangle 37"/>
          <p:cNvSpPr>
            <a:spLocks noChangeArrowheads="1"/>
          </p:cNvSpPr>
          <p:nvPr/>
        </p:nvSpPr>
        <p:spPr bwMode="auto">
          <a:xfrm>
            <a:off x="6432550" y="3733800"/>
            <a:ext cx="179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FF0000"/>
                </a:solidFill>
                <a:latin typeface="Times New Roman" panose="02020603050405020304" pitchFamily="18" charset="0"/>
                <a:ea typeface="楷体_GB2312" pitchFamily="49" charset="-122"/>
              </a:rPr>
              <a:t>弱化条件</a:t>
            </a:r>
          </a:p>
        </p:txBody>
      </p:sp>
    </p:spTree>
    <p:extLst>
      <p:ext uri="{BB962C8B-B14F-4D97-AF65-F5344CB8AC3E}">
        <p14:creationId xmlns:p14="http://schemas.microsoft.com/office/powerpoint/2010/main" val="2158337135"/>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9790"/>
                                        </p:tgtEl>
                                        <p:attrNameLst>
                                          <p:attrName>style.visibility</p:attrName>
                                        </p:attrNameLst>
                                      </p:cBhvr>
                                      <p:to>
                                        <p:strVal val="visible"/>
                                      </p:to>
                                    </p:set>
                                    <p:animEffect transition="in" filter="blinds(horizontal)">
                                      <p:cBhvr>
                                        <p:cTn id="7" dur="500"/>
                                        <p:tgtEl>
                                          <p:spTgt spid="459790"/>
                                        </p:tgtEl>
                                      </p:cBhvr>
                                    </p:animEffect>
                                  </p:childTnLst>
                                </p:cTn>
                              </p:par>
                              <p:par>
                                <p:cTn id="8" presetID="3" presetClass="entr" presetSubtype="10" fill="hold" nodeType="withEffect">
                                  <p:stCondLst>
                                    <p:cond delay="0"/>
                                  </p:stCondLst>
                                  <p:childTnLst>
                                    <p:set>
                                      <p:cBhvr>
                                        <p:cTn id="9" dur="1" fill="hold">
                                          <p:stCondLst>
                                            <p:cond delay="0"/>
                                          </p:stCondLst>
                                        </p:cTn>
                                        <p:tgtEl>
                                          <p:spTgt spid="459791"/>
                                        </p:tgtEl>
                                        <p:attrNameLst>
                                          <p:attrName>style.visibility</p:attrName>
                                        </p:attrNameLst>
                                      </p:cBhvr>
                                      <p:to>
                                        <p:strVal val="visible"/>
                                      </p:to>
                                    </p:set>
                                    <p:animEffect transition="in" filter="blinds(horizontal)">
                                      <p:cBhvr>
                                        <p:cTn id="10" dur="500"/>
                                        <p:tgtEl>
                                          <p:spTgt spid="4597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9778"/>
                                        </p:tgtEl>
                                        <p:attrNameLst>
                                          <p:attrName>style.visibility</p:attrName>
                                        </p:attrNameLst>
                                      </p:cBhvr>
                                      <p:to>
                                        <p:strVal val="visible"/>
                                      </p:to>
                                    </p:set>
                                    <p:animEffect transition="in" filter="blinds(horizontal)">
                                      <p:cBhvr>
                                        <p:cTn id="15" dur="500"/>
                                        <p:tgtEl>
                                          <p:spTgt spid="459778"/>
                                        </p:tgtEl>
                                      </p:cBhvr>
                                    </p:animEffect>
                                  </p:childTnLst>
                                </p:cTn>
                              </p:par>
                              <p:par>
                                <p:cTn id="16" presetID="3" presetClass="entr" presetSubtype="10" fill="hold" nodeType="withEffect">
                                  <p:stCondLst>
                                    <p:cond delay="0"/>
                                  </p:stCondLst>
                                  <p:childTnLst>
                                    <p:set>
                                      <p:cBhvr>
                                        <p:cTn id="17" dur="1" fill="hold">
                                          <p:stCondLst>
                                            <p:cond delay="0"/>
                                          </p:stCondLst>
                                        </p:cTn>
                                        <p:tgtEl>
                                          <p:spTgt spid="459780"/>
                                        </p:tgtEl>
                                        <p:attrNameLst>
                                          <p:attrName>style.visibility</p:attrName>
                                        </p:attrNameLst>
                                      </p:cBhvr>
                                      <p:to>
                                        <p:strVal val="visible"/>
                                      </p:to>
                                    </p:set>
                                    <p:animEffect transition="in" filter="blinds(horizontal)">
                                      <p:cBhvr>
                                        <p:cTn id="18" dur="500"/>
                                        <p:tgtEl>
                                          <p:spTgt spid="45978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59781"/>
                                        </p:tgtEl>
                                        <p:attrNameLst>
                                          <p:attrName>style.visibility</p:attrName>
                                        </p:attrNameLst>
                                      </p:cBhvr>
                                      <p:to>
                                        <p:strVal val="visible"/>
                                      </p:to>
                                    </p:set>
                                    <p:animEffect transition="in" filter="blinds(horizontal)">
                                      <p:cBhvr>
                                        <p:cTn id="21" dur="500"/>
                                        <p:tgtEl>
                                          <p:spTgt spid="45978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59782"/>
                                        </p:tgtEl>
                                        <p:attrNameLst>
                                          <p:attrName>style.visibility</p:attrName>
                                        </p:attrNameLst>
                                      </p:cBhvr>
                                      <p:to>
                                        <p:strVal val="visible"/>
                                      </p:to>
                                    </p:set>
                                    <p:animEffect transition="in" filter="blinds(horizontal)">
                                      <p:cBhvr>
                                        <p:cTn id="24" dur="500"/>
                                        <p:tgtEl>
                                          <p:spTgt spid="459782"/>
                                        </p:tgtEl>
                                      </p:cBhvr>
                                    </p:animEffect>
                                  </p:childTnLst>
                                </p:cTn>
                              </p:par>
                              <p:par>
                                <p:cTn id="25" presetID="3" presetClass="entr" presetSubtype="10" fill="hold" nodeType="withEffect">
                                  <p:stCondLst>
                                    <p:cond delay="0"/>
                                  </p:stCondLst>
                                  <p:childTnLst>
                                    <p:set>
                                      <p:cBhvr>
                                        <p:cTn id="26" dur="1" fill="hold">
                                          <p:stCondLst>
                                            <p:cond delay="0"/>
                                          </p:stCondLst>
                                        </p:cTn>
                                        <p:tgtEl>
                                          <p:spTgt spid="459783"/>
                                        </p:tgtEl>
                                        <p:attrNameLst>
                                          <p:attrName>style.visibility</p:attrName>
                                        </p:attrNameLst>
                                      </p:cBhvr>
                                      <p:to>
                                        <p:strVal val="visible"/>
                                      </p:to>
                                    </p:set>
                                    <p:animEffect transition="in" filter="blinds(horizontal)">
                                      <p:cBhvr>
                                        <p:cTn id="27" dur="500"/>
                                        <p:tgtEl>
                                          <p:spTgt spid="4597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9793"/>
                                        </p:tgtEl>
                                        <p:attrNameLst>
                                          <p:attrName>style.visibility</p:attrName>
                                        </p:attrNameLst>
                                      </p:cBhvr>
                                      <p:to>
                                        <p:strVal val="visible"/>
                                      </p:to>
                                    </p:set>
                                    <p:animEffect transition="in" filter="blinds(horizontal)">
                                      <p:cBhvr>
                                        <p:cTn id="30" dur="500"/>
                                        <p:tgtEl>
                                          <p:spTgt spid="45979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59797"/>
                                        </p:tgtEl>
                                        <p:attrNameLst>
                                          <p:attrName>style.visibility</p:attrName>
                                        </p:attrNameLst>
                                      </p:cBhvr>
                                      <p:to>
                                        <p:strVal val="visible"/>
                                      </p:to>
                                    </p:set>
                                    <p:animEffect transition="in" filter="blinds(horizontal)">
                                      <p:cBhvr>
                                        <p:cTn id="33" dur="500"/>
                                        <p:tgtEl>
                                          <p:spTgt spid="45979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59799"/>
                                        </p:tgtEl>
                                        <p:attrNameLst>
                                          <p:attrName>style.visibility</p:attrName>
                                        </p:attrNameLst>
                                      </p:cBhvr>
                                      <p:to>
                                        <p:strVal val="visible"/>
                                      </p:to>
                                    </p:set>
                                    <p:animEffect transition="in" filter="blinds(horizontal)">
                                      <p:cBhvr>
                                        <p:cTn id="36" dur="500"/>
                                        <p:tgtEl>
                                          <p:spTgt spid="45979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59800"/>
                                        </p:tgtEl>
                                        <p:attrNameLst>
                                          <p:attrName>style.visibility</p:attrName>
                                        </p:attrNameLst>
                                      </p:cBhvr>
                                      <p:to>
                                        <p:strVal val="visible"/>
                                      </p:to>
                                    </p:set>
                                    <p:animEffect transition="in" filter="blinds(horizontal)">
                                      <p:cBhvr>
                                        <p:cTn id="39" dur="500"/>
                                        <p:tgtEl>
                                          <p:spTgt spid="459800"/>
                                        </p:tgtEl>
                                      </p:cBhvr>
                                    </p:animEffect>
                                  </p:childTnLst>
                                </p:cTn>
                              </p:par>
                              <p:par>
                                <p:cTn id="40" presetID="3" presetClass="entr" presetSubtype="10" fill="hold" nodeType="withEffect">
                                  <p:stCondLst>
                                    <p:cond delay="0"/>
                                  </p:stCondLst>
                                  <p:childTnLst>
                                    <p:set>
                                      <p:cBhvr>
                                        <p:cTn id="41" dur="1" fill="hold">
                                          <p:stCondLst>
                                            <p:cond delay="0"/>
                                          </p:stCondLst>
                                        </p:cTn>
                                        <p:tgtEl>
                                          <p:spTgt spid="459801"/>
                                        </p:tgtEl>
                                        <p:attrNameLst>
                                          <p:attrName>style.visibility</p:attrName>
                                        </p:attrNameLst>
                                      </p:cBhvr>
                                      <p:to>
                                        <p:strVal val="visible"/>
                                      </p:to>
                                    </p:set>
                                    <p:animEffect transition="in" filter="blinds(horizontal)">
                                      <p:cBhvr>
                                        <p:cTn id="42" dur="500"/>
                                        <p:tgtEl>
                                          <p:spTgt spid="45980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59802"/>
                                        </p:tgtEl>
                                        <p:attrNameLst>
                                          <p:attrName>style.visibility</p:attrName>
                                        </p:attrNameLst>
                                      </p:cBhvr>
                                      <p:to>
                                        <p:strVal val="visible"/>
                                      </p:to>
                                    </p:set>
                                    <p:animEffect transition="in" filter="blinds(horizontal)">
                                      <p:cBhvr>
                                        <p:cTn id="45" dur="500"/>
                                        <p:tgtEl>
                                          <p:spTgt spid="45980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59795"/>
                                        </p:tgtEl>
                                        <p:attrNameLst>
                                          <p:attrName>style.visibility</p:attrName>
                                        </p:attrNameLst>
                                      </p:cBhvr>
                                      <p:to>
                                        <p:strVal val="visible"/>
                                      </p:to>
                                    </p:set>
                                    <p:animEffect transition="in" filter="blinds(horizontal)">
                                      <p:cBhvr>
                                        <p:cTn id="48" dur="500"/>
                                        <p:tgtEl>
                                          <p:spTgt spid="45979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59807"/>
                                        </p:tgtEl>
                                        <p:attrNameLst>
                                          <p:attrName>style.visibility</p:attrName>
                                        </p:attrNameLst>
                                      </p:cBhvr>
                                      <p:to>
                                        <p:strVal val="visible"/>
                                      </p:to>
                                    </p:set>
                                    <p:animEffect transition="in" filter="blinds(horizontal)">
                                      <p:cBhvr>
                                        <p:cTn id="53" dur="500"/>
                                        <p:tgtEl>
                                          <p:spTgt spid="45980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59813"/>
                                        </p:tgtEl>
                                        <p:attrNameLst>
                                          <p:attrName>style.visibility</p:attrName>
                                        </p:attrNameLst>
                                      </p:cBhvr>
                                      <p:to>
                                        <p:strVal val="visible"/>
                                      </p:to>
                                    </p:set>
                                    <p:animEffect transition="in" filter="blinds(horizontal)">
                                      <p:cBhvr>
                                        <p:cTn id="56" dur="500"/>
                                        <p:tgtEl>
                                          <p:spTgt spid="45981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59811"/>
                                        </p:tgtEl>
                                        <p:attrNameLst>
                                          <p:attrName>style.visibility</p:attrName>
                                        </p:attrNameLst>
                                      </p:cBhvr>
                                      <p:to>
                                        <p:strVal val="visible"/>
                                      </p:to>
                                    </p:set>
                                    <p:animEffect transition="in" filter="blinds(horizontal)">
                                      <p:cBhvr>
                                        <p:cTn id="59" dur="500"/>
                                        <p:tgtEl>
                                          <p:spTgt spid="459811"/>
                                        </p:tgtEl>
                                      </p:cBhvr>
                                    </p:animEffect>
                                  </p:childTnLst>
                                </p:cTn>
                              </p:par>
                              <p:par>
                                <p:cTn id="60" presetID="3" presetClass="entr" presetSubtype="10" fill="hold" nodeType="withEffect">
                                  <p:stCondLst>
                                    <p:cond delay="0"/>
                                  </p:stCondLst>
                                  <p:childTnLst>
                                    <p:set>
                                      <p:cBhvr>
                                        <p:cTn id="61" dur="1" fill="hold">
                                          <p:stCondLst>
                                            <p:cond delay="0"/>
                                          </p:stCondLst>
                                        </p:cTn>
                                        <p:tgtEl>
                                          <p:spTgt spid="459810"/>
                                        </p:tgtEl>
                                        <p:attrNameLst>
                                          <p:attrName>style.visibility</p:attrName>
                                        </p:attrNameLst>
                                      </p:cBhvr>
                                      <p:to>
                                        <p:strVal val="visible"/>
                                      </p:to>
                                    </p:set>
                                    <p:animEffect transition="in" filter="blinds(horizontal)">
                                      <p:cBhvr>
                                        <p:cTn id="62" dur="500"/>
                                        <p:tgtEl>
                                          <p:spTgt spid="4598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59803"/>
                                        </p:tgtEl>
                                        <p:attrNameLst>
                                          <p:attrName>style.visibility</p:attrName>
                                        </p:attrNameLst>
                                      </p:cBhvr>
                                      <p:to>
                                        <p:strVal val="visible"/>
                                      </p:to>
                                    </p:set>
                                    <p:animEffect transition="in" filter="blinds(horizontal)">
                                      <p:cBhvr>
                                        <p:cTn id="67" dur="500"/>
                                        <p:tgtEl>
                                          <p:spTgt spid="459803"/>
                                        </p:tgtEl>
                                      </p:cBhvr>
                                    </p:animEffect>
                                  </p:childTnLst>
                                </p:cTn>
                              </p:par>
                              <p:par>
                                <p:cTn id="68" presetID="3" presetClass="entr" presetSubtype="10" fill="hold" nodeType="withEffect">
                                  <p:stCondLst>
                                    <p:cond delay="0"/>
                                  </p:stCondLst>
                                  <p:childTnLst>
                                    <p:set>
                                      <p:cBhvr>
                                        <p:cTn id="69" dur="1" fill="hold">
                                          <p:stCondLst>
                                            <p:cond delay="0"/>
                                          </p:stCondLst>
                                        </p:cTn>
                                        <p:tgtEl>
                                          <p:spTgt spid="459804"/>
                                        </p:tgtEl>
                                        <p:attrNameLst>
                                          <p:attrName>style.visibility</p:attrName>
                                        </p:attrNameLst>
                                      </p:cBhvr>
                                      <p:to>
                                        <p:strVal val="visible"/>
                                      </p:to>
                                    </p:set>
                                    <p:animEffect transition="in" filter="blinds(horizontal)">
                                      <p:cBhvr>
                                        <p:cTn id="70" dur="500"/>
                                        <p:tgtEl>
                                          <p:spTgt spid="45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p:bldP spid="459781" grpId="0"/>
      <p:bldP spid="459782" grpId="0"/>
      <p:bldP spid="459790" grpId="0"/>
      <p:bldP spid="459793" grpId="0"/>
      <p:bldP spid="459795" grpId="0"/>
      <p:bldP spid="459797" grpId="0"/>
      <p:bldP spid="459799" grpId="0"/>
      <p:bldP spid="459800" grpId="0"/>
      <p:bldP spid="459802" grpId="0" animBg="1"/>
      <p:bldP spid="459803" grpId="0"/>
      <p:bldP spid="459807" grpId="0" animBg="1"/>
      <p:bldP spid="459811" grpId="0" animBg="1"/>
      <p:bldP spid="4598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228600" y="228600"/>
            <a:ext cx="662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2</a:t>
            </a:r>
            <a:r>
              <a:rPr lang="zh-CN" altLang="en-US" sz="2000" b="1">
                <a:solidFill>
                  <a:srgbClr val="000000"/>
                </a:solidFill>
                <a:latin typeface="Times New Roman" panose="02020603050405020304" pitchFamily="18" charset="0"/>
                <a:ea typeface="楷体_GB2312" pitchFamily="49" charset="-122"/>
              </a:rPr>
              <a:t>：给定一个连续时间非线性系统，其状态方程为</a:t>
            </a:r>
          </a:p>
        </p:txBody>
      </p:sp>
      <p:graphicFrame>
        <p:nvGraphicFramePr>
          <p:cNvPr id="460803" name="Object 3"/>
          <p:cNvGraphicFramePr>
            <a:graphicFrameLocks noChangeAspect="1"/>
          </p:cNvGraphicFramePr>
          <p:nvPr/>
        </p:nvGraphicFramePr>
        <p:xfrm>
          <a:off x="3498850" y="657225"/>
          <a:ext cx="2520950" cy="838200"/>
        </p:xfrm>
        <a:graphic>
          <a:graphicData uri="http://schemas.openxmlformats.org/presentationml/2006/ole">
            <mc:AlternateContent xmlns:mc="http://schemas.openxmlformats.org/markup-compatibility/2006">
              <mc:Choice xmlns:v="urn:schemas-microsoft-com:vml" Requires="v">
                <p:oleObj spid="_x0000_s22558" name="公式" r:id="rId3" imgW="1295280" imgH="457200" progId="Equation.3">
                  <p:embed/>
                </p:oleObj>
              </mc:Choice>
              <mc:Fallback>
                <p:oleObj name="公式" r:id="rId3" imgW="12952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657225"/>
                        <a:ext cx="2520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04" name="Text Box 4"/>
          <p:cNvSpPr txBox="1">
            <a:spLocks noChangeArrowheads="1"/>
          </p:cNvSpPr>
          <p:nvPr/>
        </p:nvSpPr>
        <p:spPr bwMode="auto">
          <a:xfrm>
            <a:off x="919163" y="1524000"/>
            <a:ext cx="8072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1</a:t>
            </a:r>
            <a:r>
              <a:rPr lang="en-US" altLang="zh-CN" sz="2000" b="1">
                <a:solidFill>
                  <a:srgbClr val="000000"/>
                </a:solidFill>
                <a:latin typeface="Times New Roman" panose="02020603050405020304" pitchFamily="18" charset="0"/>
                <a:ea typeface="楷体_GB2312" pitchFamily="49" charset="-122"/>
              </a:rPr>
              <a:t>= 0,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2</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为系统唯一的平衡状态，试确定该系统平衡状态的稳定性 </a:t>
            </a:r>
          </a:p>
        </p:txBody>
      </p:sp>
      <p:graphicFrame>
        <p:nvGraphicFramePr>
          <p:cNvPr id="460805" name="Object 5"/>
          <p:cNvGraphicFramePr>
            <a:graphicFrameLocks noChangeAspect="1"/>
          </p:cNvGraphicFramePr>
          <p:nvPr/>
        </p:nvGraphicFramePr>
        <p:xfrm>
          <a:off x="3810000" y="2422525"/>
          <a:ext cx="1916113" cy="455613"/>
        </p:xfrm>
        <a:graphic>
          <a:graphicData uri="http://schemas.openxmlformats.org/presentationml/2006/ole">
            <mc:AlternateContent xmlns:mc="http://schemas.openxmlformats.org/markup-compatibility/2006">
              <mc:Choice xmlns:v="urn:schemas-microsoft-com:vml" Requires="v">
                <p:oleObj spid="_x0000_s22559" name="公式" r:id="rId5" imgW="977760" imgH="241200" progId="Equation.3">
                  <p:embed/>
                </p:oleObj>
              </mc:Choice>
              <mc:Fallback>
                <p:oleObj name="公式" r:id="rId5" imgW="9777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422525"/>
                        <a:ext cx="1916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06" name="Object 6"/>
          <p:cNvGraphicFramePr>
            <a:graphicFrameLocks noChangeAspect="1"/>
          </p:cNvGraphicFramePr>
          <p:nvPr/>
        </p:nvGraphicFramePr>
        <p:xfrm>
          <a:off x="2133600" y="3317875"/>
          <a:ext cx="2516188" cy="425450"/>
        </p:xfrm>
        <a:graphic>
          <a:graphicData uri="http://schemas.openxmlformats.org/presentationml/2006/ole">
            <mc:AlternateContent xmlns:mc="http://schemas.openxmlformats.org/markup-compatibility/2006">
              <mc:Choice xmlns:v="urn:schemas-microsoft-com:vml" Requires="v">
                <p:oleObj spid="_x0000_s22560" name="公式" r:id="rId7" imgW="1307880" imgH="228600" progId="Equation.3">
                  <p:embed/>
                </p:oleObj>
              </mc:Choice>
              <mc:Fallback>
                <p:oleObj name="公式" r:id="rId7" imgW="1307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317875"/>
                        <a:ext cx="25161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07" name="Rectangle 7"/>
          <p:cNvSpPr>
            <a:spLocks noChangeArrowheads="1"/>
          </p:cNvSpPr>
          <p:nvPr/>
        </p:nvSpPr>
        <p:spPr bwMode="auto">
          <a:xfrm>
            <a:off x="892175" y="6019800"/>
            <a:ext cx="79470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又因</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，有</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a:t>
            </a:r>
            <a:r>
              <a:rPr lang="zh-CN" altLang="en-US" sz="2000" b="1">
                <a:solidFill>
                  <a:srgbClr val="000000"/>
                </a:solidFill>
                <a:latin typeface="Times New Roman" panose="02020603050405020304" pitchFamily="18" charset="0"/>
                <a:ea typeface="楷体_GB2312" pitchFamily="49" charset="-122"/>
              </a:rPr>
              <a:t>故系统的平衡状态是大范围渐近稳定的 </a:t>
            </a:r>
          </a:p>
        </p:txBody>
      </p:sp>
      <p:graphicFrame>
        <p:nvGraphicFramePr>
          <p:cNvPr id="460808" name="Object 8"/>
          <p:cNvGraphicFramePr>
            <a:graphicFrameLocks noChangeAspect="1"/>
          </p:cNvGraphicFramePr>
          <p:nvPr/>
        </p:nvGraphicFramePr>
        <p:xfrm>
          <a:off x="4648200" y="3276600"/>
          <a:ext cx="2266950" cy="498475"/>
        </p:xfrm>
        <a:graphic>
          <a:graphicData uri="http://schemas.openxmlformats.org/presentationml/2006/ole">
            <mc:AlternateContent xmlns:mc="http://schemas.openxmlformats.org/markup-compatibility/2006">
              <mc:Choice xmlns:v="urn:schemas-microsoft-com:vml" Requires="v">
                <p:oleObj spid="_x0000_s22561" name="Equation" r:id="rId9" imgW="1231560" imgH="241200" progId="Equation.DSMT4">
                  <p:embed/>
                </p:oleObj>
              </mc:Choice>
              <mc:Fallback>
                <p:oleObj name="Equation" r:id="rId9" imgW="12315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276600"/>
                        <a:ext cx="22669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09" name="Rectangle 9"/>
          <p:cNvSpPr>
            <a:spLocks noChangeArrowheads="1"/>
          </p:cNvSpPr>
          <p:nvPr/>
        </p:nvSpPr>
        <p:spPr bwMode="auto">
          <a:xfrm>
            <a:off x="381000" y="2025650"/>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0000"/>
                </a:solidFill>
                <a:latin typeface="Times New Roman" panose="02020603050405020304" pitchFamily="18" charset="0"/>
                <a:ea typeface="楷体_GB2312" pitchFamily="49" charset="-122"/>
              </a:rPr>
              <a:t>解：</a:t>
            </a:r>
            <a:r>
              <a:rPr kumimoji="1" lang="zh-CN" altLang="en-US" sz="2000" b="1">
                <a:solidFill>
                  <a:srgbClr val="000000"/>
                </a:solidFill>
                <a:latin typeface="Times New Roman" panose="02020603050405020304" pitchFamily="18" charset="0"/>
                <a:ea typeface="楷体_GB2312" pitchFamily="49" charset="-122"/>
              </a:rPr>
              <a:t>首先，选</a:t>
            </a:r>
            <a:r>
              <a:rPr lang="zh-CN" altLang="en-US" sz="2000" b="1">
                <a:solidFill>
                  <a:srgbClr val="000000"/>
                </a:solidFill>
                <a:latin typeface="Times New Roman" panose="02020603050405020304" pitchFamily="18" charset="0"/>
                <a:ea typeface="楷体_GB2312" pitchFamily="49" charset="-122"/>
              </a:rPr>
              <a:t>取一正定的标量函数 </a:t>
            </a:r>
          </a:p>
        </p:txBody>
      </p:sp>
      <p:sp>
        <p:nvSpPr>
          <p:cNvPr id="460810" name="Text Box 10"/>
          <p:cNvSpPr txBox="1">
            <a:spLocks noChangeArrowheads="1"/>
          </p:cNvSpPr>
          <p:nvPr/>
        </p:nvSpPr>
        <p:spPr bwMode="auto">
          <a:xfrm>
            <a:off x="6788150" y="337820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rPr>
              <a:t>≤ 0</a:t>
            </a:r>
          </a:p>
        </p:txBody>
      </p:sp>
      <p:graphicFrame>
        <p:nvGraphicFramePr>
          <p:cNvPr id="460811" name="Object 11"/>
          <p:cNvGraphicFramePr>
            <a:graphicFrameLocks noChangeAspect="1"/>
          </p:cNvGraphicFramePr>
          <p:nvPr/>
        </p:nvGraphicFramePr>
        <p:xfrm>
          <a:off x="2514600" y="3856038"/>
          <a:ext cx="1524000" cy="395287"/>
        </p:xfrm>
        <a:graphic>
          <a:graphicData uri="http://schemas.openxmlformats.org/presentationml/2006/ole">
            <mc:AlternateContent xmlns:mc="http://schemas.openxmlformats.org/markup-compatibility/2006">
              <mc:Choice xmlns:v="urn:schemas-microsoft-com:vml" Requires="v">
                <p:oleObj spid="_x0000_s22562" name="公式" r:id="rId11" imgW="876240" imgH="228600" progId="Equation.3">
                  <p:embed/>
                </p:oleObj>
              </mc:Choice>
              <mc:Fallback>
                <p:oleObj name="公式" r:id="rId11" imgW="8762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3856038"/>
                        <a:ext cx="152400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12" name="Text Box 12"/>
          <p:cNvSpPr txBox="1">
            <a:spLocks noChangeArrowheads="1"/>
          </p:cNvSpPr>
          <p:nvPr/>
        </p:nvSpPr>
        <p:spPr bwMode="auto">
          <a:xfrm>
            <a:off x="2895600" y="4267200"/>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i="1">
                <a:solidFill>
                  <a:srgbClr val="333399"/>
                </a:solidFill>
                <a:latin typeface="Times New Roman" panose="02020603050405020304" pitchFamily="18" charset="0"/>
                <a:ea typeface="楷体_GB2312" pitchFamily="49" charset="-122"/>
                <a:sym typeface="Symbol" panose="05050102010706020507" pitchFamily="18" charset="2"/>
              </a:rPr>
              <a:t>x</a:t>
            </a:r>
            <a:r>
              <a:rPr lang="en-US" altLang="zh-CN" sz="2000" b="1" baseline="-25000">
                <a:solidFill>
                  <a:srgbClr val="333399"/>
                </a:solidFill>
                <a:latin typeface="Times New Roman" panose="02020603050405020304" pitchFamily="18" charset="0"/>
                <a:ea typeface="楷体_GB2312" pitchFamily="49" charset="-122"/>
                <a:sym typeface="Symbol" panose="05050102010706020507" pitchFamily="18" charset="2"/>
              </a:rPr>
              <a:t>2 </a:t>
            </a:r>
            <a:r>
              <a:rPr lang="en-US" altLang="zh-CN" sz="2000" b="1">
                <a:solidFill>
                  <a:srgbClr val="333399"/>
                </a:solidFill>
                <a:latin typeface="Times New Roman" panose="02020603050405020304" pitchFamily="18" charset="0"/>
                <a:ea typeface="楷体_GB2312" pitchFamily="49" charset="-122"/>
                <a:sym typeface="Symbol" panose="05050102010706020507" pitchFamily="18" charset="2"/>
              </a:rPr>
              <a:t> 0  </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或         </a:t>
            </a:r>
            <a:r>
              <a:rPr lang="en-US" altLang="zh-CN" sz="2000" b="1" i="1">
                <a:solidFill>
                  <a:srgbClr val="000000"/>
                </a:solidFill>
                <a:latin typeface="Times New Roman" panose="02020603050405020304" pitchFamily="18" charset="0"/>
                <a:ea typeface="楷体_GB2312" pitchFamily="49" charset="-122"/>
                <a:sym typeface="Symbol" panose="05050102010706020507" pitchFamily="18" charset="2"/>
              </a:rPr>
              <a:t>x</a:t>
            </a:r>
            <a:r>
              <a:rPr lang="en-US" altLang="zh-CN" sz="2000" b="1" baseline="-25000">
                <a:solidFill>
                  <a:srgbClr val="000000"/>
                </a:solidFill>
                <a:latin typeface="Times New Roman" panose="02020603050405020304" pitchFamily="18" charset="0"/>
                <a:ea typeface="楷体_GB2312" pitchFamily="49" charset="-122"/>
                <a:sym typeface="Symbol" panose="05050102010706020507" pitchFamily="18" charset="2"/>
              </a:rPr>
              <a:t>2 </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-1</a:t>
            </a:r>
          </a:p>
        </p:txBody>
      </p:sp>
      <p:sp>
        <p:nvSpPr>
          <p:cNvPr id="460813" name="Text Box 13"/>
          <p:cNvSpPr txBox="1">
            <a:spLocks noChangeArrowheads="1"/>
          </p:cNvSpPr>
          <p:nvPr/>
        </p:nvSpPr>
        <p:spPr bwMode="auto">
          <a:xfrm>
            <a:off x="2895600" y="5013325"/>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i="1">
                <a:solidFill>
                  <a:srgbClr val="333399"/>
                </a:solidFill>
                <a:latin typeface="Times New Roman" panose="02020603050405020304" pitchFamily="18" charset="0"/>
                <a:ea typeface="楷体_GB2312" pitchFamily="49" charset="-122"/>
                <a:sym typeface="Symbol" panose="05050102010706020507" pitchFamily="18" charset="2"/>
              </a:rPr>
              <a:t>x</a:t>
            </a:r>
            <a:r>
              <a:rPr lang="en-US" altLang="zh-CN" sz="2000" b="1" baseline="-25000">
                <a:solidFill>
                  <a:srgbClr val="333399"/>
                </a:solidFill>
                <a:latin typeface="Times New Roman" panose="02020603050405020304" pitchFamily="18" charset="0"/>
                <a:ea typeface="楷体_GB2312" pitchFamily="49" charset="-122"/>
                <a:sym typeface="Symbol" panose="05050102010706020507" pitchFamily="18" charset="2"/>
              </a:rPr>
              <a:t>1 </a:t>
            </a:r>
            <a:r>
              <a:rPr lang="en-US" altLang="zh-CN" sz="2000" b="1">
                <a:solidFill>
                  <a:srgbClr val="333399"/>
                </a:solidFill>
                <a:latin typeface="Times New Roman" panose="02020603050405020304" pitchFamily="18" charset="0"/>
                <a:ea typeface="楷体_GB2312" pitchFamily="49" charset="-122"/>
                <a:sym typeface="Symbol" panose="05050102010706020507" pitchFamily="18" charset="2"/>
              </a:rPr>
              <a:t> 0</a:t>
            </a:r>
            <a:endPar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460814" name="Object 14"/>
          <p:cNvGraphicFramePr>
            <a:graphicFrameLocks noChangeAspect="1"/>
          </p:cNvGraphicFramePr>
          <p:nvPr/>
        </p:nvGraphicFramePr>
        <p:xfrm>
          <a:off x="5562600" y="4810125"/>
          <a:ext cx="820738" cy="752475"/>
        </p:xfrm>
        <a:graphic>
          <a:graphicData uri="http://schemas.openxmlformats.org/presentationml/2006/ole">
            <mc:AlternateContent xmlns:mc="http://schemas.openxmlformats.org/markup-compatibility/2006">
              <mc:Choice xmlns:v="urn:schemas-microsoft-com:vml" Requires="v">
                <p:oleObj spid="_x0000_s22563" name="公式" r:id="rId13" imgW="469800" imgH="457200" progId="Equation.3">
                  <p:embed/>
                </p:oleObj>
              </mc:Choice>
              <mc:Fallback>
                <p:oleObj name="公式" r:id="rId13" imgW="4698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810125"/>
                        <a:ext cx="8207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15" name="Text Box 15"/>
          <p:cNvSpPr txBox="1">
            <a:spLocks noChangeArrowheads="1"/>
          </p:cNvSpPr>
          <p:nvPr/>
        </p:nvSpPr>
        <p:spPr bwMode="auto">
          <a:xfrm>
            <a:off x="6324600" y="4953000"/>
            <a:ext cx="1871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矛盾！</a:t>
            </a:r>
          </a:p>
        </p:txBody>
      </p:sp>
      <p:grpSp>
        <p:nvGrpSpPr>
          <p:cNvPr id="460816" name="Group 16"/>
          <p:cNvGrpSpPr>
            <a:grpSpLocks/>
          </p:cNvGrpSpPr>
          <p:nvPr/>
        </p:nvGrpSpPr>
        <p:grpSpPr bwMode="auto">
          <a:xfrm>
            <a:off x="4346575" y="5622925"/>
            <a:ext cx="1597025" cy="396875"/>
            <a:chOff x="4145" y="3045"/>
            <a:chExt cx="1006" cy="250"/>
          </a:xfrm>
        </p:grpSpPr>
        <p:graphicFrame>
          <p:nvGraphicFramePr>
            <p:cNvPr id="460817" name="Object 17"/>
            <p:cNvGraphicFramePr>
              <a:graphicFrameLocks noChangeAspect="1"/>
            </p:cNvGraphicFramePr>
            <p:nvPr/>
          </p:nvGraphicFramePr>
          <p:xfrm>
            <a:off x="4145" y="3052"/>
            <a:ext cx="352" cy="241"/>
          </p:xfrm>
          <a:graphic>
            <a:graphicData uri="http://schemas.openxmlformats.org/presentationml/2006/ole">
              <mc:AlternateContent xmlns:mc="http://schemas.openxmlformats.org/markup-compatibility/2006">
                <mc:Choice xmlns:v="urn:schemas-microsoft-com:vml" Requires="v">
                  <p:oleObj spid="_x0000_s22564" name="公式" r:id="rId15" imgW="330120" imgH="228600" progId="Equation.3">
                    <p:embed/>
                  </p:oleObj>
                </mc:Choice>
                <mc:Fallback>
                  <p:oleObj name="公式" r:id="rId15" imgW="33012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5" y="3052"/>
                          <a:ext cx="352"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18" name="Rectangle 18"/>
            <p:cNvSpPr>
              <a:spLocks noChangeArrowheads="1"/>
            </p:cNvSpPr>
            <p:nvPr/>
          </p:nvSpPr>
          <p:spPr bwMode="auto">
            <a:xfrm>
              <a:off x="4536" y="3045"/>
              <a:ext cx="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0</a:t>
              </a:r>
            </a:p>
          </p:txBody>
        </p:sp>
        <p:sp>
          <p:nvSpPr>
            <p:cNvPr id="460819" name="Rectangle 19"/>
            <p:cNvSpPr>
              <a:spLocks noChangeArrowheads="1"/>
            </p:cNvSpPr>
            <p:nvPr/>
          </p:nvSpPr>
          <p:spPr bwMode="auto">
            <a:xfrm>
              <a:off x="4513" y="304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grpSp>
      <p:sp>
        <p:nvSpPr>
          <p:cNvPr id="460820" name="Rectangle 20"/>
          <p:cNvSpPr>
            <a:spLocks noChangeArrowheads="1"/>
          </p:cNvSpPr>
          <p:nvPr/>
        </p:nvSpPr>
        <p:spPr bwMode="auto">
          <a:xfrm>
            <a:off x="911225" y="2863850"/>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进而，通过计算可得</a:t>
            </a:r>
            <a:r>
              <a:rPr lang="zh-CN" altLang="en-US" sz="2000" b="1">
                <a:solidFill>
                  <a:srgbClr val="000000"/>
                </a:solidFill>
                <a:latin typeface="Times New Roman" panose="02020603050405020304" pitchFamily="18" charset="0"/>
                <a:ea typeface="楷体_GB2312" pitchFamily="49" charset="-122"/>
              </a:rPr>
              <a:t> </a:t>
            </a:r>
          </a:p>
        </p:txBody>
      </p:sp>
      <p:sp>
        <p:nvSpPr>
          <p:cNvPr id="460821" name="Rectangle 21"/>
          <p:cNvSpPr>
            <a:spLocks noChangeArrowheads="1"/>
          </p:cNvSpPr>
          <p:nvPr/>
        </p:nvSpPr>
        <p:spPr bwMode="auto">
          <a:xfrm>
            <a:off x="911225" y="3870325"/>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可以看出，若</a:t>
            </a:r>
            <a:r>
              <a:rPr lang="zh-CN" altLang="en-US" sz="2000" b="1">
                <a:solidFill>
                  <a:srgbClr val="000000"/>
                </a:solidFill>
                <a:latin typeface="Times New Roman" panose="02020603050405020304" pitchFamily="18" charset="0"/>
                <a:ea typeface="楷体_GB2312" pitchFamily="49" charset="-122"/>
              </a:rPr>
              <a:t> </a:t>
            </a:r>
          </a:p>
        </p:txBody>
      </p:sp>
      <p:sp>
        <p:nvSpPr>
          <p:cNvPr id="460822" name="Rectangle 22"/>
          <p:cNvSpPr>
            <a:spLocks noChangeArrowheads="1"/>
          </p:cNvSpPr>
          <p:nvPr/>
        </p:nvSpPr>
        <p:spPr bwMode="auto">
          <a:xfrm>
            <a:off x="914400" y="5607050"/>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从而，对系统所有的解，都有</a:t>
            </a:r>
            <a:r>
              <a:rPr lang="zh-CN" altLang="en-US" sz="2000" b="1">
                <a:solidFill>
                  <a:srgbClr val="000000"/>
                </a:solidFill>
                <a:latin typeface="Times New Roman" panose="02020603050405020304" pitchFamily="18" charset="0"/>
                <a:ea typeface="楷体_GB2312" pitchFamily="49" charset="-122"/>
              </a:rPr>
              <a:t> </a:t>
            </a:r>
          </a:p>
        </p:txBody>
      </p:sp>
      <p:sp>
        <p:nvSpPr>
          <p:cNvPr id="460824" name="Rectangle 24"/>
          <p:cNvSpPr>
            <a:spLocks noChangeArrowheads="1"/>
          </p:cNvSpPr>
          <p:nvPr/>
        </p:nvSpPr>
        <p:spPr bwMode="auto">
          <a:xfrm>
            <a:off x="4724400" y="5029200"/>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sym typeface="Symbol" panose="05050102010706020507" pitchFamily="18" charset="2"/>
              </a:rPr>
              <a:t>或</a:t>
            </a:r>
          </a:p>
        </p:txBody>
      </p:sp>
      <p:sp>
        <p:nvSpPr>
          <p:cNvPr id="460825" name="Rectangle 25"/>
          <p:cNvSpPr>
            <a:spLocks noChangeArrowheads="1"/>
          </p:cNvSpPr>
          <p:nvPr/>
        </p:nvSpPr>
        <p:spPr bwMode="auto">
          <a:xfrm>
            <a:off x="1752600" y="4876800"/>
            <a:ext cx="1676400" cy="336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1600" b="1">
                <a:solidFill>
                  <a:srgbClr val="000000"/>
                </a:solidFill>
                <a:latin typeface="Times New Roman" panose="02020603050405020304" pitchFamily="18" charset="0"/>
                <a:ea typeface="楷体_GB2312" pitchFamily="49" charset="-122"/>
              </a:rPr>
              <a:t>代入系统方程</a:t>
            </a:r>
            <a:endParaRPr lang="zh-CN" altLang="en-US" sz="1600" b="1">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087324089"/>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blinds(horizontal)">
                                      <p:cBhvr>
                                        <p:cTn id="7" dur="500"/>
                                        <p:tgtEl>
                                          <p:spTgt spid="460802"/>
                                        </p:tgtEl>
                                      </p:cBhvr>
                                    </p:animEffect>
                                  </p:childTnLst>
                                </p:cTn>
                              </p:par>
                              <p:par>
                                <p:cTn id="8" presetID="3" presetClass="entr" presetSubtype="10" fill="hold" nodeType="withEffect">
                                  <p:stCondLst>
                                    <p:cond delay="0"/>
                                  </p:stCondLst>
                                  <p:childTnLst>
                                    <p:set>
                                      <p:cBhvr>
                                        <p:cTn id="9" dur="1" fill="hold">
                                          <p:stCondLst>
                                            <p:cond delay="0"/>
                                          </p:stCondLst>
                                        </p:cTn>
                                        <p:tgtEl>
                                          <p:spTgt spid="460803"/>
                                        </p:tgtEl>
                                        <p:attrNameLst>
                                          <p:attrName>style.visibility</p:attrName>
                                        </p:attrNameLst>
                                      </p:cBhvr>
                                      <p:to>
                                        <p:strVal val="visible"/>
                                      </p:to>
                                    </p:set>
                                    <p:animEffect transition="in" filter="blinds(horizontal)">
                                      <p:cBhvr>
                                        <p:cTn id="10" dur="500"/>
                                        <p:tgtEl>
                                          <p:spTgt spid="46080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04"/>
                                        </p:tgtEl>
                                        <p:attrNameLst>
                                          <p:attrName>style.visibility</p:attrName>
                                        </p:attrNameLst>
                                      </p:cBhvr>
                                      <p:to>
                                        <p:strVal val="visible"/>
                                      </p:to>
                                    </p:set>
                                    <p:animEffect transition="in" filter="blinds(horizontal)">
                                      <p:cBhvr>
                                        <p:cTn id="13" dur="500"/>
                                        <p:tgtEl>
                                          <p:spTgt spid="4608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09"/>
                                        </p:tgtEl>
                                        <p:attrNameLst>
                                          <p:attrName>style.visibility</p:attrName>
                                        </p:attrNameLst>
                                      </p:cBhvr>
                                      <p:to>
                                        <p:strVal val="visible"/>
                                      </p:to>
                                    </p:set>
                                    <p:animEffect transition="in" filter="blinds(horizontal)">
                                      <p:cBhvr>
                                        <p:cTn id="18" dur="500"/>
                                        <p:tgtEl>
                                          <p:spTgt spid="460809"/>
                                        </p:tgtEl>
                                      </p:cBhvr>
                                    </p:animEffect>
                                  </p:childTnLst>
                                </p:cTn>
                              </p:par>
                              <p:par>
                                <p:cTn id="19" presetID="3" presetClass="entr" presetSubtype="10" fill="hold" nodeType="withEffect">
                                  <p:stCondLst>
                                    <p:cond delay="0"/>
                                  </p:stCondLst>
                                  <p:childTnLst>
                                    <p:set>
                                      <p:cBhvr>
                                        <p:cTn id="20" dur="1" fill="hold">
                                          <p:stCondLst>
                                            <p:cond delay="0"/>
                                          </p:stCondLst>
                                        </p:cTn>
                                        <p:tgtEl>
                                          <p:spTgt spid="460805"/>
                                        </p:tgtEl>
                                        <p:attrNameLst>
                                          <p:attrName>style.visibility</p:attrName>
                                        </p:attrNameLst>
                                      </p:cBhvr>
                                      <p:to>
                                        <p:strVal val="visible"/>
                                      </p:to>
                                    </p:set>
                                    <p:animEffect transition="in" filter="blinds(horizontal)">
                                      <p:cBhvr>
                                        <p:cTn id="21" dur="500"/>
                                        <p:tgtEl>
                                          <p:spTgt spid="4608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60820"/>
                                        </p:tgtEl>
                                        <p:attrNameLst>
                                          <p:attrName>style.visibility</p:attrName>
                                        </p:attrNameLst>
                                      </p:cBhvr>
                                      <p:to>
                                        <p:strVal val="visible"/>
                                      </p:to>
                                    </p:set>
                                    <p:animEffect transition="in" filter="blinds(horizontal)">
                                      <p:cBhvr>
                                        <p:cTn id="26" dur="500"/>
                                        <p:tgtEl>
                                          <p:spTgt spid="460820"/>
                                        </p:tgtEl>
                                      </p:cBhvr>
                                    </p:animEffect>
                                  </p:childTnLst>
                                </p:cTn>
                              </p:par>
                              <p:par>
                                <p:cTn id="27" presetID="3" presetClass="entr" presetSubtype="10" fill="hold" nodeType="withEffect">
                                  <p:stCondLst>
                                    <p:cond delay="0"/>
                                  </p:stCondLst>
                                  <p:childTnLst>
                                    <p:set>
                                      <p:cBhvr>
                                        <p:cTn id="28" dur="1" fill="hold">
                                          <p:stCondLst>
                                            <p:cond delay="0"/>
                                          </p:stCondLst>
                                        </p:cTn>
                                        <p:tgtEl>
                                          <p:spTgt spid="460806"/>
                                        </p:tgtEl>
                                        <p:attrNameLst>
                                          <p:attrName>style.visibility</p:attrName>
                                        </p:attrNameLst>
                                      </p:cBhvr>
                                      <p:to>
                                        <p:strVal val="visible"/>
                                      </p:to>
                                    </p:set>
                                    <p:animEffect transition="in" filter="blinds(horizontal)">
                                      <p:cBhvr>
                                        <p:cTn id="29" dur="500"/>
                                        <p:tgtEl>
                                          <p:spTgt spid="4608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60808"/>
                                        </p:tgtEl>
                                        <p:attrNameLst>
                                          <p:attrName>style.visibility</p:attrName>
                                        </p:attrNameLst>
                                      </p:cBhvr>
                                      <p:to>
                                        <p:strVal val="visible"/>
                                      </p:to>
                                    </p:set>
                                    <p:animEffect transition="in" filter="blinds(horizontal)">
                                      <p:cBhvr>
                                        <p:cTn id="34" dur="500"/>
                                        <p:tgtEl>
                                          <p:spTgt spid="4608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0810"/>
                                        </p:tgtEl>
                                        <p:attrNameLst>
                                          <p:attrName>style.visibility</p:attrName>
                                        </p:attrNameLst>
                                      </p:cBhvr>
                                      <p:to>
                                        <p:strVal val="visible"/>
                                      </p:to>
                                    </p:set>
                                    <p:animEffect transition="in" filter="blinds(horizontal)">
                                      <p:cBhvr>
                                        <p:cTn id="39" dur="500"/>
                                        <p:tgtEl>
                                          <p:spTgt spid="4608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60811"/>
                                        </p:tgtEl>
                                        <p:attrNameLst>
                                          <p:attrName>style.visibility</p:attrName>
                                        </p:attrNameLst>
                                      </p:cBhvr>
                                      <p:to>
                                        <p:strVal val="visible"/>
                                      </p:to>
                                    </p:set>
                                    <p:animEffect transition="in" filter="blinds(horizontal)">
                                      <p:cBhvr>
                                        <p:cTn id="44" dur="500"/>
                                        <p:tgtEl>
                                          <p:spTgt spid="46081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60821"/>
                                        </p:tgtEl>
                                        <p:attrNameLst>
                                          <p:attrName>style.visibility</p:attrName>
                                        </p:attrNameLst>
                                      </p:cBhvr>
                                      <p:to>
                                        <p:strVal val="visible"/>
                                      </p:to>
                                    </p:set>
                                    <p:animEffect transition="in" filter="blinds(horizontal)">
                                      <p:cBhvr>
                                        <p:cTn id="47" dur="500"/>
                                        <p:tgtEl>
                                          <p:spTgt spid="4608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0812"/>
                                        </p:tgtEl>
                                        <p:attrNameLst>
                                          <p:attrName>style.visibility</p:attrName>
                                        </p:attrNameLst>
                                      </p:cBhvr>
                                      <p:to>
                                        <p:strVal val="visible"/>
                                      </p:to>
                                    </p:set>
                                    <p:animEffect transition="in" filter="blinds(horizontal)">
                                      <p:cBhvr>
                                        <p:cTn id="50" dur="500"/>
                                        <p:tgtEl>
                                          <p:spTgt spid="4608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60813"/>
                                        </p:tgtEl>
                                        <p:attrNameLst>
                                          <p:attrName>style.visibility</p:attrName>
                                        </p:attrNameLst>
                                      </p:cBhvr>
                                      <p:to>
                                        <p:strVal val="visible"/>
                                      </p:to>
                                    </p:set>
                                    <p:animEffect transition="in" filter="blinds(horizontal)">
                                      <p:cBhvr>
                                        <p:cTn id="55" dur="500"/>
                                        <p:tgtEl>
                                          <p:spTgt spid="46081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60825"/>
                                        </p:tgtEl>
                                        <p:attrNameLst>
                                          <p:attrName>style.visibility</p:attrName>
                                        </p:attrNameLst>
                                      </p:cBhvr>
                                      <p:to>
                                        <p:strVal val="visible"/>
                                      </p:to>
                                    </p:set>
                                    <p:animEffect transition="in" filter="blinds(horizontal)">
                                      <p:cBhvr>
                                        <p:cTn id="58" dur="500"/>
                                        <p:tgtEl>
                                          <p:spTgt spid="46082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60824"/>
                                        </p:tgtEl>
                                        <p:attrNameLst>
                                          <p:attrName>style.visibility</p:attrName>
                                        </p:attrNameLst>
                                      </p:cBhvr>
                                      <p:to>
                                        <p:strVal val="visible"/>
                                      </p:to>
                                    </p:set>
                                    <p:animEffect transition="in" filter="blinds(horizontal)">
                                      <p:cBhvr>
                                        <p:cTn id="63" dur="500"/>
                                        <p:tgtEl>
                                          <p:spTgt spid="460824"/>
                                        </p:tgtEl>
                                      </p:cBhvr>
                                    </p:animEffect>
                                  </p:childTnLst>
                                </p:cTn>
                              </p:par>
                              <p:par>
                                <p:cTn id="64" presetID="3" presetClass="entr" presetSubtype="10" fill="hold" nodeType="withEffect">
                                  <p:stCondLst>
                                    <p:cond delay="0"/>
                                  </p:stCondLst>
                                  <p:childTnLst>
                                    <p:set>
                                      <p:cBhvr>
                                        <p:cTn id="65" dur="1" fill="hold">
                                          <p:stCondLst>
                                            <p:cond delay="0"/>
                                          </p:stCondLst>
                                        </p:cTn>
                                        <p:tgtEl>
                                          <p:spTgt spid="460814"/>
                                        </p:tgtEl>
                                        <p:attrNameLst>
                                          <p:attrName>style.visibility</p:attrName>
                                        </p:attrNameLst>
                                      </p:cBhvr>
                                      <p:to>
                                        <p:strVal val="visible"/>
                                      </p:to>
                                    </p:set>
                                    <p:animEffect transition="in" filter="blinds(horizontal)">
                                      <p:cBhvr>
                                        <p:cTn id="66" dur="500"/>
                                        <p:tgtEl>
                                          <p:spTgt spid="46081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0815"/>
                                        </p:tgtEl>
                                        <p:attrNameLst>
                                          <p:attrName>style.visibility</p:attrName>
                                        </p:attrNameLst>
                                      </p:cBhvr>
                                      <p:to>
                                        <p:strVal val="visible"/>
                                      </p:to>
                                    </p:set>
                                    <p:animEffect transition="in" filter="blinds(horizontal)">
                                      <p:cBhvr>
                                        <p:cTn id="71" dur="500"/>
                                        <p:tgtEl>
                                          <p:spTgt spid="4608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60822"/>
                                        </p:tgtEl>
                                        <p:attrNameLst>
                                          <p:attrName>style.visibility</p:attrName>
                                        </p:attrNameLst>
                                      </p:cBhvr>
                                      <p:to>
                                        <p:strVal val="visible"/>
                                      </p:to>
                                    </p:set>
                                    <p:animEffect transition="in" filter="blinds(horizontal)">
                                      <p:cBhvr>
                                        <p:cTn id="76" dur="500"/>
                                        <p:tgtEl>
                                          <p:spTgt spid="460822"/>
                                        </p:tgtEl>
                                      </p:cBhvr>
                                    </p:animEffect>
                                  </p:childTnLst>
                                </p:cTn>
                              </p:par>
                              <p:par>
                                <p:cTn id="77" presetID="3" presetClass="entr" presetSubtype="10" fill="hold" nodeType="withEffect">
                                  <p:stCondLst>
                                    <p:cond delay="0"/>
                                  </p:stCondLst>
                                  <p:childTnLst>
                                    <p:set>
                                      <p:cBhvr>
                                        <p:cTn id="78" dur="1" fill="hold">
                                          <p:stCondLst>
                                            <p:cond delay="0"/>
                                          </p:stCondLst>
                                        </p:cTn>
                                        <p:tgtEl>
                                          <p:spTgt spid="460816"/>
                                        </p:tgtEl>
                                        <p:attrNameLst>
                                          <p:attrName>style.visibility</p:attrName>
                                        </p:attrNameLst>
                                      </p:cBhvr>
                                      <p:to>
                                        <p:strVal val="visible"/>
                                      </p:to>
                                    </p:set>
                                    <p:animEffect transition="in" filter="blinds(horizontal)">
                                      <p:cBhvr>
                                        <p:cTn id="79" dur="500"/>
                                        <p:tgtEl>
                                          <p:spTgt spid="46081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60807"/>
                                        </p:tgtEl>
                                        <p:attrNameLst>
                                          <p:attrName>style.visibility</p:attrName>
                                        </p:attrNameLst>
                                      </p:cBhvr>
                                      <p:to>
                                        <p:strVal val="visible"/>
                                      </p:to>
                                    </p:set>
                                    <p:animEffect transition="in" filter="blinds(horizontal)">
                                      <p:cBhvr>
                                        <p:cTn id="84" dur="500"/>
                                        <p:tgtEl>
                                          <p:spTgt spid="46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P spid="460804" grpId="0"/>
      <p:bldP spid="460807" grpId="0"/>
      <p:bldP spid="460809" grpId="0"/>
      <p:bldP spid="460810" grpId="0"/>
      <p:bldP spid="460812" grpId="0"/>
      <p:bldP spid="460813" grpId="0"/>
      <p:bldP spid="460815" grpId="0"/>
      <p:bldP spid="460820" grpId="0"/>
      <p:bldP spid="460821" grpId="0"/>
      <p:bldP spid="460822" grpId="0"/>
      <p:bldP spid="460824" grpId="0"/>
      <p:bldP spid="4608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1049338" y="1544638"/>
            <a:ext cx="6951662"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和</a:t>
            </a:r>
            <a:r>
              <a:rPr lang="en-US" altLang="zh-CN" sz="2000" b="1" i="1">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具有连续一阶偏导数的一个标量函数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 0</a:t>
            </a:r>
            <a:r>
              <a:rPr lang="zh-CN" altLang="en-US" sz="2000" b="1">
                <a:solidFill>
                  <a:srgbClr val="000000"/>
                </a:solidFill>
                <a:latin typeface="Times New Roman" panose="02020603050405020304" pitchFamily="18" charset="0"/>
                <a:ea typeface="楷体_GB2312" pitchFamily="49" charset="-122"/>
              </a:rPr>
              <a:t>，以及围绕状态空间原点的一个</a:t>
            </a:r>
            <a:r>
              <a:rPr lang="zh-CN" altLang="en-US" sz="2000" b="1">
                <a:solidFill>
                  <a:srgbClr val="FF0000"/>
                </a:solidFill>
                <a:latin typeface="Times New Roman" panose="02020603050405020304" pitchFamily="18" charset="0"/>
                <a:ea typeface="楷体_GB2312" pitchFamily="49" charset="-122"/>
              </a:rPr>
              <a:t>吸引区</a:t>
            </a:r>
            <a:r>
              <a:rPr lang="en-US" altLang="zh-CN" sz="2000" b="1">
                <a:solidFill>
                  <a:srgbClr val="FF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，使对所有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和所有</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满足如下条件： </a:t>
            </a:r>
          </a:p>
        </p:txBody>
      </p:sp>
      <p:sp>
        <p:nvSpPr>
          <p:cNvPr id="461827" name="Rectangle 3"/>
          <p:cNvSpPr>
            <a:spLocks noChangeArrowheads="1"/>
          </p:cNvSpPr>
          <p:nvPr/>
        </p:nvSpPr>
        <p:spPr bwMode="auto">
          <a:xfrm>
            <a:off x="1447800" y="2819400"/>
            <a:ext cx="46482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为正定且有界； </a:t>
            </a:r>
          </a:p>
        </p:txBody>
      </p:sp>
      <p:sp>
        <p:nvSpPr>
          <p:cNvPr id="461830" name="Rectangle 6"/>
          <p:cNvSpPr>
            <a:spLocks noChangeArrowheads="1"/>
          </p:cNvSpPr>
          <p:nvPr/>
        </p:nvSpPr>
        <p:spPr bwMode="auto">
          <a:xfrm>
            <a:off x="1447800" y="3306763"/>
            <a:ext cx="57150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为负定且有界； </a:t>
            </a:r>
          </a:p>
        </p:txBody>
      </p:sp>
      <p:sp>
        <p:nvSpPr>
          <p:cNvPr id="461831" name="Rectangle 7"/>
          <p:cNvSpPr>
            <a:spLocks noChangeArrowheads="1"/>
          </p:cNvSpPr>
          <p:nvPr/>
        </p:nvSpPr>
        <p:spPr bwMode="auto">
          <a:xfrm>
            <a:off x="1066800" y="3840163"/>
            <a:ext cx="68580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域内为一致渐近稳定</a:t>
            </a:r>
          </a:p>
        </p:txBody>
      </p:sp>
      <p:sp>
        <p:nvSpPr>
          <p:cNvPr id="461833" name="Rectangle 9"/>
          <p:cNvSpPr>
            <a:spLocks noChangeArrowheads="1"/>
          </p:cNvSpPr>
          <p:nvPr/>
        </p:nvSpPr>
        <p:spPr bwMode="auto">
          <a:xfrm>
            <a:off x="168275" y="152400"/>
            <a:ext cx="768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小范围渐近稳定的判别定理</a:t>
            </a:r>
            <a:r>
              <a:rPr lang="en-US" altLang="zh-CN" sz="2400" b="1">
                <a:solidFill>
                  <a:srgbClr val="333399"/>
                </a:solidFill>
                <a:latin typeface="Times New Roman" panose="02020603050405020304" pitchFamily="18" charset="0"/>
                <a:ea typeface="楷体_GB2312" pitchFamily="49" charset="-122"/>
              </a:rPr>
              <a:t>—</a:t>
            </a:r>
            <a:r>
              <a:rPr lang="zh-CN" altLang="en-US" sz="2400" b="1">
                <a:solidFill>
                  <a:srgbClr val="333399"/>
                </a:solidFill>
                <a:latin typeface="Times New Roman" panose="02020603050405020304" pitchFamily="18" charset="0"/>
                <a:ea typeface="楷体_GB2312" pitchFamily="49" charset="-122"/>
              </a:rPr>
              <a:t>时变系统情形</a:t>
            </a:r>
          </a:p>
        </p:txBody>
      </p:sp>
      <p:graphicFrame>
        <p:nvGraphicFramePr>
          <p:cNvPr id="461834" name="Object 10"/>
          <p:cNvGraphicFramePr>
            <a:graphicFrameLocks noChangeAspect="1"/>
          </p:cNvGraphicFramePr>
          <p:nvPr/>
        </p:nvGraphicFramePr>
        <p:xfrm>
          <a:off x="3200400" y="1143000"/>
          <a:ext cx="2743200" cy="409575"/>
        </p:xfrm>
        <a:graphic>
          <a:graphicData uri="http://schemas.openxmlformats.org/presentationml/2006/ole">
            <mc:AlternateContent xmlns:mc="http://schemas.openxmlformats.org/markup-compatibility/2006">
              <mc:Choice xmlns:v="urn:schemas-microsoft-com:vml" Requires="v">
                <p:oleObj spid="_x0000_s23566" name="公式" r:id="rId3" imgW="1523880" imgH="228600" progId="Equation.3">
                  <p:embed/>
                </p:oleObj>
              </mc:Choice>
              <mc:Fallback>
                <p:oleObj name="公式" r:id="rId3" imgW="1523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143000"/>
                        <a:ext cx="27432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41" name="Rectangle 17"/>
          <p:cNvSpPr>
            <a:spLocks noChangeArrowheads="1"/>
          </p:cNvSpPr>
          <p:nvPr/>
        </p:nvSpPr>
        <p:spPr bwMode="auto">
          <a:xfrm>
            <a:off x="1066800" y="609600"/>
            <a:ext cx="67818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5.13</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时变</a:t>
            </a:r>
            <a:r>
              <a:rPr lang="zh-CN" altLang="en-US" sz="2000" b="1">
                <a:solidFill>
                  <a:srgbClr val="000000"/>
                </a:solidFill>
                <a:latin typeface="Times New Roman" panose="02020603050405020304" pitchFamily="18" charset="0"/>
                <a:ea typeface="楷体_GB2312" pitchFamily="49" charset="-122"/>
              </a:rPr>
              <a:t>自治系统</a:t>
            </a:r>
          </a:p>
        </p:txBody>
      </p:sp>
      <p:graphicFrame>
        <p:nvGraphicFramePr>
          <p:cNvPr id="461842" name="Object 18"/>
          <p:cNvGraphicFramePr>
            <a:graphicFrameLocks noChangeAspect="1"/>
          </p:cNvGraphicFramePr>
          <p:nvPr/>
        </p:nvGraphicFramePr>
        <p:xfrm>
          <a:off x="2130425" y="3422650"/>
          <a:ext cx="2212975" cy="387350"/>
        </p:xfrm>
        <a:graphic>
          <a:graphicData uri="http://schemas.openxmlformats.org/presentationml/2006/ole">
            <mc:AlternateContent xmlns:mc="http://schemas.openxmlformats.org/markup-compatibility/2006">
              <mc:Choice xmlns:v="urn:schemas-microsoft-com:vml" Requires="v">
                <p:oleObj spid="_x0000_s23567" name="Equation" r:id="rId5" imgW="1307880" imgH="228600" progId="Equation.DSMT4">
                  <p:embed/>
                </p:oleObj>
              </mc:Choice>
              <mc:Fallback>
                <p:oleObj name="Equation" r:id="rId5" imgW="1307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425" y="3422650"/>
                        <a:ext cx="22129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43" name="Text Box 19"/>
          <p:cNvSpPr txBox="1">
            <a:spLocks noChangeArrowheads="1"/>
          </p:cNvSpPr>
          <p:nvPr/>
        </p:nvSpPr>
        <p:spPr bwMode="auto">
          <a:xfrm>
            <a:off x="1049338" y="4343400"/>
            <a:ext cx="77898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zh-CN" altLang="en-US" sz="2000" b="1">
                <a:solidFill>
                  <a:srgbClr val="FF0000"/>
                </a:solidFill>
                <a:latin typeface="Times New Roman" panose="02020603050405020304" pitchFamily="18" charset="0"/>
                <a:ea typeface="楷体_GB2312" pitchFamily="49" charset="-122"/>
              </a:rPr>
              <a:t>注：结论</a:t>
            </a:r>
            <a:r>
              <a:rPr lang="en-US" altLang="zh-CN" sz="2000" b="1">
                <a:solidFill>
                  <a:srgbClr val="FF0000"/>
                </a:solidFill>
                <a:latin typeface="Times New Roman" panose="02020603050405020304" pitchFamily="18" charset="0"/>
                <a:ea typeface="楷体_GB2312" pitchFamily="49" charset="-122"/>
              </a:rPr>
              <a:t>5.13</a:t>
            </a:r>
            <a:r>
              <a:rPr lang="zh-CN" altLang="en-US" sz="2000" b="1">
                <a:solidFill>
                  <a:srgbClr val="000000"/>
                </a:solidFill>
                <a:latin typeface="Times New Roman" panose="02020603050405020304" pitchFamily="18" charset="0"/>
                <a:ea typeface="楷体_GB2312" pitchFamily="49" charset="-122"/>
              </a:rPr>
              <a:t>中条件应为 </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详见</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非线性系统</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rPr>
              <a:t>P.107-109) </a:t>
            </a:r>
            <a:r>
              <a:rPr lang="zh-CN" altLang="en-US" sz="2000" b="1">
                <a:solidFill>
                  <a:srgbClr val="000000"/>
                </a:solidFill>
                <a:latin typeface="Times New Roman" panose="02020603050405020304" pitchFamily="18" charset="0"/>
                <a:ea typeface="楷体_GB2312" pitchFamily="49" charset="-122"/>
              </a:rPr>
              <a:t>： </a:t>
            </a:r>
          </a:p>
        </p:txBody>
      </p:sp>
      <p:sp>
        <p:nvSpPr>
          <p:cNvPr id="461844" name="Rectangle 20"/>
          <p:cNvSpPr>
            <a:spLocks noChangeArrowheads="1"/>
          </p:cNvSpPr>
          <p:nvPr/>
        </p:nvSpPr>
        <p:spPr bwMode="auto">
          <a:xfrm>
            <a:off x="1465263" y="4748213"/>
            <a:ext cx="7069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存在</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上连续正定函数</a:t>
            </a:r>
            <a:r>
              <a:rPr lang="en-US" altLang="zh-CN" sz="2000" b="1" i="1">
                <a:solidFill>
                  <a:srgbClr val="000000"/>
                </a:solidFill>
                <a:latin typeface="Times New Roman" panose="02020603050405020304" pitchFamily="18" charset="0"/>
                <a:ea typeface="楷体_GB2312" pitchFamily="49" charset="-122"/>
              </a:rPr>
              <a:t>W</a:t>
            </a:r>
            <a:r>
              <a:rPr lang="en-US" altLang="zh-CN" sz="2000" b="1" baseline="-25000">
                <a:solidFill>
                  <a:srgbClr val="000000"/>
                </a:solidFill>
                <a:latin typeface="Times New Roman" panose="02020603050405020304" pitchFamily="18" charset="0"/>
                <a:ea typeface="楷体_GB2312" pitchFamily="49" charset="-122"/>
              </a:rPr>
              <a:t>1</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和</a:t>
            </a:r>
            <a:r>
              <a:rPr lang="en-US" altLang="zh-CN" sz="2000" b="1" i="1">
                <a:solidFill>
                  <a:srgbClr val="000000"/>
                </a:solidFill>
                <a:latin typeface="Times New Roman" panose="02020603050405020304" pitchFamily="18" charset="0"/>
                <a:ea typeface="楷体_GB2312" pitchFamily="49" charset="-122"/>
              </a:rPr>
              <a:t>W</a:t>
            </a:r>
            <a:r>
              <a:rPr lang="en-US" altLang="zh-CN" sz="2000" b="1" baseline="-25000">
                <a:solidFill>
                  <a:srgbClr val="000000"/>
                </a:solidFill>
                <a:latin typeface="Times New Roman" panose="02020603050405020304" pitchFamily="18" charset="0"/>
                <a:ea typeface="楷体_GB2312" pitchFamily="49" charset="-122"/>
              </a:rPr>
              <a:t>2</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使成立</a:t>
            </a:r>
          </a:p>
          <a:p>
            <a:pPr algn="ctr" fontAlgn="base">
              <a:lnSpc>
                <a:spcPct val="135000"/>
              </a:lnSpc>
              <a:spcBef>
                <a:spcPct val="0"/>
              </a:spcBef>
              <a:spcAft>
                <a:spcPct val="0"/>
              </a:spcAft>
            </a:pPr>
            <a:r>
              <a:rPr lang="en-US" altLang="zh-CN" sz="2000" b="1" i="1">
                <a:solidFill>
                  <a:srgbClr val="000000"/>
                </a:solidFill>
                <a:latin typeface="Times New Roman" panose="02020603050405020304" pitchFamily="18" charset="0"/>
                <a:ea typeface="楷体_GB2312" pitchFamily="49" charset="-122"/>
              </a:rPr>
              <a:t>W</a:t>
            </a:r>
            <a:r>
              <a:rPr lang="en-US" altLang="zh-CN" sz="2000" b="1" baseline="-25000">
                <a:solidFill>
                  <a:srgbClr val="000000"/>
                </a:solidFill>
                <a:latin typeface="Times New Roman" panose="02020603050405020304" pitchFamily="18" charset="0"/>
                <a:ea typeface="楷体_GB2312" pitchFamily="49" charset="-122"/>
              </a:rPr>
              <a:t>1</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W</a:t>
            </a:r>
            <a:r>
              <a:rPr lang="en-US" altLang="zh-CN" sz="2000" b="1" baseline="-25000">
                <a:solidFill>
                  <a:srgbClr val="000000"/>
                </a:solidFill>
                <a:latin typeface="Times New Roman" panose="02020603050405020304" pitchFamily="18" charset="0"/>
                <a:ea typeface="楷体_GB2312" pitchFamily="49" charset="-122"/>
              </a:rPr>
              <a:t>2</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p>
        </p:txBody>
      </p:sp>
      <p:sp>
        <p:nvSpPr>
          <p:cNvPr id="461845" name="Rectangle 21"/>
          <p:cNvSpPr>
            <a:spLocks noChangeArrowheads="1"/>
          </p:cNvSpPr>
          <p:nvPr/>
        </p:nvSpPr>
        <p:spPr bwMode="auto">
          <a:xfrm>
            <a:off x="1465263" y="5638800"/>
            <a:ext cx="5715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存在</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上连续正定函数</a:t>
            </a:r>
            <a:r>
              <a:rPr lang="en-US" altLang="zh-CN" sz="2000" b="1" i="1">
                <a:solidFill>
                  <a:srgbClr val="000000"/>
                </a:solidFill>
                <a:latin typeface="Times New Roman" panose="02020603050405020304" pitchFamily="18" charset="0"/>
                <a:ea typeface="楷体_GB2312" pitchFamily="49" charset="-122"/>
              </a:rPr>
              <a:t>W</a:t>
            </a:r>
            <a:r>
              <a:rPr lang="en-US" altLang="zh-CN" sz="2000" b="1" baseline="-25000">
                <a:solidFill>
                  <a:srgbClr val="000000"/>
                </a:solidFill>
                <a:latin typeface="Times New Roman" panose="02020603050405020304" pitchFamily="18" charset="0"/>
                <a:ea typeface="楷体_GB2312" pitchFamily="49" charset="-122"/>
              </a:rPr>
              <a:t>3</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使成立</a:t>
            </a:r>
          </a:p>
        </p:txBody>
      </p:sp>
      <p:graphicFrame>
        <p:nvGraphicFramePr>
          <p:cNvPr id="461846" name="Object 22"/>
          <p:cNvGraphicFramePr>
            <a:graphicFrameLocks noChangeAspect="1"/>
          </p:cNvGraphicFramePr>
          <p:nvPr/>
        </p:nvGraphicFramePr>
        <p:xfrm>
          <a:off x="3352800" y="6172200"/>
          <a:ext cx="3201988" cy="409575"/>
        </p:xfrm>
        <a:graphic>
          <a:graphicData uri="http://schemas.openxmlformats.org/presentationml/2006/ole">
            <mc:AlternateContent xmlns:mc="http://schemas.openxmlformats.org/markup-compatibility/2006">
              <mc:Choice xmlns:v="urn:schemas-microsoft-com:vml" Requires="v">
                <p:oleObj spid="_x0000_s23568" name="Equation" r:id="rId7" imgW="1892160" imgH="241200" progId="Equation.DSMT4">
                  <p:embed/>
                </p:oleObj>
              </mc:Choice>
              <mc:Fallback>
                <p:oleObj name="Equation" r:id="rId7" imgW="189216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6172200"/>
                        <a:ext cx="3201988"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4134611"/>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1833"/>
                                        </p:tgtEl>
                                        <p:attrNameLst>
                                          <p:attrName>style.visibility</p:attrName>
                                        </p:attrNameLst>
                                      </p:cBhvr>
                                      <p:to>
                                        <p:strVal val="visible"/>
                                      </p:to>
                                    </p:set>
                                    <p:animEffect transition="in" filter="blinds(horizontal)">
                                      <p:cBhvr>
                                        <p:cTn id="7" dur="500"/>
                                        <p:tgtEl>
                                          <p:spTgt spid="461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1826"/>
                                        </p:tgtEl>
                                        <p:attrNameLst>
                                          <p:attrName>style.visibility</p:attrName>
                                        </p:attrNameLst>
                                      </p:cBhvr>
                                      <p:to>
                                        <p:strVal val="visible"/>
                                      </p:to>
                                    </p:set>
                                    <p:animEffect transition="in" filter="blinds(horizontal)">
                                      <p:cBhvr>
                                        <p:cTn id="12" dur="500"/>
                                        <p:tgtEl>
                                          <p:spTgt spid="4618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1827"/>
                                        </p:tgtEl>
                                        <p:attrNameLst>
                                          <p:attrName>style.visibility</p:attrName>
                                        </p:attrNameLst>
                                      </p:cBhvr>
                                      <p:to>
                                        <p:strVal val="visible"/>
                                      </p:to>
                                    </p:set>
                                    <p:animEffect transition="in" filter="blinds(horizontal)">
                                      <p:cBhvr>
                                        <p:cTn id="15" dur="500"/>
                                        <p:tgtEl>
                                          <p:spTgt spid="4618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1830"/>
                                        </p:tgtEl>
                                        <p:attrNameLst>
                                          <p:attrName>style.visibility</p:attrName>
                                        </p:attrNameLst>
                                      </p:cBhvr>
                                      <p:to>
                                        <p:strVal val="visible"/>
                                      </p:to>
                                    </p:set>
                                    <p:animEffect transition="in" filter="blinds(horizontal)">
                                      <p:cBhvr>
                                        <p:cTn id="18" dur="500"/>
                                        <p:tgtEl>
                                          <p:spTgt spid="46183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1831"/>
                                        </p:tgtEl>
                                        <p:attrNameLst>
                                          <p:attrName>style.visibility</p:attrName>
                                        </p:attrNameLst>
                                      </p:cBhvr>
                                      <p:to>
                                        <p:strVal val="visible"/>
                                      </p:to>
                                    </p:set>
                                    <p:animEffect transition="in" filter="blinds(horizontal)">
                                      <p:cBhvr>
                                        <p:cTn id="21" dur="500"/>
                                        <p:tgtEl>
                                          <p:spTgt spid="461831"/>
                                        </p:tgtEl>
                                      </p:cBhvr>
                                    </p:animEffect>
                                  </p:childTnLst>
                                </p:cTn>
                              </p:par>
                              <p:par>
                                <p:cTn id="22" presetID="3" presetClass="entr" presetSubtype="10" fill="hold" nodeType="withEffect">
                                  <p:stCondLst>
                                    <p:cond delay="0"/>
                                  </p:stCondLst>
                                  <p:childTnLst>
                                    <p:set>
                                      <p:cBhvr>
                                        <p:cTn id="23" dur="1" fill="hold">
                                          <p:stCondLst>
                                            <p:cond delay="0"/>
                                          </p:stCondLst>
                                        </p:cTn>
                                        <p:tgtEl>
                                          <p:spTgt spid="461834"/>
                                        </p:tgtEl>
                                        <p:attrNameLst>
                                          <p:attrName>style.visibility</p:attrName>
                                        </p:attrNameLst>
                                      </p:cBhvr>
                                      <p:to>
                                        <p:strVal val="visible"/>
                                      </p:to>
                                    </p:set>
                                    <p:animEffect transition="in" filter="blinds(horizontal)">
                                      <p:cBhvr>
                                        <p:cTn id="24" dur="500"/>
                                        <p:tgtEl>
                                          <p:spTgt spid="46183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61841"/>
                                        </p:tgtEl>
                                        <p:attrNameLst>
                                          <p:attrName>style.visibility</p:attrName>
                                        </p:attrNameLst>
                                      </p:cBhvr>
                                      <p:to>
                                        <p:strVal val="visible"/>
                                      </p:to>
                                    </p:set>
                                    <p:animEffect transition="in" filter="blinds(horizontal)">
                                      <p:cBhvr>
                                        <p:cTn id="27" dur="500"/>
                                        <p:tgtEl>
                                          <p:spTgt spid="461841"/>
                                        </p:tgtEl>
                                      </p:cBhvr>
                                    </p:animEffect>
                                  </p:childTnLst>
                                </p:cTn>
                              </p:par>
                              <p:par>
                                <p:cTn id="28" presetID="3" presetClass="entr" presetSubtype="10" fill="hold" nodeType="withEffect">
                                  <p:stCondLst>
                                    <p:cond delay="0"/>
                                  </p:stCondLst>
                                  <p:childTnLst>
                                    <p:set>
                                      <p:cBhvr>
                                        <p:cTn id="29" dur="1" fill="hold">
                                          <p:stCondLst>
                                            <p:cond delay="0"/>
                                          </p:stCondLst>
                                        </p:cTn>
                                        <p:tgtEl>
                                          <p:spTgt spid="461842"/>
                                        </p:tgtEl>
                                        <p:attrNameLst>
                                          <p:attrName>style.visibility</p:attrName>
                                        </p:attrNameLst>
                                      </p:cBhvr>
                                      <p:to>
                                        <p:strVal val="visible"/>
                                      </p:to>
                                    </p:set>
                                    <p:animEffect transition="in" filter="blinds(horizontal)">
                                      <p:cBhvr>
                                        <p:cTn id="30" dur="500"/>
                                        <p:tgtEl>
                                          <p:spTgt spid="4618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61843"/>
                                        </p:tgtEl>
                                        <p:attrNameLst>
                                          <p:attrName>style.visibility</p:attrName>
                                        </p:attrNameLst>
                                      </p:cBhvr>
                                      <p:to>
                                        <p:strVal val="visible"/>
                                      </p:to>
                                    </p:set>
                                    <p:animEffect transition="in" filter="blinds(horizontal)">
                                      <p:cBhvr>
                                        <p:cTn id="35" dur="500"/>
                                        <p:tgtEl>
                                          <p:spTgt spid="46184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61844"/>
                                        </p:tgtEl>
                                        <p:attrNameLst>
                                          <p:attrName>style.visibility</p:attrName>
                                        </p:attrNameLst>
                                      </p:cBhvr>
                                      <p:to>
                                        <p:strVal val="visible"/>
                                      </p:to>
                                    </p:set>
                                    <p:animEffect transition="in" filter="blinds(horizontal)">
                                      <p:cBhvr>
                                        <p:cTn id="38" dur="500"/>
                                        <p:tgtEl>
                                          <p:spTgt spid="46184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61845"/>
                                        </p:tgtEl>
                                        <p:attrNameLst>
                                          <p:attrName>style.visibility</p:attrName>
                                        </p:attrNameLst>
                                      </p:cBhvr>
                                      <p:to>
                                        <p:strVal val="visible"/>
                                      </p:to>
                                    </p:set>
                                    <p:animEffect transition="in" filter="blinds(horizontal)">
                                      <p:cBhvr>
                                        <p:cTn id="41" dur="500"/>
                                        <p:tgtEl>
                                          <p:spTgt spid="461845"/>
                                        </p:tgtEl>
                                      </p:cBhvr>
                                    </p:animEffect>
                                  </p:childTnLst>
                                </p:cTn>
                              </p:par>
                              <p:par>
                                <p:cTn id="42" presetID="3" presetClass="entr" presetSubtype="10" fill="hold" nodeType="withEffect">
                                  <p:stCondLst>
                                    <p:cond delay="0"/>
                                  </p:stCondLst>
                                  <p:childTnLst>
                                    <p:set>
                                      <p:cBhvr>
                                        <p:cTn id="43" dur="1" fill="hold">
                                          <p:stCondLst>
                                            <p:cond delay="0"/>
                                          </p:stCondLst>
                                        </p:cTn>
                                        <p:tgtEl>
                                          <p:spTgt spid="461846"/>
                                        </p:tgtEl>
                                        <p:attrNameLst>
                                          <p:attrName>style.visibility</p:attrName>
                                        </p:attrNameLst>
                                      </p:cBhvr>
                                      <p:to>
                                        <p:strVal val="visible"/>
                                      </p:to>
                                    </p:set>
                                    <p:animEffect transition="in" filter="blinds(horizontal)">
                                      <p:cBhvr>
                                        <p:cTn id="44" dur="500"/>
                                        <p:tgtEl>
                                          <p:spTgt spid="46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6" grpId="0"/>
      <p:bldP spid="461827" grpId="0"/>
      <p:bldP spid="461830" grpId="0"/>
      <p:bldP spid="461831" grpId="0"/>
      <p:bldP spid="461833" grpId="0"/>
      <p:bldP spid="461841" grpId="0"/>
      <p:bldP spid="461843" grpId="0"/>
      <p:bldP spid="461844" grpId="0"/>
      <p:bldP spid="4618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2" name="Text Box 6"/>
          <p:cNvSpPr txBox="1">
            <a:spLocks noChangeArrowheads="1"/>
          </p:cNvSpPr>
          <p:nvPr/>
        </p:nvSpPr>
        <p:spPr bwMode="auto">
          <a:xfrm>
            <a:off x="457200" y="6858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zh-CN" altLang="en-US" sz="2000" b="1">
                <a:solidFill>
                  <a:schemeClr val="accent2"/>
                </a:solidFill>
                <a:latin typeface="Times New Roman" panose="02020603050405020304" pitchFamily="18" charset="0"/>
                <a:ea typeface="楷体_GB2312" pitchFamily="49" charset="-122"/>
              </a:rPr>
              <a:t>零初始条件</a:t>
            </a:r>
            <a:r>
              <a:rPr lang="en-US" altLang="zh-CN" sz="2000" b="1" i="1">
                <a:latin typeface="Times New Roman" panose="02020603050405020304" pitchFamily="18" charset="0"/>
                <a:ea typeface="楷体_GB2312" pitchFamily="49" charset="-122"/>
              </a:rPr>
              <a:t>p</a:t>
            </a:r>
            <a:r>
              <a:rPr lang="zh-CN" altLang="en-US" sz="2000" b="1">
                <a:latin typeface="Times New Roman" panose="02020603050405020304" pitchFamily="18" charset="0"/>
                <a:ea typeface="楷体_GB2312" pitchFamily="49" charset="-122"/>
              </a:rPr>
              <a:t>维输入和</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维输出连续</a:t>
            </a:r>
            <a:r>
              <a:rPr lang="en-US" altLang="zh-CN" sz="2000" b="1">
                <a:solidFill>
                  <a:srgbClr val="FF0000"/>
                </a:solidFill>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a:t>
            </a:r>
            <a:r>
              <a:rPr lang="en-US" altLang="zh-CN" sz="2000" b="1" i="1">
                <a:latin typeface="Times New Roman" panose="02020603050405020304" pitchFamily="18" charset="0"/>
                <a:ea typeface="楷体_GB2312" pitchFamily="49" charset="-122"/>
              </a:rPr>
              <a:t>t </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，则</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时刻系统</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为，存在一个有限正常数</a:t>
            </a:r>
            <a:r>
              <a:rPr lang="en-US" altLang="zh-CN" sz="2000" b="1" i="1">
                <a:latin typeface="Times New Roman" panose="02020603050405020304" pitchFamily="18" charset="0"/>
                <a:ea typeface="楷体_GB2312" pitchFamily="49" charset="-122"/>
              </a:rPr>
              <a:t>β</a:t>
            </a:r>
            <a:r>
              <a:rPr lang="zh-CN" altLang="en-US" sz="2000" b="1">
                <a:latin typeface="Times New Roman" panose="02020603050405020304" pitchFamily="18" charset="0"/>
                <a:ea typeface="楷体_GB2312" pitchFamily="49" charset="-122"/>
              </a:rPr>
              <a:t>，使对一切</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，脉冲响应矩阵</a:t>
            </a:r>
            <a:r>
              <a:rPr lang="en-US" altLang="zh-CN" sz="2000" b="1" i="1">
                <a:latin typeface="Times New Roman" panose="02020603050405020304" pitchFamily="18" charset="0"/>
                <a:ea typeface="楷体_GB2312" pitchFamily="49" charset="-122"/>
              </a:rPr>
              <a:t>H</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τ</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所有元</a:t>
            </a:r>
            <a:r>
              <a:rPr lang="en-US" altLang="zh-CN" sz="2000" b="1" i="1">
                <a:latin typeface="Times New Roman" panose="02020603050405020304" pitchFamily="18" charset="0"/>
                <a:ea typeface="楷体_GB2312" pitchFamily="49" charset="-122"/>
              </a:rPr>
              <a:t>h</a:t>
            </a:r>
            <a:r>
              <a:rPr lang="en-US" altLang="zh-CN" sz="2000" b="1" i="1" baseline="-25000">
                <a:latin typeface="Times New Roman" panose="02020603050405020304" pitchFamily="18" charset="0"/>
                <a:ea typeface="楷体_GB2312" pitchFamily="49" charset="-122"/>
              </a:rPr>
              <a:t>ij</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τ</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均满足关系式 </a:t>
            </a:r>
          </a:p>
        </p:txBody>
      </p:sp>
      <p:graphicFrame>
        <p:nvGraphicFramePr>
          <p:cNvPr id="592903" name="Object 7"/>
          <p:cNvGraphicFramePr>
            <a:graphicFrameLocks noChangeAspect="1"/>
          </p:cNvGraphicFramePr>
          <p:nvPr/>
        </p:nvGraphicFramePr>
        <p:xfrm>
          <a:off x="1905000" y="1955800"/>
          <a:ext cx="5410200" cy="635000"/>
        </p:xfrm>
        <a:graphic>
          <a:graphicData uri="http://schemas.openxmlformats.org/presentationml/2006/ole">
            <mc:AlternateContent xmlns:mc="http://schemas.openxmlformats.org/markup-compatibility/2006">
              <mc:Choice xmlns:v="urn:schemas-microsoft-com:vml" Requires="v">
                <p:oleObj spid="_x0000_s2062" name="公式" r:id="rId3" imgW="2997200" imgH="355600" progId="Equation.3">
                  <p:embed/>
                </p:oleObj>
              </mc:Choice>
              <mc:Fallback>
                <p:oleObj name="公式" r:id="rId3" imgW="29972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55800"/>
                        <a:ext cx="54102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2906" name="Rectangle 10"/>
          <p:cNvSpPr>
            <a:spLocks noChangeArrowheads="1"/>
          </p:cNvSpPr>
          <p:nvPr/>
        </p:nvSpPr>
        <p:spPr bwMode="auto">
          <a:xfrm>
            <a:off x="171450" y="239713"/>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solidFill>
                  <a:schemeClr val="accent2"/>
                </a:solidFill>
                <a:latin typeface="Times New Roman" panose="02020603050405020304" pitchFamily="18" charset="0"/>
                <a:ea typeface="楷体_GB2312" pitchFamily="49" charset="-122"/>
              </a:rPr>
              <a:t>线性系统的</a:t>
            </a:r>
            <a:r>
              <a:rPr lang="en-US" altLang="zh-CN" sz="2000" b="1">
                <a:solidFill>
                  <a:schemeClr val="accent2"/>
                </a:solidFill>
                <a:latin typeface="Times New Roman" panose="02020603050405020304" pitchFamily="18" charset="0"/>
                <a:ea typeface="楷体_GB2312" pitchFamily="49" charset="-122"/>
              </a:rPr>
              <a:t>BIBO</a:t>
            </a:r>
            <a:r>
              <a:rPr lang="zh-CN" altLang="en-US" sz="2000" b="1">
                <a:solidFill>
                  <a:schemeClr val="accent2"/>
                </a:solidFill>
                <a:latin typeface="Times New Roman" panose="02020603050405020304" pitchFamily="18" charset="0"/>
                <a:ea typeface="楷体_GB2312" pitchFamily="49" charset="-122"/>
              </a:rPr>
              <a:t>稳定性</a:t>
            </a:r>
          </a:p>
        </p:txBody>
      </p:sp>
      <p:sp>
        <p:nvSpPr>
          <p:cNvPr id="592909" name="Text Box 13"/>
          <p:cNvSpPr txBox="1">
            <a:spLocks noChangeArrowheads="1"/>
          </p:cNvSpPr>
          <p:nvPr/>
        </p:nvSpPr>
        <p:spPr bwMode="auto">
          <a:xfrm>
            <a:off x="884238" y="2590800"/>
            <a:ext cx="772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：利用输入输出关系式：</a:t>
            </a:r>
          </a:p>
        </p:txBody>
      </p:sp>
      <p:sp>
        <p:nvSpPr>
          <p:cNvPr id="592910" name="Rectangle 14"/>
          <p:cNvSpPr>
            <a:spLocks noChangeArrowheads="1"/>
          </p:cNvSpPr>
          <p:nvPr/>
        </p:nvSpPr>
        <p:spPr bwMode="auto">
          <a:xfrm>
            <a:off x="457200" y="3549650"/>
            <a:ext cx="754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dirty="0">
                <a:latin typeface="Times New Roman" panose="02020603050405020304" pitchFamily="18" charset="0"/>
                <a:ea typeface="楷体_GB2312" pitchFamily="49" charset="-122"/>
              </a:rPr>
              <a:t>并根据</a:t>
            </a:r>
            <a:r>
              <a:rPr lang="en-US" altLang="zh-CN" sz="2000" b="1" dirty="0">
                <a:latin typeface="Times New Roman" panose="02020603050405020304" pitchFamily="18" charset="0"/>
                <a:ea typeface="楷体_GB2312" pitchFamily="49" charset="-122"/>
              </a:rPr>
              <a:t>BIBO</a:t>
            </a:r>
            <a:r>
              <a:rPr lang="zh-CN" altLang="en-US" sz="2000" b="1" dirty="0">
                <a:latin typeface="Times New Roman" panose="02020603050405020304" pitchFamily="18" charset="0"/>
                <a:ea typeface="楷体_GB2312" pitchFamily="49" charset="-122"/>
              </a:rPr>
              <a:t>稳定定义，容易证得本</a:t>
            </a:r>
            <a:r>
              <a:rPr lang="zh-CN" altLang="en-US" sz="2000" b="1" dirty="0" smtClean="0">
                <a:latin typeface="Times New Roman" panose="02020603050405020304" pitchFamily="18" charset="0"/>
                <a:ea typeface="楷体_GB2312" pitchFamily="49" charset="-122"/>
              </a:rPr>
              <a:t>结论</a:t>
            </a:r>
            <a:endParaRPr lang="en-US" altLang="zh-CN" sz="2000" b="1" dirty="0">
              <a:solidFill>
                <a:srgbClr val="FF0000"/>
              </a:solidFill>
              <a:latin typeface="Times New Roman" panose="02020603050405020304" pitchFamily="18" charset="0"/>
              <a:ea typeface="楷体_GB2312" pitchFamily="49" charset="-122"/>
            </a:endParaRPr>
          </a:p>
        </p:txBody>
      </p:sp>
      <p:graphicFrame>
        <p:nvGraphicFramePr>
          <p:cNvPr id="592911" name="Object 15"/>
          <p:cNvGraphicFramePr>
            <a:graphicFrameLocks noChangeAspect="1"/>
          </p:cNvGraphicFramePr>
          <p:nvPr/>
        </p:nvGraphicFramePr>
        <p:xfrm>
          <a:off x="3348038" y="2971800"/>
          <a:ext cx="2714625" cy="679450"/>
        </p:xfrm>
        <a:graphic>
          <a:graphicData uri="http://schemas.openxmlformats.org/presentationml/2006/ole">
            <mc:AlternateContent xmlns:mc="http://schemas.openxmlformats.org/markup-compatibility/2006">
              <mc:Choice xmlns:v="urn:schemas-microsoft-com:vml" Requires="v">
                <p:oleObj spid="_x0000_s2063" name="Equation" r:id="rId5" imgW="1434960" imgH="355320" progId="Equation.DSMT4">
                  <p:embed/>
                </p:oleObj>
              </mc:Choice>
              <mc:Fallback>
                <p:oleObj name="Equation" r:id="rId5" imgW="1434960" imgH="3553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971800"/>
                        <a:ext cx="2714625"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2912" name="Text Box 16"/>
          <p:cNvSpPr txBox="1">
            <a:spLocks noChangeArrowheads="1"/>
          </p:cNvSpPr>
          <p:nvPr/>
        </p:nvSpPr>
        <p:spPr bwMode="auto">
          <a:xfrm>
            <a:off x="457200" y="41148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zh-CN" altLang="en-US" sz="2000" b="1">
                <a:solidFill>
                  <a:schemeClr val="accent2"/>
                </a:solidFill>
                <a:latin typeface="Times New Roman" panose="02020603050405020304" pitchFamily="18" charset="0"/>
                <a:ea typeface="楷体_GB2312" pitchFamily="49" charset="-122"/>
              </a:rPr>
              <a:t>零初始条件</a:t>
            </a:r>
            <a:r>
              <a:rPr lang="en-US" altLang="zh-CN" sz="2000" b="1" i="1">
                <a:latin typeface="Times New Roman" panose="02020603050405020304" pitchFamily="18" charset="0"/>
                <a:ea typeface="楷体_GB2312" pitchFamily="49" charset="-122"/>
              </a:rPr>
              <a:t>p</a:t>
            </a:r>
            <a:r>
              <a:rPr lang="zh-CN" altLang="en-US" sz="2000" b="1">
                <a:latin typeface="Times New Roman" panose="02020603050405020304" pitchFamily="18" charset="0"/>
                <a:ea typeface="楷体_GB2312" pitchFamily="49" charset="-122"/>
              </a:rPr>
              <a:t>维输入和</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维输出连续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系统，令</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，则系统</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为：存在一个有限正常数</a:t>
            </a:r>
            <a:r>
              <a:rPr lang="en-US" altLang="zh-CN" sz="2000" b="1" i="1">
                <a:latin typeface="Times New Roman" panose="02020603050405020304" pitchFamily="18" charset="0"/>
                <a:ea typeface="楷体_GB2312" pitchFamily="49" charset="-122"/>
              </a:rPr>
              <a:t>β</a:t>
            </a:r>
            <a:r>
              <a:rPr lang="zh-CN" altLang="en-US" sz="2000" b="1">
                <a:latin typeface="Times New Roman" panose="02020603050405020304" pitchFamily="18" charset="0"/>
                <a:ea typeface="楷体_GB2312" pitchFamily="49" charset="-122"/>
              </a:rPr>
              <a:t>，使脉冲响应矩阵</a:t>
            </a:r>
            <a:r>
              <a:rPr lang="en-US" altLang="zh-CN" sz="2000" b="1" i="1">
                <a:latin typeface="Times New Roman" panose="02020603050405020304" pitchFamily="18" charset="0"/>
                <a:ea typeface="楷体_GB2312" pitchFamily="49" charset="-122"/>
              </a:rPr>
              <a:t>H</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所有元</a:t>
            </a:r>
            <a:r>
              <a:rPr lang="en-US" altLang="zh-CN" sz="2000" b="1" i="1">
                <a:latin typeface="Times New Roman" panose="02020603050405020304" pitchFamily="18" charset="0"/>
                <a:ea typeface="楷体_GB2312" pitchFamily="49" charset="-122"/>
              </a:rPr>
              <a:t>h</a:t>
            </a:r>
            <a:r>
              <a:rPr lang="en-US" altLang="zh-CN" sz="2000" b="1" i="1" baseline="-25000">
                <a:latin typeface="Times New Roman" panose="02020603050405020304" pitchFamily="18" charset="0"/>
                <a:ea typeface="楷体_GB2312" pitchFamily="49" charset="-122"/>
              </a:rPr>
              <a:t>ij</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均满足关系式 </a:t>
            </a:r>
          </a:p>
        </p:txBody>
      </p:sp>
      <p:graphicFrame>
        <p:nvGraphicFramePr>
          <p:cNvPr id="592913" name="Object 17"/>
          <p:cNvGraphicFramePr>
            <a:graphicFrameLocks noChangeAspect="1"/>
          </p:cNvGraphicFramePr>
          <p:nvPr/>
        </p:nvGraphicFramePr>
        <p:xfrm>
          <a:off x="2286000" y="5334000"/>
          <a:ext cx="5257800" cy="646113"/>
        </p:xfrm>
        <a:graphic>
          <a:graphicData uri="http://schemas.openxmlformats.org/presentationml/2006/ole">
            <mc:AlternateContent xmlns:mc="http://schemas.openxmlformats.org/markup-compatibility/2006">
              <mc:Choice xmlns:v="urn:schemas-microsoft-com:vml" Requires="v">
                <p:oleObj spid="_x0000_s2064" name="公式" r:id="rId7" imgW="2870200" imgH="355600" progId="Equation.3">
                  <p:embed/>
                </p:oleObj>
              </mc:Choice>
              <mc:Fallback>
                <p:oleObj name="公式" r:id="rId7" imgW="2870200" imgH="355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334000"/>
                        <a:ext cx="52578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2914" name="Text Box 18"/>
          <p:cNvSpPr txBox="1">
            <a:spLocks noChangeArrowheads="1"/>
          </p:cNvSpPr>
          <p:nvPr/>
        </p:nvSpPr>
        <p:spPr bwMode="auto">
          <a:xfrm>
            <a:off x="914400" y="5943600"/>
            <a:ext cx="772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：前一结论的特例</a:t>
            </a:r>
          </a:p>
        </p:txBody>
      </p:sp>
    </p:spTree>
    <p:extLst>
      <p:ext uri="{BB962C8B-B14F-4D97-AF65-F5344CB8AC3E}">
        <p14:creationId xmlns:p14="http://schemas.microsoft.com/office/powerpoint/2010/main" val="7041713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2906"/>
                                        </p:tgtEl>
                                        <p:attrNameLst>
                                          <p:attrName>style.visibility</p:attrName>
                                        </p:attrNameLst>
                                      </p:cBhvr>
                                      <p:to>
                                        <p:strVal val="visible"/>
                                      </p:to>
                                    </p:set>
                                    <p:animEffect transition="in" filter="blinds(horizontal)">
                                      <p:cBhvr>
                                        <p:cTn id="7" dur="500"/>
                                        <p:tgtEl>
                                          <p:spTgt spid="592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2902"/>
                                        </p:tgtEl>
                                        <p:attrNameLst>
                                          <p:attrName>style.visibility</p:attrName>
                                        </p:attrNameLst>
                                      </p:cBhvr>
                                      <p:to>
                                        <p:strVal val="visible"/>
                                      </p:to>
                                    </p:set>
                                    <p:animEffect transition="in" filter="blinds(horizontal)">
                                      <p:cBhvr>
                                        <p:cTn id="12" dur="500"/>
                                        <p:tgtEl>
                                          <p:spTgt spid="592902"/>
                                        </p:tgtEl>
                                      </p:cBhvr>
                                    </p:animEffect>
                                  </p:childTnLst>
                                </p:cTn>
                              </p:par>
                              <p:par>
                                <p:cTn id="13" presetID="3" presetClass="entr" presetSubtype="10" fill="hold" nodeType="withEffect">
                                  <p:stCondLst>
                                    <p:cond delay="0"/>
                                  </p:stCondLst>
                                  <p:childTnLst>
                                    <p:set>
                                      <p:cBhvr>
                                        <p:cTn id="14" dur="1" fill="hold">
                                          <p:stCondLst>
                                            <p:cond delay="0"/>
                                          </p:stCondLst>
                                        </p:cTn>
                                        <p:tgtEl>
                                          <p:spTgt spid="592903"/>
                                        </p:tgtEl>
                                        <p:attrNameLst>
                                          <p:attrName>style.visibility</p:attrName>
                                        </p:attrNameLst>
                                      </p:cBhvr>
                                      <p:to>
                                        <p:strVal val="visible"/>
                                      </p:to>
                                    </p:set>
                                    <p:animEffect transition="in" filter="blinds(horizontal)">
                                      <p:cBhvr>
                                        <p:cTn id="15" dur="500"/>
                                        <p:tgtEl>
                                          <p:spTgt spid="5929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92909"/>
                                        </p:tgtEl>
                                        <p:attrNameLst>
                                          <p:attrName>style.visibility</p:attrName>
                                        </p:attrNameLst>
                                      </p:cBhvr>
                                      <p:to>
                                        <p:strVal val="visible"/>
                                      </p:to>
                                    </p:set>
                                    <p:animEffect transition="in" filter="blinds(horizontal)">
                                      <p:cBhvr>
                                        <p:cTn id="20" dur="500"/>
                                        <p:tgtEl>
                                          <p:spTgt spid="59290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92910"/>
                                        </p:tgtEl>
                                        <p:attrNameLst>
                                          <p:attrName>style.visibility</p:attrName>
                                        </p:attrNameLst>
                                      </p:cBhvr>
                                      <p:to>
                                        <p:strVal val="visible"/>
                                      </p:to>
                                    </p:set>
                                    <p:animEffect transition="in" filter="blinds(horizontal)">
                                      <p:cBhvr>
                                        <p:cTn id="23" dur="500"/>
                                        <p:tgtEl>
                                          <p:spTgt spid="592910"/>
                                        </p:tgtEl>
                                      </p:cBhvr>
                                    </p:animEffect>
                                  </p:childTnLst>
                                </p:cTn>
                              </p:par>
                              <p:par>
                                <p:cTn id="24" presetID="3" presetClass="entr" presetSubtype="10" fill="hold" nodeType="withEffect">
                                  <p:stCondLst>
                                    <p:cond delay="0"/>
                                  </p:stCondLst>
                                  <p:childTnLst>
                                    <p:set>
                                      <p:cBhvr>
                                        <p:cTn id="25" dur="1" fill="hold">
                                          <p:stCondLst>
                                            <p:cond delay="0"/>
                                          </p:stCondLst>
                                        </p:cTn>
                                        <p:tgtEl>
                                          <p:spTgt spid="592911"/>
                                        </p:tgtEl>
                                        <p:attrNameLst>
                                          <p:attrName>style.visibility</p:attrName>
                                        </p:attrNameLst>
                                      </p:cBhvr>
                                      <p:to>
                                        <p:strVal val="visible"/>
                                      </p:to>
                                    </p:set>
                                    <p:animEffect transition="in" filter="blinds(horizontal)">
                                      <p:cBhvr>
                                        <p:cTn id="26" dur="500"/>
                                        <p:tgtEl>
                                          <p:spTgt spid="5929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92912"/>
                                        </p:tgtEl>
                                        <p:attrNameLst>
                                          <p:attrName>style.visibility</p:attrName>
                                        </p:attrNameLst>
                                      </p:cBhvr>
                                      <p:to>
                                        <p:strVal val="visible"/>
                                      </p:to>
                                    </p:set>
                                    <p:animEffect transition="in" filter="blinds(horizontal)">
                                      <p:cBhvr>
                                        <p:cTn id="31" dur="500"/>
                                        <p:tgtEl>
                                          <p:spTgt spid="592912"/>
                                        </p:tgtEl>
                                      </p:cBhvr>
                                    </p:animEffect>
                                  </p:childTnLst>
                                </p:cTn>
                              </p:par>
                              <p:par>
                                <p:cTn id="32" presetID="3" presetClass="entr" presetSubtype="10" fill="hold" nodeType="withEffect">
                                  <p:stCondLst>
                                    <p:cond delay="0"/>
                                  </p:stCondLst>
                                  <p:childTnLst>
                                    <p:set>
                                      <p:cBhvr>
                                        <p:cTn id="33" dur="1" fill="hold">
                                          <p:stCondLst>
                                            <p:cond delay="0"/>
                                          </p:stCondLst>
                                        </p:cTn>
                                        <p:tgtEl>
                                          <p:spTgt spid="592913"/>
                                        </p:tgtEl>
                                        <p:attrNameLst>
                                          <p:attrName>style.visibility</p:attrName>
                                        </p:attrNameLst>
                                      </p:cBhvr>
                                      <p:to>
                                        <p:strVal val="visible"/>
                                      </p:to>
                                    </p:set>
                                    <p:animEffect transition="in" filter="blinds(horizontal)">
                                      <p:cBhvr>
                                        <p:cTn id="34" dur="500"/>
                                        <p:tgtEl>
                                          <p:spTgt spid="5929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92914"/>
                                        </p:tgtEl>
                                        <p:attrNameLst>
                                          <p:attrName>style.visibility</p:attrName>
                                        </p:attrNameLst>
                                      </p:cBhvr>
                                      <p:to>
                                        <p:strVal val="visible"/>
                                      </p:to>
                                    </p:set>
                                    <p:animEffect transition="in" filter="blinds(horizontal)">
                                      <p:cBhvr>
                                        <p:cTn id="39" dur="500"/>
                                        <p:tgtEl>
                                          <p:spTgt spid="59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2" grpId="0"/>
      <p:bldP spid="592906" grpId="0"/>
      <p:bldP spid="592909" grpId="0"/>
      <p:bldP spid="592910" grpId="0"/>
      <p:bldP spid="592912" grpId="0"/>
      <p:bldP spid="5929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8" name="Rectangle 6"/>
          <p:cNvSpPr>
            <a:spLocks noChangeArrowheads="1"/>
          </p:cNvSpPr>
          <p:nvPr/>
        </p:nvSpPr>
        <p:spPr bwMode="auto">
          <a:xfrm>
            <a:off x="177800" y="152400"/>
            <a:ext cx="736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小范围渐近稳定的判别定理</a:t>
            </a:r>
            <a:r>
              <a:rPr lang="en-US" altLang="zh-CN" sz="2400" b="1">
                <a:solidFill>
                  <a:srgbClr val="333399"/>
                </a:solidFill>
                <a:latin typeface="Times New Roman" panose="02020603050405020304" pitchFamily="18" charset="0"/>
                <a:ea typeface="楷体_GB2312" pitchFamily="49" charset="-122"/>
              </a:rPr>
              <a:t>—</a:t>
            </a:r>
            <a:r>
              <a:rPr lang="zh-CN" altLang="en-US" sz="2400" b="1">
                <a:solidFill>
                  <a:srgbClr val="333399"/>
                </a:solidFill>
                <a:latin typeface="Times New Roman" panose="02020603050405020304" pitchFamily="18" charset="0"/>
                <a:ea typeface="楷体_GB2312" pitchFamily="49" charset="-122"/>
              </a:rPr>
              <a:t>时不变系统情形</a:t>
            </a:r>
          </a:p>
        </p:txBody>
      </p:sp>
      <p:sp>
        <p:nvSpPr>
          <p:cNvPr id="597007" name="Text Box 15"/>
          <p:cNvSpPr txBox="1">
            <a:spLocks noChangeArrowheads="1"/>
          </p:cNvSpPr>
          <p:nvPr/>
        </p:nvSpPr>
        <p:spPr bwMode="auto">
          <a:xfrm>
            <a:off x="457200" y="1295400"/>
            <a:ext cx="79422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具有连续一阶偏导数的一个标量函数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 = 0</a:t>
            </a:r>
            <a:r>
              <a:rPr lang="zh-CN" altLang="en-US" sz="2000" b="1">
                <a:solidFill>
                  <a:srgbClr val="000000"/>
                </a:solidFill>
                <a:latin typeface="Times New Roman" panose="02020603050405020304" pitchFamily="18" charset="0"/>
                <a:ea typeface="楷体_GB2312" pitchFamily="49" charset="-122"/>
              </a:rPr>
              <a:t>，以及围绕状态空间原点的一个</a:t>
            </a:r>
            <a:r>
              <a:rPr lang="zh-CN" altLang="en-US" sz="2000" b="1">
                <a:solidFill>
                  <a:srgbClr val="FF0000"/>
                </a:solidFill>
                <a:latin typeface="Times New Roman" panose="02020603050405020304" pitchFamily="18" charset="0"/>
                <a:ea typeface="楷体_GB2312" pitchFamily="49" charset="-122"/>
              </a:rPr>
              <a:t>吸引区</a:t>
            </a:r>
            <a:r>
              <a:rPr lang="en-US" altLang="zh-CN" sz="2000" b="1">
                <a:solidFill>
                  <a:srgbClr val="FF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，使对所有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满足如下条件： </a:t>
            </a:r>
          </a:p>
        </p:txBody>
      </p:sp>
      <p:sp>
        <p:nvSpPr>
          <p:cNvPr id="597008" name="Rectangle 16"/>
          <p:cNvSpPr>
            <a:spLocks noChangeArrowheads="1"/>
          </p:cNvSpPr>
          <p:nvPr/>
        </p:nvSpPr>
        <p:spPr bwMode="auto">
          <a:xfrm>
            <a:off x="1155700" y="2362200"/>
            <a:ext cx="28067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 </a:t>
            </a:r>
          </a:p>
        </p:txBody>
      </p:sp>
      <p:sp>
        <p:nvSpPr>
          <p:cNvPr id="597009" name="Rectangle 17"/>
          <p:cNvSpPr>
            <a:spLocks noChangeArrowheads="1"/>
          </p:cNvSpPr>
          <p:nvPr/>
        </p:nvSpPr>
        <p:spPr bwMode="auto">
          <a:xfrm>
            <a:off x="1155700" y="2773363"/>
            <a:ext cx="43307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为负定； </a:t>
            </a:r>
          </a:p>
        </p:txBody>
      </p:sp>
      <p:sp>
        <p:nvSpPr>
          <p:cNvPr id="597010" name="Rectangle 18"/>
          <p:cNvSpPr>
            <a:spLocks noChangeArrowheads="1"/>
          </p:cNvSpPr>
          <p:nvPr/>
        </p:nvSpPr>
        <p:spPr bwMode="auto">
          <a:xfrm>
            <a:off x="474663" y="3200400"/>
            <a:ext cx="67643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域内为一致渐近稳定</a:t>
            </a:r>
          </a:p>
        </p:txBody>
      </p:sp>
      <p:graphicFrame>
        <p:nvGraphicFramePr>
          <p:cNvPr id="597011" name="Object 19"/>
          <p:cNvGraphicFramePr>
            <a:graphicFrameLocks noChangeAspect="1"/>
          </p:cNvGraphicFramePr>
          <p:nvPr/>
        </p:nvGraphicFramePr>
        <p:xfrm>
          <a:off x="3065463" y="1006475"/>
          <a:ext cx="1782762" cy="365125"/>
        </p:xfrm>
        <a:graphic>
          <a:graphicData uri="http://schemas.openxmlformats.org/presentationml/2006/ole">
            <mc:AlternateContent xmlns:mc="http://schemas.openxmlformats.org/markup-compatibility/2006">
              <mc:Choice xmlns:v="urn:schemas-microsoft-com:vml" Requires="v">
                <p:oleObj spid="_x0000_s24594" name="Equation" r:id="rId3" imgW="990360" imgH="203040" progId="Equation.DSMT4">
                  <p:embed/>
                </p:oleObj>
              </mc:Choice>
              <mc:Fallback>
                <p:oleObj name="Equation" r:id="rId3" imgW="9903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463" y="1006475"/>
                        <a:ext cx="17827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12" name="Rectangle 20"/>
          <p:cNvSpPr>
            <a:spLocks noChangeArrowheads="1"/>
          </p:cNvSpPr>
          <p:nvPr/>
        </p:nvSpPr>
        <p:spPr bwMode="auto">
          <a:xfrm>
            <a:off x="474663" y="533400"/>
            <a:ext cx="70691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5.14</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时不变</a:t>
            </a:r>
            <a:r>
              <a:rPr lang="zh-CN" altLang="en-US" sz="2000" b="1">
                <a:solidFill>
                  <a:srgbClr val="000000"/>
                </a:solidFill>
                <a:latin typeface="Times New Roman" panose="02020603050405020304" pitchFamily="18" charset="0"/>
                <a:ea typeface="楷体_GB2312" pitchFamily="49" charset="-122"/>
              </a:rPr>
              <a:t>自治系统</a:t>
            </a:r>
          </a:p>
        </p:txBody>
      </p:sp>
      <p:graphicFrame>
        <p:nvGraphicFramePr>
          <p:cNvPr id="597013" name="Object 21"/>
          <p:cNvGraphicFramePr>
            <a:graphicFrameLocks noChangeAspect="1"/>
          </p:cNvGraphicFramePr>
          <p:nvPr/>
        </p:nvGraphicFramePr>
        <p:xfrm>
          <a:off x="1822450" y="2889250"/>
          <a:ext cx="1847850" cy="387350"/>
        </p:xfrm>
        <a:graphic>
          <a:graphicData uri="http://schemas.openxmlformats.org/presentationml/2006/ole">
            <mc:AlternateContent xmlns:mc="http://schemas.openxmlformats.org/markup-compatibility/2006">
              <mc:Choice xmlns:v="urn:schemas-microsoft-com:vml" Requires="v">
                <p:oleObj spid="_x0000_s24595" name="Equation" r:id="rId5" imgW="1091880" imgH="228600" progId="Equation.DSMT4">
                  <p:embed/>
                </p:oleObj>
              </mc:Choice>
              <mc:Fallback>
                <p:oleObj name="Equation" r:id="rId5" imgW="1091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450" y="2889250"/>
                        <a:ext cx="1847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14" name="Text Box 22"/>
          <p:cNvSpPr txBox="1">
            <a:spLocks noChangeArrowheads="1"/>
          </p:cNvSpPr>
          <p:nvPr/>
        </p:nvSpPr>
        <p:spPr bwMode="auto">
          <a:xfrm>
            <a:off x="439738" y="3657600"/>
            <a:ext cx="8018462"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5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5.15</a:t>
            </a:r>
            <a:r>
              <a:rPr lang="zh-CN" altLang="en-US" sz="2000" b="1">
                <a:solidFill>
                  <a:srgbClr val="000000"/>
                </a:solidFill>
                <a:latin typeface="Times New Roman" panose="02020603050405020304" pitchFamily="18" charset="0"/>
                <a:ea typeface="楷体_GB2312" pitchFamily="49" charset="-122"/>
              </a:rPr>
              <a:t>： 对连续时间非线性</a:t>
            </a:r>
            <a:r>
              <a:rPr lang="zh-CN" altLang="en-US" sz="2000" b="1">
                <a:solidFill>
                  <a:srgbClr val="FF0000"/>
                </a:solidFill>
                <a:latin typeface="Times New Roman" panose="02020603050405020304" pitchFamily="18" charset="0"/>
                <a:ea typeface="楷体_GB2312" pitchFamily="49" charset="-122"/>
              </a:rPr>
              <a:t>时不变</a:t>
            </a:r>
            <a:r>
              <a:rPr lang="zh-CN" altLang="en-US" sz="2000" b="1">
                <a:solidFill>
                  <a:srgbClr val="000000"/>
                </a:solidFill>
                <a:latin typeface="Times New Roman" panose="02020603050405020304" pitchFamily="18" charset="0"/>
                <a:ea typeface="楷体_GB2312" pitchFamily="49" charset="-122"/>
              </a:rPr>
              <a:t>自治系统，若可构造对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具有连续一阶偏导数的一个标量函数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(0)=0</a:t>
            </a:r>
            <a:r>
              <a:rPr lang="zh-CN" altLang="en-US" sz="2000" b="1">
                <a:solidFill>
                  <a:srgbClr val="000000"/>
                </a:solidFill>
                <a:latin typeface="Times New Roman" panose="02020603050405020304" pitchFamily="18" charset="0"/>
                <a:ea typeface="楷体_GB2312" pitchFamily="49" charset="-122"/>
              </a:rPr>
              <a:t>，以及围绕状态空间原点的一个</a:t>
            </a:r>
            <a:r>
              <a:rPr lang="zh-CN" altLang="en-US" sz="2000" b="1">
                <a:solidFill>
                  <a:srgbClr val="FF0000"/>
                </a:solidFill>
                <a:latin typeface="Times New Roman" panose="02020603050405020304" pitchFamily="18" charset="0"/>
                <a:ea typeface="楷体_GB2312" pitchFamily="49" charset="-122"/>
              </a:rPr>
              <a:t>吸引区</a:t>
            </a:r>
            <a:r>
              <a:rPr lang="en-US" altLang="zh-CN" sz="2000" b="1">
                <a:solidFill>
                  <a:srgbClr val="FF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，使对所有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满足如下条件：</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a:t>
            </a:r>
          </a:p>
          <a:p>
            <a:pPr fontAlgn="base">
              <a:lnSpc>
                <a:spcPct val="135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sz="2000" b="1">
                <a:solidFill>
                  <a:srgbClr val="000000"/>
                </a:solidFill>
                <a:latin typeface="Times New Roman" panose="02020603050405020304" pitchFamily="18" charset="0"/>
                <a:ea typeface="楷体_GB2312" pitchFamily="49" charset="-122"/>
              </a:rPr>
              <a:t>)</a:t>
            </a:r>
          </a:p>
          <a:p>
            <a:pPr fontAlgn="base">
              <a:lnSpc>
                <a:spcPct val="135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ⅲ</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对任意非零</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a:t>
            </a:r>
          </a:p>
        </p:txBody>
      </p:sp>
      <p:graphicFrame>
        <p:nvGraphicFramePr>
          <p:cNvPr id="597016" name="Object 24"/>
          <p:cNvGraphicFramePr>
            <a:graphicFrameLocks noChangeAspect="1"/>
          </p:cNvGraphicFramePr>
          <p:nvPr/>
        </p:nvGraphicFramePr>
        <p:xfrm>
          <a:off x="1671638" y="5400675"/>
          <a:ext cx="1757362" cy="366713"/>
        </p:xfrm>
        <a:graphic>
          <a:graphicData uri="http://schemas.openxmlformats.org/presentationml/2006/ole">
            <mc:AlternateContent xmlns:mc="http://schemas.openxmlformats.org/markup-compatibility/2006">
              <mc:Choice xmlns:v="urn:schemas-microsoft-com:vml" Requires="v">
                <p:oleObj spid="_x0000_s24596" name="Equation" r:id="rId7" imgW="1091880" imgH="228600" progId="Equation.DSMT4">
                  <p:embed/>
                </p:oleObj>
              </mc:Choice>
              <mc:Fallback>
                <p:oleObj name="Equation" r:id="rId7" imgW="10918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638" y="5400675"/>
                        <a:ext cx="1757362"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17" name="Rectangle 25"/>
          <p:cNvSpPr>
            <a:spLocks noChangeArrowheads="1"/>
          </p:cNvSpPr>
          <p:nvPr/>
        </p:nvSpPr>
        <p:spPr bwMode="auto">
          <a:xfrm>
            <a:off x="3351213" y="5370513"/>
            <a:ext cx="2516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为负半定；</a:t>
            </a:r>
          </a:p>
        </p:txBody>
      </p:sp>
      <p:sp>
        <p:nvSpPr>
          <p:cNvPr id="597018" name="Rectangle 26"/>
          <p:cNvSpPr>
            <a:spLocks noChangeArrowheads="1"/>
          </p:cNvSpPr>
          <p:nvPr/>
        </p:nvSpPr>
        <p:spPr bwMode="auto">
          <a:xfrm>
            <a:off x="441325" y="6248400"/>
            <a:ext cx="656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则系统的原点平衡状态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域内为渐近稳定 </a:t>
            </a:r>
          </a:p>
        </p:txBody>
      </p:sp>
      <p:grpSp>
        <p:nvGrpSpPr>
          <p:cNvPr id="597020" name="Group 28"/>
          <p:cNvGrpSpPr>
            <a:grpSpLocks/>
          </p:cNvGrpSpPr>
          <p:nvPr/>
        </p:nvGrpSpPr>
        <p:grpSpPr bwMode="auto">
          <a:xfrm>
            <a:off x="1817688" y="5767388"/>
            <a:ext cx="4430712" cy="430212"/>
            <a:chOff x="612" y="2660"/>
            <a:chExt cx="2791" cy="271"/>
          </a:xfrm>
        </p:grpSpPr>
        <p:sp>
          <p:nvSpPr>
            <p:cNvPr id="597021" name="Rectangle 29"/>
            <p:cNvSpPr>
              <a:spLocks noChangeArrowheads="1"/>
            </p:cNvSpPr>
            <p:nvPr/>
          </p:nvSpPr>
          <p:spPr bwMode="auto">
            <a:xfrm>
              <a:off x="612" y="2669"/>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zh-CN" sz="2000" b="1">
                <a:solidFill>
                  <a:srgbClr val="000000"/>
                </a:solidFill>
                <a:latin typeface="Times New Roman" panose="02020603050405020304" pitchFamily="18" charset="0"/>
                <a:ea typeface="楷体_GB2312" pitchFamily="49" charset="-122"/>
              </a:endParaRPr>
            </a:p>
          </p:txBody>
        </p:sp>
        <p:graphicFrame>
          <p:nvGraphicFramePr>
            <p:cNvPr id="597022" name="Object 30"/>
            <p:cNvGraphicFramePr>
              <a:graphicFrameLocks noChangeAspect="1"/>
            </p:cNvGraphicFramePr>
            <p:nvPr/>
          </p:nvGraphicFramePr>
          <p:xfrm>
            <a:off x="1973" y="2676"/>
            <a:ext cx="840" cy="255"/>
          </p:xfrm>
          <a:graphic>
            <a:graphicData uri="http://schemas.openxmlformats.org/presentationml/2006/ole">
              <mc:AlternateContent xmlns:mc="http://schemas.openxmlformats.org/markup-compatibility/2006">
                <mc:Choice xmlns:v="urn:schemas-microsoft-com:vml" Requires="v">
                  <p:oleObj spid="_x0000_s24597" name="公式" r:id="rId9" imgW="787320" imgH="241200" progId="Equation.3">
                    <p:embed/>
                  </p:oleObj>
                </mc:Choice>
                <mc:Fallback>
                  <p:oleObj name="公式" r:id="rId9" imgW="78732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2676"/>
                          <a:ext cx="840"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7023" name="Group 31"/>
            <p:cNvGrpSpPr>
              <a:grpSpLocks/>
            </p:cNvGrpSpPr>
            <p:nvPr/>
          </p:nvGrpSpPr>
          <p:grpSpPr bwMode="auto">
            <a:xfrm>
              <a:off x="2768" y="2660"/>
              <a:ext cx="635" cy="266"/>
              <a:chOff x="3787" y="1857"/>
              <a:chExt cx="635" cy="266"/>
            </a:xfrm>
          </p:grpSpPr>
          <p:sp>
            <p:nvSpPr>
              <p:cNvPr id="597024" name="Rectangle 32"/>
              <p:cNvSpPr>
                <a:spLocks noChangeArrowheads="1"/>
              </p:cNvSpPr>
              <p:nvPr/>
            </p:nvSpPr>
            <p:spPr bwMode="auto">
              <a:xfrm>
                <a:off x="3807" y="1873"/>
                <a:ext cx="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0</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p>
            </p:txBody>
          </p:sp>
          <p:sp>
            <p:nvSpPr>
              <p:cNvPr id="597025" name="Rectangle 33"/>
              <p:cNvSpPr>
                <a:spLocks noChangeArrowheads="1"/>
              </p:cNvSpPr>
              <p:nvPr/>
            </p:nvSpPr>
            <p:spPr bwMode="auto">
              <a:xfrm>
                <a:off x="3787" y="1857"/>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a:t>
                </a:r>
              </a:p>
            </p:txBody>
          </p:sp>
        </p:grpSp>
      </p:grpSp>
    </p:spTree>
    <p:extLst>
      <p:ext uri="{BB962C8B-B14F-4D97-AF65-F5344CB8AC3E}">
        <p14:creationId xmlns:p14="http://schemas.microsoft.com/office/powerpoint/2010/main" val="4242156622"/>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6998"/>
                                        </p:tgtEl>
                                        <p:attrNameLst>
                                          <p:attrName>style.visibility</p:attrName>
                                        </p:attrNameLst>
                                      </p:cBhvr>
                                      <p:to>
                                        <p:strVal val="visible"/>
                                      </p:to>
                                    </p:set>
                                    <p:animEffect transition="in" filter="blinds(horizontal)">
                                      <p:cBhvr>
                                        <p:cTn id="7" dur="500"/>
                                        <p:tgtEl>
                                          <p:spTgt spid="596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07"/>
                                        </p:tgtEl>
                                        <p:attrNameLst>
                                          <p:attrName>style.visibility</p:attrName>
                                        </p:attrNameLst>
                                      </p:cBhvr>
                                      <p:to>
                                        <p:strVal val="visible"/>
                                      </p:to>
                                    </p:set>
                                    <p:animEffect transition="in" filter="blinds(horizontal)">
                                      <p:cBhvr>
                                        <p:cTn id="12" dur="500"/>
                                        <p:tgtEl>
                                          <p:spTgt spid="59700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97008"/>
                                        </p:tgtEl>
                                        <p:attrNameLst>
                                          <p:attrName>style.visibility</p:attrName>
                                        </p:attrNameLst>
                                      </p:cBhvr>
                                      <p:to>
                                        <p:strVal val="visible"/>
                                      </p:to>
                                    </p:set>
                                    <p:animEffect transition="in" filter="blinds(horizontal)">
                                      <p:cBhvr>
                                        <p:cTn id="15" dur="500"/>
                                        <p:tgtEl>
                                          <p:spTgt spid="59700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7009"/>
                                        </p:tgtEl>
                                        <p:attrNameLst>
                                          <p:attrName>style.visibility</p:attrName>
                                        </p:attrNameLst>
                                      </p:cBhvr>
                                      <p:to>
                                        <p:strVal val="visible"/>
                                      </p:to>
                                    </p:set>
                                    <p:animEffect transition="in" filter="blinds(horizontal)">
                                      <p:cBhvr>
                                        <p:cTn id="18" dur="500"/>
                                        <p:tgtEl>
                                          <p:spTgt spid="59700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97010"/>
                                        </p:tgtEl>
                                        <p:attrNameLst>
                                          <p:attrName>style.visibility</p:attrName>
                                        </p:attrNameLst>
                                      </p:cBhvr>
                                      <p:to>
                                        <p:strVal val="visible"/>
                                      </p:to>
                                    </p:set>
                                    <p:animEffect transition="in" filter="blinds(horizontal)">
                                      <p:cBhvr>
                                        <p:cTn id="21" dur="500"/>
                                        <p:tgtEl>
                                          <p:spTgt spid="597010"/>
                                        </p:tgtEl>
                                      </p:cBhvr>
                                    </p:animEffect>
                                  </p:childTnLst>
                                </p:cTn>
                              </p:par>
                              <p:par>
                                <p:cTn id="22" presetID="3" presetClass="entr" presetSubtype="10" fill="hold" nodeType="withEffect">
                                  <p:stCondLst>
                                    <p:cond delay="0"/>
                                  </p:stCondLst>
                                  <p:childTnLst>
                                    <p:set>
                                      <p:cBhvr>
                                        <p:cTn id="23" dur="1" fill="hold">
                                          <p:stCondLst>
                                            <p:cond delay="0"/>
                                          </p:stCondLst>
                                        </p:cTn>
                                        <p:tgtEl>
                                          <p:spTgt spid="597011"/>
                                        </p:tgtEl>
                                        <p:attrNameLst>
                                          <p:attrName>style.visibility</p:attrName>
                                        </p:attrNameLst>
                                      </p:cBhvr>
                                      <p:to>
                                        <p:strVal val="visible"/>
                                      </p:to>
                                    </p:set>
                                    <p:animEffect transition="in" filter="blinds(horizontal)">
                                      <p:cBhvr>
                                        <p:cTn id="24" dur="500"/>
                                        <p:tgtEl>
                                          <p:spTgt spid="5970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97012"/>
                                        </p:tgtEl>
                                        <p:attrNameLst>
                                          <p:attrName>style.visibility</p:attrName>
                                        </p:attrNameLst>
                                      </p:cBhvr>
                                      <p:to>
                                        <p:strVal val="visible"/>
                                      </p:to>
                                    </p:set>
                                    <p:animEffect transition="in" filter="blinds(horizontal)">
                                      <p:cBhvr>
                                        <p:cTn id="27" dur="500"/>
                                        <p:tgtEl>
                                          <p:spTgt spid="597012"/>
                                        </p:tgtEl>
                                      </p:cBhvr>
                                    </p:animEffect>
                                  </p:childTnLst>
                                </p:cTn>
                              </p:par>
                              <p:par>
                                <p:cTn id="28" presetID="3" presetClass="entr" presetSubtype="10" fill="hold" nodeType="withEffect">
                                  <p:stCondLst>
                                    <p:cond delay="0"/>
                                  </p:stCondLst>
                                  <p:childTnLst>
                                    <p:set>
                                      <p:cBhvr>
                                        <p:cTn id="29" dur="1" fill="hold">
                                          <p:stCondLst>
                                            <p:cond delay="0"/>
                                          </p:stCondLst>
                                        </p:cTn>
                                        <p:tgtEl>
                                          <p:spTgt spid="597013"/>
                                        </p:tgtEl>
                                        <p:attrNameLst>
                                          <p:attrName>style.visibility</p:attrName>
                                        </p:attrNameLst>
                                      </p:cBhvr>
                                      <p:to>
                                        <p:strVal val="visible"/>
                                      </p:to>
                                    </p:set>
                                    <p:animEffect transition="in" filter="blinds(horizontal)">
                                      <p:cBhvr>
                                        <p:cTn id="30" dur="500"/>
                                        <p:tgtEl>
                                          <p:spTgt spid="5970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97014"/>
                                        </p:tgtEl>
                                        <p:attrNameLst>
                                          <p:attrName>style.visibility</p:attrName>
                                        </p:attrNameLst>
                                      </p:cBhvr>
                                      <p:to>
                                        <p:strVal val="visible"/>
                                      </p:to>
                                    </p:set>
                                    <p:animEffect transition="in" filter="blinds(horizontal)">
                                      <p:cBhvr>
                                        <p:cTn id="35" dur="500"/>
                                        <p:tgtEl>
                                          <p:spTgt spid="597014"/>
                                        </p:tgtEl>
                                      </p:cBhvr>
                                    </p:animEffect>
                                  </p:childTnLst>
                                </p:cTn>
                              </p:par>
                              <p:par>
                                <p:cTn id="36" presetID="3" presetClass="entr" presetSubtype="10" fill="hold" nodeType="withEffect">
                                  <p:stCondLst>
                                    <p:cond delay="0"/>
                                  </p:stCondLst>
                                  <p:childTnLst>
                                    <p:set>
                                      <p:cBhvr>
                                        <p:cTn id="37" dur="1" fill="hold">
                                          <p:stCondLst>
                                            <p:cond delay="0"/>
                                          </p:stCondLst>
                                        </p:cTn>
                                        <p:tgtEl>
                                          <p:spTgt spid="597016"/>
                                        </p:tgtEl>
                                        <p:attrNameLst>
                                          <p:attrName>style.visibility</p:attrName>
                                        </p:attrNameLst>
                                      </p:cBhvr>
                                      <p:to>
                                        <p:strVal val="visible"/>
                                      </p:to>
                                    </p:set>
                                    <p:animEffect transition="in" filter="blinds(horizontal)">
                                      <p:cBhvr>
                                        <p:cTn id="38" dur="500"/>
                                        <p:tgtEl>
                                          <p:spTgt spid="5970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97017"/>
                                        </p:tgtEl>
                                        <p:attrNameLst>
                                          <p:attrName>style.visibility</p:attrName>
                                        </p:attrNameLst>
                                      </p:cBhvr>
                                      <p:to>
                                        <p:strVal val="visible"/>
                                      </p:to>
                                    </p:set>
                                    <p:animEffect transition="in" filter="blinds(horizontal)">
                                      <p:cBhvr>
                                        <p:cTn id="41" dur="500"/>
                                        <p:tgtEl>
                                          <p:spTgt spid="5970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97018"/>
                                        </p:tgtEl>
                                        <p:attrNameLst>
                                          <p:attrName>style.visibility</p:attrName>
                                        </p:attrNameLst>
                                      </p:cBhvr>
                                      <p:to>
                                        <p:strVal val="visible"/>
                                      </p:to>
                                    </p:set>
                                    <p:animEffect transition="in" filter="blinds(horizontal)">
                                      <p:cBhvr>
                                        <p:cTn id="44" dur="500"/>
                                        <p:tgtEl>
                                          <p:spTgt spid="597018"/>
                                        </p:tgtEl>
                                      </p:cBhvr>
                                    </p:animEffect>
                                  </p:childTnLst>
                                </p:cTn>
                              </p:par>
                              <p:par>
                                <p:cTn id="45" presetID="3" presetClass="entr" presetSubtype="10" fill="hold" nodeType="withEffect">
                                  <p:stCondLst>
                                    <p:cond delay="0"/>
                                  </p:stCondLst>
                                  <p:childTnLst>
                                    <p:set>
                                      <p:cBhvr>
                                        <p:cTn id="46" dur="1" fill="hold">
                                          <p:stCondLst>
                                            <p:cond delay="0"/>
                                          </p:stCondLst>
                                        </p:cTn>
                                        <p:tgtEl>
                                          <p:spTgt spid="597020"/>
                                        </p:tgtEl>
                                        <p:attrNameLst>
                                          <p:attrName>style.visibility</p:attrName>
                                        </p:attrNameLst>
                                      </p:cBhvr>
                                      <p:to>
                                        <p:strVal val="visible"/>
                                      </p:to>
                                    </p:set>
                                    <p:animEffect transition="in" filter="blinds(horizontal)">
                                      <p:cBhvr>
                                        <p:cTn id="47" dur="500"/>
                                        <p:tgtEl>
                                          <p:spTgt spid="597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8" grpId="0"/>
      <p:bldP spid="597007" grpId="0"/>
      <p:bldP spid="597008" grpId="0"/>
      <p:bldP spid="597009" grpId="0"/>
      <p:bldP spid="597010" grpId="0"/>
      <p:bldP spid="597012" grpId="0"/>
      <p:bldP spid="597014" grpId="0"/>
      <p:bldP spid="597017" grpId="0"/>
      <p:bldP spid="5970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62" name="Rectangle 14"/>
          <p:cNvSpPr>
            <a:spLocks noChangeArrowheads="1"/>
          </p:cNvSpPr>
          <p:nvPr/>
        </p:nvSpPr>
        <p:spPr bwMode="auto">
          <a:xfrm>
            <a:off x="152400" y="79375"/>
            <a:ext cx="56943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李亚普诺夫意义下</a:t>
            </a:r>
            <a:r>
              <a:rPr lang="zh-CN" altLang="en-US" sz="2400" b="1">
                <a:solidFill>
                  <a:srgbClr val="FF0000"/>
                </a:solidFill>
                <a:latin typeface="Times New Roman" panose="02020603050405020304" pitchFamily="18" charset="0"/>
                <a:ea typeface="楷体_GB2312" pitchFamily="49" charset="-122"/>
              </a:rPr>
              <a:t>稳定</a:t>
            </a:r>
            <a:r>
              <a:rPr lang="zh-CN" altLang="en-US" sz="2400" b="1">
                <a:solidFill>
                  <a:srgbClr val="333399"/>
                </a:solidFill>
                <a:latin typeface="Times New Roman" panose="02020603050405020304" pitchFamily="18" charset="0"/>
                <a:ea typeface="楷体_GB2312" pitchFamily="49" charset="-122"/>
              </a:rPr>
              <a:t>的判别定理</a:t>
            </a:r>
          </a:p>
        </p:txBody>
      </p:sp>
      <p:sp>
        <p:nvSpPr>
          <p:cNvPr id="462869" name="Text Box 21"/>
          <p:cNvSpPr txBox="1">
            <a:spLocks noChangeArrowheads="1"/>
          </p:cNvSpPr>
          <p:nvPr/>
        </p:nvSpPr>
        <p:spPr bwMode="auto">
          <a:xfrm>
            <a:off x="363538" y="1371600"/>
            <a:ext cx="82470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和</a:t>
            </a:r>
            <a:r>
              <a:rPr lang="en-US" altLang="zh-CN" sz="2000" b="1" i="1">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具有连续一阶偏导数的一个标量函数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 = 0</a:t>
            </a:r>
            <a:r>
              <a:rPr lang="zh-CN" altLang="en-US" sz="2000" b="1">
                <a:solidFill>
                  <a:srgbClr val="000000"/>
                </a:solidFill>
                <a:latin typeface="Times New Roman" panose="02020603050405020304" pitchFamily="18" charset="0"/>
                <a:ea typeface="楷体_GB2312" pitchFamily="49" charset="-122"/>
              </a:rPr>
              <a:t>，以及围绕状态空间原点的一个</a:t>
            </a:r>
            <a:r>
              <a:rPr lang="zh-CN" altLang="en-US" sz="2000" b="1">
                <a:solidFill>
                  <a:srgbClr val="FF0000"/>
                </a:solidFill>
                <a:latin typeface="Times New Roman" panose="02020603050405020304" pitchFamily="18" charset="0"/>
                <a:ea typeface="楷体_GB2312" pitchFamily="49" charset="-122"/>
              </a:rPr>
              <a:t>吸引区</a:t>
            </a:r>
            <a:r>
              <a:rPr lang="en-US" altLang="zh-CN" sz="2000" b="1">
                <a:solidFill>
                  <a:srgbClr val="FF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，使对所有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和所有</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t</a:t>
            </a:r>
            <a:r>
              <a:rPr lang="en-US" altLang="zh-CN" sz="2000" b="1" baseline="-25000">
                <a:solidFill>
                  <a:srgbClr val="000000"/>
                </a:solidFill>
                <a:latin typeface="Times New Roman" panose="02020603050405020304" pitchFamily="18" charset="0"/>
                <a:ea typeface="楷体_GB2312" pitchFamily="49" charset="-122"/>
              </a:rPr>
              <a:t>0</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满足如下条件： </a:t>
            </a:r>
          </a:p>
        </p:txBody>
      </p:sp>
      <p:sp>
        <p:nvSpPr>
          <p:cNvPr id="462870" name="Rectangle 22"/>
          <p:cNvSpPr>
            <a:spLocks noChangeArrowheads="1"/>
          </p:cNvSpPr>
          <p:nvPr/>
        </p:nvSpPr>
        <p:spPr bwMode="auto">
          <a:xfrm>
            <a:off x="788988" y="2514600"/>
            <a:ext cx="500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t</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为正定且有界； </a:t>
            </a:r>
          </a:p>
        </p:txBody>
      </p:sp>
      <p:sp>
        <p:nvSpPr>
          <p:cNvPr id="462871" name="Rectangle 23"/>
          <p:cNvSpPr>
            <a:spLocks noChangeArrowheads="1"/>
          </p:cNvSpPr>
          <p:nvPr/>
        </p:nvSpPr>
        <p:spPr bwMode="auto">
          <a:xfrm>
            <a:off x="762000" y="28956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负半定</a:t>
            </a:r>
            <a:r>
              <a:rPr lang="zh-CN" altLang="en-US" sz="2000" b="1">
                <a:solidFill>
                  <a:srgbClr val="000000"/>
                </a:solidFill>
                <a:latin typeface="Times New Roman" panose="02020603050405020304" pitchFamily="18" charset="0"/>
                <a:ea typeface="楷体_GB2312" pitchFamily="49" charset="-122"/>
              </a:rPr>
              <a:t>且有界； </a:t>
            </a:r>
          </a:p>
        </p:txBody>
      </p:sp>
      <p:sp>
        <p:nvSpPr>
          <p:cNvPr id="462872" name="Rectangle 24"/>
          <p:cNvSpPr>
            <a:spLocks noChangeArrowheads="1"/>
          </p:cNvSpPr>
          <p:nvPr/>
        </p:nvSpPr>
        <p:spPr bwMode="auto">
          <a:xfrm>
            <a:off x="304800" y="3276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域内为</a:t>
            </a:r>
            <a:r>
              <a:rPr lang="zh-CN" altLang="en-US" sz="2000" b="1">
                <a:solidFill>
                  <a:srgbClr val="FF0000"/>
                </a:solidFill>
                <a:latin typeface="Times New Roman" panose="02020603050405020304" pitchFamily="18" charset="0"/>
                <a:ea typeface="楷体_GB2312" pitchFamily="49" charset="-122"/>
              </a:rPr>
              <a:t>一致稳定</a:t>
            </a:r>
          </a:p>
        </p:txBody>
      </p:sp>
      <p:graphicFrame>
        <p:nvGraphicFramePr>
          <p:cNvPr id="462873" name="Object 25"/>
          <p:cNvGraphicFramePr>
            <a:graphicFrameLocks noChangeAspect="1"/>
          </p:cNvGraphicFramePr>
          <p:nvPr/>
        </p:nvGraphicFramePr>
        <p:xfrm>
          <a:off x="2895600" y="1038225"/>
          <a:ext cx="2743200" cy="409575"/>
        </p:xfrm>
        <a:graphic>
          <a:graphicData uri="http://schemas.openxmlformats.org/presentationml/2006/ole">
            <mc:AlternateContent xmlns:mc="http://schemas.openxmlformats.org/markup-compatibility/2006">
              <mc:Choice xmlns:v="urn:schemas-microsoft-com:vml" Requires="v">
                <p:oleObj spid="_x0000_s25618" name="公式" r:id="rId3" imgW="1523880" imgH="228600" progId="Equation.3">
                  <p:embed/>
                </p:oleObj>
              </mc:Choice>
              <mc:Fallback>
                <p:oleObj name="公式" r:id="rId3" imgW="1523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038225"/>
                        <a:ext cx="27432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2874" name="Rectangle 26"/>
          <p:cNvSpPr>
            <a:spLocks noChangeArrowheads="1"/>
          </p:cNvSpPr>
          <p:nvPr/>
        </p:nvSpPr>
        <p:spPr bwMode="auto">
          <a:xfrm>
            <a:off x="381000" y="569913"/>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5.16</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时变</a:t>
            </a:r>
            <a:r>
              <a:rPr lang="zh-CN" altLang="en-US" sz="2000" b="1">
                <a:solidFill>
                  <a:srgbClr val="000000"/>
                </a:solidFill>
                <a:latin typeface="Times New Roman" panose="02020603050405020304" pitchFamily="18" charset="0"/>
                <a:ea typeface="楷体_GB2312" pitchFamily="49" charset="-122"/>
              </a:rPr>
              <a:t>自治系统</a:t>
            </a:r>
          </a:p>
        </p:txBody>
      </p:sp>
      <p:graphicFrame>
        <p:nvGraphicFramePr>
          <p:cNvPr id="462875" name="Object 27"/>
          <p:cNvGraphicFramePr>
            <a:graphicFrameLocks noChangeAspect="1"/>
          </p:cNvGraphicFramePr>
          <p:nvPr/>
        </p:nvGraphicFramePr>
        <p:xfrm>
          <a:off x="1444625" y="2971800"/>
          <a:ext cx="2212975" cy="387350"/>
        </p:xfrm>
        <a:graphic>
          <a:graphicData uri="http://schemas.openxmlformats.org/presentationml/2006/ole">
            <mc:AlternateContent xmlns:mc="http://schemas.openxmlformats.org/markup-compatibility/2006">
              <mc:Choice xmlns:v="urn:schemas-microsoft-com:vml" Requires="v">
                <p:oleObj spid="_x0000_s25619" name="Equation" r:id="rId5" imgW="1307880" imgH="228600" progId="Equation.DSMT4">
                  <p:embed/>
                </p:oleObj>
              </mc:Choice>
              <mc:Fallback>
                <p:oleObj name="Equation" r:id="rId5" imgW="1307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625" y="2971800"/>
                        <a:ext cx="22129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2876" name="Text Box 28"/>
          <p:cNvSpPr txBox="1">
            <a:spLocks noChangeArrowheads="1"/>
          </p:cNvSpPr>
          <p:nvPr/>
        </p:nvSpPr>
        <p:spPr bwMode="auto">
          <a:xfrm>
            <a:off x="287338" y="4572000"/>
            <a:ext cx="8551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若可构造对</a:t>
            </a:r>
            <a:r>
              <a:rPr lang="en-US" altLang="zh-CN" sz="2000" b="1" i="1">
                <a:solidFill>
                  <a:srgbClr val="000000"/>
                </a:solidFill>
                <a:latin typeface="Times New Roman" panose="02020603050405020304" pitchFamily="18" charset="0"/>
                <a:ea typeface="楷体_GB2312" pitchFamily="49" charset="-122"/>
              </a:rPr>
              <a:t>x</a:t>
            </a:r>
            <a:r>
              <a:rPr lang="zh-CN" altLang="en-US" sz="2000" b="1">
                <a:solidFill>
                  <a:srgbClr val="000000"/>
                </a:solidFill>
                <a:latin typeface="Times New Roman" panose="02020603050405020304" pitchFamily="18" charset="0"/>
                <a:ea typeface="楷体_GB2312" pitchFamily="49" charset="-122"/>
              </a:rPr>
              <a:t>具有连续一阶偏导数的一个标量函数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(0) = 0</a:t>
            </a:r>
            <a:r>
              <a:rPr lang="zh-CN" altLang="en-US" sz="2000" b="1">
                <a:solidFill>
                  <a:srgbClr val="000000"/>
                </a:solidFill>
                <a:latin typeface="Times New Roman" panose="02020603050405020304" pitchFamily="18" charset="0"/>
                <a:ea typeface="楷体_GB2312" pitchFamily="49" charset="-122"/>
              </a:rPr>
              <a:t>，以及围绕状态空间原点的一个</a:t>
            </a:r>
            <a:r>
              <a:rPr lang="zh-CN" altLang="en-US" sz="2000" b="1">
                <a:solidFill>
                  <a:srgbClr val="FF0000"/>
                </a:solidFill>
                <a:latin typeface="Times New Roman" panose="02020603050405020304" pitchFamily="18" charset="0"/>
                <a:ea typeface="楷体_GB2312" pitchFamily="49" charset="-122"/>
              </a:rPr>
              <a:t>吸引区</a:t>
            </a:r>
            <a:r>
              <a:rPr lang="en-US" altLang="zh-CN" sz="2000" b="1">
                <a:solidFill>
                  <a:srgbClr val="FF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，使对所有</a:t>
            </a:r>
            <a:r>
              <a:rPr lang="zh-CN" altLang="en-US" sz="2000" b="1">
                <a:solidFill>
                  <a:srgbClr val="FF0000"/>
                </a:solidFill>
                <a:latin typeface="Times New Roman" panose="02020603050405020304" pitchFamily="18" charset="0"/>
                <a:ea typeface="楷体_GB2312" pitchFamily="49" charset="-122"/>
              </a:rPr>
              <a:t>非零状态</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满足如下条件： </a:t>
            </a:r>
          </a:p>
        </p:txBody>
      </p:sp>
      <p:sp>
        <p:nvSpPr>
          <p:cNvPr id="462877" name="Rectangle 29"/>
          <p:cNvSpPr>
            <a:spLocks noChangeArrowheads="1"/>
          </p:cNvSpPr>
          <p:nvPr/>
        </p:nvSpPr>
        <p:spPr bwMode="auto">
          <a:xfrm>
            <a:off x="774700" y="5334000"/>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为正定； </a:t>
            </a:r>
          </a:p>
        </p:txBody>
      </p:sp>
      <p:sp>
        <p:nvSpPr>
          <p:cNvPr id="462878" name="Rectangle 30"/>
          <p:cNvSpPr>
            <a:spLocks noChangeArrowheads="1"/>
          </p:cNvSpPr>
          <p:nvPr/>
        </p:nvSpPr>
        <p:spPr bwMode="auto">
          <a:xfrm>
            <a:off x="762000" y="57150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负半定</a:t>
            </a:r>
            <a:r>
              <a:rPr lang="zh-CN" altLang="en-US" sz="2000" b="1">
                <a:solidFill>
                  <a:srgbClr val="000000"/>
                </a:solidFill>
                <a:latin typeface="Times New Roman" panose="02020603050405020304" pitchFamily="18" charset="0"/>
                <a:ea typeface="楷体_GB2312" pitchFamily="49" charset="-122"/>
              </a:rPr>
              <a:t>； </a:t>
            </a:r>
          </a:p>
        </p:txBody>
      </p:sp>
      <p:sp>
        <p:nvSpPr>
          <p:cNvPr id="462879" name="Rectangle 31"/>
          <p:cNvSpPr>
            <a:spLocks noChangeArrowheads="1"/>
          </p:cNvSpPr>
          <p:nvPr/>
        </p:nvSpPr>
        <p:spPr bwMode="auto">
          <a:xfrm>
            <a:off x="306388" y="6096000"/>
            <a:ext cx="693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则系统原点平衡状态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在</a:t>
            </a:r>
            <a:r>
              <a:rPr lang="en-US" altLang="zh-CN" sz="2000" b="1">
                <a:solidFill>
                  <a:srgbClr val="000000"/>
                </a:solidFill>
                <a:latin typeface="Times New Roman" panose="02020603050405020304" pitchFamily="18" charset="0"/>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域内为</a:t>
            </a:r>
            <a:r>
              <a:rPr lang="zh-CN" altLang="en-US" sz="2000" b="1">
                <a:solidFill>
                  <a:srgbClr val="FF0000"/>
                </a:solidFill>
                <a:latin typeface="Times New Roman" panose="02020603050405020304" pitchFamily="18" charset="0"/>
                <a:ea typeface="楷体_GB2312" pitchFamily="49" charset="-122"/>
              </a:rPr>
              <a:t>稳定</a:t>
            </a:r>
          </a:p>
        </p:txBody>
      </p:sp>
      <p:graphicFrame>
        <p:nvGraphicFramePr>
          <p:cNvPr id="462880" name="Object 32"/>
          <p:cNvGraphicFramePr>
            <a:graphicFrameLocks noChangeAspect="1"/>
          </p:cNvGraphicFramePr>
          <p:nvPr/>
        </p:nvGraphicFramePr>
        <p:xfrm>
          <a:off x="3244850" y="4252913"/>
          <a:ext cx="1784350" cy="365125"/>
        </p:xfrm>
        <a:graphic>
          <a:graphicData uri="http://schemas.openxmlformats.org/presentationml/2006/ole">
            <mc:AlternateContent xmlns:mc="http://schemas.openxmlformats.org/markup-compatibility/2006">
              <mc:Choice xmlns:v="urn:schemas-microsoft-com:vml" Requires="v">
                <p:oleObj spid="_x0000_s25620" name="Equation" r:id="rId7" imgW="990360" imgH="203040" progId="Equation.DSMT4">
                  <p:embed/>
                </p:oleObj>
              </mc:Choice>
              <mc:Fallback>
                <p:oleObj name="Equation" r:id="rId7" imgW="9903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4850" y="4252913"/>
                        <a:ext cx="17843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2881" name="Rectangle 33"/>
          <p:cNvSpPr>
            <a:spLocks noChangeArrowheads="1"/>
          </p:cNvSpPr>
          <p:nvPr/>
        </p:nvSpPr>
        <p:spPr bwMode="auto">
          <a:xfrm>
            <a:off x="304800" y="3733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5.17</a:t>
            </a:r>
            <a:r>
              <a:rPr lang="zh-CN" altLang="en-US" sz="2000" b="1">
                <a:solidFill>
                  <a:srgbClr val="000000"/>
                </a:solidFill>
                <a:latin typeface="Times New Roman" panose="02020603050405020304" pitchFamily="18" charset="0"/>
                <a:ea typeface="楷体_GB2312" pitchFamily="49" charset="-122"/>
              </a:rPr>
              <a:t>：对连续时间非线性</a:t>
            </a:r>
            <a:r>
              <a:rPr lang="zh-CN" altLang="en-US" sz="2000" b="1">
                <a:solidFill>
                  <a:srgbClr val="FF0000"/>
                </a:solidFill>
                <a:latin typeface="Times New Roman" panose="02020603050405020304" pitchFamily="18" charset="0"/>
                <a:ea typeface="楷体_GB2312" pitchFamily="49" charset="-122"/>
              </a:rPr>
              <a:t>时不变</a:t>
            </a:r>
            <a:r>
              <a:rPr lang="zh-CN" altLang="en-US" sz="2000" b="1">
                <a:solidFill>
                  <a:srgbClr val="000000"/>
                </a:solidFill>
                <a:latin typeface="Times New Roman" panose="02020603050405020304" pitchFamily="18" charset="0"/>
                <a:ea typeface="楷体_GB2312" pitchFamily="49" charset="-122"/>
              </a:rPr>
              <a:t>自治系统</a:t>
            </a:r>
          </a:p>
        </p:txBody>
      </p:sp>
      <p:graphicFrame>
        <p:nvGraphicFramePr>
          <p:cNvPr id="462882" name="Object 34"/>
          <p:cNvGraphicFramePr>
            <a:graphicFrameLocks noChangeAspect="1"/>
          </p:cNvGraphicFramePr>
          <p:nvPr/>
        </p:nvGraphicFramePr>
        <p:xfrm>
          <a:off x="1444625" y="5791200"/>
          <a:ext cx="2212975" cy="387350"/>
        </p:xfrm>
        <a:graphic>
          <a:graphicData uri="http://schemas.openxmlformats.org/presentationml/2006/ole">
            <mc:AlternateContent xmlns:mc="http://schemas.openxmlformats.org/markup-compatibility/2006">
              <mc:Choice xmlns:v="urn:schemas-microsoft-com:vml" Requires="v">
                <p:oleObj spid="_x0000_s25621" name="Equation" r:id="rId9" imgW="1307880" imgH="228600" progId="Equation.DSMT4">
                  <p:embed/>
                </p:oleObj>
              </mc:Choice>
              <mc:Fallback>
                <p:oleObj name="Equation" r:id="rId9" imgW="1307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625" y="5791200"/>
                        <a:ext cx="22129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4995748"/>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2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62869"/>
                                        </p:tgtEl>
                                        <p:attrNameLst>
                                          <p:attrName>style.visibility</p:attrName>
                                        </p:attrNameLst>
                                      </p:cBhvr>
                                      <p:to>
                                        <p:strVal val="visible"/>
                                      </p:to>
                                    </p:set>
                                    <p:animEffect transition="in" filter="blinds(horizontal)">
                                      <p:cBhvr>
                                        <p:cTn id="11" dur="500"/>
                                        <p:tgtEl>
                                          <p:spTgt spid="462869"/>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62870"/>
                                        </p:tgtEl>
                                        <p:attrNameLst>
                                          <p:attrName>style.visibility</p:attrName>
                                        </p:attrNameLst>
                                      </p:cBhvr>
                                      <p:to>
                                        <p:strVal val="visible"/>
                                      </p:to>
                                    </p:set>
                                    <p:animEffect transition="in" filter="blinds(horizontal)">
                                      <p:cBhvr>
                                        <p:cTn id="14" dur="500"/>
                                        <p:tgtEl>
                                          <p:spTgt spid="46287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62871"/>
                                        </p:tgtEl>
                                        <p:attrNameLst>
                                          <p:attrName>style.visibility</p:attrName>
                                        </p:attrNameLst>
                                      </p:cBhvr>
                                      <p:to>
                                        <p:strVal val="visible"/>
                                      </p:to>
                                    </p:set>
                                    <p:animEffect transition="in" filter="blinds(horizontal)">
                                      <p:cBhvr>
                                        <p:cTn id="17" dur="500"/>
                                        <p:tgtEl>
                                          <p:spTgt spid="46287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62872"/>
                                        </p:tgtEl>
                                        <p:attrNameLst>
                                          <p:attrName>style.visibility</p:attrName>
                                        </p:attrNameLst>
                                      </p:cBhvr>
                                      <p:to>
                                        <p:strVal val="visible"/>
                                      </p:to>
                                    </p:set>
                                    <p:animEffect transition="in" filter="blinds(horizontal)">
                                      <p:cBhvr>
                                        <p:cTn id="20" dur="500"/>
                                        <p:tgtEl>
                                          <p:spTgt spid="462872"/>
                                        </p:tgtEl>
                                      </p:cBhvr>
                                    </p:animEffect>
                                  </p:childTnLst>
                                </p:cTn>
                              </p:par>
                              <p:par>
                                <p:cTn id="21" presetID="3" presetClass="entr" presetSubtype="10" fill="hold" nodeType="withEffect">
                                  <p:stCondLst>
                                    <p:cond delay="0"/>
                                  </p:stCondLst>
                                  <p:childTnLst>
                                    <p:set>
                                      <p:cBhvr>
                                        <p:cTn id="22" dur="1" fill="hold">
                                          <p:stCondLst>
                                            <p:cond delay="0"/>
                                          </p:stCondLst>
                                        </p:cTn>
                                        <p:tgtEl>
                                          <p:spTgt spid="462873"/>
                                        </p:tgtEl>
                                        <p:attrNameLst>
                                          <p:attrName>style.visibility</p:attrName>
                                        </p:attrNameLst>
                                      </p:cBhvr>
                                      <p:to>
                                        <p:strVal val="visible"/>
                                      </p:to>
                                    </p:set>
                                    <p:animEffect transition="in" filter="blinds(horizontal)">
                                      <p:cBhvr>
                                        <p:cTn id="23" dur="500"/>
                                        <p:tgtEl>
                                          <p:spTgt spid="46287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62874"/>
                                        </p:tgtEl>
                                        <p:attrNameLst>
                                          <p:attrName>style.visibility</p:attrName>
                                        </p:attrNameLst>
                                      </p:cBhvr>
                                      <p:to>
                                        <p:strVal val="visible"/>
                                      </p:to>
                                    </p:set>
                                    <p:animEffect transition="in" filter="blinds(horizontal)">
                                      <p:cBhvr>
                                        <p:cTn id="26" dur="500"/>
                                        <p:tgtEl>
                                          <p:spTgt spid="462874"/>
                                        </p:tgtEl>
                                      </p:cBhvr>
                                    </p:animEffect>
                                  </p:childTnLst>
                                </p:cTn>
                              </p:par>
                              <p:par>
                                <p:cTn id="27" presetID="3" presetClass="entr" presetSubtype="10" fill="hold" nodeType="withEffect">
                                  <p:stCondLst>
                                    <p:cond delay="0"/>
                                  </p:stCondLst>
                                  <p:childTnLst>
                                    <p:set>
                                      <p:cBhvr>
                                        <p:cTn id="28" dur="1" fill="hold">
                                          <p:stCondLst>
                                            <p:cond delay="0"/>
                                          </p:stCondLst>
                                        </p:cTn>
                                        <p:tgtEl>
                                          <p:spTgt spid="462875"/>
                                        </p:tgtEl>
                                        <p:attrNameLst>
                                          <p:attrName>style.visibility</p:attrName>
                                        </p:attrNameLst>
                                      </p:cBhvr>
                                      <p:to>
                                        <p:strVal val="visible"/>
                                      </p:to>
                                    </p:set>
                                    <p:animEffect transition="in" filter="blinds(horizontal)">
                                      <p:cBhvr>
                                        <p:cTn id="29" dur="500"/>
                                        <p:tgtEl>
                                          <p:spTgt spid="4628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62876"/>
                                        </p:tgtEl>
                                        <p:attrNameLst>
                                          <p:attrName>style.visibility</p:attrName>
                                        </p:attrNameLst>
                                      </p:cBhvr>
                                      <p:to>
                                        <p:strVal val="visible"/>
                                      </p:to>
                                    </p:set>
                                    <p:animEffect transition="in" filter="blinds(horizontal)">
                                      <p:cBhvr>
                                        <p:cTn id="34" dur="500"/>
                                        <p:tgtEl>
                                          <p:spTgt spid="46287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62877"/>
                                        </p:tgtEl>
                                        <p:attrNameLst>
                                          <p:attrName>style.visibility</p:attrName>
                                        </p:attrNameLst>
                                      </p:cBhvr>
                                      <p:to>
                                        <p:strVal val="visible"/>
                                      </p:to>
                                    </p:set>
                                    <p:animEffect transition="in" filter="blinds(horizontal)">
                                      <p:cBhvr>
                                        <p:cTn id="37" dur="500"/>
                                        <p:tgtEl>
                                          <p:spTgt spid="4628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2878"/>
                                        </p:tgtEl>
                                        <p:attrNameLst>
                                          <p:attrName>style.visibility</p:attrName>
                                        </p:attrNameLst>
                                      </p:cBhvr>
                                      <p:to>
                                        <p:strVal val="visible"/>
                                      </p:to>
                                    </p:set>
                                    <p:animEffect transition="in" filter="blinds(horizontal)">
                                      <p:cBhvr>
                                        <p:cTn id="40" dur="500"/>
                                        <p:tgtEl>
                                          <p:spTgt spid="46287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62879"/>
                                        </p:tgtEl>
                                        <p:attrNameLst>
                                          <p:attrName>style.visibility</p:attrName>
                                        </p:attrNameLst>
                                      </p:cBhvr>
                                      <p:to>
                                        <p:strVal val="visible"/>
                                      </p:to>
                                    </p:set>
                                    <p:animEffect transition="in" filter="blinds(horizontal)">
                                      <p:cBhvr>
                                        <p:cTn id="43" dur="500"/>
                                        <p:tgtEl>
                                          <p:spTgt spid="462879"/>
                                        </p:tgtEl>
                                      </p:cBhvr>
                                    </p:animEffect>
                                  </p:childTnLst>
                                </p:cTn>
                              </p:par>
                              <p:par>
                                <p:cTn id="44" presetID="3" presetClass="entr" presetSubtype="10" fill="hold" nodeType="withEffect">
                                  <p:stCondLst>
                                    <p:cond delay="0"/>
                                  </p:stCondLst>
                                  <p:childTnLst>
                                    <p:set>
                                      <p:cBhvr>
                                        <p:cTn id="45" dur="1" fill="hold">
                                          <p:stCondLst>
                                            <p:cond delay="0"/>
                                          </p:stCondLst>
                                        </p:cTn>
                                        <p:tgtEl>
                                          <p:spTgt spid="462880"/>
                                        </p:tgtEl>
                                        <p:attrNameLst>
                                          <p:attrName>style.visibility</p:attrName>
                                        </p:attrNameLst>
                                      </p:cBhvr>
                                      <p:to>
                                        <p:strVal val="visible"/>
                                      </p:to>
                                    </p:set>
                                    <p:animEffect transition="in" filter="blinds(horizontal)">
                                      <p:cBhvr>
                                        <p:cTn id="46" dur="500"/>
                                        <p:tgtEl>
                                          <p:spTgt spid="46288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2881"/>
                                        </p:tgtEl>
                                        <p:attrNameLst>
                                          <p:attrName>style.visibility</p:attrName>
                                        </p:attrNameLst>
                                      </p:cBhvr>
                                      <p:to>
                                        <p:strVal val="visible"/>
                                      </p:to>
                                    </p:set>
                                    <p:animEffect transition="in" filter="blinds(horizontal)">
                                      <p:cBhvr>
                                        <p:cTn id="49" dur="500"/>
                                        <p:tgtEl>
                                          <p:spTgt spid="462881"/>
                                        </p:tgtEl>
                                      </p:cBhvr>
                                    </p:animEffect>
                                  </p:childTnLst>
                                </p:cTn>
                              </p:par>
                              <p:par>
                                <p:cTn id="50" presetID="3" presetClass="entr" presetSubtype="10" fill="hold" nodeType="withEffect">
                                  <p:stCondLst>
                                    <p:cond delay="0"/>
                                  </p:stCondLst>
                                  <p:childTnLst>
                                    <p:set>
                                      <p:cBhvr>
                                        <p:cTn id="51" dur="1" fill="hold">
                                          <p:stCondLst>
                                            <p:cond delay="0"/>
                                          </p:stCondLst>
                                        </p:cTn>
                                        <p:tgtEl>
                                          <p:spTgt spid="462882"/>
                                        </p:tgtEl>
                                        <p:attrNameLst>
                                          <p:attrName>style.visibility</p:attrName>
                                        </p:attrNameLst>
                                      </p:cBhvr>
                                      <p:to>
                                        <p:strVal val="visible"/>
                                      </p:to>
                                    </p:set>
                                    <p:animEffect transition="in" filter="blinds(horizontal)">
                                      <p:cBhvr>
                                        <p:cTn id="52" dur="500"/>
                                        <p:tgtEl>
                                          <p:spTgt spid="46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62" grpId="0"/>
      <p:bldP spid="462869" grpId="0"/>
      <p:bldP spid="462870" grpId="0"/>
      <p:bldP spid="462871" grpId="0"/>
      <p:bldP spid="462872" grpId="0"/>
      <p:bldP spid="462874" grpId="0"/>
      <p:bldP spid="462876" grpId="0"/>
      <p:bldP spid="462877" grpId="0"/>
      <p:bldP spid="462878" grpId="0"/>
      <p:bldP spid="462879" grpId="0"/>
      <p:bldP spid="46288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80" name="Rectangle 8"/>
          <p:cNvSpPr>
            <a:spLocks noChangeArrowheads="1"/>
          </p:cNvSpPr>
          <p:nvPr/>
        </p:nvSpPr>
        <p:spPr bwMode="auto">
          <a:xfrm>
            <a:off x="982663" y="1752600"/>
            <a:ext cx="5570537"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试确定系统平衡状态的稳定性</a:t>
            </a:r>
          </a:p>
        </p:txBody>
      </p:sp>
      <p:sp>
        <p:nvSpPr>
          <p:cNvPr id="463881" name="Rectangle 9"/>
          <p:cNvSpPr>
            <a:spLocks noChangeArrowheads="1"/>
          </p:cNvSpPr>
          <p:nvPr/>
        </p:nvSpPr>
        <p:spPr bwMode="auto">
          <a:xfrm>
            <a:off x="304800" y="381000"/>
            <a:ext cx="815340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333399"/>
                </a:solidFill>
                <a:latin typeface="Times New Roman" panose="02020603050405020304" pitchFamily="18" charset="0"/>
                <a:ea typeface="楷体_GB2312" pitchFamily="49" charset="-122"/>
              </a:rPr>
              <a:t>例</a:t>
            </a:r>
            <a:r>
              <a:rPr kumimoji="1" lang="en-US" altLang="zh-CN" sz="2000" b="1">
                <a:solidFill>
                  <a:srgbClr val="333399"/>
                </a:solidFill>
                <a:latin typeface="Times New Roman" panose="02020603050405020304" pitchFamily="18" charset="0"/>
                <a:ea typeface="楷体_GB2312" pitchFamily="49" charset="-122"/>
              </a:rPr>
              <a:t>3</a:t>
            </a:r>
            <a:r>
              <a:rPr kumimoji="1" lang="zh-CN" altLang="en-US" sz="2000" b="1">
                <a:solidFill>
                  <a:srgbClr val="333399"/>
                </a:solidFill>
                <a:latin typeface="Times New Roman" panose="02020603050405020304" pitchFamily="18" charset="0"/>
                <a:ea typeface="楷体_GB2312" pitchFamily="49" charset="-122"/>
              </a:rPr>
              <a:t>：</a:t>
            </a:r>
            <a:r>
              <a:rPr kumimoji="1" lang="zh-CN" altLang="en-US" sz="2000" b="1">
                <a:solidFill>
                  <a:srgbClr val="000000"/>
                </a:solidFill>
                <a:latin typeface="Times New Roman" panose="02020603050405020304" pitchFamily="18" charset="0"/>
                <a:ea typeface="楷体_GB2312" pitchFamily="49" charset="-122"/>
              </a:rPr>
              <a:t>给定一个连续时间非线性时不变系统，状态方程为</a:t>
            </a:r>
            <a:endParaRPr kumimoji="1" lang="zh-CN" altLang="en-US" sz="2000" b="1" u="sng">
              <a:solidFill>
                <a:srgbClr val="000000"/>
              </a:solidFill>
              <a:latin typeface="Times New Roman" panose="02020603050405020304" pitchFamily="18" charset="0"/>
              <a:ea typeface="楷体_GB2312" pitchFamily="49" charset="-122"/>
            </a:endParaRPr>
          </a:p>
        </p:txBody>
      </p:sp>
      <p:graphicFrame>
        <p:nvGraphicFramePr>
          <p:cNvPr id="463882" name="Object 10"/>
          <p:cNvGraphicFramePr>
            <a:graphicFrameLocks noChangeAspect="1"/>
          </p:cNvGraphicFramePr>
          <p:nvPr/>
        </p:nvGraphicFramePr>
        <p:xfrm>
          <a:off x="3538538" y="828675"/>
          <a:ext cx="1338262" cy="923925"/>
        </p:xfrm>
        <a:graphic>
          <a:graphicData uri="http://schemas.openxmlformats.org/presentationml/2006/ole">
            <mc:AlternateContent xmlns:mc="http://schemas.openxmlformats.org/markup-compatibility/2006">
              <mc:Choice xmlns:v="urn:schemas-microsoft-com:vml" Requires="v">
                <p:oleObj spid="_x0000_s26638" name="公式" r:id="rId3" imgW="698400" imgH="482400" progId="Equation.3">
                  <p:embed/>
                </p:oleObj>
              </mc:Choice>
              <mc:Fallback>
                <p:oleObj name="公式" r:id="rId3" imgW="6984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828675"/>
                        <a:ext cx="1338262" cy="923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83" name="Object 11"/>
          <p:cNvGraphicFramePr>
            <a:graphicFrameLocks noChangeAspect="1"/>
          </p:cNvGraphicFramePr>
          <p:nvPr/>
        </p:nvGraphicFramePr>
        <p:xfrm>
          <a:off x="3124200" y="3365500"/>
          <a:ext cx="2514600" cy="444500"/>
        </p:xfrm>
        <a:graphic>
          <a:graphicData uri="http://schemas.openxmlformats.org/presentationml/2006/ole">
            <mc:AlternateContent xmlns:mc="http://schemas.openxmlformats.org/markup-compatibility/2006">
              <mc:Choice xmlns:v="urn:schemas-microsoft-com:vml" Requires="v">
                <p:oleObj spid="_x0000_s26639" name="公式" r:id="rId5" imgW="1295280" imgH="228600" progId="Equation.3">
                  <p:embed/>
                </p:oleObj>
              </mc:Choice>
              <mc:Fallback>
                <p:oleObj name="公式" r:id="rId5" imgW="1295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65500"/>
                        <a:ext cx="2514600" cy="444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84" name="Object 12"/>
          <p:cNvGraphicFramePr>
            <a:graphicFrameLocks noChangeAspect="1"/>
          </p:cNvGraphicFramePr>
          <p:nvPr/>
        </p:nvGraphicFramePr>
        <p:xfrm>
          <a:off x="3048000" y="4378325"/>
          <a:ext cx="2895600" cy="1412875"/>
        </p:xfrm>
        <a:graphic>
          <a:graphicData uri="http://schemas.openxmlformats.org/presentationml/2006/ole">
            <mc:AlternateContent xmlns:mc="http://schemas.openxmlformats.org/markup-compatibility/2006">
              <mc:Choice xmlns:v="urn:schemas-microsoft-com:vml" Requires="v">
                <p:oleObj spid="_x0000_s26640" name="Equation" r:id="rId7" imgW="1218960" imgH="685800" progId="Equation.DSMT4">
                  <p:embed/>
                </p:oleObj>
              </mc:Choice>
              <mc:Fallback>
                <p:oleObj name="Equation" r:id="rId7" imgW="1218960" imgH="685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378325"/>
                        <a:ext cx="2895600" cy="1412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85" name="Rectangle 13"/>
          <p:cNvSpPr>
            <a:spLocks noChangeArrowheads="1"/>
          </p:cNvSpPr>
          <p:nvPr/>
        </p:nvSpPr>
        <p:spPr bwMode="auto">
          <a:xfrm>
            <a:off x="1066800" y="5791200"/>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基此，可见系统在</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 </a:t>
            </a:r>
            <a:r>
              <a:rPr kumimoji="1" lang="en-US" altLang="zh-CN" sz="2000" b="1">
                <a:solidFill>
                  <a:srgbClr val="000000"/>
                </a:solidFill>
                <a:latin typeface="Times New Roman" panose="02020603050405020304" pitchFamily="18" charset="0"/>
                <a:ea typeface="楷体_GB2312" pitchFamily="49" charset="-122"/>
              </a:rPr>
              <a:t>= 0</a:t>
            </a:r>
            <a:r>
              <a:rPr kumimoji="1" lang="zh-CN" altLang="en-US" sz="2000" b="1">
                <a:solidFill>
                  <a:srgbClr val="000000"/>
                </a:solidFill>
                <a:latin typeface="Times New Roman" panose="02020603050405020304" pitchFamily="18" charset="0"/>
                <a:ea typeface="楷体_GB2312" pitchFamily="49" charset="-122"/>
              </a:rPr>
              <a:t>处是李亚普诺夫意义下的稳定</a:t>
            </a:r>
          </a:p>
        </p:txBody>
      </p:sp>
      <p:sp>
        <p:nvSpPr>
          <p:cNvPr id="463886" name="Text Box 14"/>
          <p:cNvSpPr txBox="1">
            <a:spLocks noChangeArrowheads="1"/>
          </p:cNvSpPr>
          <p:nvPr/>
        </p:nvSpPr>
        <p:spPr bwMode="auto">
          <a:xfrm>
            <a:off x="509588" y="2438400"/>
            <a:ext cx="8177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解：容易看出，</a:t>
            </a:r>
            <a:r>
              <a:rPr kumimoji="1" lang="zh-CN" altLang="en-US" sz="2000" b="1">
                <a:solidFill>
                  <a:srgbClr val="000000"/>
                </a:solidFill>
                <a:latin typeface="Times New Roman" panose="02020603050405020304" pitchFamily="18" charset="0"/>
                <a:ea typeface="楷体_GB2312" pitchFamily="49" charset="-122"/>
              </a:rPr>
              <a:t>唯一的平衡状态为</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1</a:t>
            </a:r>
            <a:r>
              <a:rPr kumimoji="1" lang="en-US" altLang="zh-CN" sz="2000" b="1">
                <a:solidFill>
                  <a:srgbClr val="000000"/>
                </a:solidFill>
                <a:latin typeface="Times New Roman" panose="02020603050405020304" pitchFamily="18" charset="0"/>
                <a:ea typeface="楷体_GB2312" pitchFamily="49" charset="-122"/>
              </a:rPr>
              <a:t>= 0,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 0,</a:t>
            </a:r>
            <a:r>
              <a:rPr kumimoji="1" lang="en-US" altLang="zh-CN"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即</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a:t>
            </a:r>
            <a:r>
              <a:rPr kumimoji="1" lang="en-US" altLang="zh-CN" sz="2000" b="1">
                <a:solidFill>
                  <a:srgbClr val="000000"/>
                </a:solidFill>
                <a:latin typeface="Times New Roman" panose="02020603050405020304" pitchFamily="18" charset="0"/>
                <a:ea typeface="楷体_GB2312" pitchFamily="49" charset="-122"/>
              </a:rPr>
              <a:t>= 0</a:t>
            </a:r>
            <a:r>
              <a:rPr kumimoji="1" lang="en-US" altLang="zh-CN"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为坐标原点</a:t>
            </a:r>
          </a:p>
        </p:txBody>
      </p:sp>
      <p:sp>
        <p:nvSpPr>
          <p:cNvPr id="463888" name="Rectangle 16"/>
          <p:cNvSpPr>
            <a:spLocks noChangeArrowheads="1"/>
          </p:cNvSpPr>
          <p:nvPr/>
        </p:nvSpPr>
        <p:spPr bwMode="auto">
          <a:xfrm>
            <a:off x="990600" y="2971800"/>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首先，选</a:t>
            </a:r>
            <a:r>
              <a:rPr lang="zh-CN" altLang="en-US" sz="2000" b="1">
                <a:solidFill>
                  <a:srgbClr val="000000"/>
                </a:solidFill>
                <a:latin typeface="Times New Roman" panose="02020603050405020304" pitchFamily="18" charset="0"/>
                <a:ea typeface="楷体_GB2312" pitchFamily="49" charset="-122"/>
              </a:rPr>
              <a:t>取一正定的标量函数 </a:t>
            </a:r>
          </a:p>
        </p:txBody>
      </p:sp>
      <p:sp>
        <p:nvSpPr>
          <p:cNvPr id="463890" name="Rectangle 18"/>
          <p:cNvSpPr>
            <a:spLocks noChangeArrowheads="1"/>
          </p:cNvSpPr>
          <p:nvPr/>
        </p:nvSpPr>
        <p:spPr bwMode="auto">
          <a:xfrm>
            <a:off x="987425" y="3886200"/>
            <a:ext cx="7775575"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其次，通过计算可得</a:t>
            </a:r>
            <a:endParaRPr lang="zh-CN" altLang="en-US" sz="2000" b="1">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165901575"/>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3881"/>
                                        </p:tgtEl>
                                        <p:attrNameLst>
                                          <p:attrName>style.visibility</p:attrName>
                                        </p:attrNameLst>
                                      </p:cBhvr>
                                      <p:to>
                                        <p:strVal val="visible"/>
                                      </p:to>
                                    </p:set>
                                    <p:animEffect transition="in" filter="blinds(horizontal)">
                                      <p:cBhvr>
                                        <p:cTn id="7" dur="500"/>
                                        <p:tgtEl>
                                          <p:spTgt spid="46388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63882"/>
                                        </p:tgtEl>
                                        <p:attrNameLst>
                                          <p:attrName>style.visibility</p:attrName>
                                        </p:attrNameLst>
                                      </p:cBhvr>
                                      <p:to>
                                        <p:strVal val="visible"/>
                                      </p:to>
                                    </p:set>
                                    <p:animEffect transition="in" filter="blinds(horizontal)">
                                      <p:cBhvr>
                                        <p:cTn id="11" dur="500"/>
                                        <p:tgtEl>
                                          <p:spTgt spid="46388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63880"/>
                                        </p:tgtEl>
                                        <p:attrNameLst>
                                          <p:attrName>style.visibility</p:attrName>
                                        </p:attrNameLst>
                                      </p:cBhvr>
                                      <p:to>
                                        <p:strVal val="visible"/>
                                      </p:to>
                                    </p:set>
                                    <p:animEffect transition="in" filter="blinds(horizontal)">
                                      <p:cBhvr>
                                        <p:cTn id="15" dur="500"/>
                                        <p:tgtEl>
                                          <p:spTgt spid="4638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3886"/>
                                        </p:tgtEl>
                                        <p:attrNameLst>
                                          <p:attrName>style.visibility</p:attrName>
                                        </p:attrNameLst>
                                      </p:cBhvr>
                                      <p:to>
                                        <p:strVal val="visible"/>
                                      </p:to>
                                    </p:set>
                                    <p:animEffect transition="in" filter="blinds(horizontal)">
                                      <p:cBhvr>
                                        <p:cTn id="20" dur="500"/>
                                        <p:tgtEl>
                                          <p:spTgt spid="4638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63888"/>
                                        </p:tgtEl>
                                        <p:attrNameLst>
                                          <p:attrName>style.visibility</p:attrName>
                                        </p:attrNameLst>
                                      </p:cBhvr>
                                      <p:to>
                                        <p:strVal val="visible"/>
                                      </p:to>
                                    </p:set>
                                    <p:animEffect transition="in" filter="blinds(horizontal)">
                                      <p:cBhvr>
                                        <p:cTn id="25" dur="500"/>
                                        <p:tgtEl>
                                          <p:spTgt spid="463888"/>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463883"/>
                                        </p:tgtEl>
                                        <p:attrNameLst>
                                          <p:attrName>style.visibility</p:attrName>
                                        </p:attrNameLst>
                                      </p:cBhvr>
                                      <p:to>
                                        <p:strVal val="visible"/>
                                      </p:to>
                                    </p:set>
                                    <p:animEffect transition="in" filter="blinds(horizontal)">
                                      <p:cBhvr>
                                        <p:cTn id="29" dur="500"/>
                                        <p:tgtEl>
                                          <p:spTgt spid="46388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63884"/>
                                        </p:tgtEl>
                                        <p:attrNameLst>
                                          <p:attrName>style.visibility</p:attrName>
                                        </p:attrNameLst>
                                      </p:cBhvr>
                                      <p:to>
                                        <p:strVal val="visible"/>
                                      </p:to>
                                    </p:set>
                                    <p:animEffect transition="in" filter="blinds(horizontal)">
                                      <p:cBhvr>
                                        <p:cTn id="34" dur="500"/>
                                        <p:tgtEl>
                                          <p:spTgt spid="46388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63890"/>
                                        </p:tgtEl>
                                        <p:attrNameLst>
                                          <p:attrName>style.visibility</p:attrName>
                                        </p:attrNameLst>
                                      </p:cBhvr>
                                      <p:to>
                                        <p:strVal val="visible"/>
                                      </p:to>
                                    </p:set>
                                    <p:animEffect transition="in" filter="blinds(horizontal)">
                                      <p:cBhvr>
                                        <p:cTn id="37" dur="500"/>
                                        <p:tgtEl>
                                          <p:spTgt spid="463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3885"/>
                                        </p:tgtEl>
                                        <p:attrNameLst>
                                          <p:attrName>style.visibility</p:attrName>
                                        </p:attrNameLst>
                                      </p:cBhvr>
                                      <p:to>
                                        <p:strVal val="visible"/>
                                      </p:to>
                                    </p:set>
                                    <p:animEffect transition="in" filter="blinds(horizontal)">
                                      <p:cBhvr>
                                        <p:cTn id="42" dur="500"/>
                                        <p:tgtEl>
                                          <p:spTgt spid="463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0" grpId="0"/>
      <p:bldP spid="463881" grpId="0"/>
      <p:bldP spid="463885" grpId="0"/>
      <p:bldP spid="463886" grpId="0"/>
      <p:bldP spid="463888" grpId="0"/>
      <p:bldP spid="4638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Text Box 4"/>
          <p:cNvSpPr txBox="1">
            <a:spLocks noChangeArrowheads="1"/>
          </p:cNvSpPr>
          <p:nvPr/>
        </p:nvSpPr>
        <p:spPr bwMode="auto">
          <a:xfrm>
            <a:off x="503238" y="1363663"/>
            <a:ext cx="7954962"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zh-CN" altLang="en-US" b="1">
                <a:solidFill>
                  <a:srgbClr val="000000"/>
                </a:solidFill>
                <a:latin typeface="Times New Roman" panose="02020603050405020304" pitchFamily="18" charset="0"/>
                <a:ea typeface="楷体_GB2312" pitchFamily="49" charset="-122"/>
              </a:rPr>
              <a:t>若可构造对</a:t>
            </a:r>
            <a:r>
              <a:rPr lang="en-US" altLang="zh-CN" b="1" i="1">
                <a:solidFill>
                  <a:srgbClr val="000000"/>
                </a:solidFill>
                <a:latin typeface="Times New Roman" panose="02020603050405020304" pitchFamily="18" charset="0"/>
                <a:ea typeface="楷体_GB2312" pitchFamily="49" charset="-122"/>
              </a:rPr>
              <a:t>x</a:t>
            </a:r>
            <a:r>
              <a:rPr lang="zh-CN" altLang="en-US" b="1">
                <a:solidFill>
                  <a:srgbClr val="000000"/>
                </a:solidFill>
                <a:latin typeface="Times New Roman" panose="02020603050405020304" pitchFamily="18" charset="0"/>
                <a:ea typeface="楷体_GB2312" pitchFamily="49" charset="-122"/>
              </a:rPr>
              <a:t>和</a:t>
            </a:r>
            <a:r>
              <a:rPr lang="en-US" altLang="zh-CN" b="1" i="1">
                <a:solidFill>
                  <a:srgbClr val="000000"/>
                </a:solidFill>
                <a:latin typeface="Times New Roman" panose="02020603050405020304" pitchFamily="18" charset="0"/>
                <a:ea typeface="楷体_GB2312" pitchFamily="49" charset="-122"/>
              </a:rPr>
              <a:t>t</a:t>
            </a:r>
            <a:r>
              <a:rPr lang="zh-CN" altLang="en-US" b="1">
                <a:solidFill>
                  <a:srgbClr val="000000"/>
                </a:solidFill>
                <a:latin typeface="Times New Roman" panose="02020603050405020304" pitchFamily="18" charset="0"/>
                <a:ea typeface="楷体_GB2312" pitchFamily="49" charset="-122"/>
              </a:rPr>
              <a:t>具有连续一阶偏导数的一个标量函数</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t</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(0,</a:t>
            </a:r>
            <a:r>
              <a:rPr lang="en-US" altLang="zh-CN" b="1" i="1">
                <a:solidFill>
                  <a:srgbClr val="000000"/>
                </a:solidFill>
                <a:latin typeface="Times New Roman" panose="02020603050405020304" pitchFamily="18" charset="0"/>
                <a:ea typeface="楷体_GB2312" pitchFamily="49" charset="-122"/>
              </a:rPr>
              <a:t>t</a:t>
            </a:r>
            <a:r>
              <a:rPr lang="en-US" altLang="zh-CN" b="1">
                <a:solidFill>
                  <a:srgbClr val="000000"/>
                </a:solidFill>
                <a:latin typeface="Times New Roman" panose="02020603050405020304" pitchFamily="18" charset="0"/>
                <a:ea typeface="楷体_GB2312" pitchFamily="49" charset="-122"/>
              </a:rPr>
              <a:t>)=0</a:t>
            </a:r>
            <a:r>
              <a:rPr lang="zh-CN" altLang="en-US" b="1">
                <a:solidFill>
                  <a:srgbClr val="000000"/>
                </a:solidFill>
                <a:latin typeface="Times New Roman" panose="02020603050405020304" pitchFamily="18" charset="0"/>
                <a:ea typeface="楷体_GB2312" pitchFamily="49" charset="-122"/>
              </a:rPr>
              <a:t>，以及围绕状态空间原点的一个吸引区域</a:t>
            </a:r>
            <a:r>
              <a:rPr lang="en-US" altLang="zh-CN" b="1">
                <a:solidFill>
                  <a:srgbClr val="000000"/>
                </a:solidFill>
                <a:latin typeface="Times New Roman" panose="02020603050405020304" pitchFamily="18" charset="0"/>
                <a:ea typeface="楷体_GB2312" pitchFamily="49" charset="-122"/>
              </a:rPr>
              <a:t>Ω</a:t>
            </a:r>
            <a:r>
              <a:rPr lang="zh-CN" altLang="en-US" b="1">
                <a:solidFill>
                  <a:srgbClr val="000000"/>
                </a:solidFill>
                <a:latin typeface="Times New Roman" panose="02020603050405020304" pitchFamily="18" charset="0"/>
                <a:ea typeface="楷体_GB2312" pitchFamily="49" charset="-122"/>
              </a:rPr>
              <a:t>，使对所有非零状态</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∈Ω</a:t>
            </a:r>
            <a:r>
              <a:rPr lang="zh-CN" altLang="en-US" b="1">
                <a:solidFill>
                  <a:srgbClr val="000000"/>
                </a:solidFill>
                <a:latin typeface="Times New Roman" panose="02020603050405020304" pitchFamily="18" charset="0"/>
                <a:ea typeface="楷体_GB2312" pitchFamily="49" charset="-122"/>
              </a:rPr>
              <a:t>和所有</a:t>
            </a:r>
            <a:r>
              <a:rPr lang="en-US" altLang="zh-CN" b="1" i="1">
                <a:solidFill>
                  <a:srgbClr val="000000"/>
                </a:solidFill>
                <a:latin typeface="Times New Roman" panose="02020603050405020304" pitchFamily="18" charset="0"/>
                <a:ea typeface="楷体_GB2312" pitchFamily="49" charset="-122"/>
              </a:rPr>
              <a:t>t</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t</a:t>
            </a:r>
            <a:r>
              <a:rPr lang="en-US" altLang="zh-CN" b="1" baseline="-25000">
                <a:solidFill>
                  <a:srgbClr val="000000"/>
                </a:solidFill>
                <a:latin typeface="Times New Roman" panose="02020603050405020304" pitchFamily="18" charset="0"/>
                <a:ea typeface="楷体_GB2312" pitchFamily="49" charset="-122"/>
              </a:rPr>
              <a:t>0</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满足如下条件：</a:t>
            </a:r>
          </a:p>
          <a:p>
            <a:pPr fontAlgn="base">
              <a:lnSpc>
                <a:spcPct val="130000"/>
              </a:lnSpc>
              <a:spcBef>
                <a:spcPct val="0"/>
              </a:spcBef>
              <a:spcAft>
                <a:spcPct val="0"/>
              </a:spcAft>
            </a:pPr>
            <a:r>
              <a:rPr lang="zh-CN" altLang="en-US" b="1">
                <a:solidFill>
                  <a:srgbClr val="000000"/>
                </a:solidFill>
                <a:latin typeface="Times New Roman" panose="02020603050405020304" pitchFamily="18" charset="0"/>
                <a:ea typeface="楷体_GB2312" pitchFamily="49" charset="-122"/>
              </a:rPr>
              <a:t>      （</a:t>
            </a:r>
            <a:r>
              <a:rPr lang="en-US" altLang="zh-CN" b="1">
                <a:solidFill>
                  <a:srgbClr val="000000"/>
                </a:solidFill>
                <a:latin typeface="Times New Roman" panose="02020603050405020304" pitchFamily="18" charset="0"/>
                <a:ea typeface="楷体_GB2312" pitchFamily="49" charset="-122"/>
              </a:rPr>
              <a:t>ⅰ</a:t>
            </a:r>
            <a:r>
              <a:rPr lang="zh-CN" altLang="en-US"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t</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为正定且有界；</a:t>
            </a:r>
          </a:p>
          <a:p>
            <a:pPr fontAlgn="base">
              <a:lnSpc>
                <a:spcPct val="130000"/>
              </a:lnSpc>
              <a:spcBef>
                <a:spcPct val="0"/>
              </a:spcBef>
              <a:spcAft>
                <a:spcPct val="0"/>
              </a:spcAft>
            </a:pPr>
            <a:r>
              <a:rPr lang="zh-CN" altLang="en-US" b="1">
                <a:solidFill>
                  <a:srgbClr val="000000"/>
                </a:solidFill>
                <a:latin typeface="Times New Roman" panose="02020603050405020304" pitchFamily="18" charset="0"/>
                <a:ea typeface="楷体_GB2312" pitchFamily="49" charset="-122"/>
              </a:rPr>
              <a:t>      （</a:t>
            </a:r>
            <a:r>
              <a:rPr lang="en-US" altLang="zh-CN" b="1">
                <a:solidFill>
                  <a:srgbClr val="000000"/>
                </a:solidFill>
                <a:latin typeface="Times New Roman" panose="02020603050405020304" pitchFamily="18" charset="0"/>
                <a:ea typeface="楷体_GB2312" pitchFamily="49" charset="-122"/>
              </a:rPr>
              <a:t>ⅱ</a:t>
            </a:r>
            <a:r>
              <a:rPr lang="zh-CN" altLang="en-US" b="1">
                <a:solidFill>
                  <a:srgbClr val="000000"/>
                </a:solidFill>
                <a:latin typeface="Times New Roman" panose="02020603050405020304" pitchFamily="18" charset="0"/>
                <a:ea typeface="楷体_GB2312" pitchFamily="49" charset="-122"/>
              </a:rPr>
              <a:t>）                                  为</a:t>
            </a:r>
            <a:r>
              <a:rPr lang="zh-CN" altLang="en-US" b="1">
                <a:solidFill>
                  <a:srgbClr val="FF0000"/>
                </a:solidFill>
                <a:latin typeface="Times New Roman" panose="02020603050405020304" pitchFamily="18" charset="0"/>
                <a:ea typeface="楷体_GB2312" pitchFamily="49" charset="-122"/>
              </a:rPr>
              <a:t>正定</a:t>
            </a:r>
            <a:r>
              <a:rPr lang="zh-CN" altLang="en-US" b="1">
                <a:solidFill>
                  <a:srgbClr val="000000"/>
                </a:solidFill>
                <a:latin typeface="Times New Roman" panose="02020603050405020304" pitchFamily="18" charset="0"/>
                <a:ea typeface="楷体_GB2312" pitchFamily="49" charset="-122"/>
              </a:rPr>
              <a:t>且有界；</a:t>
            </a:r>
          </a:p>
          <a:p>
            <a:pPr fontAlgn="base">
              <a:lnSpc>
                <a:spcPct val="130000"/>
              </a:lnSpc>
              <a:spcBef>
                <a:spcPct val="0"/>
              </a:spcBef>
              <a:spcAft>
                <a:spcPct val="0"/>
              </a:spcAft>
            </a:pPr>
            <a:r>
              <a:rPr lang="zh-CN" altLang="en-US" b="1">
                <a:solidFill>
                  <a:srgbClr val="000000"/>
                </a:solidFill>
                <a:latin typeface="Times New Roman" panose="02020603050405020304" pitchFamily="18" charset="0"/>
                <a:ea typeface="楷体_GB2312" pitchFamily="49" charset="-122"/>
              </a:rPr>
              <a:t>则系统原点平衡状态</a:t>
            </a:r>
            <a:r>
              <a:rPr lang="en-US" altLang="zh-CN" b="1" i="1">
                <a:solidFill>
                  <a:srgbClr val="000000"/>
                </a:solidFill>
                <a:latin typeface="Times New Roman" panose="02020603050405020304" pitchFamily="18" charset="0"/>
                <a:ea typeface="楷体_GB2312" pitchFamily="49" charset="-122"/>
              </a:rPr>
              <a:t>x </a:t>
            </a:r>
            <a:r>
              <a:rPr lang="en-US" altLang="zh-CN" b="1">
                <a:solidFill>
                  <a:srgbClr val="000000"/>
                </a:solidFill>
                <a:latin typeface="Times New Roman" panose="02020603050405020304" pitchFamily="18" charset="0"/>
                <a:ea typeface="楷体_GB2312" pitchFamily="49" charset="-122"/>
              </a:rPr>
              <a:t>= 0</a:t>
            </a:r>
            <a:r>
              <a:rPr lang="zh-CN" altLang="en-US" b="1">
                <a:solidFill>
                  <a:srgbClr val="000000"/>
                </a:solidFill>
                <a:latin typeface="Times New Roman" panose="02020603050405020304" pitchFamily="18" charset="0"/>
                <a:ea typeface="楷体_GB2312" pitchFamily="49" charset="-122"/>
              </a:rPr>
              <a:t>为不稳定</a:t>
            </a:r>
          </a:p>
        </p:txBody>
      </p:sp>
      <p:graphicFrame>
        <p:nvGraphicFramePr>
          <p:cNvPr id="464901" name="Object 5"/>
          <p:cNvGraphicFramePr>
            <a:graphicFrameLocks noChangeAspect="1"/>
          </p:cNvGraphicFramePr>
          <p:nvPr/>
        </p:nvGraphicFramePr>
        <p:xfrm>
          <a:off x="1638300" y="2871788"/>
          <a:ext cx="1984375" cy="346075"/>
        </p:xfrm>
        <a:graphic>
          <a:graphicData uri="http://schemas.openxmlformats.org/presentationml/2006/ole">
            <mc:AlternateContent xmlns:mc="http://schemas.openxmlformats.org/markup-compatibility/2006">
              <mc:Choice xmlns:v="urn:schemas-microsoft-com:vml" Requires="v">
                <p:oleObj spid="_x0000_s27666" name="Equation" r:id="rId3" imgW="1307880" imgH="228600" progId="Equation.DSMT4">
                  <p:embed/>
                </p:oleObj>
              </mc:Choice>
              <mc:Fallback>
                <p:oleObj name="Equation" r:id="rId3" imgW="13078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871788"/>
                        <a:ext cx="19843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02" name="Rectangle 6"/>
          <p:cNvSpPr>
            <a:spLocks noChangeArrowheads="1"/>
          </p:cNvSpPr>
          <p:nvPr/>
        </p:nvSpPr>
        <p:spPr bwMode="auto">
          <a:xfrm>
            <a:off x="228600" y="152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333399"/>
                </a:solidFill>
                <a:latin typeface="Times New Roman" panose="02020603050405020304" pitchFamily="18" charset="0"/>
                <a:ea typeface="楷体_GB2312" pitchFamily="49" charset="-122"/>
              </a:rPr>
              <a:t>不稳定的判别定理</a:t>
            </a:r>
          </a:p>
        </p:txBody>
      </p:sp>
      <p:graphicFrame>
        <p:nvGraphicFramePr>
          <p:cNvPr id="464903" name="Object 7"/>
          <p:cNvGraphicFramePr>
            <a:graphicFrameLocks noChangeAspect="1"/>
          </p:cNvGraphicFramePr>
          <p:nvPr/>
        </p:nvGraphicFramePr>
        <p:xfrm>
          <a:off x="3200400" y="1030288"/>
          <a:ext cx="2743200" cy="409575"/>
        </p:xfrm>
        <a:graphic>
          <a:graphicData uri="http://schemas.openxmlformats.org/presentationml/2006/ole">
            <mc:AlternateContent xmlns:mc="http://schemas.openxmlformats.org/markup-compatibility/2006">
              <mc:Choice xmlns:v="urn:schemas-microsoft-com:vml" Requires="v">
                <p:oleObj spid="_x0000_s27667" name="公式" r:id="rId5" imgW="1523880" imgH="228600" progId="Equation.3">
                  <p:embed/>
                </p:oleObj>
              </mc:Choice>
              <mc:Fallback>
                <p:oleObj name="公式" r:id="rId5" imgW="1523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030288"/>
                        <a:ext cx="27432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04" name="Text Box 8"/>
          <p:cNvSpPr txBox="1">
            <a:spLocks noChangeArrowheads="1"/>
          </p:cNvSpPr>
          <p:nvPr/>
        </p:nvSpPr>
        <p:spPr bwMode="auto">
          <a:xfrm>
            <a:off x="541338" y="4114800"/>
            <a:ext cx="7688262"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endParaRPr lang="en-US" altLang="zh-CN" b="1">
              <a:solidFill>
                <a:srgbClr val="000000"/>
              </a:solidFill>
              <a:latin typeface="Times New Roman" panose="02020603050405020304" pitchFamily="18" charset="0"/>
              <a:ea typeface="楷体_GB2312" pitchFamily="49" charset="-122"/>
            </a:endParaRPr>
          </a:p>
          <a:p>
            <a:pPr fontAlgn="base">
              <a:lnSpc>
                <a:spcPct val="130000"/>
              </a:lnSpc>
              <a:spcBef>
                <a:spcPct val="0"/>
              </a:spcBef>
              <a:spcAft>
                <a:spcPct val="0"/>
              </a:spcAft>
            </a:pPr>
            <a:r>
              <a:rPr lang="zh-CN" altLang="en-US" b="1">
                <a:solidFill>
                  <a:srgbClr val="000000"/>
                </a:solidFill>
                <a:latin typeface="Times New Roman" panose="02020603050405020304" pitchFamily="18" charset="0"/>
                <a:ea typeface="楷体_GB2312" pitchFamily="49" charset="-122"/>
              </a:rPr>
              <a:t>若可构造对</a:t>
            </a:r>
            <a:r>
              <a:rPr lang="en-US" altLang="zh-CN" b="1" i="1">
                <a:solidFill>
                  <a:srgbClr val="000000"/>
                </a:solidFill>
                <a:latin typeface="Times New Roman" panose="02020603050405020304" pitchFamily="18" charset="0"/>
                <a:ea typeface="楷体_GB2312" pitchFamily="49" charset="-122"/>
              </a:rPr>
              <a:t>x</a:t>
            </a:r>
            <a:r>
              <a:rPr lang="zh-CN" altLang="en-US" b="1">
                <a:solidFill>
                  <a:srgbClr val="000000"/>
                </a:solidFill>
                <a:latin typeface="Times New Roman" panose="02020603050405020304" pitchFamily="18" charset="0"/>
                <a:ea typeface="楷体_GB2312" pitchFamily="49" charset="-122"/>
              </a:rPr>
              <a:t>具有连续一阶偏导数的一个标量函数</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(0)=0</a:t>
            </a:r>
            <a:r>
              <a:rPr lang="zh-CN" altLang="en-US" b="1">
                <a:solidFill>
                  <a:srgbClr val="000000"/>
                </a:solidFill>
                <a:latin typeface="Times New Roman" panose="02020603050405020304" pitchFamily="18" charset="0"/>
                <a:ea typeface="楷体_GB2312" pitchFamily="49" charset="-122"/>
              </a:rPr>
              <a:t>，以及围绕状态空间原点的一个吸引区</a:t>
            </a:r>
            <a:r>
              <a:rPr lang="en-US" altLang="zh-CN" b="1">
                <a:solidFill>
                  <a:srgbClr val="000000"/>
                </a:solidFill>
                <a:latin typeface="Times New Roman" panose="02020603050405020304" pitchFamily="18" charset="0"/>
                <a:ea typeface="楷体_GB2312" pitchFamily="49" charset="-122"/>
              </a:rPr>
              <a:t>Ω</a:t>
            </a:r>
            <a:r>
              <a:rPr lang="zh-CN" altLang="en-US" b="1">
                <a:solidFill>
                  <a:srgbClr val="000000"/>
                </a:solidFill>
                <a:latin typeface="Times New Roman" panose="02020603050405020304" pitchFamily="18" charset="0"/>
                <a:ea typeface="楷体_GB2312" pitchFamily="49" charset="-122"/>
              </a:rPr>
              <a:t>，使对所有</a:t>
            </a:r>
            <a:r>
              <a:rPr lang="zh-CN" altLang="en-US" b="1">
                <a:solidFill>
                  <a:srgbClr val="FF0000"/>
                </a:solidFill>
                <a:latin typeface="Times New Roman" panose="02020603050405020304" pitchFamily="18" charset="0"/>
                <a:ea typeface="楷体_GB2312" pitchFamily="49" charset="-122"/>
              </a:rPr>
              <a:t>非零状态</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∈Ω</a:t>
            </a:r>
            <a:r>
              <a:rPr lang="zh-CN" altLang="en-US" b="1">
                <a:solidFill>
                  <a:srgbClr val="000000"/>
                </a:solidFill>
                <a:latin typeface="Times New Roman" panose="02020603050405020304" pitchFamily="18" charset="0"/>
                <a:ea typeface="楷体_GB2312" pitchFamily="49" charset="-122"/>
              </a:rPr>
              <a:t>满足如下条件：</a:t>
            </a:r>
          </a:p>
          <a:p>
            <a:pPr fontAlgn="base">
              <a:lnSpc>
                <a:spcPct val="130000"/>
              </a:lnSpc>
              <a:spcBef>
                <a:spcPct val="0"/>
              </a:spcBef>
              <a:spcAft>
                <a:spcPct val="0"/>
              </a:spcAft>
            </a:pPr>
            <a:r>
              <a:rPr lang="zh-CN" altLang="en-US" b="1">
                <a:solidFill>
                  <a:srgbClr val="000000"/>
                </a:solidFill>
                <a:latin typeface="Times New Roman" panose="02020603050405020304" pitchFamily="18" charset="0"/>
                <a:ea typeface="楷体_GB2312" pitchFamily="49" charset="-122"/>
              </a:rPr>
              <a:t>       </a:t>
            </a:r>
            <a:r>
              <a:rPr lang="en-US" altLang="zh-CN" b="1">
                <a:solidFill>
                  <a:srgbClr val="000000"/>
                </a:solidFill>
                <a:latin typeface="Times New Roman" panose="02020603050405020304" pitchFamily="18" charset="0"/>
                <a:ea typeface="楷体_GB2312" pitchFamily="49" charset="-122"/>
              </a:rPr>
              <a:t>(</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ⅰ</a:t>
            </a:r>
            <a:r>
              <a:rPr lang="en-US" altLang="zh-CN" b="1">
                <a:solidFill>
                  <a:srgbClr val="000000"/>
                </a:solidFill>
                <a:latin typeface="Times New Roman" panose="02020603050405020304" pitchFamily="18" charset="0"/>
                <a:ea typeface="楷体_GB2312" pitchFamily="49" charset="-122"/>
              </a:rPr>
              <a:t>) </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为正定； </a:t>
            </a:r>
          </a:p>
        </p:txBody>
      </p:sp>
      <p:sp>
        <p:nvSpPr>
          <p:cNvPr id="464906" name="Rectangle 10"/>
          <p:cNvSpPr>
            <a:spLocks noChangeArrowheads="1"/>
          </p:cNvSpPr>
          <p:nvPr/>
        </p:nvSpPr>
        <p:spPr bwMode="auto">
          <a:xfrm>
            <a:off x="914400" y="5734050"/>
            <a:ext cx="464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b="1">
                <a:solidFill>
                  <a:srgbClr val="000000"/>
                </a:solidFill>
                <a:latin typeface="Times New Roman" panose="02020603050405020304" pitchFamily="18" charset="0"/>
                <a:ea typeface="楷体_GB2312" pitchFamily="49" charset="-122"/>
              </a:rPr>
              <a:t>(</a:t>
            </a:r>
            <a:r>
              <a:rPr lang="en-US" altLang="zh-CN" b="1">
                <a:solidFill>
                  <a:srgbClr val="000000"/>
                </a:solidFill>
                <a:latin typeface="Times New Roman" panose="02020603050405020304" pitchFamily="18" charset="0"/>
                <a:ea typeface="楷体_GB2312" pitchFamily="49" charset="-122"/>
                <a:sym typeface="Symbol" panose="05050102010706020507" pitchFamily="18" charset="2"/>
              </a:rPr>
              <a:t>ⅱ</a:t>
            </a:r>
            <a:r>
              <a:rPr lang="en-US" altLang="zh-CN" b="1">
                <a:solidFill>
                  <a:srgbClr val="000000"/>
                </a:solidFill>
                <a:latin typeface="Times New Roman" panose="02020603050405020304" pitchFamily="18" charset="0"/>
                <a:ea typeface="楷体_GB2312" pitchFamily="49" charset="-122"/>
              </a:rPr>
              <a:t>)                             </a:t>
            </a:r>
            <a:r>
              <a:rPr lang="zh-CN" altLang="en-US" b="1">
                <a:solidFill>
                  <a:srgbClr val="000000"/>
                </a:solidFill>
                <a:latin typeface="Times New Roman" panose="02020603050405020304" pitchFamily="18" charset="0"/>
                <a:ea typeface="楷体_GB2312" pitchFamily="49" charset="-122"/>
              </a:rPr>
              <a:t>为</a:t>
            </a:r>
            <a:r>
              <a:rPr lang="zh-CN" altLang="en-US" b="1">
                <a:solidFill>
                  <a:srgbClr val="FF0000"/>
                </a:solidFill>
                <a:latin typeface="Times New Roman" panose="02020603050405020304" pitchFamily="18" charset="0"/>
                <a:ea typeface="楷体_GB2312" pitchFamily="49" charset="-122"/>
              </a:rPr>
              <a:t>正定</a:t>
            </a:r>
            <a:r>
              <a:rPr lang="zh-CN" altLang="en-US" b="1">
                <a:solidFill>
                  <a:srgbClr val="000000"/>
                </a:solidFill>
                <a:latin typeface="Times New Roman" panose="02020603050405020304" pitchFamily="18" charset="0"/>
                <a:ea typeface="楷体_GB2312" pitchFamily="49" charset="-122"/>
              </a:rPr>
              <a:t>； </a:t>
            </a:r>
          </a:p>
        </p:txBody>
      </p:sp>
      <p:sp>
        <p:nvSpPr>
          <p:cNvPr id="464907" name="Rectangle 11"/>
          <p:cNvSpPr>
            <a:spLocks noChangeArrowheads="1"/>
          </p:cNvSpPr>
          <p:nvPr/>
        </p:nvSpPr>
        <p:spPr bwMode="auto">
          <a:xfrm>
            <a:off x="614363" y="6208713"/>
            <a:ext cx="5176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b="1">
                <a:solidFill>
                  <a:srgbClr val="000000"/>
                </a:solidFill>
                <a:latin typeface="Times New Roman" panose="02020603050405020304" pitchFamily="18" charset="0"/>
                <a:ea typeface="楷体_GB2312" pitchFamily="49" charset="-122"/>
              </a:rPr>
              <a:t>则系统原点平衡状态</a:t>
            </a:r>
            <a:r>
              <a:rPr lang="en-US" altLang="zh-CN" b="1" i="1">
                <a:solidFill>
                  <a:srgbClr val="000000"/>
                </a:solidFill>
                <a:latin typeface="Times New Roman" panose="02020603050405020304" pitchFamily="18" charset="0"/>
                <a:ea typeface="楷体_GB2312" pitchFamily="49" charset="-122"/>
              </a:rPr>
              <a:t>x </a:t>
            </a:r>
            <a:r>
              <a:rPr lang="en-US" altLang="zh-CN" b="1">
                <a:solidFill>
                  <a:srgbClr val="000000"/>
                </a:solidFill>
                <a:latin typeface="Times New Roman" panose="02020603050405020304" pitchFamily="18" charset="0"/>
                <a:ea typeface="楷体_GB2312" pitchFamily="49" charset="-122"/>
              </a:rPr>
              <a:t>= 0</a:t>
            </a:r>
            <a:r>
              <a:rPr lang="zh-CN" altLang="en-US" b="1">
                <a:solidFill>
                  <a:srgbClr val="000000"/>
                </a:solidFill>
                <a:latin typeface="Times New Roman" panose="02020603050405020304" pitchFamily="18" charset="0"/>
                <a:ea typeface="楷体_GB2312" pitchFamily="49" charset="-122"/>
              </a:rPr>
              <a:t>为不稳定 </a:t>
            </a:r>
          </a:p>
        </p:txBody>
      </p:sp>
      <p:graphicFrame>
        <p:nvGraphicFramePr>
          <p:cNvPr id="464908" name="Object 12"/>
          <p:cNvGraphicFramePr>
            <a:graphicFrameLocks noChangeAspect="1"/>
          </p:cNvGraphicFramePr>
          <p:nvPr/>
        </p:nvGraphicFramePr>
        <p:xfrm>
          <a:off x="3657600" y="4176713"/>
          <a:ext cx="1692275" cy="338137"/>
        </p:xfrm>
        <a:graphic>
          <a:graphicData uri="http://schemas.openxmlformats.org/presentationml/2006/ole">
            <mc:AlternateContent xmlns:mc="http://schemas.openxmlformats.org/markup-compatibility/2006">
              <mc:Choice xmlns:v="urn:schemas-microsoft-com:vml" Requires="v">
                <p:oleObj spid="_x0000_s27668" name="公式" r:id="rId7" imgW="1002865" imgH="203112" progId="Equation.3">
                  <p:embed/>
                </p:oleObj>
              </mc:Choice>
              <mc:Fallback>
                <p:oleObj name="公式" r:id="rId7" imgW="100286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176713"/>
                        <a:ext cx="16922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10" name="Rectangle 14"/>
          <p:cNvSpPr>
            <a:spLocks noChangeArrowheads="1"/>
          </p:cNvSpPr>
          <p:nvPr/>
        </p:nvSpPr>
        <p:spPr bwMode="auto">
          <a:xfrm>
            <a:off x="533400" y="609600"/>
            <a:ext cx="7162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zh-CN" altLang="en-US" b="1">
                <a:solidFill>
                  <a:srgbClr val="CC3300"/>
                </a:solidFill>
                <a:latin typeface="Times New Roman" panose="02020603050405020304" pitchFamily="18" charset="0"/>
                <a:ea typeface="楷体_GB2312" pitchFamily="49" charset="-122"/>
              </a:rPr>
              <a:t>结论 </a:t>
            </a:r>
            <a:r>
              <a:rPr lang="en-US" altLang="zh-CN" b="1">
                <a:solidFill>
                  <a:srgbClr val="CC3300"/>
                </a:solidFill>
                <a:latin typeface="Times New Roman" panose="02020603050405020304" pitchFamily="18" charset="0"/>
                <a:ea typeface="楷体_GB2312" pitchFamily="49" charset="-122"/>
              </a:rPr>
              <a:t>5.18</a:t>
            </a:r>
            <a:r>
              <a:rPr lang="zh-CN" altLang="en-US" b="1">
                <a:solidFill>
                  <a:srgbClr val="CC33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对连续时间非线性</a:t>
            </a:r>
            <a:r>
              <a:rPr lang="zh-CN" altLang="en-US" b="1">
                <a:solidFill>
                  <a:srgbClr val="FF0000"/>
                </a:solidFill>
                <a:latin typeface="Times New Roman" panose="02020603050405020304" pitchFamily="18" charset="0"/>
                <a:ea typeface="楷体_GB2312" pitchFamily="49" charset="-122"/>
              </a:rPr>
              <a:t>时变</a:t>
            </a:r>
            <a:r>
              <a:rPr lang="zh-CN" altLang="en-US" b="1">
                <a:solidFill>
                  <a:srgbClr val="000000"/>
                </a:solidFill>
                <a:latin typeface="Times New Roman" panose="02020603050405020304" pitchFamily="18" charset="0"/>
                <a:ea typeface="楷体_GB2312" pitchFamily="49" charset="-122"/>
              </a:rPr>
              <a:t>自治系统</a:t>
            </a:r>
          </a:p>
        </p:txBody>
      </p:sp>
      <p:sp>
        <p:nvSpPr>
          <p:cNvPr id="464912" name="Rectangle 16"/>
          <p:cNvSpPr>
            <a:spLocks noChangeArrowheads="1"/>
          </p:cNvSpPr>
          <p:nvPr/>
        </p:nvSpPr>
        <p:spPr bwMode="auto">
          <a:xfrm>
            <a:off x="530225" y="3733800"/>
            <a:ext cx="6708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b="1">
                <a:solidFill>
                  <a:srgbClr val="CC3300"/>
                </a:solidFill>
                <a:latin typeface="Times New Roman" panose="02020603050405020304" pitchFamily="18" charset="0"/>
                <a:ea typeface="楷体_GB2312" pitchFamily="49" charset="-122"/>
              </a:rPr>
              <a:t>结论</a:t>
            </a:r>
            <a:r>
              <a:rPr lang="en-US" altLang="zh-CN" b="1">
                <a:solidFill>
                  <a:srgbClr val="CC3300"/>
                </a:solidFill>
                <a:latin typeface="Times New Roman" panose="02020603050405020304" pitchFamily="18" charset="0"/>
                <a:ea typeface="楷体_GB2312" pitchFamily="49" charset="-122"/>
              </a:rPr>
              <a:t>5.19</a:t>
            </a:r>
            <a:r>
              <a:rPr lang="zh-CN" altLang="en-US" b="1">
                <a:solidFill>
                  <a:srgbClr val="CC33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对连续时间非线性</a:t>
            </a:r>
            <a:r>
              <a:rPr lang="zh-CN" altLang="en-US" b="1">
                <a:solidFill>
                  <a:srgbClr val="FF0000"/>
                </a:solidFill>
                <a:latin typeface="Times New Roman" panose="02020603050405020304" pitchFamily="18" charset="0"/>
                <a:ea typeface="楷体_GB2312" pitchFamily="49" charset="-122"/>
              </a:rPr>
              <a:t>时不变</a:t>
            </a:r>
            <a:r>
              <a:rPr lang="zh-CN" altLang="en-US" b="1">
                <a:solidFill>
                  <a:srgbClr val="000000"/>
                </a:solidFill>
                <a:latin typeface="Times New Roman" panose="02020603050405020304" pitchFamily="18" charset="0"/>
                <a:ea typeface="楷体_GB2312" pitchFamily="49" charset="-122"/>
              </a:rPr>
              <a:t>自治系统</a:t>
            </a:r>
          </a:p>
        </p:txBody>
      </p:sp>
      <p:graphicFrame>
        <p:nvGraphicFramePr>
          <p:cNvPr id="464913" name="Object 17"/>
          <p:cNvGraphicFramePr>
            <a:graphicFrameLocks noChangeAspect="1"/>
          </p:cNvGraphicFramePr>
          <p:nvPr/>
        </p:nvGraphicFramePr>
        <p:xfrm>
          <a:off x="1481138" y="5768975"/>
          <a:ext cx="1566862" cy="327025"/>
        </p:xfrm>
        <a:graphic>
          <a:graphicData uri="http://schemas.openxmlformats.org/presentationml/2006/ole">
            <mc:AlternateContent xmlns:mc="http://schemas.openxmlformats.org/markup-compatibility/2006">
              <mc:Choice xmlns:v="urn:schemas-microsoft-com:vml" Requires="v">
                <p:oleObj spid="_x0000_s27669" name="Equation" r:id="rId9" imgW="1091880" imgH="228600" progId="Equation.DSMT4">
                  <p:embed/>
                </p:oleObj>
              </mc:Choice>
              <mc:Fallback>
                <p:oleObj name="Equation" r:id="rId9" imgW="10918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1138" y="5768975"/>
                        <a:ext cx="1566862"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3723904"/>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4902"/>
                                        </p:tgtEl>
                                        <p:attrNameLst>
                                          <p:attrName>style.visibility</p:attrName>
                                        </p:attrNameLst>
                                      </p:cBhvr>
                                      <p:to>
                                        <p:strVal val="visible"/>
                                      </p:to>
                                    </p:set>
                                    <p:animEffect transition="in" filter="blinds(horizontal)">
                                      <p:cBhvr>
                                        <p:cTn id="7" dur="500"/>
                                        <p:tgtEl>
                                          <p:spTgt spid="464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4900"/>
                                        </p:tgtEl>
                                        <p:attrNameLst>
                                          <p:attrName>style.visibility</p:attrName>
                                        </p:attrNameLst>
                                      </p:cBhvr>
                                      <p:to>
                                        <p:strVal val="visible"/>
                                      </p:to>
                                    </p:set>
                                    <p:animEffect transition="in" filter="blinds(horizontal)">
                                      <p:cBhvr>
                                        <p:cTn id="12" dur="500"/>
                                        <p:tgtEl>
                                          <p:spTgt spid="464900"/>
                                        </p:tgtEl>
                                      </p:cBhvr>
                                    </p:animEffect>
                                  </p:childTnLst>
                                </p:cTn>
                              </p:par>
                              <p:par>
                                <p:cTn id="13" presetID="3" presetClass="entr" presetSubtype="10" fill="hold" nodeType="withEffect">
                                  <p:stCondLst>
                                    <p:cond delay="0"/>
                                  </p:stCondLst>
                                  <p:childTnLst>
                                    <p:set>
                                      <p:cBhvr>
                                        <p:cTn id="14" dur="1" fill="hold">
                                          <p:stCondLst>
                                            <p:cond delay="0"/>
                                          </p:stCondLst>
                                        </p:cTn>
                                        <p:tgtEl>
                                          <p:spTgt spid="464901"/>
                                        </p:tgtEl>
                                        <p:attrNameLst>
                                          <p:attrName>style.visibility</p:attrName>
                                        </p:attrNameLst>
                                      </p:cBhvr>
                                      <p:to>
                                        <p:strVal val="visible"/>
                                      </p:to>
                                    </p:set>
                                    <p:animEffect transition="in" filter="blinds(horizontal)">
                                      <p:cBhvr>
                                        <p:cTn id="15" dur="500"/>
                                        <p:tgtEl>
                                          <p:spTgt spid="464901"/>
                                        </p:tgtEl>
                                      </p:cBhvr>
                                    </p:animEffect>
                                  </p:childTnLst>
                                </p:cTn>
                              </p:par>
                              <p:par>
                                <p:cTn id="16" presetID="3" presetClass="entr" presetSubtype="10" fill="hold" nodeType="withEffect">
                                  <p:stCondLst>
                                    <p:cond delay="0"/>
                                  </p:stCondLst>
                                  <p:childTnLst>
                                    <p:set>
                                      <p:cBhvr>
                                        <p:cTn id="17" dur="1" fill="hold">
                                          <p:stCondLst>
                                            <p:cond delay="0"/>
                                          </p:stCondLst>
                                        </p:cTn>
                                        <p:tgtEl>
                                          <p:spTgt spid="464903"/>
                                        </p:tgtEl>
                                        <p:attrNameLst>
                                          <p:attrName>style.visibility</p:attrName>
                                        </p:attrNameLst>
                                      </p:cBhvr>
                                      <p:to>
                                        <p:strVal val="visible"/>
                                      </p:to>
                                    </p:set>
                                    <p:animEffect transition="in" filter="blinds(horizontal)">
                                      <p:cBhvr>
                                        <p:cTn id="18" dur="500"/>
                                        <p:tgtEl>
                                          <p:spTgt spid="46490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4910"/>
                                        </p:tgtEl>
                                        <p:attrNameLst>
                                          <p:attrName>style.visibility</p:attrName>
                                        </p:attrNameLst>
                                      </p:cBhvr>
                                      <p:to>
                                        <p:strVal val="visible"/>
                                      </p:to>
                                    </p:set>
                                    <p:animEffect transition="in" filter="blinds(horizontal)">
                                      <p:cBhvr>
                                        <p:cTn id="21" dur="500"/>
                                        <p:tgtEl>
                                          <p:spTgt spid="4649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64904"/>
                                        </p:tgtEl>
                                        <p:attrNameLst>
                                          <p:attrName>style.visibility</p:attrName>
                                        </p:attrNameLst>
                                      </p:cBhvr>
                                      <p:to>
                                        <p:strVal val="visible"/>
                                      </p:to>
                                    </p:set>
                                    <p:animEffect transition="in" filter="blinds(horizontal)">
                                      <p:cBhvr>
                                        <p:cTn id="26" dur="500"/>
                                        <p:tgtEl>
                                          <p:spTgt spid="46490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64906"/>
                                        </p:tgtEl>
                                        <p:attrNameLst>
                                          <p:attrName>style.visibility</p:attrName>
                                        </p:attrNameLst>
                                      </p:cBhvr>
                                      <p:to>
                                        <p:strVal val="visible"/>
                                      </p:to>
                                    </p:set>
                                    <p:animEffect transition="in" filter="blinds(horizontal)">
                                      <p:cBhvr>
                                        <p:cTn id="29" dur="500"/>
                                        <p:tgtEl>
                                          <p:spTgt spid="46490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64907"/>
                                        </p:tgtEl>
                                        <p:attrNameLst>
                                          <p:attrName>style.visibility</p:attrName>
                                        </p:attrNameLst>
                                      </p:cBhvr>
                                      <p:to>
                                        <p:strVal val="visible"/>
                                      </p:to>
                                    </p:set>
                                    <p:animEffect transition="in" filter="blinds(horizontal)">
                                      <p:cBhvr>
                                        <p:cTn id="32" dur="500"/>
                                        <p:tgtEl>
                                          <p:spTgt spid="464907"/>
                                        </p:tgtEl>
                                      </p:cBhvr>
                                    </p:animEffect>
                                  </p:childTnLst>
                                </p:cTn>
                              </p:par>
                              <p:par>
                                <p:cTn id="33" presetID="3" presetClass="entr" presetSubtype="10" fill="hold" nodeType="withEffect">
                                  <p:stCondLst>
                                    <p:cond delay="0"/>
                                  </p:stCondLst>
                                  <p:childTnLst>
                                    <p:set>
                                      <p:cBhvr>
                                        <p:cTn id="34" dur="1" fill="hold">
                                          <p:stCondLst>
                                            <p:cond delay="0"/>
                                          </p:stCondLst>
                                        </p:cTn>
                                        <p:tgtEl>
                                          <p:spTgt spid="464908"/>
                                        </p:tgtEl>
                                        <p:attrNameLst>
                                          <p:attrName>style.visibility</p:attrName>
                                        </p:attrNameLst>
                                      </p:cBhvr>
                                      <p:to>
                                        <p:strVal val="visible"/>
                                      </p:to>
                                    </p:set>
                                    <p:animEffect transition="in" filter="blinds(horizontal)">
                                      <p:cBhvr>
                                        <p:cTn id="35" dur="500"/>
                                        <p:tgtEl>
                                          <p:spTgt spid="46490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64912"/>
                                        </p:tgtEl>
                                        <p:attrNameLst>
                                          <p:attrName>style.visibility</p:attrName>
                                        </p:attrNameLst>
                                      </p:cBhvr>
                                      <p:to>
                                        <p:strVal val="visible"/>
                                      </p:to>
                                    </p:set>
                                    <p:animEffect transition="in" filter="blinds(horizontal)">
                                      <p:cBhvr>
                                        <p:cTn id="38" dur="500"/>
                                        <p:tgtEl>
                                          <p:spTgt spid="464912"/>
                                        </p:tgtEl>
                                      </p:cBhvr>
                                    </p:animEffect>
                                  </p:childTnLst>
                                </p:cTn>
                              </p:par>
                              <p:par>
                                <p:cTn id="39" presetID="3" presetClass="entr" presetSubtype="10" fill="hold" nodeType="withEffect">
                                  <p:stCondLst>
                                    <p:cond delay="0"/>
                                  </p:stCondLst>
                                  <p:childTnLst>
                                    <p:set>
                                      <p:cBhvr>
                                        <p:cTn id="40" dur="1" fill="hold">
                                          <p:stCondLst>
                                            <p:cond delay="0"/>
                                          </p:stCondLst>
                                        </p:cTn>
                                        <p:tgtEl>
                                          <p:spTgt spid="464913"/>
                                        </p:tgtEl>
                                        <p:attrNameLst>
                                          <p:attrName>style.visibility</p:attrName>
                                        </p:attrNameLst>
                                      </p:cBhvr>
                                      <p:to>
                                        <p:strVal val="visible"/>
                                      </p:to>
                                    </p:set>
                                    <p:animEffect transition="in" filter="blinds(horizontal)">
                                      <p:cBhvr>
                                        <p:cTn id="41" dur="500"/>
                                        <p:tgtEl>
                                          <p:spTgt spid="464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p:bldP spid="464902" grpId="0"/>
      <p:bldP spid="464904" grpId="0"/>
      <p:bldP spid="464906" grpId="0"/>
      <p:bldP spid="464907" grpId="0"/>
      <p:bldP spid="464910" grpId="0"/>
      <p:bldP spid="4649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304800" y="304800"/>
            <a:ext cx="853440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333399"/>
                </a:solidFill>
                <a:latin typeface="Times New Roman" panose="02020603050405020304" pitchFamily="18" charset="0"/>
                <a:ea typeface="楷体_GB2312" pitchFamily="49" charset="-122"/>
              </a:rPr>
              <a:t>例</a:t>
            </a:r>
            <a:r>
              <a:rPr kumimoji="1" lang="en-US" altLang="zh-CN" sz="2000" b="1">
                <a:solidFill>
                  <a:srgbClr val="333399"/>
                </a:solidFill>
                <a:latin typeface="Times New Roman" panose="02020603050405020304" pitchFamily="18" charset="0"/>
                <a:ea typeface="楷体_GB2312" pitchFamily="49" charset="-122"/>
              </a:rPr>
              <a:t>4</a:t>
            </a:r>
            <a:r>
              <a:rPr kumimoji="1" lang="zh-CN" altLang="en-US" sz="2000" b="1">
                <a:solidFill>
                  <a:srgbClr val="333399"/>
                </a:solidFill>
                <a:latin typeface="Times New Roman" panose="02020603050405020304" pitchFamily="18" charset="0"/>
                <a:ea typeface="楷体_GB2312" pitchFamily="49" charset="-122"/>
              </a:rPr>
              <a:t>：</a:t>
            </a:r>
            <a:r>
              <a:rPr kumimoji="1" lang="zh-CN" altLang="en-US"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设系统的状态方程为</a:t>
            </a:r>
          </a:p>
        </p:txBody>
      </p:sp>
      <p:graphicFrame>
        <p:nvGraphicFramePr>
          <p:cNvPr id="465923" name="Object 3"/>
          <p:cNvGraphicFramePr>
            <a:graphicFrameLocks noChangeAspect="1"/>
          </p:cNvGraphicFramePr>
          <p:nvPr/>
        </p:nvGraphicFramePr>
        <p:xfrm>
          <a:off x="3505200" y="762000"/>
          <a:ext cx="1828800" cy="869950"/>
        </p:xfrm>
        <a:graphic>
          <a:graphicData uri="http://schemas.openxmlformats.org/presentationml/2006/ole">
            <mc:AlternateContent xmlns:mc="http://schemas.openxmlformats.org/markup-compatibility/2006">
              <mc:Choice xmlns:v="urn:schemas-microsoft-com:vml" Requires="v">
                <p:oleObj spid="_x0000_s28686" name="公式" r:id="rId3" imgW="1015920" imgH="482400" progId="Equation.3">
                  <p:embed/>
                </p:oleObj>
              </mc:Choice>
              <mc:Fallback>
                <p:oleObj name="公式" r:id="rId3" imgW="10159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762000"/>
                        <a:ext cx="1828800" cy="869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4" name="Rectangle 4"/>
          <p:cNvSpPr>
            <a:spLocks noChangeArrowheads="1"/>
          </p:cNvSpPr>
          <p:nvPr/>
        </p:nvSpPr>
        <p:spPr bwMode="auto">
          <a:xfrm>
            <a:off x="417513" y="2346325"/>
            <a:ext cx="5602287"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0000"/>
                </a:solidFill>
                <a:latin typeface="Times New Roman" panose="02020603050405020304" pitchFamily="18" charset="0"/>
                <a:ea typeface="楷体_GB2312" pitchFamily="49" charset="-122"/>
              </a:rPr>
              <a:t>解：</a:t>
            </a:r>
            <a:r>
              <a:rPr kumimoji="1" lang="zh-CN" altLang="en-US" sz="2000" b="1">
                <a:solidFill>
                  <a:srgbClr val="000000"/>
                </a:solidFill>
                <a:latin typeface="Times New Roman" panose="02020603050405020304" pitchFamily="18" charset="0"/>
                <a:ea typeface="楷体_GB2312" pitchFamily="49" charset="-122"/>
              </a:rPr>
              <a:t>显然，原点为系统的惟一平衡状态</a:t>
            </a:r>
            <a:endParaRPr kumimoji="1" lang="zh-CN" altLang="en-US" sz="2000" b="1" u="sng">
              <a:solidFill>
                <a:srgbClr val="000000"/>
              </a:solidFill>
              <a:latin typeface="Times New Roman" panose="02020603050405020304" pitchFamily="18" charset="0"/>
              <a:ea typeface="楷体_GB2312" pitchFamily="49" charset="-122"/>
            </a:endParaRPr>
          </a:p>
        </p:txBody>
      </p:sp>
      <p:graphicFrame>
        <p:nvGraphicFramePr>
          <p:cNvPr id="465925" name="Object 5"/>
          <p:cNvGraphicFramePr>
            <a:graphicFrameLocks noChangeAspect="1"/>
          </p:cNvGraphicFramePr>
          <p:nvPr/>
        </p:nvGraphicFramePr>
        <p:xfrm>
          <a:off x="3352800" y="3429000"/>
          <a:ext cx="2438400" cy="457200"/>
        </p:xfrm>
        <a:graphic>
          <a:graphicData uri="http://schemas.openxmlformats.org/presentationml/2006/ole">
            <mc:AlternateContent xmlns:mc="http://schemas.openxmlformats.org/markup-compatibility/2006">
              <mc:Choice xmlns:v="urn:schemas-microsoft-com:vml" Requires="v">
                <p:oleObj spid="_x0000_s28687" name="公式" r:id="rId5" imgW="1218960" imgH="228600" progId="Equation.3">
                  <p:embed/>
                </p:oleObj>
              </mc:Choice>
              <mc:Fallback>
                <p:oleObj name="公式" r:id="rId5" imgW="1218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429000"/>
                        <a:ext cx="24384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5926" name="Object 6"/>
          <p:cNvGraphicFramePr>
            <a:graphicFrameLocks noChangeAspect="1"/>
          </p:cNvGraphicFramePr>
          <p:nvPr/>
        </p:nvGraphicFramePr>
        <p:xfrm>
          <a:off x="3352800" y="4473575"/>
          <a:ext cx="2438400" cy="1393825"/>
        </p:xfrm>
        <a:graphic>
          <a:graphicData uri="http://schemas.openxmlformats.org/presentationml/2006/ole">
            <mc:AlternateContent xmlns:mc="http://schemas.openxmlformats.org/markup-compatibility/2006">
              <mc:Choice xmlns:v="urn:schemas-microsoft-com:vml" Requires="v">
                <p:oleObj spid="_x0000_s28688" name="Equation" r:id="rId7" imgW="1218960" imgH="698400" progId="Equation.DSMT4">
                  <p:embed/>
                </p:oleObj>
              </mc:Choice>
              <mc:Fallback>
                <p:oleObj name="Equation" r:id="rId7" imgW="1218960" imgH="698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473575"/>
                        <a:ext cx="2438400" cy="1393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7" name="Rectangle 7"/>
          <p:cNvSpPr>
            <a:spLocks noChangeArrowheads="1"/>
          </p:cNvSpPr>
          <p:nvPr/>
        </p:nvSpPr>
        <p:spPr bwMode="auto">
          <a:xfrm>
            <a:off x="990600" y="5851525"/>
            <a:ext cx="552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基此，可见系统在</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 </a:t>
            </a:r>
            <a:r>
              <a:rPr kumimoji="1" lang="en-US" altLang="zh-CN" sz="2000" b="1">
                <a:solidFill>
                  <a:srgbClr val="000000"/>
                </a:solidFill>
                <a:latin typeface="Times New Roman" panose="02020603050405020304" pitchFamily="18" charset="0"/>
                <a:ea typeface="楷体_GB2312" pitchFamily="49" charset="-122"/>
              </a:rPr>
              <a:t>= 0</a:t>
            </a:r>
            <a:r>
              <a:rPr kumimoji="1" lang="zh-CN" altLang="en-US" sz="2000" b="1">
                <a:solidFill>
                  <a:srgbClr val="000000"/>
                </a:solidFill>
                <a:latin typeface="Times New Roman" panose="02020603050405020304" pitchFamily="18" charset="0"/>
                <a:ea typeface="楷体_GB2312" pitchFamily="49" charset="-122"/>
              </a:rPr>
              <a:t>处是不稳定的</a:t>
            </a:r>
          </a:p>
        </p:txBody>
      </p:sp>
      <p:sp>
        <p:nvSpPr>
          <p:cNvPr id="465928" name="AutoShape 8"/>
          <p:cNvSpPr>
            <a:spLocks noChangeArrowheads="1"/>
          </p:cNvSpPr>
          <p:nvPr/>
        </p:nvSpPr>
        <p:spPr bwMode="auto">
          <a:xfrm>
            <a:off x="2727325" y="4598988"/>
            <a:ext cx="396875" cy="215900"/>
          </a:xfrm>
          <a:prstGeom prst="rightArrow">
            <a:avLst>
              <a:gd name="adj1" fmla="val 50000"/>
              <a:gd name="adj2" fmla="val 45956"/>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65941" name="Rectangle 21"/>
          <p:cNvSpPr>
            <a:spLocks noChangeArrowheads="1"/>
          </p:cNvSpPr>
          <p:nvPr/>
        </p:nvSpPr>
        <p:spPr bwMode="auto">
          <a:xfrm>
            <a:off x="990600" y="16764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试确定系统平衡状态的稳定性</a:t>
            </a:r>
          </a:p>
        </p:txBody>
      </p:sp>
      <p:sp>
        <p:nvSpPr>
          <p:cNvPr id="465943" name="Rectangle 23"/>
          <p:cNvSpPr>
            <a:spLocks noChangeArrowheads="1"/>
          </p:cNvSpPr>
          <p:nvPr/>
        </p:nvSpPr>
        <p:spPr bwMode="auto">
          <a:xfrm>
            <a:off x="914400" y="2936875"/>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首先，选取</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函数为</a:t>
            </a:r>
          </a:p>
        </p:txBody>
      </p:sp>
      <p:sp>
        <p:nvSpPr>
          <p:cNvPr id="465944" name="Rectangle 24"/>
          <p:cNvSpPr>
            <a:spLocks noChangeArrowheads="1"/>
          </p:cNvSpPr>
          <p:nvPr/>
        </p:nvSpPr>
        <p:spPr bwMode="auto">
          <a:xfrm>
            <a:off x="914400" y="4005263"/>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其次，通过计算可得</a:t>
            </a:r>
          </a:p>
        </p:txBody>
      </p:sp>
    </p:spTree>
    <p:extLst>
      <p:ext uri="{BB962C8B-B14F-4D97-AF65-F5344CB8AC3E}">
        <p14:creationId xmlns:p14="http://schemas.microsoft.com/office/powerpoint/2010/main" val="33946265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65923"/>
                                        </p:tgtEl>
                                        <p:attrNameLst>
                                          <p:attrName>style.visibility</p:attrName>
                                        </p:attrNameLst>
                                      </p:cBhvr>
                                      <p:to>
                                        <p:strVal val="visible"/>
                                      </p:to>
                                    </p:set>
                                    <p:animEffect transition="in" filter="blinds(horizontal)">
                                      <p:cBhvr>
                                        <p:cTn id="7" dur="500"/>
                                        <p:tgtEl>
                                          <p:spTgt spid="4659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5941"/>
                                        </p:tgtEl>
                                        <p:attrNameLst>
                                          <p:attrName>style.visibility</p:attrName>
                                        </p:attrNameLst>
                                      </p:cBhvr>
                                      <p:to>
                                        <p:strVal val="visible"/>
                                      </p:to>
                                    </p:set>
                                    <p:animEffect transition="in" filter="blinds(horizontal)">
                                      <p:cBhvr>
                                        <p:cTn id="10" dur="500"/>
                                        <p:tgtEl>
                                          <p:spTgt spid="46594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5922"/>
                                        </p:tgtEl>
                                        <p:attrNameLst>
                                          <p:attrName>style.visibility</p:attrName>
                                        </p:attrNameLst>
                                      </p:cBhvr>
                                      <p:to>
                                        <p:strVal val="visible"/>
                                      </p:to>
                                    </p:set>
                                    <p:animEffect transition="in" filter="blinds(horizontal)">
                                      <p:cBhvr>
                                        <p:cTn id="13" dur="500"/>
                                        <p:tgtEl>
                                          <p:spTgt spid="4659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5924"/>
                                        </p:tgtEl>
                                        <p:attrNameLst>
                                          <p:attrName>style.visibility</p:attrName>
                                        </p:attrNameLst>
                                      </p:cBhvr>
                                      <p:to>
                                        <p:strVal val="visible"/>
                                      </p:to>
                                    </p:set>
                                    <p:animEffect transition="in" filter="blinds(horizontal)">
                                      <p:cBhvr>
                                        <p:cTn id="18" dur="500"/>
                                        <p:tgtEl>
                                          <p:spTgt spid="4659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5943"/>
                                        </p:tgtEl>
                                        <p:attrNameLst>
                                          <p:attrName>style.visibility</p:attrName>
                                        </p:attrNameLst>
                                      </p:cBhvr>
                                      <p:to>
                                        <p:strVal val="visible"/>
                                      </p:to>
                                    </p:set>
                                    <p:animEffect transition="in" filter="blinds(horizontal)">
                                      <p:cBhvr>
                                        <p:cTn id="23" dur="500"/>
                                        <p:tgtEl>
                                          <p:spTgt spid="465943"/>
                                        </p:tgtEl>
                                      </p:cBhvr>
                                    </p:animEffect>
                                  </p:childTnLst>
                                </p:cTn>
                              </p:par>
                              <p:par>
                                <p:cTn id="24" presetID="3" presetClass="entr" presetSubtype="10" fill="hold" nodeType="withEffect">
                                  <p:stCondLst>
                                    <p:cond delay="0"/>
                                  </p:stCondLst>
                                  <p:childTnLst>
                                    <p:set>
                                      <p:cBhvr>
                                        <p:cTn id="25" dur="1" fill="hold">
                                          <p:stCondLst>
                                            <p:cond delay="0"/>
                                          </p:stCondLst>
                                        </p:cTn>
                                        <p:tgtEl>
                                          <p:spTgt spid="465925"/>
                                        </p:tgtEl>
                                        <p:attrNameLst>
                                          <p:attrName>style.visibility</p:attrName>
                                        </p:attrNameLst>
                                      </p:cBhvr>
                                      <p:to>
                                        <p:strVal val="visible"/>
                                      </p:to>
                                    </p:set>
                                    <p:animEffect transition="in" filter="blinds(horizontal)">
                                      <p:cBhvr>
                                        <p:cTn id="26" dur="500"/>
                                        <p:tgtEl>
                                          <p:spTgt spid="4659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65944"/>
                                        </p:tgtEl>
                                        <p:attrNameLst>
                                          <p:attrName>style.visibility</p:attrName>
                                        </p:attrNameLst>
                                      </p:cBhvr>
                                      <p:to>
                                        <p:strVal val="visible"/>
                                      </p:to>
                                    </p:set>
                                    <p:animEffect transition="in" filter="blinds(horizontal)">
                                      <p:cBhvr>
                                        <p:cTn id="31" dur="500"/>
                                        <p:tgtEl>
                                          <p:spTgt spid="46594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65928"/>
                                        </p:tgtEl>
                                        <p:attrNameLst>
                                          <p:attrName>style.visibility</p:attrName>
                                        </p:attrNameLst>
                                      </p:cBhvr>
                                      <p:to>
                                        <p:strVal val="visible"/>
                                      </p:to>
                                    </p:set>
                                    <p:animEffect transition="in" filter="blinds(horizontal)">
                                      <p:cBhvr>
                                        <p:cTn id="34" dur="500"/>
                                        <p:tgtEl>
                                          <p:spTgt spid="465928"/>
                                        </p:tgtEl>
                                      </p:cBhvr>
                                    </p:animEffect>
                                  </p:childTnLst>
                                </p:cTn>
                              </p:par>
                              <p:par>
                                <p:cTn id="35" presetID="3" presetClass="entr" presetSubtype="10" fill="hold" nodeType="withEffect">
                                  <p:stCondLst>
                                    <p:cond delay="0"/>
                                  </p:stCondLst>
                                  <p:childTnLst>
                                    <p:set>
                                      <p:cBhvr>
                                        <p:cTn id="36" dur="1" fill="hold">
                                          <p:stCondLst>
                                            <p:cond delay="0"/>
                                          </p:stCondLst>
                                        </p:cTn>
                                        <p:tgtEl>
                                          <p:spTgt spid="465926"/>
                                        </p:tgtEl>
                                        <p:attrNameLst>
                                          <p:attrName>style.visibility</p:attrName>
                                        </p:attrNameLst>
                                      </p:cBhvr>
                                      <p:to>
                                        <p:strVal val="visible"/>
                                      </p:to>
                                    </p:set>
                                    <p:animEffect transition="in" filter="blinds(horizontal)">
                                      <p:cBhvr>
                                        <p:cTn id="37" dur="500"/>
                                        <p:tgtEl>
                                          <p:spTgt spid="4659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5927"/>
                                        </p:tgtEl>
                                        <p:attrNameLst>
                                          <p:attrName>style.visibility</p:attrName>
                                        </p:attrNameLst>
                                      </p:cBhvr>
                                      <p:to>
                                        <p:strVal val="visible"/>
                                      </p:to>
                                    </p:set>
                                    <p:animEffect transition="in" filter="blinds(horizontal)">
                                      <p:cBhvr>
                                        <p:cTn id="42" dur="5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p:bldP spid="465924" grpId="0"/>
      <p:bldP spid="465927" grpId="0"/>
      <p:bldP spid="465928" grpId="0" animBg="1"/>
      <p:bldP spid="465941" grpId="0"/>
      <p:bldP spid="465943" grpId="0"/>
      <p:bldP spid="4659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8026" name="Object 10"/>
          <p:cNvGraphicFramePr>
            <a:graphicFrameLocks noChangeAspect="1"/>
          </p:cNvGraphicFramePr>
          <p:nvPr/>
        </p:nvGraphicFramePr>
        <p:xfrm>
          <a:off x="3505200" y="695325"/>
          <a:ext cx="1905000" cy="904875"/>
        </p:xfrm>
        <a:graphic>
          <a:graphicData uri="http://schemas.openxmlformats.org/presentationml/2006/ole">
            <mc:AlternateContent xmlns:mc="http://schemas.openxmlformats.org/markup-compatibility/2006">
              <mc:Choice xmlns:v="urn:schemas-microsoft-com:vml" Requires="v">
                <p:oleObj spid="_x0000_s29722" name="公式" r:id="rId3" imgW="1015920" imgH="482400" progId="Equation.3">
                  <p:embed/>
                </p:oleObj>
              </mc:Choice>
              <mc:Fallback>
                <p:oleObj name="公式" r:id="rId3" imgW="10159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695325"/>
                        <a:ext cx="1905000" cy="904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8028" name="Object 12"/>
          <p:cNvGraphicFramePr>
            <a:graphicFrameLocks noChangeAspect="1"/>
          </p:cNvGraphicFramePr>
          <p:nvPr/>
        </p:nvGraphicFramePr>
        <p:xfrm>
          <a:off x="3352800" y="2971800"/>
          <a:ext cx="2438400" cy="457200"/>
        </p:xfrm>
        <a:graphic>
          <a:graphicData uri="http://schemas.openxmlformats.org/presentationml/2006/ole">
            <mc:AlternateContent xmlns:mc="http://schemas.openxmlformats.org/markup-compatibility/2006">
              <mc:Choice xmlns:v="urn:schemas-microsoft-com:vml" Requires="v">
                <p:oleObj spid="_x0000_s29723" name="公式" r:id="rId5" imgW="1218960" imgH="228600" progId="Equation.3">
                  <p:embed/>
                </p:oleObj>
              </mc:Choice>
              <mc:Fallback>
                <p:oleObj name="公式" r:id="rId5" imgW="1218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971800"/>
                        <a:ext cx="24384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8029" name="Object 13"/>
          <p:cNvGraphicFramePr>
            <a:graphicFrameLocks noChangeAspect="1"/>
          </p:cNvGraphicFramePr>
          <p:nvPr/>
        </p:nvGraphicFramePr>
        <p:xfrm>
          <a:off x="3352800" y="3810000"/>
          <a:ext cx="2895600" cy="1444625"/>
        </p:xfrm>
        <a:graphic>
          <a:graphicData uri="http://schemas.openxmlformats.org/presentationml/2006/ole">
            <mc:AlternateContent xmlns:mc="http://schemas.openxmlformats.org/markup-compatibility/2006">
              <mc:Choice xmlns:v="urn:schemas-microsoft-com:vml" Requires="v">
                <p:oleObj spid="_x0000_s29724" name="Equation" r:id="rId7" imgW="1257120" imgH="698400" progId="Equation.DSMT4">
                  <p:embed/>
                </p:oleObj>
              </mc:Choice>
              <mc:Fallback>
                <p:oleObj name="Equation" r:id="rId7" imgW="1257120" imgH="698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810000"/>
                        <a:ext cx="2895600" cy="1444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8030" name="Rectangle 14"/>
          <p:cNvSpPr>
            <a:spLocks noChangeArrowheads="1"/>
          </p:cNvSpPr>
          <p:nvPr/>
        </p:nvSpPr>
        <p:spPr bwMode="auto">
          <a:xfrm>
            <a:off x="1020763" y="5241925"/>
            <a:ext cx="6827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由于当</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1</a:t>
            </a:r>
            <a:r>
              <a:rPr kumimoji="1" lang="zh-CN" altLang="en-US" sz="2000" b="1">
                <a:solidFill>
                  <a:srgbClr val="000000"/>
                </a:solidFill>
                <a:latin typeface="Times New Roman" panose="02020603050405020304" pitchFamily="18" charset="0"/>
                <a:ea typeface="楷体_GB2312" pitchFamily="49" charset="-122"/>
              </a:rPr>
              <a:t>为任意值， </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=0</a:t>
            </a:r>
            <a:r>
              <a:rPr kumimoji="1" lang="zh-CN" altLang="en-US" sz="2000" b="1">
                <a:solidFill>
                  <a:srgbClr val="000000"/>
                </a:solidFill>
                <a:latin typeface="Times New Roman" panose="02020603050405020304" pitchFamily="18" charset="0"/>
                <a:ea typeface="楷体_GB2312" pitchFamily="49" charset="-122"/>
              </a:rPr>
              <a:t>时                     而</a:t>
            </a:r>
          </a:p>
        </p:txBody>
      </p:sp>
      <p:graphicFrame>
        <p:nvGraphicFramePr>
          <p:cNvPr id="598031" name="Object 15"/>
          <p:cNvGraphicFramePr>
            <a:graphicFrameLocks noChangeAspect="1"/>
          </p:cNvGraphicFramePr>
          <p:nvPr/>
        </p:nvGraphicFramePr>
        <p:xfrm>
          <a:off x="4098925" y="5313363"/>
          <a:ext cx="1158875" cy="325437"/>
        </p:xfrm>
        <a:graphic>
          <a:graphicData uri="http://schemas.openxmlformats.org/presentationml/2006/ole">
            <mc:AlternateContent xmlns:mc="http://schemas.openxmlformats.org/markup-compatibility/2006">
              <mc:Choice xmlns:v="urn:schemas-microsoft-com:vml" Requires="v">
                <p:oleObj spid="_x0000_s29725" name="公式" r:id="rId9" imgW="596880" imgH="203040" progId="Equation.3">
                  <p:embed/>
                </p:oleObj>
              </mc:Choice>
              <mc:Fallback>
                <p:oleObj name="公式" r:id="rId9" imgW="5968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5313363"/>
                        <a:ext cx="1158875" cy="325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8032" name="Object 16"/>
          <p:cNvGraphicFramePr>
            <a:graphicFrameLocks noChangeAspect="1"/>
          </p:cNvGraphicFramePr>
          <p:nvPr/>
        </p:nvGraphicFramePr>
        <p:xfrm>
          <a:off x="3200400" y="5638800"/>
          <a:ext cx="2971800" cy="414338"/>
        </p:xfrm>
        <a:graphic>
          <a:graphicData uri="http://schemas.openxmlformats.org/presentationml/2006/ole">
            <mc:AlternateContent xmlns:mc="http://schemas.openxmlformats.org/markup-compatibility/2006">
              <mc:Choice xmlns:v="urn:schemas-microsoft-com:vml" Requires="v">
                <p:oleObj spid="_x0000_s29726" name="公式" r:id="rId11" imgW="1587240" imgH="215640" progId="Equation.3">
                  <p:embed/>
                </p:oleObj>
              </mc:Choice>
              <mc:Fallback>
                <p:oleObj name="公式" r:id="rId11" imgW="158724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5638800"/>
                        <a:ext cx="2971800" cy="4143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8033" name="Rectangle 17"/>
          <p:cNvSpPr>
            <a:spLocks noChangeArrowheads="1"/>
          </p:cNvSpPr>
          <p:nvPr/>
        </p:nvSpPr>
        <p:spPr bwMode="auto">
          <a:xfrm>
            <a:off x="981075" y="6096000"/>
            <a:ext cx="8010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所以</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baseline="-25000">
                <a:solidFill>
                  <a:srgbClr val="000000"/>
                </a:solidFill>
                <a:latin typeface="Times New Roman" panose="02020603050405020304" pitchFamily="18" charset="0"/>
                <a:ea typeface="楷体_GB2312" pitchFamily="49" charset="-122"/>
              </a:rPr>
              <a:t>2</a:t>
            </a:r>
            <a:r>
              <a:rPr kumimoji="1" lang="en-US" altLang="zh-CN" sz="2000" b="1">
                <a:solidFill>
                  <a:srgbClr val="000000"/>
                </a:solidFill>
                <a:latin typeface="Times New Roman" panose="02020603050405020304" pitchFamily="18" charset="0"/>
                <a:ea typeface="楷体_GB2312" pitchFamily="49" charset="-122"/>
              </a:rPr>
              <a:t>=0</a:t>
            </a:r>
            <a:r>
              <a:rPr kumimoji="1" lang="zh-CN" altLang="en-US" sz="2000" b="1">
                <a:solidFill>
                  <a:srgbClr val="000000"/>
                </a:solidFill>
                <a:latin typeface="Times New Roman" panose="02020603050405020304" pitchFamily="18" charset="0"/>
                <a:ea typeface="楷体_GB2312" pitchFamily="49" charset="-122"/>
              </a:rPr>
              <a:t>是暂时的，                    不会恒等于零，故系统是不稳定的</a:t>
            </a:r>
          </a:p>
        </p:txBody>
      </p:sp>
      <p:graphicFrame>
        <p:nvGraphicFramePr>
          <p:cNvPr id="598034" name="Object 18"/>
          <p:cNvGraphicFramePr>
            <a:graphicFrameLocks noChangeAspect="1"/>
          </p:cNvGraphicFramePr>
          <p:nvPr/>
        </p:nvGraphicFramePr>
        <p:xfrm>
          <a:off x="3190875" y="6113463"/>
          <a:ext cx="1331913" cy="361950"/>
        </p:xfrm>
        <a:graphic>
          <a:graphicData uri="http://schemas.openxmlformats.org/presentationml/2006/ole">
            <mc:AlternateContent xmlns:mc="http://schemas.openxmlformats.org/markup-compatibility/2006">
              <mc:Choice xmlns:v="urn:schemas-microsoft-com:vml" Requires="v">
                <p:oleObj spid="_x0000_s29727" name="公式" r:id="rId13" imgW="723600" imgH="228600" progId="Equation.3">
                  <p:embed/>
                </p:oleObj>
              </mc:Choice>
              <mc:Fallback>
                <p:oleObj name="公式" r:id="rId13" imgW="7236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0875" y="6113463"/>
                        <a:ext cx="1331913" cy="361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8035" name="AutoShape 19"/>
          <p:cNvSpPr>
            <a:spLocks noChangeArrowheads="1"/>
          </p:cNvSpPr>
          <p:nvPr/>
        </p:nvSpPr>
        <p:spPr bwMode="auto">
          <a:xfrm>
            <a:off x="2819400" y="3898900"/>
            <a:ext cx="396875" cy="215900"/>
          </a:xfrm>
          <a:prstGeom prst="rightArrow">
            <a:avLst>
              <a:gd name="adj1" fmla="val 50000"/>
              <a:gd name="adj2" fmla="val 45956"/>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598036" name="Rectangle 20"/>
          <p:cNvSpPr>
            <a:spLocks noChangeArrowheads="1"/>
          </p:cNvSpPr>
          <p:nvPr/>
        </p:nvSpPr>
        <p:spPr bwMode="auto">
          <a:xfrm>
            <a:off x="304800" y="304800"/>
            <a:ext cx="853440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333399"/>
                </a:solidFill>
                <a:latin typeface="Times New Roman" panose="02020603050405020304" pitchFamily="18" charset="0"/>
                <a:ea typeface="楷体_GB2312" pitchFamily="49" charset="-122"/>
              </a:rPr>
              <a:t>例</a:t>
            </a:r>
            <a:r>
              <a:rPr kumimoji="1" lang="en-US" altLang="zh-CN" sz="2000" b="1">
                <a:solidFill>
                  <a:srgbClr val="333399"/>
                </a:solidFill>
                <a:latin typeface="Times New Roman" panose="02020603050405020304" pitchFamily="18" charset="0"/>
                <a:ea typeface="楷体_GB2312" pitchFamily="49" charset="-122"/>
              </a:rPr>
              <a:t>5</a:t>
            </a:r>
            <a:r>
              <a:rPr kumimoji="1" lang="zh-CN" altLang="en-US" sz="2000" b="1">
                <a:solidFill>
                  <a:srgbClr val="333399"/>
                </a:solidFill>
                <a:latin typeface="Times New Roman" panose="02020603050405020304" pitchFamily="18" charset="0"/>
                <a:ea typeface="楷体_GB2312" pitchFamily="49" charset="-122"/>
              </a:rPr>
              <a:t>：</a:t>
            </a:r>
            <a:r>
              <a:rPr kumimoji="1" lang="zh-CN" altLang="en-US"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设系统的状态方程为</a:t>
            </a:r>
          </a:p>
        </p:txBody>
      </p:sp>
      <p:sp>
        <p:nvSpPr>
          <p:cNvPr id="598037" name="Rectangle 21"/>
          <p:cNvSpPr>
            <a:spLocks noChangeArrowheads="1"/>
          </p:cNvSpPr>
          <p:nvPr/>
        </p:nvSpPr>
        <p:spPr bwMode="auto">
          <a:xfrm>
            <a:off x="990600" y="1524000"/>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试确定系统平衡状态的稳定性</a:t>
            </a:r>
          </a:p>
        </p:txBody>
      </p:sp>
      <p:sp>
        <p:nvSpPr>
          <p:cNvPr id="598038" name="Rectangle 22"/>
          <p:cNvSpPr>
            <a:spLocks noChangeArrowheads="1"/>
          </p:cNvSpPr>
          <p:nvPr/>
        </p:nvSpPr>
        <p:spPr bwMode="auto">
          <a:xfrm>
            <a:off x="417513" y="2057400"/>
            <a:ext cx="7050087"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0000"/>
                </a:solidFill>
                <a:latin typeface="Times New Roman" panose="02020603050405020304" pitchFamily="18" charset="0"/>
                <a:ea typeface="楷体_GB2312" pitchFamily="49" charset="-122"/>
              </a:rPr>
              <a:t>解：</a:t>
            </a:r>
            <a:r>
              <a:rPr kumimoji="1" lang="zh-CN" altLang="en-US" sz="2000" b="1">
                <a:solidFill>
                  <a:srgbClr val="000000"/>
                </a:solidFill>
                <a:latin typeface="Times New Roman" panose="02020603050405020304" pitchFamily="18" charset="0"/>
                <a:ea typeface="楷体_GB2312" pitchFamily="49" charset="-122"/>
              </a:rPr>
              <a:t>显然，原点为系统的惟一平衡状态</a:t>
            </a:r>
            <a:endParaRPr kumimoji="1" lang="zh-CN" altLang="en-US" sz="2000" b="1" u="sng">
              <a:solidFill>
                <a:srgbClr val="000000"/>
              </a:solidFill>
              <a:latin typeface="Times New Roman" panose="02020603050405020304" pitchFamily="18" charset="0"/>
              <a:ea typeface="楷体_GB2312" pitchFamily="49" charset="-122"/>
            </a:endParaRPr>
          </a:p>
        </p:txBody>
      </p:sp>
      <p:sp>
        <p:nvSpPr>
          <p:cNvPr id="598039" name="Rectangle 23"/>
          <p:cNvSpPr>
            <a:spLocks noChangeArrowheads="1"/>
          </p:cNvSpPr>
          <p:nvPr/>
        </p:nvSpPr>
        <p:spPr bwMode="auto">
          <a:xfrm>
            <a:off x="914400" y="2514600"/>
            <a:ext cx="693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首先，选取</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函数为</a:t>
            </a:r>
          </a:p>
        </p:txBody>
      </p:sp>
      <p:sp>
        <p:nvSpPr>
          <p:cNvPr id="598040" name="Rectangle 24"/>
          <p:cNvSpPr>
            <a:spLocks noChangeArrowheads="1"/>
          </p:cNvSpPr>
          <p:nvPr/>
        </p:nvSpPr>
        <p:spPr bwMode="auto">
          <a:xfrm>
            <a:off x="914400" y="34290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其次，通过计算可得</a:t>
            </a:r>
          </a:p>
        </p:txBody>
      </p:sp>
    </p:spTree>
    <p:extLst>
      <p:ext uri="{BB962C8B-B14F-4D97-AF65-F5344CB8AC3E}">
        <p14:creationId xmlns:p14="http://schemas.microsoft.com/office/powerpoint/2010/main" val="2842196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98026"/>
                                        </p:tgtEl>
                                        <p:attrNameLst>
                                          <p:attrName>style.visibility</p:attrName>
                                        </p:attrNameLst>
                                      </p:cBhvr>
                                      <p:to>
                                        <p:strVal val="visible"/>
                                      </p:to>
                                    </p:set>
                                    <p:animEffect transition="in" filter="blinds(horizontal)">
                                      <p:cBhvr>
                                        <p:cTn id="7" dur="500"/>
                                        <p:tgtEl>
                                          <p:spTgt spid="5980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8037"/>
                                        </p:tgtEl>
                                        <p:attrNameLst>
                                          <p:attrName>style.visibility</p:attrName>
                                        </p:attrNameLst>
                                      </p:cBhvr>
                                      <p:to>
                                        <p:strVal val="visible"/>
                                      </p:to>
                                    </p:set>
                                    <p:animEffect transition="in" filter="blinds(horizontal)">
                                      <p:cBhvr>
                                        <p:cTn id="10" dur="500"/>
                                        <p:tgtEl>
                                          <p:spTgt spid="5980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8036"/>
                                        </p:tgtEl>
                                        <p:attrNameLst>
                                          <p:attrName>style.visibility</p:attrName>
                                        </p:attrNameLst>
                                      </p:cBhvr>
                                      <p:to>
                                        <p:strVal val="visible"/>
                                      </p:to>
                                    </p:set>
                                    <p:animEffect transition="in" filter="blinds(horizontal)">
                                      <p:cBhvr>
                                        <p:cTn id="13" dur="500"/>
                                        <p:tgtEl>
                                          <p:spTgt spid="5980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8038"/>
                                        </p:tgtEl>
                                        <p:attrNameLst>
                                          <p:attrName>style.visibility</p:attrName>
                                        </p:attrNameLst>
                                      </p:cBhvr>
                                      <p:to>
                                        <p:strVal val="visible"/>
                                      </p:to>
                                    </p:set>
                                    <p:animEffect transition="in" filter="blinds(horizontal)">
                                      <p:cBhvr>
                                        <p:cTn id="18" dur="500"/>
                                        <p:tgtEl>
                                          <p:spTgt spid="5980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8039"/>
                                        </p:tgtEl>
                                        <p:attrNameLst>
                                          <p:attrName>style.visibility</p:attrName>
                                        </p:attrNameLst>
                                      </p:cBhvr>
                                      <p:to>
                                        <p:strVal val="visible"/>
                                      </p:to>
                                    </p:set>
                                    <p:animEffect transition="in" filter="blinds(horizontal)">
                                      <p:cBhvr>
                                        <p:cTn id="23" dur="500"/>
                                        <p:tgtEl>
                                          <p:spTgt spid="598039"/>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598028"/>
                                        </p:tgtEl>
                                        <p:attrNameLst>
                                          <p:attrName>style.visibility</p:attrName>
                                        </p:attrNameLst>
                                      </p:cBhvr>
                                      <p:to>
                                        <p:strVal val="visible"/>
                                      </p:to>
                                    </p:set>
                                    <p:animEffect transition="in" filter="blinds(horizontal)">
                                      <p:cBhvr>
                                        <p:cTn id="27" dur="500"/>
                                        <p:tgtEl>
                                          <p:spTgt spid="598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8040"/>
                                        </p:tgtEl>
                                        <p:attrNameLst>
                                          <p:attrName>style.visibility</p:attrName>
                                        </p:attrNameLst>
                                      </p:cBhvr>
                                      <p:to>
                                        <p:strVal val="visible"/>
                                      </p:to>
                                    </p:set>
                                    <p:animEffect transition="in" filter="blinds(horizontal)">
                                      <p:cBhvr>
                                        <p:cTn id="32" dur="500"/>
                                        <p:tgtEl>
                                          <p:spTgt spid="5980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8035"/>
                                        </p:tgtEl>
                                        <p:attrNameLst>
                                          <p:attrName>style.visibility</p:attrName>
                                        </p:attrNameLst>
                                      </p:cBhvr>
                                      <p:to>
                                        <p:strVal val="visible"/>
                                      </p:to>
                                    </p:set>
                                    <p:animEffect transition="in" filter="blinds(horizontal)">
                                      <p:cBhvr>
                                        <p:cTn id="35" dur="500"/>
                                        <p:tgtEl>
                                          <p:spTgt spid="598035"/>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598029"/>
                                        </p:tgtEl>
                                        <p:attrNameLst>
                                          <p:attrName>style.visibility</p:attrName>
                                        </p:attrNameLst>
                                      </p:cBhvr>
                                      <p:to>
                                        <p:strVal val="visible"/>
                                      </p:to>
                                    </p:set>
                                    <p:animEffect transition="in" filter="blinds(horizontal)">
                                      <p:cBhvr>
                                        <p:cTn id="39" dur="500"/>
                                        <p:tgtEl>
                                          <p:spTgt spid="5980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98030"/>
                                        </p:tgtEl>
                                        <p:attrNameLst>
                                          <p:attrName>style.visibility</p:attrName>
                                        </p:attrNameLst>
                                      </p:cBhvr>
                                      <p:to>
                                        <p:strVal val="visible"/>
                                      </p:to>
                                    </p:set>
                                    <p:animEffect transition="in" filter="blinds(horizontal)">
                                      <p:cBhvr>
                                        <p:cTn id="44" dur="500"/>
                                        <p:tgtEl>
                                          <p:spTgt spid="598030"/>
                                        </p:tgtEl>
                                      </p:cBhvr>
                                    </p:animEffect>
                                  </p:childTnLst>
                                </p:cTn>
                              </p:par>
                            </p:childTnLst>
                          </p:cTn>
                        </p:par>
                        <p:par>
                          <p:cTn id="45" fill="hold" nodeType="afterGroup">
                            <p:stCondLst>
                              <p:cond delay="500"/>
                            </p:stCondLst>
                            <p:childTnLst>
                              <p:par>
                                <p:cTn id="46" presetID="3" presetClass="entr" presetSubtype="10" fill="hold" nodeType="afterEffect">
                                  <p:stCondLst>
                                    <p:cond delay="0"/>
                                  </p:stCondLst>
                                  <p:childTnLst>
                                    <p:set>
                                      <p:cBhvr>
                                        <p:cTn id="47" dur="1" fill="hold">
                                          <p:stCondLst>
                                            <p:cond delay="0"/>
                                          </p:stCondLst>
                                        </p:cTn>
                                        <p:tgtEl>
                                          <p:spTgt spid="598031"/>
                                        </p:tgtEl>
                                        <p:attrNameLst>
                                          <p:attrName>style.visibility</p:attrName>
                                        </p:attrNameLst>
                                      </p:cBhvr>
                                      <p:to>
                                        <p:strVal val="visible"/>
                                      </p:to>
                                    </p:set>
                                    <p:animEffect transition="in" filter="blinds(horizontal)">
                                      <p:cBhvr>
                                        <p:cTn id="48" dur="500"/>
                                        <p:tgtEl>
                                          <p:spTgt spid="598031"/>
                                        </p:tgtEl>
                                      </p:cBhvr>
                                    </p:animEffect>
                                  </p:childTnLst>
                                </p:cTn>
                              </p:par>
                              <p:par>
                                <p:cTn id="49" presetID="3" presetClass="entr" presetSubtype="10" fill="hold" nodeType="withEffect">
                                  <p:stCondLst>
                                    <p:cond delay="0"/>
                                  </p:stCondLst>
                                  <p:childTnLst>
                                    <p:set>
                                      <p:cBhvr>
                                        <p:cTn id="50" dur="1" fill="hold">
                                          <p:stCondLst>
                                            <p:cond delay="0"/>
                                          </p:stCondLst>
                                        </p:cTn>
                                        <p:tgtEl>
                                          <p:spTgt spid="598032"/>
                                        </p:tgtEl>
                                        <p:attrNameLst>
                                          <p:attrName>style.visibility</p:attrName>
                                        </p:attrNameLst>
                                      </p:cBhvr>
                                      <p:to>
                                        <p:strVal val="visible"/>
                                      </p:to>
                                    </p:set>
                                    <p:animEffect transition="in" filter="blinds(horizontal)">
                                      <p:cBhvr>
                                        <p:cTn id="51" dur="500"/>
                                        <p:tgtEl>
                                          <p:spTgt spid="59803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98033"/>
                                        </p:tgtEl>
                                        <p:attrNameLst>
                                          <p:attrName>style.visibility</p:attrName>
                                        </p:attrNameLst>
                                      </p:cBhvr>
                                      <p:to>
                                        <p:strVal val="visible"/>
                                      </p:to>
                                    </p:set>
                                    <p:animEffect transition="in" filter="blinds(horizontal)">
                                      <p:cBhvr>
                                        <p:cTn id="56" dur="500"/>
                                        <p:tgtEl>
                                          <p:spTgt spid="598033"/>
                                        </p:tgtEl>
                                      </p:cBhvr>
                                    </p:animEffect>
                                  </p:childTnLst>
                                </p:cTn>
                              </p:par>
                              <p:par>
                                <p:cTn id="57" presetID="3" presetClass="entr" presetSubtype="10" fill="hold" nodeType="withEffect">
                                  <p:stCondLst>
                                    <p:cond delay="0"/>
                                  </p:stCondLst>
                                  <p:childTnLst>
                                    <p:set>
                                      <p:cBhvr>
                                        <p:cTn id="58" dur="1" fill="hold">
                                          <p:stCondLst>
                                            <p:cond delay="0"/>
                                          </p:stCondLst>
                                        </p:cTn>
                                        <p:tgtEl>
                                          <p:spTgt spid="598034"/>
                                        </p:tgtEl>
                                        <p:attrNameLst>
                                          <p:attrName>style.visibility</p:attrName>
                                        </p:attrNameLst>
                                      </p:cBhvr>
                                      <p:to>
                                        <p:strVal val="visible"/>
                                      </p:to>
                                    </p:set>
                                    <p:animEffect transition="in" filter="blinds(horizontal)">
                                      <p:cBhvr>
                                        <p:cTn id="59" dur="500"/>
                                        <p:tgtEl>
                                          <p:spTgt spid="59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30" grpId="0"/>
      <p:bldP spid="598033" grpId="0"/>
      <p:bldP spid="598035" grpId="0" animBg="1"/>
      <p:bldP spid="598036" grpId="0"/>
      <p:bldP spid="598037" grpId="0"/>
      <p:bldP spid="598038" grpId="0"/>
      <p:bldP spid="598039" grpId="0"/>
      <p:bldP spid="5980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7" name="Object 3"/>
          <p:cNvGraphicFramePr>
            <a:graphicFrameLocks noChangeAspect="1"/>
          </p:cNvGraphicFramePr>
          <p:nvPr/>
        </p:nvGraphicFramePr>
        <p:xfrm>
          <a:off x="3314700" y="685800"/>
          <a:ext cx="2705100" cy="885825"/>
        </p:xfrm>
        <a:graphic>
          <a:graphicData uri="http://schemas.openxmlformats.org/presentationml/2006/ole">
            <mc:AlternateContent xmlns:mc="http://schemas.openxmlformats.org/markup-compatibility/2006">
              <mc:Choice xmlns:v="urn:schemas-microsoft-com:vml" Requires="v">
                <p:oleObj spid="_x0000_s30746" name="公式" r:id="rId3" imgW="1473120" imgH="482400" progId="Equation.3">
                  <p:embed/>
                </p:oleObj>
              </mc:Choice>
              <mc:Fallback>
                <p:oleObj name="公式" r:id="rId3" imgW="14731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685800"/>
                        <a:ext cx="2705100" cy="885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49" name="Object 5"/>
          <p:cNvGraphicFramePr>
            <a:graphicFrameLocks noChangeAspect="1"/>
          </p:cNvGraphicFramePr>
          <p:nvPr/>
        </p:nvGraphicFramePr>
        <p:xfrm>
          <a:off x="3711575" y="3106738"/>
          <a:ext cx="2079625" cy="398462"/>
        </p:xfrm>
        <a:graphic>
          <a:graphicData uri="http://schemas.openxmlformats.org/presentationml/2006/ole">
            <mc:AlternateContent xmlns:mc="http://schemas.openxmlformats.org/markup-compatibility/2006">
              <mc:Choice xmlns:v="urn:schemas-microsoft-com:vml" Requires="v">
                <p:oleObj spid="_x0000_s30747" name="公式" r:id="rId5" imgW="1193760" imgH="228600" progId="Equation.3">
                  <p:embed/>
                </p:oleObj>
              </mc:Choice>
              <mc:Fallback>
                <p:oleObj name="公式" r:id="rId5" imgW="11937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575" y="3106738"/>
                        <a:ext cx="2079625" cy="3984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50" name="Object 6"/>
          <p:cNvGraphicFramePr>
            <a:graphicFrameLocks noChangeAspect="1"/>
          </p:cNvGraphicFramePr>
          <p:nvPr/>
        </p:nvGraphicFramePr>
        <p:xfrm>
          <a:off x="3686175" y="3962400"/>
          <a:ext cx="2405063" cy="400050"/>
        </p:xfrm>
        <a:graphic>
          <a:graphicData uri="http://schemas.openxmlformats.org/presentationml/2006/ole">
            <mc:AlternateContent xmlns:mc="http://schemas.openxmlformats.org/markup-compatibility/2006">
              <mc:Choice xmlns:v="urn:schemas-microsoft-com:vml" Requires="v">
                <p:oleObj spid="_x0000_s30748" name="公式" r:id="rId7" imgW="1371600" imgH="228600" progId="Equation.3">
                  <p:embed/>
                </p:oleObj>
              </mc:Choice>
              <mc:Fallback>
                <p:oleObj name="公式" r:id="rId7" imgW="1371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175" y="3962400"/>
                        <a:ext cx="2405063" cy="4000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1" name="Rectangle 7"/>
          <p:cNvSpPr>
            <a:spLocks noChangeArrowheads="1"/>
          </p:cNvSpPr>
          <p:nvPr/>
        </p:nvSpPr>
        <p:spPr bwMode="auto">
          <a:xfrm>
            <a:off x="3887788" y="4632325"/>
            <a:ext cx="5103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系统在</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a:t>
            </a:r>
            <a:r>
              <a:rPr kumimoji="1" lang="en-US" altLang="zh-CN" sz="2000" b="1">
                <a:solidFill>
                  <a:srgbClr val="000000"/>
                </a:solidFill>
                <a:latin typeface="Times New Roman" panose="02020603050405020304" pitchFamily="18" charset="0"/>
                <a:ea typeface="楷体_GB2312" pitchFamily="49" charset="-122"/>
              </a:rPr>
              <a:t>= 0</a:t>
            </a:r>
            <a:r>
              <a:rPr kumimoji="1" lang="zh-CN" altLang="en-US" sz="2000" b="1">
                <a:solidFill>
                  <a:srgbClr val="000000"/>
                </a:solidFill>
                <a:latin typeface="Times New Roman" panose="02020603050405020304" pitchFamily="18" charset="0"/>
                <a:ea typeface="楷体_GB2312" pitchFamily="49" charset="-122"/>
              </a:rPr>
              <a:t>处是李亚普诺夫意义下的稳定</a:t>
            </a:r>
          </a:p>
        </p:txBody>
      </p:sp>
      <p:sp>
        <p:nvSpPr>
          <p:cNvPr id="466952" name="AutoShape 8"/>
          <p:cNvSpPr>
            <a:spLocks noChangeArrowheads="1"/>
          </p:cNvSpPr>
          <p:nvPr/>
        </p:nvSpPr>
        <p:spPr bwMode="auto">
          <a:xfrm>
            <a:off x="2895600" y="4051300"/>
            <a:ext cx="396875" cy="215900"/>
          </a:xfrm>
          <a:prstGeom prst="rightArrow">
            <a:avLst>
              <a:gd name="adj1" fmla="val 50000"/>
              <a:gd name="adj2" fmla="val 45956"/>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466953" name="Object 9"/>
          <p:cNvGraphicFramePr>
            <a:graphicFrameLocks noChangeAspect="1"/>
          </p:cNvGraphicFramePr>
          <p:nvPr/>
        </p:nvGraphicFramePr>
        <p:xfrm>
          <a:off x="1044575" y="4575175"/>
          <a:ext cx="2590800" cy="403225"/>
        </p:xfrm>
        <a:graphic>
          <a:graphicData uri="http://schemas.openxmlformats.org/presentationml/2006/ole">
            <mc:AlternateContent xmlns:mc="http://schemas.openxmlformats.org/markup-compatibility/2006">
              <mc:Choice xmlns:v="urn:schemas-microsoft-com:vml" Requires="v">
                <p:oleObj spid="_x0000_s30749" name="公式" r:id="rId9" imgW="1473120" imgH="228600" progId="Equation.3">
                  <p:embed/>
                </p:oleObj>
              </mc:Choice>
              <mc:Fallback>
                <p:oleObj name="公式" r:id="rId9" imgW="14731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575" y="4575175"/>
                        <a:ext cx="2590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54" name="Object 10"/>
          <p:cNvGraphicFramePr>
            <a:graphicFrameLocks noChangeAspect="1"/>
          </p:cNvGraphicFramePr>
          <p:nvPr/>
        </p:nvGraphicFramePr>
        <p:xfrm>
          <a:off x="1042988" y="5219700"/>
          <a:ext cx="2698750" cy="419100"/>
        </p:xfrm>
        <a:graphic>
          <a:graphicData uri="http://schemas.openxmlformats.org/presentationml/2006/ole">
            <mc:AlternateContent xmlns:mc="http://schemas.openxmlformats.org/markup-compatibility/2006">
              <mc:Choice xmlns:v="urn:schemas-microsoft-com:vml" Requires="v">
                <p:oleObj spid="_x0000_s30750" name="公式" r:id="rId11" imgW="1473120" imgH="228600" progId="Equation.3">
                  <p:embed/>
                </p:oleObj>
              </mc:Choice>
              <mc:Fallback>
                <p:oleObj name="公式" r:id="rId11" imgW="14731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5219700"/>
                        <a:ext cx="26987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55" name="Object 11"/>
          <p:cNvGraphicFramePr>
            <a:graphicFrameLocks noChangeAspect="1"/>
          </p:cNvGraphicFramePr>
          <p:nvPr/>
        </p:nvGraphicFramePr>
        <p:xfrm>
          <a:off x="1079500" y="5870575"/>
          <a:ext cx="2592388" cy="403225"/>
        </p:xfrm>
        <a:graphic>
          <a:graphicData uri="http://schemas.openxmlformats.org/presentationml/2006/ole">
            <mc:AlternateContent xmlns:mc="http://schemas.openxmlformats.org/markup-compatibility/2006">
              <mc:Choice xmlns:v="urn:schemas-microsoft-com:vml" Requires="v">
                <p:oleObj spid="_x0000_s30751" name="公式" r:id="rId13" imgW="1473120" imgH="228600" progId="Equation.3">
                  <p:embed/>
                </p:oleObj>
              </mc:Choice>
              <mc:Fallback>
                <p:oleObj name="公式" r:id="rId13" imgW="147312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0" y="5870575"/>
                        <a:ext cx="2592388"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6" name="Rectangle 12"/>
          <p:cNvSpPr>
            <a:spLocks noChangeArrowheads="1"/>
          </p:cNvSpPr>
          <p:nvPr/>
        </p:nvSpPr>
        <p:spPr bwMode="auto">
          <a:xfrm>
            <a:off x="3886200" y="5867400"/>
            <a:ext cx="4500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系统在</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a:t>
            </a:r>
            <a:r>
              <a:rPr kumimoji="1" lang="en-US" altLang="zh-CN" sz="2000" b="1">
                <a:solidFill>
                  <a:srgbClr val="000000"/>
                </a:solidFill>
                <a:latin typeface="Times New Roman" panose="02020603050405020304" pitchFamily="18" charset="0"/>
                <a:ea typeface="楷体_GB2312" pitchFamily="49" charset="-122"/>
              </a:rPr>
              <a:t>= 0</a:t>
            </a:r>
            <a:r>
              <a:rPr kumimoji="1" lang="zh-CN" altLang="en-US" sz="2000" b="1">
                <a:solidFill>
                  <a:srgbClr val="000000"/>
                </a:solidFill>
                <a:latin typeface="Times New Roman" panose="02020603050405020304" pitchFamily="18" charset="0"/>
                <a:ea typeface="楷体_GB2312" pitchFamily="49" charset="-122"/>
              </a:rPr>
              <a:t>处是渐近稳定的</a:t>
            </a:r>
          </a:p>
        </p:txBody>
      </p:sp>
      <p:sp>
        <p:nvSpPr>
          <p:cNvPr id="466957" name="Rectangle 13"/>
          <p:cNvSpPr>
            <a:spLocks noChangeArrowheads="1"/>
          </p:cNvSpPr>
          <p:nvPr/>
        </p:nvSpPr>
        <p:spPr bwMode="auto">
          <a:xfrm>
            <a:off x="3886200" y="5241925"/>
            <a:ext cx="476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系统在</a:t>
            </a:r>
            <a:r>
              <a:rPr kumimoji="1" lang="en-US" altLang="zh-CN" sz="2000" b="1" i="1">
                <a:solidFill>
                  <a:srgbClr val="000000"/>
                </a:solidFill>
                <a:latin typeface="Times New Roman" panose="02020603050405020304" pitchFamily="18" charset="0"/>
                <a:ea typeface="楷体_GB2312" pitchFamily="49" charset="-122"/>
              </a:rPr>
              <a:t>x</a:t>
            </a:r>
            <a:r>
              <a:rPr kumimoji="1" lang="en-US" altLang="zh-CN" sz="2000" b="1" i="1" baseline="-25000">
                <a:solidFill>
                  <a:srgbClr val="000000"/>
                </a:solidFill>
                <a:latin typeface="Times New Roman" panose="02020603050405020304" pitchFamily="18" charset="0"/>
                <a:ea typeface="楷体_GB2312" pitchFamily="49" charset="-122"/>
              </a:rPr>
              <a:t>e</a:t>
            </a:r>
            <a:r>
              <a:rPr kumimoji="1" lang="en-US" altLang="zh-CN" sz="2000" b="1">
                <a:solidFill>
                  <a:srgbClr val="000000"/>
                </a:solidFill>
                <a:latin typeface="Times New Roman" panose="02020603050405020304" pitchFamily="18" charset="0"/>
                <a:ea typeface="楷体_GB2312" pitchFamily="49" charset="-122"/>
              </a:rPr>
              <a:t>= 0</a:t>
            </a:r>
            <a:r>
              <a:rPr kumimoji="1" lang="zh-CN" altLang="en-US" sz="2000" b="1">
                <a:solidFill>
                  <a:srgbClr val="000000"/>
                </a:solidFill>
                <a:latin typeface="Times New Roman" panose="02020603050405020304" pitchFamily="18" charset="0"/>
                <a:ea typeface="楷体_GB2312" pitchFamily="49" charset="-122"/>
              </a:rPr>
              <a:t>处是不稳定的</a:t>
            </a:r>
          </a:p>
        </p:txBody>
      </p:sp>
      <p:sp>
        <p:nvSpPr>
          <p:cNvPr id="466958" name="Rectangle 14"/>
          <p:cNvSpPr>
            <a:spLocks noChangeArrowheads="1"/>
          </p:cNvSpPr>
          <p:nvPr/>
        </p:nvSpPr>
        <p:spPr bwMode="auto">
          <a:xfrm>
            <a:off x="304800" y="304800"/>
            <a:ext cx="853440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333399"/>
                </a:solidFill>
                <a:latin typeface="Times New Roman" panose="02020603050405020304" pitchFamily="18" charset="0"/>
                <a:ea typeface="楷体_GB2312" pitchFamily="49" charset="-122"/>
              </a:rPr>
              <a:t>例</a:t>
            </a:r>
            <a:r>
              <a:rPr kumimoji="1" lang="en-US" altLang="zh-CN" sz="2000" b="1">
                <a:solidFill>
                  <a:srgbClr val="333399"/>
                </a:solidFill>
                <a:latin typeface="Times New Roman" panose="02020603050405020304" pitchFamily="18" charset="0"/>
                <a:ea typeface="楷体_GB2312" pitchFamily="49" charset="-122"/>
              </a:rPr>
              <a:t>6</a:t>
            </a:r>
            <a:r>
              <a:rPr kumimoji="1" lang="zh-CN" altLang="en-US" sz="2000" b="1">
                <a:solidFill>
                  <a:srgbClr val="333399"/>
                </a:solidFill>
                <a:latin typeface="Times New Roman" panose="02020603050405020304" pitchFamily="18" charset="0"/>
                <a:ea typeface="楷体_GB2312" pitchFamily="49" charset="-122"/>
              </a:rPr>
              <a:t>：</a:t>
            </a:r>
            <a:r>
              <a:rPr kumimoji="1" lang="zh-CN" altLang="en-US" sz="2000" b="1">
                <a:solidFill>
                  <a:srgbClr val="FF0000"/>
                </a:solidFill>
                <a:latin typeface="Times New Roman" panose="02020603050405020304" pitchFamily="18" charset="0"/>
                <a:ea typeface="楷体_GB2312" pitchFamily="49" charset="-122"/>
              </a:rPr>
              <a:t> </a:t>
            </a:r>
            <a:r>
              <a:rPr kumimoji="1" lang="zh-CN" altLang="en-US" sz="2000" b="1">
                <a:solidFill>
                  <a:srgbClr val="000000"/>
                </a:solidFill>
                <a:latin typeface="Times New Roman" panose="02020603050405020304" pitchFamily="18" charset="0"/>
                <a:ea typeface="楷体_GB2312" pitchFamily="49" charset="-122"/>
              </a:rPr>
              <a:t>设系统的状态方程为</a:t>
            </a:r>
          </a:p>
        </p:txBody>
      </p:sp>
      <p:sp>
        <p:nvSpPr>
          <p:cNvPr id="466959" name="Rectangle 15"/>
          <p:cNvSpPr>
            <a:spLocks noChangeArrowheads="1"/>
          </p:cNvSpPr>
          <p:nvPr/>
        </p:nvSpPr>
        <p:spPr bwMode="auto">
          <a:xfrm>
            <a:off x="990600" y="15240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000000"/>
                </a:solidFill>
                <a:latin typeface="Times New Roman" panose="02020603050405020304" pitchFamily="18" charset="0"/>
                <a:ea typeface="楷体_GB2312" pitchFamily="49" charset="-122"/>
              </a:rPr>
              <a:t>试确定系统平衡状态的稳定性</a:t>
            </a:r>
          </a:p>
        </p:txBody>
      </p:sp>
      <p:sp>
        <p:nvSpPr>
          <p:cNvPr id="466960" name="Rectangle 16"/>
          <p:cNvSpPr>
            <a:spLocks noChangeArrowheads="1"/>
          </p:cNvSpPr>
          <p:nvPr/>
        </p:nvSpPr>
        <p:spPr bwMode="auto">
          <a:xfrm>
            <a:off x="417513" y="2133600"/>
            <a:ext cx="7050087"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0000"/>
                </a:solidFill>
                <a:latin typeface="Times New Roman" panose="02020603050405020304" pitchFamily="18" charset="0"/>
                <a:ea typeface="楷体_GB2312" pitchFamily="49" charset="-122"/>
              </a:rPr>
              <a:t>解：</a:t>
            </a:r>
            <a:r>
              <a:rPr kumimoji="1" lang="zh-CN" altLang="en-US" sz="2000" b="1">
                <a:solidFill>
                  <a:srgbClr val="000000"/>
                </a:solidFill>
                <a:latin typeface="Times New Roman" panose="02020603050405020304" pitchFamily="18" charset="0"/>
                <a:ea typeface="楷体_GB2312" pitchFamily="49" charset="-122"/>
              </a:rPr>
              <a:t>显然，原点为系统的惟一平衡状态</a:t>
            </a:r>
            <a:endParaRPr kumimoji="1" lang="zh-CN" altLang="en-US" sz="2000" b="1" u="sng">
              <a:solidFill>
                <a:srgbClr val="000000"/>
              </a:solidFill>
              <a:latin typeface="Times New Roman" panose="02020603050405020304" pitchFamily="18" charset="0"/>
              <a:ea typeface="楷体_GB2312" pitchFamily="49" charset="-122"/>
            </a:endParaRPr>
          </a:p>
        </p:txBody>
      </p:sp>
      <p:sp>
        <p:nvSpPr>
          <p:cNvPr id="466961" name="Rectangle 17"/>
          <p:cNvSpPr>
            <a:spLocks noChangeArrowheads="1"/>
          </p:cNvSpPr>
          <p:nvPr/>
        </p:nvSpPr>
        <p:spPr bwMode="auto">
          <a:xfrm>
            <a:off x="914400" y="25908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首先，选取</a:t>
            </a:r>
            <a:r>
              <a:rPr kumimoji="1" lang="en-US" altLang="zh-CN" sz="2000" b="1" i="1">
                <a:solidFill>
                  <a:srgbClr val="000000"/>
                </a:solidFill>
                <a:latin typeface="Times New Roman" panose="02020603050405020304" pitchFamily="18" charset="0"/>
                <a:ea typeface="楷体_GB2312" pitchFamily="49" charset="-122"/>
              </a:rPr>
              <a:t>Lyapunov</a:t>
            </a:r>
            <a:r>
              <a:rPr kumimoji="1" lang="zh-CN" altLang="en-US" sz="2000" b="1">
                <a:solidFill>
                  <a:srgbClr val="000000"/>
                </a:solidFill>
                <a:latin typeface="Times New Roman" panose="02020603050405020304" pitchFamily="18" charset="0"/>
                <a:ea typeface="楷体_GB2312" pitchFamily="49" charset="-122"/>
              </a:rPr>
              <a:t>函数为</a:t>
            </a:r>
          </a:p>
        </p:txBody>
      </p:sp>
      <p:sp>
        <p:nvSpPr>
          <p:cNvPr id="466962" name="Rectangle 18"/>
          <p:cNvSpPr>
            <a:spLocks noChangeArrowheads="1"/>
          </p:cNvSpPr>
          <p:nvPr/>
        </p:nvSpPr>
        <p:spPr bwMode="auto">
          <a:xfrm>
            <a:off x="914400" y="3505200"/>
            <a:ext cx="792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0000"/>
                </a:solidFill>
                <a:latin typeface="Times New Roman" panose="02020603050405020304" pitchFamily="18" charset="0"/>
                <a:ea typeface="楷体_GB2312" pitchFamily="49" charset="-122"/>
              </a:rPr>
              <a:t>其次，通过计算可得</a:t>
            </a:r>
          </a:p>
        </p:txBody>
      </p:sp>
      <p:sp>
        <p:nvSpPr>
          <p:cNvPr id="466963" name="AutoShape 19"/>
          <p:cNvSpPr>
            <a:spLocks/>
          </p:cNvSpPr>
          <p:nvPr/>
        </p:nvSpPr>
        <p:spPr bwMode="auto">
          <a:xfrm>
            <a:off x="838200" y="4572000"/>
            <a:ext cx="152400" cy="1752600"/>
          </a:xfrm>
          <a:prstGeom prst="leftBrace">
            <a:avLst>
              <a:gd name="adj1" fmla="val 9583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120865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66947"/>
                                        </p:tgtEl>
                                        <p:attrNameLst>
                                          <p:attrName>style.visibility</p:attrName>
                                        </p:attrNameLst>
                                      </p:cBhvr>
                                      <p:to>
                                        <p:strVal val="visible"/>
                                      </p:to>
                                    </p:set>
                                    <p:animEffect transition="in" filter="blinds(horizontal)">
                                      <p:cBhvr>
                                        <p:cTn id="7" dur="500"/>
                                        <p:tgtEl>
                                          <p:spTgt spid="4669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6959"/>
                                        </p:tgtEl>
                                        <p:attrNameLst>
                                          <p:attrName>style.visibility</p:attrName>
                                        </p:attrNameLst>
                                      </p:cBhvr>
                                      <p:to>
                                        <p:strVal val="visible"/>
                                      </p:to>
                                    </p:set>
                                    <p:animEffect transition="in" filter="blinds(horizontal)">
                                      <p:cBhvr>
                                        <p:cTn id="10" dur="500"/>
                                        <p:tgtEl>
                                          <p:spTgt spid="4669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6958"/>
                                        </p:tgtEl>
                                        <p:attrNameLst>
                                          <p:attrName>style.visibility</p:attrName>
                                        </p:attrNameLst>
                                      </p:cBhvr>
                                      <p:to>
                                        <p:strVal val="visible"/>
                                      </p:to>
                                    </p:set>
                                    <p:animEffect transition="in" filter="blinds(horizontal)">
                                      <p:cBhvr>
                                        <p:cTn id="13" dur="500"/>
                                        <p:tgtEl>
                                          <p:spTgt spid="4669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6960"/>
                                        </p:tgtEl>
                                        <p:attrNameLst>
                                          <p:attrName>style.visibility</p:attrName>
                                        </p:attrNameLst>
                                      </p:cBhvr>
                                      <p:to>
                                        <p:strVal val="visible"/>
                                      </p:to>
                                    </p:set>
                                    <p:animEffect transition="in" filter="blinds(horizontal)">
                                      <p:cBhvr>
                                        <p:cTn id="18" dur="500"/>
                                        <p:tgtEl>
                                          <p:spTgt spid="4669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6961"/>
                                        </p:tgtEl>
                                        <p:attrNameLst>
                                          <p:attrName>style.visibility</p:attrName>
                                        </p:attrNameLst>
                                      </p:cBhvr>
                                      <p:to>
                                        <p:strVal val="visible"/>
                                      </p:to>
                                    </p:set>
                                    <p:animEffect transition="in" filter="blinds(horizontal)">
                                      <p:cBhvr>
                                        <p:cTn id="23" dur="500"/>
                                        <p:tgtEl>
                                          <p:spTgt spid="466961"/>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466949"/>
                                        </p:tgtEl>
                                        <p:attrNameLst>
                                          <p:attrName>style.visibility</p:attrName>
                                        </p:attrNameLst>
                                      </p:cBhvr>
                                      <p:to>
                                        <p:strVal val="visible"/>
                                      </p:to>
                                    </p:set>
                                    <p:animEffect transition="in" filter="blinds(horizontal)">
                                      <p:cBhvr>
                                        <p:cTn id="27" dur="500"/>
                                        <p:tgtEl>
                                          <p:spTgt spid="4669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6962"/>
                                        </p:tgtEl>
                                        <p:attrNameLst>
                                          <p:attrName>style.visibility</p:attrName>
                                        </p:attrNameLst>
                                      </p:cBhvr>
                                      <p:to>
                                        <p:strVal val="visible"/>
                                      </p:to>
                                    </p:set>
                                    <p:animEffect transition="in" filter="blinds(horizontal)">
                                      <p:cBhvr>
                                        <p:cTn id="32" dur="500"/>
                                        <p:tgtEl>
                                          <p:spTgt spid="46696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6952"/>
                                        </p:tgtEl>
                                        <p:attrNameLst>
                                          <p:attrName>style.visibility</p:attrName>
                                        </p:attrNameLst>
                                      </p:cBhvr>
                                      <p:to>
                                        <p:strVal val="visible"/>
                                      </p:to>
                                    </p:set>
                                    <p:animEffect transition="in" filter="blinds(horizontal)">
                                      <p:cBhvr>
                                        <p:cTn id="35" dur="500"/>
                                        <p:tgtEl>
                                          <p:spTgt spid="466952"/>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466950"/>
                                        </p:tgtEl>
                                        <p:attrNameLst>
                                          <p:attrName>style.visibility</p:attrName>
                                        </p:attrNameLst>
                                      </p:cBhvr>
                                      <p:to>
                                        <p:strVal val="visible"/>
                                      </p:to>
                                    </p:set>
                                    <p:animEffect transition="in" filter="blinds(horizontal)">
                                      <p:cBhvr>
                                        <p:cTn id="39" dur="500"/>
                                        <p:tgtEl>
                                          <p:spTgt spid="46695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66963"/>
                                        </p:tgtEl>
                                        <p:attrNameLst>
                                          <p:attrName>style.visibility</p:attrName>
                                        </p:attrNameLst>
                                      </p:cBhvr>
                                      <p:to>
                                        <p:strVal val="visible"/>
                                      </p:to>
                                    </p:set>
                                    <p:animEffect transition="in" filter="blinds(horizontal)">
                                      <p:cBhvr>
                                        <p:cTn id="44" dur="500"/>
                                        <p:tgtEl>
                                          <p:spTgt spid="466963"/>
                                        </p:tgtEl>
                                      </p:cBhvr>
                                    </p:animEffect>
                                  </p:childTnLst>
                                </p:cTn>
                              </p:par>
                              <p:par>
                                <p:cTn id="45" presetID="3" presetClass="entr" presetSubtype="10" fill="hold" nodeType="withEffect">
                                  <p:stCondLst>
                                    <p:cond delay="0"/>
                                  </p:stCondLst>
                                  <p:childTnLst>
                                    <p:set>
                                      <p:cBhvr>
                                        <p:cTn id="46" dur="1" fill="hold">
                                          <p:stCondLst>
                                            <p:cond delay="0"/>
                                          </p:stCondLst>
                                        </p:cTn>
                                        <p:tgtEl>
                                          <p:spTgt spid="466953"/>
                                        </p:tgtEl>
                                        <p:attrNameLst>
                                          <p:attrName>style.visibility</p:attrName>
                                        </p:attrNameLst>
                                      </p:cBhvr>
                                      <p:to>
                                        <p:strVal val="visible"/>
                                      </p:to>
                                    </p:set>
                                    <p:animEffect transition="in" filter="blinds(horizontal)">
                                      <p:cBhvr>
                                        <p:cTn id="47" dur="500"/>
                                        <p:tgtEl>
                                          <p:spTgt spid="4669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6951"/>
                                        </p:tgtEl>
                                        <p:attrNameLst>
                                          <p:attrName>style.visibility</p:attrName>
                                        </p:attrNameLst>
                                      </p:cBhvr>
                                      <p:to>
                                        <p:strVal val="visible"/>
                                      </p:to>
                                    </p:set>
                                    <p:animEffect transition="in" filter="blinds(horizontal)">
                                      <p:cBhvr>
                                        <p:cTn id="52" dur="500"/>
                                        <p:tgtEl>
                                          <p:spTgt spid="4669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66954"/>
                                        </p:tgtEl>
                                        <p:attrNameLst>
                                          <p:attrName>style.visibility</p:attrName>
                                        </p:attrNameLst>
                                      </p:cBhvr>
                                      <p:to>
                                        <p:strVal val="visible"/>
                                      </p:to>
                                    </p:set>
                                    <p:animEffect transition="in" filter="blinds(horizontal)">
                                      <p:cBhvr>
                                        <p:cTn id="57" dur="500"/>
                                        <p:tgtEl>
                                          <p:spTgt spid="4669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66957"/>
                                        </p:tgtEl>
                                        <p:attrNameLst>
                                          <p:attrName>style.visibility</p:attrName>
                                        </p:attrNameLst>
                                      </p:cBhvr>
                                      <p:to>
                                        <p:strVal val="visible"/>
                                      </p:to>
                                    </p:set>
                                    <p:animEffect transition="in" filter="blinds(horizontal)">
                                      <p:cBhvr>
                                        <p:cTn id="62" dur="500"/>
                                        <p:tgtEl>
                                          <p:spTgt spid="4669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66955"/>
                                        </p:tgtEl>
                                        <p:attrNameLst>
                                          <p:attrName>style.visibility</p:attrName>
                                        </p:attrNameLst>
                                      </p:cBhvr>
                                      <p:to>
                                        <p:strVal val="visible"/>
                                      </p:to>
                                    </p:set>
                                    <p:animEffect transition="in" filter="blinds(horizontal)">
                                      <p:cBhvr>
                                        <p:cTn id="67" dur="500"/>
                                        <p:tgtEl>
                                          <p:spTgt spid="4669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66956"/>
                                        </p:tgtEl>
                                        <p:attrNameLst>
                                          <p:attrName>style.visibility</p:attrName>
                                        </p:attrNameLst>
                                      </p:cBhvr>
                                      <p:to>
                                        <p:strVal val="visible"/>
                                      </p:to>
                                    </p:set>
                                    <p:animEffect transition="in" filter="blinds(horizontal)">
                                      <p:cBhvr>
                                        <p:cTn id="72" dur="500"/>
                                        <p:tgtEl>
                                          <p:spTgt spid="466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1" grpId="0"/>
      <p:bldP spid="466952" grpId="0" animBg="1"/>
      <p:bldP spid="466956" grpId="0"/>
      <p:bldP spid="466957" grpId="0"/>
      <p:bldP spid="466958" grpId="0"/>
      <p:bldP spid="466959" grpId="0"/>
      <p:bldP spid="466960" grpId="0"/>
      <p:bldP spid="466961" grpId="0"/>
      <p:bldP spid="466962" grpId="0"/>
      <p:bldP spid="46696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subTitle" idx="1"/>
          </p:nvPr>
        </p:nvSpPr>
        <p:spPr>
          <a:xfrm>
            <a:off x="1230313" y="1233488"/>
            <a:ext cx="6618287" cy="442912"/>
          </a:xfrm>
        </p:spPr>
        <p:txBody>
          <a:bodyPr/>
          <a:lstStyle/>
          <a:p>
            <a:pPr>
              <a:lnSpc>
                <a:spcPct val="80000"/>
              </a:lnSpc>
            </a:pPr>
            <a:r>
              <a:rPr lang="en-US" altLang="zh-CN" sz="2800" b="1" dirty="0" smtClean="0">
                <a:latin typeface="Times New Roman" panose="02020603050405020304" pitchFamily="18" charset="0"/>
                <a:ea typeface="楷体_GB2312" pitchFamily="49" charset="-122"/>
              </a:rPr>
              <a:t>S.4   </a:t>
            </a:r>
            <a:r>
              <a:rPr lang="zh-CN" altLang="en-US" sz="2800" b="1" dirty="0">
                <a:latin typeface="Times New Roman" panose="02020603050405020304" pitchFamily="18" charset="0"/>
                <a:ea typeface="楷体_GB2312" pitchFamily="49" charset="-122"/>
              </a:rPr>
              <a:t>构造李亚普诺夫函数的规则化方法 </a:t>
            </a:r>
          </a:p>
        </p:txBody>
      </p:sp>
      <p:sp>
        <p:nvSpPr>
          <p:cNvPr id="467971" name="Rectangle 3"/>
          <p:cNvSpPr>
            <a:spLocks noChangeArrowheads="1"/>
          </p:cNvSpPr>
          <p:nvPr/>
        </p:nvSpPr>
        <p:spPr bwMode="auto">
          <a:xfrm>
            <a:off x="2676525" y="3108325"/>
            <a:ext cx="4105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变量梯度法</a:t>
            </a:r>
          </a:p>
        </p:txBody>
      </p:sp>
      <p:sp>
        <p:nvSpPr>
          <p:cNvPr id="467982" name="Rectangle 14"/>
          <p:cNvSpPr>
            <a:spLocks noChangeArrowheads="1"/>
          </p:cNvSpPr>
          <p:nvPr/>
        </p:nvSpPr>
        <p:spPr bwMode="auto">
          <a:xfrm>
            <a:off x="838200" y="2362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Char char="l"/>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构造李亚普诺夫函数，是李亚普诺夫第二方法的</a:t>
            </a:r>
            <a:r>
              <a:rPr lang="zh-CN" altLang="en-US" sz="2000" b="1">
                <a:solidFill>
                  <a:srgbClr val="FF0000"/>
                </a:solidFill>
                <a:latin typeface="Times New Roman" panose="02020603050405020304" pitchFamily="18" charset="0"/>
                <a:ea typeface="楷体_GB2312" pitchFamily="49" charset="-122"/>
              </a:rPr>
              <a:t>核心</a:t>
            </a:r>
          </a:p>
        </p:txBody>
      </p:sp>
      <p:sp>
        <p:nvSpPr>
          <p:cNvPr id="467983" name="Rectangle 15"/>
          <p:cNvSpPr>
            <a:spLocks noChangeArrowheads="1"/>
          </p:cNvSpPr>
          <p:nvPr/>
        </p:nvSpPr>
        <p:spPr bwMode="auto">
          <a:xfrm>
            <a:off x="847725" y="3413125"/>
            <a:ext cx="2124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规则化方法</a:t>
            </a:r>
          </a:p>
        </p:txBody>
      </p:sp>
      <p:sp>
        <p:nvSpPr>
          <p:cNvPr id="467984" name="Rectangle 16"/>
          <p:cNvSpPr>
            <a:spLocks noChangeArrowheads="1"/>
          </p:cNvSpPr>
          <p:nvPr/>
        </p:nvSpPr>
        <p:spPr bwMode="auto">
          <a:xfrm>
            <a:off x="2667000" y="3717925"/>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克拉索夫斯基方法</a:t>
            </a:r>
          </a:p>
        </p:txBody>
      </p:sp>
      <p:sp>
        <p:nvSpPr>
          <p:cNvPr id="467985" name="AutoShape 17"/>
          <p:cNvSpPr>
            <a:spLocks/>
          </p:cNvSpPr>
          <p:nvPr/>
        </p:nvSpPr>
        <p:spPr bwMode="auto">
          <a:xfrm>
            <a:off x="2524125" y="3184525"/>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67986" name="Rectangle 18"/>
          <p:cNvSpPr>
            <a:spLocks noChangeArrowheads="1"/>
          </p:cNvSpPr>
          <p:nvPr/>
        </p:nvSpPr>
        <p:spPr bwMode="auto">
          <a:xfrm>
            <a:off x="838200" y="4495800"/>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Char char="l"/>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可为</a:t>
            </a:r>
            <a:r>
              <a:rPr lang="zh-CN" altLang="en-US" sz="2000" b="1">
                <a:solidFill>
                  <a:srgbClr val="FF0000"/>
                </a:solidFill>
                <a:latin typeface="Times New Roman" panose="02020603050405020304" pitchFamily="18" charset="0"/>
                <a:ea typeface="楷体_GB2312" pitchFamily="49" charset="-122"/>
              </a:rPr>
              <a:t>某些</a:t>
            </a:r>
            <a:r>
              <a:rPr lang="zh-CN" altLang="en-US" sz="2000" b="1">
                <a:solidFill>
                  <a:srgbClr val="000000"/>
                </a:solidFill>
                <a:latin typeface="Times New Roman" panose="02020603050405020304" pitchFamily="18" charset="0"/>
                <a:ea typeface="楷体_GB2312" pitchFamily="49" charset="-122"/>
              </a:rPr>
              <a:t>较为复杂的系统，提供构造</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函数的</a:t>
            </a:r>
            <a:r>
              <a:rPr lang="zh-CN" altLang="en-US" sz="2000" b="1">
                <a:solidFill>
                  <a:srgbClr val="FF0000"/>
                </a:solidFill>
                <a:latin typeface="Times New Roman" panose="02020603050405020304" pitchFamily="18" charset="0"/>
                <a:ea typeface="楷体_GB2312" pitchFamily="49" charset="-122"/>
              </a:rPr>
              <a:t>非试凑性途径</a:t>
            </a:r>
          </a:p>
        </p:txBody>
      </p:sp>
      <p:sp>
        <p:nvSpPr>
          <p:cNvPr id="467987" name="Rectangle 19"/>
          <p:cNvSpPr>
            <a:spLocks noChangeArrowheads="1"/>
          </p:cNvSpPr>
          <p:nvPr/>
        </p:nvSpPr>
        <p:spPr bwMode="auto">
          <a:xfrm>
            <a:off x="838200" y="5165725"/>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Char char="l"/>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但两种规则化方法，</a:t>
            </a:r>
            <a:r>
              <a:rPr lang="zh-CN" altLang="en-US" sz="2000" b="1">
                <a:solidFill>
                  <a:srgbClr val="FF0000"/>
                </a:solidFill>
                <a:latin typeface="Times New Roman" panose="02020603050405020304" pitchFamily="18" charset="0"/>
                <a:ea typeface="楷体_GB2312" pitchFamily="49" charset="-122"/>
              </a:rPr>
              <a:t>并不总是有效</a:t>
            </a:r>
          </a:p>
        </p:txBody>
      </p:sp>
    </p:spTree>
    <p:extLst>
      <p:ext uri="{BB962C8B-B14F-4D97-AF65-F5344CB8AC3E}">
        <p14:creationId xmlns:p14="http://schemas.microsoft.com/office/powerpoint/2010/main" val="2075744862"/>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7970">
                                            <p:txEl>
                                              <p:pRg st="0" end="0"/>
                                            </p:txEl>
                                          </p:spTgt>
                                        </p:tgtEl>
                                        <p:attrNameLst>
                                          <p:attrName>style.visibility</p:attrName>
                                        </p:attrNameLst>
                                      </p:cBhvr>
                                      <p:to>
                                        <p:strVal val="visible"/>
                                      </p:to>
                                    </p:set>
                                    <p:animEffect transition="in" filter="blinds(horizontal)">
                                      <p:cBhvr>
                                        <p:cTn id="7" dur="500"/>
                                        <p:tgtEl>
                                          <p:spTgt spid="467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82"/>
                                        </p:tgtEl>
                                        <p:attrNameLst>
                                          <p:attrName>style.visibility</p:attrName>
                                        </p:attrNameLst>
                                      </p:cBhvr>
                                      <p:to>
                                        <p:strVal val="visible"/>
                                      </p:to>
                                    </p:set>
                                    <p:animEffect transition="in" filter="blinds(horizontal)">
                                      <p:cBhvr>
                                        <p:cTn id="12" dur="500"/>
                                        <p:tgtEl>
                                          <p:spTgt spid="4679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7983"/>
                                        </p:tgtEl>
                                        <p:attrNameLst>
                                          <p:attrName>style.visibility</p:attrName>
                                        </p:attrNameLst>
                                      </p:cBhvr>
                                      <p:to>
                                        <p:strVal val="visible"/>
                                      </p:to>
                                    </p:set>
                                    <p:animEffect transition="in" filter="blinds(horizontal)">
                                      <p:cBhvr>
                                        <p:cTn id="17" dur="500"/>
                                        <p:tgtEl>
                                          <p:spTgt spid="46798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67985"/>
                                        </p:tgtEl>
                                        <p:attrNameLst>
                                          <p:attrName>style.visibility</p:attrName>
                                        </p:attrNameLst>
                                      </p:cBhvr>
                                      <p:to>
                                        <p:strVal val="visible"/>
                                      </p:to>
                                    </p:set>
                                    <p:animEffect transition="in" filter="blinds(horizontal)">
                                      <p:cBhvr>
                                        <p:cTn id="20" dur="500"/>
                                        <p:tgtEl>
                                          <p:spTgt spid="46798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7984"/>
                                        </p:tgtEl>
                                        <p:attrNameLst>
                                          <p:attrName>style.visibility</p:attrName>
                                        </p:attrNameLst>
                                      </p:cBhvr>
                                      <p:to>
                                        <p:strVal val="visible"/>
                                      </p:to>
                                    </p:set>
                                    <p:animEffect transition="in" filter="blinds(horizontal)">
                                      <p:cBhvr>
                                        <p:cTn id="23" dur="500"/>
                                        <p:tgtEl>
                                          <p:spTgt spid="46798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67971"/>
                                        </p:tgtEl>
                                        <p:attrNameLst>
                                          <p:attrName>style.visibility</p:attrName>
                                        </p:attrNameLst>
                                      </p:cBhvr>
                                      <p:to>
                                        <p:strVal val="visible"/>
                                      </p:to>
                                    </p:set>
                                    <p:animEffect transition="in" filter="blinds(horizontal)">
                                      <p:cBhvr>
                                        <p:cTn id="26" dur="500"/>
                                        <p:tgtEl>
                                          <p:spTgt spid="4679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67986"/>
                                        </p:tgtEl>
                                        <p:attrNameLst>
                                          <p:attrName>style.visibility</p:attrName>
                                        </p:attrNameLst>
                                      </p:cBhvr>
                                      <p:to>
                                        <p:strVal val="visible"/>
                                      </p:to>
                                    </p:set>
                                    <p:animEffect transition="in" filter="blinds(horizontal)">
                                      <p:cBhvr>
                                        <p:cTn id="31" dur="500"/>
                                        <p:tgtEl>
                                          <p:spTgt spid="4679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67987"/>
                                        </p:tgtEl>
                                        <p:attrNameLst>
                                          <p:attrName>style.visibility</p:attrName>
                                        </p:attrNameLst>
                                      </p:cBhvr>
                                      <p:to>
                                        <p:strVal val="visible"/>
                                      </p:to>
                                    </p:set>
                                    <p:animEffect transition="in" filter="blinds(horizontal)">
                                      <p:cBhvr>
                                        <p:cTn id="36" dur="500"/>
                                        <p:tgtEl>
                                          <p:spTgt spid="467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build="p"/>
      <p:bldP spid="467971" grpId="0"/>
      <p:bldP spid="467982" grpId="0"/>
      <p:bldP spid="467983" grpId="0"/>
      <p:bldP spid="467984" grpId="0"/>
      <p:bldP spid="467985" grpId="0" animBg="1"/>
      <p:bldP spid="467986" grpId="0"/>
      <p:bldP spid="46798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ChangeArrowheads="1"/>
          </p:cNvSpPr>
          <p:nvPr/>
        </p:nvSpPr>
        <p:spPr bwMode="auto">
          <a:xfrm>
            <a:off x="238125" y="304800"/>
            <a:ext cx="357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变量梯度法</a:t>
            </a:r>
          </a:p>
        </p:txBody>
      </p:sp>
      <p:sp>
        <p:nvSpPr>
          <p:cNvPr id="606212" name="Rectangle 4"/>
          <p:cNvSpPr>
            <a:spLocks noChangeArrowheads="1"/>
          </p:cNvSpPr>
          <p:nvPr/>
        </p:nvSpPr>
        <p:spPr bwMode="auto">
          <a:xfrm>
            <a:off x="1077913" y="4479925"/>
            <a:ext cx="7304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buFont typeface="Wingdings" panose="05000000000000000000" pitchFamily="2" charset="2"/>
              <a:buChar char="Ø"/>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考察</a:t>
            </a:r>
            <a:r>
              <a:rPr lang="en-US" altLang="zh-CN" sz="2000" b="1" i="1">
                <a:solidFill>
                  <a:srgbClr val="000000"/>
                </a:solidFill>
                <a:latin typeface="Times New Roman" panose="02020603050405020304" pitchFamily="18" charset="0"/>
                <a:ea typeface="楷体_GB2312" pitchFamily="49" charset="-122"/>
              </a:rPr>
              <a:t>n</a:t>
            </a:r>
            <a:r>
              <a:rPr lang="zh-CN" altLang="en-US" sz="2000" b="1">
                <a:solidFill>
                  <a:srgbClr val="000000"/>
                </a:solidFill>
                <a:latin typeface="Times New Roman" panose="02020603050405020304" pitchFamily="18" charset="0"/>
                <a:ea typeface="楷体_GB2312" pitchFamily="49" charset="-122"/>
              </a:rPr>
              <a:t>维连续时间</a:t>
            </a:r>
            <a:r>
              <a:rPr lang="zh-CN" altLang="en-US" sz="2000" b="1">
                <a:solidFill>
                  <a:srgbClr val="FF0000"/>
                </a:solidFill>
                <a:latin typeface="Times New Roman" panose="02020603050405020304" pitchFamily="18" charset="0"/>
                <a:ea typeface="楷体_GB2312" pitchFamily="49" charset="-122"/>
              </a:rPr>
              <a:t>非线性时不变</a:t>
            </a:r>
            <a:r>
              <a:rPr lang="zh-CN" altLang="en-US" sz="2000" b="1">
                <a:solidFill>
                  <a:srgbClr val="000000"/>
                </a:solidFill>
                <a:latin typeface="Times New Roman" panose="02020603050405020304" pitchFamily="18" charset="0"/>
                <a:ea typeface="楷体_GB2312" pitchFamily="49" charset="-122"/>
              </a:rPr>
              <a:t>系统，其状态方程为 </a:t>
            </a:r>
          </a:p>
        </p:txBody>
      </p:sp>
      <p:graphicFrame>
        <p:nvGraphicFramePr>
          <p:cNvPr id="606213" name="Object 5"/>
          <p:cNvGraphicFramePr>
            <a:graphicFrameLocks noChangeAspect="1"/>
          </p:cNvGraphicFramePr>
          <p:nvPr/>
        </p:nvGraphicFramePr>
        <p:xfrm>
          <a:off x="3962400" y="5029200"/>
          <a:ext cx="1981200" cy="385763"/>
        </p:xfrm>
        <a:graphic>
          <a:graphicData uri="http://schemas.openxmlformats.org/presentationml/2006/ole">
            <mc:AlternateContent xmlns:mc="http://schemas.openxmlformats.org/markup-compatibility/2006">
              <mc:Choice xmlns:v="urn:schemas-microsoft-com:vml" Requires="v">
                <p:oleObj spid="_x0000_s31750" name="公式" r:id="rId3" imgW="1028520" imgH="203040" progId="Equation.3">
                  <p:embed/>
                </p:oleObj>
              </mc:Choice>
              <mc:Fallback>
                <p:oleObj name="公式" r:id="rId3" imgW="10285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029200"/>
                        <a:ext cx="19812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6214" name="Rectangle 6"/>
          <p:cNvSpPr>
            <a:spLocks noChangeArrowheads="1"/>
          </p:cNvSpPr>
          <p:nvPr/>
        </p:nvSpPr>
        <p:spPr bwMode="auto">
          <a:xfrm>
            <a:off x="1371600" y="5546725"/>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其中，</a:t>
            </a:r>
            <a:r>
              <a:rPr lang="en-US" altLang="zh-CN" sz="2000" b="1" i="1">
                <a:solidFill>
                  <a:srgbClr val="000000"/>
                </a:solidFill>
                <a:latin typeface="Times New Roman" panose="02020603050405020304" pitchFamily="18" charset="0"/>
                <a:ea typeface="楷体_GB2312" pitchFamily="49" charset="-122"/>
              </a:rPr>
              <a:t>f</a:t>
            </a:r>
            <a:r>
              <a:rPr lang="en-US" altLang="zh-CN" sz="2000" b="1">
                <a:solidFill>
                  <a:srgbClr val="000000"/>
                </a:solidFill>
                <a:latin typeface="Times New Roman" panose="02020603050405020304" pitchFamily="18" charset="0"/>
                <a:ea typeface="楷体_GB2312" pitchFamily="49" charset="-122"/>
              </a:rPr>
              <a:t>(0) = 0</a:t>
            </a:r>
            <a:r>
              <a:rPr lang="zh-CN" altLang="en-US"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为系统孤立平衡状态</a:t>
            </a:r>
          </a:p>
        </p:txBody>
      </p:sp>
      <p:sp>
        <p:nvSpPr>
          <p:cNvPr id="606219" name="Rectangle 11"/>
          <p:cNvSpPr>
            <a:spLocks noChangeArrowheads="1"/>
          </p:cNvSpPr>
          <p:nvPr/>
        </p:nvSpPr>
        <p:spPr bwMode="auto">
          <a:xfrm>
            <a:off x="3124200" y="35814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buFont typeface="Wingdings" panose="05000000000000000000" pitchFamily="2" charset="2"/>
              <a:buChar char="ü"/>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若判断成立则构造成功，否则构造失败</a:t>
            </a:r>
          </a:p>
        </p:txBody>
      </p:sp>
      <p:sp>
        <p:nvSpPr>
          <p:cNvPr id="606223" name="Rectangle 15"/>
          <p:cNvSpPr>
            <a:spLocks noChangeArrowheads="1"/>
          </p:cNvSpPr>
          <p:nvPr/>
        </p:nvSpPr>
        <p:spPr bwMode="auto">
          <a:xfrm>
            <a:off x="1128713" y="2803525"/>
            <a:ext cx="199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Char char="Ø"/>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构造原则：</a:t>
            </a:r>
          </a:p>
        </p:txBody>
      </p:sp>
      <p:sp>
        <p:nvSpPr>
          <p:cNvPr id="606225" name="Rectangle 17"/>
          <p:cNvSpPr>
            <a:spLocks noChangeArrowheads="1"/>
          </p:cNvSpPr>
          <p:nvPr/>
        </p:nvSpPr>
        <p:spPr bwMode="auto">
          <a:xfrm>
            <a:off x="2754313" y="2057400"/>
            <a:ext cx="6008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先按定理条件构造候选李亚普诺夫函数的导数</a:t>
            </a:r>
          </a:p>
        </p:txBody>
      </p:sp>
      <p:sp>
        <p:nvSpPr>
          <p:cNvPr id="606227" name="Rectangle 19"/>
          <p:cNvSpPr>
            <a:spLocks noChangeArrowheads="1"/>
          </p:cNvSpPr>
          <p:nvPr/>
        </p:nvSpPr>
        <p:spPr bwMode="auto">
          <a:xfrm>
            <a:off x="2763838" y="2590800"/>
            <a:ext cx="5999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在此基础上定出李亚普诺夫函数</a:t>
            </a:r>
          </a:p>
        </p:txBody>
      </p:sp>
      <p:sp>
        <p:nvSpPr>
          <p:cNvPr id="606229" name="Rectangle 21"/>
          <p:cNvSpPr>
            <a:spLocks noChangeArrowheads="1"/>
          </p:cNvSpPr>
          <p:nvPr/>
        </p:nvSpPr>
        <p:spPr bwMode="auto">
          <a:xfrm>
            <a:off x="2781300" y="3124200"/>
            <a:ext cx="598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进一步再判断候选李亚普诺夫函数的正定性</a:t>
            </a:r>
          </a:p>
        </p:txBody>
      </p:sp>
      <p:sp>
        <p:nvSpPr>
          <p:cNvPr id="606230" name="AutoShape 22"/>
          <p:cNvSpPr>
            <a:spLocks/>
          </p:cNvSpPr>
          <p:nvPr/>
        </p:nvSpPr>
        <p:spPr bwMode="auto">
          <a:xfrm>
            <a:off x="2667000" y="2057400"/>
            <a:ext cx="152400" cy="1905000"/>
          </a:xfrm>
          <a:prstGeom prst="leftBrace">
            <a:avLst>
              <a:gd name="adj1" fmla="val 1041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06231" name="Rectangle 23"/>
          <p:cNvSpPr>
            <a:spLocks noChangeArrowheads="1"/>
          </p:cNvSpPr>
          <p:nvPr/>
        </p:nvSpPr>
        <p:spPr bwMode="auto">
          <a:xfrm>
            <a:off x="1154113" y="1203325"/>
            <a:ext cx="7685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buFont typeface="Wingdings" panose="05000000000000000000" pitchFamily="2" charset="2"/>
              <a:buChar char="Ø"/>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特点：采用基于反向思维的思路，构造</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函数 </a:t>
            </a:r>
          </a:p>
        </p:txBody>
      </p:sp>
    </p:spTree>
    <p:extLst>
      <p:ext uri="{BB962C8B-B14F-4D97-AF65-F5344CB8AC3E}">
        <p14:creationId xmlns:p14="http://schemas.microsoft.com/office/powerpoint/2010/main" val="164043236"/>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6211"/>
                                        </p:tgtEl>
                                        <p:attrNameLst>
                                          <p:attrName>style.visibility</p:attrName>
                                        </p:attrNameLst>
                                      </p:cBhvr>
                                      <p:to>
                                        <p:strVal val="visible"/>
                                      </p:to>
                                    </p:set>
                                    <p:animEffect transition="in" filter="blinds(horizontal)">
                                      <p:cBhvr>
                                        <p:cTn id="7" dur="500"/>
                                        <p:tgtEl>
                                          <p:spTgt spid="606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6231"/>
                                        </p:tgtEl>
                                        <p:attrNameLst>
                                          <p:attrName>style.visibility</p:attrName>
                                        </p:attrNameLst>
                                      </p:cBhvr>
                                      <p:to>
                                        <p:strVal val="visible"/>
                                      </p:to>
                                    </p:set>
                                    <p:animEffect transition="in" filter="blinds(horizontal)">
                                      <p:cBhvr>
                                        <p:cTn id="12" dur="500"/>
                                        <p:tgtEl>
                                          <p:spTgt spid="6062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6223"/>
                                        </p:tgtEl>
                                        <p:attrNameLst>
                                          <p:attrName>style.visibility</p:attrName>
                                        </p:attrNameLst>
                                      </p:cBhvr>
                                      <p:to>
                                        <p:strVal val="visible"/>
                                      </p:to>
                                    </p:set>
                                    <p:animEffect transition="in" filter="blinds(horizontal)">
                                      <p:cBhvr>
                                        <p:cTn id="17" dur="500"/>
                                        <p:tgtEl>
                                          <p:spTgt spid="60622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6230"/>
                                        </p:tgtEl>
                                        <p:attrNameLst>
                                          <p:attrName>style.visibility</p:attrName>
                                        </p:attrNameLst>
                                      </p:cBhvr>
                                      <p:to>
                                        <p:strVal val="visible"/>
                                      </p:to>
                                    </p:set>
                                    <p:animEffect transition="in" filter="blinds(horizontal)">
                                      <p:cBhvr>
                                        <p:cTn id="20" dur="500"/>
                                        <p:tgtEl>
                                          <p:spTgt spid="6062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06225"/>
                                        </p:tgtEl>
                                        <p:attrNameLst>
                                          <p:attrName>style.visibility</p:attrName>
                                        </p:attrNameLst>
                                      </p:cBhvr>
                                      <p:to>
                                        <p:strVal val="visible"/>
                                      </p:to>
                                    </p:set>
                                    <p:animEffect transition="in" filter="blinds(horizontal)">
                                      <p:cBhvr>
                                        <p:cTn id="23" dur="500"/>
                                        <p:tgtEl>
                                          <p:spTgt spid="60622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06227"/>
                                        </p:tgtEl>
                                        <p:attrNameLst>
                                          <p:attrName>style.visibility</p:attrName>
                                        </p:attrNameLst>
                                      </p:cBhvr>
                                      <p:to>
                                        <p:strVal val="visible"/>
                                      </p:to>
                                    </p:set>
                                    <p:animEffect transition="in" filter="blinds(horizontal)">
                                      <p:cBhvr>
                                        <p:cTn id="26" dur="500"/>
                                        <p:tgtEl>
                                          <p:spTgt spid="60622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6229"/>
                                        </p:tgtEl>
                                        <p:attrNameLst>
                                          <p:attrName>style.visibility</p:attrName>
                                        </p:attrNameLst>
                                      </p:cBhvr>
                                      <p:to>
                                        <p:strVal val="visible"/>
                                      </p:to>
                                    </p:set>
                                    <p:animEffect transition="in" filter="blinds(horizontal)">
                                      <p:cBhvr>
                                        <p:cTn id="29" dur="500"/>
                                        <p:tgtEl>
                                          <p:spTgt spid="60622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06219"/>
                                        </p:tgtEl>
                                        <p:attrNameLst>
                                          <p:attrName>style.visibility</p:attrName>
                                        </p:attrNameLst>
                                      </p:cBhvr>
                                      <p:to>
                                        <p:strVal val="visible"/>
                                      </p:to>
                                    </p:set>
                                    <p:animEffect transition="in" filter="blinds(horizontal)">
                                      <p:cBhvr>
                                        <p:cTn id="32" dur="500"/>
                                        <p:tgtEl>
                                          <p:spTgt spid="6062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6212"/>
                                        </p:tgtEl>
                                        <p:attrNameLst>
                                          <p:attrName>style.visibility</p:attrName>
                                        </p:attrNameLst>
                                      </p:cBhvr>
                                      <p:to>
                                        <p:strVal val="visible"/>
                                      </p:to>
                                    </p:set>
                                    <p:animEffect transition="in" filter="blinds(horizontal)">
                                      <p:cBhvr>
                                        <p:cTn id="37" dur="500"/>
                                        <p:tgtEl>
                                          <p:spTgt spid="606212"/>
                                        </p:tgtEl>
                                      </p:cBhvr>
                                    </p:animEffect>
                                  </p:childTnLst>
                                </p:cTn>
                              </p:par>
                              <p:par>
                                <p:cTn id="38" presetID="3" presetClass="entr" presetSubtype="10" fill="hold" nodeType="withEffect">
                                  <p:stCondLst>
                                    <p:cond delay="0"/>
                                  </p:stCondLst>
                                  <p:childTnLst>
                                    <p:set>
                                      <p:cBhvr>
                                        <p:cTn id="39" dur="1" fill="hold">
                                          <p:stCondLst>
                                            <p:cond delay="0"/>
                                          </p:stCondLst>
                                        </p:cTn>
                                        <p:tgtEl>
                                          <p:spTgt spid="606213"/>
                                        </p:tgtEl>
                                        <p:attrNameLst>
                                          <p:attrName>style.visibility</p:attrName>
                                        </p:attrNameLst>
                                      </p:cBhvr>
                                      <p:to>
                                        <p:strVal val="visible"/>
                                      </p:to>
                                    </p:set>
                                    <p:animEffect transition="in" filter="blinds(horizontal)">
                                      <p:cBhvr>
                                        <p:cTn id="40" dur="500"/>
                                        <p:tgtEl>
                                          <p:spTgt spid="60621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06214"/>
                                        </p:tgtEl>
                                        <p:attrNameLst>
                                          <p:attrName>style.visibility</p:attrName>
                                        </p:attrNameLst>
                                      </p:cBhvr>
                                      <p:to>
                                        <p:strVal val="visible"/>
                                      </p:to>
                                    </p:set>
                                    <p:animEffect transition="in" filter="blinds(horizontal)">
                                      <p:cBhvr>
                                        <p:cTn id="43" dur="500"/>
                                        <p:tgtEl>
                                          <p:spTgt spid="606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p:bldP spid="606212" grpId="0"/>
      <p:bldP spid="606214" grpId="0"/>
      <p:bldP spid="606219" grpId="0"/>
      <p:bldP spid="606223" grpId="0"/>
      <p:bldP spid="606225" grpId="0"/>
      <p:bldP spid="606227" grpId="0"/>
      <p:bldP spid="606229" grpId="0"/>
      <p:bldP spid="606230" grpId="0" animBg="1"/>
      <p:bldP spid="6062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152400" y="228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变量梯度法</a:t>
            </a:r>
            <a:r>
              <a:rPr lang="en-US" altLang="zh-CN" sz="2400" b="1">
                <a:solidFill>
                  <a:srgbClr val="CC3300"/>
                </a:solidFill>
                <a:latin typeface="Times New Roman" panose="02020603050405020304" pitchFamily="18" charset="0"/>
                <a:ea typeface="楷体_GB2312" pitchFamily="49" charset="-122"/>
              </a:rPr>
              <a:t>——</a:t>
            </a:r>
            <a:r>
              <a:rPr lang="zh-CN" altLang="en-US" sz="2400" b="1">
                <a:solidFill>
                  <a:srgbClr val="CC3300"/>
                </a:solidFill>
                <a:latin typeface="Times New Roman" panose="02020603050405020304" pitchFamily="18" charset="0"/>
                <a:ea typeface="楷体_GB2312" pitchFamily="49" charset="-122"/>
              </a:rPr>
              <a:t>构造思路和方法</a:t>
            </a:r>
          </a:p>
        </p:txBody>
      </p:sp>
      <p:graphicFrame>
        <p:nvGraphicFramePr>
          <p:cNvPr id="607236" name="Object 4"/>
          <p:cNvGraphicFramePr>
            <a:graphicFrameLocks noChangeAspect="1"/>
          </p:cNvGraphicFramePr>
          <p:nvPr/>
        </p:nvGraphicFramePr>
        <p:xfrm>
          <a:off x="5105400" y="322263"/>
          <a:ext cx="1476375" cy="287337"/>
        </p:xfrm>
        <a:graphic>
          <a:graphicData uri="http://schemas.openxmlformats.org/presentationml/2006/ole">
            <mc:AlternateContent xmlns:mc="http://schemas.openxmlformats.org/markup-compatibility/2006">
              <mc:Choice xmlns:v="urn:schemas-microsoft-com:vml" Requires="v">
                <p:oleObj spid="_x0000_s32782" name="公式" r:id="rId3" imgW="1028520" imgH="203040" progId="Equation.3">
                  <p:embed/>
                </p:oleObj>
              </mc:Choice>
              <mc:Fallback>
                <p:oleObj name="公式" r:id="rId3" imgW="10285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22263"/>
                        <a:ext cx="147637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38" name="Rectangle 6"/>
          <p:cNvSpPr>
            <a:spLocks noChangeArrowheads="1"/>
          </p:cNvSpPr>
          <p:nvPr/>
        </p:nvSpPr>
        <p:spPr bwMode="auto">
          <a:xfrm>
            <a:off x="685800" y="8382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(1) </a:t>
            </a:r>
            <a:r>
              <a:rPr lang="zh-CN" altLang="en-US" sz="2000" b="1">
                <a:solidFill>
                  <a:srgbClr val="000000"/>
                </a:solidFill>
                <a:latin typeface="Times New Roman" panose="02020603050405020304" pitchFamily="18" charset="0"/>
                <a:ea typeface="楷体_GB2312" pitchFamily="49" charset="-122"/>
              </a:rPr>
              <a:t>选取候选李亚普诺夫函数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的梯度▽</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p>
        </p:txBody>
      </p:sp>
      <p:graphicFrame>
        <p:nvGraphicFramePr>
          <p:cNvPr id="607239" name="Object 7"/>
          <p:cNvGraphicFramePr>
            <a:graphicFrameLocks noChangeAspect="1"/>
          </p:cNvGraphicFramePr>
          <p:nvPr/>
        </p:nvGraphicFramePr>
        <p:xfrm>
          <a:off x="2133600" y="1755775"/>
          <a:ext cx="3724275" cy="1749425"/>
        </p:xfrm>
        <a:graphic>
          <a:graphicData uri="http://schemas.openxmlformats.org/presentationml/2006/ole">
            <mc:AlternateContent xmlns:mc="http://schemas.openxmlformats.org/markup-compatibility/2006">
              <mc:Choice xmlns:v="urn:schemas-microsoft-com:vml" Requires="v">
                <p:oleObj spid="_x0000_s32783" name="Equation" r:id="rId5" imgW="2425680" imgH="1143000" progId="Equation.DSMT4">
                  <p:embed/>
                </p:oleObj>
              </mc:Choice>
              <mc:Fallback>
                <p:oleObj name="Equation" r:id="rId5" imgW="2425680" imgH="1143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55775"/>
                        <a:ext cx="3724275"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42" name="Text Box 10"/>
          <p:cNvSpPr txBox="1">
            <a:spLocks noChangeArrowheads="1"/>
          </p:cNvSpPr>
          <p:nvPr/>
        </p:nvSpPr>
        <p:spPr bwMode="auto">
          <a:xfrm>
            <a:off x="855663" y="5867400"/>
            <a:ext cx="6840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其中，</a:t>
            </a:r>
            <a:r>
              <a:rPr lang="en-US" altLang="zh-CN" sz="2000" b="1" i="1">
                <a:solidFill>
                  <a:srgbClr val="000000"/>
                </a:solidFill>
                <a:latin typeface="Times New Roman" panose="02020603050405020304" pitchFamily="18" charset="0"/>
                <a:ea typeface="楷体_GB2312" pitchFamily="49" charset="-122"/>
              </a:rPr>
              <a:t>a</a:t>
            </a:r>
            <a:r>
              <a:rPr lang="en-US" altLang="zh-CN" sz="2000" b="1" i="1" baseline="-25000">
                <a:solidFill>
                  <a:srgbClr val="000000"/>
                </a:solidFill>
                <a:latin typeface="Times New Roman" panose="02020603050405020304" pitchFamily="18" charset="0"/>
                <a:ea typeface="楷体_GB2312" pitchFamily="49" charset="-122"/>
              </a:rPr>
              <a:t>ij </a:t>
            </a:r>
            <a:r>
              <a:rPr lang="en-US" altLang="zh-CN" sz="2000" b="1" i="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常数或状态变量的函数</a:t>
            </a:r>
            <a:endParaRPr lang="zh-CN" altLang="en-US" sz="2000" b="1" baseline="-25000">
              <a:solidFill>
                <a:srgbClr val="000000"/>
              </a:solidFill>
              <a:latin typeface="Times New Roman" panose="02020603050405020304" pitchFamily="18" charset="0"/>
              <a:ea typeface="楷体_GB2312" pitchFamily="49" charset="-122"/>
            </a:endParaRPr>
          </a:p>
        </p:txBody>
      </p:sp>
      <p:graphicFrame>
        <p:nvGraphicFramePr>
          <p:cNvPr id="607249" name="Object 17"/>
          <p:cNvGraphicFramePr>
            <a:graphicFrameLocks noChangeAspect="1"/>
          </p:cNvGraphicFramePr>
          <p:nvPr/>
        </p:nvGraphicFramePr>
        <p:xfrm>
          <a:off x="2144713" y="4041775"/>
          <a:ext cx="4408487" cy="1749425"/>
        </p:xfrm>
        <a:graphic>
          <a:graphicData uri="http://schemas.openxmlformats.org/presentationml/2006/ole">
            <mc:AlternateContent xmlns:mc="http://schemas.openxmlformats.org/markup-compatibility/2006">
              <mc:Choice xmlns:v="urn:schemas-microsoft-com:vml" Requires="v">
                <p:oleObj spid="_x0000_s32784" name="Equation" r:id="rId7" imgW="2869920" imgH="1143000" progId="Equation.DSMT4">
                  <p:embed/>
                </p:oleObj>
              </mc:Choice>
              <mc:Fallback>
                <p:oleObj name="Equation" r:id="rId7" imgW="2869920" imgH="1143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4713" y="4041775"/>
                        <a:ext cx="4408487"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50" name="Rectangle 18"/>
          <p:cNvSpPr>
            <a:spLocks noChangeArrowheads="1"/>
          </p:cNvSpPr>
          <p:nvPr/>
        </p:nvSpPr>
        <p:spPr bwMode="auto">
          <a:xfrm>
            <a:off x="1066800" y="12954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的梯度▽</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定义为</a:t>
            </a:r>
          </a:p>
        </p:txBody>
      </p:sp>
      <p:sp>
        <p:nvSpPr>
          <p:cNvPr id="607251" name="Rectangle 19"/>
          <p:cNvSpPr>
            <a:spLocks noChangeArrowheads="1"/>
          </p:cNvSpPr>
          <p:nvPr/>
        </p:nvSpPr>
        <p:spPr bwMode="auto">
          <a:xfrm>
            <a:off x="990600" y="35814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形式上，</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的梯度▽</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选取为</a:t>
            </a:r>
          </a:p>
        </p:txBody>
      </p:sp>
    </p:spTree>
    <p:extLst>
      <p:ext uri="{BB962C8B-B14F-4D97-AF65-F5344CB8AC3E}">
        <p14:creationId xmlns:p14="http://schemas.microsoft.com/office/powerpoint/2010/main" val="1973549690"/>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blinds(horizontal)">
                                      <p:cBhvr>
                                        <p:cTn id="7" dur="500"/>
                                        <p:tgtEl>
                                          <p:spTgt spid="607234"/>
                                        </p:tgtEl>
                                      </p:cBhvr>
                                    </p:animEffect>
                                  </p:childTnLst>
                                </p:cTn>
                              </p:par>
                              <p:par>
                                <p:cTn id="8" presetID="3" presetClass="entr" presetSubtype="10" fill="hold" nodeType="withEffect">
                                  <p:stCondLst>
                                    <p:cond delay="0"/>
                                  </p:stCondLst>
                                  <p:childTnLst>
                                    <p:set>
                                      <p:cBhvr>
                                        <p:cTn id="9" dur="1" fill="hold">
                                          <p:stCondLst>
                                            <p:cond delay="0"/>
                                          </p:stCondLst>
                                        </p:cTn>
                                        <p:tgtEl>
                                          <p:spTgt spid="607236"/>
                                        </p:tgtEl>
                                        <p:attrNameLst>
                                          <p:attrName>style.visibility</p:attrName>
                                        </p:attrNameLst>
                                      </p:cBhvr>
                                      <p:to>
                                        <p:strVal val="visible"/>
                                      </p:to>
                                    </p:set>
                                    <p:animEffect transition="in" filter="blinds(horizontal)">
                                      <p:cBhvr>
                                        <p:cTn id="10" dur="500"/>
                                        <p:tgtEl>
                                          <p:spTgt spid="6072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07238"/>
                                        </p:tgtEl>
                                        <p:attrNameLst>
                                          <p:attrName>style.visibility</p:attrName>
                                        </p:attrNameLst>
                                      </p:cBhvr>
                                      <p:to>
                                        <p:strVal val="visible"/>
                                      </p:to>
                                    </p:set>
                                    <p:animEffect transition="in" filter="blinds(horizontal)">
                                      <p:cBhvr>
                                        <p:cTn id="15" dur="500"/>
                                        <p:tgtEl>
                                          <p:spTgt spid="6072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07250"/>
                                        </p:tgtEl>
                                        <p:attrNameLst>
                                          <p:attrName>style.visibility</p:attrName>
                                        </p:attrNameLst>
                                      </p:cBhvr>
                                      <p:to>
                                        <p:strVal val="visible"/>
                                      </p:to>
                                    </p:set>
                                    <p:animEffect transition="in" filter="blinds(horizontal)">
                                      <p:cBhvr>
                                        <p:cTn id="20" dur="500"/>
                                        <p:tgtEl>
                                          <p:spTgt spid="607250"/>
                                        </p:tgtEl>
                                      </p:cBhvr>
                                    </p:animEffect>
                                  </p:childTnLst>
                                </p:cTn>
                              </p:par>
                              <p:par>
                                <p:cTn id="21" presetID="3" presetClass="entr" presetSubtype="10" fill="hold" nodeType="withEffect">
                                  <p:stCondLst>
                                    <p:cond delay="0"/>
                                  </p:stCondLst>
                                  <p:childTnLst>
                                    <p:set>
                                      <p:cBhvr>
                                        <p:cTn id="22" dur="1" fill="hold">
                                          <p:stCondLst>
                                            <p:cond delay="0"/>
                                          </p:stCondLst>
                                        </p:cTn>
                                        <p:tgtEl>
                                          <p:spTgt spid="607239"/>
                                        </p:tgtEl>
                                        <p:attrNameLst>
                                          <p:attrName>style.visibility</p:attrName>
                                        </p:attrNameLst>
                                      </p:cBhvr>
                                      <p:to>
                                        <p:strVal val="visible"/>
                                      </p:to>
                                    </p:set>
                                    <p:animEffect transition="in" filter="blinds(horizontal)">
                                      <p:cBhvr>
                                        <p:cTn id="23" dur="500"/>
                                        <p:tgtEl>
                                          <p:spTgt spid="6072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07251"/>
                                        </p:tgtEl>
                                        <p:attrNameLst>
                                          <p:attrName>style.visibility</p:attrName>
                                        </p:attrNameLst>
                                      </p:cBhvr>
                                      <p:to>
                                        <p:strVal val="visible"/>
                                      </p:to>
                                    </p:set>
                                    <p:animEffect transition="in" filter="blinds(horizontal)">
                                      <p:cBhvr>
                                        <p:cTn id="28" dur="500"/>
                                        <p:tgtEl>
                                          <p:spTgt spid="607251"/>
                                        </p:tgtEl>
                                      </p:cBhvr>
                                    </p:animEffect>
                                  </p:childTnLst>
                                </p:cTn>
                              </p:par>
                              <p:par>
                                <p:cTn id="29" presetID="3" presetClass="entr" presetSubtype="10" fill="hold" nodeType="withEffect">
                                  <p:stCondLst>
                                    <p:cond delay="0"/>
                                  </p:stCondLst>
                                  <p:childTnLst>
                                    <p:set>
                                      <p:cBhvr>
                                        <p:cTn id="30" dur="1" fill="hold">
                                          <p:stCondLst>
                                            <p:cond delay="0"/>
                                          </p:stCondLst>
                                        </p:cTn>
                                        <p:tgtEl>
                                          <p:spTgt spid="607249"/>
                                        </p:tgtEl>
                                        <p:attrNameLst>
                                          <p:attrName>style.visibility</p:attrName>
                                        </p:attrNameLst>
                                      </p:cBhvr>
                                      <p:to>
                                        <p:strVal val="visible"/>
                                      </p:to>
                                    </p:set>
                                    <p:animEffect transition="in" filter="blinds(horizontal)">
                                      <p:cBhvr>
                                        <p:cTn id="31" dur="500"/>
                                        <p:tgtEl>
                                          <p:spTgt spid="60724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07242"/>
                                        </p:tgtEl>
                                        <p:attrNameLst>
                                          <p:attrName>style.visibility</p:attrName>
                                        </p:attrNameLst>
                                      </p:cBhvr>
                                      <p:to>
                                        <p:strVal val="visible"/>
                                      </p:to>
                                    </p:set>
                                    <p:animEffect transition="in" filter="blinds(horizontal)">
                                      <p:cBhvr>
                                        <p:cTn id="34" dur="500"/>
                                        <p:tgtEl>
                                          <p:spTgt spid="607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p:bldP spid="607238" grpId="0"/>
      <p:bldP spid="607242" grpId="0"/>
      <p:bldP spid="607250" grpId="0"/>
      <p:bldP spid="6072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7491" name="Object 3"/>
          <p:cNvGraphicFramePr>
            <a:graphicFrameLocks noChangeAspect="1"/>
          </p:cNvGraphicFramePr>
          <p:nvPr/>
        </p:nvGraphicFramePr>
        <p:xfrm>
          <a:off x="1095375" y="2514600"/>
          <a:ext cx="2754313" cy="463550"/>
        </p:xfrm>
        <a:graphic>
          <a:graphicData uri="http://schemas.openxmlformats.org/presentationml/2006/ole">
            <mc:AlternateContent xmlns:mc="http://schemas.openxmlformats.org/markup-compatibility/2006">
              <mc:Choice xmlns:v="urn:schemas-microsoft-com:vml" Requires="v">
                <p:oleObj spid="_x0000_s3090" name="Equation" r:id="rId3" imgW="1650960" imgH="279360" progId="Equation.DSMT4">
                  <p:embed/>
                </p:oleObj>
              </mc:Choice>
              <mc:Fallback>
                <p:oleObj name="Equation" r:id="rId3" imgW="165096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2514600"/>
                        <a:ext cx="275431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492" name="Text Box 4"/>
          <p:cNvSpPr txBox="1">
            <a:spLocks noChangeArrowheads="1"/>
          </p:cNvSpPr>
          <p:nvPr/>
        </p:nvSpPr>
        <p:spPr bwMode="auto">
          <a:xfrm>
            <a:off x="457200" y="698500"/>
            <a:ext cx="8229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zh-CN" altLang="en-US" sz="2000" b="1">
                <a:solidFill>
                  <a:schemeClr val="accent2"/>
                </a:solidFill>
                <a:latin typeface="Times New Roman" panose="02020603050405020304" pitchFamily="18" charset="0"/>
                <a:ea typeface="楷体_GB2312" pitchFamily="49" charset="-122"/>
              </a:rPr>
              <a:t>零初始条件</a:t>
            </a:r>
            <a:r>
              <a:rPr lang="en-US" altLang="zh-CN" sz="2000" b="1" i="1">
                <a:latin typeface="Times New Roman" panose="02020603050405020304" pitchFamily="18" charset="0"/>
                <a:ea typeface="楷体_GB2312" pitchFamily="49" charset="-122"/>
              </a:rPr>
              <a:t>p</a:t>
            </a:r>
            <a:r>
              <a:rPr lang="zh-CN" altLang="en-US" sz="2000" b="1">
                <a:latin typeface="Times New Roman" panose="02020603050405020304" pitchFamily="18" charset="0"/>
                <a:ea typeface="楷体_GB2312" pitchFamily="49" charset="-122"/>
              </a:rPr>
              <a:t>维输入和</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维输出连续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系统，令初始时刻为</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，则系统</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为：真或严真传递函数矩阵</a:t>
            </a:r>
            <a:r>
              <a:rPr lang="en-US" altLang="zh-CN" sz="2000" b="1" i="1">
                <a:solidFill>
                  <a:srgbClr val="FF0000"/>
                </a:solidFill>
                <a:latin typeface="Times New Roman" panose="02020603050405020304" pitchFamily="18" charset="0"/>
                <a:ea typeface="楷体_GB2312" pitchFamily="49" charset="-122"/>
              </a:rPr>
              <a:t>G</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s</a:t>
            </a:r>
            <a:r>
              <a:rPr lang="en-US" altLang="zh-CN" sz="2000" b="1">
                <a:solidFill>
                  <a:srgbClr val="FF0000"/>
                </a:solidFill>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a:t>
            </a:r>
            <a:r>
              <a:rPr lang="zh-CN" altLang="en-US" sz="2000" b="1">
                <a:solidFill>
                  <a:schemeClr val="accent2"/>
                </a:solidFill>
                <a:latin typeface="Times New Roman" panose="02020603050405020304" pitchFamily="18" charset="0"/>
                <a:ea typeface="楷体_GB2312" pitchFamily="49" charset="-122"/>
              </a:rPr>
              <a:t>所有极点均具有负实部</a:t>
            </a:r>
            <a:endParaRPr lang="zh-CN" altLang="en-US" sz="2000" b="1">
              <a:latin typeface="Times New Roman" panose="02020603050405020304" pitchFamily="18" charset="0"/>
              <a:ea typeface="楷体_GB2312" pitchFamily="49" charset="-122"/>
            </a:endParaRPr>
          </a:p>
        </p:txBody>
      </p:sp>
      <p:sp>
        <p:nvSpPr>
          <p:cNvPr id="447493" name="Text Box 5"/>
          <p:cNvSpPr txBox="1">
            <a:spLocks noChangeArrowheads="1"/>
          </p:cNvSpPr>
          <p:nvPr/>
        </p:nvSpPr>
        <p:spPr bwMode="auto">
          <a:xfrm>
            <a:off x="457200" y="1981200"/>
            <a:ext cx="80279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：注意关系式</a:t>
            </a:r>
          </a:p>
        </p:txBody>
      </p:sp>
      <p:graphicFrame>
        <p:nvGraphicFramePr>
          <p:cNvPr id="447494" name="Object 6"/>
          <p:cNvGraphicFramePr>
            <a:graphicFrameLocks noChangeAspect="1"/>
          </p:cNvGraphicFramePr>
          <p:nvPr/>
        </p:nvGraphicFramePr>
        <p:xfrm>
          <a:off x="1035050" y="2971800"/>
          <a:ext cx="6737350" cy="1673225"/>
        </p:xfrm>
        <a:graphic>
          <a:graphicData uri="http://schemas.openxmlformats.org/presentationml/2006/ole">
            <mc:AlternateContent xmlns:mc="http://schemas.openxmlformats.org/markup-compatibility/2006">
              <mc:Choice xmlns:v="urn:schemas-microsoft-com:vml" Requires="v">
                <p:oleObj spid="_x0000_s3091" name="Equation" r:id="rId5" imgW="3835080" imgH="965160" progId="Equation.DSMT4">
                  <p:embed/>
                </p:oleObj>
              </mc:Choice>
              <mc:Fallback>
                <p:oleObj name="Equation" r:id="rId5" imgW="3835080" imgH="965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2971800"/>
                        <a:ext cx="6737350"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496" name="Rectangle 8"/>
          <p:cNvSpPr>
            <a:spLocks noChangeArrowheads="1"/>
          </p:cNvSpPr>
          <p:nvPr/>
        </p:nvSpPr>
        <p:spPr bwMode="auto">
          <a:xfrm>
            <a:off x="171450" y="239713"/>
            <a:ext cx="417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b="1">
                <a:solidFill>
                  <a:schemeClr val="accent2"/>
                </a:solidFill>
                <a:latin typeface="Times New Roman" panose="02020603050405020304" pitchFamily="18" charset="0"/>
                <a:ea typeface="楷体_GB2312" pitchFamily="49" charset="-122"/>
              </a:rPr>
              <a:t>LTI</a:t>
            </a:r>
            <a:r>
              <a:rPr lang="zh-CN" altLang="en-US" sz="2000" b="1">
                <a:solidFill>
                  <a:schemeClr val="accent2"/>
                </a:solidFill>
                <a:latin typeface="Times New Roman" panose="02020603050405020304" pitchFamily="18" charset="0"/>
                <a:ea typeface="楷体_GB2312" pitchFamily="49" charset="-122"/>
              </a:rPr>
              <a:t>系统的</a:t>
            </a:r>
            <a:r>
              <a:rPr lang="en-US" altLang="zh-CN" sz="2000" b="1">
                <a:solidFill>
                  <a:schemeClr val="accent2"/>
                </a:solidFill>
                <a:latin typeface="Times New Roman" panose="02020603050405020304" pitchFamily="18" charset="0"/>
                <a:ea typeface="楷体_GB2312" pitchFamily="49" charset="-122"/>
              </a:rPr>
              <a:t>BIBO</a:t>
            </a:r>
            <a:r>
              <a:rPr lang="zh-CN" altLang="en-US" sz="2000" b="1">
                <a:solidFill>
                  <a:schemeClr val="accent2"/>
                </a:solidFill>
                <a:latin typeface="Times New Roman" panose="02020603050405020304" pitchFamily="18" charset="0"/>
                <a:ea typeface="楷体_GB2312" pitchFamily="49" charset="-122"/>
              </a:rPr>
              <a:t>稳定性</a:t>
            </a:r>
          </a:p>
        </p:txBody>
      </p:sp>
      <p:graphicFrame>
        <p:nvGraphicFramePr>
          <p:cNvPr id="447497" name="Object 9"/>
          <p:cNvGraphicFramePr>
            <a:graphicFrameLocks noChangeAspect="1"/>
          </p:cNvGraphicFramePr>
          <p:nvPr/>
        </p:nvGraphicFramePr>
        <p:xfrm>
          <a:off x="960438" y="4749800"/>
          <a:ext cx="3992562" cy="660400"/>
        </p:xfrm>
        <a:graphic>
          <a:graphicData uri="http://schemas.openxmlformats.org/presentationml/2006/ole">
            <mc:AlternateContent xmlns:mc="http://schemas.openxmlformats.org/markup-compatibility/2006">
              <mc:Choice xmlns:v="urn:schemas-microsoft-com:vml" Requires="v">
                <p:oleObj spid="_x0000_s3092" name="Equation" r:id="rId7" imgW="2273040" imgH="380880" progId="Equation.DSMT4">
                  <p:embed/>
                </p:oleObj>
              </mc:Choice>
              <mc:Fallback>
                <p:oleObj name="Equation" r:id="rId7" imgW="2273040" imgH="380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438" y="4749800"/>
                        <a:ext cx="3992562"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498" name="Object 10"/>
          <p:cNvGraphicFramePr>
            <a:graphicFrameLocks noChangeAspect="1"/>
          </p:cNvGraphicFramePr>
          <p:nvPr/>
        </p:nvGraphicFramePr>
        <p:xfrm>
          <a:off x="915988" y="5459413"/>
          <a:ext cx="8075612" cy="484187"/>
        </p:xfrm>
        <a:graphic>
          <a:graphicData uri="http://schemas.openxmlformats.org/presentationml/2006/ole">
            <mc:AlternateContent xmlns:mc="http://schemas.openxmlformats.org/markup-compatibility/2006">
              <mc:Choice xmlns:v="urn:schemas-microsoft-com:vml" Requires="v">
                <p:oleObj spid="_x0000_s3093" name="Equation" r:id="rId9" imgW="4597200" imgH="279360" progId="Equation.DSMT4">
                  <p:embed/>
                </p:oleObj>
              </mc:Choice>
              <mc:Fallback>
                <p:oleObj name="Equation" r:id="rId9" imgW="459720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988" y="5459413"/>
                        <a:ext cx="8075612"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499" name="Text Box 11"/>
          <p:cNvSpPr txBox="1">
            <a:spLocks noChangeArrowheads="1"/>
          </p:cNvSpPr>
          <p:nvPr/>
        </p:nvSpPr>
        <p:spPr bwMode="auto">
          <a:xfrm>
            <a:off x="838200" y="6019800"/>
            <a:ext cx="7726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dirty="0">
                <a:latin typeface="Times New Roman" panose="02020603050405020304" pitchFamily="18" charset="0"/>
                <a:ea typeface="楷体_GB2312" pitchFamily="49" charset="-122"/>
              </a:rPr>
              <a:t>由前一结论，系统</a:t>
            </a:r>
            <a:r>
              <a:rPr lang="en-US" altLang="zh-CN" sz="2000" b="1" dirty="0">
                <a:latin typeface="Times New Roman" panose="02020603050405020304" pitchFamily="18" charset="0"/>
                <a:ea typeface="楷体_GB2312" pitchFamily="49" charset="-122"/>
              </a:rPr>
              <a:t>BIBO</a:t>
            </a:r>
            <a:r>
              <a:rPr lang="zh-CN" altLang="en-US" sz="2000" b="1" dirty="0" smtClean="0">
                <a:latin typeface="Times New Roman" panose="02020603050405020304" pitchFamily="18" charset="0"/>
                <a:ea typeface="楷体_GB2312" pitchFamily="49" charset="-122"/>
              </a:rPr>
              <a:t>稳定</a:t>
            </a:r>
            <a:endParaRPr lang="en-US" altLang="zh-CN" sz="2000" b="1" dirty="0">
              <a:solidFill>
                <a:srgbClr val="FF0000"/>
              </a:solidFill>
              <a:latin typeface="Times New Roman" panose="02020603050405020304" pitchFamily="18" charset="0"/>
              <a:ea typeface="楷体_GB2312" pitchFamily="49" charset="-122"/>
            </a:endParaRPr>
          </a:p>
        </p:txBody>
      </p:sp>
      <p:sp>
        <p:nvSpPr>
          <p:cNvPr id="447500" name="AutoShape 12"/>
          <p:cNvSpPr>
            <a:spLocks/>
          </p:cNvSpPr>
          <p:nvPr/>
        </p:nvSpPr>
        <p:spPr bwMode="auto">
          <a:xfrm>
            <a:off x="914400" y="2514600"/>
            <a:ext cx="152400" cy="2057400"/>
          </a:xfrm>
          <a:prstGeom prst="leftBrace">
            <a:avLst>
              <a:gd name="adj1" fmla="val 1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01" name="AutoShape 13"/>
          <p:cNvSpPr>
            <a:spLocks noChangeArrowheads="1"/>
          </p:cNvSpPr>
          <p:nvPr/>
        </p:nvSpPr>
        <p:spPr bwMode="auto">
          <a:xfrm>
            <a:off x="304800" y="4800600"/>
            <a:ext cx="533400" cy="381000"/>
          </a:xfrm>
          <a:prstGeom prst="rightArrow">
            <a:avLst>
              <a:gd name="adj1" fmla="val 50000"/>
              <a:gd name="adj2" fmla="val 3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02" name="AutoShape 14"/>
          <p:cNvSpPr>
            <a:spLocks noChangeArrowheads="1"/>
          </p:cNvSpPr>
          <p:nvPr/>
        </p:nvSpPr>
        <p:spPr bwMode="auto">
          <a:xfrm>
            <a:off x="304800" y="5486400"/>
            <a:ext cx="533400" cy="381000"/>
          </a:xfrm>
          <a:prstGeom prst="rightArrow">
            <a:avLst>
              <a:gd name="adj1" fmla="val 50000"/>
              <a:gd name="adj2" fmla="val 3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18285966"/>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7496"/>
                                        </p:tgtEl>
                                        <p:attrNameLst>
                                          <p:attrName>style.visibility</p:attrName>
                                        </p:attrNameLst>
                                      </p:cBhvr>
                                      <p:to>
                                        <p:strVal val="visible"/>
                                      </p:to>
                                    </p:set>
                                    <p:animEffect transition="in" filter="blinds(horizontal)">
                                      <p:cBhvr>
                                        <p:cTn id="7" dur="500"/>
                                        <p:tgtEl>
                                          <p:spTgt spid="447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7492"/>
                                        </p:tgtEl>
                                        <p:attrNameLst>
                                          <p:attrName>style.visibility</p:attrName>
                                        </p:attrNameLst>
                                      </p:cBhvr>
                                      <p:to>
                                        <p:strVal val="visible"/>
                                      </p:to>
                                    </p:set>
                                    <p:animEffect transition="in" filter="blinds(horizontal)">
                                      <p:cBhvr>
                                        <p:cTn id="12" dur="500"/>
                                        <p:tgtEl>
                                          <p:spTgt spid="447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blinds(horizontal)">
                                      <p:cBhvr>
                                        <p:cTn id="17" dur="500"/>
                                        <p:tgtEl>
                                          <p:spTgt spid="447493"/>
                                        </p:tgtEl>
                                      </p:cBhvr>
                                    </p:animEffect>
                                  </p:childTnLst>
                                </p:cTn>
                              </p:par>
                              <p:par>
                                <p:cTn id="18" presetID="3" presetClass="entr" presetSubtype="10" fill="hold" nodeType="withEffect">
                                  <p:stCondLst>
                                    <p:cond delay="0"/>
                                  </p:stCondLst>
                                  <p:childTnLst>
                                    <p:set>
                                      <p:cBhvr>
                                        <p:cTn id="19" dur="1" fill="hold">
                                          <p:stCondLst>
                                            <p:cond delay="0"/>
                                          </p:stCondLst>
                                        </p:cTn>
                                        <p:tgtEl>
                                          <p:spTgt spid="447491"/>
                                        </p:tgtEl>
                                        <p:attrNameLst>
                                          <p:attrName>style.visibility</p:attrName>
                                        </p:attrNameLst>
                                      </p:cBhvr>
                                      <p:to>
                                        <p:strVal val="visible"/>
                                      </p:to>
                                    </p:set>
                                    <p:animEffect transition="in" filter="blinds(horizontal)">
                                      <p:cBhvr>
                                        <p:cTn id="20" dur="500"/>
                                        <p:tgtEl>
                                          <p:spTgt spid="447491"/>
                                        </p:tgtEl>
                                      </p:cBhvr>
                                    </p:animEffect>
                                  </p:childTnLst>
                                </p:cTn>
                              </p:par>
                              <p:par>
                                <p:cTn id="21" presetID="3" presetClass="entr" presetSubtype="10" fill="hold" nodeType="withEffect">
                                  <p:stCondLst>
                                    <p:cond delay="0"/>
                                  </p:stCondLst>
                                  <p:childTnLst>
                                    <p:set>
                                      <p:cBhvr>
                                        <p:cTn id="22" dur="1" fill="hold">
                                          <p:stCondLst>
                                            <p:cond delay="0"/>
                                          </p:stCondLst>
                                        </p:cTn>
                                        <p:tgtEl>
                                          <p:spTgt spid="447494"/>
                                        </p:tgtEl>
                                        <p:attrNameLst>
                                          <p:attrName>style.visibility</p:attrName>
                                        </p:attrNameLst>
                                      </p:cBhvr>
                                      <p:to>
                                        <p:strVal val="visible"/>
                                      </p:to>
                                    </p:set>
                                    <p:animEffect transition="in" filter="blinds(horizontal)">
                                      <p:cBhvr>
                                        <p:cTn id="23" dur="500"/>
                                        <p:tgtEl>
                                          <p:spTgt spid="44749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47500"/>
                                        </p:tgtEl>
                                        <p:attrNameLst>
                                          <p:attrName>style.visibility</p:attrName>
                                        </p:attrNameLst>
                                      </p:cBhvr>
                                      <p:to>
                                        <p:strVal val="visible"/>
                                      </p:to>
                                    </p:set>
                                    <p:animEffect transition="in" filter="blinds(horizontal)">
                                      <p:cBhvr>
                                        <p:cTn id="26" dur="500"/>
                                        <p:tgtEl>
                                          <p:spTgt spid="4475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47497"/>
                                        </p:tgtEl>
                                        <p:attrNameLst>
                                          <p:attrName>style.visibility</p:attrName>
                                        </p:attrNameLst>
                                      </p:cBhvr>
                                      <p:to>
                                        <p:strVal val="visible"/>
                                      </p:to>
                                    </p:set>
                                    <p:animEffect transition="in" filter="blinds(horizontal)">
                                      <p:cBhvr>
                                        <p:cTn id="31" dur="500"/>
                                        <p:tgtEl>
                                          <p:spTgt spid="44749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7501"/>
                                        </p:tgtEl>
                                        <p:attrNameLst>
                                          <p:attrName>style.visibility</p:attrName>
                                        </p:attrNameLst>
                                      </p:cBhvr>
                                      <p:to>
                                        <p:strVal val="visible"/>
                                      </p:to>
                                    </p:set>
                                    <p:animEffect transition="in" filter="blinds(horizontal)">
                                      <p:cBhvr>
                                        <p:cTn id="34" dur="500"/>
                                        <p:tgtEl>
                                          <p:spTgt spid="4475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47498"/>
                                        </p:tgtEl>
                                        <p:attrNameLst>
                                          <p:attrName>style.visibility</p:attrName>
                                        </p:attrNameLst>
                                      </p:cBhvr>
                                      <p:to>
                                        <p:strVal val="visible"/>
                                      </p:to>
                                    </p:set>
                                    <p:animEffect transition="in" filter="blinds(horizontal)">
                                      <p:cBhvr>
                                        <p:cTn id="39" dur="500"/>
                                        <p:tgtEl>
                                          <p:spTgt spid="44749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47502"/>
                                        </p:tgtEl>
                                        <p:attrNameLst>
                                          <p:attrName>style.visibility</p:attrName>
                                        </p:attrNameLst>
                                      </p:cBhvr>
                                      <p:to>
                                        <p:strVal val="visible"/>
                                      </p:to>
                                    </p:set>
                                    <p:animEffect transition="in" filter="blinds(horizontal)">
                                      <p:cBhvr>
                                        <p:cTn id="42" dur="500"/>
                                        <p:tgtEl>
                                          <p:spTgt spid="4475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7499"/>
                                        </p:tgtEl>
                                        <p:attrNameLst>
                                          <p:attrName>style.visibility</p:attrName>
                                        </p:attrNameLst>
                                      </p:cBhvr>
                                      <p:to>
                                        <p:strVal val="visible"/>
                                      </p:to>
                                    </p:set>
                                    <p:animEffect transition="in" filter="blinds(horizontal)">
                                      <p:cBhvr>
                                        <p:cTn id="47" dur="500"/>
                                        <p:tgtEl>
                                          <p:spTgt spid="44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P spid="447493" grpId="0"/>
      <p:bldP spid="447496" grpId="0"/>
      <p:bldP spid="447499" grpId="0"/>
      <p:bldP spid="447500" grpId="0" animBg="1"/>
      <p:bldP spid="447501" grpId="0" animBg="1"/>
      <p:bldP spid="4475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503238" y="793750"/>
            <a:ext cx="6030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b="1">
                <a:solidFill>
                  <a:srgbClr val="000000"/>
                </a:solidFill>
                <a:latin typeface="Times New Roman" panose="02020603050405020304" pitchFamily="18" charset="0"/>
                <a:ea typeface="楷体_GB2312" pitchFamily="49" charset="-122"/>
              </a:rPr>
              <a:t>(2) </a:t>
            </a:r>
            <a:r>
              <a:rPr lang="zh-CN" altLang="en-US" b="1">
                <a:solidFill>
                  <a:srgbClr val="000000"/>
                </a:solidFill>
                <a:latin typeface="Times New Roman" panose="02020603050405020304" pitchFamily="18" charset="0"/>
                <a:ea typeface="楷体_GB2312" pitchFamily="49" charset="-122"/>
              </a:rPr>
              <a:t>按稳定性结论给出的条件引入对梯度▽</a:t>
            </a:r>
            <a:r>
              <a:rPr lang="en-US" altLang="zh-CN" b="1">
                <a:solidFill>
                  <a:srgbClr val="000000"/>
                </a:solidFill>
                <a:latin typeface="Times New Roman" panose="02020603050405020304" pitchFamily="18" charset="0"/>
                <a:ea typeface="楷体_GB2312" pitchFamily="49" charset="-122"/>
              </a:rPr>
              <a:t>V(</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的限制</a:t>
            </a:r>
          </a:p>
        </p:txBody>
      </p:sp>
      <p:graphicFrame>
        <p:nvGraphicFramePr>
          <p:cNvPr id="468996" name="Object 4"/>
          <p:cNvGraphicFramePr>
            <a:graphicFrameLocks noChangeAspect="1"/>
          </p:cNvGraphicFramePr>
          <p:nvPr/>
        </p:nvGraphicFramePr>
        <p:xfrm>
          <a:off x="3200400" y="5870575"/>
          <a:ext cx="2555875" cy="692150"/>
        </p:xfrm>
        <a:graphic>
          <a:graphicData uri="http://schemas.openxmlformats.org/presentationml/2006/ole">
            <mc:AlternateContent xmlns:mc="http://schemas.openxmlformats.org/markup-compatibility/2006">
              <mc:Choice xmlns:v="urn:schemas-microsoft-com:vml" Requires="v">
                <p:oleObj spid="_x0000_s33822" name="公式" r:id="rId3" imgW="1726920" imgH="469800" progId="Equation.3">
                  <p:embed/>
                </p:oleObj>
              </mc:Choice>
              <mc:Fallback>
                <p:oleObj name="公式" r:id="rId3" imgW="172692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870575"/>
                        <a:ext cx="255587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8998" name="Object 6"/>
          <p:cNvGraphicFramePr>
            <a:graphicFrameLocks noChangeAspect="1"/>
          </p:cNvGraphicFramePr>
          <p:nvPr/>
        </p:nvGraphicFramePr>
        <p:xfrm>
          <a:off x="3228975" y="3746500"/>
          <a:ext cx="3095625" cy="666750"/>
        </p:xfrm>
        <a:graphic>
          <a:graphicData uri="http://schemas.openxmlformats.org/presentationml/2006/ole">
            <mc:AlternateContent xmlns:mc="http://schemas.openxmlformats.org/markup-compatibility/2006">
              <mc:Choice xmlns:v="urn:schemas-microsoft-com:vml" Requires="v">
                <p:oleObj spid="_x0000_s33823" name="公式" r:id="rId5" imgW="1815840" imgH="393480" progId="Equation.3">
                  <p:embed/>
                </p:oleObj>
              </mc:Choice>
              <mc:Fallback>
                <p:oleObj name="公式" r:id="rId5" imgW="18158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75" y="3746500"/>
                        <a:ext cx="309562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9000" name="Object 8"/>
          <p:cNvGraphicFramePr>
            <a:graphicFrameLocks noChangeAspect="1"/>
          </p:cNvGraphicFramePr>
          <p:nvPr/>
        </p:nvGraphicFramePr>
        <p:xfrm>
          <a:off x="1371600" y="1335088"/>
          <a:ext cx="4643438" cy="2306637"/>
        </p:xfrm>
        <a:graphic>
          <a:graphicData uri="http://schemas.openxmlformats.org/presentationml/2006/ole">
            <mc:AlternateContent xmlns:mc="http://schemas.openxmlformats.org/markup-compatibility/2006">
              <mc:Choice xmlns:v="urn:schemas-microsoft-com:vml" Requires="v">
                <p:oleObj spid="_x0000_s33824" name="公式" r:id="rId7" imgW="2552400" imgH="1409400" progId="Equation.3">
                  <p:embed/>
                </p:oleObj>
              </mc:Choice>
              <mc:Fallback>
                <p:oleObj name="公式" r:id="rId7" imgW="2552400" imgH="140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1335088"/>
                        <a:ext cx="4643438" cy="230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9001" name="Object 9"/>
          <p:cNvGraphicFramePr>
            <a:graphicFrameLocks noChangeAspect="1"/>
          </p:cNvGraphicFramePr>
          <p:nvPr/>
        </p:nvGraphicFramePr>
        <p:xfrm>
          <a:off x="1371600" y="4610100"/>
          <a:ext cx="6840538" cy="669925"/>
        </p:xfrm>
        <a:graphic>
          <a:graphicData uri="http://schemas.openxmlformats.org/presentationml/2006/ole">
            <mc:AlternateContent xmlns:mc="http://schemas.openxmlformats.org/markup-compatibility/2006">
              <mc:Choice xmlns:v="urn:schemas-microsoft-com:vml" Requires="v">
                <p:oleObj spid="_x0000_s33825" name="公式" r:id="rId9" imgW="3987720" imgH="393480" progId="Equation.3">
                  <p:embed/>
                </p:oleObj>
              </mc:Choice>
              <mc:Fallback>
                <p:oleObj name="公式" r:id="rId9" imgW="398772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610100"/>
                        <a:ext cx="6840538"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02" name="AutoShape 10"/>
          <p:cNvSpPr>
            <a:spLocks/>
          </p:cNvSpPr>
          <p:nvPr/>
        </p:nvSpPr>
        <p:spPr bwMode="auto">
          <a:xfrm>
            <a:off x="7696200" y="3886200"/>
            <a:ext cx="1371600" cy="457200"/>
          </a:xfrm>
          <a:prstGeom prst="borderCallout2">
            <a:avLst>
              <a:gd name="adj1" fmla="val 25000"/>
              <a:gd name="adj2" fmla="val -5556"/>
              <a:gd name="adj3" fmla="val 25000"/>
              <a:gd name="adj4" fmla="val -11458"/>
              <a:gd name="adj5" fmla="val 177431"/>
              <a:gd name="adj6" fmla="val -17593"/>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b="1">
                <a:solidFill>
                  <a:srgbClr val="000000"/>
                </a:solidFill>
                <a:latin typeface="Times New Roman" panose="02020603050405020304" pitchFamily="18" charset="0"/>
                <a:ea typeface="楷体_GB2312" pitchFamily="49" charset="-122"/>
              </a:rPr>
              <a:t>矢量的积分</a:t>
            </a:r>
          </a:p>
        </p:txBody>
      </p:sp>
      <p:sp>
        <p:nvSpPr>
          <p:cNvPr id="469003" name="Rectangle 11"/>
          <p:cNvSpPr>
            <a:spLocks noChangeArrowheads="1"/>
          </p:cNvSpPr>
          <p:nvPr/>
        </p:nvSpPr>
        <p:spPr bwMode="auto">
          <a:xfrm>
            <a:off x="762000" y="5330825"/>
            <a:ext cx="297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000000"/>
                </a:solidFill>
                <a:latin typeface="Times New Roman" panose="02020603050405020304" pitchFamily="18" charset="0"/>
                <a:ea typeface="楷体_GB2312" pitchFamily="49" charset="-122"/>
              </a:rPr>
              <a:t>矢量的积分与路径无关</a:t>
            </a:r>
          </a:p>
        </p:txBody>
      </p:sp>
      <p:sp>
        <p:nvSpPr>
          <p:cNvPr id="469004" name="AutoShape 12"/>
          <p:cNvSpPr>
            <a:spLocks noChangeArrowheads="1"/>
          </p:cNvSpPr>
          <p:nvPr/>
        </p:nvSpPr>
        <p:spPr bwMode="auto">
          <a:xfrm>
            <a:off x="3311525" y="5438775"/>
            <a:ext cx="865188" cy="179388"/>
          </a:xfrm>
          <a:prstGeom prst="rightArrow">
            <a:avLst>
              <a:gd name="adj1" fmla="val 50000"/>
              <a:gd name="adj2" fmla="val 120575"/>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69005" name="Rectangle 13"/>
          <p:cNvSpPr>
            <a:spLocks noChangeArrowheads="1"/>
          </p:cNvSpPr>
          <p:nvPr/>
        </p:nvSpPr>
        <p:spPr bwMode="auto">
          <a:xfrm>
            <a:off x="4392613" y="5332413"/>
            <a:ext cx="3227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000000"/>
                </a:solidFill>
                <a:latin typeface="Times New Roman" panose="02020603050405020304" pitchFamily="18" charset="0"/>
                <a:ea typeface="楷体_GB2312" pitchFamily="49" charset="-122"/>
              </a:rPr>
              <a:t>则旋度</a:t>
            </a:r>
            <a:r>
              <a:rPr lang="en-US" altLang="zh-CN" b="1">
                <a:solidFill>
                  <a:srgbClr val="000000"/>
                </a:solidFill>
                <a:latin typeface="Times New Roman" panose="02020603050405020304" pitchFamily="18" charset="0"/>
                <a:ea typeface="楷体_GB2312" pitchFamily="49" charset="-122"/>
              </a:rPr>
              <a:t>rot▽V(</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)=0</a:t>
            </a:r>
          </a:p>
        </p:txBody>
      </p:sp>
      <p:sp>
        <p:nvSpPr>
          <p:cNvPr id="469006" name="AutoShape 14"/>
          <p:cNvSpPr>
            <a:spLocks noChangeArrowheads="1"/>
          </p:cNvSpPr>
          <p:nvPr/>
        </p:nvSpPr>
        <p:spPr bwMode="auto">
          <a:xfrm>
            <a:off x="990600" y="6145213"/>
            <a:ext cx="865188" cy="179387"/>
          </a:xfrm>
          <a:prstGeom prst="rightArrow">
            <a:avLst>
              <a:gd name="adj1" fmla="val 50000"/>
              <a:gd name="adj2" fmla="val 120576"/>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69007" name="AutoShape 15"/>
          <p:cNvSpPr>
            <a:spLocks/>
          </p:cNvSpPr>
          <p:nvPr/>
        </p:nvSpPr>
        <p:spPr bwMode="auto">
          <a:xfrm>
            <a:off x="7467600" y="3062288"/>
            <a:ext cx="1600200" cy="609600"/>
          </a:xfrm>
          <a:prstGeom prst="borderCallout2">
            <a:avLst>
              <a:gd name="adj1" fmla="val 18750"/>
              <a:gd name="adj2" fmla="val -4764"/>
              <a:gd name="adj3" fmla="val 18750"/>
              <a:gd name="adj4" fmla="val -14384"/>
              <a:gd name="adj5" fmla="val 271616"/>
              <a:gd name="adj6" fmla="val -24106"/>
            </a:avLst>
          </a:prstGeom>
          <a:solidFill>
            <a:srgbClr val="A9F3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b="1">
                <a:solidFill>
                  <a:srgbClr val="000000"/>
                </a:solidFill>
                <a:latin typeface="Times New Roman" panose="02020603050405020304" pitchFamily="18" charset="0"/>
                <a:ea typeface="楷体_GB2312" pitchFamily="49" charset="-122"/>
              </a:rPr>
              <a:t>设梯度▽</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对应于有势场</a:t>
            </a:r>
          </a:p>
        </p:txBody>
      </p:sp>
      <p:graphicFrame>
        <p:nvGraphicFramePr>
          <p:cNvPr id="469008" name="Object 16"/>
          <p:cNvGraphicFramePr>
            <a:graphicFrameLocks noChangeAspect="1"/>
          </p:cNvGraphicFramePr>
          <p:nvPr/>
        </p:nvGraphicFramePr>
        <p:xfrm>
          <a:off x="1800225" y="1828800"/>
          <a:ext cx="4535488" cy="2036763"/>
        </p:xfrm>
        <a:graphic>
          <a:graphicData uri="http://schemas.openxmlformats.org/presentationml/2006/ole">
            <mc:AlternateContent xmlns:mc="http://schemas.openxmlformats.org/markup-compatibility/2006">
              <mc:Choice xmlns:v="urn:schemas-microsoft-com:vml" Requires="v">
                <p:oleObj spid="_x0000_s33826" name="公式" r:id="rId11" imgW="3098520" imgH="1396800" progId="Equation.3">
                  <p:embed/>
                </p:oleObj>
              </mc:Choice>
              <mc:Fallback>
                <p:oleObj name="公式" r:id="rId11" imgW="3098520" imgH="1396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0225" y="1828800"/>
                        <a:ext cx="4535488" cy="2036763"/>
                      </a:xfrm>
                      <a:prstGeom prst="rect">
                        <a:avLst/>
                      </a:prstGeom>
                      <a:solidFill>
                        <a:srgbClr val="F6F65C"/>
                      </a:solidFill>
                    </p:spPr>
                  </p:pic>
                </p:oleObj>
              </mc:Fallback>
            </mc:AlternateContent>
          </a:graphicData>
        </a:graphic>
      </p:graphicFrame>
      <p:graphicFrame>
        <p:nvGraphicFramePr>
          <p:cNvPr id="469009" name="Object 17"/>
          <p:cNvGraphicFramePr>
            <a:graphicFrameLocks noChangeAspect="1"/>
          </p:cNvGraphicFramePr>
          <p:nvPr/>
        </p:nvGraphicFramePr>
        <p:xfrm>
          <a:off x="1752600" y="685800"/>
          <a:ext cx="4556125" cy="1087438"/>
        </p:xfrm>
        <a:graphic>
          <a:graphicData uri="http://schemas.openxmlformats.org/presentationml/2006/ole">
            <mc:AlternateContent xmlns:mc="http://schemas.openxmlformats.org/markup-compatibility/2006">
              <mc:Choice xmlns:v="urn:schemas-microsoft-com:vml" Requires="v">
                <p:oleObj spid="_x0000_s33827" name="公式" r:id="rId13" imgW="2958840" imgH="711000" progId="Equation.3">
                  <p:embed/>
                </p:oleObj>
              </mc:Choice>
              <mc:Fallback>
                <p:oleObj name="公式" r:id="rId13" imgW="2958840" imgH="711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685800"/>
                        <a:ext cx="4556125" cy="1087438"/>
                      </a:xfrm>
                      <a:prstGeom prst="rect">
                        <a:avLst/>
                      </a:prstGeom>
                      <a:solidFill>
                        <a:srgbClr val="F6F65C"/>
                      </a:solidFill>
                    </p:spPr>
                  </p:pic>
                </p:oleObj>
              </mc:Fallback>
            </mc:AlternateContent>
          </a:graphicData>
        </a:graphic>
      </p:graphicFrame>
      <p:sp>
        <p:nvSpPr>
          <p:cNvPr id="469010" name="AutoShape 18"/>
          <p:cNvSpPr>
            <a:spLocks noChangeArrowheads="1"/>
          </p:cNvSpPr>
          <p:nvPr/>
        </p:nvSpPr>
        <p:spPr bwMode="auto">
          <a:xfrm>
            <a:off x="5865813" y="5994400"/>
            <a:ext cx="2592387" cy="539750"/>
          </a:xfrm>
          <a:prstGeom prst="cloudCallout">
            <a:avLst>
              <a:gd name="adj1" fmla="val -68495"/>
              <a:gd name="adj2" fmla="val 32352"/>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ltLang="zh-CN" sz="1600" b="1">
                <a:solidFill>
                  <a:srgbClr val="FF0000"/>
                </a:solidFill>
                <a:latin typeface="Times New Roman" panose="02020603050405020304" pitchFamily="18" charset="0"/>
                <a:ea typeface="楷体_GB2312" pitchFamily="49" charset="-122"/>
              </a:rPr>
              <a:t>(</a:t>
            </a:r>
            <a:r>
              <a:rPr lang="en-US" altLang="zh-CN" sz="1600" b="1" i="1">
                <a:solidFill>
                  <a:srgbClr val="FF0000"/>
                </a:solidFill>
                <a:latin typeface="Times New Roman" panose="02020603050405020304" pitchFamily="18" charset="0"/>
                <a:ea typeface="楷体_GB2312" pitchFamily="49" charset="-122"/>
              </a:rPr>
              <a:t>n</a:t>
            </a:r>
            <a:r>
              <a:rPr lang="en-US" altLang="zh-CN" sz="16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1600" b="1" i="1">
                <a:solidFill>
                  <a:srgbClr val="FF0000"/>
                </a:solidFill>
                <a:latin typeface="Times New Roman" panose="02020603050405020304" pitchFamily="18" charset="0"/>
                <a:ea typeface="楷体_GB2312" pitchFamily="49" charset="-122"/>
              </a:rPr>
              <a:t>n</a:t>
            </a:r>
            <a:r>
              <a:rPr lang="en-US" altLang="zh-CN" sz="1600" b="1">
                <a:solidFill>
                  <a:srgbClr val="FF0000"/>
                </a:solidFill>
                <a:latin typeface="Times New Roman" panose="02020603050405020304" pitchFamily="18" charset="0"/>
                <a:ea typeface="楷体_GB2312" pitchFamily="49" charset="-122"/>
              </a:rPr>
              <a:t>-</a:t>
            </a:r>
            <a:r>
              <a:rPr lang="en-US" altLang="zh-CN" sz="1600" b="1" i="1">
                <a:solidFill>
                  <a:srgbClr val="FF0000"/>
                </a:solidFill>
                <a:latin typeface="Times New Roman" panose="02020603050405020304" pitchFamily="18" charset="0"/>
                <a:ea typeface="楷体_GB2312" pitchFamily="49" charset="-122"/>
              </a:rPr>
              <a:t>n</a:t>
            </a:r>
            <a:r>
              <a:rPr lang="en-US" altLang="zh-CN" sz="1600" b="1">
                <a:solidFill>
                  <a:srgbClr val="FF0000"/>
                </a:solidFill>
                <a:latin typeface="Times New Roman" panose="02020603050405020304" pitchFamily="18" charset="0"/>
                <a:ea typeface="楷体_GB2312" pitchFamily="49" charset="-122"/>
              </a:rPr>
              <a:t>)/2</a:t>
            </a:r>
            <a:r>
              <a:rPr lang="zh-CN" altLang="en-US" sz="1600" b="1">
                <a:solidFill>
                  <a:srgbClr val="FF0000"/>
                </a:solidFill>
                <a:latin typeface="Times New Roman" panose="02020603050405020304" pitchFamily="18" charset="0"/>
                <a:ea typeface="楷体_GB2312" pitchFamily="49" charset="-122"/>
              </a:rPr>
              <a:t>个方程</a:t>
            </a:r>
          </a:p>
        </p:txBody>
      </p:sp>
      <p:sp>
        <p:nvSpPr>
          <p:cNvPr id="469011" name="Rectangle 19"/>
          <p:cNvSpPr>
            <a:spLocks noChangeArrowheads="1"/>
          </p:cNvSpPr>
          <p:nvPr/>
        </p:nvSpPr>
        <p:spPr bwMode="auto">
          <a:xfrm>
            <a:off x="152400" y="228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变量梯度法</a:t>
            </a:r>
            <a:r>
              <a:rPr lang="en-US" altLang="zh-CN" sz="2400" b="1">
                <a:solidFill>
                  <a:srgbClr val="CC3300"/>
                </a:solidFill>
                <a:latin typeface="Times New Roman" panose="02020603050405020304" pitchFamily="18" charset="0"/>
                <a:ea typeface="楷体_GB2312" pitchFamily="49" charset="-122"/>
              </a:rPr>
              <a:t>——</a:t>
            </a:r>
            <a:r>
              <a:rPr lang="zh-CN" altLang="en-US" sz="2400" b="1">
                <a:solidFill>
                  <a:srgbClr val="CC3300"/>
                </a:solidFill>
                <a:latin typeface="Times New Roman" panose="02020603050405020304" pitchFamily="18" charset="0"/>
                <a:ea typeface="楷体_GB2312" pitchFamily="49" charset="-122"/>
              </a:rPr>
              <a:t>构造思路和方法</a:t>
            </a:r>
          </a:p>
        </p:txBody>
      </p:sp>
      <p:graphicFrame>
        <p:nvGraphicFramePr>
          <p:cNvPr id="469012" name="Object 20"/>
          <p:cNvGraphicFramePr>
            <a:graphicFrameLocks noChangeAspect="1"/>
          </p:cNvGraphicFramePr>
          <p:nvPr/>
        </p:nvGraphicFramePr>
        <p:xfrm>
          <a:off x="5105400" y="322263"/>
          <a:ext cx="1476375" cy="287337"/>
        </p:xfrm>
        <a:graphic>
          <a:graphicData uri="http://schemas.openxmlformats.org/presentationml/2006/ole">
            <mc:AlternateContent xmlns:mc="http://schemas.openxmlformats.org/markup-compatibility/2006">
              <mc:Choice xmlns:v="urn:schemas-microsoft-com:vml" Requires="v">
                <p:oleObj spid="_x0000_s33828" name="公式" r:id="rId15" imgW="1028520" imgH="203040" progId="Equation.3">
                  <p:embed/>
                </p:oleObj>
              </mc:Choice>
              <mc:Fallback>
                <p:oleObj name="公式" r:id="rId15" imgW="102852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322263"/>
                        <a:ext cx="147637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13" name="Rectangle 21"/>
          <p:cNvSpPr>
            <a:spLocks noChangeArrowheads="1"/>
          </p:cNvSpPr>
          <p:nvPr/>
        </p:nvSpPr>
        <p:spPr bwMode="auto">
          <a:xfrm>
            <a:off x="762000" y="1447800"/>
            <a:ext cx="1066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000000"/>
                </a:solidFill>
                <a:latin typeface="Times New Roman" panose="02020603050405020304" pitchFamily="18" charset="0"/>
                <a:ea typeface="楷体_GB2312" pitchFamily="49" charset="-122"/>
              </a:rPr>
              <a:t>利用</a:t>
            </a:r>
          </a:p>
        </p:txBody>
      </p:sp>
      <p:sp>
        <p:nvSpPr>
          <p:cNvPr id="469014" name="Rectangle 22"/>
          <p:cNvSpPr>
            <a:spLocks noChangeArrowheads="1"/>
          </p:cNvSpPr>
          <p:nvPr/>
        </p:nvSpPr>
        <p:spPr bwMode="auto">
          <a:xfrm>
            <a:off x="2057400" y="3902075"/>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FF0000"/>
                </a:solidFill>
                <a:latin typeface="Times New Roman" panose="02020603050405020304" pitchFamily="18" charset="0"/>
                <a:ea typeface="楷体_GB2312" pitchFamily="49" charset="-122"/>
              </a:rPr>
              <a:t>关系式</a:t>
            </a:r>
            <a:r>
              <a:rPr lang="zh-CN" altLang="en-US" b="1">
                <a:solidFill>
                  <a:srgbClr val="FF0000"/>
                </a:solidFill>
                <a:latin typeface="楷体_GB2312" pitchFamily="49" charset="-122"/>
                <a:ea typeface="楷体_GB2312" pitchFamily="49" charset="-122"/>
              </a:rPr>
              <a:t>①</a:t>
            </a:r>
          </a:p>
        </p:txBody>
      </p:sp>
      <p:sp>
        <p:nvSpPr>
          <p:cNvPr id="469015" name="AutoShape 23"/>
          <p:cNvSpPr>
            <a:spLocks noChangeArrowheads="1"/>
          </p:cNvSpPr>
          <p:nvPr/>
        </p:nvSpPr>
        <p:spPr bwMode="auto">
          <a:xfrm>
            <a:off x="990600" y="4011613"/>
            <a:ext cx="865188" cy="179387"/>
          </a:xfrm>
          <a:prstGeom prst="rightArrow">
            <a:avLst>
              <a:gd name="adj1" fmla="val 50000"/>
              <a:gd name="adj2" fmla="val 120576"/>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69016" name="Rectangle 24"/>
          <p:cNvSpPr>
            <a:spLocks noChangeArrowheads="1"/>
          </p:cNvSpPr>
          <p:nvPr/>
        </p:nvSpPr>
        <p:spPr bwMode="auto">
          <a:xfrm>
            <a:off x="2057400" y="60198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FF0000"/>
                </a:solidFill>
                <a:latin typeface="Times New Roman" panose="02020603050405020304" pitchFamily="18" charset="0"/>
                <a:ea typeface="楷体_GB2312" pitchFamily="49" charset="-122"/>
              </a:rPr>
              <a:t>关系式</a:t>
            </a:r>
            <a:r>
              <a:rPr lang="zh-CN" altLang="en-US" b="1">
                <a:solidFill>
                  <a:srgbClr val="FF0000"/>
                </a:solidFill>
                <a:latin typeface="楷体_GB2312" pitchFamily="49" charset="-122"/>
                <a:ea typeface="楷体_GB2312" pitchFamily="49" charset="-122"/>
              </a:rPr>
              <a:t>②</a:t>
            </a:r>
          </a:p>
        </p:txBody>
      </p:sp>
      <p:sp>
        <p:nvSpPr>
          <p:cNvPr id="469017" name="Rectangle 25"/>
          <p:cNvSpPr>
            <a:spLocks noChangeArrowheads="1"/>
          </p:cNvSpPr>
          <p:nvPr/>
        </p:nvSpPr>
        <p:spPr bwMode="auto">
          <a:xfrm>
            <a:off x="762000" y="4724400"/>
            <a:ext cx="1066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000000"/>
                </a:solidFill>
                <a:latin typeface="Times New Roman" panose="02020603050405020304" pitchFamily="18" charset="0"/>
                <a:ea typeface="楷体_GB2312" pitchFamily="49" charset="-122"/>
              </a:rPr>
              <a:t>易知</a:t>
            </a:r>
          </a:p>
        </p:txBody>
      </p:sp>
    </p:spTree>
    <p:extLst>
      <p:ext uri="{BB962C8B-B14F-4D97-AF65-F5344CB8AC3E}">
        <p14:creationId xmlns:p14="http://schemas.microsoft.com/office/powerpoint/2010/main" val="2711826022"/>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9011"/>
                                        </p:tgtEl>
                                        <p:attrNameLst>
                                          <p:attrName>style.visibility</p:attrName>
                                        </p:attrNameLst>
                                      </p:cBhvr>
                                      <p:to>
                                        <p:strVal val="visible"/>
                                      </p:to>
                                    </p:set>
                                    <p:animEffect transition="in" filter="blinds(horizontal)">
                                      <p:cBhvr>
                                        <p:cTn id="7" dur="500"/>
                                        <p:tgtEl>
                                          <p:spTgt spid="469011"/>
                                        </p:tgtEl>
                                      </p:cBhvr>
                                    </p:animEffect>
                                  </p:childTnLst>
                                </p:cTn>
                              </p:par>
                              <p:par>
                                <p:cTn id="8" presetID="3" presetClass="entr" presetSubtype="10" fill="hold" nodeType="withEffect">
                                  <p:stCondLst>
                                    <p:cond delay="0"/>
                                  </p:stCondLst>
                                  <p:childTnLst>
                                    <p:set>
                                      <p:cBhvr>
                                        <p:cTn id="9" dur="1" fill="hold">
                                          <p:stCondLst>
                                            <p:cond delay="0"/>
                                          </p:stCondLst>
                                        </p:cTn>
                                        <p:tgtEl>
                                          <p:spTgt spid="469012"/>
                                        </p:tgtEl>
                                        <p:attrNameLst>
                                          <p:attrName>style.visibility</p:attrName>
                                        </p:attrNameLst>
                                      </p:cBhvr>
                                      <p:to>
                                        <p:strVal val="visible"/>
                                      </p:to>
                                    </p:set>
                                    <p:animEffect transition="in" filter="blinds(horizontal)">
                                      <p:cBhvr>
                                        <p:cTn id="10" dur="500"/>
                                        <p:tgtEl>
                                          <p:spTgt spid="4690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8994"/>
                                        </p:tgtEl>
                                        <p:attrNameLst>
                                          <p:attrName>style.visibility</p:attrName>
                                        </p:attrNameLst>
                                      </p:cBhvr>
                                      <p:to>
                                        <p:strVal val="visible"/>
                                      </p:to>
                                    </p:set>
                                    <p:animEffect transition="in" filter="blinds(horizontal)">
                                      <p:cBhvr>
                                        <p:cTn id="15" dur="500"/>
                                        <p:tgtEl>
                                          <p:spTgt spid="4689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69000"/>
                                        </p:tgtEl>
                                        <p:attrNameLst>
                                          <p:attrName>style.visibility</p:attrName>
                                        </p:attrNameLst>
                                      </p:cBhvr>
                                      <p:to>
                                        <p:strVal val="visible"/>
                                      </p:to>
                                    </p:set>
                                    <p:animEffect transition="in" filter="blinds(horizontal)">
                                      <p:cBhvr>
                                        <p:cTn id="20" dur="500"/>
                                        <p:tgtEl>
                                          <p:spTgt spid="46900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9013"/>
                                        </p:tgtEl>
                                        <p:attrNameLst>
                                          <p:attrName>style.visibility</p:attrName>
                                        </p:attrNameLst>
                                      </p:cBhvr>
                                      <p:to>
                                        <p:strVal val="visible"/>
                                      </p:to>
                                    </p:set>
                                    <p:animEffect transition="in" filter="blinds(horizontal)">
                                      <p:cBhvr>
                                        <p:cTn id="23" dur="500"/>
                                        <p:tgtEl>
                                          <p:spTgt spid="4690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68998"/>
                                        </p:tgtEl>
                                        <p:attrNameLst>
                                          <p:attrName>style.visibility</p:attrName>
                                        </p:attrNameLst>
                                      </p:cBhvr>
                                      <p:to>
                                        <p:strVal val="visible"/>
                                      </p:to>
                                    </p:set>
                                    <p:animEffect transition="in" filter="blinds(horizontal)">
                                      <p:cBhvr>
                                        <p:cTn id="28" dur="500"/>
                                        <p:tgtEl>
                                          <p:spTgt spid="46899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69014"/>
                                        </p:tgtEl>
                                        <p:attrNameLst>
                                          <p:attrName>style.visibility</p:attrName>
                                        </p:attrNameLst>
                                      </p:cBhvr>
                                      <p:to>
                                        <p:strVal val="visible"/>
                                      </p:to>
                                    </p:set>
                                    <p:animEffect transition="in" filter="blinds(horizontal)">
                                      <p:cBhvr>
                                        <p:cTn id="31" dur="500"/>
                                        <p:tgtEl>
                                          <p:spTgt spid="4690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69015"/>
                                        </p:tgtEl>
                                        <p:attrNameLst>
                                          <p:attrName>style.visibility</p:attrName>
                                        </p:attrNameLst>
                                      </p:cBhvr>
                                      <p:to>
                                        <p:strVal val="visible"/>
                                      </p:to>
                                    </p:set>
                                    <p:animEffect transition="in" filter="blinds(horizontal)">
                                      <p:cBhvr>
                                        <p:cTn id="34" dur="500"/>
                                        <p:tgtEl>
                                          <p:spTgt spid="4690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69001"/>
                                        </p:tgtEl>
                                        <p:attrNameLst>
                                          <p:attrName>style.visibility</p:attrName>
                                        </p:attrNameLst>
                                      </p:cBhvr>
                                      <p:to>
                                        <p:strVal val="visible"/>
                                      </p:to>
                                    </p:set>
                                    <p:animEffect transition="in" filter="blinds(horizontal)">
                                      <p:cBhvr>
                                        <p:cTn id="39" dur="500"/>
                                        <p:tgtEl>
                                          <p:spTgt spid="46900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69017"/>
                                        </p:tgtEl>
                                        <p:attrNameLst>
                                          <p:attrName>style.visibility</p:attrName>
                                        </p:attrNameLst>
                                      </p:cBhvr>
                                      <p:to>
                                        <p:strVal val="visible"/>
                                      </p:to>
                                    </p:set>
                                    <p:animEffect transition="in" filter="blinds(horizontal)">
                                      <p:cBhvr>
                                        <p:cTn id="42" dur="500"/>
                                        <p:tgtEl>
                                          <p:spTgt spid="4690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9007"/>
                                        </p:tgtEl>
                                        <p:attrNameLst>
                                          <p:attrName>style.visibility</p:attrName>
                                        </p:attrNameLst>
                                      </p:cBhvr>
                                      <p:to>
                                        <p:strVal val="visible"/>
                                      </p:to>
                                    </p:set>
                                    <p:animEffect transition="in" filter="blinds(horizontal)">
                                      <p:cBhvr>
                                        <p:cTn id="47" dur="500"/>
                                        <p:tgtEl>
                                          <p:spTgt spid="4690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9002"/>
                                        </p:tgtEl>
                                        <p:attrNameLst>
                                          <p:attrName>style.visibility</p:attrName>
                                        </p:attrNameLst>
                                      </p:cBhvr>
                                      <p:to>
                                        <p:strVal val="visible"/>
                                      </p:to>
                                    </p:set>
                                    <p:animEffect transition="in" filter="blinds(horizontal)">
                                      <p:cBhvr>
                                        <p:cTn id="52" dur="500"/>
                                        <p:tgtEl>
                                          <p:spTgt spid="4690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69003"/>
                                        </p:tgtEl>
                                        <p:attrNameLst>
                                          <p:attrName>style.visibility</p:attrName>
                                        </p:attrNameLst>
                                      </p:cBhvr>
                                      <p:to>
                                        <p:strVal val="visible"/>
                                      </p:to>
                                    </p:set>
                                    <p:animEffect transition="in" filter="blinds(horizontal)">
                                      <p:cBhvr>
                                        <p:cTn id="57" dur="500"/>
                                        <p:tgtEl>
                                          <p:spTgt spid="4690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69004"/>
                                        </p:tgtEl>
                                        <p:attrNameLst>
                                          <p:attrName>style.visibility</p:attrName>
                                        </p:attrNameLst>
                                      </p:cBhvr>
                                      <p:to>
                                        <p:strVal val="visible"/>
                                      </p:to>
                                    </p:set>
                                    <p:animEffect transition="in" filter="blinds(horizontal)">
                                      <p:cBhvr>
                                        <p:cTn id="62" dur="500"/>
                                        <p:tgtEl>
                                          <p:spTgt spid="46900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69005"/>
                                        </p:tgtEl>
                                        <p:attrNameLst>
                                          <p:attrName>style.visibility</p:attrName>
                                        </p:attrNameLst>
                                      </p:cBhvr>
                                      <p:to>
                                        <p:strVal val="visible"/>
                                      </p:to>
                                    </p:set>
                                    <p:animEffect transition="in" filter="blinds(horizontal)">
                                      <p:cBhvr>
                                        <p:cTn id="65" dur="500"/>
                                        <p:tgtEl>
                                          <p:spTgt spid="4690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68996"/>
                                        </p:tgtEl>
                                        <p:attrNameLst>
                                          <p:attrName>style.visibility</p:attrName>
                                        </p:attrNameLst>
                                      </p:cBhvr>
                                      <p:to>
                                        <p:strVal val="visible"/>
                                      </p:to>
                                    </p:set>
                                    <p:animEffect transition="in" filter="blinds(horizontal)">
                                      <p:cBhvr>
                                        <p:cTn id="70" dur="500"/>
                                        <p:tgtEl>
                                          <p:spTgt spid="46899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69006"/>
                                        </p:tgtEl>
                                        <p:attrNameLst>
                                          <p:attrName>style.visibility</p:attrName>
                                        </p:attrNameLst>
                                      </p:cBhvr>
                                      <p:to>
                                        <p:strVal val="visible"/>
                                      </p:to>
                                    </p:set>
                                    <p:animEffect transition="in" filter="blinds(horizontal)">
                                      <p:cBhvr>
                                        <p:cTn id="73" dur="500"/>
                                        <p:tgtEl>
                                          <p:spTgt spid="46900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69016"/>
                                        </p:tgtEl>
                                        <p:attrNameLst>
                                          <p:attrName>style.visibility</p:attrName>
                                        </p:attrNameLst>
                                      </p:cBhvr>
                                      <p:to>
                                        <p:strVal val="visible"/>
                                      </p:to>
                                    </p:set>
                                    <p:animEffect transition="in" filter="blinds(horizontal)">
                                      <p:cBhvr>
                                        <p:cTn id="76" dur="500"/>
                                        <p:tgtEl>
                                          <p:spTgt spid="4690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469009"/>
                                        </p:tgtEl>
                                        <p:attrNameLst>
                                          <p:attrName>style.visibility</p:attrName>
                                        </p:attrNameLst>
                                      </p:cBhvr>
                                      <p:to>
                                        <p:strVal val="visible"/>
                                      </p:to>
                                    </p:set>
                                    <p:animEffect transition="in" filter="blinds(horizontal)">
                                      <p:cBhvr>
                                        <p:cTn id="81" dur="500"/>
                                        <p:tgtEl>
                                          <p:spTgt spid="46900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469008"/>
                                        </p:tgtEl>
                                        <p:attrNameLst>
                                          <p:attrName>style.visibility</p:attrName>
                                        </p:attrNameLst>
                                      </p:cBhvr>
                                      <p:to>
                                        <p:strVal val="visible"/>
                                      </p:to>
                                    </p:set>
                                    <p:animEffect transition="in" filter="blinds(horizontal)">
                                      <p:cBhvr>
                                        <p:cTn id="86" dur="500"/>
                                        <p:tgtEl>
                                          <p:spTgt spid="46900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9010"/>
                                        </p:tgtEl>
                                        <p:attrNameLst>
                                          <p:attrName>style.visibility</p:attrName>
                                        </p:attrNameLst>
                                      </p:cBhvr>
                                      <p:to>
                                        <p:strVal val="visible"/>
                                      </p:to>
                                    </p:set>
                                    <p:animEffect transition="in" filter="blinds(horizontal)">
                                      <p:cBhvr>
                                        <p:cTn id="91" dur="500"/>
                                        <p:tgtEl>
                                          <p:spTgt spid="46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p:bldP spid="469002" grpId="0" animBg="1"/>
      <p:bldP spid="469003" grpId="0"/>
      <p:bldP spid="469004" grpId="0" animBg="1"/>
      <p:bldP spid="469005" grpId="0"/>
      <p:bldP spid="469006" grpId="0" animBg="1"/>
      <p:bldP spid="469007" grpId="0" animBg="1"/>
      <p:bldP spid="469010" grpId="0" animBg="1"/>
      <p:bldP spid="469011" grpId="0"/>
      <p:bldP spid="469013" grpId="0"/>
      <p:bldP spid="469014" grpId="0"/>
      <p:bldP spid="469015" grpId="0" animBg="1"/>
      <p:bldP spid="469016" grpId="0"/>
      <p:bldP spid="4690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0" name="Rectangle 4"/>
          <p:cNvSpPr>
            <a:spLocks noChangeArrowheads="1"/>
          </p:cNvSpPr>
          <p:nvPr/>
        </p:nvSpPr>
        <p:spPr bwMode="auto">
          <a:xfrm>
            <a:off x="685800" y="815975"/>
            <a:ext cx="6084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b="1">
                <a:solidFill>
                  <a:srgbClr val="000000"/>
                </a:solidFill>
                <a:latin typeface="Times New Roman" panose="02020603050405020304" pitchFamily="18" charset="0"/>
                <a:ea typeface="楷体_GB2312" pitchFamily="49" charset="-122"/>
              </a:rPr>
              <a:t>(3)  </a:t>
            </a:r>
            <a:r>
              <a:rPr lang="zh-CN" altLang="en-US" b="1">
                <a:solidFill>
                  <a:srgbClr val="000000"/>
                </a:solidFill>
                <a:latin typeface="Times New Roman" panose="02020603050405020304" pitchFamily="18" charset="0"/>
                <a:ea typeface="楷体_GB2312" pitchFamily="49" charset="-122"/>
              </a:rPr>
              <a:t>确定▽</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的待定系数</a:t>
            </a:r>
            <a:r>
              <a:rPr lang="en-US" altLang="zh-CN" b="1" i="1">
                <a:solidFill>
                  <a:srgbClr val="000000"/>
                </a:solidFill>
                <a:latin typeface="Times New Roman" panose="02020603050405020304" pitchFamily="18" charset="0"/>
                <a:ea typeface="楷体_GB2312" pitchFamily="49" charset="-122"/>
              </a:rPr>
              <a:t>a</a:t>
            </a:r>
            <a:r>
              <a:rPr lang="en-US" altLang="zh-CN" b="1" i="1" baseline="-25000">
                <a:solidFill>
                  <a:srgbClr val="000000"/>
                </a:solidFill>
                <a:latin typeface="Times New Roman" panose="02020603050405020304" pitchFamily="18" charset="0"/>
                <a:ea typeface="楷体_GB2312" pitchFamily="49" charset="-122"/>
              </a:rPr>
              <a:t>ij</a:t>
            </a:r>
            <a:r>
              <a:rPr lang="zh-CN" altLang="en-US"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i</a:t>
            </a:r>
            <a:r>
              <a:rPr lang="en-US" altLang="zh-CN" b="1">
                <a:solidFill>
                  <a:srgbClr val="000000"/>
                </a:solidFill>
                <a:latin typeface="Times New Roman" panose="02020603050405020304" pitchFamily="18" charset="0"/>
                <a:ea typeface="楷体_GB2312" pitchFamily="49" charset="-122"/>
              </a:rPr>
              <a:t>, </a:t>
            </a:r>
            <a:r>
              <a:rPr lang="en-US" altLang="zh-CN" b="1" i="1">
                <a:solidFill>
                  <a:srgbClr val="000000"/>
                </a:solidFill>
                <a:latin typeface="Times New Roman" panose="02020603050405020304" pitchFamily="18" charset="0"/>
                <a:ea typeface="楷体_GB2312" pitchFamily="49" charset="-122"/>
              </a:rPr>
              <a:t>j </a:t>
            </a:r>
            <a:r>
              <a:rPr lang="en-US" altLang="zh-CN" b="1">
                <a:solidFill>
                  <a:srgbClr val="000000"/>
                </a:solidFill>
                <a:latin typeface="Times New Roman" panose="02020603050405020304" pitchFamily="18" charset="0"/>
                <a:ea typeface="楷体_GB2312" pitchFamily="49" charset="-122"/>
              </a:rPr>
              <a:t>=1, 2, …, </a:t>
            </a:r>
            <a:r>
              <a:rPr lang="en-US" altLang="zh-CN" b="1" i="1">
                <a:solidFill>
                  <a:srgbClr val="000000"/>
                </a:solidFill>
                <a:latin typeface="Times New Roman" panose="02020603050405020304" pitchFamily="18" charset="0"/>
                <a:ea typeface="楷体_GB2312" pitchFamily="49" charset="-122"/>
              </a:rPr>
              <a:t>n</a:t>
            </a:r>
            <a:r>
              <a:rPr lang="zh-CN" altLang="en-US" b="1">
                <a:solidFill>
                  <a:srgbClr val="000000"/>
                </a:solidFill>
                <a:latin typeface="Times New Roman" panose="02020603050405020304" pitchFamily="18" charset="0"/>
                <a:ea typeface="楷体_GB2312" pitchFamily="49" charset="-122"/>
              </a:rPr>
              <a:t>） </a:t>
            </a:r>
          </a:p>
        </p:txBody>
      </p:sp>
      <p:sp>
        <p:nvSpPr>
          <p:cNvPr id="470021" name="Rectangle 5"/>
          <p:cNvSpPr>
            <a:spLocks noChangeArrowheads="1"/>
          </p:cNvSpPr>
          <p:nvPr/>
        </p:nvSpPr>
        <p:spPr bwMode="auto">
          <a:xfrm>
            <a:off x="647700" y="2057400"/>
            <a:ext cx="7810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b="1">
                <a:solidFill>
                  <a:srgbClr val="000000"/>
                </a:solidFill>
                <a:latin typeface="Times New Roman" panose="02020603050405020304" pitchFamily="18" charset="0"/>
                <a:ea typeface="楷体_GB2312" pitchFamily="49" charset="-122"/>
              </a:rPr>
              <a:t>(4)  </a:t>
            </a:r>
            <a:r>
              <a:rPr lang="zh-CN" altLang="en-US" b="1">
                <a:solidFill>
                  <a:srgbClr val="000000"/>
                </a:solidFill>
                <a:latin typeface="Times New Roman" panose="02020603050405020304" pitchFamily="18" charset="0"/>
                <a:ea typeface="楷体_GB2312" pitchFamily="49" charset="-122"/>
              </a:rPr>
              <a:t>定出对应梯度▽</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的候选李亚普诺夫函数</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p>
        </p:txBody>
      </p:sp>
      <p:graphicFrame>
        <p:nvGraphicFramePr>
          <p:cNvPr id="470022" name="Object 6"/>
          <p:cNvGraphicFramePr>
            <a:graphicFrameLocks noChangeAspect="1"/>
          </p:cNvGraphicFramePr>
          <p:nvPr/>
        </p:nvGraphicFramePr>
        <p:xfrm>
          <a:off x="1155700" y="2489200"/>
          <a:ext cx="5473700" cy="1320800"/>
        </p:xfrm>
        <a:graphic>
          <a:graphicData uri="http://schemas.openxmlformats.org/presentationml/2006/ole">
            <mc:AlternateContent xmlns:mc="http://schemas.openxmlformats.org/markup-compatibility/2006">
              <mc:Choice xmlns:v="urn:schemas-microsoft-com:vml" Requires="v">
                <p:oleObj spid="_x0000_s34838" name="Equation" r:id="rId3" imgW="3035160" imgH="736560" progId="Equation.DSMT4">
                  <p:embed/>
                </p:oleObj>
              </mc:Choice>
              <mc:Fallback>
                <p:oleObj name="Equation" r:id="rId3" imgW="3035160" imgH="736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2489200"/>
                        <a:ext cx="5473700" cy="132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3" name="Object 7"/>
          <p:cNvGraphicFramePr>
            <a:graphicFrameLocks noChangeAspect="1"/>
          </p:cNvGraphicFramePr>
          <p:nvPr/>
        </p:nvGraphicFramePr>
        <p:xfrm>
          <a:off x="1314450" y="1309688"/>
          <a:ext cx="3225800" cy="666750"/>
        </p:xfrm>
        <a:graphic>
          <a:graphicData uri="http://schemas.openxmlformats.org/presentationml/2006/ole">
            <mc:AlternateContent xmlns:mc="http://schemas.openxmlformats.org/markup-compatibility/2006">
              <mc:Choice xmlns:v="urn:schemas-microsoft-com:vml" Requires="v">
                <p:oleObj spid="_x0000_s34839" name="Equation" r:id="rId5" imgW="1892160" imgH="393480" progId="Equation.DSMT4">
                  <p:embed/>
                </p:oleObj>
              </mc:Choice>
              <mc:Fallback>
                <p:oleObj name="Equation" r:id="rId5" imgW="18921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4450" y="1309688"/>
                        <a:ext cx="32258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4" name="Object 8"/>
          <p:cNvGraphicFramePr>
            <a:graphicFrameLocks noChangeAspect="1"/>
          </p:cNvGraphicFramePr>
          <p:nvPr/>
        </p:nvGraphicFramePr>
        <p:xfrm>
          <a:off x="1676400" y="3810000"/>
          <a:ext cx="4240213" cy="1974850"/>
        </p:xfrm>
        <a:graphic>
          <a:graphicData uri="http://schemas.openxmlformats.org/presentationml/2006/ole">
            <mc:AlternateContent xmlns:mc="http://schemas.openxmlformats.org/markup-compatibility/2006">
              <mc:Choice xmlns:v="urn:schemas-microsoft-com:vml" Requires="v">
                <p:oleObj spid="_x0000_s34840" name="Equation" r:id="rId7" imgW="2171520" imgH="1015920" progId="Equation.DSMT4">
                  <p:embed/>
                </p:oleObj>
              </mc:Choice>
              <mc:Fallback>
                <p:oleObj name="Equation" r:id="rId7" imgW="2171520" imgH="10159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810000"/>
                        <a:ext cx="4240213" cy="197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25" name="Rectangle 9"/>
          <p:cNvSpPr>
            <a:spLocks noChangeArrowheads="1"/>
          </p:cNvSpPr>
          <p:nvPr/>
        </p:nvSpPr>
        <p:spPr bwMode="auto">
          <a:xfrm>
            <a:off x="733425" y="6096000"/>
            <a:ext cx="3762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81000" algn="l"/>
                <a:tab pos="2800350" algn="l"/>
              </a:tabLst>
              <a:defRPr>
                <a:solidFill>
                  <a:schemeClr val="tx1"/>
                </a:solidFill>
                <a:latin typeface="Arial" panose="020B0604020202020204" pitchFamily="34" charset="0"/>
                <a:ea typeface="宋体" panose="02010600030101010101" pitchFamily="2" charset="-122"/>
              </a:defRPr>
            </a:lvl1pPr>
            <a:lvl2pPr>
              <a:tabLst>
                <a:tab pos="381000" algn="l"/>
                <a:tab pos="2800350" algn="l"/>
              </a:tabLst>
              <a:defRPr>
                <a:solidFill>
                  <a:schemeClr val="tx1"/>
                </a:solidFill>
                <a:latin typeface="Arial" panose="020B0604020202020204" pitchFamily="34" charset="0"/>
                <a:ea typeface="宋体" panose="02010600030101010101" pitchFamily="2" charset="-122"/>
              </a:defRPr>
            </a:lvl2pPr>
            <a:lvl3pPr>
              <a:tabLst>
                <a:tab pos="381000" algn="l"/>
                <a:tab pos="2800350" algn="l"/>
              </a:tabLst>
              <a:defRPr>
                <a:solidFill>
                  <a:schemeClr val="tx1"/>
                </a:solidFill>
                <a:latin typeface="Arial" panose="020B0604020202020204" pitchFamily="34" charset="0"/>
                <a:ea typeface="宋体" panose="02010600030101010101" pitchFamily="2" charset="-122"/>
              </a:defRPr>
            </a:lvl3pPr>
            <a:lvl4pPr>
              <a:tabLst>
                <a:tab pos="381000" algn="l"/>
                <a:tab pos="2800350" algn="l"/>
              </a:tabLst>
              <a:defRPr>
                <a:solidFill>
                  <a:schemeClr val="tx1"/>
                </a:solidFill>
                <a:latin typeface="Arial" panose="020B0604020202020204" pitchFamily="34" charset="0"/>
                <a:ea typeface="宋体" panose="02010600030101010101" pitchFamily="2" charset="-122"/>
              </a:defRPr>
            </a:lvl4pPr>
            <a:lvl5pPr>
              <a:tabLst>
                <a:tab pos="381000" algn="l"/>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381000" algn="l"/>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381000" algn="l"/>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381000" algn="l"/>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381000" algn="l"/>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b="1">
                <a:solidFill>
                  <a:srgbClr val="000000"/>
                </a:solidFill>
                <a:latin typeface="Times New Roman" panose="02020603050405020304" pitchFamily="18" charset="0"/>
                <a:ea typeface="楷体_GB2312" pitchFamily="49" charset="-122"/>
              </a:rPr>
              <a:t>(5) </a:t>
            </a:r>
            <a:r>
              <a:rPr lang="zh-CN" altLang="en-US" b="1">
                <a:solidFill>
                  <a:srgbClr val="000000"/>
                </a:solidFill>
                <a:latin typeface="Times New Roman" panose="02020603050405020304" pitchFamily="18" charset="0"/>
                <a:ea typeface="楷体_GB2312" pitchFamily="49" charset="-122"/>
              </a:rPr>
              <a:t>判断</a:t>
            </a:r>
            <a:r>
              <a:rPr lang="en-US" altLang="zh-CN" b="1" i="1">
                <a:solidFill>
                  <a:srgbClr val="000000"/>
                </a:solidFill>
                <a:latin typeface="Times New Roman" panose="02020603050405020304" pitchFamily="18" charset="0"/>
                <a:ea typeface="楷体_GB2312" pitchFamily="49" charset="-122"/>
              </a:rPr>
              <a:t>V</a:t>
            </a:r>
            <a:r>
              <a:rPr lang="en-US" altLang="zh-CN" b="1">
                <a:solidFill>
                  <a:srgbClr val="000000"/>
                </a:solidFill>
                <a:latin typeface="Times New Roman" panose="02020603050405020304" pitchFamily="18" charset="0"/>
                <a:ea typeface="楷体_GB2312" pitchFamily="49" charset="-122"/>
              </a:rPr>
              <a:t>(</a:t>
            </a:r>
            <a:r>
              <a:rPr lang="en-US" altLang="zh-CN" b="1" i="1">
                <a:solidFill>
                  <a:srgbClr val="000000"/>
                </a:solidFill>
                <a:latin typeface="Times New Roman" panose="02020603050405020304" pitchFamily="18" charset="0"/>
                <a:ea typeface="楷体_GB2312" pitchFamily="49" charset="-122"/>
              </a:rPr>
              <a:t>x</a:t>
            </a:r>
            <a:r>
              <a:rPr lang="en-US" altLang="zh-CN" b="1">
                <a:solidFill>
                  <a:srgbClr val="000000"/>
                </a:solidFill>
                <a:latin typeface="Times New Roman" panose="02020603050405020304" pitchFamily="18" charset="0"/>
                <a:ea typeface="楷体_GB2312" pitchFamily="49" charset="-122"/>
              </a:rPr>
              <a:t>)</a:t>
            </a:r>
            <a:r>
              <a:rPr lang="zh-CN" altLang="en-US" b="1">
                <a:solidFill>
                  <a:srgbClr val="000000"/>
                </a:solidFill>
                <a:latin typeface="Times New Roman" panose="02020603050405020304" pitchFamily="18" charset="0"/>
                <a:ea typeface="楷体_GB2312" pitchFamily="49" charset="-122"/>
              </a:rPr>
              <a:t>计算结果的正定性</a:t>
            </a:r>
          </a:p>
        </p:txBody>
      </p:sp>
      <p:sp>
        <p:nvSpPr>
          <p:cNvPr id="470026" name="Rectangle 10"/>
          <p:cNvSpPr>
            <a:spLocks noChangeArrowheads="1"/>
          </p:cNvSpPr>
          <p:nvPr/>
        </p:nvSpPr>
        <p:spPr bwMode="auto">
          <a:xfrm>
            <a:off x="152400" y="228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变量梯度法</a:t>
            </a:r>
            <a:r>
              <a:rPr lang="en-US" altLang="zh-CN" sz="2400" b="1">
                <a:solidFill>
                  <a:srgbClr val="CC3300"/>
                </a:solidFill>
                <a:latin typeface="Times New Roman" panose="02020603050405020304" pitchFamily="18" charset="0"/>
                <a:ea typeface="楷体_GB2312" pitchFamily="49" charset="-122"/>
              </a:rPr>
              <a:t>——</a:t>
            </a:r>
            <a:r>
              <a:rPr lang="zh-CN" altLang="en-US" sz="2400" b="1">
                <a:solidFill>
                  <a:srgbClr val="CC3300"/>
                </a:solidFill>
                <a:latin typeface="Times New Roman" panose="02020603050405020304" pitchFamily="18" charset="0"/>
                <a:ea typeface="楷体_GB2312" pitchFamily="49" charset="-122"/>
              </a:rPr>
              <a:t>构造思路和方法</a:t>
            </a:r>
          </a:p>
        </p:txBody>
      </p:sp>
      <p:graphicFrame>
        <p:nvGraphicFramePr>
          <p:cNvPr id="470027" name="Object 11"/>
          <p:cNvGraphicFramePr>
            <a:graphicFrameLocks noChangeAspect="1"/>
          </p:cNvGraphicFramePr>
          <p:nvPr/>
        </p:nvGraphicFramePr>
        <p:xfrm>
          <a:off x="5105400" y="322263"/>
          <a:ext cx="1476375" cy="287337"/>
        </p:xfrm>
        <a:graphic>
          <a:graphicData uri="http://schemas.openxmlformats.org/presentationml/2006/ole">
            <mc:AlternateContent xmlns:mc="http://schemas.openxmlformats.org/markup-compatibility/2006">
              <mc:Choice xmlns:v="urn:schemas-microsoft-com:vml" Requires="v">
                <p:oleObj spid="_x0000_s34841" name="公式" r:id="rId9" imgW="1028520" imgH="203040" progId="Equation.3">
                  <p:embed/>
                </p:oleObj>
              </mc:Choice>
              <mc:Fallback>
                <p:oleObj name="公式" r:id="rId9" imgW="102852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22263"/>
                        <a:ext cx="147637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8" name="Object 12"/>
          <p:cNvGraphicFramePr>
            <a:graphicFrameLocks noChangeAspect="1"/>
          </p:cNvGraphicFramePr>
          <p:nvPr/>
        </p:nvGraphicFramePr>
        <p:xfrm>
          <a:off x="5091113" y="1309688"/>
          <a:ext cx="2479675" cy="671512"/>
        </p:xfrm>
        <a:graphic>
          <a:graphicData uri="http://schemas.openxmlformats.org/presentationml/2006/ole">
            <mc:AlternateContent xmlns:mc="http://schemas.openxmlformats.org/markup-compatibility/2006">
              <mc:Choice xmlns:v="urn:schemas-microsoft-com:vml" Requires="v">
                <p:oleObj spid="_x0000_s34842" name="公式" r:id="rId11" imgW="1726920" imgH="469800" progId="Equation.3">
                  <p:embed/>
                </p:oleObj>
              </mc:Choice>
              <mc:Fallback>
                <p:oleObj name="公式" r:id="rId11" imgW="172692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1113" y="1309688"/>
                        <a:ext cx="2479675"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31" name="Rectangle 15"/>
          <p:cNvSpPr>
            <a:spLocks noChangeArrowheads="1"/>
          </p:cNvSpPr>
          <p:nvPr/>
        </p:nvSpPr>
        <p:spPr bwMode="auto">
          <a:xfrm>
            <a:off x="4648200" y="1385888"/>
            <a:ext cx="35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400" b="1">
                <a:solidFill>
                  <a:srgbClr val="FF0000"/>
                </a:solidFill>
                <a:latin typeface="Times New Roman" panose="02020603050405020304" pitchFamily="18" charset="0"/>
              </a:rPr>
              <a:t>+</a:t>
            </a:r>
          </a:p>
        </p:txBody>
      </p:sp>
      <p:sp>
        <p:nvSpPr>
          <p:cNvPr id="470032" name="AutoShape 16"/>
          <p:cNvSpPr>
            <a:spLocks noChangeArrowheads="1"/>
          </p:cNvSpPr>
          <p:nvPr/>
        </p:nvSpPr>
        <p:spPr bwMode="auto">
          <a:xfrm flipV="1">
            <a:off x="7696200" y="914400"/>
            <a:ext cx="838200" cy="838200"/>
          </a:xfrm>
          <a:prstGeom prst="curvedLeftArrow">
            <a:avLst>
              <a:gd name="adj1" fmla="val 20000"/>
              <a:gd name="adj2" fmla="val 4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0033" name="Rectangle 17"/>
          <p:cNvSpPr>
            <a:spLocks noChangeArrowheads="1"/>
          </p:cNvSpPr>
          <p:nvPr/>
        </p:nvSpPr>
        <p:spPr bwMode="auto">
          <a:xfrm>
            <a:off x="5181600" y="3368675"/>
            <a:ext cx="297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b="1">
                <a:solidFill>
                  <a:srgbClr val="FF0000"/>
                </a:solidFill>
                <a:latin typeface="Times New Roman" panose="02020603050405020304" pitchFamily="18" charset="0"/>
                <a:ea typeface="楷体_GB2312" pitchFamily="49" charset="-122"/>
              </a:rPr>
              <a:t>积分与路径无关</a:t>
            </a:r>
          </a:p>
        </p:txBody>
      </p:sp>
      <p:sp>
        <p:nvSpPr>
          <p:cNvPr id="470034" name="Rectangle 18"/>
          <p:cNvSpPr>
            <a:spLocks noChangeArrowheads="1"/>
          </p:cNvSpPr>
          <p:nvPr/>
        </p:nvSpPr>
        <p:spPr bwMode="auto">
          <a:xfrm>
            <a:off x="4252913" y="6080125"/>
            <a:ext cx="169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None/>
            </a:pPr>
            <a:r>
              <a:rPr lang="en-US" altLang="zh-CN" sz="2000" b="1" i="1">
                <a:solidFill>
                  <a:srgbClr val="FF0000"/>
                </a:solidFill>
                <a:latin typeface="Times New Roman" panose="02020603050405020304" pitchFamily="18" charset="0"/>
                <a:ea typeface="楷体_GB2312" pitchFamily="49" charset="-122"/>
              </a:rPr>
              <a:t>V</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x</a:t>
            </a:r>
            <a:r>
              <a:rPr lang="en-US" altLang="zh-CN" sz="2000" b="1">
                <a:solidFill>
                  <a:srgbClr val="FF0000"/>
                </a:solidFill>
                <a:latin typeface="Times New Roman" panose="02020603050405020304" pitchFamily="18" charset="0"/>
                <a:ea typeface="楷体_GB2312" pitchFamily="49" charset="-122"/>
              </a:rPr>
              <a:t>) &gt; 0</a:t>
            </a:r>
          </a:p>
        </p:txBody>
      </p:sp>
      <p:sp>
        <p:nvSpPr>
          <p:cNvPr id="470035" name="Rectangle 19"/>
          <p:cNvSpPr>
            <a:spLocks noChangeArrowheads="1"/>
          </p:cNvSpPr>
          <p:nvPr/>
        </p:nvSpPr>
        <p:spPr bwMode="auto">
          <a:xfrm>
            <a:off x="5410200" y="5775325"/>
            <a:ext cx="3113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Char char="ü"/>
            </a:pPr>
            <a:r>
              <a:rPr lang="zh-CN" altLang="en-US" sz="2000" b="1">
                <a:solidFill>
                  <a:srgbClr val="FF0000"/>
                </a:solidFill>
                <a:latin typeface="Times New Roman" panose="02020603050405020304" pitchFamily="18" charset="0"/>
                <a:ea typeface="楷体_GB2312" pitchFamily="49" charset="-122"/>
              </a:rPr>
              <a:t>李亚普诺夫函数</a:t>
            </a:r>
          </a:p>
        </p:txBody>
      </p:sp>
      <p:sp>
        <p:nvSpPr>
          <p:cNvPr id="470036" name="Rectangle 20"/>
          <p:cNvSpPr>
            <a:spLocks noChangeArrowheads="1"/>
          </p:cNvSpPr>
          <p:nvPr/>
        </p:nvSpPr>
        <p:spPr bwMode="auto">
          <a:xfrm>
            <a:off x="5354638" y="6308725"/>
            <a:ext cx="3179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FF0000"/>
                </a:solidFill>
                <a:latin typeface="楷体_GB2312" pitchFamily="49" charset="-122"/>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变量梯度法不成功</a:t>
            </a:r>
          </a:p>
        </p:txBody>
      </p:sp>
      <p:sp>
        <p:nvSpPr>
          <p:cNvPr id="470037" name="AutoShape 21"/>
          <p:cNvSpPr>
            <a:spLocks/>
          </p:cNvSpPr>
          <p:nvPr/>
        </p:nvSpPr>
        <p:spPr bwMode="auto">
          <a:xfrm>
            <a:off x="5334000" y="5867400"/>
            <a:ext cx="152400" cy="838200"/>
          </a:xfrm>
          <a:prstGeom prst="leftBrace">
            <a:avLst>
              <a:gd name="adj1" fmla="val 45833"/>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85700044"/>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0026"/>
                                        </p:tgtEl>
                                        <p:attrNameLst>
                                          <p:attrName>style.visibility</p:attrName>
                                        </p:attrNameLst>
                                      </p:cBhvr>
                                      <p:to>
                                        <p:strVal val="visible"/>
                                      </p:to>
                                    </p:set>
                                    <p:animEffect transition="in" filter="blinds(horizontal)">
                                      <p:cBhvr>
                                        <p:cTn id="7" dur="500"/>
                                        <p:tgtEl>
                                          <p:spTgt spid="470026"/>
                                        </p:tgtEl>
                                      </p:cBhvr>
                                    </p:animEffect>
                                  </p:childTnLst>
                                </p:cTn>
                              </p:par>
                              <p:par>
                                <p:cTn id="8" presetID="3" presetClass="entr" presetSubtype="10" fill="hold" nodeType="withEffect">
                                  <p:stCondLst>
                                    <p:cond delay="0"/>
                                  </p:stCondLst>
                                  <p:childTnLst>
                                    <p:set>
                                      <p:cBhvr>
                                        <p:cTn id="9" dur="1" fill="hold">
                                          <p:stCondLst>
                                            <p:cond delay="0"/>
                                          </p:stCondLst>
                                        </p:cTn>
                                        <p:tgtEl>
                                          <p:spTgt spid="470027"/>
                                        </p:tgtEl>
                                        <p:attrNameLst>
                                          <p:attrName>style.visibility</p:attrName>
                                        </p:attrNameLst>
                                      </p:cBhvr>
                                      <p:to>
                                        <p:strVal val="visible"/>
                                      </p:to>
                                    </p:set>
                                    <p:animEffect transition="in" filter="blinds(horizontal)">
                                      <p:cBhvr>
                                        <p:cTn id="10" dur="500"/>
                                        <p:tgtEl>
                                          <p:spTgt spid="4700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0020"/>
                                        </p:tgtEl>
                                        <p:attrNameLst>
                                          <p:attrName>style.visibility</p:attrName>
                                        </p:attrNameLst>
                                      </p:cBhvr>
                                      <p:to>
                                        <p:strVal val="visible"/>
                                      </p:to>
                                    </p:set>
                                    <p:animEffect transition="in" filter="blinds(horizontal)">
                                      <p:cBhvr>
                                        <p:cTn id="15" dur="500"/>
                                        <p:tgtEl>
                                          <p:spTgt spid="4700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70023"/>
                                        </p:tgtEl>
                                        <p:attrNameLst>
                                          <p:attrName>style.visibility</p:attrName>
                                        </p:attrNameLst>
                                      </p:cBhvr>
                                      <p:to>
                                        <p:strVal val="visible"/>
                                      </p:to>
                                    </p:set>
                                    <p:animEffect transition="in" filter="blinds(horizontal)">
                                      <p:cBhvr>
                                        <p:cTn id="20" dur="500"/>
                                        <p:tgtEl>
                                          <p:spTgt spid="470023"/>
                                        </p:tgtEl>
                                      </p:cBhvr>
                                    </p:animEffect>
                                  </p:childTnLst>
                                </p:cTn>
                              </p:par>
                              <p:par>
                                <p:cTn id="21" presetID="3" presetClass="entr" presetSubtype="10" fill="hold" nodeType="withEffect">
                                  <p:stCondLst>
                                    <p:cond delay="0"/>
                                  </p:stCondLst>
                                  <p:childTnLst>
                                    <p:set>
                                      <p:cBhvr>
                                        <p:cTn id="22" dur="1" fill="hold">
                                          <p:stCondLst>
                                            <p:cond delay="0"/>
                                          </p:stCondLst>
                                        </p:cTn>
                                        <p:tgtEl>
                                          <p:spTgt spid="470028"/>
                                        </p:tgtEl>
                                        <p:attrNameLst>
                                          <p:attrName>style.visibility</p:attrName>
                                        </p:attrNameLst>
                                      </p:cBhvr>
                                      <p:to>
                                        <p:strVal val="visible"/>
                                      </p:to>
                                    </p:set>
                                    <p:animEffect transition="in" filter="blinds(horizontal)">
                                      <p:cBhvr>
                                        <p:cTn id="23" dur="500"/>
                                        <p:tgtEl>
                                          <p:spTgt spid="47002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70032"/>
                                        </p:tgtEl>
                                        <p:attrNameLst>
                                          <p:attrName>style.visibility</p:attrName>
                                        </p:attrNameLst>
                                      </p:cBhvr>
                                      <p:to>
                                        <p:strVal val="visible"/>
                                      </p:to>
                                    </p:set>
                                    <p:animEffect transition="in" filter="blinds(horizontal)">
                                      <p:cBhvr>
                                        <p:cTn id="26" dur="500"/>
                                        <p:tgtEl>
                                          <p:spTgt spid="47003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70031"/>
                                        </p:tgtEl>
                                        <p:attrNameLst>
                                          <p:attrName>style.visibility</p:attrName>
                                        </p:attrNameLst>
                                      </p:cBhvr>
                                      <p:to>
                                        <p:strVal val="visible"/>
                                      </p:to>
                                    </p:set>
                                    <p:animEffect transition="in" filter="blinds(horizontal)">
                                      <p:cBhvr>
                                        <p:cTn id="29" dur="500"/>
                                        <p:tgtEl>
                                          <p:spTgt spid="47003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70021"/>
                                        </p:tgtEl>
                                        <p:attrNameLst>
                                          <p:attrName>style.visibility</p:attrName>
                                        </p:attrNameLst>
                                      </p:cBhvr>
                                      <p:to>
                                        <p:strVal val="visible"/>
                                      </p:to>
                                    </p:set>
                                    <p:animEffect transition="in" filter="blinds(horizontal)">
                                      <p:cBhvr>
                                        <p:cTn id="34" dur="500"/>
                                        <p:tgtEl>
                                          <p:spTgt spid="4700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70022"/>
                                        </p:tgtEl>
                                        <p:attrNameLst>
                                          <p:attrName>style.visibility</p:attrName>
                                        </p:attrNameLst>
                                      </p:cBhvr>
                                      <p:to>
                                        <p:strVal val="visible"/>
                                      </p:to>
                                    </p:set>
                                    <p:animEffect transition="in" filter="blinds(horizontal)">
                                      <p:cBhvr>
                                        <p:cTn id="39" dur="500"/>
                                        <p:tgtEl>
                                          <p:spTgt spid="4700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70024"/>
                                        </p:tgtEl>
                                        <p:attrNameLst>
                                          <p:attrName>style.visibility</p:attrName>
                                        </p:attrNameLst>
                                      </p:cBhvr>
                                      <p:to>
                                        <p:strVal val="visible"/>
                                      </p:to>
                                    </p:set>
                                    <p:animEffect transition="in" filter="blinds(horizontal)">
                                      <p:cBhvr>
                                        <p:cTn id="44" dur="500"/>
                                        <p:tgtEl>
                                          <p:spTgt spid="47002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70033"/>
                                        </p:tgtEl>
                                        <p:attrNameLst>
                                          <p:attrName>style.visibility</p:attrName>
                                        </p:attrNameLst>
                                      </p:cBhvr>
                                      <p:to>
                                        <p:strVal val="visible"/>
                                      </p:to>
                                    </p:set>
                                    <p:animEffect transition="in" filter="blinds(horizontal)">
                                      <p:cBhvr>
                                        <p:cTn id="47" dur="500"/>
                                        <p:tgtEl>
                                          <p:spTgt spid="4700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0025"/>
                                        </p:tgtEl>
                                        <p:attrNameLst>
                                          <p:attrName>style.visibility</p:attrName>
                                        </p:attrNameLst>
                                      </p:cBhvr>
                                      <p:to>
                                        <p:strVal val="visible"/>
                                      </p:to>
                                    </p:set>
                                    <p:animEffect transition="in" filter="blinds(horizontal)">
                                      <p:cBhvr>
                                        <p:cTn id="52" dur="500"/>
                                        <p:tgtEl>
                                          <p:spTgt spid="4700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0034"/>
                                        </p:tgtEl>
                                        <p:attrNameLst>
                                          <p:attrName>style.visibility</p:attrName>
                                        </p:attrNameLst>
                                      </p:cBhvr>
                                      <p:to>
                                        <p:strVal val="visible"/>
                                      </p:to>
                                    </p:set>
                                    <p:animEffect transition="in" filter="blinds(horizontal)">
                                      <p:cBhvr>
                                        <p:cTn id="57" dur="500"/>
                                        <p:tgtEl>
                                          <p:spTgt spid="47003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0037"/>
                                        </p:tgtEl>
                                        <p:attrNameLst>
                                          <p:attrName>style.visibility</p:attrName>
                                        </p:attrNameLst>
                                      </p:cBhvr>
                                      <p:to>
                                        <p:strVal val="visible"/>
                                      </p:to>
                                    </p:set>
                                    <p:animEffect transition="in" filter="blinds(horizontal)">
                                      <p:cBhvr>
                                        <p:cTn id="60" dur="500"/>
                                        <p:tgtEl>
                                          <p:spTgt spid="47003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70035"/>
                                        </p:tgtEl>
                                        <p:attrNameLst>
                                          <p:attrName>style.visibility</p:attrName>
                                        </p:attrNameLst>
                                      </p:cBhvr>
                                      <p:to>
                                        <p:strVal val="visible"/>
                                      </p:to>
                                    </p:set>
                                    <p:animEffect transition="in" filter="blinds(horizontal)">
                                      <p:cBhvr>
                                        <p:cTn id="63" dur="500"/>
                                        <p:tgtEl>
                                          <p:spTgt spid="47003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70036"/>
                                        </p:tgtEl>
                                        <p:attrNameLst>
                                          <p:attrName>style.visibility</p:attrName>
                                        </p:attrNameLst>
                                      </p:cBhvr>
                                      <p:to>
                                        <p:strVal val="visible"/>
                                      </p:to>
                                    </p:set>
                                    <p:animEffect transition="in" filter="blinds(horizontal)">
                                      <p:cBhvr>
                                        <p:cTn id="66" dur="500"/>
                                        <p:tgtEl>
                                          <p:spTgt spid="470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p:bldP spid="470021" grpId="0"/>
      <p:bldP spid="470025" grpId="0"/>
      <p:bldP spid="470026" grpId="0"/>
      <p:bldP spid="470031" grpId="0"/>
      <p:bldP spid="470032" grpId="0" animBg="1"/>
      <p:bldP spid="470033" grpId="0"/>
      <p:bldP spid="470034" grpId="0"/>
      <p:bldP spid="470035" grpId="0"/>
      <p:bldP spid="470036" grpId="0"/>
      <p:bldP spid="4700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914400" y="2286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试用</a:t>
            </a:r>
            <a:r>
              <a:rPr lang="zh-CN" altLang="en-US" sz="2000" b="1">
                <a:solidFill>
                  <a:srgbClr val="CC3300"/>
                </a:solidFill>
                <a:latin typeface="Times New Roman" panose="02020603050405020304" pitchFamily="18" charset="0"/>
                <a:ea typeface="楷体_GB2312" pitchFamily="49" charset="-122"/>
              </a:rPr>
              <a:t>变量梯度法</a:t>
            </a:r>
            <a:r>
              <a:rPr lang="zh-CN" altLang="en-US" sz="2000" b="1">
                <a:solidFill>
                  <a:srgbClr val="000000"/>
                </a:solidFill>
                <a:latin typeface="Times New Roman" panose="02020603050405020304" pitchFamily="18" charset="0"/>
                <a:ea typeface="楷体_GB2312" pitchFamily="49" charset="-122"/>
              </a:rPr>
              <a:t>确定下列非线性系统的李亚普诺夫函数，并分析平衡状态的稳定性</a:t>
            </a:r>
          </a:p>
        </p:txBody>
      </p:sp>
      <p:graphicFrame>
        <p:nvGraphicFramePr>
          <p:cNvPr id="471043" name="Object 3"/>
          <p:cNvGraphicFramePr>
            <a:graphicFrameLocks noGrp="1" noChangeAspect="1"/>
          </p:cNvGraphicFramePr>
          <p:nvPr>
            <p:ph sz="quarter" idx="1"/>
          </p:nvPr>
        </p:nvGraphicFramePr>
        <p:xfrm>
          <a:off x="3398838" y="990600"/>
          <a:ext cx="1935162" cy="844550"/>
        </p:xfrm>
        <a:graphic>
          <a:graphicData uri="http://schemas.openxmlformats.org/presentationml/2006/ole">
            <mc:AlternateContent xmlns:mc="http://schemas.openxmlformats.org/markup-compatibility/2006">
              <mc:Choice xmlns:v="urn:schemas-microsoft-com:vml" Requires="v">
                <p:oleObj spid="_x0000_s35862" name="公式" r:id="rId3" imgW="1104840" imgH="482400" progId="Equation.3">
                  <p:embed/>
                </p:oleObj>
              </mc:Choice>
              <mc:Fallback>
                <p:oleObj name="公式" r:id="rId3" imgW="11048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990600"/>
                        <a:ext cx="1935162" cy="844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4" name="Object 4"/>
          <p:cNvGraphicFramePr>
            <a:graphicFrameLocks noGrp="1" noChangeAspect="1"/>
          </p:cNvGraphicFramePr>
          <p:nvPr>
            <p:ph sz="quarter" idx="2"/>
          </p:nvPr>
        </p:nvGraphicFramePr>
        <p:xfrm>
          <a:off x="1692275" y="3919538"/>
          <a:ext cx="6613525" cy="823912"/>
        </p:xfrm>
        <a:graphic>
          <a:graphicData uri="http://schemas.openxmlformats.org/presentationml/2006/ole">
            <mc:AlternateContent xmlns:mc="http://schemas.openxmlformats.org/markup-compatibility/2006">
              <mc:Choice xmlns:v="urn:schemas-microsoft-com:vml" Requires="v">
                <p:oleObj spid="_x0000_s35863" name="Equation" r:id="rId5" imgW="3873240" imgH="482400" progId="Equation.DSMT4">
                  <p:embed/>
                </p:oleObj>
              </mc:Choice>
              <mc:Fallback>
                <p:oleObj name="Equation" r:id="rId5" imgW="387324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919538"/>
                        <a:ext cx="6613525"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45" name="Object 5"/>
          <p:cNvGraphicFramePr>
            <a:graphicFrameLocks noGrp="1" noChangeAspect="1"/>
          </p:cNvGraphicFramePr>
          <p:nvPr>
            <p:ph sz="quarter" idx="3"/>
          </p:nvPr>
        </p:nvGraphicFramePr>
        <p:xfrm>
          <a:off x="2422525" y="4775200"/>
          <a:ext cx="5426075" cy="758825"/>
        </p:xfrm>
        <a:graphic>
          <a:graphicData uri="http://schemas.openxmlformats.org/presentationml/2006/ole">
            <mc:AlternateContent xmlns:mc="http://schemas.openxmlformats.org/markup-compatibility/2006">
              <mc:Choice xmlns:v="urn:schemas-microsoft-com:vml" Requires="v">
                <p:oleObj spid="_x0000_s35864" name="Equation" r:id="rId7" imgW="3085920" imgH="431640" progId="Equation.DSMT4">
                  <p:embed/>
                </p:oleObj>
              </mc:Choice>
              <mc:Fallback>
                <p:oleObj name="Equation" r:id="rId7" imgW="308592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2525" y="4775200"/>
                        <a:ext cx="542607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46" name="Rectangle 6"/>
          <p:cNvSpPr>
            <a:spLocks noChangeArrowheads="1"/>
          </p:cNvSpPr>
          <p:nvPr/>
        </p:nvSpPr>
        <p:spPr bwMode="auto">
          <a:xfrm>
            <a:off x="852488" y="2225675"/>
            <a:ext cx="6919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(1)  </a:t>
            </a:r>
            <a:r>
              <a:rPr lang="zh-CN" altLang="en-US" sz="2000" b="1">
                <a:solidFill>
                  <a:srgbClr val="000000"/>
                </a:solidFill>
                <a:latin typeface="Times New Roman" panose="02020603050405020304" pitchFamily="18" charset="0"/>
                <a:ea typeface="楷体_GB2312" pitchFamily="49" charset="-122"/>
              </a:rPr>
              <a:t>选取候选李亚普诺夫函数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的梯度▽</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p>
        </p:txBody>
      </p:sp>
      <p:graphicFrame>
        <p:nvGraphicFramePr>
          <p:cNvPr id="471047" name="Object 7"/>
          <p:cNvGraphicFramePr>
            <a:graphicFrameLocks noChangeAspect="1"/>
          </p:cNvGraphicFramePr>
          <p:nvPr/>
        </p:nvGraphicFramePr>
        <p:xfrm>
          <a:off x="2663825" y="2682875"/>
          <a:ext cx="3432175" cy="738188"/>
        </p:xfrm>
        <a:graphic>
          <a:graphicData uri="http://schemas.openxmlformats.org/presentationml/2006/ole">
            <mc:AlternateContent xmlns:mc="http://schemas.openxmlformats.org/markup-compatibility/2006">
              <mc:Choice xmlns:v="urn:schemas-microsoft-com:vml" Requires="v">
                <p:oleObj spid="_x0000_s35865" name="公式" r:id="rId9" imgW="2234880" imgH="482400" progId="Equation.3">
                  <p:embed/>
                </p:oleObj>
              </mc:Choice>
              <mc:Fallback>
                <p:oleObj name="公式" r:id="rId9" imgW="223488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3825" y="2682875"/>
                        <a:ext cx="3432175"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48" name="Rectangle 8"/>
          <p:cNvSpPr>
            <a:spLocks noChangeArrowheads="1"/>
          </p:cNvSpPr>
          <p:nvPr/>
        </p:nvSpPr>
        <p:spPr bwMode="auto">
          <a:xfrm>
            <a:off x="838200" y="3505200"/>
            <a:ext cx="708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(2)  </a:t>
            </a:r>
            <a:r>
              <a:rPr lang="zh-CN" altLang="en-US" sz="2000" b="1">
                <a:solidFill>
                  <a:srgbClr val="000000"/>
                </a:solidFill>
                <a:latin typeface="Times New Roman" panose="02020603050405020304" pitchFamily="18" charset="0"/>
                <a:ea typeface="楷体_GB2312" pitchFamily="49" charset="-122"/>
              </a:rPr>
              <a:t>按稳定性结论给出的条件引入对梯度▽</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的限制</a:t>
            </a:r>
          </a:p>
        </p:txBody>
      </p:sp>
      <p:graphicFrame>
        <p:nvGraphicFramePr>
          <p:cNvPr id="471049" name="Object 9"/>
          <p:cNvGraphicFramePr>
            <a:graphicFrameLocks noGrp="1" noChangeAspect="1"/>
          </p:cNvGraphicFramePr>
          <p:nvPr>
            <p:ph sz="quarter" idx="4"/>
          </p:nvPr>
        </p:nvGraphicFramePr>
        <p:xfrm>
          <a:off x="5000625" y="5715000"/>
          <a:ext cx="3228975" cy="731838"/>
        </p:xfrm>
        <a:graphic>
          <a:graphicData uri="http://schemas.openxmlformats.org/presentationml/2006/ole">
            <mc:AlternateContent xmlns:mc="http://schemas.openxmlformats.org/markup-compatibility/2006">
              <mc:Choice xmlns:v="urn:schemas-microsoft-com:vml" Requires="v">
                <p:oleObj spid="_x0000_s35866" name="Equation" r:id="rId11" imgW="1904760" imgH="431640" progId="Equation.DSMT4">
                  <p:embed/>
                </p:oleObj>
              </mc:Choice>
              <mc:Fallback>
                <p:oleObj name="Equation" r:id="rId11" imgW="190476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0625" y="5715000"/>
                        <a:ext cx="322897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50" name="Rectangle 10"/>
          <p:cNvSpPr>
            <a:spLocks noChangeArrowheads="1"/>
          </p:cNvSpPr>
          <p:nvPr/>
        </p:nvSpPr>
        <p:spPr bwMode="auto">
          <a:xfrm>
            <a:off x="1143000" y="5851525"/>
            <a:ext cx="3519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000" b="1">
                <a:solidFill>
                  <a:srgbClr val="000000"/>
                </a:solidFill>
                <a:latin typeface="楷体_GB2312" pitchFamily="49" charset="-122"/>
                <a:ea typeface="楷体_GB2312" pitchFamily="49" charset="-122"/>
              </a:rPr>
              <a:t>② </a:t>
            </a:r>
            <a:r>
              <a:rPr lang="zh-CN" altLang="en-US" sz="2000" b="1">
                <a:solidFill>
                  <a:srgbClr val="000000"/>
                </a:solidFill>
                <a:latin typeface="Times New Roman" panose="02020603050405020304" pitchFamily="18" charset="0"/>
                <a:ea typeface="楷体_GB2312" pitchFamily="49" charset="-122"/>
              </a:rPr>
              <a:t>旋度</a:t>
            </a:r>
            <a:r>
              <a:rPr lang="en-US" altLang="zh-CN" sz="2000" b="1">
                <a:solidFill>
                  <a:srgbClr val="000000"/>
                </a:solidFill>
                <a:latin typeface="Times New Roman" panose="02020603050405020304" pitchFamily="18" charset="0"/>
                <a:ea typeface="楷体_GB2312" pitchFamily="49" charset="-122"/>
              </a:rPr>
              <a:t>rot▽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0</a:t>
            </a:r>
          </a:p>
        </p:txBody>
      </p:sp>
      <p:sp>
        <p:nvSpPr>
          <p:cNvPr id="471052" name="Rectangle 12"/>
          <p:cNvSpPr>
            <a:spLocks noChangeArrowheads="1"/>
          </p:cNvSpPr>
          <p:nvPr/>
        </p:nvSpPr>
        <p:spPr bwMode="auto">
          <a:xfrm>
            <a:off x="304800" y="28892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1</a:t>
            </a:r>
            <a:r>
              <a:rPr lang="zh-CN" altLang="en-US" sz="2000" b="1">
                <a:solidFill>
                  <a:srgbClr val="333399"/>
                </a:solidFill>
                <a:latin typeface="Times New Roman" panose="02020603050405020304" pitchFamily="18" charset="0"/>
                <a:ea typeface="楷体_GB2312" pitchFamily="49" charset="-122"/>
              </a:rPr>
              <a:t>：</a:t>
            </a:r>
          </a:p>
        </p:txBody>
      </p:sp>
      <p:sp>
        <p:nvSpPr>
          <p:cNvPr id="471053" name="AutoShape 13"/>
          <p:cNvSpPr>
            <a:spLocks noChangeArrowheads="1"/>
          </p:cNvSpPr>
          <p:nvPr/>
        </p:nvSpPr>
        <p:spPr bwMode="auto">
          <a:xfrm>
            <a:off x="4114800" y="5992813"/>
            <a:ext cx="457200" cy="179387"/>
          </a:xfrm>
          <a:prstGeom prst="rightArrow">
            <a:avLst>
              <a:gd name="adj1" fmla="val 50000"/>
              <a:gd name="adj2" fmla="val 63717"/>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1055" name="Rectangle 15"/>
          <p:cNvSpPr>
            <a:spLocks noChangeArrowheads="1"/>
          </p:cNvSpPr>
          <p:nvPr/>
        </p:nvSpPr>
        <p:spPr bwMode="auto">
          <a:xfrm>
            <a:off x="1219200" y="4116388"/>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楷体_GB2312" pitchFamily="49" charset="-122"/>
                <a:ea typeface="楷体_GB2312" pitchFamily="49" charset="-122"/>
              </a:rPr>
              <a:t>①</a:t>
            </a:r>
          </a:p>
        </p:txBody>
      </p:sp>
      <p:sp>
        <p:nvSpPr>
          <p:cNvPr id="471057" name="Rectangle 17"/>
          <p:cNvSpPr>
            <a:spLocks noChangeArrowheads="1"/>
          </p:cNvSpPr>
          <p:nvPr/>
        </p:nvSpPr>
        <p:spPr bwMode="auto">
          <a:xfrm>
            <a:off x="304800" y="2209800"/>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解：</a:t>
            </a:r>
          </a:p>
        </p:txBody>
      </p:sp>
    </p:spTree>
    <p:extLst>
      <p:ext uri="{BB962C8B-B14F-4D97-AF65-F5344CB8AC3E}">
        <p14:creationId xmlns:p14="http://schemas.microsoft.com/office/powerpoint/2010/main" val="1010516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1042"/>
                                        </p:tgtEl>
                                        <p:attrNameLst>
                                          <p:attrName>style.visibility</p:attrName>
                                        </p:attrNameLst>
                                      </p:cBhvr>
                                      <p:to>
                                        <p:strVal val="visible"/>
                                      </p:to>
                                    </p:set>
                                    <p:animEffect transition="in" filter="blinds(horizontal)">
                                      <p:cBhvr>
                                        <p:cTn id="7" dur="500"/>
                                        <p:tgtEl>
                                          <p:spTgt spid="471042"/>
                                        </p:tgtEl>
                                      </p:cBhvr>
                                    </p:animEffect>
                                  </p:childTnLst>
                                </p:cTn>
                              </p:par>
                              <p:par>
                                <p:cTn id="8" presetID="3" presetClass="entr" presetSubtype="10" fill="hold" nodeType="withEffect">
                                  <p:stCondLst>
                                    <p:cond delay="0"/>
                                  </p:stCondLst>
                                  <p:childTnLst>
                                    <p:set>
                                      <p:cBhvr>
                                        <p:cTn id="9" dur="1" fill="hold">
                                          <p:stCondLst>
                                            <p:cond delay="0"/>
                                          </p:stCondLst>
                                        </p:cTn>
                                        <p:tgtEl>
                                          <p:spTgt spid="471043"/>
                                        </p:tgtEl>
                                        <p:attrNameLst>
                                          <p:attrName>style.visibility</p:attrName>
                                        </p:attrNameLst>
                                      </p:cBhvr>
                                      <p:to>
                                        <p:strVal val="visible"/>
                                      </p:to>
                                    </p:set>
                                    <p:animEffect transition="in" filter="blinds(horizontal)">
                                      <p:cBhvr>
                                        <p:cTn id="10" dur="500"/>
                                        <p:tgtEl>
                                          <p:spTgt spid="4710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052"/>
                                        </p:tgtEl>
                                        <p:attrNameLst>
                                          <p:attrName>style.visibility</p:attrName>
                                        </p:attrNameLst>
                                      </p:cBhvr>
                                      <p:to>
                                        <p:strVal val="visible"/>
                                      </p:to>
                                    </p:set>
                                    <p:animEffect transition="in" filter="blinds(horizontal)">
                                      <p:cBhvr>
                                        <p:cTn id="13" dur="500"/>
                                        <p:tgtEl>
                                          <p:spTgt spid="47105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1057"/>
                                        </p:tgtEl>
                                        <p:attrNameLst>
                                          <p:attrName>style.visibility</p:attrName>
                                        </p:attrNameLst>
                                      </p:cBhvr>
                                      <p:to>
                                        <p:strVal val="visible"/>
                                      </p:to>
                                    </p:set>
                                    <p:animEffect transition="in" filter="blinds(horizontal)">
                                      <p:cBhvr>
                                        <p:cTn id="18" dur="500"/>
                                        <p:tgtEl>
                                          <p:spTgt spid="47105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1046"/>
                                        </p:tgtEl>
                                        <p:attrNameLst>
                                          <p:attrName>style.visibility</p:attrName>
                                        </p:attrNameLst>
                                      </p:cBhvr>
                                      <p:to>
                                        <p:strVal val="visible"/>
                                      </p:to>
                                    </p:set>
                                    <p:animEffect transition="in" filter="blinds(horizontal)">
                                      <p:cBhvr>
                                        <p:cTn id="21" dur="500"/>
                                        <p:tgtEl>
                                          <p:spTgt spid="4710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71047"/>
                                        </p:tgtEl>
                                        <p:attrNameLst>
                                          <p:attrName>style.visibility</p:attrName>
                                        </p:attrNameLst>
                                      </p:cBhvr>
                                      <p:to>
                                        <p:strVal val="visible"/>
                                      </p:to>
                                    </p:set>
                                    <p:animEffect transition="in" filter="blinds(horizontal)">
                                      <p:cBhvr>
                                        <p:cTn id="26" dur="500"/>
                                        <p:tgtEl>
                                          <p:spTgt spid="4710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71048"/>
                                        </p:tgtEl>
                                        <p:attrNameLst>
                                          <p:attrName>style.visibility</p:attrName>
                                        </p:attrNameLst>
                                      </p:cBhvr>
                                      <p:to>
                                        <p:strVal val="visible"/>
                                      </p:to>
                                    </p:set>
                                    <p:animEffect transition="in" filter="blinds(horizontal)">
                                      <p:cBhvr>
                                        <p:cTn id="31" dur="500"/>
                                        <p:tgtEl>
                                          <p:spTgt spid="4710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71044"/>
                                        </p:tgtEl>
                                        <p:attrNameLst>
                                          <p:attrName>style.visibility</p:attrName>
                                        </p:attrNameLst>
                                      </p:cBhvr>
                                      <p:to>
                                        <p:strVal val="visible"/>
                                      </p:to>
                                    </p:set>
                                    <p:animEffect transition="in" filter="blinds(horizontal)">
                                      <p:cBhvr>
                                        <p:cTn id="36" dur="500"/>
                                        <p:tgtEl>
                                          <p:spTgt spid="471044"/>
                                        </p:tgtEl>
                                      </p:cBhvr>
                                    </p:animEffect>
                                  </p:childTnLst>
                                </p:cTn>
                              </p:par>
                              <p:par>
                                <p:cTn id="37" presetID="3" presetClass="entr" presetSubtype="10" fill="hold" nodeType="withEffect">
                                  <p:stCondLst>
                                    <p:cond delay="0"/>
                                  </p:stCondLst>
                                  <p:childTnLst>
                                    <p:set>
                                      <p:cBhvr>
                                        <p:cTn id="38" dur="1" fill="hold">
                                          <p:stCondLst>
                                            <p:cond delay="0"/>
                                          </p:stCondLst>
                                        </p:cTn>
                                        <p:tgtEl>
                                          <p:spTgt spid="471045"/>
                                        </p:tgtEl>
                                        <p:attrNameLst>
                                          <p:attrName>style.visibility</p:attrName>
                                        </p:attrNameLst>
                                      </p:cBhvr>
                                      <p:to>
                                        <p:strVal val="visible"/>
                                      </p:to>
                                    </p:set>
                                    <p:animEffect transition="in" filter="blinds(horizontal)">
                                      <p:cBhvr>
                                        <p:cTn id="39" dur="500"/>
                                        <p:tgtEl>
                                          <p:spTgt spid="47104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71055"/>
                                        </p:tgtEl>
                                        <p:attrNameLst>
                                          <p:attrName>style.visibility</p:attrName>
                                        </p:attrNameLst>
                                      </p:cBhvr>
                                      <p:to>
                                        <p:strVal val="visible"/>
                                      </p:to>
                                    </p:set>
                                    <p:animEffect transition="in" filter="blinds(horizontal)">
                                      <p:cBhvr>
                                        <p:cTn id="42" dur="500"/>
                                        <p:tgtEl>
                                          <p:spTgt spid="4710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1050"/>
                                        </p:tgtEl>
                                        <p:attrNameLst>
                                          <p:attrName>style.visibility</p:attrName>
                                        </p:attrNameLst>
                                      </p:cBhvr>
                                      <p:to>
                                        <p:strVal val="visible"/>
                                      </p:to>
                                    </p:set>
                                    <p:animEffect transition="in" filter="blinds(horizontal)">
                                      <p:cBhvr>
                                        <p:cTn id="47" dur="500"/>
                                        <p:tgtEl>
                                          <p:spTgt spid="471050"/>
                                        </p:tgtEl>
                                      </p:cBhvr>
                                    </p:animEffect>
                                  </p:childTnLst>
                                </p:cTn>
                              </p:par>
                              <p:par>
                                <p:cTn id="48" presetID="3" presetClass="entr" presetSubtype="10" fill="hold" nodeType="withEffect">
                                  <p:stCondLst>
                                    <p:cond delay="0"/>
                                  </p:stCondLst>
                                  <p:childTnLst>
                                    <p:set>
                                      <p:cBhvr>
                                        <p:cTn id="49" dur="1" fill="hold">
                                          <p:stCondLst>
                                            <p:cond delay="0"/>
                                          </p:stCondLst>
                                        </p:cTn>
                                        <p:tgtEl>
                                          <p:spTgt spid="471049"/>
                                        </p:tgtEl>
                                        <p:attrNameLst>
                                          <p:attrName>style.visibility</p:attrName>
                                        </p:attrNameLst>
                                      </p:cBhvr>
                                      <p:to>
                                        <p:strVal val="visible"/>
                                      </p:to>
                                    </p:set>
                                    <p:animEffect transition="in" filter="blinds(horizontal)">
                                      <p:cBhvr>
                                        <p:cTn id="50" dur="500"/>
                                        <p:tgtEl>
                                          <p:spTgt spid="47104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71053"/>
                                        </p:tgtEl>
                                        <p:attrNameLst>
                                          <p:attrName>style.visibility</p:attrName>
                                        </p:attrNameLst>
                                      </p:cBhvr>
                                      <p:to>
                                        <p:strVal val="visible"/>
                                      </p:to>
                                    </p:set>
                                    <p:animEffect transition="in" filter="blinds(horizontal)">
                                      <p:cBhvr>
                                        <p:cTn id="53" dur="500"/>
                                        <p:tgtEl>
                                          <p:spTgt spid="47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p:bldP spid="471046" grpId="0"/>
      <p:bldP spid="471048" grpId="0"/>
      <p:bldP spid="471050" grpId="0"/>
      <p:bldP spid="471052" grpId="0"/>
      <p:bldP spid="471053" grpId="0" animBg="1"/>
      <p:bldP spid="471055" grpId="0"/>
      <p:bldP spid="4710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1154113" y="304800"/>
            <a:ext cx="6084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(3) </a:t>
            </a:r>
            <a:r>
              <a:rPr lang="zh-CN" altLang="en-US" sz="2000" b="1">
                <a:solidFill>
                  <a:srgbClr val="000000"/>
                </a:solidFill>
                <a:latin typeface="Times New Roman" panose="02020603050405020304" pitchFamily="18" charset="0"/>
                <a:ea typeface="楷体_GB2312" pitchFamily="49" charset="-122"/>
              </a:rPr>
              <a:t>确定▽</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的待定系数</a:t>
            </a:r>
            <a:r>
              <a:rPr lang="en-US" altLang="zh-CN" sz="2000" b="1" i="1">
                <a:solidFill>
                  <a:srgbClr val="000000"/>
                </a:solidFill>
                <a:latin typeface="Times New Roman" panose="02020603050405020304" pitchFamily="18" charset="0"/>
                <a:ea typeface="楷体_GB2312" pitchFamily="49" charset="-122"/>
              </a:rPr>
              <a:t>a</a:t>
            </a:r>
            <a:r>
              <a:rPr lang="en-US" altLang="zh-CN" sz="2000" b="1" i="1" baseline="-25000">
                <a:solidFill>
                  <a:srgbClr val="000000"/>
                </a:solidFill>
                <a:latin typeface="Times New Roman" panose="02020603050405020304" pitchFamily="18" charset="0"/>
                <a:ea typeface="楷体_GB2312" pitchFamily="49" charset="-122"/>
              </a:rPr>
              <a:t>ij</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i</a:t>
            </a:r>
            <a:r>
              <a:rPr lang="en-US" altLang="zh-CN" sz="2000" b="1">
                <a:solidFill>
                  <a:srgbClr val="000000"/>
                </a:solidFill>
                <a:latin typeface="Times New Roman" panose="02020603050405020304" pitchFamily="18" charset="0"/>
                <a:ea typeface="楷体_GB2312" pitchFamily="49" charset="-122"/>
              </a:rPr>
              <a:t>, </a:t>
            </a:r>
            <a:r>
              <a:rPr lang="en-US" altLang="zh-CN" sz="2000" b="1" i="1">
                <a:solidFill>
                  <a:srgbClr val="000000"/>
                </a:solidFill>
                <a:latin typeface="Times New Roman" panose="02020603050405020304" pitchFamily="18" charset="0"/>
                <a:ea typeface="楷体_GB2312" pitchFamily="49" charset="-122"/>
              </a:rPr>
              <a:t>j</a:t>
            </a:r>
            <a:r>
              <a:rPr lang="en-US" altLang="zh-CN" sz="2000" b="1">
                <a:solidFill>
                  <a:srgbClr val="000000"/>
                </a:solidFill>
                <a:latin typeface="Times New Roman" panose="02020603050405020304" pitchFamily="18" charset="0"/>
                <a:ea typeface="楷体_GB2312" pitchFamily="49" charset="-122"/>
              </a:rPr>
              <a:t>=1, 2, …, </a:t>
            </a:r>
            <a:r>
              <a:rPr lang="en-US" altLang="zh-CN" sz="2000" b="1" i="1">
                <a:solidFill>
                  <a:srgbClr val="000000"/>
                </a:solidFill>
                <a:latin typeface="Times New Roman" panose="02020603050405020304" pitchFamily="18" charset="0"/>
                <a:ea typeface="楷体_GB2312" pitchFamily="49" charset="-122"/>
              </a:rPr>
              <a:t>n</a:t>
            </a:r>
            <a:r>
              <a:rPr lang="zh-CN" altLang="en-US" sz="2000" b="1">
                <a:solidFill>
                  <a:srgbClr val="000000"/>
                </a:solidFill>
                <a:latin typeface="Times New Roman" panose="02020603050405020304" pitchFamily="18" charset="0"/>
                <a:ea typeface="楷体_GB2312" pitchFamily="49" charset="-122"/>
              </a:rPr>
              <a:t>） </a:t>
            </a:r>
          </a:p>
        </p:txBody>
      </p:sp>
      <p:graphicFrame>
        <p:nvGraphicFramePr>
          <p:cNvPr id="472067" name="Object 3"/>
          <p:cNvGraphicFramePr>
            <a:graphicFrameLocks noChangeAspect="1"/>
          </p:cNvGraphicFramePr>
          <p:nvPr/>
        </p:nvGraphicFramePr>
        <p:xfrm>
          <a:off x="1546225" y="838200"/>
          <a:ext cx="3224213" cy="666750"/>
        </p:xfrm>
        <a:graphic>
          <a:graphicData uri="http://schemas.openxmlformats.org/presentationml/2006/ole">
            <mc:AlternateContent xmlns:mc="http://schemas.openxmlformats.org/markup-compatibility/2006">
              <mc:Choice xmlns:v="urn:schemas-microsoft-com:vml" Requires="v">
                <p:oleObj spid="_x0000_s36894" name="Equation" r:id="rId3" imgW="1892160" imgH="393480" progId="Equation.DSMT4">
                  <p:embed/>
                </p:oleObj>
              </mc:Choice>
              <mc:Fallback>
                <p:oleObj name="Equation" r:id="rId3" imgW="1892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838200"/>
                        <a:ext cx="32242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068" name="Object 4"/>
          <p:cNvGraphicFramePr>
            <a:graphicFrameLocks noGrp="1" noChangeAspect="1"/>
          </p:cNvGraphicFramePr>
          <p:nvPr>
            <p:ph sz="quarter" idx="1"/>
          </p:nvPr>
        </p:nvGraphicFramePr>
        <p:xfrm>
          <a:off x="5105400" y="838200"/>
          <a:ext cx="2898775" cy="657225"/>
        </p:xfrm>
        <a:graphic>
          <a:graphicData uri="http://schemas.openxmlformats.org/presentationml/2006/ole">
            <mc:AlternateContent xmlns:mc="http://schemas.openxmlformats.org/markup-compatibility/2006">
              <mc:Choice xmlns:v="urn:schemas-microsoft-com:vml" Requires="v">
                <p:oleObj spid="_x0000_s36895" name="Equation" r:id="rId5" imgW="1904760" imgH="431640" progId="Equation.DSMT4">
                  <p:embed/>
                </p:oleObj>
              </mc:Choice>
              <mc:Fallback>
                <p:oleObj name="Equation" r:id="rId5" imgW="19047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838200"/>
                        <a:ext cx="289877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2069" name="Object 5"/>
          <p:cNvGraphicFramePr>
            <a:graphicFrameLocks noGrp="1" noChangeAspect="1"/>
          </p:cNvGraphicFramePr>
          <p:nvPr>
            <p:ph sz="quarter" idx="2"/>
          </p:nvPr>
        </p:nvGraphicFramePr>
        <p:xfrm>
          <a:off x="1541463" y="2209800"/>
          <a:ext cx="2808287" cy="420688"/>
        </p:xfrm>
        <a:graphic>
          <a:graphicData uri="http://schemas.openxmlformats.org/presentationml/2006/ole">
            <mc:AlternateContent xmlns:mc="http://schemas.openxmlformats.org/markup-compatibility/2006">
              <mc:Choice xmlns:v="urn:schemas-microsoft-com:vml" Requires="v">
                <p:oleObj spid="_x0000_s36896" name="公式" r:id="rId7" imgW="1523880" imgH="228600" progId="Equation.3">
                  <p:embed/>
                </p:oleObj>
              </mc:Choice>
              <mc:Fallback>
                <p:oleObj name="公式" r:id="rId7" imgW="1523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1463" y="2209800"/>
                        <a:ext cx="280828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2070" name="Object 6"/>
          <p:cNvGraphicFramePr>
            <a:graphicFrameLocks noGrp="1" noChangeAspect="1"/>
          </p:cNvGraphicFramePr>
          <p:nvPr>
            <p:ph sz="quarter" idx="3"/>
          </p:nvPr>
        </p:nvGraphicFramePr>
        <p:xfrm>
          <a:off x="1524000" y="2743200"/>
          <a:ext cx="4197350" cy="404813"/>
        </p:xfrm>
        <a:graphic>
          <a:graphicData uri="http://schemas.openxmlformats.org/presentationml/2006/ole">
            <mc:AlternateContent xmlns:mc="http://schemas.openxmlformats.org/markup-compatibility/2006">
              <mc:Choice xmlns:v="urn:schemas-microsoft-com:vml" Requires="v">
                <p:oleObj spid="_x0000_s36897" name="Equation" r:id="rId9" imgW="2501640" imgH="241200" progId="Equation.DSMT4">
                  <p:embed/>
                </p:oleObj>
              </mc:Choice>
              <mc:Fallback>
                <p:oleObj name="Equation" r:id="rId9" imgW="250164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2743200"/>
                        <a:ext cx="419735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071" name="Text Box 7"/>
          <p:cNvSpPr txBox="1">
            <a:spLocks noChangeArrowheads="1"/>
          </p:cNvSpPr>
          <p:nvPr/>
        </p:nvSpPr>
        <p:spPr bwMode="auto">
          <a:xfrm>
            <a:off x="1430338" y="1600200"/>
            <a:ext cx="687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试选： </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11</a:t>
            </a:r>
            <a:r>
              <a:rPr lang="en-US" altLang="zh-CN" sz="2000" b="1" i="1">
                <a:solidFill>
                  <a:srgbClr val="000000"/>
                </a:solidFill>
                <a:latin typeface="Times New Roman" panose="02020603050405020304" pitchFamily="18" charset="0"/>
                <a:ea typeface="楷体_GB2312" pitchFamily="49" charset="-122"/>
              </a:rPr>
              <a:t>= a</a:t>
            </a:r>
            <a:r>
              <a:rPr lang="en-US" altLang="zh-CN" sz="2000" b="1" baseline="-25000">
                <a:solidFill>
                  <a:srgbClr val="000000"/>
                </a:solidFill>
                <a:latin typeface="Times New Roman" panose="02020603050405020304" pitchFamily="18" charset="0"/>
                <a:ea typeface="楷体_GB2312" pitchFamily="49" charset="-122"/>
              </a:rPr>
              <a:t>22</a:t>
            </a:r>
            <a:r>
              <a:rPr lang="en-US" altLang="zh-CN" sz="2000" b="1" i="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 1</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12</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21</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，则</a:t>
            </a:r>
          </a:p>
        </p:txBody>
      </p:sp>
      <p:sp>
        <p:nvSpPr>
          <p:cNvPr id="472072" name="Rectangle 8"/>
          <p:cNvSpPr>
            <a:spLocks noChangeArrowheads="1"/>
          </p:cNvSpPr>
          <p:nvPr/>
        </p:nvSpPr>
        <p:spPr bwMode="auto">
          <a:xfrm>
            <a:off x="1087438" y="3429000"/>
            <a:ext cx="6684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(4) </a:t>
            </a:r>
            <a:r>
              <a:rPr lang="zh-CN" altLang="en-US" sz="2000" b="1">
                <a:solidFill>
                  <a:srgbClr val="000000"/>
                </a:solidFill>
                <a:latin typeface="Times New Roman" panose="02020603050405020304" pitchFamily="18" charset="0"/>
                <a:ea typeface="楷体_GB2312" pitchFamily="49" charset="-122"/>
              </a:rPr>
              <a:t>定出对应梯度▽</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的候选李亚普诺夫函数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p>
        </p:txBody>
      </p:sp>
      <p:graphicFrame>
        <p:nvGraphicFramePr>
          <p:cNvPr id="472073" name="Object 9"/>
          <p:cNvGraphicFramePr>
            <a:graphicFrameLocks noChangeAspect="1"/>
          </p:cNvGraphicFramePr>
          <p:nvPr/>
        </p:nvGraphicFramePr>
        <p:xfrm>
          <a:off x="1552575" y="3962400"/>
          <a:ext cx="4897438" cy="566738"/>
        </p:xfrm>
        <a:graphic>
          <a:graphicData uri="http://schemas.openxmlformats.org/presentationml/2006/ole">
            <mc:AlternateContent xmlns:mc="http://schemas.openxmlformats.org/markup-compatibility/2006">
              <mc:Choice xmlns:v="urn:schemas-microsoft-com:vml" Requires="v">
                <p:oleObj spid="_x0000_s36898" name="公式" r:id="rId11" imgW="2844720" imgH="330120" progId="Equation.3">
                  <p:embed/>
                </p:oleObj>
              </mc:Choice>
              <mc:Fallback>
                <p:oleObj name="公式" r:id="rId11" imgW="284472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2575" y="3962400"/>
                        <a:ext cx="4897438"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074" name="Object 10"/>
          <p:cNvGraphicFramePr>
            <a:graphicFrameLocks noGrp="1" noChangeAspect="1"/>
          </p:cNvGraphicFramePr>
          <p:nvPr>
            <p:ph sz="quarter" idx="4"/>
          </p:nvPr>
        </p:nvGraphicFramePr>
        <p:xfrm>
          <a:off x="2182813" y="4591050"/>
          <a:ext cx="4827587" cy="719138"/>
        </p:xfrm>
        <a:graphic>
          <a:graphicData uri="http://schemas.openxmlformats.org/presentationml/2006/ole">
            <mc:AlternateContent xmlns:mc="http://schemas.openxmlformats.org/markup-compatibility/2006">
              <mc:Choice xmlns:v="urn:schemas-microsoft-com:vml" Requires="v">
                <p:oleObj spid="_x0000_s36899" name="公式" r:id="rId13" imgW="2641320" imgH="393480" progId="Equation.3">
                  <p:embed/>
                </p:oleObj>
              </mc:Choice>
              <mc:Fallback>
                <p:oleObj name="公式" r:id="rId13" imgW="264132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2813" y="4591050"/>
                        <a:ext cx="4827587"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075" name="Text Box 11"/>
          <p:cNvSpPr txBox="1">
            <a:spLocks noChangeArrowheads="1"/>
          </p:cNvSpPr>
          <p:nvPr/>
        </p:nvSpPr>
        <p:spPr bwMode="auto">
          <a:xfrm>
            <a:off x="1371600" y="54102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是正定的。因此，在</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1</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2 </a:t>
            </a:r>
            <a:r>
              <a:rPr lang="en-US" altLang="zh-CN" sz="2000" b="1">
                <a:solidFill>
                  <a:srgbClr val="000000"/>
                </a:solidFill>
                <a:latin typeface="Times New Roman" panose="02020603050405020304" pitchFamily="18" charset="0"/>
                <a:ea typeface="楷体_GB2312" pitchFamily="49" charset="-122"/>
              </a:rPr>
              <a:t>&lt; 1</a:t>
            </a:r>
            <a:r>
              <a:rPr lang="zh-CN" altLang="en-US" sz="2000" b="1">
                <a:solidFill>
                  <a:srgbClr val="000000"/>
                </a:solidFill>
                <a:latin typeface="Times New Roman" panose="02020603050405020304" pitchFamily="18" charset="0"/>
                <a:ea typeface="楷体_GB2312" pitchFamily="49" charset="-122"/>
              </a:rPr>
              <a:t>的范围内，平衡状态是渐近稳定的</a:t>
            </a:r>
            <a:endParaRPr lang="zh-CN" altLang="en-US" sz="2000" b="1" baseline="-25000">
              <a:solidFill>
                <a:srgbClr val="000000"/>
              </a:solidFill>
              <a:latin typeface="Times New Roman" panose="02020603050405020304" pitchFamily="18" charset="0"/>
              <a:ea typeface="楷体_GB2312" pitchFamily="49" charset="-122"/>
            </a:endParaRPr>
          </a:p>
        </p:txBody>
      </p:sp>
      <p:sp>
        <p:nvSpPr>
          <p:cNvPr id="472076" name="Text Box 12"/>
          <p:cNvSpPr txBox="1">
            <a:spLocks noChangeArrowheads="1"/>
          </p:cNvSpPr>
          <p:nvPr/>
        </p:nvSpPr>
        <p:spPr bwMode="auto">
          <a:xfrm>
            <a:off x="1031875" y="6003925"/>
            <a:ext cx="727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是否为大范围渐近稳定的？</a:t>
            </a:r>
            <a:endParaRPr lang="zh-CN" altLang="en-US" sz="2000" b="1" baseline="-25000">
              <a:solidFill>
                <a:srgbClr val="FF0000"/>
              </a:solidFill>
              <a:latin typeface="Times New Roman" panose="02020603050405020304" pitchFamily="18" charset="0"/>
              <a:ea typeface="楷体_GB2312" pitchFamily="49" charset="-122"/>
            </a:endParaRPr>
          </a:p>
        </p:txBody>
      </p:sp>
      <p:graphicFrame>
        <p:nvGraphicFramePr>
          <p:cNvPr id="472077" name="Object 13"/>
          <p:cNvGraphicFramePr>
            <a:graphicFrameLocks noChangeAspect="1"/>
          </p:cNvGraphicFramePr>
          <p:nvPr/>
        </p:nvGraphicFramePr>
        <p:xfrm>
          <a:off x="5791200" y="2233613"/>
          <a:ext cx="2849563" cy="849312"/>
        </p:xfrm>
        <a:graphic>
          <a:graphicData uri="http://schemas.openxmlformats.org/presentationml/2006/ole">
            <mc:AlternateContent xmlns:mc="http://schemas.openxmlformats.org/markup-compatibility/2006">
              <mc:Choice xmlns:v="urn:schemas-microsoft-com:vml" Requires="v">
                <p:oleObj spid="_x0000_s36900" name="Equation" r:id="rId15" imgW="1612800" imgH="482400" progId="Equation.DSMT4">
                  <p:embed/>
                </p:oleObj>
              </mc:Choice>
              <mc:Fallback>
                <p:oleObj name="Equation" r:id="rId15" imgW="1612800" imgH="4824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2233613"/>
                        <a:ext cx="2849563"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2078" name="Rectangle 14"/>
          <p:cNvSpPr>
            <a:spLocks noChangeArrowheads="1"/>
          </p:cNvSpPr>
          <p:nvPr/>
        </p:nvSpPr>
        <p:spPr bwMode="auto">
          <a:xfrm>
            <a:off x="152400" y="2889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1</a:t>
            </a:r>
            <a:r>
              <a:rPr lang="zh-CN" altLang="en-US" sz="2000" b="1">
                <a:solidFill>
                  <a:srgbClr val="333399"/>
                </a:solidFill>
                <a:latin typeface="Times New Roman" panose="02020603050405020304" pitchFamily="18" charset="0"/>
                <a:ea typeface="楷体_GB2312" pitchFamily="49" charset="-122"/>
              </a:rPr>
              <a:t>：解</a:t>
            </a:r>
          </a:p>
        </p:txBody>
      </p:sp>
      <p:sp>
        <p:nvSpPr>
          <p:cNvPr id="472079" name="Rectangle 15"/>
          <p:cNvSpPr>
            <a:spLocks noChangeArrowheads="1"/>
          </p:cNvSpPr>
          <p:nvPr/>
        </p:nvSpPr>
        <p:spPr bwMode="auto">
          <a:xfrm>
            <a:off x="5791200" y="2133600"/>
            <a:ext cx="2895600" cy="1066800"/>
          </a:xfrm>
          <a:prstGeom prst="rect">
            <a:avLst/>
          </a:prstGeom>
          <a:noFill/>
          <a:ln w="25400" algn="ctr">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824610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2078"/>
                                        </p:tgtEl>
                                        <p:attrNameLst>
                                          <p:attrName>style.visibility</p:attrName>
                                        </p:attrNameLst>
                                      </p:cBhvr>
                                      <p:to>
                                        <p:strVal val="visible"/>
                                      </p:to>
                                    </p:set>
                                    <p:animEffect transition="in" filter="blinds(horizontal)">
                                      <p:cBhvr>
                                        <p:cTn id="7" dur="500"/>
                                        <p:tgtEl>
                                          <p:spTgt spid="472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2066"/>
                                        </p:tgtEl>
                                        <p:attrNameLst>
                                          <p:attrName>style.visibility</p:attrName>
                                        </p:attrNameLst>
                                      </p:cBhvr>
                                      <p:to>
                                        <p:strVal val="visible"/>
                                      </p:to>
                                    </p:set>
                                    <p:animEffect transition="in" filter="blinds(horizontal)">
                                      <p:cBhvr>
                                        <p:cTn id="12" dur="500"/>
                                        <p:tgtEl>
                                          <p:spTgt spid="472066"/>
                                        </p:tgtEl>
                                      </p:cBhvr>
                                    </p:animEffect>
                                  </p:childTnLst>
                                </p:cTn>
                              </p:par>
                              <p:par>
                                <p:cTn id="13" presetID="3" presetClass="entr" presetSubtype="10" fill="hold" nodeType="withEffect">
                                  <p:stCondLst>
                                    <p:cond delay="0"/>
                                  </p:stCondLst>
                                  <p:childTnLst>
                                    <p:set>
                                      <p:cBhvr>
                                        <p:cTn id="14" dur="1" fill="hold">
                                          <p:stCondLst>
                                            <p:cond delay="0"/>
                                          </p:stCondLst>
                                        </p:cTn>
                                        <p:tgtEl>
                                          <p:spTgt spid="472067"/>
                                        </p:tgtEl>
                                        <p:attrNameLst>
                                          <p:attrName>style.visibility</p:attrName>
                                        </p:attrNameLst>
                                      </p:cBhvr>
                                      <p:to>
                                        <p:strVal val="visible"/>
                                      </p:to>
                                    </p:set>
                                    <p:animEffect transition="in" filter="blinds(horizontal)">
                                      <p:cBhvr>
                                        <p:cTn id="15" dur="500"/>
                                        <p:tgtEl>
                                          <p:spTgt spid="472067"/>
                                        </p:tgtEl>
                                      </p:cBhvr>
                                    </p:animEffect>
                                  </p:childTnLst>
                                </p:cTn>
                              </p:par>
                              <p:par>
                                <p:cTn id="16" presetID="3" presetClass="entr" presetSubtype="10" fill="hold" nodeType="withEffect">
                                  <p:stCondLst>
                                    <p:cond delay="0"/>
                                  </p:stCondLst>
                                  <p:childTnLst>
                                    <p:set>
                                      <p:cBhvr>
                                        <p:cTn id="17" dur="1" fill="hold">
                                          <p:stCondLst>
                                            <p:cond delay="0"/>
                                          </p:stCondLst>
                                        </p:cTn>
                                        <p:tgtEl>
                                          <p:spTgt spid="472068"/>
                                        </p:tgtEl>
                                        <p:attrNameLst>
                                          <p:attrName>style.visibility</p:attrName>
                                        </p:attrNameLst>
                                      </p:cBhvr>
                                      <p:to>
                                        <p:strVal val="visible"/>
                                      </p:to>
                                    </p:set>
                                    <p:animEffect transition="in" filter="blinds(horizontal)">
                                      <p:cBhvr>
                                        <p:cTn id="18" dur="500"/>
                                        <p:tgtEl>
                                          <p:spTgt spid="4720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2071"/>
                                        </p:tgtEl>
                                        <p:attrNameLst>
                                          <p:attrName>style.visibility</p:attrName>
                                        </p:attrNameLst>
                                      </p:cBhvr>
                                      <p:to>
                                        <p:strVal val="visible"/>
                                      </p:to>
                                    </p:set>
                                    <p:animEffect transition="in" filter="blinds(horizontal)">
                                      <p:cBhvr>
                                        <p:cTn id="23" dur="500"/>
                                        <p:tgtEl>
                                          <p:spTgt spid="472071"/>
                                        </p:tgtEl>
                                      </p:cBhvr>
                                    </p:animEffect>
                                  </p:childTnLst>
                                </p:cTn>
                              </p:par>
                              <p:par>
                                <p:cTn id="24" presetID="3" presetClass="entr" presetSubtype="10" fill="hold" nodeType="withEffect">
                                  <p:stCondLst>
                                    <p:cond delay="0"/>
                                  </p:stCondLst>
                                  <p:childTnLst>
                                    <p:set>
                                      <p:cBhvr>
                                        <p:cTn id="25" dur="1" fill="hold">
                                          <p:stCondLst>
                                            <p:cond delay="0"/>
                                          </p:stCondLst>
                                        </p:cTn>
                                        <p:tgtEl>
                                          <p:spTgt spid="472069"/>
                                        </p:tgtEl>
                                        <p:attrNameLst>
                                          <p:attrName>style.visibility</p:attrName>
                                        </p:attrNameLst>
                                      </p:cBhvr>
                                      <p:to>
                                        <p:strVal val="visible"/>
                                      </p:to>
                                    </p:set>
                                    <p:animEffect transition="in" filter="blinds(horizontal)">
                                      <p:cBhvr>
                                        <p:cTn id="26" dur="500"/>
                                        <p:tgtEl>
                                          <p:spTgt spid="472069"/>
                                        </p:tgtEl>
                                      </p:cBhvr>
                                    </p:animEffect>
                                  </p:childTnLst>
                                </p:cTn>
                              </p:par>
                              <p:par>
                                <p:cTn id="27" presetID="3" presetClass="entr" presetSubtype="10" fill="hold" nodeType="withEffect">
                                  <p:stCondLst>
                                    <p:cond delay="0"/>
                                  </p:stCondLst>
                                  <p:childTnLst>
                                    <p:set>
                                      <p:cBhvr>
                                        <p:cTn id="28" dur="1" fill="hold">
                                          <p:stCondLst>
                                            <p:cond delay="0"/>
                                          </p:stCondLst>
                                        </p:cTn>
                                        <p:tgtEl>
                                          <p:spTgt spid="472077"/>
                                        </p:tgtEl>
                                        <p:attrNameLst>
                                          <p:attrName>style.visibility</p:attrName>
                                        </p:attrNameLst>
                                      </p:cBhvr>
                                      <p:to>
                                        <p:strVal val="visible"/>
                                      </p:to>
                                    </p:set>
                                    <p:animEffect transition="in" filter="blinds(horizontal)">
                                      <p:cBhvr>
                                        <p:cTn id="29" dur="500"/>
                                        <p:tgtEl>
                                          <p:spTgt spid="472077"/>
                                        </p:tgtEl>
                                      </p:cBhvr>
                                    </p:animEffect>
                                  </p:childTnLst>
                                </p:cTn>
                              </p:par>
                              <p:par>
                                <p:cTn id="30" presetID="3" presetClass="entr" presetSubtype="10" fill="hold" nodeType="withEffect">
                                  <p:stCondLst>
                                    <p:cond delay="0"/>
                                  </p:stCondLst>
                                  <p:childTnLst>
                                    <p:set>
                                      <p:cBhvr>
                                        <p:cTn id="31" dur="1" fill="hold">
                                          <p:stCondLst>
                                            <p:cond delay="0"/>
                                          </p:stCondLst>
                                        </p:cTn>
                                        <p:tgtEl>
                                          <p:spTgt spid="472070"/>
                                        </p:tgtEl>
                                        <p:attrNameLst>
                                          <p:attrName>style.visibility</p:attrName>
                                        </p:attrNameLst>
                                      </p:cBhvr>
                                      <p:to>
                                        <p:strVal val="visible"/>
                                      </p:to>
                                    </p:set>
                                    <p:animEffect transition="in" filter="blinds(horizontal)">
                                      <p:cBhvr>
                                        <p:cTn id="32" dur="500"/>
                                        <p:tgtEl>
                                          <p:spTgt spid="47207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72079"/>
                                        </p:tgtEl>
                                        <p:attrNameLst>
                                          <p:attrName>style.visibility</p:attrName>
                                        </p:attrNameLst>
                                      </p:cBhvr>
                                      <p:to>
                                        <p:strVal val="visible"/>
                                      </p:to>
                                    </p:set>
                                    <p:animEffect transition="in" filter="blinds(horizontal)">
                                      <p:cBhvr>
                                        <p:cTn id="35" dur="500"/>
                                        <p:tgtEl>
                                          <p:spTgt spid="47207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2072"/>
                                        </p:tgtEl>
                                        <p:attrNameLst>
                                          <p:attrName>style.visibility</p:attrName>
                                        </p:attrNameLst>
                                      </p:cBhvr>
                                      <p:to>
                                        <p:strVal val="visible"/>
                                      </p:to>
                                    </p:set>
                                    <p:animEffect transition="in" filter="blinds(horizontal)">
                                      <p:cBhvr>
                                        <p:cTn id="40" dur="500"/>
                                        <p:tgtEl>
                                          <p:spTgt spid="472072"/>
                                        </p:tgtEl>
                                      </p:cBhvr>
                                    </p:animEffect>
                                  </p:childTnLst>
                                </p:cTn>
                              </p:par>
                              <p:par>
                                <p:cTn id="41" presetID="3" presetClass="entr" presetSubtype="10" fill="hold" nodeType="withEffect">
                                  <p:stCondLst>
                                    <p:cond delay="0"/>
                                  </p:stCondLst>
                                  <p:childTnLst>
                                    <p:set>
                                      <p:cBhvr>
                                        <p:cTn id="42" dur="1" fill="hold">
                                          <p:stCondLst>
                                            <p:cond delay="0"/>
                                          </p:stCondLst>
                                        </p:cTn>
                                        <p:tgtEl>
                                          <p:spTgt spid="472073"/>
                                        </p:tgtEl>
                                        <p:attrNameLst>
                                          <p:attrName>style.visibility</p:attrName>
                                        </p:attrNameLst>
                                      </p:cBhvr>
                                      <p:to>
                                        <p:strVal val="visible"/>
                                      </p:to>
                                    </p:set>
                                    <p:animEffect transition="in" filter="blinds(horizontal)">
                                      <p:cBhvr>
                                        <p:cTn id="43" dur="500"/>
                                        <p:tgtEl>
                                          <p:spTgt spid="472073"/>
                                        </p:tgtEl>
                                      </p:cBhvr>
                                    </p:animEffect>
                                  </p:childTnLst>
                                </p:cTn>
                              </p:par>
                              <p:par>
                                <p:cTn id="44" presetID="3" presetClass="entr" presetSubtype="10" fill="hold" nodeType="withEffect">
                                  <p:stCondLst>
                                    <p:cond delay="0"/>
                                  </p:stCondLst>
                                  <p:childTnLst>
                                    <p:set>
                                      <p:cBhvr>
                                        <p:cTn id="45" dur="1" fill="hold">
                                          <p:stCondLst>
                                            <p:cond delay="0"/>
                                          </p:stCondLst>
                                        </p:cTn>
                                        <p:tgtEl>
                                          <p:spTgt spid="472074"/>
                                        </p:tgtEl>
                                        <p:attrNameLst>
                                          <p:attrName>style.visibility</p:attrName>
                                        </p:attrNameLst>
                                      </p:cBhvr>
                                      <p:to>
                                        <p:strVal val="visible"/>
                                      </p:to>
                                    </p:set>
                                    <p:animEffect transition="in" filter="blinds(horizontal)">
                                      <p:cBhvr>
                                        <p:cTn id="46" dur="500"/>
                                        <p:tgtEl>
                                          <p:spTgt spid="47207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2075"/>
                                        </p:tgtEl>
                                        <p:attrNameLst>
                                          <p:attrName>style.visibility</p:attrName>
                                        </p:attrNameLst>
                                      </p:cBhvr>
                                      <p:to>
                                        <p:strVal val="visible"/>
                                      </p:to>
                                    </p:set>
                                    <p:animEffect transition="in" filter="blinds(horizontal)">
                                      <p:cBhvr>
                                        <p:cTn id="49" dur="500"/>
                                        <p:tgtEl>
                                          <p:spTgt spid="47207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2076"/>
                                        </p:tgtEl>
                                        <p:attrNameLst>
                                          <p:attrName>style.visibility</p:attrName>
                                        </p:attrNameLst>
                                      </p:cBhvr>
                                      <p:to>
                                        <p:strVal val="visible"/>
                                      </p:to>
                                    </p:set>
                                    <p:animEffect transition="in" filter="blinds(horizontal)">
                                      <p:cBhvr>
                                        <p:cTn id="54" dur="500"/>
                                        <p:tgtEl>
                                          <p:spTgt spid="472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p:bldP spid="472071" grpId="0"/>
      <p:bldP spid="472072" grpId="0"/>
      <p:bldP spid="472075" grpId="0"/>
      <p:bldP spid="472076" grpId="0"/>
      <p:bldP spid="472078" grpId="0"/>
      <p:bldP spid="47207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p:cNvSpPr>
          <p:nvPr/>
        </p:nvSpPr>
        <p:spPr bwMode="auto">
          <a:xfrm>
            <a:off x="1230313" y="288925"/>
            <a:ext cx="6084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FF0000"/>
                </a:solidFill>
                <a:latin typeface="Times New Roman" panose="02020603050405020304" pitchFamily="18" charset="0"/>
                <a:ea typeface="楷体_GB2312" pitchFamily="49" charset="-122"/>
              </a:rPr>
              <a:t>李亚普诺夫函数的选择是非唯一的</a:t>
            </a:r>
          </a:p>
        </p:txBody>
      </p:sp>
      <p:graphicFrame>
        <p:nvGraphicFramePr>
          <p:cNvPr id="473091" name="Object 3"/>
          <p:cNvGraphicFramePr>
            <a:graphicFrameLocks noChangeAspect="1"/>
          </p:cNvGraphicFramePr>
          <p:nvPr/>
        </p:nvGraphicFramePr>
        <p:xfrm>
          <a:off x="1371600" y="857250"/>
          <a:ext cx="3095625" cy="666750"/>
        </p:xfrm>
        <a:graphic>
          <a:graphicData uri="http://schemas.openxmlformats.org/presentationml/2006/ole">
            <mc:AlternateContent xmlns:mc="http://schemas.openxmlformats.org/markup-compatibility/2006">
              <mc:Choice xmlns:v="urn:schemas-microsoft-com:vml" Requires="v">
                <p:oleObj spid="_x0000_s37918" name="公式" r:id="rId3" imgW="1815840" imgH="393480" progId="Equation.3">
                  <p:embed/>
                </p:oleObj>
              </mc:Choice>
              <mc:Fallback>
                <p:oleObj name="公式" r:id="rId3" imgW="18158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57250"/>
                        <a:ext cx="309562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3092" name="Object 4"/>
          <p:cNvGraphicFramePr>
            <a:graphicFrameLocks noGrp="1" noChangeAspect="1"/>
          </p:cNvGraphicFramePr>
          <p:nvPr>
            <p:ph sz="quarter" idx="1"/>
          </p:nvPr>
        </p:nvGraphicFramePr>
        <p:xfrm>
          <a:off x="4876800" y="838200"/>
          <a:ext cx="3616325" cy="711200"/>
        </p:xfrm>
        <a:graphic>
          <a:graphicData uri="http://schemas.openxmlformats.org/presentationml/2006/ole">
            <mc:AlternateContent xmlns:mc="http://schemas.openxmlformats.org/markup-compatibility/2006">
              <mc:Choice xmlns:v="urn:schemas-microsoft-com:vml" Requires="v">
                <p:oleObj spid="_x0000_s37919" name="公式" r:id="rId5" imgW="2197080" imgH="431640" progId="Equation.3">
                  <p:embed/>
                </p:oleObj>
              </mc:Choice>
              <mc:Fallback>
                <p:oleObj name="公式" r:id="rId5" imgW="21970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838200"/>
                        <a:ext cx="36163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093" name="Object 5"/>
          <p:cNvGraphicFramePr>
            <a:graphicFrameLocks noGrp="1" noChangeAspect="1"/>
          </p:cNvGraphicFramePr>
          <p:nvPr>
            <p:ph sz="quarter" idx="2"/>
          </p:nvPr>
        </p:nvGraphicFramePr>
        <p:xfrm>
          <a:off x="990600" y="2270125"/>
          <a:ext cx="3810000" cy="396875"/>
        </p:xfrm>
        <a:graphic>
          <a:graphicData uri="http://schemas.openxmlformats.org/presentationml/2006/ole">
            <mc:AlternateContent xmlns:mc="http://schemas.openxmlformats.org/markup-compatibility/2006">
              <mc:Choice xmlns:v="urn:schemas-microsoft-com:vml" Requires="v">
                <p:oleObj spid="_x0000_s37920" name="公式" r:id="rId7" imgW="2197080" imgH="228600" progId="Equation.3">
                  <p:embed/>
                </p:oleObj>
              </mc:Choice>
              <mc:Fallback>
                <p:oleObj name="公式" r:id="rId7" imgW="21970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270125"/>
                        <a:ext cx="381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094" name="Object 6"/>
          <p:cNvGraphicFramePr>
            <a:graphicFrameLocks noGrp="1" noChangeAspect="1"/>
          </p:cNvGraphicFramePr>
          <p:nvPr>
            <p:ph sz="quarter" idx="3"/>
          </p:nvPr>
        </p:nvGraphicFramePr>
        <p:xfrm>
          <a:off x="952500" y="2708275"/>
          <a:ext cx="3532188" cy="644525"/>
        </p:xfrm>
        <a:graphic>
          <a:graphicData uri="http://schemas.openxmlformats.org/presentationml/2006/ole">
            <mc:AlternateContent xmlns:mc="http://schemas.openxmlformats.org/markup-compatibility/2006">
              <mc:Choice xmlns:v="urn:schemas-microsoft-com:vml" Requires="v">
                <p:oleObj spid="_x0000_s37921" name="Equation" r:id="rId9" imgW="2158920" imgH="393480" progId="Equation.DSMT4">
                  <p:embed/>
                </p:oleObj>
              </mc:Choice>
              <mc:Fallback>
                <p:oleObj name="Equation" r:id="rId9" imgW="215892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 y="2708275"/>
                        <a:ext cx="353218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3095" name="Text Box 7"/>
          <p:cNvSpPr txBox="1">
            <a:spLocks noChangeArrowheads="1"/>
          </p:cNvSpPr>
          <p:nvPr/>
        </p:nvSpPr>
        <p:spPr bwMode="auto">
          <a:xfrm>
            <a:off x="744538" y="1660525"/>
            <a:ext cx="687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再选： </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11</a:t>
            </a:r>
            <a:r>
              <a:rPr lang="en-US" altLang="zh-CN" sz="2000" b="1" i="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1</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22</a:t>
            </a:r>
            <a:r>
              <a:rPr lang="en-US" altLang="zh-CN" sz="2000" b="1" i="1">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 3</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12</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2</a:t>
            </a:r>
            <a:r>
              <a:rPr lang="en-US" altLang="zh-CN" sz="2000" b="1" baseline="30000">
                <a:solidFill>
                  <a:srgbClr val="000000"/>
                </a:solidFill>
                <a:latin typeface="Times New Roman" panose="02020603050405020304" pitchFamily="18" charset="0"/>
                <a:ea typeface="楷体_GB2312" pitchFamily="49" charset="-122"/>
              </a:rPr>
              <a:t>2</a:t>
            </a:r>
            <a:r>
              <a:rPr lang="zh-CN" altLang="en-US"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a</a:t>
            </a:r>
            <a:r>
              <a:rPr lang="en-US" altLang="zh-CN" sz="2000" b="1" baseline="-25000">
                <a:solidFill>
                  <a:srgbClr val="000000"/>
                </a:solidFill>
                <a:latin typeface="Times New Roman" panose="02020603050405020304" pitchFamily="18" charset="0"/>
                <a:ea typeface="楷体_GB2312" pitchFamily="49" charset="-122"/>
              </a:rPr>
              <a:t>21</a:t>
            </a:r>
            <a:r>
              <a:rPr lang="en-US" altLang="zh-CN" sz="2000" b="1">
                <a:solidFill>
                  <a:srgbClr val="000000"/>
                </a:solidFill>
                <a:latin typeface="Times New Roman" panose="02020603050405020304" pitchFamily="18" charset="0"/>
                <a:ea typeface="楷体_GB2312" pitchFamily="49" charset="-122"/>
              </a:rPr>
              <a:t>= 3</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2</a:t>
            </a:r>
            <a:r>
              <a:rPr lang="en-US" altLang="zh-CN" sz="2000" b="1" baseline="30000">
                <a:solidFill>
                  <a:srgbClr val="000000"/>
                </a:solidFill>
                <a:latin typeface="Times New Roman" panose="02020603050405020304" pitchFamily="18" charset="0"/>
                <a:ea typeface="楷体_GB2312" pitchFamily="49" charset="-122"/>
              </a:rPr>
              <a:t>2</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，则</a:t>
            </a:r>
          </a:p>
        </p:txBody>
      </p:sp>
      <p:graphicFrame>
        <p:nvGraphicFramePr>
          <p:cNvPr id="473096" name="Object 8"/>
          <p:cNvGraphicFramePr>
            <a:graphicFrameLocks noChangeAspect="1"/>
          </p:cNvGraphicFramePr>
          <p:nvPr/>
        </p:nvGraphicFramePr>
        <p:xfrm>
          <a:off x="1177925" y="3643313"/>
          <a:ext cx="4897438" cy="566737"/>
        </p:xfrm>
        <a:graphic>
          <a:graphicData uri="http://schemas.openxmlformats.org/presentationml/2006/ole">
            <mc:AlternateContent xmlns:mc="http://schemas.openxmlformats.org/markup-compatibility/2006">
              <mc:Choice xmlns:v="urn:schemas-microsoft-com:vml" Requires="v">
                <p:oleObj spid="_x0000_s37922" name="公式" r:id="rId11" imgW="2844720" imgH="330120" progId="Equation.3">
                  <p:embed/>
                </p:oleObj>
              </mc:Choice>
              <mc:Fallback>
                <p:oleObj name="公式" r:id="rId11" imgW="284472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7925" y="3643313"/>
                        <a:ext cx="4897438"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3097" name="Object 9"/>
          <p:cNvGraphicFramePr>
            <a:graphicFrameLocks noGrp="1" noChangeAspect="1"/>
          </p:cNvGraphicFramePr>
          <p:nvPr>
            <p:ph sz="quarter" idx="4"/>
          </p:nvPr>
        </p:nvGraphicFramePr>
        <p:xfrm>
          <a:off x="1825625" y="4411663"/>
          <a:ext cx="6480175" cy="693737"/>
        </p:xfrm>
        <a:graphic>
          <a:graphicData uri="http://schemas.openxmlformats.org/presentationml/2006/ole">
            <mc:AlternateContent xmlns:mc="http://schemas.openxmlformats.org/markup-compatibility/2006">
              <mc:Choice xmlns:v="urn:schemas-microsoft-com:vml" Requires="v">
                <p:oleObj spid="_x0000_s37923" name="公式" r:id="rId13" imgW="3682800" imgH="393480" progId="Equation.3">
                  <p:embed/>
                </p:oleObj>
              </mc:Choice>
              <mc:Fallback>
                <p:oleObj name="公式" r:id="rId13" imgW="368280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5625" y="4411663"/>
                        <a:ext cx="6480175"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3098" name="Text Box 10"/>
          <p:cNvSpPr txBox="1">
            <a:spLocks noChangeArrowheads="1"/>
          </p:cNvSpPr>
          <p:nvPr/>
        </p:nvSpPr>
        <p:spPr bwMode="auto">
          <a:xfrm>
            <a:off x="727075" y="5257800"/>
            <a:ext cx="826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是正定的。因此，在</a:t>
            </a:r>
            <a:r>
              <a:rPr lang="en-US" altLang="zh-CN" sz="2000" b="1">
                <a:solidFill>
                  <a:srgbClr val="000000"/>
                </a:solidFill>
                <a:latin typeface="Times New Roman" panose="02020603050405020304" pitchFamily="18" charset="0"/>
                <a:ea typeface="楷体_GB2312" pitchFamily="49" charset="-122"/>
              </a:rPr>
              <a:t>0 &lt; </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1</a:t>
            </a:r>
            <a:r>
              <a:rPr lang="en-US" altLang="zh-CN" sz="2000" b="1" i="1">
                <a:solidFill>
                  <a:srgbClr val="000000"/>
                </a:solidFill>
                <a:latin typeface="Times New Roman" panose="02020603050405020304" pitchFamily="18" charset="0"/>
                <a:ea typeface="楷体_GB2312" pitchFamily="49" charset="-122"/>
              </a:rPr>
              <a:t>x</a:t>
            </a:r>
            <a:r>
              <a:rPr lang="en-US" altLang="zh-CN" sz="2000" b="1" baseline="-25000">
                <a:solidFill>
                  <a:srgbClr val="000000"/>
                </a:solidFill>
                <a:latin typeface="Times New Roman" panose="02020603050405020304" pitchFamily="18" charset="0"/>
                <a:ea typeface="楷体_GB2312" pitchFamily="49" charset="-122"/>
              </a:rPr>
              <a:t>2 </a:t>
            </a:r>
            <a:r>
              <a:rPr lang="en-US" altLang="zh-CN" sz="2000" b="1">
                <a:solidFill>
                  <a:srgbClr val="000000"/>
                </a:solidFill>
                <a:latin typeface="Times New Roman" panose="02020603050405020304" pitchFamily="18" charset="0"/>
                <a:ea typeface="楷体_GB2312" pitchFamily="49" charset="-122"/>
              </a:rPr>
              <a:t>&lt; 1/3 </a:t>
            </a:r>
            <a:r>
              <a:rPr lang="zh-CN" altLang="en-US" sz="2000" b="1">
                <a:solidFill>
                  <a:srgbClr val="000000"/>
                </a:solidFill>
                <a:latin typeface="Times New Roman" panose="02020603050405020304" pitchFamily="18" charset="0"/>
                <a:ea typeface="楷体_GB2312" pitchFamily="49" charset="-122"/>
              </a:rPr>
              <a:t>的范围内，平衡状态是渐近稳定的</a:t>
            </a:r>
          </a:p>
        </p:txBody>
      </p:sp>
      <p:graphicFrame>
        <p:nvGraphicFramePr>
          <p:cNvPr id="473099" name="Object 11"/>
          <p:cNvGraphicFramePr>
            <a:graphicFrameLocks noChangeAspect="1"/>
          </p:cNvGraphicFramePr>
          <p:nvPr/>
        </p:nvGraphicFramePr>
        <p:xfrm>
          <a:off x="5224463" y="2417763"/>
          <a:ext cx="3538537" cy="782637"/>
        </p:xfrm>
        <a:graphic>
          <a:graphicData uri="http://schemas.openxmlformats.org/presentationml/2006/ole">
            <mc:AlternateContent xmlns:mc="http://schemas.openxmlformats.org/markup-compatibility/2006">
              <mc:Choice xmlns:v="urn:schemas-microsoft-com:vml" Requires="v">
                <p:oleObj spid="_x0000_s37924" name="公式" r:id="rId15" imgW="2171520" imgH="482400" progId="Equation.3">
                  <p:embed/>
                </p:oleObj>
              </mc:Choice>
              <mc:Fallback>
                <p:oleObj name="公式" r:id="rId15" imgW="2171520" imgH="482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24463" y="2417763"/>
                        <a:ext cx="3538537"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3100" name="Text Box 12"/>
          <p:cNvSpPr txBox="1">
            <a:spLocks noChangeArrowheads="1"/>
          </p:cNvSpPr>
          <p:nvPr/>
        </p:nvSpPr>
        <p:spPr bwMode="auto">
          <a:xfrm>
            <a:off x="720725" y="5881688"/>
            <a:ext cx="255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哪一种选择好？</a:t>
            </a:r>
          </a:p>
        </p:txBody>
      </p:sp>
      <p:sp>
        <p:nvSpPr>
          <p:cNvPr id="473101" name="Text Box 13"/>
          <p:cNvSpPr txBox="1">
            <a:spLocks noChangeArrowheads="1"/>
          </p:cNvSpPr>
          <p:nvPr/>
        </p:nvSpPr>
        <p:spPr bwMode="auto">
          <a:xfrm>
            <a:off x="3817938" y="5918200"/>
            <a:ext cx="4640262" cy="406400"/>
          </a:xfrm>
          <a:prstGeom prst="rect">
            <a:avLst/>
          </a:prstGeom>
          <a:solidFill>
            <a:srgbClr val="F6F65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000000"/>
                </a:solidFill>
                <a:latin typeface="Times New Roman" panose="02020603050405020304" pitchFamily="18" charset="0"/>
                <a:ea typeface="楷体_GB2312" pitchFamily="49" charset="-122"/>
              </a:rPr>
              <a:t>平衡状态是渐近稳定的范围越大越好！</a:t>
            </a:r>
          </a:p>
        </p:txBody>
      </p:sp>
      <p:sp>
        <p:nvSpPr>
          <p:cNvPr id="473102" name="AutoShape 14"/>
          <p:cNvSpPr>
            <a:spLocks noChangeArrowheads="1"/>
          </p:cNvSpPr>
          <p:nvPr/>
        </p:nvSpPr>
        <p:spPr bwMode="auto">
          <a:xfrm>
            <a:off x="3033713" y="6019800"/>
            <a:ext cx="395287" cy="1809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99F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3103" name="Rectangle 15"/>
          <p:cNvSpPr>
            <a:spLocks noChangeArrowheads="1"/>
          </p:cNvSpPr>
          <p:nvPr/>
        </p:nvSpPr>
        <p:spPr bwMode="auto">
          <a:xfrm>
            <a:off x="152400" y="2889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1</a:t>
            </a:r>
            <a:r>
              <a:rPr lang="zh-CN" altLang="en-US" sz="2000" b="1">
                <a:solidFill>
                  <a:srgbClr val="333399"/>
                </a:solidFill>
                <a:latin typeface="Times New Roman" panose="02020603050405020304" pitchFamily="18" charset="0"/>
                <a:ea typeface="楷体_GB2312" pitchFamily="49" charset="-122"/>
              </a:rPr>
              <a:t>：解</a:t>
            </a:r>
          </a:p>
        </p:txBody>
      </p:sp>
      <p:sp>
        <p:nvSpPr>
          <p:cNvPr id="473104" name="Rectangle 16"/>
          <p:cNvSpPr>
            <a:spLocks noChangeArrowheads="1"/>
          </p:cNvSpPr>
          <p:nvPr/>
        </p:nvSpPr>
        <p:spPr bwMode="auto">
          <a:xfrm>
            <a:off x="5181600" y="2209800"/>
            <a:ext cx="3581400" cy="1143000"/>
          </a:xfrm>
          <a:prstGeom prst="rect">
            <a:avLst/>
          </a:prstGeom>
          <a:noFill/>
          <a:ln w="25400" algn="ctr">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3105" name="AutoShape 17"/>
          <p:cNvSpPr>
            <a:spLocks noChangeArrowheads="1"/>
          </p:cNvSpPr>
          <p:nvPr/>
        </p:nvSpPr>
        <p:spPr bwMode="auto">
          <a:xfrm>
            <a:off x="152400" y="2895600"/>
            <a:ext cx="657225" cy="1214438"/>
          </a:xfrm>
          <a:prstGeom prst="curvedRightArrow">
            <a:avLst>
              <a:gd name="adj1" fmla="val 36957"/>
              <a:gd name="adj2" fmla="val 7391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3107" name="Rectangle 19"/>
          <p:cNvSpPr>
            <a:spLocks noChangeArrowheads="1"/>
          </p:cNvSpPr>
          <p:nvPr/>
        </p:nvSpPr>
        <p:spPr bwMode="auto">
          <a:xfrm>
            <a:off x="762000" y="990600"/>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由</a:t>
            </a:r>
          </a:p>
        </p:txBody>
      </p:sp>
      <p:sp>
        <p:nvSpPr>
          <p:cNvPr id="473108" name="Oval 20"/>
          <p:cNvSpPr>
            <a:spLocks noChangeArrowheads="1"/>
          </p:cNvSpPr>
          <p:nvPr/>
        </p:nvSpPr>
        <p:spPr bwMode="auto">
          <a:xfrm>
            <a:off x="4876800" y="838200"/>
            <a:ext cx="457200" cy="609600"/>
          </a:xfrm>
          <a:prstGeom prst="ellipse">
            <a:avLst/>
          </a:prstGeom>
          <a:noFill/>
          <a:ln w="25400" algn="ctr">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3109" name="Oval 21"/>
          <p:cNvSpPr>
            <a:spLocks noChangeArrowheads="1"/>
          </p:cNvSpPr>
          <p:nvPr/>
        </p:nvSpPr>
        <p:spPr bwMode="auto">
          <a:xfrm>
            <a:off x="7772400" y="838200"/>
            <a:ext cx="457200" cy="609600"/>
          </a:xfrm>
          <a:prstGeom prst="ellipse">
            <a:avLst/>
          </a:prstGeom>
          <a:noFill/>
          <a:ln w="25400" algn="ctr">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4087314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3103"/>
                                        </p:tgtEl>
                                        <p:attrNameLst>
                                          <p:attrName>style.visibility</p:attrName>
                                        </p:attrNameLst>
                                      </p:cBhvr>
                                      <p:to>
                                        <p:strVal val="visible"/>
                                      </p:to>
                                    </p:set>
                                    <p:animEffect transition="in" filter="blinds(horizontal)">
                                      <p:cBhvr>
                                        <p:cTn id="7" dur="500"/>
                                        <p:tgtEl>
                                          <p:spTgt spid="473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3090"/>
                                        </p:tgtEl>
                                        <p:attrNameLst>
                                          <p:attrName>style.visibility</p:attrName>
                                        </p:attrNameLst>
                                      </p:cBhvr>
                                      <p:to>
                                        <p:strVal val="visible"/>
                                      </p:to>
                                    </p:set>
                                    <p:animEffect transition="in" filter="blinds(horizontal)">
                                      <p:cBhvr>
                                        <p:cTn id="12" dur="500"/>
                                        <p:tgtEl>
                                          <p:spTgt spid="473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091"/>
                                        </p:tgtEl>
                                        <p:attrNameLst>
                                          <p:attrName>style.visibility</p:attrName>
                                        </p:attrNameLst>
                                      </p:cBhvr>
                                      <p:to>
                                        <p:strVal val="visible"/>
                                      </p:to>
                                    </p:set>
                                    <p:animEffect transition="in" filter="blinds(horizontal)">
                                      <p:cBhvr>
                                        <p:cTn id="17" dur="500"/>
                                        <p:tgtEl>
                                          <p:spTgt spid="47309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73107"/>
                                        </p:tgtEl>
                                        <p:attrNameLst>
                                          <p:attrName>style.visibility</p:attrName>
                                        </p:attrNameLst>
                                      </p:cBhvr>
                                      <p:to>
                                        <p:strVal val="visible"/>
                                      </p:to>
                                    </p:set>
                                    <p:animEffect transition="in" filter="blinds(horizontal)">
                                      <p:cBhvr>
                                        <p:cTn id="20" dur="500"/>
                                        <p:tgtEl>
                                          <p:spTgt spid="4731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73095"/>
                                        </p:tgtEl>
                                        <p:attrNameLst>
                                          <p:attrName>style.visibility</p:attrName>
                                        </p:attrNameLst>
                                      </p:cBhvr>
                                      <p:to>
                                        <p:strVal val="visible"/>
                                      </p:to>
                                    </p:set>
                                    <p:animEffect transition="in" filter="blinds(horizontal)">
                                      <p:cBhvr>
                                        <p:cTn id="25" dur="500"/>
                                        <p:tgtEl>
                                          <p:spTgt spid="4730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73093"/>
                                        </p:tgtEl>
                                        <p:attrNameLst>
                                          <p:attrName>style.visibility</p:attrName>
                                        </p:attrNameLst>
                                      </p:cBhvr>
                                      <p:to>
                                        <p:strVal val="visible"/>
                                      </p:to>
                                    </p:set>
                                    <p:animEffect transition="in" filter="blinds(horizontal)">
                                      <p:cBhvr>
                                        <p:cTn id="30" dur="500"/>
                                        <p:tgtEl>
                                          <p:spTgt spid="4730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73099"/>
                                        </p:tgtEl>
                                        <p:attrNameLst>
                                          <p:attrName>style.visibility</p:attrName>
                                        </p:attrNameLst>
                                      </p:cBhvr>
                                      <p:to>
                                        <p:strVal val="visible"/>
                                      </p:to>
                                    </p:set>
                                    <p:animEffect transition="in" filter="blinds(horizontal)">
                                      <p:cBhvr>
                                        <p:cTn id="35" dur="500"/>
                                        <p:tgtEl>
                                          <p:spTgt spid="47309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73104"/>
                                        </p:tgtEl>
                                        <p:attrNameLst>
                                          <p:attrName>style.visibility</p:attrName>
                                        </p:attrNameLst>
                                      </p:cBhvr>
                                      <p:to>
                                        <p:strVal val="visible"/>
                                      </p:to>
                                    </p:set>
                                    <p:animEffect transition="in" filter="blinds(horizontal)">
                                      <p:cBhvr>
                                        <p:cTn id="38" dur="500"/>
                                        <p:tgtEl>
                                          <p:spTgt spid="47310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73092"/>
                                        </p:tgtEl>
                                        <p:attrNameLst>
                                          <p:attrName>style.visibility</p:attrName>
                                        </p:attrNameLst>
                                      </p:cBhvr>
                                      <p:to>
                                        <p:strVal val="visible"/>
                                      </p:to>
                                    </p:set>
                                    <p:animEffect transition="in" filter="blinds(horizontal)">
                                      <p:cBhvr>
                                        <p:cTn id="43" dur="500"/>
                                        <p:tgtEl>
                                          <p:spTgt spid="47309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73108"/>
                                        </p:tgtEl>
                                        <p:attrNameLst>
                                          <p:attrName>style.visibility</p:attrName>
                                        </p:attrNameLst>
                                      </p:cBhvr>
                                      <p:to>
                                        <p:strVal val="visible"/>
                                      </p:to>
                                    </p:set>
                                    <p:animEffect transition="in" filter="blinds(horizontal)">
                                      <p:cBhvr>
                                        <p:cTn id="46" dur="500"/>
                                        <p:tgtEl>
                                          <p:spTgt spid="47310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3109"/>
                                        </p:tgtEl>
                                        <p:attrNameLst>
                                          <p:attrName>style.visibility</p:attrName>
                                        </p:attrNameLst>
                                      </p:cBhvr>
                                      <p:to>
                                        <p:strVal val="visible"/>
                                      </p:to>
                                    </p:set>
                                    <p:animEffect transition="in" filter="blinds(horizontal)">
                                      <p:cBhvr>
                                        <p:cTn id="49" dur="500"/>
                                        <p:tgtEl>
                                          <p:spTgt spid="47310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473094"/>
                                        </p:tgtEl>
                                        <p:attrNameLst>
                                          <p:attrName>style.visibility</p:attrName>
                                        </p:attrNameLst>
                                      </p:cBhvr>
                                      <p:to>
                                        <p:strVal val="visible"/>
                                      </p:to>
                                    </p:set>
                                    <p:animEffect transition="in" filter="blinds(horizontal)">
                                      <p:cBhvr>
                                        <p:cTn id="54" dur="500"/>
                                        <p:tgtEl>
                                          <p:spTgt spid="47309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473096"/>
                                        </p:tgtEl>
                                        <p:attrNameLst>
                                          <p:attrName>style.visibility</p:attrName>
                                        </p:attrNameLst>
                                      </p:cBhvr>
                                      <p:to>
                                        <p:strVal val="visible"/>
                                      </p:to>
                                    </p:set>
                                    <p:animEffect transition="in" filter="blinds(horizontal)">
                                      <p:cBhvr>
                                        <p:cTn id="59" dur="500"/>
                                        <p:tgtEl>
                                          <p:spTgt spid="47309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73105"/>
                                        </p:tgtEl>
                                        <p:attrNameLst>
                                          <p:attrName>style.visibility</p:attrName>
                                        </p:attrNameLst>
                                      </p:cBhvr>
                                      <p:to>
                                        <p:strVal val="visible"/>
                                      </p:to>
                                    </p:set>
                                    <p:animEffect transition="in" filter="blinds(horizontal)">
                                      <p:cBhvr>
                                        <p:cTn id="62" dur="500"/>
                                        <p:tgtEl>
                                          <p:spTgt spid="4731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73097"/>
                                        </p:tgtEl>
                                        <p:attrNameLst>
                                          <p:attrName>style.visibility</p:attrName>
                                        </p:attrNameLst>
                                      </p:cBhvr>
                                      <p:to>
                                        <p:strVal val="visible"/>
                                      </p:to>
                                    </p:set>
                                    <p:animEffect transition="in" filter="blinds(horizontal)">
                                      <p:cBhvr>
                                        <p:cTn id="67" dur="500"/>
                                        <p:tgtEl>
                                          <p:spTgt spid="4730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73098"/>
                                        </p:tgtEl>
                                        <p:attrNameLst>
                                          <p:attrName>style.visibility</p:attrName>
                                        </p:attrNameLst>
                                      </p:cBhvr>
                                      <p:to>
                                        <p:strVal val="visible"/>
                                      </p:to>
                                    </p:set>
                                    <p:animEffect transition="in" filter="blinds(horizontal)">
                                      <p:cBhvr>
                                        <p:cTn id="72" dur="500"/>
                                        <p:tgtEl>
                                          <p:spTgt spid="4730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73100"/>
                                        </p:tgtEl>
                                        <p:attrNameLst>
                                          <p:attrName>style.visibility</p:attrName>
                                        </p:attrNameLst>
                                      </p:cBhvr>
                                      <p:to>
                                        <p:strVal val="visible"/>
                                      </p:to>
                                    </p:set>
                                    <p:animEffect transition="in" filter="blinds(horizontal)">
                                      <p:cBhvr>
                                        <p:cTn id="77" dur="500"/>
                                        <p:tgtEl>
                                          <p:spTgt spid="4731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73102"/>
                                        </p:tgtEl>
                                        <p:attrNameLst>
                                          <p:attrName>style.visibility</p:attrName>
                                        </p:attrNameLst>
                                      </p:cBhvr>
                                      <p:to>
                                        <p:strVal val="visible"/>
                                      </p:to>
                                    </p:set>
                                    <p:animEffect transition="in" filter="blinds(horizontal)">
                                      <p:cBhvr>
                                        <p:cTn id="82" dur="500"/>
                                        <p:tgtEl>
                                          <p:spTgt spid="47310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73101"/>
                                        </p:tgtEl>
                                        <p:attrNameLst>
                                          <p:attrName>style.visibility</p:attrName>
                                        </p:attrNameLst>
                                      </p:cBhvr>
                                      <p:to>
                                        <p:strVal val="visible"/>
                                      </p:to>
                                    </p:set>
                                    <p:animEffect transition="in" filter="blinds(horizontal)">
                                      <p:cBhvr>
                                        <p:cTn id="85" dur="500"/>
                                        <p:tgtEl>
                                          <p:spTgt spid="473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p:bldP spid="473095" grpId="0"/>
      <p:bldP spid="473098" grpId="0"/>
      <p:bldP spid="473100" grpId="0"/>
      <p:bldP spid="473101" grpId="0" animBg="1"/>
      <p:bldP spid="473102" grpId="0" animBg="1"/>
      <p:bldP spid="473103" grpId="0"/>
      <p:bldP spid="473104" grpId="0" animBg="1"/>
      <p:bldP spid="473105" grpId="0" animBg="1"/>
      <p:bldP spid="473107" grpId="0"/>
      <p:bldP spid="473108" grpId="0" animBg="1"/>
      <p:bldP spid="47310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184150" y="228600"/>
            <a:ext cx="537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克拉索夫斯基方法</a:t>
            </a:r>
          </a:p>
        </p:txBody>
      </p:sp>
      <p:sp>
        <p:nvSpPr>
          <p:cNvPr id="474115" name="Rectangle 3"/>
          <p:cNvSpPr>
            <a:spLocks noChangeArrowheads="1"/>
          </p:cNvSpPr>
          <p:nvPr/>
        </p:nvSpPr>
        <p:spPr bwMode="auto">
          <a:xfrm>
            <a:off x="685800" y="13716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buFont typeface="Wingdings" panose="05000000000000000000" pitchFamily="2" charset="2"/>
              <a:buChar char="Ø"/>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考察</a:t>
            </a:r>
            <a:r>
              <a:rPr lang="en-US" altLang="zh-CN" sz="2000" b="1" i="1">
                <a:solidFill>
                  <a:srgbClr val="000000"/>
                </a:solidFill>
                <a:latin typeface="Times New Roman" panose="02020603050405020304" pitchFamily="18" charset="0"/>
                <a:ea typeface="楷体_GB2312" pitchFamily="49" charset="-122"/>
              </a:rPr>
              <a:t>n</a:t>
            </a:r>
            <a:r>
              <a:rPr lang="zh-CN" altLang="en-US" sz="2000" b="1">
                <a:solidFill>
                  <a:srgbClr val="000000"/>
                </a:solidFill>
                <a:latin typeface="Times New Roman" panose="02020603050405020304" pitchFamily="18" charset="0"/>
                <a:ea typeface="楷体_GB2312" pitchFamily="49" charset="-122"/>
              </a:rPr>
              <a:t>维连续时间非线性</a:t>
            </a:r>
            <a:r>
              <a:rPr lang="zh-CN" altLang="en-US" sz="2000" b="1">
                <a:solidFill>
                  <a:srgbClr val="FF0000"/>
                </a:solidFill>
                <a:latin typeface="Times New Roman" panose="02020603050405020304" pitchFamily="18" charset="0"/>
                <a:ea typeface="楷体_GB2312" pitchFamily="49" charset="-122"/>
              </a:rPr>
              <a:t>时不变</a:t>
            </a:r>
            <a:r>
              <a:rPr lang="zh-CN" altLang="en-US" sz="2000" b="1">
                <a:solidFill>
                  <a:srgbClr val="000000"/>
                </a:solidFill>
                <a:latin typeface="Times New Roman" panose="02020603050405020304" pitchFamily="18" charset="0"/>
                <a:ea typeface="楷体_GB2312" pitchFamily="49" charset="-122"/>
              </a:rPr>
              <a:t>系统，其状态方程为 </a:t>
            </a:r>
          </a:p>
        </p:txBody>
      </p:sp>
      <p:graphicFrame>
        <p:nvGraphicFramePr>
          <p:cNvPr id="474116" name="Object 4"/>
          <p:cNvGraphicFramePr>
            <a:graphicFrameLocks noChangeAspect="1"/>
          </p:cNvGraphicFramePr>
          <p:nvPr/>
        </p:nvGraphicFramePr>
        <p:xfrm>
          <a:off x="3810000" y="1830388"/>
          <a:ext cx="1905000" cy="379412"/>
        </p:xfrm>
        <a:graphic>
          <a:graphicData uri="http://schemas.openxmlformats.org/presentationml/2006/ole">
            <mc:AlternateContent xmlns:mc="http://schemas.openxmlformats.org/markup-compatibility/2006">
              <mc:Choice xmlns:v="urn:schemas-microsoft-com:vml" Requires="v">
                <p:oleObj spid="_x0000_s38926" name="公式" r:id="rId3" imgW="1002865" imgH="203112" progId="Equation.3">
                  <p:embed/>
                </p:oleObj>
              </mc:Choice>
              <mc:Fallback>
                <p:oleObj name="公式" r:id="rId3" imgW="100286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830388"/>
                        <a:ext cx="190500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4117" name="Rectangle 5"/>
          <p:cNvSpPr>
            <a:spLocks noChangeArrowheads="1"/>
          </p:cNvSpPr>
          <p:nvPr/>
        </p:nvSpPr>
        <p:spPr bwMode="auto">
          <a:xfrm>
            <a:off x="990600" y="2270125"/>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其中，</a:t>
            </a:r>
            <a:r>
              <a:rPr lang="en-US" altLang="zh-CN" sz="2000" b="1" i="1">
                <a:solidFill>
                  <a:srgbClr val="000000"/>
                </a:solidFill>
                <a:latin typeface="Times New Roman" panose="02020603050405020304" pitchFamily="18" charset="0"/>
                <a:ea typeface="楷体_GB2312" pitchFamily="49" charset="-122"/>
              </a:rPr>
              <a:t>x</a:t>
            </a:r>
            <a:r>
              <a:rPr lang="en-US" altLang="zh-CN" sz="2000" b="1" i="1" baseline="-25000">
                <a:solidFill>
                  <a:srgbClr val="000000"/>
                </a:solidFill>
                <a:latin typeface="Times New Roman" panose="02020603050405020304" pitchFamily="18" charset="0"/>
                <a:ea typeface="楷体_GB2312" pitchFamily="49" charset="-122"/>
              </a:rPr>
              <a:t>e</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为系统孤立平衡状态， </a:t>
            </a:r>
          </a:p>
        </p:txBody>
      </p:sp>
      <p:sp>
        <p:nvSpPr>
          <p:cNvPr id="474118" name="Rectangle 6"/>
          <p:cNvSpPr>
            <a:spLocks noChangeArrowheads="1"/>
          </p:cNvSpPr>
          <p:nvPr/>
        </p:nvSpPr>
        <p:spPr bwMode="auto">
          <a:xfrm>
            <a:off x="4800600" y="2270125"/>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再表系统雅可比矩阵为 </a:t>
            </a:r>
          </a:p>
        </p:txBody>
      </p:sp>
      <p:graphicFrame>
        <p:nvGraphicFramePr>
          <p:cNvPr id="474120" name="Object 8"/>
          <p:cNvGraphicFramePr>
            <a:graphicFrameLocks noChangeAspect="1"/>
          </p:cNvGraphicFramePr>
          <p:nvPr/>
        </p:nvGraphicFramePr>
        <p:xfrm>
          <a:off x="3048000" y="2743200"/>
          <a:ext cx="3886200" cy="1652588"/>
        </p:xfrm>
        <a:graphic>
          <a:graphicData uri="http://schemas.openxmlformats.org/presentationml/2006/ole">
            <mc:AlternateContent xmlns:mc="http://schemas.openxmlformats.org/markup-compatibility/2006">
              <mc:Choice xmlns:v="urn:schemas-microsoft-com:vml" Requires="v">
                <p:oleObj spid="_x0000_s38927" name="公式" r:id="rId5" imgW="2438280" imgH="1041120" progId="Equation.3">
                  <p:embed/>
                </p:oleObj>
              </mc:Choice>
              <mc:Fallback>
                <p:oleObj name="公式" r:id="rId5" imgW="2438280" imgH="1041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743200"/>
                        <a:ext cx="3886200" cy="165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4121" name="Text Box 9"/>
          <p:cNvSpPr txBox="1">
            <a:spLocks noChangeArrowheads="1"/>
          </p:cNvSpPr>
          <p:nvPr/>
        </p:nvSpPr>
        <p:spPr bwMode="auto">
          <a:xfrm>
            <a:off x="685800" y="4495800"/>
            <a:ext cx="7848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buFont typeface="Wingdings" panose="05000000000000000000" pitchFamily="2" charset="2"/>
              <a:buChar char="Ø"/>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命题</a:t>
            </a:r>
            <a:r>
              <a:rPr lang="en-US" altLang="zh-CN" sz="2000" b="1">
                <a:solidFill>
                  <a:srgbClr val="CC3300"/>
                </a:solidFill>
                <a:latin typeface="Times New Roman" panose="02020603050405020304" pitchFamily="18" charset="0"/>
                <a:ea typeface="楷体_GB2312" pitchFamily="49" charset="-122"/>
              </a:rPr>
              <a:t>1</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对连续非线性时不变系统和围绕原点平衡状态的一个域</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，若原点</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为系统惟一平衡状态，则对</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宋体" panose="02010600030101010101" pitchFamily="2" charset="-122"/>
              </a:rPr>
              <a:t>∈</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成立</a:t>
            </a:r>
          </a:p>
        </p:txBody>
      </p:sp>
      <p:sp>
        <p:nvSpPr>
          <p:cNvPr id="474122" name="Text Box 10"/>
          <p:cNvSpPr txBox="1">
            <a:spLocks noChangeArrowheads="1"/>
          </p:cNvSpPr>
          <p:nvPr/>
        </p:nvSpPr>
        <p:spPr bwMode="auto">
          <a:xfrm>
            <a:off x="3200400" y="5715000"/>
            <a:ext cx="266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满足</a:t>
            </a:r>
          </a:p>
        </p:txBody>
      </p:sp>
      <p:sp>
        <p:nvSpPr>
          <p:cNvPr id="474125" name="Text Box 13"/>
          <p:cNvSpPr txBox="1">
            <a:spLocks noChangeArrowheads="1"/>
          </p:cNvSpPr>
          <p:nvPr/>
        </p:nvSpPr>
        <p:spPr bwMode="auto">
          <a:xfrm>
            <a:off x="685800" y="8382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Font typeface="Wingdings" panose="05000000000000000000" pitchFamily="2" charset="2"/>
              <a:buChar char="Ø"/>
            </a:pP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特点：相对于状态导数     构造候选李亚普诺夫函数</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p>
        </p:txBody>
      </p:sp>
      <p:graphicFrame>
        <p:nvGraphicFramePr>
          <p:cNvPr id="474126" name="Object 14"/>
          <p:cNvGraphicFramePr>
            <a:graphicFrameLocks noChangeAspect="1"/>
          </p:cNvGraphicFramePr>
          <p:nvPr/>
        </p:nvGraphicFramePr>
        <p:xfrm>
          <a:off x="3614738" y="914400"/>
          <a:ext cx="242887" cy="304800"/>
        </p:xfrm>
        <a:graphic>
          <a:graphicData uri="http://schemas.openxmlformats.org/presentationml/2006/ole">
            <mc:AlternateContent xmlns:mc="http://schemas.openxmlformats.org/markup-compatibility/2006">
              <mc:Choice xmlns:v="urn:schemas-microsoft-com:vml" Requires="v">
                <p:oleObj spid="_x0000_s38928" name="公式" r:id="rId7" imgW="139680" imgH="177480" progId="Equation.3">
                  <p:embed/>
                </p:oleObj>
              </mc:Choice>
              <mc:Fallback>
                <p:oleObj name="公式" r:id="rId7" imgW="1396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4738" y="914400"/>
                        <a:ext cx="24288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4130" name="Rectangle 18"/>
          <p:cNvSpPr>
            <a:spLocks noChangeArrowheads="1"/>
          </p:cNvSpPr>
          <p:nvPr/>
        </p:nvSpPr>
        <p:spPr bwMode="auto">
          <a:xfrm>
            <a:off x="4572000" y="54102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，对</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p>
        </p:txBody>
      </p:sp>
      <p:sp>
        <p:nvSpPr>
          <p:cNvPr id="474131" name="Rectangle 19"/>
          <p:cNvSpPr>
            <a:spLocks noChangeArrowheads="1"/>
          </p:cNvSpPr>
          <p:nvPr/>
        </p:nvSpPr>
        <p:spPr bwMode="auto">
          <a:xfrm>
            <a:off x="4495800" y="60039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≠0</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，对任意</a:t>
            </a: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x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 0</a:t>
            </a:r>
          </a:p>
        </p:txBody>
      </p:sp>
      <p:sp>
        <p:nvSpPr>
          <p:cNvPr id="474132" name="AutoShape 20"/>
          <p:cNvSpPr>
            <a:spLocks/>
          </p:cNvSpPr>
          <p:nvPr/>
        </p:nvSpPr>
        <p:spPr bwMode="auto">
          <a:xfrm>
            <a:off x="4419600" y="5486400"/>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343270054"/>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4114"/>
                                        </p:tgtEl>
                                        <p:attrNameLst>
                                          <p:attrName>style.visibility</p:attrName>
                                        </p:attrNameLst>
                                      </p:cBhvr>
                                      <p:to>
                                        <p:strVal val="visible"/>
                                      </p:to>
                                    </p:set>
                                    <p:animEffect transition="in" filter="blinds(horizontal)">
                                      <p:cBhvr>
                                        <p:cTn id="7" dur="500"/>
                                        <p:tgtEl>
                                          <p:spTgt spid="474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4125"/>
                                        </p:tgtEl>
                                        <p:attrNameLst>
                                          <p:attrName>style.visibility</p:attrName>
                                        </p:attrNameLst>
                                      </p:cBhvr>
                                      <p:to>
                                        <p:strVal val="visible"/>
                                      </p:to>
                                    </p:set>
                                    <p:animEffect transition="in" filter="blinds(horizontal)">
                                      <p:cBhvr>
                                        <p:cTn id="12" dur="500"/>
                                        <p:tgtEl>
                                          <p:spTgt spid="47412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74126"/>
                                        </p:tgtEl>
                                        <p:attrNameLst>
                                          <p:attrName>style.visibility</p:attrName>
                                        </p:attrNameLst>
                                      </p:cBhvr>
                                      <p:to>
                                        <p:strVal val="visible"/>
                                      </p:to>
                                    </p:set>
                                    <p:animEffect transition="in" filter="blinds(horizontal)">
                                      <p:cBhvr>
                                        <p:cTn id="16" dur="500"/>
                                        <p:tgtEl>
                                          <p:spTgt spid="4741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4115"/>
                                        </p:tgtEl>
                                        <p:attrNameLst>
                                          <p:attrName>style.visibility</p:attrName>
                                        </p:attrNameLst>
                                      </p:cBhvr>
                                      <p:to>
                                        <p:strVal val="visible"/>
                                      </p:to>
                                    </p:set>
                                    <p:animEffect transition="in" filter="blinds(horizontal)">
                                      <p:cBhvr>
                                        <p:cTn id="21" dur="500"/>
                                        <p:tgtEl>
                                          <p:spTgt spid="474115"/>
                                        </p:tgtEl>
                                      </p:cBhvr>
                                    </p:animEffect>
                                  </p:childTnLst>
                                </p:cTn>
                              </p:par>
                              <p:par>
                                <p:cTn id="22" presetID="3" presetClass="entr" presetSubtype="10" fill="hold" nodeType="withEffect">
                                  <p:stCondLst>
                                    <p:cond delay="0"/>
                                  </p:stCondLst>
                                  <p:childTnLst>
                                    <p:set>
                                      <p:cBhvr>
                                        <p:cTn id="23" dur="1" fill="hold">
                                          <p:stCondLst>
                                            <p:cond delay="0"/>
                                          </p:stCondLst>
                                        </p:cTn>
                                        <p:tgtEl>
                                          <p:spTgt spid="474116"/>
                                        </p:tgtEl>
                                        <p:attrNameLst>
                                          <p:attrName>style.visibility</p:attrName>
                                        </p:attrNameLst>
                                      </p:cBhvr>
                                      <p:to>
                                        <p:strVal val="visible"/>
                                      </p:to>
                                    </p:set>
                                    <p:animEffect transition="in" filter="blinds(horizontal)">
                                      <p:cBhvr>
                                        <p:cTn id="24" dur="500"/>
                                        <p:tgtEl>
                                          <p:spTgt spid="4741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4117"/>
                                        </p:tgtEl>
                                        <p:attrNameLst>
                                          <p:attrName>style.visibility</p:attrName>
                                        </p:attrNameLst>
                                      </p:cBhvr>
                                      <p:to>
                                        <p:strVal val="visible"/>
                                      </p:to>
                                    </p:set>
                                    <p:animEffect transition="in" filter="blinds(horizontal)">
                                      <p:cBhvr>
                                        <p:cTn id="27" dur="500"/>
                                        <p:tgtEl>
                                          <p:spTgt spid="4741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4118"/>
                                        </p:tgtEl>
                                        <p:attrNameLst>
                                          <p:attrName>style.visibility</p:attrName>
                                        </p:attrNameLst>
                                      </p:cBhvr>
                                      <p:to>
                                        <p:strVal val="visible"/>
                                      </p:to>
                                    </p:set>
                                    <p:animEffect transition="in" filter="blinds(horizontal)">
                                      <p:cBhvr>
                                        <p:cTn id="32" dur="500"/>
                                        <p:tgtEl>
                                          <p:spTgt spid="474118"/>
                                        </p:tgtEl>
                                      </p:cBhvr>
                                    </p:animEffect>
                                  </p:childTnLst>
                                </p:cTn>
                              </p:par>
                              <p:par>
                                <p:cTn id="33" presetID="3" presetClass="entr" presetSubtype="10" fill="hold" nodeType="withEffect">
                                  <p:stCondLst>
                                    <p:cond delay="0"/>
                                  </p:stCondLst>
                                  <p:childTnLst>
                                    <p:set>
                                      <p:cBhvr>
                                        <p:cTn id="34" dur="1" fill="hold">
                                          <p:stCondLst>
                                            <p:cond delay="0"/>
                                          </p:stCondLst>
                                        </p:cTn>
                                        <p:tgtEl>
                                          <p:spTgt spid="474120"/>
                                        </p:tgtEl>
                                        <p:attrNameLst>
                                          <p:attrName>style.visibility</p:attrName>
                                        </p:attrNameLst>
                                      </p:cBhvr>
                                      <p:to>
                                        <p:strVal val="visible"/>
                                      </p:to>
                                    </p:set>
                                    <p:animEffect transition="in" filter="blinds(horizontal)">
                                      <p:cBhvr>
                                        <p:cTn id="35" dur="500"/>
                                        <p:tgtEl>
                                          <p:spTgt spid="4741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4121"/>
                                        </p:tgtEl>
                                        <p:attrNameLst>
                                          <p:attrName>style.visibility</p:attrName>
                                        </p:attrNameLst>
                                      </p:cBhvr>
                                      <p:to>
                                        <p:strVal val="visible"/>
                                      </p:to>
                                    </p:set>
                                    <p:animEffect transition="in" filter="blinds(horizontal)">
                                      <p:cBhvr>
                                        <p:cTn id="40" dur="500"/>
                                        <p:tgtEl>
                                          <p:spTgt spid="474121"/>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474122"/>
                                        </p:tgtEl>
                                        <p:attrNameLst>
                                          <p:attrName>style.visibility</p:attrName>
                                        </p:attrNameLst>
                                      </p:cBhvr>
                                      <p:to>
                                        <p:strVal val="visible"/>
                                      </p:to>
                                    </p:set>
                                    <p:animEffect transition="in" filter="blinds(horizontal)">
                                      <p:cBhvr>
                                        <p:cTn id="44" dur="500"/>
                                        <p:tgtEl>
                                          <p:spTgt spid="47412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74130"/>
                                        </p:tgtEl>
                                        <p:attrNameLst>
                                          <p:attrName>style.visibility</p:attrName>
                                        </p:attrNameLst>
                                      </p:cBhvr>
                                      <p:to>
                                        <p:strVal val="visible"/>
                                      </p:to>
                                    </p:set>
                                    <p:animEffect transition="in" filter="blinds(horizontal)">
                                      <p:cBhvr>
                                        <p:cTn id="47" dur="500"/>
                                        <p:tgtEl>
                                          <p:spTgt spid="47413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74131"/>
                                        </p:tgtEl>
                                        <p:attrNameLst>
                                          <p:attrName>style.visibility</p:attrName>
                                        </p:attrNameLst>
                                      </p:cBhvr>
                                      <p:to>
                                        <p:strVal val="visible"/>
                                      </p:to>
                                    </p:set>
                                    <p:animEffect transition="in" filter="blinds(horizontal)">
                                      <p:cBhvr>
                                        <p:cTn id="50" dur="500"/>
                                        <p:tgtEl>
                                          <p:spTgt spid="47413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74132"/>
                                        </p:tgtEl>
                                        <p:attrNameLst>
                                          <p:attrName>style.visibility</p:attrName>
                                        </p:attrNameLst>
                                      </p:cBhvr>
                                      <p:to>
                                        <p:strVal val="visible"/>
                                      </p:to>
                                    </p:set>
                                    <p:animEffect transition="in" filter="blinds(horizontal)">
                                      <p:cBhvr>
                                        <p:cTn id="53" dur="500"/>
                                        <p:tgtEl>
                                          <p:spTgt spid="474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p:bldP spid="474115" grpId="0"/>
      <p:bldP spid="474117" grpId="0"/>
      <p:bldP spid="474118" grpId="0"/>
      <p:bldP spid="474121" grpId="0"/>
      <p:bldP spid="474122" grpId="0"/>
      <p:bldP spid="474125" grpId="0"/>
      <p:bldP spid="474130" grpId="0"/>
      <p:bldP spid="474131" grpId="0"/>
      <p:bldP spid="4741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ChangeArrowheads="1"/>
          </p:cNvSpPr>
          <p:nvPr/>
        </p:nvSpPr>
        <p:spPr bwMode="auto">
          <a:xfrm>
            <a:off x="184150" y="228600"/>
            <a:ext cx="537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克拉索夫斯基方法</a:t>
            </a:r>
          </a:p>
        </p:txBody>
      </p:sp>
      <p:sp>
        <p:nvSpPr>
          <p:cNvPr id="609290" name="Text Box 10"/>
          <p:cNvSpPr txBox="1">
            <a:spLocks noChangeArrowheads="1"/>
          </p:cNvSpPr>
          <p:nvPr/>
        </p:nvSpPr>
        <p:spPr bwMode="auto">
          <a:xfrm>
            <a:off x="3584575" y="1812925"/>
            <a:ext cx="266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baseline="30000">
                <a:solidFill>
                  <a:srgbClr val="000000"/>
                </a:solidFill>
                <a:latin typeface="Times New Roman" panose="02020603050405020304" pitchFamily="18" charset="0"/>
                <a:ea typeface="楷体_GB2312" pitchFamily="49" charset="-122"/>
              </a:rPr>
              <a:t>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p>
        </p:txBody>
      </p:sp>
      <p:sp>
        <p:nvSpPr>
          <p:cNvPr id="609295" name="AutoShape 15"/>
          <p:cNvSpPr>
            <a:spLocks/>
          </p:cNvSpPr>
          <p:nvPr/>
        </p:nvSpPr>
        <p:spPr bwMode="auto">
          <a:xfrm>
            <a:off x="6400800" y="1431925"/>
            <a:ext cx="1752600" cy="366713"/>
          </a:xfrm>
          <a:prstGeom prst="borderCallout2">
            <a:avLst>
              <a:gd name="adj1" fmla="val 31167"/>
              <a:gd name="adj2" fmla="val -4347"/>
              <a:gd name="adj3" fmla="val 31167"/>
              <a:gd name="adj4" fmla="val -40310"/>
              <a:gd name="adj5" fmla="val 122944"/>
              <a:gd name="adj6" fmla="val -77444"/>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通常选取</a:t>
            </a:r>
            <a:r>
              <a:rPr lang="en-US" altLang="zh-CN" sz="2000" b="1" i="1">
                <a:solidFill>
                  <a:srgbClr val="000000"/>
                </a:solidFill>
                <a:latin typeface="Times New Roman" panose="02020603050405020304" pitchFamily="18" charset="0"/>
                <a:ea typeface="楷体_GB2312" pitchFamily="49" charset="-122"/>
              </a:rPr>
              <a:t>B=I</a:t>
            </a:r>
          </a:p>
        </p:txBody>
      </p:sp>
      <p:sp>
        <p:nvSpPr>
          <p:cNvPr id="609297" name="Text Box 17"/>
          <p:cNvSpPr txBox="1">
            <a:spLocks noChangeArrowheads="1"/>
          </p:cNvSpPr>
          <p:nvPr/>
        </p:nvSpPr>
        <p:spPr bwMode="auto">
          <a:xfrm>
            <a:off x="685800" y="762000"/>
            <a:ext cx="7848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buFont typeface="Wingdings" panose="05000000000000000000" pitchFamily="2" charset="2"/>
              <a:buChar char="Ø"/>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命题</a:t>
            </a:r>
            <a:r>
              <a:rPr lang="en-US" altLang="zh-CN" sz="2000" b="1">
                <a:solidFill>
                  <a:srgbClr val="CC3300"/>
                </a:solidFill>
                <a:latin typeface="Times New Roman" panose="02020603050405020304" pitchFamily="18" charset="0"/>
                <a:ea typeface="楷体_GB2312" pitchFamily="49" charset="-122"/>
              </a:rPr>
              <a:t>2</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对连续非线性时不变系统和围绕原点平衡状态的一个域</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，定义候选</a:t>
            </a:r>
            <a:r>
              <a:rPr lang="en-US" altLang="zh-CN" sz="2000" b="1" i="1">
                <a:solidFill>
                  <a:srgbClr val="000000"/>
                </a:solidFill>
                <a:latin typeface="Times New Roman" panose="02020603050405020304" pitchFamily="18" charset="0"/>
                <a:ea typeface="楷体_GB2312" pitchFamily="49" charset="-122"/>
              </a:rPr>
              <a:t>Lyapunov</a:t>
            </a:r>
            <a:r>
              <a:rPr lang="zh-CN" altLang="en-US" sz="2000" b="1">
                <a:solidFill>
                  <a:srgbClr val="000000"/>
                </a:solidFill>
                <a:latin typeface="Times New Roman" panose="02020603050405020304" pitchFamily="18" charset="0"/>
                <a:ea typeface="楷体_GB2312" pitchFamily="49" charset="-122"/>
              </a:rPr>
              <a:t>函数为</a:t>
            </a:r>
          </a:p>
        </p:txBody>
      </p:sp>
      <p:sp>
        <p:nvSpPr>
          <p:cNvPr id="609298" name="Text Box 18"/>
          <p:cNvSpPr txBox="1">
            <a:spLocks noChangeArrowheads="1"/>
          </p:cNvSpPr>
          <p:nvPr/>
        </p:nvSpPr>
        <p:spPr bwMode="auto">
          <a:xfrm>
            <a:off x="2286000" y="32004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baseline="30000">
                <a:solidFill>
                  <a:srgbClr val="000000"/>
                </a:solidFill>
                <a:latin typeface="Times New Roman" panose="02020603050405020304" pitchFamily="18" charset="0"/>
                <a:ea typeface="楷体_GB2312" pitchFamily="49" charset="-122"/>
              </a:rPr>
              <a:t>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满足</a:t>
            </a:r>
          </a:p>
        </p:txBody>
      </p:sp>
      <p:sp>
        <p:nvSpPr>
          <p:cNvPr id="609299" name="Rectangle 19"/>
          <p:cNvSpPr>
            <a:spLocks noChangeArrowheads="1"/>
          </p:cNvSpPr>
          <p:nvPr/>
        </p:nvSpPr>
        <p:spPr bwMode="auto">
          <a:xfrm>
            <a:off x="4860925" y="2895600"/>
            <a:ext cx="275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，对</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p>
        </p:txBody>
      </p:sp>
      <p:sp>
        <p:nvSpPr>
          <p:cNvPr id="609300" name="Rectangle 20"/>
          <p:cNvSpPr>
            <a:spLocks noChangeArrowheads="1"/>
          </p:cNvSpPr>
          <p:nvPr/>
        </p:nvSpPr>
        <p:spPr bwMode="auto">
          <a:xfrm>
            <a:off x="4876800" y="3489325"/>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&gt; 0</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，对任意</a:t>
            </a: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x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 0</a:t>
            </a:r>
          </a:p>
        </p:txBody>
      </p:sp>
      <p:sp>
        <p:nvSpPr>
          <p:cNvPr id="609301" name="AutoShape 21"/>
          <p:cNvSpPr>
            <a:spLocks/>
          </p:cNvSpPr>
          <p:nvPr/>
        </p:nvSpPr>
        <p:spPr bwMode="auto">
          <a:xfrm>
            <a:off x="4708525" y="2971800"/>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09303" name="Rectangle 23"/>
          <p:cNvSpPr>
            <a:spLocks noChangeArrowheads="1"/>
          </p:cNvSpPr>
          <p:nvPr/>
        </p:nvSpPr>
        <p:spPr bwMode="auto">
          <a:xfrm>
            <a:off x="685800" y="2359025"/>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其中， </a:t>
            </a:r>
            <a:r>
              <a:rPr lang="en-US" altLang="zh-CN" sz="2000" b="1" i="1">
                <a:solidFill>
                  <a:srgbClr val="000000"/>
                </a:solidFill>
                <a:latin typeface="Times New Roman" panose="02020603050405020304" pitchFamily="18" charset="0"/>
                <a:ea typeface="楷体_GB2312" pitchFamily="49" charset="-122"/>
              </a:rPr>
              <a:t>B</a:t>
            </a:r>
            <a:r>
              <a:rPr lang="zh-CN" altLang="en-US" sz="2000" b="1">
                <a:solidFill>
                  <a:srgbClr val="000000"/>
                </a:solidFill>
                <a:latin typeface="Times New Roman" panose="02020603050405020304" pitchFamily="18" charset="0"/>
                <a:ea typeface="楷体_GB2312" pitchFamily="49" charset="-122"/>
              </a:rPr>
              <a:t>是一个对称正定矩阵，则对</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宋体" panose="02010600030101010101" pitchFamily="2" charset="-122"/>
              </a:rPr>
              <a:t>∈</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楷体_GB2312" pitchFamily="49" charset="-122"/>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楷体_GB2312" pitchFamily="49" charset="-122"/>
                <a:ea typeface="楷体_GB2312" pitchFamily="49" charset="-122"/>
              </a:rPr>
              <a:t>正定即</a:t>
            </a:r>
            <a:r>
              <a:rPr lang="zh-CN" altLang="en-US" sz="2000" b="1">
                <a:solidFill>
                  <a:srgbClr val="000000"/>
                </a:solidFill>
                <a:latin typeface="Times New Roman" panose="02020603050405020304" pitchFamily="18" charset="0"/>
                <a:ea typeface="楷体_GB2312" pitchFamily="49" charset="-122"/>
              </a:rPr>
              <a:t>成立</a:t>
            </a:r>
          </a:p>
        </p:txBody>
      </p:sp>
      <p:sp>
        <p:nvSpPr>
          <p:cNvPr id="609304" name="Rectangle 24"/>
          <p:cNvSpPr>
            <a:spLocks noChangeArrowheads="1"/>
          </p:cNvSpPr>
          <p:nvPr/>
        </p:nvSpPr>
        <p:spPr bwMode="auto">
          <a:xfrm>
            <a:off x="914400" y="41148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CC3300"/>
                </a:solidFill>
                <a:latin typeface="Times New Roman" panose="02020603050405020304" pitchFamily="18" charset="0"/>
                <a:ea typeface="楷体_GB2312" pitchFamily="49" charset="-122"/>
              </a:rPr>
              <a:t>证：</a:t>
            </a:r>
            <a:r>
              <a:rPr lang="zh-CN" altLang="en-US" sz="2000" b="1">
                <a:solidFill>
                  <a:srgbClr val="000000"/>
                </a:solidFill>
                <a:latin typeface="Times New Roman" panose="02020603050405020304" pitchFamily="18" charset="0"/>
                <a:ea typeface="楷体_GB2312" pitchFamily="49" charset="-122"/>
              </a:rPr>
              <a:t>基于命题</a:t>
            </a:r>
            <a:r>
              <a:rPr lang="en-US" altLang="zh-CN" sz="2000" b="1">
                <a:solidFill>
                  <a:srgbClr val="000000"/>
                </a:solidFill>
                <a:latin typeface="Times New Roman" panose="02020603050405020304" pitchFamily="18" charset="0"/>
                <a:ea typeface="楷体_GB2312" pitchFamily="49" charset="-122"/>
              </a:rPr>
              <a:t>1</a:t>
            </a:r>
            <a:r>
              <a:rPr lang="zh-CN" altLang="en-US" sz="2000" b="1">
                <a:solidFill>
                  <a:srgbClr val="000000"/>
                </a:solidFill>
                <a:latin typeface="Times New Roman" panose="02020603050405020304" pitchFamily="18" charset="0"/>
                <a:ea typeface="楷体_GB2312" pitchFamily="49" charset="-122"/>
              </a:rPr>
              <a:t>并由 </a:t>
            </a:r>
            <a:r>
              <a:rPr lang="en-US" altLang="zh-CN" sz="2000" b="1" i="1">
                <a:solidFill>
                  <a:srgbClr val="000000"/>
                </a:solidFill>
                <a:latin typeface="Times New Roman" panose="02020603050405020304" pitchFamily="18" charset="0"/>
                <a:ea typeface="楷体_GB2312" pitchFamily="49" charset="-122"/>
              </a:rPr>
              <a:t>B</a:t>
            </a:r>
            <a:r>
              <a:rPr lang="zh-CN" altLang="en-US" sz="2000" b="1">
                <a:solidFill>
                  <a:srgbClr val="000000"/>
                </a:solidFill>
                <a:latin typeface="Times New Roman" panose="02020603050405020304" pitchFamily="18" charset="0"/>
                <a:ea typeface="楷体_GB2312" pitchFamily="49" charset="-122"/>
              </a:rPr>
              <a:t>是对称正定矩阵，即可证得本命题</a:t>
            </a:r>
          </a:p>
        </p:txBody>
      </p:sp>
      <p:sp>
        <p:nvSpPr>
          <p:cNvPr id="609305" name="Text Box 25"/>
          <p:cNvSpPr txBox="1">
            <a:spLocks noChangeArrowheads="1"/>
          </p:cNvSpPr>
          <p:nvPr/>
        </p:nvSpPr>
        <p:spPr bwMode="auto">
          <a:xfrm>
            <a:off x="692150" y="4781550"/>
            <a:ext cx="77660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buFont typeface="Wingdings" panose="05000000000000000000" pitchFamily="2" charset="2"/>
              <a:buChar char="Ø"/>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命题</a:t>
            </a:r>
            <a:r>
              <a:rPr lang="en-US" altLang="zh-CN" sz="2000" b="1">
                <a:solidFill>
                  <a:srgbClr val="CC3300"/>
                </a:solidFill>
                <a:latin typeface="Times New Roman" panose="02020603050405020304" pitchFamily="18" charset="0"/>
                <a:ea typeface="楷体_GB2312" pitchFamily="49" charset="-122"/>
              </a:rPr>
              <a:t>3</a:t>
            </a:r>
            <a:r>
              <a:rPr lang="en-US" altLang="zh-CN" sz="2000" b="1">
                <a:solidFill>
                  <a:srgbClr val="000000"/>
                </a:solidFill>
                <a:latin typeface="Times New Roman" panose="02020603050405020304" pitchFamily="18" charset="0"/>
                <a:ea typeface="楷体_GB2312" pitchFamily="49" charset="-122"/>
              </a:rPr>
              <a:t>    </a:t>
            </a:r>
            <a:r>
              <a:rPr lang="zh-CN" altLang="en-US" sz="2000" b="1">
                <a:solidFill>
                  <a:srgbClr val="000000"/>
                </a:solidFill>
                <a:latin typeface="Times New Roman" panose="02020603050405020304" pitchFamily="18" charset="0"/>
                <a:ea typeface="楷体_GB2312" pitchFamily="49" charset="-122"/>
              </a:rPr>
              <a:t>对连续非线性时不变系统和围绕原点平衡状态的一个域</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，若对称阵</a:t>
            </a:r>
            <a:r>
              <a:rPr lang="en-US" altLang="zh-CN" sz="2000" b="1" i="1">
                <a:solidFill>
                  <a:srgbClr val="000000"/>
                </a:solidFill>
                <a:latin typeface="Times New Roman" panose="02020603050405020304" pitchFamily="18" charset="0"/>
                <a:ea typeface="楷体_GB2312" pitchFamily="49" charset="-122"/>
              </a:rPr>
              <a:t>S</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baseline="30000">
                <a:solidFill>
                  <a:srgbClr val="000000"/>
                </a:solidFill>
                <a:latin typeface="Times New Roman" panose="02020603050405020304" pitchFamily="18" charset="0"/>
                <a:ea typeface="楷体_GB2312" pitchFamily="49" charset="-122"/>
              </a:rPr>
              <a:t>T</a:t>
            </a:r>
            <a:r>
              <a:rPr lang="en-US" altLang="zh-CN" sz="2000" b="1" baseline="30000">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&lt; 0</a:t>
            </a:r>
            <a:r>
              <a:rPr lang="zh-CN" altLang="en-US" sz="2000" b="1">
                <a:solidFill>
                  <a:srgbClr val="000000"/>
                </a:solidFill>
                <a:latin typeface="Times New Roman" panose="02020603050405020304" pitchFamily="18" charset="0"/>
                <a:ea typeface="楷体_GB2312" pitchFamily="49" charset="-122"/>
              </a:rPr>
              <a:t>即负定，则有</a:t>
            </a:r>
          </a:p>
          <a:p>
            <a:pPr algn="ctr" fontAlgn="base">
              <a:lnSpc>
                <a:spcPct val="130000"/>
              </a:lnSpc>
              <a:spcBef>
                <a:spcPct val="0"/>
              </a:spcBef>
              <a:spcAft>
                <a:spcPct val="0"/>
              </a:spcAft>
              <a:buFont typeface="Wingdings" panose="05000000000000000000" pitchFamily="2" charset="2"/>
              <a:buNone/>
            </a:pPr>
            <a:endParaRPr lang="en-US" altLang="zh-CN" sz="2000" b="1">
              <a:solidFill>
                <a:srgbClr val="000000"/>
              </a:solidFill>
              <a:latin typeface="Times New Roman" panose="02020603050405020304" pitchFamily="18" charset="0"/>
              <a:ea typeface="楷体_GB2312" pitchFamily="49" charset="-122"/>
            </a:endParaRPr>
          </a:p>
        </p:txBody>
      </p:sp>
      <p:sp>
        <p:nvSpPr>
          <p:cNvPr id="609308" name="Rectangle 28"/>
          <p:cNvSpPr>
            <a:spLocks noChangeArrowheads="1"/>
          </p:cNvSpPr>
          <p:nvPr/>
        </p:nvSpPr>
        <p:spPr bwMode="auto">
          <a:xfrm>
            <a:off x="3505200" y="5851525"/>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i="1">
                <a:solidFill>
                  <a:srgbClr val="000000"/>
                </a:solidFill>
                <a:latin typeface="Times New Roman" panose="02020603050405020304" pitchFamily="18" charset="0"/>
                <a:ea typeface="楷体_GB2312" pitchFamily="49" charset="-122"/>
              </a:rPr>
              <a:t>dV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dt</a:t>
            </a:r>
            <a:r>
              <a:rPr lang="en-US" altLang="zh-CN" sz="2000" b="1">
                <a:solidFill>
                  <a:srgbClr val="000000"/>
                </a:solidFill>
                <a:latin typeface="Times New Roman" panose="02020603050405020304" pitchFamily="18" charset="0"/>
                <a:ea typeface="楷体_GB2312" pitchFamily="49" charset="-122"/>
              </a:rPr>
              <a:t> &lt; 0</a:t>
            </a:r>
            <a:r>
              <a:rPr lang="zh-CN" altLang="en-US" sz="2000" b="1">
                <a:solidFill>
                  <a:srgbClr val="000000"/>
                </a:solidFill>
                <a:latin typeface="Times New Roman" panose="02020603050405020304" pitchFamily="18" charset="0"/>
                <a:ea typeface="楷体_GB2312" pitchFamily="49" charset="-122"/>
              </a:rPr>
              <a:t>即负定</a:t>
            </a:r>
          </a:p>
        </p:txBody>
      </p:sp>
    </p:spTree>
    <p:extLst>
      <p:ext uri="{BB962C8B-B14F-4D97-AF65-F5344CB8AC3E}">
        <p14:creationId xmlns:p14="http://schemas.microsoft.com/office/powerpoint/2010/main" val="3814371467"/>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09282"/>
                                        </p:tgtEl>
                                        <p:attrNameLst>
                                          <p:attrName>style.visibility</p:attrName>
                                        </p:attrNameLst>
                                      </p:cBhvr>
                                      <p:to>
                                        <p:strVal val="visible"/>
                                      </p:to>
                                    </p:set>
                                    <p:animEffect transition="in" filter="blinds(horizontal)">
                                      <p:cBhvr>
                                        <p:cTn id="7" dur="500"/>
                                        <p:tgtEl>
                                          <p:spTgt spid="609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90"/>
                                        </p:tgtEl>
                                        <p:attrNameLst>
                                          <p:attrName>style.visibility</p:attrName>
                                        </p:attrNameLst>
                                      </p:cBhvr>
                                      <p:to>
                                        <p:strVal val="visible"/>
                                      </p:to>
                                    </p:set>
                                    <p:animEffect transition="in" filter="blinds(horizontal)">
                                      <p:cBhvr>
                                        <p:cTn id="12" dur="500"/>
                                        <p:tgtEl>
                                          <p:spTgt spid="60929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9297"/>
                                        </p:tgtEl>
                                        <p:attrNameLst>
                                          <p:attrName>style.visibility</p:attrName>
                                        </p:attrNameLst>
                                      </p:cBhvr>
                                      <p:to>
                                        <p:strVal val="visible"/>
                                      </p:to>
                                    </p:set>
                                    <p:animEffect transition="in" filter="blinds(horizontal)">
                                      <p:cBhvr>
                                        <p:cTn id="15" dur="500"/>
                                        <p:tgtEl>
                                          <p:spTgt spid="60929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9298"/>
                                        </p:tgtEl>
                                        <p:attrNameLst>
                                          <p:attrName>style.visibility</p:attrName>
                                        </p:attrNameLst>
                                      </p:cBhvr>
                                      <p:to>
                                        <p:strVal val="visible"/>
                                      </p:to>
                                    </p:set>
                                    <p:animEffect transition="in" filter="blinds(horizontal)">
                                      <p:cBhvr>
                                        <p:cTn id="18" dur="500"/>
                                        <p:tgtEl>
                                          <p:spTgt spid="60929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9299"/>
                                        </p:tgtEl>
                                        <p:attrNameLst>
                                          <p:attrName>style.visibility</p:attrName>
                                        </p:attrNameLst>
                                      </p:cBhvr>
                                      <p:to>
                                        <p:strVal val="visible"/>
                                      </p:to>
                                    </p:set>
                                    <p:animEffect transition="in" filter="blinds(horizontal)">
                                      <p:cBhvr>
                                        <p:cTn id="21" dur="500"/>
                                        <p:tgtEl>
                                          <p:spTgt spid="60929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9300"/>
                                        </p:tgtEl>
                                        <p:attrNameLst>
                                          <p:attrName>style.visibility</p:attrName>
                                        </p:attrNameLst>
                                      </p:cBhvr>
                                      <p:to>
                                        <p:strVal val="visible"/>
                                      </p:to>
                                    </p:set>
                                    <p:animEffect transition="in" filter="blinds(horizontal)">
                                      <p:cBhvr>
                                        <p:cTn id="24" dur="500"/>
                                        <p:tgtEl>
                                          <p:spTgt spid="60930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09301"/>
                                        </p:tgtEl>
                                        <p:attrNameLst>
                                          <p:attrName>style.visibility</p:attrName>
                                        </p:attrNameLst>
                                      </p:cBhvr>
                                      <p:to>
                                        <p:strVal val="visible"/>
                                      </p:to>
                                    </p:set>
                                    <p:animEffect transition="in" filter="blinds(horizontal)">
                                      <p:cBhvr>
                                        <p:cTn id="27" dur="500"/>
                                        <p:tgtEl>
                                          <p:spTgt spid="60930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9303"/>
                                        </p:tgtEl>
                                        <p:attrNameLst>
                                          <p:attrName>style.visibility</p:attrName>
                                        </p:attrNameLst>
                                      </p:cBhvr>
                                      <p:to>
                                        <p:strVal val="visible"/>
                                      </p:to>
                                    </p:set>
                                    <p:animEffect transition="in" filter="blinds(horizontal)">
                                      <p:cBhvr>
                                        <p:cTn id="30" dur="500"/>
                                        <p:tgtEl>
                                          <p:spTgt spid="6093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9304"/>
                                        </p:tgtEl>
                                        <p:attrNameLst>
                                          <p:attrName>style.visibility</p:attrName>
                                        </p:attrNameLst>
                                      </p:cBhvr>
                                      <p:to>
                                        <p:strVal val="visible"/>
                                      </p:to>
                                    </p:set>
                                    <p:animEffect transition="in" filter="blinds(horizontal)">
                                      <p:cBhvr>
                                        <p:cTn id="35" dur="500"/>
                                        <p:tgtEl>
                                          <p:spTgt spid="6093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09295"/>
                                        </p:tgtEl>
                                        <p:attrNameLst>
                                          <p:attrName>style.visibility</p:attrName>
                                        </p:attrNameLst>
                                      </p:cBhvr>
                                      <p:to>
                                        <p:strVal val="visible"/>
                                      </p:to>
                                    </p:set>
                                    <p:animEffect transition="in" filter="blinds(horizontal)">
                                      <p:cBhvr>
                                        <p:cTn id="40" dur="500"/>
                                        <p:tgtEl>
                                          <p:spTgt spid="6092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09305"/>
                                        </p:tgtEl>
                                        <p:attrNameLst>
                                          <p:attrName>style.visibility</p:attrName>
                                        </p:attrNameLst>
                                      </p:cBhvr>
                                      <p:to>
                                        <p:strVal val="visible"/>
                                      </p:to>
                                    </p:set>
                                    <p:animEffect transition="in" filter="blinds(horizontal)">
                                      <p:cBhvr>
                                        <p:cTn id="45" dur="500"/>
                                        <p:tgtEl>
                                          <p:spTgt spid="60930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09308"/>
                                        </p:tgtEl>
                                        <p:attrNameLst>
                                          <p:attrName>style.visibility</p:attrName>
                                        </p:attrNameLst>
                                      </p:cBhvr>
                                      <p:to>
                                        <p:strVal val="visible"/>
                                      </p:to>
                                    </p:set>
                                    <p:animEffect transition="in" filter="blinds(horizontal)">
                                      <p:cBhvr>
                                        <p:cTn id="48" dur="500"/>
                                        <p:tgtEl>
                                          <p:spTgt spid="609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2" grpId="0"/>
      <p:bldP spid="609290" grpId="0"/>
      <p:bldP spid="609295" grpId="0" animBg="1"/>
      <p:bldP spid="609297" grpId="0"/>
      <p:bldP spid="609298" grpId="0"/>
      <p:bldP spid="609299" grpId="0"/>
      <p:bldP spid="609300" grpId="0"/>
      <p:bldP spid="609301" grpId="0" animBg="1"/>
      <p:bldP spid="609303" grpId="0"/>
      <p:bldP spid="609304" grpId="0"/>
      <p:bldP spid="609305" grpId="0"/>
      <p:bldP spid="60930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184150" y="228600"/>
            <a:ext cx="537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克拉索夫斯基方法</a:t>
            </a:r>
          </a:p>
        </p:txBody>
      </p:sp>
      <p:sp>
        <p:nvSpPr>
          <p:cNvPr id="611337" name="Text Box 9"/>
          <p:cNvSpPr txBox="1">
            <a:spLocks noChangeArrowheads="1"/>
          </p:cNvSpPr>
          <p:nvPr/>
        </p:nvSpPr>
        <p:spPr bwMode="auto">
          <a:xfrm>
            <a:off x="533400" y="685800"/>
            <a:ext cx="8077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buFont typeface="Wingdings" panose="05000000000000000000" pitchFamily="2" charset="2"/>
              <a:buChar char="Ø"/>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证</a:t>
            </a:r>
            <a:r>
              <a:rPr lang="en-US" altLang="zh-CN" sz="2000" b="1">
                <a:solidFill>
                  <a:srgbClr val="CC3300"/>
                </a:solidFill>
                <a:latin typeface="Times New Roman" panose="02020603050405020304" pitchFamily="18" charset="0"/>
                <a:ea typeface="楷体_GB2312" pitchFamily="49" charset="-122"/>
              </a:rPr>
              <a:t>(</a:t>
            </a:r>
            <a:r>
              <a:rPr lang="zh-CN" altLang="en-US" sz="2000" b="1">
                <a:solidFill>
                  <a:srgbClr val="CC3300"/>
                </a:solidFill>
                <a:latin typeface="Times New Roman" panose="02020603050405020304" pitchFamily="18" charset="0"/>
                <a:ea typeface="楷体_GB2312" pitchFamily="49" charset="-122"/>
              </a:rPr>
              <a:t>命题</a:t>
            </a:r>
            <a:r>
              <a:rPr lang="en-US" altLang="zh-CN" sz="2000" b="1">
                <a:solidFill>
                  <a:srgbClr val="CC3300"/>
                </a:solidFill>
                <a:latin typeface="Times New Roman" panose="02020603050405020304" pitchFamily="18" charset="0"/>
                <a:ea typeface="楷体_GB2312" pitchFamily="49" charset="-122"/>
              </a:rPr>
              <a:t>3)</a:t>
            </a:r>
            <a:r>
              <a:rPr lang="zh-CN" altLang="en-US" sz="2000" b="1">
                <a:solidFill>
                  <a:srgbClr val="CC33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利用命题</a:t>
            </a:r>
            <a:r>
              <a:rPr lang="en-US" altLang="zh-CN" sz="2000" b="1">
                <a:solidFill>
                  <a:srgbClr val="000000"/>
                </a:solidFill>
                <a:latin typeface="Times New Roman" panose="02020603050405020304" pitchFamily="18" charset="0"/>
                <a:ea typeface="楷体_GB2312" pitchFamily="49" charset="-122"/>
              </a:rPr>
              <a:t>1</a:t>
            </a:r>
            <a:r>
              <a:rPr lang="zh-CN" altLang="en-US" sz="2000" b="1">
                <a:solidFill>
                  <a:srgbClr val="000000"/>
                </a:solidFill>
                <a:latin typeface="Times New Roman" panose="02020603050405020304" pitchFamily="18" charset="0"/>
                <a:ea typeface="楷体_GB2312" pitchFamily="49" charset="-122"/>
              </a:rPr>
              <a:t>，并由</a:t>
            </a:r>
            <a:r>
              <a:rPr lang="en-US" altLang="zh-CN" sz="2000" b="1" i="1">
                <a:solidFill>
                  <a:srgbClr val="000000"/>
                </a:solidFill>
                <a:latin typeface="Times New Roman" panose="02020603050405020304" pitchFamily="18" charset="0"/>
                <a:ea typeface="楷体_GB2312" pitchFamily="49" charset="-122"/>
              </a:rPr>
              <a:t>S</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baseline="30000">
                <a:solidFill>
                  <a:srgbClr val="000000"/>
                </a:solidFill>
                <a:latin typeface="Times New Roman" panose="02020603050405020304" pitchFamily="18" charset="0"/>
                <a:ea typeface="楷体_GB2312" pitchFamily="49" charset="-122"/>
              </a:rPr>
              <a:t>T</a:t>
            </a:r>
            <a:r>
              <a:rPr lang="en-US" altLang="zh-CN" sz="2000" b="1" baseline="30000">
                <a:solidFill>
                  <a:srgbClr val="000000"/>
                </a:solidFill>
                <a:latin typeface="Times New Roman" panose="02020603050405020304" pitchFamily="18" charset="0"/>
                <a:ea typeface="楷体_GB2312" pitchFamily="49" charset="-122"/>
              </a:rPr>
              <a:t> </a:t>
            </a:r>
            <a:r>
              <a:rPr lang="en-US" altLang="zh-CN" sz="2000" b="1">
                <a:solidFill>
                  <a:srgbClr val="000000"/>
                </a:solidFill>
                <a:latin typeface="Times New Roman" panose="02020603050405020304" pitchFamily="18" charset="0"/>
                <a:ea typeface="楷体_GB2312" pitchFamily="49" charset="-122"/>
              </a:rPr>
              <a:t>&lt; 0</a:t>
            </a:r>
            <a:r>
              <a:rPr lang="zh-CN" altLang="en-US" sz="2000" b="1">
                <a:solidFill>
                  <a:srgbClr val="000000"/>
                </a:solidFill>
                <a:latin typeface="Times New Roman" panose="02020603050405020304" pitchFamily="18" charset="0"/>
                <a:ea typeface="楷体_GB2312" pitchFamily="49" charset="-122"/>
              </a:rPr>
              <a:t>即可证得</a:t>
            </a:r>
          </a:p>
        </p:txBody>
      </p:sp>
      <p:sp>
        <p:nvSpPr>
          <p:cNvPr id="611342" name="Rectangle 14"/>
          <p:cNvSpPr>
            <a:spLocks noChangeArrowheads="1"/>
          </p:cNvSpPr>
          <p:nvPr/>
        </p:nvSpPr>
        <p:spPr bwMode="auto">
          <a:xfrm>
            <a:off x="4800600" y="32004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即证得</a:t>
            </a:r>
            <a:r>
              <a:rPr lang="en-US" altLang="zh-CN" sz="2000" b="1" i="1">
                <a:solidFill>
                  <a:srgbClr val="000000"/>
                </a:solidFill>
                <a:latin typeface="Times New Roman" panose="02020603050405020304" pitchFamily="18" charset="0"/>
                <a:ea typeface="楷体_GB2312" pitchFamily="49" charset="-122"/>
              </a:rPr>
              <a:t>dV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dt</a:t>
            </a:r>
            <a:r>
              <a:rPr lang="zh-CN" altLang="en-US" sz="2000" b="1">
                <a:solidFill>
                  <a:srgbClr val="000000"/>
                </a:solidFill>
                <a:latin typeface="Times New Roman" panose="02020603050405020304" pitchFamily="18" charset="0"/>
                <a:ea typeface="楷体_GB2312" pitchFamily="49" charset="-122"/>
              </a:rPr>
              <a:t>负定，</a:t>
            </a:r>
            <a:r>
              <a:rPr lang="zh-CN" altLang="en-US" sz="2000" b="1">
                <a:solidFill>
                  <a:srgbClr val="FF0000"/>
                </a:solidFill>
                <a:latin typeface="Times New Roman" panose="02020603050405020304" pitchFamily="18" charset="0"/>
                <a:ea typeface="楷体_GB2312" pitchFamily="49" charset="-122"/>
              </a:rPr>
              <a:t>证毕</a:t>
            </a:r>
          </a:p>
        </p:txBody>
      </p:sp>
      <p:graphicFrame>
        <p:nvGraphicFramePr>
          <p:cNvPr id="611343" name="Object 15"/>
          <p:cNvGraphicFramePr>
            <a:graphicFrameLocks noChangeAspect="1"/>
          </p:cNvGraphicFramePr>
          <p:nvPr/>
        </p:nvGraphicFramePr>
        <p:xfrm>
          <a:off x="1143000" y="1216025"/>
          <a:ext cx="5638800" cy="2559050"/>
        </p:xfrm>
        <a:graphic>
          <a:graphicData uri="http://schemas.openxmlformats.org/presentationml/2006/ole">
            <mc:AlternateContent xmlns:mc="http://schemas.openxmlformats.org/markup-compatibility/2006">
              <mc:Choice xmlns:v="urn:schemas-microsoft-com:vml" Requires="v">
                <p:oleObj spid="_x0000_s39942" name="Equation" r:id="rId3" imgW="3606480" imgH="1676160" progId="Equation.DSMT4">
                  <p:embed/>
                </p:oleObj>
              </mc:Choice>
              <mc:Fallback>
                <p:oleObj name="Equation" r:id="rId3" imgW="3606480" imgH="1676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16025"/>
                        <a:ext cx="56388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1344" name="Text Box 16"/>
          <p:cNvSpPr txBox="1">
            <a:spLocks noChangeArrowheads="1"/>
          </p:cNvSpPr>
          <p:nvPr/>
        </p:nvSpPr>
        <p:spPr bwMode="auto">
          <a:xfrm>
            <a:off x="457200" y="3822700"/>
            <a:ext cx="8305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buFont typeface="Wingdings" panose="05000000000000000000" pitchFamily="2" charset="2"/>
              <a:buChar char="Ø"/>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克拉索夫斯基定理：</a:t>
            </a:r>
            <a:r>
              <a:rPr lang="zh-CN" altLang="en-US" sz="2000" b="1">
                <a:solidFill>
                  <a:srgbClr val="000000"/>
                </a:solidFill>
                <a:latin typeface="Times New Roman" panose="02020603050405020304" pitchFamily="18" charset="0"/>
                <a:ea typeface="楷体_GB2312" pitchFamily="49" charset="-122"/>
              </a:rPr>
              <a:t>对连续非线性时不变系统和围绕原点平衡状态的一个域</a:t>
            </a:r>
            <a:r>
              <a:rPr lang="el-GR" altLang="zh-CN" sz="2000" b="1">
                <a:solidFill>
                  <a:srgbClr val="000000"/>
                </a:solidFill>
                <a:latin typeface="楷体_GB2312" pitchFamily="49" charset="-122"/>
                <a:ea typeface="楷体_GB2312" pitchFamily="49" charset="-122"/>
              </a:rPr>
              <a:t>Ω</a:t>
            </a:r>
            <a:r>
              <a:rPr lang="zh-CN" altLang="en-US" sz="2000" b="1">
                <a:solidFill>
                  <a:srgbClr val="000000"/>
                </a:solidFill>
                <a:latin typeface="Times New Roman" panose="02020603050405020304" pitchFamily="18" charset="0"/>
                <a:ea typeface="楷体_GB2312" pitchFamily="49" charset="-122"/>
              </a:rPr>
              <a:t>， 若存在一个对称正定矩阵</a:t>
            </a:r>
            <a:r>
              <a:rPr lang="en-US" altLang="zh-CN" sz="2000" b="1" i="1">
                <a:solidFill>
                  <a:srgbClr val="000000"/>
                </a:solidFill>
                <a:latin typeface="Times New Roman" panose="02020603050405020304" pitchFamily="18" charset="0"/>
                <a:ea typeface="楷体_GB2312" pitchFamily="49" charset="-122"/>
              </a:rPr>
              <a:t>B</a:t>
            </a:r>
            <a:r>
              <a:rPr lang="zh-CN" altLang="en-US" sz="2000" b="1">
                <a:solidFill>
                  <a:srgbClr val="000000"/>
                </a:solidFill>
                <a:latin typeface="Times New Roman" panose="02020603050405020304" pitchFamily="18" charset="0"/>
                <a:ea typeface="楷体_GB2312" pitchFamily="49" charset="-122"/>
              </a:rPr>
              <a:t>使</a:t>
            </a:r>
            <a:r>
              <a:rPr lang="en-US" altLang="zh-CN" sz="2000" b="1" i="1">
                <a:solidFill>
                  <a:srgbClr val="000000"/>
                </a:solidFill>
                <a:latin typeface="Times New Roman" panose="02020603050405020304" pitchFamily="18" charset="0"/>
                <a:ea typeface="楷体_GB2312" pitchFamily="49" charset="-122"/>
              </a:rPr>
              <a:t>S</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baseline="30000">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是负定的，则平衡状态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是渐近稳定的，且系统李雅普诺夫函数为 </a:t>
            </a:r>
          </a:p>
        </p:txBody>
      </p:sp>
      <p:sp>
        <p:nvSpPr>
          <p:cNvPr id="611345" name="Text Box 17"/>
          <p:cNvSpPr txBox="1">
            <a:spLocks noChangeArrowheads="1"/>
          </p:cNvSpPr>
          <p:nvPr/>
        </p:nvSpPr>
        <p:spPr bwMode="auto">
          <a:xfrm>
            <a:off x="3355975" y="5105400"/>
            <a:ext cx="266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 </a:t>
            </a:r>
            <a:r>
              <a:rPr lang="en-US" altLang="zh-CN" sz="2000" b="1" i="1">
                <a:solidFill>
                  <a:srgbClr val="000000"/>
                </a:solidFill>
                <a:latin typeface="Times New Roman" panose="02020603050405020304" pitchFamily="18" charset="0"/>
                <a:ea typeface="楷体_GB2312" pitchFamily="49" charset="-122"/>
              </a:rPr>
              <a:t>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i="1" baseline="30000">
                <a:solidFill>
                  <a:srgbClr val="000000"/>
                </a:solidFill>
                <a:latin typeface="Times New Roman" panose="02020603050405020304" pitchFamily="18" charset="0"/>
                <a:ea typeface="楷体_GB2312" pitchFamily="49" charset="-122"/>
              </a:rPr>
              <a:t>T</a:t>
            </a:r>
            <a:r>
              <a:rPr lang="en-US" altLang="zh-CN" sz="2000" b="1" i="1">
                <a:solidFill>
                  <a:srgbClr val="000000"/>
                </a:solidFill>
                <a:latin typeface="Times New Roman" panose="02020603050405020304" pitchFamily="18" charset="0"/>
                <a:ea typeface="楷体_GB2312" pitchFamily="49" charset="-122"/>
              </a:rPr>
              <a:t>Bf</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 </a:t>
            </a:r>
          </a:p>
        </p:txBody>
      </p:sp>
      <p:sp>
        <p:nvSpPr>
          <p:cNvPr id="611347" name="Rectangle 19"/>
          <p:cNvSpPr>
            <a:spLocks noChangeArrowheads="1"/>
          </p:cNvSpPr>
          <p:nvPr/>
        </p:nvSpPr>
        <p:spPr bwMode="auto">
          <a:xfrm>
            <a:off x="471488" y="5562600"/>
            <a:ext cx="8139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如果</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ea typeface="楷体_GB2312" pitchFamily="49" charset="-122"/>
              </a:rPr>
              <a:t>有</a:t>
            </a:r>
            <a:r>
              <a:rPr lang="en-US" altLang="zh-CN" sz="2000" b="1" i="1">
                <a:solidFill>
                  <a:srgbClr val="000000"/>
                </a:solidFill>
                <a:latin typeface="Times New Roman" panose="02020603050405020304" pitchFamily="18" charset="0"/>
              </a:rPr>
              <a:t>V</a:t>
            </a:r>
            <a:r>
              <a:rPr lang="en-US" altLang="zh-CN" sz="2000" b="1">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x</a:t>
            </a:r>
            <a:r>
              <a:rPr lang="en-US" altLang="zh-CN" sz="2000" b="1">
                <a:solidFill>
                  <a:srgbClr val="000000"/>
                </a:solidFill>
                <a:latin typeface="Times New Roman" panose="02020603050405020304" pitchFamily="18" charset="0"/>
              </a:rPr>
              <a:t>) →∞</a:t>
            </a:r>
            <a:r>
              <a:rPr lang="zh-CN" altLang="en-US" sz="2000" b="1">
                <a:solidFill>
                  <a:srgbClr val="000000"/>
                </a:solidFill>
                <a:latin typeface="Times New Roman" panose="02020603050405020304" pitchFamily="18" charset="0"/>
                <a:ea typeface="楷体_GB2312" pitchFamily="49" charset="-122"/>
              </a:rPr>
              <a:t>，那么平衡状态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是大范围渐近稳定的</a:t>
            </a:r>
          </a:p>
        </p:txBody>
      </p:sp>
      <p:sp>
        <p:nvSpPr>
          <p:cNvPr id="611348" name="AutoShape 20"/>
          <p:cNvSpPr>
            <a:spLocks/>
          </p:cNvSpPr>
          <p:nvPr/>
        </p:nvSpPr>
        <p:spPr bwMode="auto">
          <a:xfrm>
            <a:off x="7664450" y="4953000"/>
            <a:ext cx="1327150" cy="366713"/>
          </a:xfrm>
          <a:prstGeom prst="borderCallout2">
            <a:avLst>
              <a:gd name="adj1" fmla="val 31167"/>
              <a:gd name="adj2" fmla="val -5741"/>
              <a:gd name="adj3" fmla="val 31167"/>
              <a:gd name="adj4" fmla="val -31102"/>
              <a:gd name="adj5" fmla="val -100000"/>
              <a:gd name="adj6" fmla="val -57296"/>
            </a:avLst>
          </a:prstGeom>
          <a:solidFill>
            <a:srgbClr val="F6F65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通常</a:t>
            </a:r>
            <a:r>
              <a:rPr lang="en-US" altLang="zh-CN" sz="2000" b="1" i="1">
                <a:solidFill>
                  <a:srgbClr val="000000"/>
                </a:solidFill>
                <a:latin typeface="Times New Roman" panose="02020603050405020304" pitchFamily="18" charset="0"/>
                <a:ea typeface="楷体_GB2312" pitchFamily="49" charset="-122"/>
              </a:rPr>
              <a:t>B = I</a:t>
            </a:r>
          </a:p>
        </p:txBody>
      </p:sp>
      <p:sp>
        <p:nvSpPr>
          <p:cNvPr id="611349" name="Text Box 21"/>
          <p:cNvSpPr txBox="1">
            <a:spLocks noChangeArrowheads="1"/>
          </p:cNvSpPr>
          <p:nvPr/>
        </p:nvSpPr>
        <p:spPr bwMode="auto">
          <a:xfrm>
            <a:off x="533400" y="6096000"/>
            <a:ext cx="669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注意</a:t>
            </a:r>
            <a:r>
              <a:rPr lang="zh-CN" altLang="en-US" sz="2000" b="1">
                <a:solidFill>
                  <a:srgbClr val="000000"/>
                </a:solidFill>
                <a:latin typeface="Times New Roman" panose="02020603050405020304" pitchFamily="18" charset="0"/>
                <a:ea typeface="楷体_GB2312" pitchFamily="49" charset="-122"/>
              </a:rPr>
              <a:t>：克拉索夫斯基方法是</a:t>
            </a:r>
            <a:r>
              <a:rPr lang="zh-CN" altLang="en-US" sz="2000" b="1">
                <a:solidFill>
                  <a:srgbClr val="CC3300"/>
                </a:solidFill>
                <a:latin typeface="Times New Roman" panose="02020603050405020304" pitchFamily="18" charset="0"/>
                <a:ea typeface="楷体_GB2312" pitchFamily="49" charset="-122"/>
              </a:rPr>
              <a:t>充分条件</a:t>
            </a:r>
          </a:p>
        </p:txBody>
      </p:sp>
    </p:spTree>
    <p:extLst>
      <p:ext uri="{BB962C8B-B14F-4D97-AF65-F5344CB8AC3E}">
        <p14:creationId xmlns:p14="http://schemas.microsoft.com/office/powerpoint/2010/main" val="3687044869"/>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1330"/>
                                        </p:tgtEl>
                                        <p:attrNameLst>
                                          <p:attrName>style.visibility</p:attrName>
                                        </p:attrNameLst>
                                      </p:cBhvr>
                                      <p:to>
                                        <p:strVal val="visible"/>
                                      </p:to>
                                    </p:set>
                                    <p:animEffect transition="in" filter="blinds(horizontal)">
                                      <p:cBhvr>
                                        <p:cTn id="7" dur="500"/>
                                        <p:tgtEl>
                                          <p:spTgt spid="611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37"/>
                                        </p:tgtEl>
                                        <p:attrNameLst>
                                          <p:attrName>style.visibility</p:attrName>
                                        </p:attrNameLst>
                                      </p:cBhvr>
                                      <p:to>
                                        <p:strVal val="visible"/>
                                      </p:to>
                                    </p:set>
                                    <p:animEffect transition="in" filter="blinds(horizontal)">
                                      <p:cBhvr>
                                        <p:cTn id="12" dur="500"/>
                                        <p:tgtEl>
                                          <p:spTgt spid="61133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11343"/>
                                        </p:tgtEl>
                                        <p:attrNameLst>
                                          <p:attrName>style.visibility</p:attrName>
                                        </p:attrNameLst>
                                      </p:cBhvr>
                                      <p:to>
                                        <p:strVal val="visible"/>
                                      </p:to>
                                    </p:set>
                                    <p:animEffect transition="in" filter="blinds(horizontal)">
                                      <p:cBhvr>
                                        <p:cTn id="16" dur="500"/>
                                        <p:tgtEl>
                                          <p:spTgt spid="6113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11342"/>
                                        </p:tgtEl>
                                        <p:attrNameLst>
                                          <p:attrName>style.visibility</p:attrName>
                                        </p:attrNameLst>
                                      </p:cBhvr>
                                      <p:to>
                                        <p:strVal val="visible"/>
                                      </p:to>
                                    </p:set>
                                    <p:animEffect transition="in" filter="blinds(horizontal)">
                                      <p:cBhvr>
                                        <p:cTn id="19" dur="500"/>
                                        <p:tgtEl>
                                          <p:spTgt spid="6113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11344"/>
                                        </p:tgtEl>
                                        <p:attrNameLst>
                                          <p:attrName>style.visibility</p:attrName>
                                        </p:attrNameLst>
                                      </p:cBhvr>
                                      <p:to>
                                        <p:strVal val="visible"/>
                                      </p:to>
                                    </p:set>
                                    <p:animEffect transition="in" filter="blinds(horizontal)">
                                      <p:cBhvr>
                                        <p:cTn id="24" dur="500"/>
                                        <p:tgtEl>
                                          <p:spTgt spid="611344"/>
                                        </p:tgtEl>
                                      </p:cBhvr>
                                    </p:animEffect>
                                  </p:childTnLst>
                                </p:cTn>
                              </p:par>
                            </p:childTnLst>
                          </p:cTn>
                        </p:par>
                        <p:par>
                          <p:cTn id="25" fill="hold" nodeType="afterGroup">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611345"/>
                                        </p:tgtEl>
                                        <p:attrNameLst>
                                          <p:attrName>style.visibility</p:attrName>
                                        </p:attrNameLst>
                                      </p:cBhvr>
                                      <p:to>
                                        <p:strVal val="visible"/>
                                      </p:to>
                                    </p:set>
                                    <p:animEffect transition="in" filter="blinds(horizontal)">
                                      <p:cBhvr>
                                        <p:cTn id="28" dur="500"/>
                                        <p:tgtEl>
                                          <p:spTgt spid="61134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1347"/>
                                        </p:tgtEl>
                                        <p:attrNameLst>
                                          <p:attrName>style.visibility</p:attrName>
                                        </p:attrNameLst>
                                      </p:cBhvr>
                                      <p:to>
                                        <p:strVal val="visible"/>
                                      </p:to>
                                    </p:set>
                                    <p:animEffect transition="in" filter="blinds(horizontal)">
                                      <p:cBhvr>
                                        <p:cTn id="31" dur="500"/>
                                        <p:tgtEl>
                                          <p:spTgt spid="6113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1348"/>
                                        </p:tgtEl>
                                        <p:attrNameLst>
                                          <p:attrName>style.visibility</p:attrName>
                                        </p:attrNameLst>
                                      </p:cBhvr>
                                      <p:to>
                                        <p:strVal val="visible"/>
                                      </p:to>
                                    </p:set>
                                    <p:animEffect transition="in" filter="blinds(horizontal)">
                                      <p:cBhvr>
                                        <p:cTn id="34" dur="500"/>
                                        <p:tgtEl>
                                          <p:spTgt spid="6113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11349"/>
                                        </p:tgtEl>
                                        <p:attrNameLst>
                                          <p:attrName>style.visibility</p:attrName>
                                        </p:attrNameLst>
                                      </p:cBhvr>
                                      <p:to>
                                        <p:strVal val="visible"/>
                                      </p:to>
                                    </p:set>
                                    <p:animEffect transition="in" filter="blinds(horizontal)">
                                      <p:cBhvr>
                                        <p:cTn id="39" dur="500"/>
                                        <p:tgtEl>
                                          <p:spTgt spid="611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p:bldP spid="611337" grpId="0"/>
      <p:bldP spid="611342" grpId="0"/>
      <p:bldP spid="611344" grpId="0"/>
      <p:bldP spid="611345" grpId="0"/>
      <p:bldP spid="611347" grpId="0"/>
      <p:bldP spid="611348" grpId="0" animBg="1"/>
      <p:bldP spid="6113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subTitle" idx="1"/>
          </p:nvPr>
        </p:nvSpPr>
        <p:spPr>
          <a:xfrm>
            <a:off x="863600" y="228600"/>
            <a:ext cx="5689600" cy="406400"/>
          </a:xfrm>
        </p:spPr>
        <p:txBody>
          <a:bodyPr/>
          <a:lstStyle/>
          <a:p>
            <a:pPr algn="l"/>
            <a:r>
              <a:rPr lang="zh-CN" altLang="en-US" sz="2000" b="1">
                <a:latin typeface="Times New Roman" panose="02020603050405020304" pitchFamily="18" charset="0"/>
                <a:ea typeface="楷体_GB2312" pitchFamily="49" charset="-122"/>
              </a:rPr>
              <a:t>给定一个连续时间非线性时不变系统 </a:t>
            </a:r>
          </a:p>
        </p:txBody>
      </p:sp>
      <p:graphicFrame>
        <p:nvGraphicFramePr>
          <p:cNvPr id="475139" name="Object 3"/>
          <p:cNvGraphicFramePr>
            <a:graphicFrameLocks noChangeAspect="1"/>
          </p:cNvGraphicFramePr>
          <p:nvPr/>
        </p:nvGraphicFramePr>
        <p:xfrm>
          <a:off x="3705225" y="609600"/>
          <a:ext cx="2009775" cy="849313"/>
        </p:xfrm>
        <a:graphic>
          <a:graphicData uri="http://schemas.openxmlformats.org/presentationml/2006/ole">
            <mc:AlternateContent xmlns:mc="http://schemas.openxmlformats.org/markup-compatibility/2006">
              <mc:Choice xmlns:v="urn:schemas-microsoft-com:vml" Requires="v">
                <p:oleObj spid="_x0000_s40982" name="Equation" r:id="rId3" imgW="1066680" imgH="482400" progId="Equation.DSMT4">
                  <p:embed/>
                </p:oleObj>
              </mc:Choice>
              <mc:Fallback>
                <p:oleObj name="Equation" r:id="rId3" imgW="106668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609600"/>
                        <a:ext cx="20097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5140" name="Rectangle 4"/>
          <p:cNvSpPr>
            <a:spLocks noChangeArrowheads="1"/>
          </p:cNvSpPr>
          <p:nvPr/>
        </p:nvSpPr>
        <p:spPr bwMode="auto">
          <a:xfrm>
            <a:off x="838200" y="14478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确定平衡状态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的稳定性 </a:t>
            </a:r>
          </a:p>
        </p:txBody>
      </p:sp>
      <p:sp>
        <p:nvSpPr>
          <p:cNvPr id="475141" name="Rectangle 5"/>
          <p:cNvSpPr>
            <a:spLocks noChangeArrowheads="1"/>
          </p:cNvSpPr>
          <p:nvPr/>
        </p:nvSpPr>
        <p:spPr bwMode="auto">
          <a:xfrm>
            <a:off x="228600" y="2057400"/>
            <a:ext cx="758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解：</a:t>
            </a:r>
            <a:r>
              <a:rPr lang="zh-CN" altLang="en-US" sz="2000" b="1">
                <a:solidFill>
                  <a:srgbClr val="000000"/>
                </a:solidFill>
                <a:latin typeface="Times New Roman" panose="02020603050405020304" pitchFamily="18" charset="0"/>
                <a:ea typeface="楷体_GB2312" pitchFamily="49" charset="-122"/>
              </a:rPr>
              <a:t> </a:t>
            </a:r>
          </a:p>
        </p:txBody>
      </p:sp>
      <p:graphicFrame>
        <p:nvGraphicFramePr>
          <p:cNvPr id="475142" name="Object 6"/>
          <p:cNvGraphicFramePr>
            <a:graphicFrameLocks noChangeAspect="1"/>
          </p:cNvGraphicFramePr>
          <p:nvPr/>
        </p:nvGraphicFramePr>
        <p:xfrm>
          <a:off x="1916113" y="1905000"/>
          <a:ext cx="2849562" cy="696913"/>
        </p:xfrm>
        <a:graphic>
          <a:graphicData uri="http://schemas.openxmlformats.org/presentationml/2006/ole">
            <mc:AlternateContent xmlns:mc="http://schemas.openxmlformats.org/markup-compatibility/2006">
              <mc:Choice xmlns:v="urn:schemas-microsoft-com:vml" Requires="v">
                <p:oleObj spid="_x0000_s40983" name="Equation" r:id="rId5" imgW="1904760" imgH="482400" progId="Equation.DSMT4">
                  <p:embed/>
                </p:oleObj>
              </mc:Choice>
              <mc:Fallback>
                <p:oleObj name="Equation" r:id="rId5" imgW="190476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1905000"/>
                        <a:ext cx="284956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5143" name="Rectangle 7"/>
          <p:cNvSpPr>
            <a:spLocks noChangeArrowheads="1"/>
          </p:cNvSpPr>
          <p:nvPr/>
        </p:nvSpPr>
        <p:spPr bwMode="auto">
          <a:xfrm>
            <a:off x="4659313" y="20574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，容易定出 </a:t>
            </a:r>
          </a:p>
        </p:txBody>
      </p:sp>
      <p:graphicFrame>
        <p:nvGraphicFramePr>
          <p:cNvPr id="475144" name="Object 8"/>
          <p:cNvGraphicFramePr>
            <a:graphicFrameLocks noChangeAspect="1"/>
          </p:cNvGraphicFramePr>
          <p:nvPr/>
        </p:nvGraphicFramePr>
        <p:xfrm>
          <a:off x="1992313" y="3810000"/>
          <a:ext cx="3962400" cy="773113"/>
        </p:xfrm>
        <a:graphic>
          <a:graphicData uri="http://schemas.openxmlformats.org/presentationml/2006/ole">
            <mc:AlternateContent xmlns:mc="http://schemas.openxmlformats.org/markup-compatibility/2006">
              <mc:Choice xmlns:v="urn:schemas-microsoft-com:vml" Requires="v">
                <p:oleObj spid="_x0000_s40984" name="Equation" r:id="rId7" imgW="2400120" imgH="482400" progId="Equation.DSMT4">
                  <p:embed/>
                </p:oleObj>
              </mc:Choice>
              <mc:Fallback>
                <p:oleObj name="Equation" r:id="rId7" imgW="240012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3" y="3810000"/>
                        <a:ext cx="39624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5145" name="Rectangle 9"/>
          <p:cNvSpPr>
            <a:spLocks noChangeArrowheads="1"/>
          </p:cNvSpPr>
          <p:nvPr/>
        </p:nvSpPr>
        <p:spPr bwMode="auto">
          <a:xfrm>
            <a:off x="696913" y="4572000"/>
            <a:ext cx="669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为对称负定阵，所以平衡状态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是渐近稳定的。</a:t>
            </a:r>
          </a:p>
        </p:txBody>
      </p:sp>
      <p:graphicFrame>
        <p:nvGraphicFramePr>
          <p:cNvPr id="475149" name="Object 13"/>
          <p:cNvGraphicFramePr>
            <a:graphicFrameLocks noChangeAspect="1"/>
          </p:cNvGraphicFramePr>
          <p:nvPr/>
        </p:nvGraphicFramePr>
        <p:xfrm>
          <a:off x="2011363" y="2667000"/>
          <a:ext cx="3638550" cy="768350"/>
        </p:xfrm>
        <a:graphic>
          <a:graphicData uri="http://schemas.openxmlformats.org/presentationml/2006/ole">
            <mc:AlternateContent xmlns:mc="http://schemas.openxmlformats.org/markup-compatibility/2006">
              <mc:Choice xmlns:v="urn:schemas-microsoft-com:vml" Requires="v">
                <p:oleObj spid="_x0000_s40985" name="Equation" r:id="rId9" imgW="2209680" imgH="482400" progId="Equation.DSMT4">
                  <p:embed/>
                </p:oleObj>
              </mc:Choice>
              <mc:Fallback>
                <p:oleObj name="Equation" r:id="rId9" imgW="2209680" imgH="482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1363" y="2667000"/>
                        <a:ext cx="3638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5151" name="Rectangle 15"/>
          <p:cNvSpPr>
            <a:spLocks noChangeArrowheads="1"/>
          </p:cNvSpPr>
          <p:nvPr/>
        </p:nvSpPr>
        <p:spPr bwMode="auto">
          <a:xfrm>
            <a:off x="773113" y="2057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首先，由 </a:t>
            </a:r>
          </a:p>
        </p:txBody>
      </p:sp>
      <p:sp>
        <p:nvSpPr>
          <p:cNvPr id="475153" name="Rectangle 17"/>
          <p:cNvSpPr>
            <a:spLocks noChangeArrowheads="1"/>
          </p:cNvSpPr>
          <p:nvPr/>
        </p:nvSpPr>
        <p:spPr bwMode="auto">
          <a:xfrm>
            <a:off x="228600" y="236538"/>
            <a:ext cx="822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rPr>
              <a:t>例</a:t>
            </a:r>
            <a:r>
              <a:rPr lang="en-US" altLang="zh-CN" sz="2000" b="1">
                <a:solidFill>
                  <a:srgbClr val="333399"/>
                </a:solidFill>
                <a:latin typeface="Times New Roman" panose="02020603050405020304" pitchFamily="18" charset="0"/>
                <a:ea typeface="楷体_GB2312" pitchFamily="49" charset="-122"/>
              </a:rPr>
              <a:t>2</a:t>
            </a:r>
            <a:r>
              <a:rPr lang="zh-CN" altLang="en-US" sz="2000" b="1">
                <a:solidFill>
                  <a:srgbClr val="333399"/>
                </a:solidFill>
                <a:latin typeface="Times New Roman" panose="02020603050405020304" pitchFamily="18" charset="0"/>
                <a:ea typeface="楷体_GB2312" pitchFamily="49" charset="-122"/>
              </a:rPr>
              <a:t>：</a:t>
            </a:r>
          </a:p>
        </p:txBody>
      </p:sp>
      <p:sp>
        <p:nvSpPr>
          <p:cNvPr id="475154" name="Rectangle 18"/>
          <p:cNvSpPr>
            <a:spLocks noChangeArrowheads="1"/>
          </p:cNvSpPr>
          <p:nvPr/>
        </p:nvSpPr>
        <p:spPr bwMode="auto">
          <a:xfrm>
            <a:off x="766763" y="3429000"/>
            <a:ext cx="4338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若取</a:t>
            </a:r>
            <a:r>
              <a:rPr lang="en-US" altLang="zh-CN" sz="2000" b="1" i="1">
                <a:solidFill>
                  <a:srgbClr val="000000"/>
                </a:solidFill>
                <a:latin typeface="Times New Roman" panose="02020603050405020304" pitchFamily="18" charset="0"/>
                <a:ea typeface="楷体_GB2312" pitchFamily="49" charset="-122"/>
              </a:rPr>
              <a:t>B = I</a:t>
            </a:r>
            <a:r>
              <a:rPr lang="zh-CN" altLang="en-US" sz="2000" b="1">
                <a:solidFill>
                  <a:srgbClr val="000000"/>
                </a:solidFill>
                <a:latin typeface="Times New Roman" panose="02020603050405020304" pitchFamily="18" charset="0"/>
                <a:ea typeface="楷体_GB2312" pitchFamily="49" charset="-122"/>
              </a:rPr>
              <a:t>，则有 </a:t>
            </a:r>
          </a:p>
        </p:txBody>
      </p:sp>
      <p:graphicFrame>
        <p:nvGraphicFramePr>
          <p:cNvPr id="475155" name="Object 19"/>
          <p:cNvGraphicFramePr>
            <a:graphicFrameLocks noChangeAspect="1"/>
          </p:cNvGraphicFramePr>
          <p:nvPr/>
        </p:nvGraphicFramePr>
        <p:xfrm>
          <a:off x="1966913" y="5029200"/>
          <a:ext cx="4227512" cy="396875"/>
        </p:xfrm>
        <a:graphic>
          <a:graphicData uri="http://schemas.openxmlformats.org/presentationml/2006/ole">
            <mc:AlternateContent xmlns:mc="http://schemas.openxmlformats.org/markup-compatibility/2006">
              <mc:Choice xmlns:v="urn:schemas-microsoft-com:vml" Requires="v">
                <p:oleObj spid="_x0000_s40986" name="Equation" r:id="rId11" imgW="2463480" imgH="241200" progId="Equation.DSMT4">
                  <p:embed/>
                </p:oleObj>
              </mc:Choice>
              <mc:Fallback>
                <p:oleObj name="Equation" r:id="rId11" imgW="24634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6913" y="5029200"/>
                        <a:ext cx="422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5156" name="Rectangle 20"/>
          <p:cNvSpPr>
            <a:spLocks noChangeArrowheads="1"/>
          </p:cNvSpPr>
          <p:nvPr/>
        </p:nvSpPr>
        <p:spPr bwMode="auto">
          <a:xfrm>
            <a:off x="4405313" y="5470525"/>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是大范围渐近稳定的 </a:t>
            </a:r>
          </a:p>
        </p:txBody>
      </p:sp>
      <p:sp>
        <p:nvSpPr>
          <p:cNvPr id="475157" name="Rectangle 21"/>
          <p:cNvSpPr>
            <a:spLocks noChangeArrowheads="1"/>
          </p:cNvSpPr>
          <p:nvPr/>
        </p:nvSpPr>
        <p:spPr bwMode="auto">
          <a:xfrm>
            <a:off x="6315075" y="4572000"/>
            <a:ext cx="1762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又 </a:t>
            </a:r>
          </a:p>
        </p:txBody>
      </p:sp>
      <p:sp>
        <p:nvSpPr>
          <p:cNvPr id="475159" name="Rectangle 23"/>
          <p:cNvSpPr>
            <a:spLocks noChangeArrowheads="1"/>
          </p:cNvSpPr>
          <p:nvPr/>
        </p:nvSpPr>
        <p:spPr bwMode="auto">
          <a:xfrm>
            <a:off x="671513" y="5486400"/>
            <a:ext cx="344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可知</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ea typeface="楷体_GB2312" pitchFamily="49" charset="-122"/>
              </a:rPr>
              <a:t>有</a:t>
            </a:r>
            <a:r>
              <a:rPr lang="en-US" altLang="zh-CN" sz="2000" b="1" i="1">
                <a:solidFill>
                  <a:srgbClr val="000000"/>
                </a:solidFill>
                <a:latin typeface="Times New Roman" panose="02020603050405020304" pitchFamily="18" charset="0"/>
              </a:rPr>
              <a:t>V</a:t>
            </a:r>
            <a:r>
              <a:rPr lang="en-US" altLang="zh-CN" sz="2000" b="1">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x</a:t>
            </a:r>
            <a:r>
              <a:rPr lang="en-US" altLang="zh-CN" sz="2000" b="1">
                <a:solidFill>
                  <a:srgbClr val="000000"/>
                </a:solidFill>
                <a:latin typeface="Times New Roman" panose="02020603050405020304" pitchFamily="18" charset="0"/>
              </a:rPr>
              <a:t>) →∞</a:t>
            </a:r>
          </a:p>
        </p:txBody>
      </p:sp>
      <p:sp>
        <p:nvSpPr>
          <p:cNvPr id="475160" name="AutoShape 24"/>
          <p:cNvSpPr>
            <a:spLocks noChangeArrowheads="1"/>
          </p:cNvSpPr>
          <p:nvPr/>
        </p:nvSpPr>
        <p:spPr bwMode="auto">
          <a:xfrm>
            <a:off x="3948113" y="5562600"/>
            <a:ext cx="381000" cy="212725"/>
          </a:xfrm>
          <a:prstGeom prst="rightArrow">
            <a:avLst>
              <a:gd name="adj1" fmla="val 50000"/>
              <a:gd name="adj2" fmla="val 44776"/>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a:solidFill>
                <a:srgbClr val="000000"/>
              </a:solidFill>
            </a:endParaRPr>
          </a:p>
        </p:txBody>
      </p:sp>
      <p:sp>
        <p:nvSpPr>
          <p:cNvPr id="475161" name="Text Box 25"/>
          <p:cNvSpPr txBox="1">
            <a:spLocks noChangeArrowheads="1"/>
          </p:cNvSpPr>
          <p:nvPr/>
        </p:nvSpPr>
        <p:spPr bwMode="auto">
          <a:xfrm>
            <a:off x="609600" y="59436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b="1">
                <a:solidFill>
                  <a:srgbClr val="FF0000"/>
                </a:solidFill>
                <a:latin typeface="Times New Roman" panose="02020603050405020304" pitchFamily="18" charset="0"/>
                <a:ea typeface="楷体_GB2312" pitchFamily="49" charset="-122"/>
              </a:rPr>
              <a:t>注：</a:t>
            </a:r>
            <a:r>
              <a:rPr lang="zh-CN" altLang="en-US" sz="2000" b="1">
                <a:solidFill>
                  <a:srgbClr val="000000"/>
                </a:solidFill>
                <a:latin typeface="Times New Roman" panose="02020603050405020304" pitchFamily="18" charset="0"/>
                <a:ea typeface="楷体_GB2312" pitchFamily="49" charset="-122"/>
              </a:rPr>
              <a:t>显然，上述形式的</a:t>
            </a:r>
            <a:r>
              <a:rPr lang="en-US" altLang="zh-CN" sz="2000" b="1" i="1">
                <a:solidFill>
                  <a:srgbClr val="000000"/>
                </a:solidFill>
                <a:latin typeface="Times New Roman" panose="02020603050405020304" pitchFamily="18" charset="0"/>
                <a:ea typeface="楷体_GB2312" pitchFamily="49" charset="-122"/>
              </a:rPr>
              <a:t>V</a:t>
            </a:r>
            <a:r>
              <a:rPr lang="en-US" altLang="zh-CN" sz="2000" b="1">
                <a:solidFill>
                  <a:srgbClr val="000000"/>
                </a:solidFill>
                <a:latin typeface="Times New Roman" panose="02020603050405020304" pitchFamily="18" charset="0"/>
                <a:ea typeface="楷体_GB2312" pitchFamily="49" charset="-122"/>
              </a:rPr>
              <a:t>(</a:t>
            </a:r>
            <a:r>
              <a:rPr lang="en-US" altLang="zh-CN" sz="2000" b="1" i="1">
                <a:solidFill>
                  <a:srgbClr val="000000"/>
                </a:solidFill>
                <a:latin typeface="Times New Roman" panose="02020603050405020304" pitchFamily="18" charset="0"/>
                <a:ea typeface="楷体_GB2312" pitchFamily="49" charset="-122"/>
              </a:rPr>
              <a:t>x</a:t>
            </a:r>
            <a:r>
              <a:rPr lang="en-US" altLang="zh-CN" sz="2000" b="1">
                <a:solidFill>
                  <a:srgbClr val="000000"/>
                </a:solidFill>
                <a:latin typeface="Times New Roman" panose="02020603050405020304" pitchFamily="18" charset="0"/>
                <a:ea typeface="楷体_GB2312" pitchFamily="49" charset="-122"/>
              </a:rPr>
              <a:t>)</a:t>
            </a:r>
            <a:r>
              <a:rPr lang="zh-CN" altLang="en-US" sz="2000" b="1">
                <a:solidFill>
                  <a:srgbClr val="000000"/>
                </a:solidFill>
                <a:latin typeface="Times New Roman" panose="02020603050405020304" pitchFamily="18" charset="0"/>
                <a:ea typeface="楷体_GB2312" pitchFamily="49" charset="-122"/>
              </a:rPr>
              <a:t>用经验法很难找到，这从一方面反映了规则化方法的效果</a:t>
            </a:r>
          </a:p>
        </p:txBody>
      </p:sp>
    </p:spTree>
    <p:extLst>
      <p:ext uri="{BB962C8B-B14F-4D97-AF65-F5344CB8AC3E}">
        <p14:creationId xmlns:p14="http://schemas.microsoft.com/office/powerpoint/2010/main" val="3199612319"/>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38">
                                            <p:txEl>
                                              <p:pRg st="0" end="0"/>
                                            </p:txEl>
                                          </p:spTgt>
                                        </p:tgtEl>
                                        <p:attrNameLst>
                                          <p:attrName>style.visibility</p:attrName>
                                        </p:attrNameLst>
                                      </p:cBhvr>
                                      <p:to>
                                        <p:strVal val="visible"/>
                                      </p:to>
                                    </p:set>
                                    <p:animEffect transition="in" filter="blinds(horizontal)">
                                      <p:cBhvr>
                                        <p:cTn id="7" dur="500"/>
                                        <p:tgtEl>
                                          <p:spTgt spid="47513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5139"/>
                                        </p:tgtEl>
                                        <p:attrNameLst>
                                          <p:attrName>style.visibility</p:attrName>
                                        </p:attrNameLst>
                                      </p:cBhvr>
                                      <p:to>
                                        <p:strVal val="visible"/>
                                      </p:to>
                                    </p:set>
                                    <p:animEffect transition="in" filter="blinds(horizontal)">
                                      <p:cBhvr>
                                        <p:cTn id="10" dur="500"/>
                                        <p:tgtEl>
                                          <p:spTgt spid="4751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5140"/>
                                        </p:tgtEl>
                                        <p:attrNameLst>
                                          <p:attrName>style.visibility</p:attrName>
                                        </p:attrNameLst>
                                      </p:cBhvr>
                                      <p:to>
                                        <p:strVal val="visible"/>
                                      </p:to>
                                    </p:set>
                                    <p:animEffect transition="in" filter="blinds(horizontal)">
                                      <p:cBhvr>
                                        <p:cTn id="13" dur="500"/>
                                        <p:tgtEl>
                                          <p:spTgt spid="4751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5153"/>
                                        </p:tgtEl>
                                        <p:attrNameLst>
                                          <p:attrName>style.visibility</p:attrName>
                                        </p:attrNameLst>
                                      </p:cBhvr>
                                      <p:to>
                                        <p:strVal val="visible"/>
                                      </p:to>
                                    </p:set>
                                    <p:animEffect transition="in" filter="blinds(horizontal)">
                                      <p:cBhvr>
                                        <p:cTn id="16" dur="500"/>
                                        <p:tgtEl>
                                          <p:spTgt spid="4751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5141"/>
                                        </p:tgtEl>
                                        <p:attrNameLst>
                                          <p:attrName>style.visibility</p:attrName>
                                        </p:attrNameLst>
                                      </p:cBhvr>
                                      <p:to>
                                        <p:strVal val="visible"/>
                                      </p:to>
                                    </p:set>
                                    <p:animEffect transition="in" filter="blinds(horizontal)">
                                      <p:cBhvr>
                                        <p:cTn id="21" dur="500"/>
                                        <p:tgtEl>
                                          <p:spTgt spid="475141"/>
                                        </p:tgtEl>
                                      </p:cBhvr>
                                    </p:animEffect>
                                  </p:childTnLst>
                                </p:cTn>
                              </p:par>
                              <p:par>
                                <p:cTn id="22" presetID="3" presetClass="entr" presetSubtype="10" fill="hold" nodeType="withEffect">
                                  <p:stCondLst>
                                    <p:cond delay="0"/>
                                  </p:stCondLst>
                                  <p:childTnLst>
                                    <p:set>
                                      <p:cBhvr>
                                        <p:cTn id="23" dur="1" fill="hold">
                                          <p:stCondLst>
                                            <p:cond delay="0"/>
                                          </p:stCondLst>
                                        </p:cTn>
                                        <p:tgtEl>
                                          <p:spTgt spid="475142"/>
                                        </p:tgtEl>
                                        <p:attrNameLst>
                                          <p:attrName>style.visibility</p:attrName>
                                        </p:attrNameLst>
                                      </p:cBhvr>
                                      <p:to>
                                        <p:strVal val="visible"/>
                                      </p:to>
                                    </p:set>
                                    <p:animEffect transition="in" filter="blinds(horizontal)">
                                      <p:cBhvr>
                                        <p:cTn id="24" dur="500"/>
                                        <p:tgtEl>
                                          <p:spTgt spid="47514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5143"/>
                                        </p:tgtEl>
                                        <p:attrNameLst>
                                          <p:attrName>style.visibility</p:attrName>
                                        </p:attrNameLst>
                                      </p:cBhvr>
                                      <p:to>
                                        <p:strVal val="visible"/>
                                      </p:to>
                                    </p:set>
                                    <p:animEffect transition="in" filter="blinds(horizontal)">
                                      <p:cBhvr>
                                        <p:cTn id="27" dur="500"/>
                                        <p:tgtEl>
                                          <p:spTgt spid="475143"/>
                                        </p:tgtEl>
                                      </p:cBhvr>
                                    </p:animEffect>
                                  </p:childTnLst>
                                </p:cTn>
                              </p:par>
                              <p:par>
                                <p:cTn id="28" presetID="3" presetClass="entr" presetSubtype="10" fill="hold" nodeType="withEffect">
                                  <p:stCondLst>
                                    <p:cond delay="0"/>
                                  </p:stCondLst>
                                  <p:childTnLst>
                                    <p:set>
                                      <p:cBhvr>
                                        <p:cTn id="29" dur="1" fill="hold">
                                          <p:stCondLst>
                                            <p:cond delay="0"/>
                                          </p:stCondLst>
                                        </p:cTn>
                                        <p:tgtEl>
                                          <p:spTgt spid="475149"/>
                                        </p:tgtEl>
                                        <p:attrNameLst>
                                          <p:attrName>style.visibility</p:attrName>
                                        </p:attrNameLst>
                                      </p:cBhvr>
                                      <p:to>
                                        <p:strVal val="visible"/>
                                      </p:to>
                                    </p:set>
                                    <p:animEffect transition="in" filter="blinds(horizontal)">
                                      <p:cBhvr>
                                        <p:cTn id="30" dur="500"/>
                                        <p:tgtEl>
                                          <p:spTgt spid="47514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75151"/>
                                        </p:tgtEl>
                                        <p:attrNameLst>
                                          <p:attrName>style.visibility</p:attrName>
                                        </p:attrNameLst>
                                      </p:cBhvr>
                                      <p:to>
                                        <p:strVal val="visible"/>
                                      </p:to>
                                    </p:set>
                                    <p:animEffect transition="in" filter="blinds(horizontal)">
                                      <p:cBhvr>
                                        <p:cTn id="33" dur="500"/>
                                        <p:tgtEl>
                                          <p:spTgt spid="4751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75144"/>
                                        </p:tgtEl>
                                        <p:attrNameLst>
                                          <p:attrName>style.visibility</p:attrName>
                                        </p:attrNameLst>
                                      </p:cBhvr>
                                      <p:to>
                                        <p:strVal val="visible"/>
                                      </p:to>
                                    </p:set>
                                    <p:animEffect transition="in" filter="blinds(horizontal)">
                                      <p:cBhvr>
                                        <p:cTn id="38" dur="500"/>
                                        <p:tgtEl>
                                          <p:spTgt spid="47514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75154"/>
                                        </p:tgtEl>
                                        <p:attrNameLst>
                                          <p:attrName>style.visibility</p:attrName>
                                        </p:attrNameLst>
                                      </p:cBhvr>
                                      <p:to>
                                        <p:strVal val="visible"/>
                                      </p:to>
                                    </p:set>
                                    <p:animEffect transition="in" filter="blinds(horizontal)">
                                      <p:cBhvr>
                                        <p:cTn id="41" dur="500"/>
                                        <p:tgtEl>
                                          <p:spTgt spid="47515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75145"/>
                                        </p:tgtEl>
                                        <p:attrNameLst>
                                          <p:attrName>style.visibility</p:attrName>
                                        </p:attrNameLst>
                                      </p:cBhvr>
                                      <p:to>
                                        <p:strVal val="visible"/>
                                      </p:to>
                                    </p:set>
                                    <p:animEffect transition="in" filter="blinds(horizontal)">
                                      <p:cBhvr>
                                        <p:cTn id="44" dur="500"/>
                                        <p:tgtEl>
                                          <p:spTgt spid="47514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75157"/>
                                        </p:tgtEl>
                                        <p:attrNameLst>
                                          <p:attrName>style.visibility</p:attrName>
                                        </p:attrNameLst>
                                      </p:cBhvr>
                                      <p:to>
                                        <p:strVal val="visible"/>
                                      </p:to>
                                    </p:set>
                                    <p:animEffect transition="in" filter="blinds(horizontal)">
                                      <p:cBhvr>
                                        <p:cTn id="49" dur="500"/>
                                        <p:tgtEl>
                                          <p:spTgt spid="475157"/>
                                        </p:tgtEl>
                                      </p:cBhvr>
                                    </p:animEffect>
                                  </p:childTnLst>
                                </p:cTn>
                              </p:par>
                              <p:par>
                                <p:cTn id="50" presetID="3" presetClass="entr" presetSubtype="10" fill="hold" nodeType="withEffect">
                                  <p:stCondLst>
                                    <p:cond delay="0"/>
                                  </p:stCondLst>
                                  <p:childTnLst>
                                    <p:set>
                                      <p:cBhvr>
                                        <p:cTn id="51" dur="1" fill="hold">
                                          <p:stCondLst>
                                            <p:cond delay="0"/>
                                          </p:stCondLst>
                                        </p:cTn>
                                        <p:tgtEl>
                                          <p:spTgt spid="475155"/>
                                        </p:tgtEl>
                                        <p:attrNameLst>
                                          <p:attrName>style.visibility</p:attrName>
                                        </p:attrNameLst>
                                      </p:cBhvr>
                                      <p:to>
                                        <p:strVal val="visible"/>
                                      </p:to>
                                    </p:set>
                                    <p:animEffect transition="in" filter="blinds(horizontal)">
                                      <p:cBhvr>
                                        <p:cTn id="52" dur="500"/>
                                        <p:tgtEl>
                                          <p:spTgt spid="47515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75159"/>
                                        </p:tgtEl>
                                        <p:attrNameLst>
                                          <p:attrName>style.visibility</p:attrName>
                                        </p:attrNameLst>
                                      </p:cBhvr>
                                      <p:to>
                                        <p:strVal val="visible"/>
                                      </p:to>
                                    </p:set>
                                    <p:animEffect transition="in" filter="blinds(horizontal)">
                                      <p:cBhvr>
                                        <p:cTn id="55" dur="500"/>
                                        <p:tgtEl>
                                          <p:spTgt spid="47515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75160"/>
                                        </p:tgtEl>
                                        <p:attrNameLst>
                                          <p:attrName>style.visibility</p:attrName>
                                        </p:attrNameLst>
                                      </p:cBhvr>
                                      <p:to>
                                        <p:strVal val="visible"/>
                                      </p:to>
                                    </p:set>
                                    <p:animEffect transition="in" filter="blinds(horizontal)">
                                      <p:cBhvr>
                                        <p:cTn id="58" dur="500"/>
                                        <p:tgtEl>
                                          <p:spTgt spid="47516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75156"/>
                                        </p:tgtEl>
                                        <p:attrNameLst>
                                          <p:attrName>style.visibility</p:attrName>
                                        </p:attrNameLst>
                                      </p:cBhvr>
                                      <p:to>
                                        <p:strVal val="visible"/>
                                      </p:to>
                                    </p:set>
                                    <p:animEffect transition="in" filter="blinds(horizontal)">
                                      <p:cBhvr>
                                        <p:cTn id="61" dur="500"/>
                                        <p:tgtEl>
                                          <p:spTgt spid="4751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75161"/>
                                        </p:tgtEl>
                                        <p:attrNameLst>
                                          <p:attrName>style.visibility</p:attrName>
                                        </p:attrNameLst>
                                      </p:cBhvr>
                                      <p:to>
                                        <p:strVal val="visible"/>
                                      </p:to>
                                    </p:set>
                                    <p:animEffect transition="in" filter="blinds(horizontal)">
                                      <p:cBhvr>
                                        <p:cTn id="66" dur="500"/>
                                        <p:tgtEl>
                                          <p:spTgt spid="475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build="p"/>
      <p:bldP spid="475140" grpId="0"/>
      <p:bldP spid="475141" grpId="0"/>
      <p:bldP spid="475143" grpId="0"/>
      <p:bldP spid="475145" grpId="0"/>
      <p:bldP spid="475151" grpId="0"/>
      <p:bldP spid="475153" grpId="0"/>
      <p:bldP spid="475154" grpId="0"/>
      <p:bldP spid="475156" grpId="0"/>
      <p:bldP spid="475157" grpId="0"/>
      <p:bldP spid="475159" grpId="0"/>
      <p:bldP spid="475160" grpId="0" animBg="1"/>
      <p:bldP spid="4751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1401763" y="2498725"/>
            <a:ext cx="3856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已知线性时不变系统</a:t>
            </a:r>
          </a:p>
        </p:txBody>
      </p:sp>
      <p:graphicFrame>
        <p:nvGraphicFramePr>
          <p:cNvPr id="476163" name="Object 3"/>
          <p:cNvGraphicFramePr>
            <a:graphicFrameLocks noChangeAspect="1"/>
          </p:cNvGraphicFramePr>
          <p:nvPr/>
        </p:nvGraphicFramePr>
        <p:xfrm>
          <a:off x="3657600" y="2928938"/>
          <a:ext cx="1600200" cy="728662"/>
        </p:xfrm>
        <a:graphic>
          <a:graphicData uri="http://schemas.openxmlformats.org/presentationml/2006/ole">
            <mc:AlternateContent xmlns:mc="http://schemas.openxmlformats.org/markup-compatibility/2006">
              <mc:Choice xmlns:v="urn:schemas-microsoft-com:vml" Requires="v">
                <p:oleObj spid="_x0000_s41998" name="公式" r:id="rId3" imgW="1002960" imgH="457200" progId="Equation.3">
                  <p:embed/>
                </p:oleObj>
              </mc:Choice>
              <mc:Fallback>
                <p:oleObj name="公式" r:id="rId3" imgW="10029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928938"/>
                        <a:ext cx="1600200"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64" name="Rectangle 4"/>
          <p:cNvSpPr>
            <a:spLocks noChangeArrowheads="1"/>
          </p:cNvSpPr>
          <p:nvPr/>
        </p:nvSpPr>
        <p:spPr bwMode="auto">
          <a:xfrm>
            <a:off x="838200" y="41148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cs typeface="Times New Roman" panose="02020603050405020304" pitchFamily="18" charset="0"/>
              </a:rPr>
              <a:t>解：</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 显然</a:t>
            </a: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A</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非奇异，</a:t>
            </a: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x</a:t>
            </a:r>
            <a:r>
              <a:rPr lang="en-US" altLang="zh-CN" sz="2000" b="1" i="1" baseline="-2500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 0</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是唯一平衡状态。</a:t>
            </a:r>
          </a:p>
        </p:txBody>
      </p:sp>
      <p:graphicFrame>
        <p:nvGraphicFramePr>
          <p:cNvPr id="476166" name="Object 6"/>
          <p:cNvGraphicFramePr>
            <a:graphicFrameLocks noChangeAspect="1"/>
          </p:cNvGraphicFramePr>
          <p:nvPr/>
        </p:nvGraphicFramePr>
        <p:xfrm>
          <a:off x="3657600" y="4587875"/>
          <a:ext cx="2006600" cy="708025"/>
        </p:xfrm>
        <a:graphic>
          <a:graphicData uri="http://schemas.openxmlformats.org/presentationml/2006/ole">
            <mc:AlternateContent xmlns:mc="http://schemas.openxmlformats.org/markup-compatibility/2006">
              <mc:Choice xmlns:v="urn:schemas-microsoft-com:vml" Requires="v">
                <p:oleObj spid="_x0000_s41999" name="公式" r:id="rId5" imgW="1295400" imgH="457200" progId="Equation.3">
                  <p:embed/>
                </p:oleObj>
              </mc:Choice>
              <mc:Fallback>
                <p:oleObj name="公式" r:id="rId5" imgW="1295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587875"/>
                        <a:ext cx="20066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68" name="Rectangle 8"/>
          <p:cNvSpPr>
            <a:spLocks noChangeArrowheads="1"/>
          </p:cNvSpPr>
          <p:nvPr/>
        </p:nvSpPr>
        <p:spPr bwMode="auto">
          <a:xfrm>
            <a:off x="1379538" y="5273675"/>
            <a:ext cx="608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其顺序主子式为</a:t>
            </a: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a:solidFill>
                  <a:srgbClr val="000000"/>
                </a:solidFill>
                <a:latin typeface="Times New Roman" panose="02020603050405020304" pitchFamily="18" charset="0"/>
                <a:ea typeface="楷体_GB2312" pitchFamily="49" charset="-122"/>
                <a:cs typeface="Times New Roman" panose="02020603050405020304" pitchFamily="18" charset="0"/>
              </a:rPr>
              <a:t>11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 -2 &lt; 0</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a:solidFill>
                  <a:srgbClr val="000000"/>
                </a:solidFill>
                <a:latin typeface="Times New Roman" panose="02020603050405020304" pitchFamily="18" charset="0"/>
                <a:ea typeface="楷体_GB2312" pitchFamily="49" charset="-122"/>
                <a:cs typeface="Times New Roman" panose="02020603050405020304" pitchFamily="18" charset="0"/>
              </a:rPr>
              <a:t>22 </a:t>
            </a:r>
            <a:r>
              <a:rPr lang="en-US" altLang="zh-CN" sz="2000" b="1">
                <a:solidFill>
                  <a:srgbClr val="000000"/>
                </a:solidFill>
                <a:latin typeface="Times New Roman" panose="02020603050405020304" pitchFamily="18" charset="0"/>
                <a:ea typeface="楷体_GB2312" pitchFamily="49" charset="-122"/>
                <a:cs typeface="Times New Roman" panose="02020603050405020304" pitchFamily="18" charset="0"/>
              </a:rPr>
              <a:t>= 3 &gt; 0</a:t>
            </a:r>
          </a:p>
        </p:txBody>
      </p:sp>
      <p:sp>
        <p:nvSpPr>
          <p:cNvPr id="476170" name="Rectangle 10"/>
          <p:cNvSpPr>
            <a:spLocks noChangeArrowheads="1"/>
          </p:cNvSpPr>
          <p:nvPr/>
        </p:nvSpPr>
        <p:spPr bwMode="auto">
          <a:xfrm>
            <a:off x="2681288" y="6172200"/>
            <a:ext cx="3643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i="1">
                <a:solidFill>
                  <a:srgbClr val="000000"/>
                </a:solidFill>
                <a:latin typeface="Times New Roman" panose="02020603050405020304" pitchFamily="18" charset="0"/>
                <a:ea typeface="楷体_GB2312" pitchFamily="49" charset="-122"/>
                <a:cs typeface="Times New Roman" panose="02020603050405020304" pitchFamily="18" charset="0"/>
              </a:rPr>
              <a:t>x</a:t>
            </a:r>
            <a:r>
              <a:rPr lang="en-US" altLang="zh-CN" sz="2000" b="1" i="1" baseline="-2500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sz="2000" b="1" i="1" baseline="-250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 </a:t>
            </a:r>
            <a:r>
              <a:rPr lang="en-US" altLang="zh-CN" sz="2000" b="1">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 0</a:t>
            </a: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是大范围渐进稳定</a:t>
            </a:r>
          </a:p>
        </p:txBody>
      </p:sp>
      <p:sp>
        <p:nvSpPr>
          <p:cNvPr id="476171" name="Rectangle 11"/>
          <p:cNvSpPr>
            <a:spLocks noChangeArrowheads="1"/>
          </p:cNvSpPr>
          <p:nvPr/>
        </p:nvSpPr>
        <p:spPr bwMode="auto">
          <a:xfrm>
            <a:off x="2743200" y="5730875"/>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000" b="1" i="1">
                <a:solidFill>
                  <a:srgbClr val="000000"/>
                </a:solidFill>
                <a:latin typeface="Times New Roman" panose="02020603050405020304" pitchFamily="18" charset="0"/>
                <a:ea typeface="楷体_GB2312" pitchFamily="49" charset="-122"/>
              </a:rPr>
              <a:t>A + A</a:t>
            </a:r>
            <a:r>
              <a:rPr lang="en-US" altLang="zh-CN" sz="2000" b="1" i="1" baseline="30000">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为负定</a:t>
            </a:r>
          </a:p>
        </p:txBody>
      </p:sp>
      <p:sp>
        <p:nvSpPr>
          <p:cNvPr id="476172" name="Rectangle 12"/>
          <p:cNvSpPr>
            <a:spLocks noChangeArrowheads="1"/>
          </p:cNvSpPr>
          <p:nvPr/>
        </p:nvSpPr>
        <p:spPr bwMode="auto">
          <a:xfrm>
            <a:off x="184150" y="228600"/>
            <a:ext cx="537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00350" algn="l"/>
              </a:tabLst>
              <a:defRPr>
                <a:solidFill>
                  <a:schemeClr val="tx1"/>
                </a:solidFill>
                <a:latin typeface="Arial" panose="020B0604020202020204" pitchFamily="34" charset="0"/>
                <a:ea typeface="宋体" panose="02010600030101010101" pitchFamily="2" charset="-122"/>
              </a:defRPr>
            </a:lvl1pPr>
            <a:lvl2pPr>
              <a:tabLst>
                <a:tab pos="2800350" algn="l"/>
              </a:tabLst>
              <a:defRPr>
                <a:solidFill>
                  <a:schemeClr val="tx1"/>
                </a:solidFill>
                <a:latin typeface="Arial" panose="020B0604020202020204" pitchFamily="34" charset="0"/>
                <a:ea typeface="宋体" panose="02010600030101010101" pitchFamily="2" charset="-122"/>
              </a:defRPr>
            </a:lvl2pPr>
            <a:lvl3pPr>
              <a:tabLst>
                <a:tab pos="2800350" algn="l"/>
              </a:tabLst>
              <a:defRPr>
                <a:solidFill>
                  <a:schemeClr val="tx1"/>
                </a:solidFill>
                <a:latin typeface="Arial" panose="020B0604020202020204" pitchFamily="34" charset="0"/>
                <a:ea typeface="宋体" panose="02010600030101010101" pitchFamily="2" charset="-122"/>
              </a:defRPr>
            </a:lvl3pPr>
            <a:lvl4pPr>
              <a:tabLst>
                <a:tab pos="2800350" algn="l"/>
              </a:tabLst>
              <a:defRPr>
                <a:solidFill>
                  <a:schemeClr val="tx1"/>
                </a:solidFill>
                <a:latin typeface="Arial" panose="020B0604020202020204" pitchFamily="34" charset="0"/>
                <a:ea typeface="宋体" panose="02010600030101010101" pitchFamily="2" charset="-122"/>
              </a:defRPr>
            </a:lvl4pPr>
            <a:lvl5pPr>
              <a:tabLst>
                <a:tab pos="28003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80035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b="1">
                <a:solidFill>
                  <a:srgbClr val="CC3300"/>
                </a:solidFill>
                <a:latin typeface="Times New Roman" panose="02020603050405020304" pitchFamily="18" charset="0"/>
                <a:ea typeface="楷体_GB2312" pitchFamily="49" charset="-122"/>
              </a:rPr>
              <a:t>克拉索夫斯基方法</a:t>
            </a:r>
          </a:p>
        </p:txBody>
      </p:sp>
      <p:sp>
        <p:nvSpPr>
          <p:cNvPr id="476174" name="Rectangle 14"/>
          <p:cNvSpPr>
            <a:spLocks noChangeArrowheads="1"/>
          </p:cNvSpPr>
          <p:nvPr/>
        </p:nvSpPr>
        <p:spPr bwMode="auto">
          <a:xfrm>
            <a:off x="457200" y="746125"/>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Char char="Ø"/>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克拉索夫斯基定理</a:t>
            </a:r>
            <a:r>
              <a:rPr lang="zh-CN" altLang="en-US" sz="2000" b="1">
                <a:solidFill>
                  <a:srgbClr val="000000"/>
                </a:solidFill>
                <a:latin typeface="Times New Roman" panose="02020603050405020304" pitchFamily="18" charset="0"/>
                <a:ea typeface="楷体_GB2312" pitchFamily="49" charset="-122"/>
              </a:rPr>
              <a:t>：对连续时间</a:t>
            </a:r>
            <a:r>
              <a:rPr lang="en-US" altLang="zh-CN" sz="2000" b="1">
                <a:solidFill>
                  <a:srgbClr val="FF0000"/>
                </a:solidFill>
                <a:latin typeface="Times New Roman" panose="02020603050405020304" pitchFamily="18" charset="0"/>
                <a:ea typeface="楷体_GB2312" pitchFamily="49" charset="-122"/>
              </a:rPr>
              <a:t>LTI</a:t>
            </a:r>
            <a:r>
              <a:rPr lang="zh-CN" altLang="en-US" sz="2000" b="1">
                <a:solidFill>
                  <a:srgbClr val="000000"/>
                </a:solidFill>
                <a:latin typeface="Times New Roman" panose="02020603050405020304" pitchFamily="18" charset="0"/>
                <a:ea typeface="楷体_GB2312" pitchFamily="49" charset="-122"/>
              </a:rPr>
              <a:t>系统，其状态空间描述为</a:t>
            </a:r>
          </a:p>
        </p:txBody>
      </p:sp>
      <p:graphicFrame>
        <p:nvGraphicFramePr>
          <p:cNvPr id="476177" name="Object 17"/>
          <p:cNvGraphicFramePr>
            <a:graphicFrameLocks noChangeAspect="1"/>
          </p:cNvGraphicFramePr>
          <p:nvPr/>
        </p:nvGraphicFramePr>
        <p:xfrm>
          <a:off x="3986213" y="1177925"/>
          <a:ext cx="890587" cy="346075"/>
        </p:xfrm>
        <a:graphic>
          <a:graphicData uri="http://schemas.openxmlformats.org/presentationml/2006/ole">
            <mc:AlternateContent xmlns:mc="http://schemas.openxmlformats.org/markup-compatibility/2006">
              <mc:Choice xmlns:v="urn:schemas-microsoft-com:vml" Requires="v">
                <p:oleObj spid="_x0000_s42000" name="Equation" r:id="rId7" imgW="457200" imgH="177480" progId="Equation.DSMT4">
                  <p:embed/>
                </p:oleObj>
              </mc:Choice>
              <mc:Fallback>
                <p:oleObj name="Equation" r:id="rId7" imgW="45720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1177925"/>
                        <a:ext cx="890587"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79" name="Rectangle 19"/>
          <p:cNvSpPr>
            <a:spLocks noChangeArrowheads="1"/>
          </p:cNvSpPr>
          <p:nvPr/>
        </p:nvSpPr>
        <p:spPr bwMode="auto">
          <a:xfrm>
            <a:off x="838200" y="15240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000" b="1">
                <a:solidFill>
                  <a:srgbClr val="000000"/>
                </a:solidFill>
                <a:latin typeface="Times New Roman" panose="02020603050405020304" pitchFamily="18" charset="0"/>
                <a:ea typeface="楷体_GB2312" pitchFamily="49" charset="-122"/>
              </a:rPr>
              <a:t>其中，矩阵</a:t>
            </a:r>
            <a:r>
              <a:rPr lang="en-US" altLang="zh-CN" sz="2000" b="1" i="1">
                <a:solidFill>
                  <a:srgbClr val="FF0000"/>
                </a:solidFill>
                <a:latin typeface="Times New Roman" panose="02020603050405020304" pitchFamily="18" charset="0"/>
                <a:ea typeface="楷体_GB2312" pitchFamily="49" charset="-122"/>
              </a:rPr>
              <a:t>A</a:t>
            </a:r>
            <a:r>
              <a:rPr lang="zh-CN" altLang="en-US" sz="2000" b="1">
                <a:solidFill>
                  <a:srgbClr val="FF0000"/>
                </a:solidFill>
                <a:latin typeface="Times New Roman" panose="02020603050405020304" pitchFamily="18" charset="0"/>
                <a:ea typeface="楷体_GB2312" pitchFamily="49" charset="-122"/>
              </a:rPr>
              <a:t>为非奇异</a:t>
            </a:r>
            <a:r>
              <a:rPr lang="zh-CN" altLang="en-US" sz="2000" b="1">
                <a:solidFill>
                  <a:srgbClr val="000000"/>
                </a:solidFill>
                <a:latin typeface="Times New Roman" panose="02020603050405020304" pitchFamily="18" charset="0"/>
                <a:ea typeface="楷体_GB2312" pitchFamily="49" charset="-122"/>
              </a:rPr>
              <a:t>。若</a:t>
            </a:r>
            <a:r>
              <a:rPr lang="en-US" altLang="zh-CN" sz="2000" b="1" i="1">
                <a:solidFill>
                  <a:srgbClr val="000000"/>
                </a:solidFill>
                <a:latin typeface="Times New Roman" panose="02020603050405020304" pitchFamily="18" charset="0"/>
                <a:ea typeface="楷体_GB2312" pitchFamily="49" charset="-122"/>
              </a:rPr>
              <a:t>A + A</a:t>
            </a:r>
            <a:r>
              <a:rPr lang="en-US" altLang="zh-CN" sz="2000" b="1" i="1" baseline="30000">
                <a:solidFill>
                  <a:srgbClr val="000000"/>
                </a:solidFill>
                <a:latin typeface="Times New Roman" panose="02020603050405020304" pitchFamily="18" charset="0"/>
                <a:ea typeface="楷体_GB2312" pitchFamily="49" charset="-122"/>
              </a:rPr>
              <a:t>T</a:t>
            </a:r>
            <a:r>
              <a:rPr lang="zh-CN" altLang="en-US" sz="2000" b="1">
                <a:solidFill>
                  <a:srgbClr val="000000"/>
                </a:solidFill>
                <a:latin typeface="Times New Roman" panose="02020603050405020304" pitchFamily="18" charset="0"/>
                <a:ea typeface="楷体_GB2312" pitchFamily="49" charset="-122"/>
              </a:rPr>
              <a:t>为负定，则原点平衡状态</a:t>
            </a:r>
            <a:r>
              <a:rPr lang="en-US" altLang="zh-CN" sz="2000" b="1" i="1">
                <a:solidFill>
                  <a:srgbClr val="000000"/>
                </a:solidFill>
                <a:latin typeface="Times New Roman" panose="02020603050405020304" pitchFamily="18" charset="0"/>
                <a:ea typeface="楷体_GB2312" pitchFamily="49" charset="-122"/>
              </a:rPr>
              <a:t>x </a:t>
            </a:r>
            <a:r>
              <a:rPr lang="en-US" altLang="zh-CN" sz="2000" b="1">
                <a:solidFill>
                  <a:srgbClr val="000000"/>
                </a:solidFill>
                <a:latin typeface="Times New Roman" panose="02020603050405020304" pitchFamily="18" charset="0"/>
                <a:ea typeface="楷体_GB2312" pitchFamily="49" charset="-122"/>
              </a:rPr>
              <a:t>= 0</a:t>
            </a:r>
            <a:r>
              <a:rPr lang="zh-CN" altLang="en-US" sz="2000" b="1">
                <a:solidFill>
                  <a:srgbClr val="000000"/>
                </a:solidFill>
                <a:latin typeface="Times New Roman" panose="02020603050405020304" pitchFamily="18" charset="0"/>
                <a:ea typeface="楷体_GB2312" pitchFamily="49" charset="-122"/>
              </a:rPr>
              <a:t>为大范围渐近稳定</a:t>
            </a:r>
          </a:p>
        </p:txBody>
      </p:sp>
      <p:sp>
        <p:nvSpPr>
          <p:cNvPr id="476181" name="Rectangle 21"/>
          <p:cNvSpPr>
            <a:spLocks noChangeArrowheads="1"/>
          </p:cNvSpPr>
          <p:nvPr/>
        </p:nvSpPr>
        <p:spPr bwMode="auto">
          <a:xfrm>
            <a:off x="817563" y="2514600"/>
            <a:ext cx="2306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333399"/>
                </a:solidFill>
                <a:latin typeface="Times New Roman" panose="02020603050405020304" pitchFamily="18" charset="0"/>
                <a:ea typeface="楷体_GB2312" pitchFamily="49" charset="-122"/>
                <a:cs typeface="Times New Roman" panose="02020603050405020304" pitchFamily="18" charset="0"/>
              </a:rPr>
              <a:t>例</a:t>
            </a:r>
            <a:r>
              <a:rPr lang="en-US" altLang="zh-CN" sz="2000" b="1">
                <a:solidFill>
                  <a:srgbClr val="333399"/>
                </a:solidFill>
                <a:latin typeface="Times New Roman" panose="02020603050405020304" pitchFamily="18" charset="0"/>
                <a:ea typeface="楷体_GB2312" pitchFamily="49" charset="-122"/>
                <a:cs typeface="Times New Roman" panose="02020603050405020304" pitchFamily="18" charset="0"/>
              </a:rPr>
              <a:t>3</a:t>
            </a:r>
            <a:r>
              <a:rPr lang="zh-CN" altLang="en-US" sz="2000" b="1">
                <a:solidFill>
                  <a:srgbClr val="333399"/>
                </a:solidFill>
                <a:latin typeface="Times New Roman" panose="02020603050405020304" pitchFamily="18" charset="0"/>
                <a:ea typeface="楷体_GB2312" pitchFamily="49" charset="-122"/>
                <a:cs typeface="Times New Roman" panose="02020603050405020304" pitchFamily="18" charset="0"/>
              </a:rPr>
              <a:t>：</a:t>
            </a:r>
          </a:p>
        </p:txBody>
      </p:sp>
      <p:sp>
        <p:nvSpPr>
          <p:cNvPr id="476183" name="Rectangle 23"/>
          <p:cNvSpPr>
            <a:spLocks noChangeArrowheads="1"/>
          </p:cNvSpPr>
          <p:nvPr/>
        </p:nvSpPr>
        <p:spPr bwMode="auto">
          <a:xfrm>
            <a:off x="1423988" y="3641725"/>
            <a:ext cx="3910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试判断平衡状态的稳定性</a:t>
            </a:r>
          </a:p>
        </p:txBody>
      </p:sp>
      <p:sp>
        <p:nvSpPr>
          <p:cNvPr id="476184" name="Rectangle 24"/>
          <p:cNvSpPr>
            <a:spLocks noChangeArrowheads="1"/>
          </p:cNvSpPr>
          <p:nvPr/>
        </p:nvSpPr>
        <p:spPr bwMode="auto">
          <a:xfrm>
            <a:off x="5799138" y="4114800"/>
            <a:ext cx="2811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a:solidFill>
                  <a:srgbClr val="000000"/>
                </a:solidFill>
                <a:latin typeface="Times New Roman" panose="02020603050405020304" pitchFamily="18" charset="0"/>
                <a:ea typeface="楷体_GB2312" pitchFamily="49" charset="-122"/>
                <a:cs typeface="Times New Roman" panose="02020603050405020304" pitchFamily="18" charset="0"/>
              </a:rPr>
              <a:t>又，容易计算得</a:t>
            </a:r>
          </a:p>
        </p:txBody>
      </p:sp>
      <p:sp>
        <p:nvSpPr>
          <p:cNvPr id="476185" name="AutoShape 25"/>
          <p:cNvSpPr>
            <a:spLocks noChangeArrowheads="1"/>
          </p:cNvSpPr>
          <p:nvPr/>
        </p:nvSpPr>
        <p:spPr bwMode="auto">
          <a:xfrm>
            <a:off x="1600200" y="6248400"/>
            <a:ext cx="685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476186" name="AutoShape 26"/>
          <p:cNvSpPr>
            <a:spLocks noChangeArrowheads="1"/>
          </p:cNvSpPr>
          <p:nvPr/>
        </p:nvSpPr>
        <p:spPr bwMode="auto">
          <a:xfrm>
            <a:off x="1600200" y="5807075"/>
            <a:ext cx="685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913739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6172"/>
                                        </p:tgtEl>
                                        <p:attrNameLst>
                                          <p:attrName>style.visibility</p:attrName>
                                        </p:attrNameLst>
                                      </p:cBhvr>
                                      <p:to>
                                        <p:strVal val="visible"/>
                                      </p:to>
                                    </p:set>
                                    <p:animEffect transition="in" filter="blinds(horizontal)">
                                      <p:cBhvr>
                                        <p:cTn id="7" dur="500"/>
                                        <p:tgtEl>
                                          <p:spTgt spid="476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74"/>
                                        </p:tgtEl>
                                        <p:attrNameLst>
                                          <p:attrName>style.visibility</p:attrName>
                                        </p:attrNameLst>
                                      </p:cBhvr>
                                      <p:to>
                                        <p:strVal val="visible"/>
                                      </p:to>
                                    </p:set>
                                    <p:animEffect transition="in" filter="blinds(horizontal)">
                                      <p:cBhvr>
                                        <p:cTn id="12" dur="500"/>
                                        <p:tgtEl>
                                          <p:spTgt spid="476174"/>
                                        </p:tgtEl>
                                      </p:cBhvr>
                                    </p:animEffect>
                                  </p:childTnLst>
                                </p:cTn>
                              </p:par>
                              <p:par>
                                <p:cTn id="13" presetID="3" presetClass="entr" presetSubtype="10" fill="hold" nodeType="withEffect">
                                  <p:stCondLst>
                                    <p:cond delay="0"/>
                                  </p:stCondLst>
                                  <p:childTnLst>
                                    <p:set>
                                      <p:cBhvr>
                                        <p:cTn id="14" dur="1" fill="hold">
                                          <p:stCondLst>
                                            <p:cond delay="0"/>
                                          </p:stCondLst>
                                        </p:cTn>
                                        <p:tgtEl>
                                          <p:spTgt spid="476177"/>
                                        </p:tgtEl>
                                        <p:attrNameLst>
                                          <p:attrName>style.visibility</p:attrName>
                                        </p:attrNameLst>
                                      </p:cBhvr>
                                      <p:to>
                                        <p:strVal val="visible"/>
                                      </p:to>
                                    </p:set>
                                    <p:animEffect transition="in" filter="blinds(horizontal)">
                                      <p:cBhvr>
                                        <p:cTn id="15" dur="500"/>
                                        <p:tgtEl>
                                          <p:spTgt spid="47617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6179"/>
                                        </p:tgtEl>
                                        <p:attrNameLst>
                                          <p:attrName>style.visibility</p:attrName>
                                        </p:attrNameLst>
                                      </p:cBhvr>
                                      <p:to>
                                        <p:strVal val="visible"/>
                                      </p:to>
                                    </p:set>
                                    <p:animEffect transition="in" filter="blinds(horizontal)">
                                      <p:cBhvr>
                                        <p:cTn id="18" dur="500"/>
                                        <p:tgtEl>
                                          <p:spTgt spid="4761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6162"/>
                                        </p:tgtEl>
                                        <p:attrNameLst>
                                          <p:attrName>style.visibility</p:attrName>
                                        </p:attrNameLst>
                                      </p:cBhvr>
                                      <p:to>
                                        <p:strVal val="visible"/>
                                      </p:to>
                                    </p:set>
                                    <p:animEffect transition="in" filter="blinds(horizontal)">
                                      <p:cBhvr>
                                        <p:cTn id="23" dur="500"/>
                                        <p:tgtEl>
                                          <p:spTgt spid="476162"/>
                                        </p:tgtEl>
                                      </p:cBhvr>
                                    </p:animEffect>
                                  </p:childTnLst>
                                </p:cTn>
                              </p:par>
                              <p:par>
                                <p:cTn id="24" presetID="3" presetClass="entr" presetSubtype="10" fill="hold" nodeType="withEffect">
                                  <p:stCondLst>
                                    <p:cond delay="0"/>
                                  </p:stCondLst>
                                  <p:childTnLst>
                                    <p:set>
                                      <p:cBhvr>
                                        <p:cTn id="25" dur="1" fill="hold">
                                          <p:stCondLst>
                                            <p:cond delay="0"/>
                                          </p:stCondLst>
                                        </p:cTn>
                                        <p:tgtEl>
                                          <p:spTgt spid="476163"/>
                                        </p:tgtEl>
                                        <p:attrNameLst>
                                          <p:attrName>style.visibility</p:attrName>
                                        </p:attrNameLst>
                                      </p:cBhvr>
                                      <p:to>
                                        <p:strVal val="visible"/>
                                      </p:to>
                                    </p:set>
                                    <p:animEffect transition="in" filter="blinds(horizontal)">
                                      <p:cBhvr>
                                        <p:cTn id="26" dur="500"/>
                                        <p:tgtEl>
                                          <p:spTgt spid="47616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76181"/>
                                        </p:tgtEl>
                                        <p:attrNameLst>
                                          <p:attrName>style.visibility</p:attrName>
                                        </p:attrNameLst>
                                      </p:cBhvr>
                                      <p:to>
                                        <p:strVal val="visible"/>
                                      </p:to>
                                    </p:set>
                                    <p:animEffect transition="in" filter="blinds(horizontal)">
                                      <p:cBhvr>
                                        <p:cTn id="29" dur="500"/>
                                        <p:tgtEl>
                                          <p:spTgt spid="47618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76183"/>
                                        </p:tgtEl>
                                        <p:attrNameLst>
                                          <p:attrName>style.visibility</p:attrName>
                                        </p:attrNameLst>
                                      </p:cBhvr>
                                      <p:to>
                                        <p:strVal val="visible"/>
                                      </p:to>
                                    </p:set>
                                    <p:animEffect transition="in" filter="blinds(horizontal)">
                                      <p:cBhvr>
                                        <p:cTn id="32" dur="500"/>
                                        <p:tgtEl>
                                          <p:spTgt spid="4761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6164"/>
                                        </p:tgtEl>
                                        <p:attrNameLst>
                                          <p:attrName>style.visibility</p:attrName>
                                        </p:attrNameLst>
                                      </p:cBhvr>
                                      <p:to>
                                        <p:strVal val="visible"/>
                                      </p:to>
                                    </p:set>
                                    <p:animEffect transition="in" filter="blinds(horizontal)">
                                      <p:cBhvr>
                                        <p:cTn id="37" dur="500"/>
                                        <p:tgtEl>
                                          <p:spTgt spid="4761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6184"/>
                                        </p:tgtEl>
                                        <p:attrNameLst>
                                          <p:attrName>style.visibility</p:attrName>
                                        </p:attrNameLst>
                                      </p:cBhvr>
                                      <p:to>
                                        <p:strVal val="visible"/>
                                      </p:to>
                                    </p:set>
                                    <p:animEffect transition="in" filter="blinds(horizontal)">
                                      <p:cBhvr>
                                        <p:cTn id="42" dur="500"/>
                                        <p:tgtEl>
                                          <p:spTgt spid="476184"/>
                                        </p:tgtEl>
                                      </p:cBhvr>
                                    </p:animEffect>
                                  </p:childTnLst>
                                </p:cTn>
                              </p:par>
                              <p:par>
                                <p:cTn id="43" presetID="3" presetClass="entr" presetSubtype="10" fill="hold" nodeType="withEffect">
                                  <p:stCondLst>
                                    <p:cond delay="0"/>
                                  </p:stCondLst>
                                  <p:childTnLst>
                                    <p:set>
                                      <p:cBhvr>
                                        <p:cTn id="44" dur="1" fill="hold">
                                          <p:stCondLst>
                                            <p:cond delay="0"/>
                                          </p:stCondLst>
                                        </p:cTn>
                                        <p:tgtEl>
                                          <p:spTgt spid="476166"/>
                                        </p:tgtEl>
                                        <p:attrNameLst>
                                          <p:attrName>style.visibility</p:attrName>
                                        </p:attrNameLst>
                                      </p:cBhvr>
                                      <p:to>
                                        <p:strVal val="visible"/>
                                      </p:to>
                                    </p:set>
                                    <p:animEffect transition="in" filter="blinds(horizontal)">
                                      <p:cBhvr>
                                        <p:cTn id="45" dur="500"/>
                                        <p:tgtEl>
                                          <p:spTgt spid="4761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76168"/>
                                        </p:tgtEl>
                                        <p:attrNameLst>
                                          <p:attrName>style.visibility</p:attrName>
                                        </p:attrNameLst>
                                      </p:cBhvr>
                                      <p:to>
                                        <p:strVal val="visible"/>
                                      </p:to>
                                    </p:set>
                                    <p:animEffect transition="in" filter="blinds(horizontal)">
                                      <p:cBhvr>
                                        <p:cTn id="50" dur="500"/>
                                        <p:tgtEl>
                                          <p:spTgt spid="47616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76186"/>
                                        </p:tgtEl>
                                        <p:attrNameLst>
                                          <p:attrName>style.visibility</p:attrName>
                                        </p:attrNameLst>
                                      </p:cBhvr>
                                      <p:to>
                                        <p:strVal val="visible"/>
                                      </p:to>
                                    </p:set>
                                    <p:animEffect transition="in" filter="blinds(horizontal)">
                                      <p:cBhvr>
                                        <p:cTn id="53" dur="500"/>
                                        <p:tgtEl>
                                          <p:spTgt spid="47618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76171"/>
                                        </p:tgtEl>
                                        <p:attrNameLst>
                                          <p:attrName>style.visibility</p:attrName>
                                        </p:attrNameLst>
                                      </p:cBhvr>
                                      <p:to>
                                        <p:strVal val="visible"/>
                                      </p:to>
                                    </p:set>
                                    <p:animEffect transition="in" filter="blinds(horizontal)">
                                      <p:cBhvr>
                                        <p:cTn id="56" dur="500"/>
                                        <p:tgtEl>
                                          <p:spTgt spid="47617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76185"/>
                                        </p:tgtEl>
                                        <p:attrNameLst>
                                          <p:attrName>style.visibility</p:attrName>
                                        </p:attrNameLst>
                                      </p:cBhvr>
                                      <p:to>
                                        <p:strVal val="visible"/>
                                      </p:to>
                                    </p:set>
                                    <p:animEffect transition="in" filter="blinds(horizontal)">
                                      <p:cBhvr>
                                        <p:cTn id="61" dur="500"/>
                                        <p:tgtEl>
                                          <p:spTgt spid="47618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76170"/>
                                        </p:tgtEl>
                                        <p:attrNameLst>
                                          <p:attrName>style.visibility</p:attrName>
                                        </p:attrNameLst>
                                      </p:cBhvr>
                                      <p:to>
                                        <p:strVal val="visible"/>
                                      </p:to>
                                    </p:set>
                                    <p:animEffect transition="in" filter="blinds(horizontal)">
                                      <p:cBhvr>
                                        <p:cTn id="64" dur="500"/>
                                        <p:tgtEl>
                                          <p:spTgt spid="47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p:bldP spid="476164" grpId="0"/>
      <p:bldP spid="476168" grpId="0"/>
      <p:bldP spid="476170" grpId="0"/>
      <p:bldP spid="476171" grpId="0"/>
      <p:bldP spid="476172" grpId="0"/>
      <p:bldP spid="476174" grpId="0"/>
      <p:bldP spid="476179" grpId="0"/>
      <p:bldP spid="476181" grpId="0"/>
      <p:bldP spid="476183" grpId="0"/>
      <p:bldP spid="476184" grpId="0"/>
      <p:bldP spid="476185" grpId="0" animBg="1"/>
      <p:bldP spid="4761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8" name="Text Box 4"/>
          <p:cNvSpPr txBox="1">
            <a:spLocks noChangeArrowheads="1"/>
          </p:cNvSpPr>
          <p:nvPr/>
        </p:nvSpPr>
        <p:spPr bwMode="auto">
          <a:xfrm>
            <a:off x="609600" y="3336925"/>
            <a:ext cx="8027988"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定义：</a:t>
            </a:r>
            <a:r>
              <a:rPr lang="zh-CN" altLang="en-US" sz="2000" b="1">
                <a:latin typeface="Times New Roman" panose="02020603050405020304" pitchFamily="18" charset="0"/>
                <a:ea typeface="楷体_GB2312" pitchFamily="49" charset="-122"/>
              </a:rPr>
              <a:t>称连续</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系统在时刻</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内部稳定</a:t>
            </a:r>
            <a:r>
              <a:rPr lang="zh-CN" altLang="en-US" sz="2000" b="1">
                <a:latin typeface="Times New Roman" panose="02020603050405020304" pitchFamily="18" charset="0"/>
                <a:ea typeface="楷体_GB2312" pitchFamily="49" charset="-122"/>
              </a:rPr>
              <a:t>，如果由时刻</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任意非零初始状态</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 </a:t>
            </a:r>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引起的零输入响应</a:t>
            </a:r>
            <a:r>
              <a:rPr lang="en-US" altLang="zh-CN" sz="2000" b="1" i="1">
                <a:solidFill>
                  <a:srgbClr val="FF0000"/>
                </a:solidFill>
                <a:latin typeface="Times New Roman" panose="02020603050405020304" pitchFamily="18" charset="0"/>
                <a:ea typeface="楷体_GB2312" pitchFamily="49" charset="-122"/>
              </a:rPr>
              <a:t>x</a:t>
            </a:r>
            <a:r>
              <a:rPr lang="en-US" altLang="zh-CN" sz="2000" b="1" i="1" baseline="-25000">
                <a:solidFill>
                  <a:srgbClr val="FF0000"/>
                </a:solidFill>
                <a:latin typeface="Times New Roman" panose="02020603050405020304" pitchFamily="18" charset="0"/>
                <a:ea typeface="楷体_GB2312" pitchFamily="49" charset="-122"/>
              </a:rPr>
              <a:t>ou</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t</a:t>
            </a:r>
            <a:r>
              <a:rPr lang="en-US" altLang="zh-CN" sz="2000" b="1">
                <a:solidFill>
                  <a:srgbClr val="FF0000"/>
                </a:solidFill>
                <a:latin typeface="Times New Roman" panose="02020603050405020304" pitchFamily="18" charset="0"/>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对</a:t>
            </a:r>
            <a:r>
              <a:rPr lang="en-US" altLang="zh-CN" sz="2000" b="1" i="1">
                <a:solidFill>
                  <a:srgbClr val="FF0000"/>
                </a:solidFill>
                <a:latin typeface="Times New Roman" panose="02020603050405020304" pitchFamily="18" charset="0"/>
                <a:ea typeface="楷体_GB2312" pitchFamily="49" charset="-122"/>
              </a:rPr>
              <a:t>t</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t</a:t>
            </a:r>
            <a:r>
              <a:rPr lang="en-US" altLang="zh-CN" sz="2000" b="1" baseline="-25000">
                <a:solidFill>
                  <a:srgbClr val="FF0000"/>
                </a:solidFill>
                <a:latin typeface="Times New Roman" panose="02020603050405020304" pitchFamily="18" charset="0"/>
                <a:ea typeface="楷体_GB2312" pitchFamily="49" charset="-122"/>
              </a:rPr>
              <a:t>0</a:t>
            </a:r>
            <a:r>
              <a:rPr lang="en-US" altLang="zh-CN" sz="2000" b="1">
                <a:solidFill>
                  <a:srgbClr val="FF0000"/>
                </a:solidFill>
                <a:latin typeface="Times New Roman" panose="02020603050405020304" pitchFamily="18" charset="0"/>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有界</a:t>
            </a:r>
            <a:r>
              <a:rPr lang="zh-CN" altLang="en-US" sz="2000" b="1">
                <a:latin typeface="Times New Roman" panose="02020603050405020304" pitchFamily="18" charset="0"/>
                <a:ea typeface="楷体_GB2312" pitchFamily="49" charset="-122"/>
              </a:rPr>
              <a:t>，并</a:t>
            </a:r>
            <a:r>
              <a:rPr lang="zh-CN" altLang="en-US" sz="2000" b="1">
                <a:solidFill>
                  <a:srgbClr val="FF0000"/>
                </a:solidFill>
                <a:latin typeface="Times New Roman" panose="02020603050405020304" pitchFamily="18" charset="0"/>
                <a:ea typeface="楷体_GB2312" pitchFamily="49" charset="-122"/>
              </a:rPr>
              <a:t>满足渐近属性</a:t>
            </a:r>
            <a:r>
              <a:rPr lang="zh-CN" altLang="en-US" sz="2000" b="1">
                <a:latin typeface="Times New Roman" panose="02020603050405020304" pitchFamily="18" charset="0"/>
                <a:ea typeface="楷体_GB2312" pitchFamily="49" charset="-122"/>
              </a:rPr>
              <a:t>，即 </a:t>
            </a:r>
          </a:p>
        </p:txBody>
      </p:sp>
      <p:graphicFrame>
        <p:nvGraphicFramePr>
          <p:cNvPr id="594949" name="Object 5"/>
          <p:cNvGraphicFramePr>
            <a:graphicFrameLocks noChangeAspect="1"/>
          </p:cNvGraphicFramePr>
          <p:nvPr/>
        </p:nvGraphicFramePr>
        <p:xfrm>
          <a:off x="3962400" y="4697413"/>
          <a:ext cx="1450975" cy="484187"/>
        </p:xfrm>
        <a:graphic>
          <a:graphicData uri="http://schemas.openxmlformats.org/presentationml/2006/ole">
            <mc:AlternateContent xmlns:mc="http://schemas.openxmlformats.org/markup-compatibility/2006">
              <mc:Choice xmlns:v="urn:schemas-microsoft-com:vml" Requires="v">
                <p:oleObj spid="_x0000_s4106" name="Equation" r:id="rId3" imgW="825480" imgH="279360" progId="Equation.DSMT4">
                  <p:embed/>
                </p:oleObj>
              </mc:Choice>
              <mc:Fallback>
                <p:oleObj name="Equation" r:id="rId3" imgW="82548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697413"/>
                        <a:ext cx="1450975"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950" name="Rectangle 6"/>
          <p:cNvSpPr>
            <a:spLocks noChangeArrowheads="1"/>
          </p:cNvSpPr>
          <p:nvPr/>
        </p:nvSpPr>
        <p:spPr bwMode="auto">
          <a:xfrm>
            <a:off x="185738" y="1371600"/>
            <a:ext cx="3776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accent2"/>
                </a:solidFill>
                <a:latin typeface="Times New Roman" panose="02020603050405020304" pitchFamily="18" charset="0"/>
                <a:ea typeface="楷体_GB2312" pitchFamily="49" charset="-122"/>
              </a:rPr>
              <a:t>内部稳定性</a:t>
            </a:r>
          </a:p>
        </p:txBody>
      </p:sp>
      <p:sp>
        <p:nvSpPr>
          <p:cNvPr id="594952" name="Text Box 8"/>
          <p:cNvSpPr txBox="1">
            <a:spLocks noChangeArrowheads="1"/>
          </p:cNvSpPr>
          <p:nvPr/>
        </p:nvSpPr>
        <p:spPr bwMode="auto">
          <a:xfrm>
            <a:off x="1112838" y="1828800"/>
            <a:ext cx="772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latin typeface="Times New Roman" panose="02020603050405020304" pitchFamily="18" charset="0"/>
                <a:ea typeface="楷体_GB2312" pitchFamily="49" charset="-122"/>
              </a:rPr>
              <a:t>考虑连续</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系统，其</a:t>
            </a:r>
            <a:r>
              <a:rPr lang="zh-CN" altLang="en-US" sz="2000" b="1">
                <a:solidFill>
                  <a:srgbClr val="FF0000"/>
                </a:solidFill>
                <a:latin typeface="Times New Roman" panose="02020603050405020304" pitchFamily="18" charset="0"/>
                <a:ea typeface="楷体_GB2312" pitchFamily="49" charset="-122"/>
              </a:rPr>
              <a:t>零输入</a:t>
            </a:r>
            <a:r>
              <a:rPr lang="zh-CN" altLang="en-US" sz="2000" b="1">
                <a:latin typeface="Times New Roman" panose="02020603050405020304" pitchFamily="18" charset="0"/>
                <a:ea typeface="楷体_GB2312" pitchFamily="49" charset="-122"/>
              </a:rPr>
              <a:t>状态方程为</a:t>
            </a:r>
          </a:p>
        </p:txBody>
      </p:sp>
      <p:graphicFrame>
        <p:nvGraphicFramePr>
          <p:cNvPr id="594953" name="Object 9"/>
          <p:cNvGraphicFramePr>
            <a:graphicFrameLocks noChangeAspect="1"/>
          </p:cNvGraphicFramePr>
          <p:nvPr/>
        </p:nvGraphicFramePr>
        <p:xfrm>
          <a:off x="2800350" y="2382838"/>
          <a:ext cx="3963988" cy="436562"/>
        </p:xfrm>
        <a:graphic>
          <a:graphicData uri="http://schemas.openxmlformats.org/presentationml/2006/ole">
            <mc:AlternateContent xmlns:mc="http://schemas.openxmlformats.org/markup-compatibility/2006">
              <mc:Choice xmlns:v="urn:schemas-microsoft-com:vml" Requires="v">
                <p:oleObj spid="_x0000_s4107" name="Equation" r:id="rId5" imgW="2095200" imgH="228600" progId="Equation.DSMT4">
                  <p:embed/>
                </p:oleObj>
              </mc:Choice>
              <mc:Fallback>
                <p:oleObj name="Equation" r:id="rId5" imgW="20952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0350" y="2382838"/>
                        <a:ext cx="396398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954" name="Text Box 10"/>
          <p:cNvSpPr txBox="1">
            <a:spLocks noChangeArrowheads="1"/>
          </p:cNvSpPr>
          <p:nvPr/>
        </p:nvSpPr>
        <p:spPr bwMode="auto">
          <a:xfrm>
            <a:off x="604838" y="2819400"/>
            <a:ext cx="772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latin typeface="Times New Roman" panose="02020603050405020304" pitchFamily="18" charset="0"/>
                <a:ea typeface="楷体_GB2312" pitchFamily="49" charset="-122"/>
              </a:rPr>
              <a:t>且，系统满足解的存在惟一性条件</a:t>
            </a:r>
          </a:p>
        </p:txBody>
      </p:sp>
      <p:sp>
        <p:nvSpPr>
          <p:cNvPr id="594955" name="Text Box 11"/>
          <p:cNvSpPr txBox="1">
            <a:spLocks noChangeArrowheads="1"/>
          </p:cNvSpPr>
          <p:nvPr/>
        </p:nvSpPr>
        <p:spPr bwMode="auto">
          <a:xfrm>
            <a:off x="1116013" y="5394325"/>
            <a:ext cx="78755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buFontTx/>
              <a:buAutoNum type="circleNumDbPlain"/>
            </a:pPr>
            <a:r>
              <a:rPr lang="zh-CN" altLang="en-US" sz="2000" b="1" dirty="0">
                <a:latin typeface="Times New Roman" panose="02020603050405020304" pitchFamily="18" charset="0"/>
                <a:ea typeface="楷体_GB2312" pitchFamily="49" charset="-122"/>
              </a:rPr>
              <a:t>内部稳定性，意指自治系统</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即，输入为零</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状态运动的稳定性</a:t>
            </a:r>
          </a:p>
          <a:p>
            <a:pPr>
              <a:lnSpc>
                <a:spcPct val="125000"/>
              </a:lnSpc>
              <a:spcBef>
                <a:spcPct val="50000"/>
              </a:spcBef>
              <a:buFontTx/>
              <a:buAutoNum type="circleNumDbPlain"/>
            </a:pPr>
            <a:r>
              <a:rPr lang="zh-CN" altLang="en-US" sz="2000" b="1" dirty="0">
                <a:latin typeface="Times New Roman" panose="02020603050405020304" pitchFamily="18" charset="0"/>
                <a:ea typeface="楷体_GB2312" pitchFamily="49" charset="-122"/>
              </a:rPr>
              <a:t>内部稳定等同于</a:t>
            </a:r>
            <a:r>
              <a:rPr lang="en-US" altLang="zh-CN" sz="2000" b="1" i="1" dirty="0" err="1">
                <a:latin typeface="Times New Roman" panose="02020603050405020304" pitchFamily="18" charset="0"/>
                <a:ea typeface="楷体_GB2312" pitchFamily="49" charset="-122"/>
              </a:rPr>
              <a:t>Lyapunov</a:t>
            </a:r>
            <a:r>
              <a:rPr lang="zh-CN" altLang="en-US" sz="2000" b="1" dirty="0">
                <a:latin typeface="Times New Roman" panose="02020603050405020304" pitchFamily="18" charset="0"/>
                <a:ea typeface="楷体_GB2312" pitchFamily="49" charset="-122"/>
              </a:rPr>
              <a:t>意义下的</a:t>
            </a:r>
            <a:r>
              <a:rPr lang="zh-CN" altLang="en-US" sz="2000" b="1" dirty="0" smtClean="0">
                <a:latin typeface="Times New Roman" panose="02020603050405020304" pitchFamily="18" charset="0"/>
                <a:ea typeface="楷体_GB2312" pitchFamily="49" charset="-122"/>
              </a:rPr>
              <a:t>渐近稳定性</a:t>
            </a:r>
            <a:endParaRPr lang="zh-CN" altLang="en-US" sz="2000" b="1" dirty="0">
              <a:solidFill>
                <a:srgbClr val="FF0000"/>
              </a:solidFill>
              <a:latin typeface="Times New Roman" panose="02020603050405020304" pitchFamily="18" charset="0"/>
              <a:ea typeface="楷体_GB2312" pitchFamily="49" charset="-122"/>
            </a:endParaRPr>
          </a:p>
        </p:txBody>
      </p:sp>
      <p:sp>
        <p:nvSpPr>
          <p:cNvPr id="594957" name="Rectangle 13"/>
          <p:cNvSpPr>
            <a:spLocks noChangeArrowheads="1"/>
          </p:cNvSpPr>
          <p:nvPr/>
        </p:nvSpPr>
        <p:spPr bwMode="auto">
          <a:xfrm>
            <a:off x="533400" y="54102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3300"/>
                </a:solidFill>
                <a:latin typeface="Times New Roman" panose="02020603050405020304" pitchFamily="18" charset="0"/>
                <a:ea typeface="楷体_GB2312" pitchFamily="49" charset="-122"/>
              </a:rPr>
              <a:t>注：</a:t>
            </a:r>
          </a:p>
        </p:txBody>
      </p:sp>
      <p:sp>
        <p:nvSpPr>
          <p:cNvPr id="594958" name="Text Box 14"/>
          <p:cNvSpPr txBox="1">
            <a:spLocks noChangeArrowheads="1"/>
          </p:cNvSpPr>
          <p:nvPr/>
        </p:nvSpPr>
        <p:spPr bwMode="auto">
          <a:xfrm>
            <a:off x="685800" y="22860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zh-CN" altLang="en-US" sz="2000" b="1">
                <a:solidFill>
                  <a:srgbClr val="FF0000"/>
                </a:solidFill>
                <a:latin typeface="Times New Roman" panose="02020603050405020304" pitchFamily="18" charset="0"/>
                <a:ea typeface="楷体_GB2312" pitchFamily="49" charset="-122"/>
              </a:rPr>
              <a:t>注</a:t>
            </a:r>
            <a:r>
              <a:rPr lang="zh-CN" altLang="en-US" sz="2000" b="1">
                <a:latin typeface="Times New Roman" panose="02020603050405020304" pitchFamily="18" charset="0"/>
                <a:ea typeface="楷体_GB2312" pitchFamily="49" charset="-122"/>
              </a:rPr>
              <a:t>：对传递函数矩阵</a:t>
            </a:r>
            <a:r>
              <a:rPr lang="en-US" altLang="zh-CN" sz="2000" b="1" i="1">
                <a:latin typeface="Times New Roman" panose="02020603050405020304" pitchFamily="18" charset="0"/>
                <a:ea typeface="楷体_GB2312" pitchFamily="49" charset="-122"/>
              </a:rPr>
              <a:t>G</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s</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，判别其极点是否具有负实部，广为采用</a:t>
            </a:r>
            <a:r>
              <a:rPr lang="zh-CN" altLang="en-US" sz="2000" b="1">
                <a:solidFill>
                  <a:schemeClr val="accent2"/>
                </a:solidFill>
                <a:latin typeface="Times New Roman" panose="02020603050405020304" pitchFamily="18" charset="0"/>
                <a:ea typeface="楷体_GB2312" pitchFamily="49" charset="-122"/>
              </a:rPr>
              <a:t>劳斯</a:t>
            </a:r>
            <a:r>
              <a:rPr lang="en-US" altLang="zh-CN" sz="2000" b="1">
                <a:solidFill>
                  <a:schemeClr val="accent2"/>
                </a:solidFill>
                <a:latin typeface="Times New Roman" panose="02020603050405020304" pitchFamily="18" charset="0"/>
                <a:ea typeface="楷体_GB2312" pitchFamily="49" charset="-122"/>
              </a:rPr>
              <a:t>-</a:t>
            </a:r>
            <a:r>
              <a:rPr lang="zh-CN" altLang="en-US" sz="2000" b="1">
                <a:solidFill>
                  <a:schemeClr val="accent2"/>
                </a:solidFill>
                <a:latin typeface="Times New Roman" panose="02020603050405020304" pitchFamily="18" charset="0"/>
                <a:ea typeface="楷体_GB2312" pitchFamily="49" charset="-122"/>
              </a:rPr>
              <a:t>霍尔维茨</a:t>
            </a:r>
            <a:r>
              <a:rPr lang="en-US" altLang="zh-CN" sz="2000" b="1">
                <a:solidFill>
                  <a:schemeClr val="accent2"/>
                </a:solidFill>
                <a:latin typeface="Times New Roman" panose="02020603050405020304" pitchFamily="18" charset="0"/>
                <a:ea typeface="楷体_GB2312" pitchFamily="49" charset="-122"/>
              </a:rPr>
              <a:t>(</a:t>
            </a:r>
            <a:r>
              <a:rPr lang="en-US" altLang="zh-CN" sz="2000" b="1" i="1">
                <a:solidFill>
                  <a:schemeClr val="accent2"/>
                </a:solidFill>
                <a:latin typeface="Times New Roman" panose="02020603050405020304" pitchFamily="18" charset="0"/>
                <a:ea typeface="楷体_GB2312" pitchFamily="49" charset="-122"/>
              </a:rPr>
              <a:t>Routh-Hurwitz</a:t>
            </a:r>
            <a:r>
              <a:rPr lang="en-US" altLang="zh-CN" sz="2000" b="1">
                <a:solidFill>
                  <a:schemeClr val="accent2"/>
                </a:solidFill>
                <a:latin typeface="Times New Roman" panose="02020603050405020304" pitchFamily="18" charset="0"/>
                <a:ea typeface="楷体_GB2312" pitchFamily="49" charset="-122"/>
              </a:rPr>
              <a:t>)</a:t>
            </a:r>
            <a:r>
              <a:rPr lang="zh-CN" altLang="en-US" sz="2000" b="1">
                <a:solidFill>
                  <a:schemeClr val="accent2"/>
                </a:solidFill>
                <a:latin typeface="Times New Roman" panose="02020603050405020304" pitchFamily="18" charset="0"/>
                <a:ea typeface="楷体_GB2312" pitchFamily="49" charset="-122"/>
              </a:rPr>
              <a:t>判据</a:t>
            </a:r>
            <a:r>
              <a:rPr lang="zh-CN" altLang="en-US" sz="2000" b="1">
                <a:latin typeface="Times New Roman" panose="02020603050405020304" pitchFamily="18" charset="0"/>
                <a:ea typeface="楷体_GB2312" pitchFamily="49" charset="-122"/>
              </a:rPr>
              <a:t>，详见</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运动稳定性</a:t>
            </a:r>
            <a:r>
              <a:rPr lang="en-US" altLang="zh-CN" sz="2000" b="1">
                <a:latin typeface="Times New Roman" panose="02020603050405020304" pitchFamily="18" charset="0"/>
                <a:ea typeface="楷体_GB2312" pitchFamily="49" charset="-122"/>
              </a:rPr>
              <a:t>》P.87-88</a:t>
            </a:r>
          </a:p>
        </p:txBody>
      </p:sp>
    </p:spTree>
    <p:extLst>
      <p:ext uri="{BB962C8B-B14F-4D97-AF65-F5344CB8AC3E}">
        <p14:creationId xmlns:p14="http://schemas.microsoft.com/office/powerpoint/2010/main" val="2811761301"/>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4958"/>
                                        </p:tgtEl>
                                        <p:attrNameLst>
                                          <p:attrName>style.visibility</p:attrName>
                                        </p:attrNameLst>
                                      </p:cBhvr>
                                      <p:to>
                                        <p:strVal val="visible"/>
                                      </p:to>
                                    </p:set>
                                    <p:animEffect transition="in" filter="blinds(horizontal)">
                                      <p:cBhvr>
                                        <p:cTn id="7" dur="500"/>
                                        <p:tgtEl>
                                          <p:spTgt spid="594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0"/>
                                        </p:tgtEl>
                                        <p:attrNameLst>
                                          <p:attrName>style.visibility</p:attrName>
                                        </p:attrNameLst>
                                      </p:cBhvr>
                                      <p:to>
                                        <p:strVal val="visible"/>
                                      </p:to>
                                    </p:set>
                                    <p:animEffect transition="in" filter="blinds(horizontal)">
                                      <p:cBhvr>
                                        <p:cTn id="12" dur="500"/>
                                        <p:tgtEl>
                                          <p:spTgt spid="59495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94952"/>
                                        </p:tgtEl>
                                        <p:attrNameLst>
                                          <p:attrName>style.visibility</p:attrName>
                                        </p:attrNameLst>
                                      </p:cBhvr>
                                      <p:to>
                                        <p:strVal val="visible"/>
                                      </p:to>
                                    </p:set>
                                    <p:animEffect transition="in" filter="blinds(horizontal)">
                                      <p:cBhvr>
                                        <p:cTn id="15" dur="500"/>
                                        <p:tgtEl>
                                          <p:spTgt spid="594952"/>
                                        </p:tgtEl>
                                      </p:cBhvr>
                                    </p:animEffect>
                                  </p:childTnLst>
                                </p:cTn>
                              </p:par>
                              <p:par>
                                <p:cTn id="16" presetID="3" presetClass="entr" presetSubtype="10" fill="hold" nodeType="withEffect">
                                  <p:stCondLst>
                                    <p:cond delay="0"/>
                                  </p:stCondLst>
                                  <p:childTnLst>
                                    <p:set>
                                      <p:cBhvr>
                                        <p:cTn id="17" dur="1" fill="hold">
                                          <p:stCondLst>
                                            <p:cond delay="0"/>
                                          </p:stCondLst>
                                        </p:cTn>
                                        <p:tgtEl>
                                          <p:spTgt spid="594953"/>
                                        </p:tgtEl>
                                        <p:attrNameLst>
                                          <p:attrName>style.visibility</p:attrName>
                                        </p:attrNameLst>
                                      </p:cBhvr>
                                      <p:to>
                                        <p:strVal val="visible"/>
                                      </p:to>
                                    </p:set>
                                    <p:animEffect transition="in" filter="blinds(horizontal)">
                                      <p:cBhvr>
                                        <p:cTn id="18" dur="500"/>
                                        <p:tgtEl>
                                          <p:spTgt spid="5949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94954"/>
                                        </p:tgtEl>
                                        <p:attrNameLst>
                                          <p:attrName>style.visibility</p:attrName>
                                        </p:attrNameLst>
                                      </p:cBhvr>
                                      <p:to>
                                        <p:strVal val="visible"/>
                                      </p:to>
                                    </p:set>
                                    <p:animEffect transition="in" filter="blinds(horizontal)">
                                      <p:cBhvr>
                                        <p:cTn id="21" dur="500"/>
                                        <p:tgtEl>
                                          <p:spTgt spid="5949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94948"/>
                                        </p:tgtEl>
                                        <p:attrNameLst>
                                          <p:attrName>style.visibility</p:attrName>
                                        </p:attrNameLst>
                                      </p:cBhvr>
                                      <p:to>
                                        <p:strVal val="visible"/>
                                      </p:to>
                                    </p:set>
                                    <p:animEffect transition="in" filter="blinds(horizontal)">
                                      <p:cBhvr>
                                        <p:cTn id="26" dur="500"/>
                                        <p:tgtEl>
                                          <p:spTgt spid="594948"/>
                                        </p:tgtEl>
                                      </p:cBhvr>
                                    </p:animEffect>
                                  </p:childTnLst>
                                </p:cTn>
                              </p:par>
                              <p:par>
                                <p:cTn id="27" presetID="3" presetClass="entr" presetSubtype="10" fill="hold" nodeType="withEffect">
                                  <p:stCondLst>
                                    <p:cond delay="0"/>
                                  </p:stCondLst>
                                  <p:childTnLst>
                                    <p:set>
                                      <p:cBhvr>
                                        <p:cTn id="28" dur="1" fill="hold">
                                          <p:stCondLst>
                                            <p:cond delay="0"/>
                                          </p:stCondLst>
                                        </p:cTn>
                                        <p:tgtEl>
                                          <p:spTgt spid="594949"/>
                                        </p:tgtEl>
                                        <p:attrNameLst>
                                          <p:attrName>style.visibility</p:attrName>
                                        </p:attrNameLst>
                                      </p:cBhvr>
                                      <p:to>
                                        <p:strVal val="visible"/>
                                      </p:to>
                                    </p:set>
                                    <p:animEffect transition="in" filter="blinds(horizontal)">
                                      <p:cBhvr>
                                        <p:cTn id="29" dur="500"/>
                                        <p:tgtEl>
                                          <p:spTgt spid="59494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94957"/>
                                        </p:tgtEl>
                                        <p:attrNameLst>
                                          <p:attrName>style.visibility</p:attrName>
                                        </p:attrNameLst>
                                      </p:cBhvr>
                                      <p:to>
                                        <p:strVal val="visible"/>
                                      </p:to>
                                    </p:set>
                                    <p:animEffect transition="in" filter="blinds(horizontal)">
                                      <p:cBhvr>
                                        <p:cTn id="34" dur="500"/>
                                        <p:tgtEl>
                                          <p:spTgt spid="59495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94955"/>
                                        </p:tgtEl>
                                        <p:attrNameLst>
                                          <p:attrName>style.visibility</p:attrName>
                                        </p:attrNameLst>
                                      </p:cBhvr>
                                      <p:to>
                                        <p:strVal val="visible"/>
                                      </p:to>
                                    </p:set>
                                    <p:animEffect transition="in" filter="blinds(horizontal)">
                                      <p:cBhvr>
                                        <p:cTn id="37" dur="500"/>
                                        <p:tgtEl>
                                          <p:spTgt spid="594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50" grpId="0"/>
      <p:bldP spid="594952" grpId="0"/>
      <p:bldP spid="594954" grpId="0"/>
      <p:bldP spid="594955" grpId="0"/>
      <p:bldP spid="594957" grpId="0"/>
      <p:bldP spid="59495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9" name="Rectangle 5"/>
          <p:cNvSpPr>
            <a:spLocks noRot="1" noChangeArrowheads="1"/>
          </p:cNvSpPr>
          <p:nvPr/>
        </p:nvSpPr>
        <p:spPr bwMode="auto">
          <a:xfrm>
            <a:off x="609600" y="2198688"/>
            <a:ext cx="77724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838200" indent="-838200" algn="ctr">
              <a:defRPr sz="4400">
                <a:solidFill>
                  <a:schemeClr val="tx2"/>
                </a:solidFill>
                <a:latin typeface="Arial" panose="020B0604020202020204" pitchFamily="34" charset="0"/>
                <a:ea typeface="宋体" panose="02010600030101010101" pitchFamily="2" charset="-122"/>
              </a:defRPr>
            </a:lvl1pPr>
            <a:lvl2pPr marL="838200" indent="-838200" algn="ctr">
              <a:defRPr sz="4400">
                <a:solidFill>
                  <a:schemeClr val="tx2"/>
                </a:solidFill>
                <a:latin typeface="Arial" panose="020B0604020202020204" pitchFamily="34" charset="0"/>
                <a:ea typeface="宋体" panose="02010600030101010101" pitchFamily="2" charset="-122"/>
              </a:defRPr>
            </a:lvl2pPr>
            <a:lvl3pPr marL="838200" indent="-838200" algn="ctr">
              <a:defRPr sz="4400">
                <a:solidFill>
                  <a:schemeClr val="tx2"/>
                </a:solidFill>
                <a:latin typeface="Arial" panose="020B0604020202020204" pitchFamily="34" charset="0"/>
                <a:ea typeface="宋体" panose="02010600030101010101" pitchFamily="2" charset="-122"/>
              </a:defRPr>
            </a:lvl3pPr>
            <a:lvl4pPr marL="838200" indent="-838200" algn="ctr">
              <a:defRPr sz="4400">
                <a:solidFill>
                  <a:schemeClr val="tx2"/>
                </a:solidFill>
                <a:latin typeface="Arial" panose="020B0604020202020204" pitchFamily="34" charset="0"/>
                <a:ea typeface="宋体" panose="02010600030101010101" pitchFamily="2" charset="-122"/>
              </a:defRPr>
            </a:lvl4pPr>
            <a:lvl5pPr marL="838200" indent="-838200" algn="ctr">
              <a:defRPr sz="4400">
                <a:solidFill>
                  <a:schemeClr val="tx2"/>
                </a:solidFill>
                <a:latin typeface="Arial" panose="020B0604020202020204" pitchFamily="34" charset="0"/>
                <a:ea typeface="宋体" panose="02010600030101010101" pitchFamily="2" charset="-122"/>
              </a:defRPr>
            </a:lvl5pPr>
            <a:lvl6pPr marL="12954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17526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22098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2667000" indent="-838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3600" b="1" dirty="0" smtClean="0">
                <a:latin typeface="Times New Roman" panose="02020603050405020304" pitchFamily="18" charset="0"/>
                <a:ea typeface="楷体_GB2312" pitchFamily="49" charset="-122"/>
              </a:rPr>
              <a:t>S. </a:t>
            </a:r>
            <a:r>
              <a:rPr lang="zh-CN" altLang="en-US" sz="3600" b="1" dirty="0" smtClean="0">
                <a:latin typeface="Times New Roman" panose="02020603050405020304" pitchFamily="18" charset="0"/>
                <a:ea typeface="楷体_GB2312" pitchFamily="49" charset="-122"/>
              </a:rPr>
              <a:t>系统</a:t>
            </a:r>
            <a:r>
              <a:rPr lang="zh-CN" altLang="en-US" sz="3600" b="1" dirty="0">
                <a:latin typeface="Times New Roman" panose="02020603050405020304" pitchFamily="18" charset="0"/>
                <a:ea typeface="楷体_GB2312" pitchFamily="49" charset="-122"/>
              </a:rPr>
              <a:t>运动的稳定性</a:t>
            </a:r>
          </a:p>
        </p:txBody>
      </p:sp>
      <p:sp>
        <p:nvSpPr>
          <p:cNvPr id="584713" name="Rectangle 9"/>
          <p:cNvSpPr>
            <a:spLocks noChangeArrowheads="1"/>
          </p:cNvSpPr>
          <p:nvPr/>
        </p:nvSpPr>
        <p:spPr bwMode="auto">
          <a:xfrm>
            <a:off x="812800" y="3608388"/>
            <a:ext cx="74930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ctr">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algn="ctr">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algn="ctr">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algn="ctr">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lgn="ctr">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Times New Roman" panose="02020603050405020304" pitchFamily="18" charset="0"/>
                <a:ea typeface="楷体_GB2312" pitchFamily="49" charset="-122"/>
              </a:rPr>
              <a:t>S.5   </a:t>
            </a:r>
            <a:r>
              <a:rPr lang="zh-CN" altLang="en-US" sz="2800" b="1" dirty="0">
                <a:latin typeface="Times New Roman" panose="02020603050405020304" pitchFamily="18" charset="0"/>
                <a:ea typeface="楷体_GB2312" pitchFamily="49" charset="-122"/>
              </a:rPr>
              <a:t>连续时间</a:t>
            </a:r>
            <a:r>
              <a:rPr lang="zh-CN" altLang="en-US" sz="2800" b="1" dirty="0">
                <a:solidFill>
                  <a:srgbClr val="FF0000"/>
                </a:solidFill>
                <a:latin typeface="Times New Roman" panose="02020603050405020304" pitchFamily="18" charset="0"/>
                <a:ea typeface="楷体_GB2312" pitchFamily="49" charset="-122"/>
              </a:rPr>
              <a:t>线性</a:t>
            </a:r>
            <a:r>
              <a:rPr lang="zh-CN" altLang="en-US" sz="2800" b="1" dirty="0">
                <a:latin typeface="Times New Roman" panose="02020603050405020304" pitchFamily="18" charset="0"/>
                <a:ea typeface="楷体_GB2312" pitchFamily="49" charset="-122"/>
              </a:rPr>
              <a:t>系统的状态运动稳定性判据 </a:t>
            </a:r>
          </a:p>
        </p:txBody>
      </p:sp>
    </p:spTree>
    <p:extLst>
      <p:ext uri="{BB962C8B-B14F-4D97-AF65-F5344CB8AC3E}">
        <p14:creationId xmlns:p14="http://schemas.microsoft.com/office/powerpoint/2010/main" val="3403320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linds(horizontal)">
                                      <p:cBhvr>
                                        <p:cTn id="7" dur="500"/>
                                        <p:tgtEl>
                                          <p:spTgt spid="5847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blinds(horizontal)">
                                      <p:cBhvr>
                                        <p:cTn id="10" dur="500"/>
                                        <p:tgtEl>
                                          <p:spTgt spid="584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p:bldP spid="5847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ChangeArrowheads="1"/>
          </p:cNvSpPr>
          <p:nvPr/>
        </p:nvSpPr>
        <p:spPr bwMode="auto">
          <a:xfrm>
            <a:off x="152400" y="1524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系统的稳定性判据 </a:t>
            </a:r>
          </a:p>
        </p:txBody>
      </p:sp>
      <p:sp>
        <p:nvSpPr>
          <p:cNvPr id="477188" name="Text Box 4"/>
          <p:cNvSpPr txBox="1">
            <a:spLocks noChangeArrowheads="1"/>
          </p:cNvSpPr>
          <p:nvPr/>
        </p:nvSpPr>
        <p:spPr bwMode="auto">
          <a:xfrm>
            <a:off x="504825" y="4618038"/>
            <a:ext cx="8181975"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5.23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特征值判据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对连续</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系统，原点平衡状态</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是</a:t>
            </a:r>
            <a:r>
              <a:rPr lang="zh-CN" altLang="en-US" sz="2000" b="1">
                <a:solidFill>
                  <a:schemeClr val="accent2"/>
                </a:solidFill>
                <a:latin typeface="Times New Roman" panose="02020603050405020304" pitchFamily="18" charset="0"/>
                <a:ea typeface="楷体_GB2312" pitchFamily="49" charset="-122"/>
              </a:rPr>
              <a:t>渐近稳定</a:t>
            </a:r>
            <a:r>
              <a:rPr lang="zh-CN" altLang="en-US" sz="2000" b="1">
                <a:latin typeface="Times New Roman" panose="02020603050405020304" pitchFamily="18" charset="0"/>
                <a:ea typeface="楷体_GB2312" pitchFamily="49" charset="-122"/>
              </a:rPr>
              <a:t>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a:t>
            </a:r>
          </a:p>
          <a:p>
            <a:pPr>
              <a:lnSpc>
                <a:spcPct val="135000"/>
              </a:lnSpc>
            </a:pPr>
            <a:r>
              <a:rPr lang="zh-CN" altLang="en-US" sz="2000" b="1">
                <a:latin typeface="Times New Roman" panose="02020603050405020304" pitchFamily="18" charset="0"/>
                <a:ea typeface="楷体_GB2312" pitchFamily="49" charset="-122"/>
              </a:rPr>
              <a:t>                                   矩阵</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的特征值均具有负实部</a:t>
            </a:r>
          </a:p>
        </p:txBody>
      </p:sp>
      <p:sp>
        <p:nvSpPr>
          <p:cNvPr id="477192" name="Rectangle 8"/>
          <p:cNvSpPr>
            <a:spLocks noChangeArrowheads="1"/>
          </p:cNvSpPr>
          <p:nvPr/>
        </p:nvSpPr>
        <p:spPr bwMode="auto">
          <a:xfrm>
            <a:off x="533400" y="1327150"/>
            <a:ext cx="82296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5.22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特征值判据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对连续</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系统，原点平衡状态即</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是</a:t>
            </a:r>
            <a:r>
              <a:rPr lang="zh-CN" altLang="en-US" sz="2000" b="1">
                <a:solidFill>
                  <a:schemeClr val="accent2"/>
                </a:solidFill>
                <a:latin typeface="Times New Roman" panose="02020603050405020304" pitchFamily="18" charset="0"/>
                <a:ea typeface="楷体_GB2312" pitchFamily="49" charset="-122"/>
              </a:rPr>
              <a:t>李亚普诺夫意义下稳定</a:t>
            </a:r>
            <a:r>
              <a:rPr lang="zh-CN" altLang="en-US" sz="2000" b="1">
                <a:latin typeface="Times New Roman" panose="02020603050405020304" pitchFamily="18" charset="0"/>
                <a:ea typeface="楷体_GB2312" pitchFamily="49" charset="-122"/>
              </a:rPr>
              <a:t>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a:t>
            </a:r>
          </a:p>
          <a:p>
            <a:pPr>
              <a:lnSpc>
                <a:spcPct val="135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r>
              <a:rPr lang="zh-CN" altLang="en-US" sz="2000" b="1">
                <a:latin typeface="楷体_GB2312" pitchFamily="49" charset="-122"/>
                <a:ea typeface="楷体_GB2312" pitchFamily="49" charset="-122"/>
              </a:rPr>
              <a:t>①  </a:t>
            </a:r>
            <a:r>
              <a:rPr lang="zh-CN" altLang="en-US" sz="2000" b="1">
                <a:latin typeface="Times New Roman" panose="02020603050405020304" pitchFamily="18" charset="0"/>
                <a:ea typeface="楷体_GB2312" pitchFamily="49" charset="-122"/>
              </a:rPr>
              <a:t>矩阵</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的特征值均具有非正实部，即实部为零或负</a:t>
            </a:r>
          </a:p>
          <a:p>
            <a:pPr>
              <a:lnSpc>
                <a:spcPct val="135000"/>
              </a:lnSpc>
            </a:pPr>
            <a:r>
              <a:rPr lang="zh-CN" altLang="en-US" sz="2000" b="1">
                <a:latin typeface="Times New Roman" panose="02020603050405020304" pitchFamily="18" charset="0"/>
                <a:ea typeface="楷体_GB2312" pitchFamily="49" charset="-122"/>
              </a:rPr>
              <a:t>            </a:t>
            </a:r>
            <a:r>
              <a:rPr lang="zh-CN" altLang="en-US" sz="2000" b="1">
                <a:latin typeface="楷体_GB2312" pitchFamily="49" charset="-122"/>
                <a:ea typeface="楷体_GB2312" pitchFamily="49" charset="-122"/>
              </a:rPr>
              <a:t>②  </a:t>
            </a:r>
            <a:r>
              <a:rPr lang="zh-CN" altLang="en-US" sz="2000" b="1">
                <a:latin typeface="Times New Roman" panose="02020603050405020304" pitchFamily="18" charset="0"/>
                <a:ea typeface="楷体_GB2312" pitchFamily="49" charset="-122"/>
              </a:rPr>
              <a:t>零实部特征值只能为</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的最小多项式的单根</a:t>
            </a:r>
          </a:p>
        </p:txBody>
      </p:sp>
      <p:sp>
        <p:nvSpPr>
          <p:cNvPr id="477193" name="Rectangle 9"/>
          <p:cNvSpPr>
            <a:spLocks noChangeArrowheads="1"/>
          </p:cNvSpPr>
          <p:nvPr/>
        </p:nvSpPr>
        <p:spPr bwMode="auto">
          <a:xfrm>
            <a:off x="546100" y="3109913"/>
            <a:ext cx="8216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由</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意义下稳定的定义可知，系统稳定等价于</a:t>
            </a:r>
          </a:p>
          <a:p>
            <a:pPr algn="ctr">
              <a:lnSpc>
                <a:spcPct val="120000"/>
              </a:lnSpc>
            </a:pP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e</a:t>
            </a:r>
            <a:r>
              <a:rPr lang="en-US" altLang="zh-CN" sz="2000" b="1" i="1" baseline="30000">
                <a:latin typeface="Times New Roman" panose="02020603050405020304" pitchFamily="18" charset="0"/>
                <a:ea typeface="楷体_GB2312" pitchFamily="49" charset="-122"/>
              </a:rPr>
              <a:t>At</a:t>
            </a:r>
            <a:r>
              <a:rPr lang="en-US" altLang="zh-CN"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l-GR" altLang="zh-CN" sz="2000" b="1" i="1">
                <a:latin typeface="Times New Roman" panose="02020603050405020304" pitchFamily="18" charset="0"/>
                <a:ea typeface="楷体_GB2312" pitchFamily="49" charset="-122"/>
                <a:cs typeface="Times New Roman" panose="02020603050405020304" pitchFamily="18" charset="0"/>
              </a:rPr>
              <a:t>β</a:t>
            </a:r>
            <a:r>
              <a:rPr lang="en-US" altLang="zh-CN" sz="2000" b="1">
                <a:latin typeface="Times New Roman" panose="02020603050405020304" pitchFamily="18" charset="0"/>
                <a:ea typeface="楷体_GB2312" pitchFamily="49" charset="-122"/>
              </a:rPr>
              <a:t>&lt; </a:t>
            </a:r>
            <a:r>
              <a:rPr lang="el-GR" altLang="zh-CN" sz="2000" b="1">
                <a:latin typeface="Times New Roman" panose="02020603050405020304" pitchFamily="18" charset="0"/>
                <a:ea typeface="楷体_GB2312" pitchFamily="49" charset="-122"/>
              </a:rPr>
              <a:t>∞</a:t>
            </a:r>
            <a:endParaRPr lang="en-US" altLang="zh-CN" sz="2000" b="1">
              <a:latin typeface="Times New Roman" panose="02020603050405020304" pitchFamily="18" charset="0"/>
              <a:ea typeface="楷体_GB2312" pitchFamily="49" charset="-122"/>
            </a:endParaRPr>
          </a:p>
        </p:txBody>
      </p:sp>
      <p:sp>
        <p:nvSpPr>
          <p:cNvPr id="477194" name="AutoShape 10"/>
          <p:cNvSpPr>
            <a:spLocks noChangeArrowheads="1"/>
          </p:cNvSpPr>
          <p:nvPr/>
        </p:nvSpPr>
        <p:spPr bwMode="auto">
          <a:xfrm>
            <a:off x="1828800" y="4160838"/>
            <a:ext cx="1905000" cy="228600"/>
          </a:xfrm>
          <a:prstGeom prst="leftRightArrow">
            <a:avLst>
              <a:gd name="adj1" fmla="val 50000"/>
              <a:gd name="adj2" fmla="val 166667"/>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FF0000"/>
              </a:solidFill>
              <a:latin typeface="Times New Roman" panose="02020603050405020304" pitchFamily="18" charset="0"/>
              <a:ea typeface="楷体_GB2312" pitchFamily="49" charset="-122"/>
            </a:endParaRPr>
          </a:p>
        </p:txBody>
      </p:sp>
      <p:sp>
        <p:nvSpPr>
          <p:cNvPr id="477196" name="Rectangle 12"/>
          <p:cNvSpPr>
            <a:spLocks noChangeArrowheads="1"/>
          </p:cNvSpPr>
          <p:nvPr/>
        </p:nvSpPr>
        <p:spPr bwMode="auto">
          <a:xfrm>
            <a:off x="1905000" y="3779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latin typeface="Times New Roman" panose="02020603050405020304" pitchFamily="18" charset="0"/>
                <a:ea typeface="楷体_GB2312" pitchFamily="49" charset="-122"/>
              </a:rPr>
              <a:t>由</a:t>
            </a:r>
            <a:r>
              <a:rPr lang="en-US" altLang="zh-CN" b="1" i="1">
                <a:solidFill>
                  <a:srgbClr val="FF0000"/>
                </a:solidFill>
                <a:latin typeface="Times New Roman" panose="02020603050405020304" pitchFamily="18" charset="0"/>
                <a:ea typeface="楷体_GB2312" pitchFamily="49" charset="-122"/>
              </a:rPr>
              <a:t>A</a:t>
            </a:r>
            <a:r>
              <a:rPr lang="zh-CN" altLang="en-US" b="1">
                <a:solidFill>
                  <a:srgbClr val="FF0000"/>
                </a:solidFill>
                <a:latin typeface="Times New Roman" panose="02020603050405020304" pitchFamily="18" charset="0"/>
                <a:ea typeface="楷体_GB2312" pitchFamily="49" charset="-122"/>
              </a:rPr>
              <a:t>约当规范形</a:t>
            </a:r>
          </a:p>
        </p:txBody>
      </p:sp>
      <p:sp>
        <p:nvSpPr>
          <p:cNvPr id="477197" name="Rectangle 13"/>
          <p:cNvSpPr>
            <a:spLocks noChangeArrowheads="1"/>
          </p:cNvSpPr>
          <p:nvPr/>
        </p:nvSpPr>
        <p:spPr bwMode="auto">
          <a:xfrm>
            <a:off x="3810000" y="4084638"/>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ea typeface="楷体_GB2312" pitchFamily="49" charset="-122"/>
              </a:rPr>
              <a:t>结论条件</a:t>
            </a:r>
            <a:r>
              <a:rPr lang="zh-CN" altLang="en-US" sz="2000" b="1">
                <a:latin typeface="楷体_GB2312" pitchFamily="49" charset="-122"/>
                <a:ea typeface="楷体_GB2312" pitchFamily="49" charset="-122"/>
              </a:rPr>
              <a:t>①②成立</a:t>
            </a:r>
            <a:r>
              <a:rPr lang="zh-CN" altLang="en-US" sz="2000" b="1">
                <a:latin typeface="Times New Roman" panose="02020603050405020304" pitchFamily="18" charset="0"/>
                <a:ea typeface="楷体_GB2312" pitchFamily="49" charset="-122"/>
              </a:rPr>
              <a:t> </a:t>
            </a:r>
          </a:p>
        </p:txBody>
      </p:sp>
      <p:sp>
        <p:nvSpPr>
          <p:cNvPr id="477198" name="Rectangle 14"/>
          <p:cNvSpPr>
            <a:spLocks noChangeArrowheads="1"/>
          </p:cNvSpPr>
          <p:nvPr/>
        </p:nvSpPr>
        <p:spPr bwMode="auto">
          <a:xfrm>
            <a:off x="533400" y="6019800"/>
            <a:ext cx="821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参见</a:t>
            </a:r>
            <a:r>
              <a:rPr lang="en-US" altLang="zh-CN" sz="2000" b="1">
                <a:latin typeface="Times New Roman" panose="02020603050405020304" pitchFamily="18" charset="0"/>
                <a:ea typeface="楷体_GB2312" pitchFamily="49" charset="-122"/>
              </a:rPr>
              <a:t>5.1</a:t>
            </a:r>
            <a:r>
              <a:rPr lang="zh-CN" altLang="en-US" sz="2000" b="1">
                <a:latin typeface="Times New Roman" panose="02020603050405020304" pitchFamily="18" charset="0"/>
                <a:ea typeface="楷体_GB2312" pitchFamily="49" charset="-122"/>
              </a:rPr>
              <a:t>节</a:t>
            </a:r>
            <a:r>
              <a:rPr lang="zh-CN" altLang="en-US" sz="2000" b="1">
                <a:solidFill>
                  <a:srgbClr val="FF0000"/>
                </a:solidFill>
                <a:latin typeface="Times New Roman" panose="02020603050405020304" pitchFamily="18" charset="0"/>
                <a:ea typeface="楷体_GB2312" pitchFamily="49" charset="-122"/>
              </a:rPr>
              <a:t>内部稳定性</a:t>
            </a:r>
            <a:r>
              <a:rPr lang="zh-CN" altLang="en-US" sz="2000" b="1">
                <a:latin typeface="Times New Roman" panose="02020603050405020304" pitchFamily="18" charset="0"/>
                <a:ea typeface="楷体_GB2312" pitchFamily="49" charset="-122"/>
              </a:rPr>
              <a:t>证明</a:t>
            </a:r>
            <a:endParaRPr lang="zh-CN" altLang="en-US" sz="20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77199" name="Object 15"/>
          <p:cNvGraphicFramePr>
            <a:graphicFrameLocks noChangeAspect="1"/>
          </p:cNvGraphicFramePr>
          <p:nvPr/>
        </p:nvGraphicFramePr>
        <p:xfrm>
          <a:off x="3429000" y="990600"/>
          <a:ext cx="2808288" cy="393700"/>
        </p:xfrm>
        <a:graphic>
          <a:graphicData uri="http://schemas.openxmlformats.org/presentationml/2006/ole">
            <mc:AlternateContent xmlns:mc="http://schemas.openxmlformats.org/markup-compatibility/2006">
              <mc:Choice xmlns:v="urn:schemas-microsoft-com:vml" Requires="v">
                <p:oleObj spid="_x0000_s43014" name="Equation" r:id="rId3" imgW="1625400" imgH="228600" progId="Equation.DSMT4">
                  <p:embed/>
                </p:oleObj>
              </mc:Choice>
              <mc:Fallback>
                <p:oleObj name="Equation" r:id="rId3" imgW="1625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990600"/>
                        <a:ext cx="280828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7201" name="Rectangle 17"/>
          <p:cNvSpPr>
            <a:spLocks noChangeArrowheads="1"/>
          </p:cNvSpPr>
          <p:nvPr/>
        </p:nvSpPr>
        <p:spPr bwMode="auto">
          <a:xfrm>
            <a:off x="1168400" y="609600"/>
            <a:ext cx="591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ea typeface="楷体_GB2312" pitchFamily="49" charset="-122"/>
              </a:rPr>
              <a:t>考察连续</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系统，其状态空间描述为</a:t>
            </a:r>
          </a:p>
        </p:txBody>
      </p:sp>
    </p:spTree>
    <p:extLst>
      <p:ext uri="{BB962C8B-B14F-4D97-AF65-F5344CB8AC3E}">
        <p14:creationId xmlns:p14="http://schemas.microsoft.com/office/powerpoint/2010/main" val="801455270"/>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7187"/>
                                        </p:tgtEl>
                                        <p:attrNameLst>
                                          <p:attrName>style.visibility</p:attrName>
                                        </p:attrNameLst>
                                      </p:cBhvr>
                                      <p:to>
                                        <p:strVal val="visible"/>
                                      </p:to>
                                    </p:set>
                                    <p:animEffect transition="in" filter="blinds(horizontal)">
                                      <p:cBhvr>
                                        <p:cTn id="7" dur="500"/>
                                        <p:tgtEl>
                                          <p:spTgt spid="477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7201"/>
                                        </p:tgtEl>
                                        <p:attrNameLst>
                                          <p:attrName>style.visibility</p:attrName>
                                        </p:attrNameLst>
                                      </p:cBhvr>
                                      <p:to>
                                        <p:strVal val="visible"/>
                                      </p:to>
                                    </p:set>
                                    <p:animEffect transition="in" filter="blinds(horizontal)">
                                      <p:cBhvr>
                                        <p:cTn id="12" dur="500"/>
                                        <p:tgtEl>
                                          <p:spTgt spid="477201"/>
                                        </p:tgtEl>
                                      </p:cBhvr>
                                    </p:animEffect>
                                  </p:childTnLst>
                                </p:cTn>
                              </p:par>
                              <p:par>
                                <p:cTn id="13" presetID="3" presetClass="entr" presetSubtype="10" fill="hold" nodeType="withEffect">
                                  <p:stCondLst>
                                    <p:cond delay="0"/>
                                  </p:stCondLst>
                                  <p:childTnLst>
                                    <p:set>
                                      <p:cBhvr>
                                        <p:cTn id="14" dur="1" fill="hold">
                                          <p:stCondLst>
                                            <p:cond delay="0"/>
                                          </p:stCondLst>
                                        </p:cTn>
                                        <p:tgtEl>
                                          <p:spTgt spid="477199"/>
                                        </p:tgtEl>
                                        <p:attrNameLst>
                                          <p:attrName>style.visibility</p:attrName>
                                        </p:attrNameLst>
                                      </p:cBhvr>
                                      <p:to>
                                        <p:strVal val="visible"/>
                                      </p:to>
                                    </p:set>
                                    <p:animEffect transition="in" filter="blinds(horizontal)">
                                      <p:cBhvr>
                                        <p:cTn id="15" dur="500"/>
                                        <p:tgtEl>
                                          <p:spTgt spid="4771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7192"/>
                                        </p:tgtEl>
                                        <p:attrNameLst>
                                          <p:attrName>style.visibility</p:attrName>
                                        </p:attrNameLst>
                                      </p:cBhvr>
                                      <p:to>
                                        <p:strVal val="visible"/>
                                      </p:to>
                                    </p:set>
                                    <p:animEffect transition="in" filter="blinds(horizontal)">
                                      <p:cBhvr>
                                        <p:cTn id="20" dur="500"/>
                                        <p:tgtEl>
                                          <p:spTgt spid="4771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77193"/>
                                        </p:tgtEl>
                                        <p:attrNameLst>
                                          <p:attrName>style.visibility</p:attrName>
                                        </p:attrNameLst>
                                      </p:cBhvr>
                                      <p:to>
                                        <p:strVal val="visible"/>
                                      </p:to>
                                    </p:set>
                                    <p:animEffect transition="in" filter="blinds(horizontal)">
                                      <p:cBhvr>
                                        <p:cTn id="25" dur="500"/>
                                        <p:tgtEl>
                                          <p:spTgt spid="4771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77197"/>
                                        </p:tgtEl>
                                        <p:attrNameLst>
                                          <p:attrName>style.visibility</p:attrName>
                                        </p:attrNameLst>
                                      </p:cBhvr>
                                      <p:to>
                                        <p:strVal val="visible"/>
                                      </p:to>
                                    </p:set>
                                    <p:animEffect transition="in" filter="blinds(horizontal)">
                                      <p:cBhvr>
                                        <p:cTn id="30" dur="500"/>
                                        <p:tgtEl>
                                          <p:spTgt spid="47719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77194"/>
                                        </p:tgtEl>
                                        <p:attrNameLst>
                                          <p:attrName>style.visibility</p:attrName>
                                        </p:attrNameLst>
                                      </p:cBhvr>
                                      <p:to>
                                        <p:strVal val="visible"/>
                                      </p:to>
                                    </p:set>
                                    <p:animEffect transition="in" filter="blinds(horizontal)">
                                      <p:cBhvr>
                                        <p:cTn id="33" dur="500"/>
                                        <p:tgtEl>
                                          <p:spTgt spid="47719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77196"/>
                                        </p:tgtEl>
                                        <p:attrNameLst>
                                          <p:attrName>style.visibility</p:attrName>
                                        </p:attrNameLst>
                                      </p:cBhvr>
                                      <p:to>
                                        <p:strVal val="visible"/>
                                      </p:to>
                                    </p:set>
                                    <p:animEffect transition="in" filter="blinds(horizontal)">
                                      <p:cBhvr>
                                        <p:cTn id="36" dur="500"/>
                                        <p:tgtEl>
                                          <p:spTgt spid="4771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77188">
                                            <p:txEl>
                                              <p:pRg st="0" end="0"/>
                                            </p:txEl>
                                          </p:spTgt>
                                        </p:tgtEl>
                                        <p:attrNameLst>
                                          <p:attrName>style.visibility</p:attrName>
                                        </p:attrNameLst>
                                      </p:cBhvr>
                                      <p:to>
                                        <p:strVal val="visible"/>
                                      </p:to>
                                    </p:set>
                                    <p:animEffect transition="in" filter="blinds(horizontal)">
                                      <p:cBhvr>
                                        <p:cTn id="41" dur="500"/>
                                        <p:tgtEl>
                                          <p:spTgt spid="477188">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77188">
                                            <p:txEl>
                                              <p:pRg st="1" end="1"/>
                                            </p:txEl>
                                          </p:spTgt>
                                        </p:tgtEl>
                                        <p:attrNameLst>
                                          <p:attrName>style.visibility</p:attrName>
                                        </p:attrNameLst>
                                      </p:cBhvr>
                                      <p:to>
                                        <p:strVal val="visible"/>
                                      </p:to>
                                    </p:set>
                                    <p:animEffect transition="in" filter="blinds(horizontal)">
                                      <p:cBhvr>
                                        <p:cTn id="46" dur="500"/>
                                        <p:tgtEl>
                                          <p:spTgt spid="477188">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77198"/>
                                        </p:tgtEl>
                                        <p:attrNameLst>
                                          <p:attrName>style.visibility</p:attrName>
                                        </p:attrNameLst>
                                      </p:cBhvr>
                                      <p:to>
                                        <p:strVal val="visible"/>
                                      </p:to>
                                    </p:set>
                                    <p:animEffect transition="in" filter="blinds(horizontal)">
                                      <p:cBhvr>
                                        <p:cTn id="51" dur="500"/>
                                        <p:tgtEl>
                                          <p:spTgt spid="47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p:bldP spid="477188" grpId="0" build="p"/>
      <p:bldP spid="477192" grpId="0"/>
      <p:bldP spid="477193" grpId="0"/>
      <p:bldP spid="477194" grpId="0" animBg="1"/>
      <p:bldP spid="477196" grpId="0"/>
      <p:bldP spid="477197" grpId="0"/>
      <p:bldP spid="477198" grpId="0"/>
      <p:bldP spid="47720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ChangeArrowheads="1"/>
          </p:cNvSpPr>
          <p:nvPr/>
        </p:nvSpPr>
        <p:spPr bwMode="auto">
          <a:xfrm>
            <a:off x="227013" y="258763"/>
            <a:ext cx="4192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系统的稳定性判据 </a:t>
            </a:r>
          </a:p>
        </p:txBody>
      </p:sp>
      <p:sp>
        <p:nvSpPr>
          <p:cNvPr id="615429" name="Text Box 5"/>
          <p:cNvSpPr txBox="1">
            <a:spLocks noChangeArrowheads="1"/>
          </p:cNvSpPr>
          <p:nvPr/>
        </p:nvSpPr>
        <p:spPr bwMode="auto">
          <a:xfrm>
            <a:off x="533400" y="685800"/>
            <a:ext cx="8174038"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5.24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李亚普诺夫判据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维连续</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是渐近稳定的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为，对任给一个</a:t>
            </a:r>
            <a:r>
              <a:rPr lang="en-US" altLang="zh-CN" sz="2000" b="1" i="1">
                <a:latin typeface="Times New Roman" panose="02020603050405020304" pitchFamily="18" charset="0"/>
                <a:ea typeface="楷体_GB2312" pitchFamily="49" charset="-122"/>
              </a:rPr>
              <a:t>n</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正定对称矩阵</a:t>
            </a:r>
            <a:r>
              <a:rPr lang="en-US" altLang="zh-CN" sz="2000" b="1" i="1">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a:t>
            </a:r>
          </a:p>
          <a:p>
            <a:pPr algn="ctr">
              <a:lnSpc>
                <a:spcPct val="120000"/>
              </a:lnSpc>
              <a:spcBef>
                <a:spcPct val="50000"/>
              </a:spcBef>
            </a:pPr>
            <a:r>
              <a:rPr lang="zh-CN" altLang="en-US" sz="2000" b="1">
                <a:latin typeface="Times New Roman" panose="02020603050405020304" pitchFamily="18" charset="0"/>
                <a:ea typeface="楷体_GB2312" pitchFamily="49" charset="-122"/>
              </a:rPr>
              <a:t>李亚普诺夫方程</a:t>
            </a:r>
            <a:r>
              <a:rPr lang="en-US" altLang="zh-CN" sz="2000" b="1" i="1">
                <a:solidFill>
                  <a:srgbClr val="FF0000"/>
                </a:solidFill>
                <a:latin typeface="Times New Roman" panose="02020603050405020304" pitchFamily="18" charset="0"/>
                <a:ea typeface="楷体_GB2312" pitchFamily="49" charset="-122"/>
              </a:rPr>
              <a:t>A</a:t>
            </a:r>
            <a:r>
              <a:rPr lang="en-US" altLang="zh-CN" sz="2000" b="1" i="1" baseline="30000">
                <a:solidFill>
                  <a:srgbClr val="FF0000"/>
                </a:solidFill>
                <a:latin typeface="Times New Roman" panose="02020603050405020304" pitchFamily="18" charset="0"/>
                <a:ea typeface="楷体_GB2312" pitchFamily="49" charset="-122"/>
              </a:rPr>
              <a:t>T</a:t>
            </a:r>
            <a:r>
              <a:rPr lang="en-US" altLang="zh-CN" sz="2000" b="1" i="1">
                <a:solidFill>
                  <a:srgbClr val="FF0000"/>
                </a:solidFill>
                <a:latin typeface="Times New Roman" panose="02020603050405020304" pitchFamily="18" charset="0"/>
                <a:ea typeface="楷体_GB2312" pitchFamily="49" charset="-122"/>
              </a:rPr>
              <a:t>P</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PA </a:t>
            </a:r>
            <a:r>
              <a:rPr lang="en-US" altLang="zh-CN" sz="2000" b="1">
                <a:solidFill>
                  <a:srgbClr val="FF0000"/>
                </a:solidFill>
                <a:latin typeface="Times New Roman" panose="02020603050405020304" pitchFamily="18" charset="0"/>
                <a:ea typeface="楷体_GB2312" pitchFamily="49" charset="-122"/>
              </a:rPr>
              <a:t>= -</a:t>
            </a:r>
            <a:r>
              <a:rPr lang="en-US" altLang="zh-CN" sz="2000" b="1" i="1">
                <a:solidFill>
                  <a:srgbClr val="FF0000"/>
                </a:solidFill>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有唯一</a:t>
            </a:r>
            <a:r>
              <a:rPr lang="en-US" altLang="zh-CN" sz="2000" b="1" i="1">
                <a:latin typeface="Times New Roman" panose="02020603050405020304" pitchFamily="18" charset="0"/>
                <a:ea typeface="楷体_GB2312" pitchFamily="49" charset="-122"/>
              </a:rPr>
              <a:t>n×n</a:t>
            </a:r>
            <a:r>
              <a:rPr lang="zh-CN" altLang="en-US" sz="2000" b="1">
                <a:latin typeface="Times New Roman" panose="02020603050405020304" pitchFamily="18" charset="0"/>
                <a:ea typeface="楷体_GB2312" pitchFamily="49" charset="-122"/>
              </a:rPr>
              <a:t>正定对称解阵</a:t>
            </a:r>
            <a:r>
              <a:rPr lang="en-US" altLang="zh-CN" sz="2000" b="1" i="1">
                <a:latin typeface="Times New Roman" panose="02020603050405020304" pitchFamily="18" charset="0"/>
                <a:ea typeface="楷体_GB2312" pitchFamily="49" charset="-122"/>
              </a:rPr>
              <a:t>P</a:t>
            </a:r>
            <a:endParaRPr lang="en-US" altLang="zh-CN" sz="2000" b="1">
              <a:latin typeface="Times New Roman" panose="02020603050405020304" pitchFamily="18" charset="0"/>
              <a:ea typeface="楷体_GB2312" pitchFamily="49" charset="-122"/>
            </a:endParaRPr>
          </a:p>
          <a:p>
            <a:pPr>
              <a:lnSpc>
                <a:spcPct val="120000"/>
              </a:lnSpc>
              <a:spcBef>
                <a:spcPct val="50000"/>
              </a:spcBef>
            </a:pPr>
            <a:r>
              <a:rPr lang="zh-CN" altLang="en-US" sz="2000" b="1">
                <a:solidFill>
                  <a:srgbClr val="FF0000"/>
                </a:solidFill>
                <a:latin typeface="Times New Roman" panose="02020603050405020304" pitchFamily="18" charset="0"/>
                <a:ea typeface="楷体_GB2312" pitchFamily="49" charset="-122"/>
              </a:rPr>
              <a:t>且候选李亚普诺夫函数为</a:t>
            </a:r>
            <a:r>
              <a:rPr lang="en-US" altLang="zh-CN" sz="2000" b="1" i="1">
                <a:solidFill>
                  <a:srgbClr val="FF0000"/>
                </a:solidFill>
                <a:latin typeface="Times New Roman" panose="02020603050405020304" pitchFamily="18" charset="0"/>
                <a:ea typeface="楷体_GB2312" pitchFamily="49" charset="-122"/>
              </a:rPr>
              <a:t>V</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x</a:t>
            </a:r>
            <a:r>
              <a:rPr lang="en-US" altLang="zh-CN" sz="2000" b="1">
                <a:solidFill>
                  <a:srgbClr val="FF0000"/>
                </a:solidFill>
                <a:latin typeface="Times New Roman" panose="02020603050405020304" pitchFamily="18" charset="0"/>
                <a:ea typeface="楷体_GB2312" pitchFamily="49" charset="-122"/>
              </a:rPr>
              <a:t>) = </a:t>
            </a:r>
            <a:r>
              <a:rPr lang="en-US" altLang="zh-CN" sz="2000" b="1" i="1">
                <a:solidFill>
                  <a:srgbClr val="FF0000"/>
                </a:solidFill>
                <a:latin typeface="Times New Roman" panose="02020603050405020304" pitchFamily="18" charset="0"/>
                <a:ea typeface="楷体_GB2312" pitchFamily="49" charset="-122"/>
              </a:rPr>
              <a:t>x</a:t>
            </a:r>
            <a:r>
              <a:rPr lang="en-US" altLang="zh-CN" sz="2000" b="1" i="1" baseline="30000">
                <a:solidFill>
                  <a:srgbClr val="FF0000"/>
                </a:solidFill>
                <a:latin typeface="Times New Roman" panose="02020603050405020304" pitchFamily="18" charset="0"/>
                <a:ea typeface="楷体_GB2312" pitchFamily="49" charset="-122"/>
              </a:rPr>
              <a:t>T</a:t>
            </a:r>
            <a:r>
              <a:rPr lang="en-US" altLang="zh-CN" sz="2000" b="1" i="1">
                <a:solidFill>
                  <a:srgbClr val="FF0000"/>
                </a:solidFill>
                <a:latin typeface="Times New Roman" panose="02020603050405020304" pitchFamily="18" charset="0"/>
                <a:ea typeface="楷体_GB2312" pitchFamily="49" charset="-122"/>
              </a:rPr>
              <a:t>Px</a:t>
            </a:r>
            <a:r>
              <a:rPr lang="en-US" altLang="zh-CN" sz="2000" b="1">
                <a:solidFill>
                  <a:srgbClr val="FF0000"/>
                </a:solidFill>
                <a:latin typeface="Times New Roman" panose="02020603050405020304" pitchFamily="18" charset="0"/>
                <a:ea typeface="楷体_GB2312" pitchFamily="49" charset="-122"/>
              </a:rPr>
              <a:t> </a:t>
            </a:r>
          </a:p>
        </p:txBody>
      </p:sp>
      <p:sp>
        <p:nvSpPr>
          <p:cNvPr id="615432" name="Rectangle 8"/>
          <p:cNvSpPr>
            <a:spLocks noChangeArrowheads="1"/>
          </p:cNvSpPr>
          <p:nvPr/>
        </p:nvSpPr>
        <p:spPr bwMode="auto">
          <a:xfrm>
            <a:off x="546100" y="2590800"/>
            <a:ext cx="821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充分性：据</a:t>
            </a:r>
            <a:r>
              <a:rPr lang="en-US" altLang="zh-CN" sz="2000" b="1" i="1">
                <a:latin typeface="Times New Roman" panose="02020603050405020304" pitchFamily="18" charset="0"/>
                <a:ea typeface="楷体_GB2312" pitchFamily="49" charset="-122"/>
              </a:rPr>
              <a:t>dV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/dt </a:t>
            </a:r>
            <a:r>
              <a:rPr lang="en-US" altLang="zh-CN" sz="2000" b="1">
                <a:latin typeface="Times New Roman" panose="02020603050405020304" pitchFamily="18" charset="0"/>
                <a:ea typeface="楷体_GB2312" pitchFamily="49" charset="-122"/>
              </a:rPr>
              <a:t>= … = -</a:t>
            </a:r>
            <a:r>
              <a:rPr lang="en-US" altLang="zh-CN" sz="2000" b="1" i="1">
                <a:latin typeface="Times New Roman" panose="02020603050405020304" pitchFamily="18" charset="0"/>
                <a:ea typeface="楷体_GB2312" pitchFamily="49" charset="-122"/>
              </a:rPr>
              <a:t>x</a:t>
            </a:r>
            <a:r>
              <a:rPr lang="en-US" altLang="zh-CN" sz="2000" b="1" i="1" baseline="30000">
                <a:latin typeface="Times New Roman" panose="02020603050405020304" pitchFamily="18" charset="0"/>
                <a:ea typeface="楷体_GB2312" pitchFamily="49" charset="-122"/>
              </a:rPr>
              <a:t>T</a:t>
            </a:r>
            <a:r>
              <a:rPr lang="en-US" altLang="zh-CN" sz="2000" b="1" i="1">
                <a:latin typeface="Times New Roman" panose="02020603050405020304" pitchFamily="18" charset="0"/>
                <a:ea typeface="楷体_GB2312" pitchFamily="49" charset="-122"/>
              </a:rPr>
              <a:t>Qx </a:t>
            </a:r>
            <a:r>
              <a:rPr lang="en-US" altLang="zh-CN" sz="2000" b="1">
                <a:latin typeface="Times New Roman" panose="02020603050405020304" pitchFamily="18" charset="0"/>
                <a:ea typeface="楷体_GB2312" pitchFamily="49" charset="-122"/>
              </a:rPr>
              <a:t>&lt; 0</a:t>
            </a:r>
            <a:r>
              <a:rPr lang="zh-CN" altLang="en-US" sz="2000" b="1">
                <a:latin typeface="Times New Roman" panose="02020603050405020304" pitchFamily="18" charset="0"/>
                <a:ea typeface="楷体_GB2312" pitchFamily="49" charset="-122"/>
              </a:rPr>
              <a:t>，由</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定理易得</a:t>
            </a:r>
            <a:endParaRPr lang="zh-CN" altLang="en-US" sz="2000" b="1">
              <a:latin typeface="Times New Roman" panose="02020603050405020304" pitchFamily="18" charset="0"/>
              <a:ea typeface="楷体_GB2312" pitchFamily="49" charset="-122"/>
              <a:cs typeface="Times New Roman" panose="02020603050405020304" pitchFamily="18" charset="0"/>
            </a:endParaRPr>
          </a:p>
        </p:txBody>
      </p:sp>
      <p:sp>
        <p:nvSpPr>
          <p:cNvPr id="615433" name="Rectangle 9"/>
          <p:cNvSpPr>
            <a:spLocks noChangeArrowheads="1"/>
          </p:cNvSpPr>
          <p:nvPr/>
        </p:nvSpPr>
        <p:spPr bwMode="auto">
          <a:xfrm>
            <a:off x="1066800" y="3048000"/>
            <a:ext cx="7607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000" b="1">
                <a:latin typeface="Times New Roman" panose="02020603050405020304" pitchFamily="18" charset="0"/>
                <a:ea typeface="楷体_GB2312" pitchFamily="49" charset="-122"/>
              </a:rPr>
              <a:t>必要性：对任意正定对称矩阵</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，可找到满足</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方程的惟一正定解</a:t>
            </a:r>
            <a:r>
              <a:rPr lang="en-US" altLang="zh-CN" sz="2000" b="1" i="1">
                <a:latin typeface="Times New Roman" panose="02020603050405020304" pitchFamily="18" charset="0"/>
                <a:ea typeface="楷体_GB2312" pitchFamily="49" charset="-122"/>
              </a:rPr>
              <a:t>P</a:t>
            </a:r>
            <a:r>
              <a:rPr lang="zh-CN" altLang="en-US" sz="2000" b="1">
                <a:latin typeface="Times New Roman" panose="02020603050405020304" pitchFamily="18" charset="0"/>
                <a:ea typeface="楷体_GB2312" pitchFamily="49" charset="-122"/>
              </a:rPr>
              <a:t>为</a:t>
            </a:r>
            <a:endParaRPr lang="zh-CN" altLang="en-US" sz="20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615434" name="Object 10"/>
          <p:cNvGraphicFramePr>
            <a:graphicFrameLocks noChangeAspect="1"/>
          </p:cNvGraphicFramePr>
          <p:nvPr/>
        </p:nvGraphicFramePr>
        <p:xfrm>
          <a:off x="3429000" y="3797300"/>
          <a:ext cx="2057400" cy="622300"/>
        </p:xfrm>
        <a:graphic>
          <a:graphicData uri="http://schemas.openxmlformats.org/presentationml/2006/ole">
            <mc:AlternateContent xmlns:mc="http://schemas.openxmlformats.org/markup-compatibility/2006">
              <mc:Choice xmlns:v="urn:schemas-microsoft-com:vml" Requires="v">
                <p:oleObj spid="_x0000_s44042" name="Equation" r:id="rId3" imgW="1079280" imgH="330120" progId="Equation.DSMT4">
                  <p:embed/>
                </p:oleObj>
              </mc:Choice>
              <mc:Fallback>
                <p:oleObj name="Equation" r:id="rId3" imgW="107928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97300"/>
                        <a:ext cx="2057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35" name="Object 11"/>
          <p:cNvGraphicFramePr>
            <a:graphicFrameLocks noChangeAspect="1"/>
          </p:cNvGraphicFramePr>
          <p:nvPr/>
        </p:nvGraphicFramePr>
        <p:xfrm>
          <a:off x="2928938" y="5562600"/>
          <a:ext cx="3167062" cy="901700"/>
        </p:xfrm>
        <a:graphic>
          <a:graphicData uri="http://schemas.openxmlformats.org/presentationml/2006/ole">
            <mc:AlternateContent xmlns:mc="http://schemas.openxmlformats.org/markup-compatibility/2006">
              <mc:Choice xmlns:v="urn:schemas-microsoft-com:vml" Requires="v">
                <p:oleObj spid="_x0000_s44043" name="Equation" r:id="rId5" imgW="1765080" imgH="507960" progId="Equation.DSMT4">
                  <p:embed/>
                </p:oleObj>
              </mc:Choice>
              <mc:Fallback>
                <p:oleObj name="Equation" r:id="rId5" imgW="1765080" imgH="507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38" y="5562600"/>
                        <a:ext cx="3167062"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36" name="AutoShape 12"/>
          <p:cNvSpPr>
            <a:spLocks noChangeArrowheads="1"/>
          </p:cNvSpPr>
          <p:nvPr/>
        </p:nvSpPr>
        <p:spPr bwMode="auto">
          <a:xfrm>
            <a:off x="4114800" y="4495800"/>
            <a:ext cx="762000" cy="304800"/>
          </a:xfrm>
          <a:prstGeom prst="upArrow">
            <a:avLst>
              <a:gd name="adj1" fmla="val 50000"/>
              <a:gd name="adj2" fmla="val 2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latin typeface="Times New Roman" panose="02020603050405020304" pitchFamily="18" charset="0"/>
            </a:endParaRPr>
          </a:p>
        </p:txBody>
      </p:sp>
      <p:sp>
        <p:nvSpPr>
          <p:cNvPr id="615437" name="Rectangle 13"/>
          <p:cNvSpPr>
            <a:spLocks noChangeArrowheads="1"/>
          </p:cNvSpPr>
          <p:nvPr/>
        </p:nvSpPr>
        <p:spPr bwMode="auto">
          <a:xfrm>
            <a:off x="2895600" y="5562600"/>
            <a:ext cx="3200400" cy="914400"/>
          </a:xfrm>
          <a:prstGeom prst="rect">
            <a:avLst/>
          </a:prstGeom>
          <a:noFill/>
          <a:ln w="25400" algn="ctr">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8" name="Text Box 14"/>
          <p:cNvSpPr txBox="1">
            <a:spLocks noChangeArrowheads="1"/>
          </p:cNvSpPr>
          <p:nvPr/>
        </p:nvSpPr>
        <p:spPr bwMode="auto">
          <a:xfrm>
            <a:off x="6678613" y="5851525"/>
            <a:ext cx="2312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00FF"/>
                </a:solidFill>
                <a:latin typeface="Times New Roman" panose="02020603050405020304" pitchFamily="18" charset="0"/>
                <a:ea typeface="楷体_GB2312" pitchFamily="49" charset="-122"/>
              </a:rPr>
              <a:t>习题</a:t>
            </a:r>
            <a:r>
              <a:rPr lang="en-US" altLang="zh-CN" sz="2000" b="1">
                <a:solidFill>
                  <a:srgbClr val="0000FF"/>
                </a:solidFill>
                <a:latin typeface="Times New Roman" panose="02020603050405020304" pitchFamily="18" charset="0"/>
                <a:ea typeface="楷体_GB2312" pitchFamily="49" charset="-122"/>
              </a:rPr>
              <a:t>3.7</a:t>
            </a:r>
            <a:r>
              <a:rPr lang="zh-CN" altLang="en-US" sz="2000" b="1">
                <a:solidFill>
                  <a:srgbClr val="0000FF"/>
                </a:solidFill>
                <a:latin typeface="Times New Roman" panose="02020603050405020304" pitchFamily="18" charset="0"/>
                <a:ea typeface="楷体_GB2312" pitchFamily="49" charset="-122"/>
              </a:rPr>
              <a:t>，见</a:t>
            </a:r>
            <a:r>
              <a:rPr lang="en-US" altLang="zh-CN" sz="2000" b="1">
                <a:solidFill>
                  <a:srgbClr val="0000FF"/>
                </a:solidFill>
                <a:latin typeface="Times New Roman" panose="02020603050405020304" pitchFamily="18" charset="0"/>
                <a:ea typeface="楷体_GB2312" pitchFamily="49" charset="-122"/>
              </a:rPr>
              <a:t>P.133</a:t>
            </a:r>
          </a:p>
        </p:txBody>
      </p:sp>
      <p:sp>
        <p:nvSpPr>
          <p:cNvPr id="615439" name="Line 15"/>
          <p:cNvSpPr>
            <a:spLocks noChangeShapeType="1"/>
          </p:cNvSpPr>
          <p:nvPr/>
        </p:nvSpPr>
        <p:spPr bwMode="auto">
          <a:xfrm flipH="1">
            <a:off x="6172200" y="6080125"/>
            <a:ext cx="5334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40" name="AutoShape 16"/>
          <p:cNvSpPr>
            <a:spLocks noChangeArrowheads="1"/>
          </p:cNvSpPr>
          <p:nvPr/>
        </p:nvSpPr>
        <p:spPr bwMode="auto">
          <a:xfrm>
            <a:off x="4114800" y="5105400"/>
            <a:ext cx="762000" cy="304800"/>
          </a:xfrm>
          <a:prstGeom prst="upArrow">
            <a:avLst>
              <a:gd name="adj1" fmla="val 50000"/>
              <a:gd name="adj2" fmla="val 2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latin typeface="Times New Roman" panose="02020603050405020304" pitchFamily="18" charset="0"/>
            </a:endParaRPr>
          </a:p>
        </p:txBody>
      </p:sp>
      <p:sp>
        <p:nvSpPr>
          <p:cNvPr id="615442" name="Rectangle 18"/>
          <p:cNvSpPr>
            <a:spLocks noChangeArrowheads="1"/>
          </p:cNvSpPr>
          <p:nvPr/>
        </p:nvSpPr>
        <p:spPr bwMode="auto">
          <a:xfrm>
            <a:off x="4197350" y="4724400"/>
            <a:ext cx="52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latin typeface="Times New Roman" panose="02020603050405020304" pitchFamily="18" charset="0"/>
              </a:rPr>
              <a:t>...</a:t>
            </a:r>
          </a:p>
        </p:txBody>
      </p:sp>
    </p:spTree>
    <p:extLst>
      <p:ext uri="{BB962C8B-B14F-4D97-AF65-F5344CB8AC3E}">
        <p14:creationId xmlns:p14="http://schemas.microsoft.com/office/powerpoint/2010/main" val="2011354616"/>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5427"/>
                                        </p:tgtEl>
                                        <p:attrNameLst>
                                          <p:attrName>style.visibility</p:attrName>
                                        </p:attrNameLst>
                                      </p:cBhvr>
                                      <p:to>
                                        <p:strVal val="visible"/>
                                      </p:to>
                                    </p:set>
                                    <p:animEffect transition="in" filter="blinds(horizontal)">
                                      <p:cBhvr>
                                        <p:cTn id="7" dur="500"/>
                                        <p:tgtEl>
                                          <p:spTgt spid="615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29"/>
                                        </p:tgtEl>
                                        <p:attrNameLst>
                                          <p:attrName>style.visibility</p:attrName>
                                        </p:attrNameLst>
                                      </p:cBhvr>
                                      <p:to>
                                        <p:strVal val="visible"/>
                                      </p:to>
                                    </p:set>
                                    <p:animEffect transition="in" filter="blinds(horizontal)">
                                      <p:cBhvr>
                                        <p:cTn id="12" dur="500"/>
                                        <p:tgtEl>
                                          <p:spTgt spid="615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432"/>
                                        </p:tgtEl>
                                        <p:attrNameLst>
                                          <p:attrName>style.visibility</p:attrName>
                                        </p:attrNameLst>
                                      </p:cBhvr>
                                      <p:to>
                                        <p:strVal val="visible"/>
                                      </p:to>
                                    </p:set>
                                    <p:animEffect transition="in" filter="blinds(horizontal)">
                                      <p:cBhvr>
                                        <p:cTn id="17" dur="500"/>
                                        <p:tgtEl>
                                          <p:spTgt spid="6154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33"/>
                                        </p:tgtEl>
                                        <p:attrNameLst>
                                          <p:attrName>style.visibility</p:attrName>
                                        </p:attrNameLst>
                                      </p:cBhvr>
                                      <p:to>
                                        <p:strVal val="visible"/>
                                      </p:to>
                                    </p:set>
                                    <p:animEffect transition="in" filter="blinds(horizontal)">
                                      <p:cBhvr>
                                        <p:cTn id="22" dur="500"/>
                                        <p:tgtEl>
                                          <p:spTgt spid="615433"/>
                                        </p:tgtEl>
                                      </p:cBhvr>
                                    </p:animEffect>
                                  </p:childTnLst>
                                </p:cTn>
                              </p:par>
                              <p:par>
                                <p:cTn id="23" presetID="3" presetClass="entr" presetSubtype="10" fill="hold" nodeType="withEffect">
                                  <p:stCondLst>
                                    <p:cond delay="0"/>
                                  </p:stCondLst>
                                  <p:childTnLst>
                                    <p:set>
                                      <p:cBhvr>
                                        <p:cTn id="24" dur="1" fill="hold">
                                          <p:stCondLst>
                                            <p:cond delay="0"/>
                                          </p:stCondLst>
                                        </p:cTn>
                                        <p:tgtEl>
                                          <p:spTgt spid="615434"/>
                                        </p:tgtEl>
                                        <p:attrNameLst>
                                          <p:attrName>style.visibility</p:attrName>
                                        </p:attrNameLst>
                                      </p:cBhvr>
                                      <p:to>
                                        <p:strVal val="visible"/>
                                      </p:to>
                                    </p:set>
                                    <p:animEffect transition="in" filter="blinds(horizontal)">
                                      <p:cBhvr>
                                        <p:cTn id="25" dur="500"/>
                                        <p:tgtEl>
                                          <p:spTgt spid="6154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15436"/>
                                        </p:tgtEl>
                                        <p:attrNameLst>
                                          <p:attrName>style.visibility</p:attrName>
                                        </p:attrNameLst>
                                      </p:cBhvr>
                                      <p:to>
                                        <p:strVal val="visible"/>
                                      </p:to>
                                    </p:set>
                                    <p:animEffect transition="in" filter="blinds(horizontal)">
                                      <p:cBhvr>
                                        <p:cTn id="30" dur="500"/>
                                        <p:tgtEl>
                                          <p:spTgt spid="615436"/>
                                        </p:tgtEl>
                                      </p:cBhvr>
                                    </p:animEffect>
                                  </p:childTnLst>
                                </p:cTn>
                              </p:par>
                              <p:par>
                                <p:cTn id="31" presetID="3" presetClass="entr" presetSubtype="10" fill="hold" nodeType="withEffect">
                                  <p:stCondLst>
                                    <p:cond delay="0"/>
                                  </p:stCondLst>
                                  <p:childTnLst>
                                    <p:set>
                                      <p:cBhvr>
                                        <p:cTn id="32" dur="1" fill="hold">
                                          <p:stCondLst>
                                            <p:cond delay="0"/>
                                          </p:stCondLst>
                                        </p:cTn>
                                        <p:tgtEl>
                                          <p:spTgt spid="615435"/>
                                        </p:tgtEl>
                                        <p:attrNameLst>
                                          <p:attrName>style.visibility</p:attrName>
                                        </p:attrNameLst>
                                      </p:cBhvr>
                                      <p:to>
                                        <p:strVal val="visible"/>
                                      </p:to>
                                    </p:set>
                                    <p:animEffect transition="in" filter="blinds(horizontal)">
                                      <p:cBhvr>
                                        <p:cTn id="33" dur="500"/>
                                        <p:tgtEl>
                                          <p:spTgt spid="61543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15437"/>
                                        </p:tgtEl>
                                        <p:attrNameLst>
                                          <p:attrName>style.visibility</p:attrName>
                                        </p:attrNameLst>
                                      </p:cBhvr>
                                      <p:to>
                                        <p:strVal val="visible"/>
                                      </p:to>
                                    </p:set>
                                    <p:animEffect transition="in" filter="blinds(horizontal)">
                                      <p:cBhvr>
                                        <p:cTn id="36" dur="500"/>
                                        <p:tgtEl>
                                          <p:spTgt spid="61543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15440"/>
                                        </p:tgtEl>
                                        <p:attrNameLst>
                                          <p:attrName>style.visibility</p:attrName>
                                        </p:attrNameLst>
                                      </p:cBhvr>
                                      <p:to>
                                        <p:strVal val="visible"/>
                                      </p:to>
                                    </p:set>
                                    <p:animEffect transition="in" filter="blinds(horizontal)">
                                      <p:cBhvr>
                                        <p:cTn id="39" dur="500"/>
                                        <p:tgtEl>
                                          <p:spTgt spid="61544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15442"/>
                                        </p:tgtEl>
                                        <p:attrNameLst>
                                          <p:attrName>style.visibility</p:attrName>
                                        </p:attrNameLst>
                                      </p:cBhvr>
                                      <p:to>
                                        <p:strVal val="visible"/>
                                      </p:to>
                                    </p:set>
                                    <p:animEffect transition="in" filter="blinds(horizontal)">
                                      <p:cBhvr>
                                        <p:cTn id="42" dur="500"/>
                                        <p:tgtEl>
                                          <p:spTgt spid="615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5439"/>
                                        </p:tgtEl>
                                        <p:attrNameLst>
                                          <p:attrName>style.visibility</p:attrName>
                                        </p:attrNameLst>
                                      </p:cBhvr>
                                      <p:to>
                                        <p:strVal val="visible"/>
                                      </p:to>
                                    </p:set>
                                    <p:animEffect transition="in" filter="blinds(horizontal)">
                                      <p:cBhvr>
                                        <p:cTn id="47" dur="500"/>
                                        <p:tgtEl>
                                          <p:spTgt spid="61543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15438"/>
                                        </p:tgtEl>
                                        <p:attrNameLst>
                                          <p:attrName>style.visibility</p:attrName>
                                        </p:attrNameLst>
                                      </p:cBhvr>
                                      <p:to>
                                        <p:strVal val="visible"/>
                                      </p:to>
                                    </p:set>
                                    <p:animEffect transition="in" filter="blinds(horizontal)">
                                      <p:cBhvr>
                                        <p:cTn id="50" dur="500"/>
                                        <p:tgtEl>
                                          <p:spTgt spid="61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p:bldP spid="615429" grpId="0"/>
      <p:bldP spid="615432" grpId="0"/>
      <p:bldP spid="615433" grpId="0"/>
      <p:bldP spid="615436" grpId="0" animBg="1"/>
      <p:bldP spid="615437" grpId="0" animBg="1"/>
      <p:bldP spid="615438" grpId="0"/>
      <p:bldP spid="615439" grpId="0" animBg="1"/>
      <p:bldP spid="615440" grpId="0" animBg="1"/>
      <p:bldP spid="61544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227013" y="258763"/>
            <a:ext cx="4192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系统的稳定性判据 </a:t>
            </a:r>
          </a:p>
        </p:txBody>
      </p:sp>
      <p:sp>
        <p:nvSpPr>
          <p:cNvPr id="616452" name="Text Box 4"/>
          <p:cNvSpPr txBox="1">
            <a:spLocks noChangeArrowheads="1"/>
          </p:cNvSpPr>
          <p:nvPr/>
        </p:nvSpPr>
        <p:spPr bwMode="auto">
          <a:xfrm>
            <a:off x="533400" y="762000"/>
            <a:ext cx="8027988"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5.25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李亚普诺夫判据推广形式</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维连续</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系统和任给实数</a:t>
            </a:r>
            <a:r>
              <a:rPr lang="zh-CN" altLang="en-US" sz="2000" b="1" i="1">
                <a:latin typeface="Times New Roman" panose="02020603050405020304" pitchFamily="18" charset="0"/>
                <a:ea typeface="楷体_GB2312" pitchFamily="49" charset="-122"/>
                <a:sym typeface="Symbol" panose="05050102010706020507" pitchFamily="18" charset="2"/>
              </a:rPr>
              <a:t></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，令矩阵</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特征值为</a:t>
            </a:r>
            <a:r>
              <a:rPr lang="zh-CN" altLang="en-US" sz="2000" b="1" i="1">
                <a:latin typeface="Times New Roman" panose="02020603050405020304" pitchFamily="18" charset="0"/>
                <a:ea typeface="楷体_GB2312" pitchFamily="49" charset="-122"/>
                <a:sym typeface="Symbol" panose="05050102010706020507" pitchFamily="18" charset="2"/>
              </a:rPr>
              <a:t></a:t>
            </a:r>
            <a:r>
              <a:rPr lang="en-US" altLang="zh-CN" sz="2000" b="1" i="1" baseline="-25000">
                <a:latin typeface="Times New Roman" panose="02020603050405020304" pitchFamily="18" charset="0"/>
                <a:ea typeface="楷体_GB2312" pitchFamily="49" charset="-122"/>
              </a:rPr>
              <a:t>i</a:t>
            </a:r>
            <a:r>
              <a:rPr lang="en-US" altLang="zh-CN" sz="2000" b="1" baseline="-25000">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A</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1, 2, </a:t>
            </a:r>
            <a:r>
              <a:rPr lang="en-US" altLang="zh-CN" sz="2000" b="1" i="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，则系统所有特征值均位于</a:t>
            </a:r>
            <a:r>
              <a:rPr lang="en-US" altLang="zh-CN" sz="2000" b="1" i="1">
                <a:latin typeface="Times New Roman" panose="02020603050405020304" pitchFamily="18" charset="0"/>
                <a:ea typeface="楷体_GB2312" pitchFamily="49" charset="-122"/>
              </a:rPr>
              <a:t>s</a:t>
            </a:r>
            <a:r>
              <a:rPr lang="zh-CN" altLang="en-US" sz="2000" b="1">
                <a:latin typeface="Times New Roman" panose="02020603050405020304" pitchFamily="18" charset="0"/>
                <a:ea typeface="楷体_GB2312" pitchFamily="49" charset="-122"/>
              </a:rPr>
              <a:t>平面的直线</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sym typeface="Symbol" panose="05050102010706020507" pitchFamily="18" charset="2"/>
              </a:rPr>
              <a:t> </a:t>
            </a:r>
            <a:r>
              <a:rPr lang="en-US" altLang="zh-CN" sz="2000" b="1" i="1">
                <a:latin typeface="Times New Roman" panose="02020603050405020304" pitchFamily="18" charset="0"/>
                <a:ea typeface="楷体_GB2312" pitchFamily="49" charset="-122"/>
              </a:rPr>
              <a:t>+ j</a:t>
            </a:r>
            <a:r>
              <a:rPr lang="en-US" altLang="zh-CN" sz="2000" b="1" i="1">
                <a:latin typeface="Times New Roman" panose="02020603050405020304" pitchFamily="18" charset="0"/>
                <a:ea typeface="楷体_GB2312" pitchFamily="49" charset="-122"/>
                <a:sym typeface="Symbol" panose="05050102010706020507" pitchFamily="18" charset="2"/>
              </a:rPr>
              <a:t></a:t>
            </a:r>
            <a:r>
              <a:rPr lang="zh-CN" altLang="en-US" sz="2000" b="1">
                <a:latin typeface="Times New Roman" panose="02020603050405020304" pitchFamily="18" charset="0"/>
                <a:ea typeface="楷体_GB2312" pitchFamily="49" charset="-122"/>
              </a:rPr>
              <a:t>左半开平面上，即成立</a:t>
            </a:r>
            <a:r>
              <a:rPr lang="en-US" altLang="zh-CN" sz="2000" b="1">
                <a:solidFill>
                  <a:srgbClr val="FF0000"/>
                </a:solidFill>
                <a:latin typeface="Times New Roman" panose="02020603050405020304" pitchFamily="18" charset="0"/>
                <a:ea typeface="楷体_GB2312" pitchFamily="49" charset="-122"/>
              </a:rPr>
              <a:t>Re</a:t>
            </a:r>
            <a:r>
              <a:rPr lang="en-US" altLang="zh-CN" sz="2000" b="1" i="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000" b="1" i="1" baseline="-25000">
                <a:solidFill>
                  <a:srgbClr val="FF0000"/>
                </a:solidFill>
                <a:latin typeface="Times New Roman" panose="02020603050405020304" pitchFamily="18" charset="0"/>
                <a:ea typeface="楷体_GB2312" pitchFamily="49" charset="-122"/>
              </a:rPr>
              <a:t>i</a:t>
            </a:r>
            <a:r>
              <a:rPr lang="en-US" altLang="zh-CN" sz="2000" b="1" baseline="-25000">
                <a:solidFill>
                  <a:srgbClr val="FF0000"/>
                </a:solidFill>
                <a:latin typeface="Times New Roman" panose="02020603050405020304" pitchFamily="18" charset="0"/>
                <a:ea typeface="楷体_GB2312" pitchFamily="49" charset="-122"/>
              </a:rPr>
              <a:t> </a:t>
            </a:r>
            <a:r>
              <a:rPr lang="en-US" altLang="zh-CN" sz="2000" b="1">
                <a:solidFill>
                  <a:srgbClr val="FF0000"/>
                </a:solidFill>
                <a:latin typeface="Times New Roman" panose="02020603050405020304" pitchFamily="18" charset="0"/>
                <a:ea typeface="楷体_GB2312" pitchFamily="49" charset="-122"/>
              </a:rPr>
              <a:t>(</a:t>
            </a:r>
            <a:r>
              <a:rPr lang="en-US" altLang="zh-CN" sz="2000" b="1" i="1">
                <a:solidFill>
                  <a:srgbClr val="FF0000"/>
                </a:solidFill>
                <a:latin typeface="Times New Roman" panose="02020603050405020304" pitchFamily="18" charset="0"/>
                <a:ea typeface="楷体_GB2312" pitchFamily="49" charset="-122"/>
              </a:rPr>
              <a:t>A</a:t>
            </a:r>
            <a:r>
              <a:rPr lang="en-US" altLang="zh-CN" sz="2000" b="1">
                <a:solidFill>
                  <a:srgbClr val="FF0000"/>
                </a:solidFill>
                <a:latin typeface="Times New Roman" panose="02020603050405020304" pitchFamily="18" charset="0"/>
                <a:ea typeface="楷体_GB2312" pitchFamily="49" charset="-122"/>
              </a:rPr>
              <a:t>) &lt; -</a:t>
            </a:r>
            <a:r>
              <a:rPr lang="en-US" altLang="zh-CN" sz="2000" b="1" i="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 i = </a:t>
            </a:r>
            <a:r>
              <a:rPr lang="en-US" altLang="zh-CN" sz="2000" b="1">
                <a:latin typeface="Times New Roman" panose="02020603050405020304" pitchFamily="18" charset="0"/>
                <a:ea typeface="楷体_GB2312" pitchFamily="49" charset="-122"/>
              </a:rPr>
              <a:t>1, 2, </a:t>
            </a:r>
            <a:r>
              <a:rPr lang="en-US" altLang="zh-CN" sz="2000" b="1" i="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为，对任给一个</a:t>
            </a:r>
            <a:r>
              <a:rPr lang="en-US" altLang="zh-CN" sz="2000" b="1" i="1">
                <a:latin typeface="Times New Roman" panose="02020603050405020304" pitchFamily="18" charset="0"/>
                <a:ea typeface="楷体_GB2312" pitchFamily="49" charset="-122"/>
              </a:rPr>
              <a:t>n</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正定对称矩阵</a:t>
            </a:r>
            <a:r>
              <a:rPr lang="en-US" altLang="zh-CN" sz="2000" b="1" i="1">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a:t>
            </a:r>
          </a:p>
          <a:p>
            <a:pPr>
              <a:lnSpc>
                <a:spcPct val="120000"/>
              </a:lnSpc>
              <a:spcBef>
                <a:spcPct val="50000"/>
              </a:spcBef>
            </a:pPr>
            <a:r>
              <a:rPr lang="zh-CN" altLang="en-US" sz="2000" b="1">
                <a:latin typeface="Times New Roman" panose="02020603050405020304" pitchFamily="18" charset="0"/>
                <a:ea typeface="楷体_GB2312" pitchFamily="49" charset="-122"/>
              </a:rPr>
              <a:t>         推广李亚普诺夫方程</a:t>
            </a:r>
            <a:r>
              <a:rPr lang="en-US" altLang="zh-CN" sz="2000" b="1">
                <a:latin typeface="Times New Roman" panose="02020603050405020304" pitchFamily="18" charset="0"/>
                <a:ea typeface="楷体_GB2312" pitchFamily="49" charset="-122"/>
              </a:rPr>
              <a:t>2</a:t>
            </a:r>
            <a:r>
              <a:rPr lang="en-US" altLang="zh-CN" sz="2000" b="1" i="1">
                <a:latin typeface="Times New Roman" panose="02020603050405020304" pitchFamily="18" charset="0"/>
                <a:ea typeface="楷体_GB2312" pitchFamily="49" charset="-122"/>
                <a:sym typeface="Symbol" panose="05050102010706020507" pitchFamily="18" charset="2"/>
              </a:rPr>
              <a:t></a:t>
            </a:r>
            <a:r>
              <a:rPr lang="en-US" altLang="zh-CN" sz="2000" b="1" i="1">
                <a:latin typeface="Times New Roman" panose="02020603050405020304" pitchFamily="18" charset="0"/>
                <a:ea typeface="楷体_GB2312" pitchFamily="49" charset="-122"/>
              </a:rPr>
              <a:t>P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A</a:t>
            </a:r>
            <a:r>
              <a:rPr lang="en-US" altLang="zh-CN" sz="2000" b="1" baseline="30000">
                <a:latin typeface="Times New Roman" panose="02020603050405020304" pitchFamily="18" charset="0"/>
                <a:ea typeface="楷体_GB2312" pitchFamily="49" charset="-122"/>
              </a:rPr>
              <a:t>T</a:t>
            </a:r>
            <a:r>
              <a:rPr lang="en-US" altLang="zh-CN" sz="2000" b="1" i="1">
                <a:latin typeface="Times New Roman" panose="02020603050405020304" pitchFamily="18" charset="0"/>
                <a:ea typeface="楷体_GB2312" pitchFamily="49" charset="-122"/>
              </a:rPr>
              <a:t>P + PA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有唯一正定解阵</a:t>
            </a:r>
            <a:r>
              <a:rPr lang="en-US" altLang="zh-CN" sz="2000" b="1" i="1">
                <a:latin typeface="Times New Roman" panose="02020603050405020304" pitchFamily="18" charset="0"/>
                <a:ea typeface="楷体_GB2312" pitchFamily="49" charset="-122"/>
              </a:rPr>
              <a:t>P</a:t>
            </a:r>
            <a:endParaRPr lang="en-US" altLang="zh-CN" sz="2000" b="1">
              <a:latin typeface="Times New Roman" panose="02020603050405020304" pitchFamily="18" charset="0"/>
              <a:ea typeface="楷体_GB2312" pitchFamily="49" charset="-122"/>
            </a:endParaRPr>
          </a:p>
        </p:txBody>
      </p:sp>
      <p:sp>
        <p:nvSpPr>
          <p:cNvPr id="616453" name="Rectangle 5"/>
          <p:cNvSpPr>
            <a:spLocks noChangeArrowheads="1"/>
          </p:cNvSpPr>
          <p:nvPr/>
        </p:nvSpPr>
        <p:spPr bwMode="auto">
          <a:xfrm>
            <a:off x="533400" y="3048000"/>
            <a:ext cx="821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令</a:t>
            </a:r>
            <a:r>
              <a:rPr lang="en-US" altLang="zh-CN" sz="2000" b="1" i="1">
                <a:latin typeface="Times New Roman" panose="02020603050405020304" pitchFamily="18" charset="0"/>
                <a:ea typeface="楷体_GB2312" pitchFamily="49" charset="-122"/>
                <a:cs typeface="Times New Roman" panose="02020603050405020304" pitchFamily="18" charset="0"/>
              </a:rPr>
              <a:t>Ã</a:t>
            </a:r>
            <a:r>
              <a:rPr lang="en-US" altLang="zh-CN" sz="2000" b="1" i="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A +</a:t>
            </a:r>
            <a:r>
              <a:rPr lang="el-GR" altLang="zh-CN" sz="2000" b="1" i="1">
                <a:latin typeface="Times New Roman" panose="02020603050405020304" pitchFamily="18" charset="0"/>
                <a:ea typeface="楷体_GB2312" pitchFamily="49" charset="-122"/>
              </a:rPr>
              <a:t>σ</a:t>
            </a:r>
            <a:r>
              <a:rPr lang="en-US" altLang="zh-CN" sz="2000" b="1" i="1">
                <a:latin typeface="Times New Roman" panose="02020603050405020304" pitchFamily="18" charset="0"/>
                <a:ea typeface="楷体_GB2312" pitchFamily="49" charset="-122"/>
              </a:rPr>
              <a:t>I</a:t>
            </a:r>
            <a:r>
              <a:rPr lang="zh-CN" altLang="en-US" sz="2000" b="1">
                <a:latin typeface="Times New Roman" panose="02020603050405020304" pitchFamily="18" charset="0"/>
                <a:ea typeface="楷体_GB2312" pitchFamily="49" charset="-122"/>
              </a:rPr>
              <a:t>，则由前述</a:t>
            </a:r>
            <a:r>
              <a:rPr lang="zh-CN" altLang="en-US" sz="2000" b="1">
                <a:solidFill>
                  <a:srgbClr val="FF0000"/>
                </a:solidFill>
                <a:latin typeface="Times New Roman" panose="02020603050405020304" pitchFamily="18" charset="0"/>
                <a:ea typeface="楷体_GB2312" pitchFamily="49" charset="-122"/>
              </a:rPr>
              <a:t>结论</a:t>
            </a:r>
            <a:r>
              <a:rPr lang="en-US" altLang="zh-CN" sz="2000" b="1">
                <a:solidFill>
                  <a:srgbClr val="FF0000"/>
                </a:solidFill>
                <a:latin typeface="Times New Roman" panose="02020603050405020304" pitchFamily="18" charset="0"/>
                <a:ea typeface="楷体_GB2312" pitchFamily="49" charset="-122"/>
              </a:rPr>
              <a:t>5.24</a:t>
            </a:r>
            <a:r>
              <a:rPr lang="zh-CN" altLang="en-US" sz="2000" b="1">
                <a:latin typeface="Times New Roman" panose="02020603050405020304" pitchFamily="18" charset="0"/>
                <a:ea typeface="楷体_GB2312" pitchFamily="49" charset="-122"/>
              </a:rPr>
              <a:t>可知， </a:t>
            </a:r>
            <a:r>
              <a:rPr lang="zh-CN" altLang="en-US" sz="2000" b="1">
                <a:latin typeface="楷体_GB2312" pitchFamily="49" charset="-122"/>
                <a:ea typeface="楷体_GB2312" pitchFamily="49" charset="-122"/>
              </a:rPr>
              <a:t>①</a:t>
            </a:r>
            <a:r>
              <a:rPr lang="en-US" altLang="zh-CN" sz="2000" b="1">
                <a:latin typeface="Times New Roman" panose="02020603050405020304" pitchFamily="18" charset="0"/>
                <a:ea typeface="楷体_GB2312" pitchFamily="49" charset="-122"/>
              </a:rPr>
              <a:t>Re</a:t>
            </a:r>
            <a:r>
              <a:rPr lang="en-US" altLang="zh-CN" sz="2000" b="1" i="1">
                <a:latin typeface="Times New Roman" panose="02020603050405020304" pitchFamily="18" charset="0"/>
                <a:ea typeface="楷体_GB2312" pitchFamily="49" charset="-122"/>
                <a:sym typeface="Symbol" panose="05050102010706020507" pitchFamily="18" charset="2"/>
              </a:rPr>
              <a:t></a:t>
            </a:r>
            <a:r>
              <a:rPr lang="en-US" altLang="zh-CN" sz="2000" b="1" i="1" baseline="-25000">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Ã</a:t>
            </a:r>
            <a:r>
              <a:rPr lang="en-US" altLang="zh-CN" sz="2000" b="1">
                <a:latin typeface="Times New Roman" panose="02020603050405020304" pitchFamily="18" charset="0"/>
                <a:ea typeface="楷体_GB2312" pitchFamily="49" charset="-122"/>
              </a:rPr>
              <a:t>) &lt; 0</a:t>
            </a:r>
            <a:r>
              <a:rPr lang="zh-CN" altLang="en-US" sz="2000" b="1">
                <a:latin typeface="Times New Roman" panose="02020603050405020304" pitchFamily="18" charset="0"/>
                <a:ea typeface="楷体_GB2312" pitchFamily="49" charset="-122"/>
              </a:rPr>
              <a:t>等价于</a:t>
            </a:r>
          </a:p>
        </p:txBody>
      </p:sp>
      <p:sp>
        <p:nvSpPr>
          <p:cNvPr id="616457" name="Rectangle 9"/>
          <p:cNvSpPr>
            <a:spLocks noChangeArrowheads="1"/>
          </p:cNvSpPr>
          <p:nvPr/>
        </p:nvSpPr>
        <p:spPr bwMode="auto">
          <a:xfrm>
            <a:off x="2933700" y="3641725"/>
            <a:ext cx="445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a:solidFill>
                  <a:srgbClr val="FF0000"/>
                </a:solidFill>
                <a:latin typeface="Times New Roman" panose="02020603050405020304" pitchFamily="18" charset="0"/>
                <a:ea typeface="楷体_GB2312" pitchFamily="49" charset="-122"/>
                <a:cs typeface="Times New Roman" panose="02020603050405020304" pitchFamily="18" charset="0"/>
              </a:rPr>
              <a:t>Ã</a:t>
            </a:r>
            <a:r>
              <a:rPr lang="en-US" altLang="zh-CN" sz="2000" b="1" i="1" baseline="30000">
                <a:solidFill>
                  <a:srgbClr val="FF0000"/>
                </a:solidFill>
                <a:latin typeface="Times New Roman" panose="02020603050405020304" pitchFamily="18" charset="0"/>
                <a:ea typeface="楷体_GB2312" pitchFamily="49" charset="-122"/>
                <a:cs typeface="Times New Roman" panose="02020603050405020304" pitchFamily="18" charset="0"/>
              </a:rPr>
              <a:t>T</a:t>
            </a:r>
            <a:r>
              <a:rPr lang="en-US" altLang="zh-CN" sz="2000" b="1" i="1">
                <a:solidFill>
                  <a:srgbClr val="FF0000"/>
                </a:solidFill>
                <a:latin typeface="Times New Roman" panose="02020603050405020304" pitchFamily="18" charset="0"/>
                <a:ea typeface="楷体_GB2312" pitchFamily="49" charset="-122"/>
                <a:cs typeface="Times New Roman" panose="02020603050405020304" pitchFamily="18" charset="0"/>
              </a:rPr>
              <a:t>P</a:t>
            </a:r>
            <a:r>
              <a:rPr lang="en-US" altLang="zh-CN" sz="20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000" b="1" i="1">
                <a:solidFill>
                  <a:srgbClr val="FF0000"/>
                </a:solidFill>
                <a:latin typeface="Times New Roman" panose="02020603050405020304" pitchFamily="18" charset="0"/>
                <a:ea typeface="楷体_GB2312" pitchFamily="49" charset="-122"/>
                <a:cs typeface="Times New Roman" panose="02020603050405020304" pitchFamily="18" charset="0"/>
              </a:rPr>
              <a:t>PÃ </a:t>
            </a:r>
            <a:r>
              <a:rPr lang="en-US" altLang="zh-CN" sz="2000" b="1">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sz="2000" b="1" i="1">
                <a:solidFill>
                  <a:srgbClr val="FF0000"/>
                </a:solidFill>
                <a:latin typeface="Times New Roman" panose="02020603050405020304" pitchFamily="18" charset="0"/>
                <a:ea typeface="楷体_GB2312" pitchFamily="49" charset="-122"/>
                <a:cs typeface="Times New Roman" panose="02020603050405020304" pitchFamily="18" charset="0"/>
              </a:rPr>
              <a:t>Q</a:t>
            </a:r>
            <a:r>
              <a:rPr lang="zh-CN" altLang="en-US" sz="2000" b="1">
                <a:latin typeface="Times New Roman" panose="02020603050405020304" pitchFamily="18" charset="0"/>
                <a:ea typeface="楷体_GB2312" pitchFamily="49" charset="-122"/>
                <a:cs typeface="Times New Roman" panose="02020603050405020304" pitchFamily="18" charset="0"/>
              </a:rPr>
              <a:t>有唯一正定解阵</a:t>
            </a:r>
            <a:r>
              <a:rPr lang="en-US" altLang="zh-CN" sz="2000" b="1" i="1">
                <a:latin typeface="Times New Roman" panose="02020603050405020304" pitchFamily="18" charset="0"/>
                <a:ea typeface="楷体_GB2312" pitchFamily="49" charset="-122"/>
                <a:cs typeface="Times New Roman" panose="02020603050405020304" pitchFamily="18" charset="0"/>
              </a:rPr>
              <a:t>P</a:t>
            </a:r>
          </a:p>
        </p:txBody>
      </p:sp>
      <p:sp>
        <p:nvSpPr>
          <p:cNvPr id="616459" name="Rectangle 11"/>
          <p:cNvSpPr>
            <a:spLocks noChangeArrowheads="1"/>
          </p:cNvSpPr>
          <p:nvPr/>
        </p:nvSpPr>
        <p:spPr bwMode="auto">
          <a:xfrm>
            <a:off x="2057400" y="44196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000" b="1">
                <a:solidFill>
                  <a:srgbClr val="FF0000"/>
                </a:solidFill>
                <a:latin typeface="Times New Roman" panose="02020603050405020304" pitchFamily="18" charset="0"/>
                <a:ea typeface="楷体_GB2312" pitchFamily="49" charset="-122"/>
              </a:rPr>
              <a:t>2</a:t>
            </a:r>
            <a:r>
              <a:rPr lang="en-US" altLang="zh-CN" sz="2000" b="1" i="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000" b="1" i="1">
                <a:solidFill>
                  <a:srgbClr val="FF0000"/>
                </a:solidFill>
                <a:latin typeface="Times New Roman" panose="02020603050405020304" pitchFamily="18" charset="0"/>
                <a:ea typeface="楷体_GB2312" pitchFamily="49" charset="-122"/>
              </a:rPr>
              <a:t>P </a:t>
            </a:r>
            <a:r>
              <a:rPr lang="en-US" altLang="zh-CN" sz="2000" b="1">
                <a:solidFill>
                  <a:srgbClr val="FF0000"/>
                </a:solidFill>
                <a:latin typeface="Times New Roman" panose="02020603050405020304" pitchFamily="18" charset="0"/>
                <a:ea typeface="楷体_GB2312" pitchFamily="49" charset="-122"/>
              </a:rPr>
              <a:t>+ </a:t>
            </a:r>
            <a:r>
              <a:rPr lang="en-US" altLang="zh-CN" sz="2000" b="1" i="1">
                <a:solidFill>
                  <a:srgbClr val="FF0000"/>
                </a:solidFill>
                <a:latin typeface="Times New Roman" panose="02020603050405020304" pitchFamily="18" charset="0"/>
                <a:ea typeface="楷体_GB2312" pitchFamily="49" charset="-122"/>
              </a:rPr>
              <a:t>A</a:t>
            </a:r>
            <a:r>
              <a:rPr lang="en-US" altLang="zh-CN" sz="2000" b="1" baseline="30000">
                <a:solidFill>
                  <a:srgbClr val="FF0000"/>
                </a:solidFill>
                <a:latin typeface="Times New Roman" panose="02020603050405020304" pitchFamily="18" charset="0"/>
                <a:ea typeface="楷体_GB2312" pitchFamily="49" charset="-122"/>
              </a:rPr>
              <a:t>T</a:t>
            </a:r>
            <a:r>
              <a:rPr lang="en-US" altLang="zh-CN" sz="2000" b="1" i="1">
                <a:solidFill>
                  <a:srgbClr val="FF0000"/>
                </a:solidFill>
                <a:latin typeface="Times New Roman" panose="02020603050405020304" pitchFamily="18" charset="0"/>
                <a:ea typeface="楷体_GB2312" pitchFamily="49" charset="-122"/>
              </a:rPr>
              <a:t>P + PA </a:t>
            </a:r>
            <a:r>
              <a:rPr lang="en-US" altLang="zh-CN" sz="2000" b="1">
                <a:solidFill>
                  <a:srgbClr val="FF0000"/>
                </a:solidFill>
                <a:latin typeface="Times New Roman" panose="02020603050405020304" pitchFamily="18" charset="0"/>
                <a:ea typeface="楷体_GB2312" pitchFamily="49" charset="-122"/>
              </a:rPr>
              <a:t>= -</a:t>
            </a:r>
            <a:r>
              <a:rPr lang="en-US" altLang="zh-CN" sz="2000" b="1" i="1">
                <a:solidFill>
                  <a:srgbClr val="FF0000"/>
                </a:solidFill>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有唯一正定解阵</a:t>
            </a:r>
            <a:r>
              <a:rPr lang="en-US" altLang="zh-CN" sz="2000" b="1" i="1">
                <a:latin typeface="Times New Roman" panose="02020603050405020304" pitchFamily="18" charset="0"/>
                <a:ea typeface="楷体_GB2312" pitchFamily="49" charset="-122"/>
              </a:rPr>
              <a:t>P</a:t>
            </a:r>
          </a:p>
        </p:txBody>
      </p:sp>
      <p:sp>
        <p:nvSpPr>
          <p:cNvPr id="616461" name="Rectangle 13"/>
          <p:cNvSpPr>
            <a:spLocks noChangeArrowheads="1"/>
          </p:cNvSpPr>
          <p:nvPr/>
        </p:nvSpPr>
        <p:spPr bwMode="auto">
          <a:xfrm>
            <a:off x="3489325" y="5241925"/>
            <a:ext cx="161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ea typeface="楷体_GB2312" pitchFamily="49" charset="-122"/>
              </a:rPr>
              <a:t>Re</a:t>
            </a:r>
            <a:r>
              <a:rPr lang="en-US" altLang="zh-CN" sz="2000" b="1" i="1">
                <a:latin typeface="Times New Roman" panose="02020603050405020304" pitchFamily="18" charset="0"/>
                <a:ea typeface="楷体_GB2312" pitchFamily="49" charset="-122"/>
                <a:sym typeface="Symbol" panose="05050102010706020507" pitchFamily="18" charset="2"/>
              </a:rPr>
              <a:t></a:t>
            </a:r>
            <a:r>
              <a:rPr lang="en-US" altLang="zh-CN" sz="2000" b="1" i="1" baseline="-25000">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cs typeface="Times New Roman" panose="02020603050405020304" pitchFamily="18" charset="0"/>
              </a:rPr>
              <a:t>Ã</a:t>
            </a:r>
            <a:r>
              <a:rPr lang="en-US" altLang="zh-CN" sz="2000" b="1">
                <a:latin typeface="Times New Roman" panose="02020603050405020304" pitchFamily="18" charset="0"/>
                <a:ea typeface="楷体_GB2312" pitchFamily="49" charset="-122"/>
                <a:cs typeface="Times New Roman" panose="02020603050405020304" pitchFamily="18" charset="0"/>
              </a:rPr>
              <a:t>) </a:t>
            </a:r>
            <a:r>
              <a:rPr lang="en-US" altLang="zh-CN" sz="2000" b="1">
                <a:latin typeface="Times New Roman" panose="02020603050405020304" pitchFamily="18" charset="0"/>
                <a:ea typeface="楷体_GB2312" pitchFamily="49" charset="-122"/>
              </a:rPr>
              <a:t>&lt; 0</a:t>
            </a:r>
          </a:p>
        </p:txBody>
      </p:sp>
      <p:sp>
        <p:nvSpPr>
          <p:cNvPr id="616463" name="Rectangle 15"/>
          <p:cNvSpPr>
            <a:spLocks noChangeArrowheads="1"/>
          </p:cNvSpPr>
          <p:nvPr/>
        </p:nvSpPr>
        <p:spPr bwMode="auto">
          <a:xfrm>
            <a:off x="5470525" y="5241925"/>
            <a:ext cx="192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panose="02020603050405020304" pitchFamily="18" charset="0"/>
                <a:ea typeface="楷体_GB2312" pitchFamily="49" charset="-122"/>
              </a:rPr>
              <a:t>Re</a:t>
            </a:r>
            <a:r>
              <a:rPr lang="en-US" altLang="zh-CN" sz="2000" b="1" i="1">
                <a:latin typeface="Times New Roman" panose="02020603050405020304" pitchFamily="18" charset="0"/>
                <a:ea typeface="楷体_GB2312" pitchFamily="49" charset="-122"/>
                <a:sym typeface="Symbol" panose="05050102010706020507" pitchFamily="18" charset="2"/>
              </a:rPr>
              <a:t></a:t>
            </a:r>
            <a:r>
              <a:rPr lang="en-US" altLang="zh-CN" sz="2000" b="1" i="1" baseline="-25000">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cs typeface="Times New Roman" panose="02020603050405020304" pitchFamily="18" charset="0"/>
              </a:rPr>
              <a:t>A</a:t>
            </a:r>
            <a:r>
              <a:rPr lang="en-US" altLang="zh-CN" sz="2000" b="1">
                <a:latin typeface="Times New Roman" panose="02020603050405020304" pitchFamily="18" charset="0"/>
                <a:ea typeface="楷体_GB2312" pitchFamily="49" charset="-122"/>
                <a:cs typeface="Times New Roman" panose="02020603050405020304" pitchFamily="18" charset="0"/>
              </a:rPr>
              <a:t>) </a:t>
            </a:r>
            <a:r>
              <a:rPr lang="en-US" altLang="zh-CN" sz="2000" b="1">
                <a:latin typeface="Times New Roman" panose="02020603050405020304" pitchFamily="18" charset="0"/>
                <a:ea typeface="楷体_GB2312" pitchFamily="49" charset="-122"/>
              </a:rPr>
              <a:t>&lt; -</a:t>
            </a:r>
            <a:r>
              <a:rPr lang="el-GR" altLang="zh-CN" sz="2000" b="1" i="1">
                <a:latin typeface="Times New Roman" panose="02020603050405020304" pitchFamily="18" charset="0"/>
                <a:ea typeface="楷体_GB2312" pitchFamily="49" charset="-122"/>
              </a:rPr>
              <a:t>σ</a:t>
            </a:r>
            <a:endParaRPr lang="el-GR" altLang="en-US" sz="2000" b="1" i="1">
              <a:latin typeface="Times New Roman" panose="02020603050405020304" pitchFamily="18" charset="0"/>
              <a:ea typeface="楷体_GB2312" pitchFamily="49" charset="-122"/>
            </a:endParaRPr>
          </a:p>
        </p:txBody>
      </p:sp>
      <p:sp>
        <p:nvSpPr>
          <p:cNvPr id="616464" name="AutoShape 16"/>
          <p:cNvSpPr>
            <a:spLocks noChangeArrowheads="1"/>
          </p:cNvSpPr>
          <p:nvPr/>
        </p:nvSpPr>
        <p:spPr bwMode="auto">
          <a:xfrm>
            <a:off x="4419600" y="4191000"/>
            <a:ext cx="381000" cy="228600"/>
          </a:xfrm>
          <a:prstGeom prst="upDownArrow">
            <a:avLst>
              <a:gd name="adj1" fmla="val 50000"/>
              <a:gd name="adj2" fmla="val 2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66" name="Rectangle 18"/>
          <p:cNvSpPr>
            <a:spLocks noChangeArrowheads="1"/>
          </p:cNvSpPr>
          <p:nvPr/>
        </p:nvSpPr>
        <p:spPr bwMode="auto">
          <a:xfrm>
            <a:off x="1047750" y="5241925"/>
            <a:ext cx="291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又可知等价关系：</a:t>
            </a:r>
            <a:r>
              <a:rPr lang="zh-CN" altLang="en-US" sz="2000" b="1">
                <a:latin typeface="楷体_GB2312" pitchFamily="49" charset="-122"/>
                <a:ea typeface="楷体_GB2312" pitchFamily="49" charset="-122"/>
              </a:rPr>
              <a:t>②</a:t>
            </a:r>
          </a:p>
        </p:txBody>
      </p:sp>
      <p:sp>
        <p:nvSpPr>
          <p:cNvPr id="616467" name="AutoShape 19"/>
          <p:cNvSpPr>
            <a:spLocks noChangeArrowheads="1"/>
          </p:cNvSpPr>
          <p:nvPr/>
        </p:nvSpPr>
        <p:spPr bwMode="auto">
          <a:xfrm>
            <a:off x="5029200" y="5334000"/>
            <a:ext cx="304800" cy="304800"/>
          </a:xfrm>
          <a:prstGeom prst="leftRightArrow">
            <a:avLst>
              <a:gd name="adj1" fmla="val 50000"/>
              <a:gd name="adj2" fmla="val 2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68" name="Rectangle 20"/>
          <p:cNvSpPr>
            <a:spLocks noChangeArrowheads="1"/>
          </p:cNvSpPr>
          <p:nvPr/>
        </p:nvSpPr>
        <p:spPr bwMode="auto">
          <a:xfrm>
            <a:off x="1066800" y="5851525"/>
            <a:ext cx="601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故，基于等价关系</a:t>
            </a:r>
            <a:r>
              <a:rPr lang="zh-CN" altLang="en-US" sz="2000" b="1">
                <a:latin typeface="楷体_GB2312" pitchFamily="49" charset="-122"/>
                <a:ea typeface="楷体_GB2312" pitchFamily="49" charset="-122"/>
              </a:rPr>
              <a:t>①②</a:t>
            </a:r>
            <a:r>
              <a:rPr lang="zh-CN" altLang="en-US" sz="2000" b="1">
                <a:latin typeface="Times New Roman" panose="02020603050405020304" pitchFamily="18" charset="0"/>
                <a:ea typeface="楷体_GB2312" pitchFamily="49" charset="-122"/>
              </a:rPr>
              <a:t>可知结论成立，</a:t>
            </a:r>
            <a:r>
              <a:rPr lang="zh-CN" altLang="en-US" sz="2000" b="1">
                <a:solidFill>
                  <a:srgbClr val="FF0000"/>
                </a:solidFill>
                <a:latin typeface="Times New Roman" panose="02020603050405020304" pitchFamily="18" charset="0"/>
                <a:ea typeface="楷体_GB2312" pitchFamily="49" charset="-122"/>
              </a:rPr>
              <a:t>证毕</a:t>
            </a:r>
          </a:p>
        </p:txBody>
      </p:sp>
    </p:spTree>
    <p:extLst>
      <p:ext uri="{BB962C8B-B14F-4D97-AF65-F5344CB8AC3E}">
        <p14:creationId xmlns:p14="http://schemas.microsoft.com/office/powerpoint/2010/main" val="564071485"/>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6450"/>
                                        </p:tgtEl>
                                        <p:attrNameLst>
                                          <p:attrName>style.visibility</p:attrName>
                                        </p:attrNameLst>
                                      </p:cBhvr>
                                      <p:to>
                                        <p:strVal val="visible"/>
                                      </p:to>
                                    </p:set>
                                    <p:animEffect transition="in" filter="blinds(horizontal)">
                                      <p:cBhvr>
                                        <p:cTn id="7" dur="500"/>
                                        <p:tgtEl>
                                          <p:spTgt spid="616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452"/>
                                        </p:tgtEl>
                                        <p:attrNameLst>
                                          <p:attrName>style.visibility</p:attrName>
                                        </p:attrNameLst>
                                      </p:cBhvr>
                                      <p:to>
                                        <p:strVal val="visible"/>
                                      </p:to>
                                    </p:set>
                                    <p:animEffect transition="in" filter="blinds(horizontal)">
                                      <p:cBhvr>
                                        <p:cTn id="12" dur="500"/>
                                        <p:tgtEl>
                                          <p:spTgt spid="616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6453"/>
                                        </p:tgtEl>
                                        <p:attrNameLst>
                                          <p:attrName>style.visibility</p:attrName>
                                        </p:attrNameLst>
                                      </p:cBhvr>
                                      <p:to>
                                        <p:strVal val="visible"/>
                                      </p:to>
                                    </p:set>
                                    <p:animEffect transition="in" filter="blinds(horizontal)">
                                      <p:cBhvr>
                                        <p:cTn id="17" dur="500"/>
                                        <p:tgtEl>
                                          <p:spTgt spid="61645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16457"/>
                                        </p:tgtEl>
                                        <p:attrNameLst>
                                          <p:attrName>style.visibility</p:attrName>
                                        </p:attrNameLst>
                                      </p:cBhvr>
                                      <p:to>
                                        <p:strVal val="visible"/>
                                      </p:to>
                                    </p:set>
                                    <p:animEffect transition="in" filter="blinds(horizontal)">
                                      <p:cBhvr>
                                        <p:cTn id="20" dur="500"/>
                                        <p:tgtEl>
                                          <p:spTgt spid="6164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16464"/>
                                        </p:tgtEl>
                                        <p:attrNameLst>
                                          <p:attrName>style.visibility</p:attrName>
                                        </p:attrNameLst>
                                      </p:cBhvr>
                                      <p:to>
                                        <p:strVal val="visible"/>
                                      </p:to>
                                    </p:set>
                                    <p:animEffect transition="in" filter="blinds(horizontal)">
                                      <p:cBhvr>
                                        <p:cTn id="25" dur="500"/>
                                        <p:tgtEl>
                                          <p:spTgt spid="61646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16459"/>
                                        </p:tgtEl>
                                        <p:attrNameLst>
                                          <p:attrName>style.visibility</p:attrName>
                                        </p:attrNameLst>
                                      </p:cBhvr>
                                      <p:to>
                                        <p:strVal val="visible"/>
                                      </p:to>
                                    </p:set>
                                    <p:animEffect transition="in" filter="blinds(horizontal)">
                                      <p:cBhvr>
                                        <p:cTn id="28" dur="500"/>
                                        <p:tgtEl>
                                          <p:spTgt spid="6164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16461"/>
                                        </p:tgtEl>
                                        <p:attrNameLst>
                                          <p:attrName>style.visibility</p:attrName>
                                        </p:attrNameLst>
                                      </p:cBhvr>
                                      <p:to>
                                        <p:strVal val="visible"/>
                                      </p:to>
                                    </p:set>
                                    <p:animEffect transition="in" filter="blinds(horizontal)">
                                      <p:cBhvr>
                                        <p:cTn id="33" dur="500"/>
                                        <p:tgtEl>
                                          <p:spTgt spid="61646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16463"/>
                                        </p:tgtEl>
                                        <p:attrNameLst>
                                          <p:attrName>style.visibility</p:attrName>
                                        </p:attrNameLst>
                                      </p:cBhvr>
                                      <p:to>
                                        <p:strVal val="visible"/>
                                      </p:to>
                                    </p:set>
                                    <p:animEffect transition="in" filter="blinds(horizontal)">
                                      <p:cBhvr>
                                        <p:cTn id="36" dur="500"/>
                                        <p:tgtEl>
                                          <p:spTgt spid="61646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16466"/>
                                        </p:tgtEl>
                                        <p:attrNameLst>
                                          <p:attrName>style.visibility</p:attrName>
                                        </p:attrNameLst>
                                      </p:cBhvr>
                                      <p:to>
                                        <p:strVal val="visible"/>
                                      </p:to>
                                    </p:set>
                                    <p:animEffect transition="in" filter="blinds(horizontal)">
                                      <p:cBhvr>
                                        <p:cTn id="39" dur="500"/>
                                        <p:tgtEl>
                                          <p:spTgt spid="61646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16467"/>
                                        </p:tgtEl>
                                        <p:attrNameLst>
                                          <p:attrName>style.visibility</p:attrName>
                                        </p:attrNameLst>
                                      </p:cBhvr>
                                      <p:to>
                                        <p:strVal val="visible"/>
                                      </p:to>
                                    </p:set>
                                    <p:animEffect transition="in" filter="blinds(horizontal)">
                                      <p:cBhvr>
                                        <p:cTn id="42" dur="500"/>
                                        <p:tgtEl>
                                          <p:spTgt spid="6164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6468"/>
                                        </p:tgtEl>
                                        <p:attrNameLst>
                                          <p:attrName>style.visibility</p:attrName>
                                        </p:attrNameLst>
                                      </p:cBhvr>
                                      <p:to>
                                        <p:strVal val="visible"/>
                                      </p:to>
                                    </p:set>
                                    <p:animEffect transition="in" filter="blinds(horizontal)">
                                      <p:cBhvr>
                                        <p:cTn id="47" dur="500"/>
                                        <p:tgtEl>
                                          <p:spTgt spid="616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p:bldP spid="616452" grpId="0"/>
      <p:bldP spid="616453" grpId="0"/>
      <p:bldP spid="616457" grpId="0"/>
      <p:bldP spid="616459" grpId="0"/>
      <p:bldP spid="616461" grpId="0"/>
      <p:bldP spid="616463" grpId="0"/>
      <p:bldP spid="616464" grpId="0" animBg="1"/>
      <p:bldP spid="616466" grpId="0"/>
      <p:bldP spid="616467" grpId="0" animBg="1"/>
      <p:bldP spid="6164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838200" y="214313"/>
            <a:ext cx="6934200" cy="395287"/>
          </a:xfrm>
        </p:spPr>
        <p:txBody>
          <a:bodyPr/>
          <a:lstStyle/>
          <a:p>
            <a:pPr algn="l"/>
            <a:r>
              <a:rPr lang="zh-CN" altLang="en-US" sz="2000" b="1">
                <a:solidFill>
                  <a:schemeClr val="tx1"/>
                </a:solidFill>
                <a:latin typeface="Times New Roman" panose="02020603050405020304" pitchFamily="18" charset="0"/>
                <a:ea typeface="楷体_GB2312" pitchFamily="49" charset="-122"/>
              </a:rPr>
              <a:t>给定一个连续</a:t>
            </a:r>
            <a:r>
              <a:rPr lang="en-US" altLang="zh-CN" sz="2000" b="1">
                <a:solidFill>
                  <a:schemeClr val="tx1"/>
                </a:solidFill>
                <a:latin typeface="Times New Roman" panose="02020603050405020304" pitchFamily="18" charset="0"/>
                <a:ea typeface="楷体_GB2312" pitchFamily="49" charset="-122"/>
              </a:rPr>
              <a:t>LTI</a:t>
            </a:r>
            <a:r>
              <a:rPr lang="zh-CN" altLang="en-US" sz="2000" b="1">
                <a:solidFill>
                  <a:schemeClr val="tx1"/>
                </a:solidFill>
                <a:latin typeface="Times New Roman" panose="02020603050405020304" pitchFamily="18" charset="0"/>
                <a:ea typeface="楷体_GB2312" pitchFamily="49" charset="-122"/>
              </a:rPr>
              <a:t>系统，其状态空间描述为</a:t>
            </a:r>
            <a:endParaRPr lang="zh-CN" altLang="en-US" sz="2000" b="1" u="sng">
              <a:solidFill>
                <a:srgbClr val="FF0000"/>
              </a:solidFill>
              <a:latin typeface="Times New Roman" panose="02020603050405020304" pitchFamily="18" charset="0"/>
              <a:ea typeface="楷体_GB2312" pitchFamily="49" charset="-122"/>
            </a:endParaRPr>
          </a:p>
        </p:txBody>
      </p:sp>
      <p:graphicFrame>
        <p:nvGraphicFramePr>
          <p:cNvPr id="478211" name="Object 3"/>
          <p:cNvGraphicFramePr>
            <a:graphicFrameLocks noChangeAspect="1"/>
          </p:cNvGraphicFramePr>
          <p:nvPr/>
        </p:nvGraphicFramePr>
        <p:xfrm>
          <a:off x="3829050" y="609600"/>
          <a:ext cx="1657350" cy="827088"/>
        </p:xfrm>
        <a:graphic>
          <a:graphicData uri="http://schemas.openxmlformats.org/presentationml/2006/ole">
            <mc:AlternateContent xmlns:mc="http://schemas.openxmlformats.org/markup-compatibility/2006">
              <mc:Choice xmlns:v="urn:schemas-microsoft-com:vml" Requires="v">
                <p:oleObj spid="_x0000_s45094" name="公式" r:id="rId3" imgW="939600" imgH="469800" progId="Equation.3">
                  <p:embed/>
                </p:oleObj>
              </mc:Choice>
              <mc:Fallback>
                <p:oleObj name="公式" r:id="rId3" imgW="93960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609600"/>
                        <a:ext cx="165735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12" name="Rectangle 4"/>
          <p:cNvSpPr>
            <a:spLocks noChangeArrowheads="1"/>
          </p:cNvSpPr>
          <p:nvPr/>
        </p:nvSpPr>
        <p:spPr bwMode="auto">
          <a:xfrm>
            <a:off x="411163" y="1841500"/>
            <a:ext cx="667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solidFill>
                  <a:srgbClr val="FF3300"/>
                </a:solidFill>
                <a:latin typeface="Times New Roman" panose="02020603050405020304" pitchFamily="18" charset="0"/>
                <a:ea typeface="楷体_GB2312" pitchFamily="49" charset="-122"/>
              </a:rPr>
              <a:t>解</a:t>
            </a:r>
            <a:r>
              <a:rPr kumimoji="1" lang="en-US" altLang="zh-CN" sz="2000" b="1">
                <a:solidFill>
                  <a:srgbClr val="FF3300"/>
                </a:solidFill>
                <a:latin typeface="Times New Roman" panose="02020603050405020304" pitchFamily="18" charset="0"/>
                <a:ea typeface="楷体_GB2312" pitchFamily="49" charset="-122"/>
              </a:rPr>
              <a:t>:</a:t>
            </a: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选</a:t>
            </a:r>
            <a:r>
              <a:rPr kumimoji="1" lang="en-US" altLang="zh-CN" sz="2000" b="1" i="1">
                <a:latin typeface="Times New Roman" panose="02020603050405020304" pitchFamily="18" charset="0"/>
                <a:ea typeface="楷体_GB2312" pitchFamily="49" charset="-122"/>
              </a:rPr>
              <a:t>Q </a:t>
            </a:r>
            <a:r>
              <a:rPr kumimoji="1" lang="en-US" altLang="zh-CN" sz="2000" b="1">
                <a:latin typeface="Times New Roman" panose="02020603050405020304" pitchFamily="18" charset="0"/>
                <a:ea typeface="楷体_GB2312" pitchFamily="49" charset="-122"/>
              </a:rPr>
              <a:t>= </a:t>
            </a:r>
            <a:r>
              <a:rPr kumimoji="1" lang="en-US" altLang="zh-CN" sz="2000" b="1" i="1">
                <a:latin typeface="Times New Roman" panose="02020603050405020304" pitchFamily="18" charset="0"/>
                <a:ea typeface="楷体_GB2312" pitchFamily="49" charset="-122"/>
              </a:rPr>
              <a:t>I </a:t>
            </a: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由</a:t>
            </a:r>
            <a:r>
              <a:rPr kumimoji="1" lang="en-US" altLang="zh-CN" sz="2000" b="1" i="1">
                <a:latin typeface="Times New Roman" panose="02020603050405020304" pitchFamily="18" charset="0"/>
                <a:ea typeface="楷体_GB2312" pitchFamily="49" charset="-122"/>
              </a:rPr>
              <a:t>A</a:t>
            </a:r>
            <a:r>
              <a:rPr kumimoji="1" lang="en-US" altLang="zh-CN" sz="2000" b="1" i="1" baseline="30000">
                <a:latin typeface="Times New Roman" panose="02020603050405020304" pitchFamily="18" charset="0"/>
                <a:ea typeface="楷体_GB2312" pitchFamily="49" charset="-122"/>
              </a:rPr>
              <a:t>T</a:t>
            </a:r>
            <a:r>
              <a:rPr kumimoji="1" lang="en-US" altLang="zh-CN" sz="2000" b="1" i="1">
                <a:latin typeface="Times New Roman" panose="02020603050405020304" pitchFamily="18" charset="0"/>
                <a:ea typeface="楷体_GB2312" pitchFamily="49" charset="-122"/>
              </a:rPr>
              <a:t>P</a:t>
            </a:r>
            <a:r>
              <a:rPr kumimoji="1" lang="en-US" altLang="zh-CN" sz="2000" b="1">
                <a:latin typeface="Times New Roman" panose="02020603050405020304" pitchFamily="18" charset="0"/>
                <a:ea typeface="楷体_GB2312" pitchFamily="49" charset="-122"/>
              </a:rPr>
              <a:t>+</a:t>
            </a:r>
            <a:r>
              <a:rPr kumimoji="1" lang="en-US" altLang="zh-CN" sz="2000" b="1" i="1">
                <a:latin typeface="Times New Roman" panose="02020603050405020304" pitchFamily="18" charset="0"/>
                <a:ea typeface="楷体_GB2312" pitchFamily="49" charset="-122"/>
              </a:rPr>
              <a:t>PA </a:t>
            </a:r>
            <a:r>
              <a:rPr kumimoji="1" lang="en-US" altLang="zh-CN" sz="2000" b="1">
                <a:latin typeface="Times New Roman" panose="02020603050405020304" pitchFamily="18" charset="0"/>
                <a:ea typeface="楷体_GB2312" pitchFamily="49" charset="-122"/>
              </a:rPr>
              <a:t>= - </a:t>
            </a:r>
            <a:r>
              <a:rPr kumimoji="1" lang="en-US" altLang="zh-CN" sz="2000" b="1" i="1">
                <a:latin typeface="Times New Roman" panose="02020603050405020304" pitchFamily="18" charset="0"/>
                <a:ea typeface="楷体_GB2312" pitchFamily="49" charset="-122"/>
              </a:rPr>
              <a:t>Q</a:t>
            </a: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a:t>
            </a:r>
            <a:r>
              <a:rPr kumimoji="1" lang="en-US" altLang="zh-CN" sz="2000" b="1" i="1">
                <a:latin typeface="Times New Roman" panose="02020603050405020304" pitchFamily="18" charset="0"/>
                <a:ea typeface="楷体_GB2312" pitchFamily="49" charset="-122"/>
              </a:rPr>
              <a:t>p</a:t>
            </a:r>
            <a:r>
              <a:rPr kumimoji="1" lang="en-US" altLang="zh-CN" sz="2000" b="1" i="1" baseline="-25000">
                <a:latin typeface="Times New Roman" panose="02020603050405020304" pitchFamily="18" charset="0"/>
                <a:ea typeface="楷体_GB2312" pitchFamily="49" charset="-122"/>
              </a:rPr>
              <a:t>ij </a:t>
            </a:r>
            <a:r>
              <a:rPr kumimoji="1" lang="en-US" altLang="zh-CN" sz="2000" b="1">
                <a:latin typeface="Times New Roman" panose="02020603050405020304" pitchFamily="18" charset="0"/>
                <a:ea typeface="楷体_GB2312" pitchFamily="49" charset="-122"/>
              </a:rPr>
              <a:t>= </a:t>
            </a:r>
            <a:r>
              <a:rPr kumimoji="1" lang="en-US" altLang="zh-CN" sz="2000" b="1" i="1">
                <a:latin typeface="Times New Roman" panose="02020603050405020304" pitchFamily="18" charset="0"/>
                <a:ea typeface="楷体_GB2312" pitchFamily="49" charset="-122"/>
              </a:rPr>
              <a:t>p</a:t>
            </a:r>
            <a:r>
              <a:rPr kumimoji="1" lang="en-US" altLang="zh-CN" sz="2000" b="1" i="1" baseline="-25000">
                <a:latin typeface="Times New Roman" panose="02020603050405020304" pitchFamily="18" charset="0"/>
                <a:ea typeface="楷体_GB2312" pitchFamily="49" charset="-122"/>
              </a:rPr>
              <a:t>ji</a:t>
            </a:r>
            <a:r>
              <a:rPr kumimoji="1" lang="en-US" altLang="zh-CN" sz="2000" b="1" i="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，可得</a:t>
            </a:r>
          </a:p>
        </p:txBody>
      </p:sp>
      <p:graphicFrame>
        <p:nvGraphicFramePr>
          <p:cNvPr id="478213" name="Object 5"/>
          <p:cNvGraphicFramePr>
            <a:graphicFrameLocks noChangeAspect="1"/>
          </p:cNvGraphicFramePr>
          <p:nvPr/>
        </p:nvGraphicFramePr>
        <p:xfrm>
          <a:off x="1981200" y="2347913"/>
          <a:ext cx="5130800" cy="728662"/>
        </p:xfrm>
        <a:graphic>
          <a:graphicData uri="http://schemas.openxmlformats.org/presentationml/2006/ole">
            <mc:AlternateContent xmlns:mc="http://schemas.openxmlformats.org/markup-compatibility/2006">
              <mc:Choice xmlns:v="urn:schemas-microsoft-com:vml" Requires="v">
                <p:oleObj spid="_x0000_s45095" name="公式" r:id="rId5" imgW="3416040" imgH="482400" progId="Equation.3">
                  <p:embed/>
                </p:oleObj>
              </mc:Choice>
              <mc:Fallback>
                <p:oleObj name="公式" r:id="rId5" imgW="341604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347913"/>
                        <a:ext cx="5130800"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8214" name="Object 6"/>
          <p:cNvGraphicFramePr>
            <a:graphicFrameLocks noChangeAspect="1"/>
          </p:cNvGraphicFramePr>
          <p:nvPr/>
        </p:nvGraphicFramePr>
        <p:xfrm>
          <a:off x="2185988" y="3198813"/>
          <a:ext cx="2774950" cy="354012"/>
        </p:xfrm>
        <a:graphic>
          <a:graphicData uri="http://schemas.openxmlformats.org/presentationml/2006/ole">
            <mc:AlternateContent xmlns:mc="http://schemas.openxmlformats.org/markup-compatibility/2006">
              <mc:Choice xmlns:v="urn:schemas-microsoft-com:vml" Requires="v">
                <p:oleObj spid="_x0000_s45096" name="公式" r:id="rId7" imgW="1676160" imgH="215640" progId="Equation.3">
                  <p:embed/>
                </p:oleObj>
              </mc:Choice>
              <mc:Fallback>
                <p:oleObj name="公式" r:id="rId7" imgW="16761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988" y="3198813"/>
                        <a:ext cx="277495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8215" name="Object 7"/>
          <p:cNvGraphicFramePr>
            <a:graphicFrameLocks noChangeAspect="1"/>
          </p:cNvGraphicFramePr>
          <p:nvPr/>
        </p:nvGraphicFramePr>
        <p:xfrm>
          <a:off x="2185988" y="3619500"/>
          <a:ext cx="3014662" cy="330200"/>
        </p:xfrm>
        <a:graphic>
          <a:graphicData uri="http://schemas.openxmlformats.org/presentationml/2006/ole">
            <mc:AlternateContent xmlns:mc="http://schemas.openxmlformats.org/markup-compatibility/2006">
              <mc:Choice xmlns:v="urn:schemas-microsoft-com:vml" Requires="v">
                <p:oleObj spid="_x0000_s45097" name="公式" r:id="rId9" imgW="1942920" imgH="215640" progId="Equation.3">
                  <p:embed/>
                </p:oleObj>
              </mc:Choice>
              <mc:Fallback>
                <p:oleObj name="公式" r:id="rId9" imgW="194292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5988" y="3619500"/>
                        <a:ext cx="301466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8216" name="Object 8"/>
          <p:cNvGraphicFramePr>
            <a:graphicFrameLocks noChangeAspect="1"/>
          </p:cNvGraphicFramePr>
          <p:nvPr/>
        </p:nvGraphicFramePr>
        <p:xfrm>
          <a:off x="2185988" y="4016375"/>
          <a:ext cx="3071812" cy="366713"/>
        </p:xfrm>
        <a:graphic>
          <a:graphicData uri="http://schemas.openxmlformats.org/presentationml/2006/ole">
            <mc:AlternateContent xmlns:mc="http://schemas.openxmlformats.org/markup-compatibility/2006">
              <mc:Choice xmlns:v="urn:schemas-microsoft-com:vml" Requires="v">
                <p:oleObj spid="_x0000_s45098" name="公式" r:id="rId11" imgW="1942920" imgH="228600" progId="Equation.3">
                  <p:embed/>
                </p:oleObj>
              </mc:Choice>
              <mc:Fallback>
                <p:oleObj name="公式" r:id="rId11" imgW="19429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5988" y="4016375"/>
                        <a:ext cx="3071812"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8217" name="Object 9"/>
          <p:cNvGraphicFramePr>
            <a:graphicFrameLocks noChangeAspect="1"/>
          </p:cNvGraphicFramePr>
          <p:nvPr/>
        </p:nvGraphicFramePr>
        <p:xfrm>
          <a:off x="2185988" y="4484688"/>
          <a:ext cx="2713037" cy="350837"/>
        </p:xfrm>
        <a:graphic>
          <a:graphicData uri="http://schemas.openxmlformats.org/presentationml/2006/ole">
            <mc:AlternateContent xmlns:mc="http://schemas.openxmlformats.org/markup-compatibility/2006">
              <mc:Choice xmlns:v="urn:schemas-microsoft-com:vml" Requires="v">
                <p:oleObj spid="_x0000_s45099" name="公式" r:id="rId13" imgW="1815840" imgH="228600" progId="Equation.3">
                  <p:embed/>
                </p:oleObj>
              </mc:Choice>
              <mc:Fallback>
                <p:oleObj name="公式" r:id="rId13" imgW="181584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5988" y="4484688"/>
                        <a:ext cx="271303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18" name="Rectangle 10"/>
          <p:cNvSpPr>
            <a:spLocks noChangeArrowheads="1"/>
          </p:cNvSpPr>
          <p:nvPr/>
        </p:nvSpPr>
        <p:spPr bwMode="auto">
          <a:xfrm>
            <a:off x="838200" y="5065713"/>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solidFill>
                  <a:srgbClr val="FF0000"/>
                </a:solidFill>
                <a:latin typeface="Times New Roman" panose="02020603050405020304" pitchFamily="18" charset="0"/>
                <a:ea typeface="楷体_GB2312" pitchFamily="49" charset="-122"/>
              </a:rPr>
              <a:t>注：</a:t>
            </a:r>
            <a:r>
              <a:rPr kumimoji="1" lang="zh-CN" altLang="en-US" sz="2000" b="1">
                <a:latin typeface="Times New Roman" panose="02020603050405020304" pitchFamily="18" charset="0"/>
                <a:ea typeface="楷体_GB2312" pitchFamily="49" charset="-122"/>
              </a:rPr>
              <a:t>由于</a:t>
            </a:r>
            <a:r>
              <a:rPr kumimoji="1" lang="en-US" altLang="zh-CN" sz="2000" b="1" i="1">
                <a:latin typeface="Times New Roman" panose="02020603050405020304" pitchFamily="18" charset="0"/>
                <a:ea typeface="楷体_GB2312" pitchFamily="49" charset="-122"/>
              </a:rPr>
              <a:t>P</a:t>
            </a:r>
            <a:r>
              <a:rPr kumimoji="1" lang="zh-CN" altLang="en-US" sz="2000" b="1">
                <a:latin typeface="Times New Roman" panose="02020603050405020304" pitchFamily="18" charset="0"/>
                <a:ea typeface="楷体_GB2312" pitchFamily="49" charset="-122"/>
              </a:rPr>
              <a:t>的对称性，只有                                          个未知数  </a:t>
            </a:r>
          </a:p>
        </p:txBody>
      </p:sp>
      <p:graphicFrame>
        <p:nvGraphicFramePr>
          <p:cNvPr id="478219" name="Object 11"/>
          <p:cNvGraphicFramePr>
            <a:graphicFrameLocks noChangeAspect="1"/>
          </p:cNvGraphicFramePr>
          <p:nvPr/>
        </p:nvGraphicFramePr>
        <p:xfrm>
          <a:off x="4038600" y="4981575"/>
          <a:ext cx="2268538" cy="612775"/>
        </p:xfrm>
        <a:graphic>
          <a:graphicData uri="http://schemas.openxmlformats.org/presentationml/2006/ole">
            <mc:AlternateContent xmlns:mc="http://schemas.openxmlformats.org/markup-compatibility/2006">
              <mc:Choice xmlns:v="urn:schemas-microsoft-com:vml" Requires="v">
                <p:oleObj spid="_x0000_s45100" name="公式" r:id="rId15" imgW="1384200" imgH="419040" progId="Equation.3">
                  <p:embed/>
                </p:oleObj>
              </mc:Choice>
              <mc:Fallback>
                <p:oleObj name="公式" r:id="rId15" imgW="1384200" imgH="419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4981575"/>
                        <a:ext cx="2268538"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8220" name="Object 12"/>
          <p:cNvGraphicFramePr>
            <a:graphicFrameLocks noChangeAspect="1"/>
          </p:cNvGraphicFramePr>
          <p:nvPr/>
        </p:nvGraphicFramePr>
        <p:xfrm>
          <a:off x="1981200" y="5667375"/>
          <a:ext cx="2600325" cy="1027113"/>
        </p:xfrm>
        <a:graphic>
          <a:graphicData uri="http://schemas.openxmlformats.org/presentationml/2006/ole">
            <mc:AlternateContent xmlns:mc="http://schemas.openxmlformats.org/markup-compatibility/2006">
              <mc:Choice xmlns:v="urn:schemas-microsoft-com:vml" Requires="v">
                <p:oleObj spid="_x0000_s45101" name="公式" r:id="rId17" imgW="1790640" imgH="711000" progId="Equation.3">
                  <p:embed/>
                </p:oleObj>
              </mc:Choice>
              <mc:Fallback>
                <p:oleObj name="公式" r:id="rId17" imgW="1790640" imgH="711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5667375"/>
                        <a:ext cx="2600325"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8221" name="Object 13"/>
          <p:cNvGraphicFramePr>
            <a:graphicFrameLocks noChangeAspect="1"/>
          </p:cNvGraphicFramePr>
          <p:nvPr/>
        </p:nvGraphicFramePr>
        <p:xfrm>
          <a:off x="4783138" y="5667375"/>
          <a:ext cx="2989262" cy="1038225"/>
        </p:xfrm>
        <a:graphic>
          <a:graphicData uri="http://schemas.openxmlformats.org/presentationml/2006/ole">
            <mc:AlternateContent xmlns:mc="http://schemas.openxmlformats.org/markup-compatibility/2006">
              <mc:Choice xmlns:v="urn:schemas-microsoft-com:vml" Requires="v">
                <p:oleObj spid="_x0000_s45102" name="公式" r:id="rId19" imgW="2120760" imgH="736560" progId="Equation.3">
                  <p:embed/>
                </p:oleObj>
              </mc:Choice>
              <mc:Fallback>
                <p:oleObj name="公式" r:id="rId19" imgW="2120760" imgH="736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3138" y="5667375"/>
                        <a:ext cx="2989262"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22" name="Rectangle 14"/>
          <p:cNvSpPr>
            <a:spLocks noChangeArrowheads="1"/>
          </p:cNvSpPr>
          <p:nvPr/>
        </p:nvSpPr>
        <p:spPr bwMode="auto">
          <a:xfrm>
            <a:off x="865188" y="1355725"/>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latin typeface="Times New Roman" panose="02020603050405020304" pitchFamily="18" charset="0"/>
                <a:ea typeface="楷体_GB2312" pitchFamily="49" charset="-122"/>
              </a:rPr>
              <a:t>其平衡状态在坐标原点，试判断该系统的稳定性</a:t>
            </a:r>
          </a:p>
        </p:txBody>
      </p:sp>
      <p:sp>
        <p:nvSpPr>
          <p:cNvPr id="478224" name="Rectangle 16"/>
          <p:cNvSpPr>
            <a:spLocks noChangeArrowheads="1"/>
          </p:cNvSpPr>
          <p:nvPr/>
        </p:nvSpPr>
        <p:spPr bwMode="auto">
          <a:xfrm>
            <a:off x="196850" y="192088"/>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accent2"/>
                </a:solidFill>
                <a:latin typeface="Times New Roman" panose="02020603050405020304" pitchFamily="18" charset="0"/>
                <a:ea typeface="楷体_GB2312" pitchFamily="49" charset="-122"/>
              </a:rPr>
              <a:t>例</a:t>
            </a:r>
            <a:r>
              <a:rPr lang="en-US" altLang="zh-CN" sz="2000" b="1">
                <a:solidFill>
                  <a:schemeClr val="accent2"/>
                </a:solidFill>
                <a:latin typeface="Times New Roman" panose="02020603050405020304" pitchFamily="18" charset="0"/>
                <a:ea typeface="楷体_GB2312" pitchFamily="49" charset="-122"/>
              </a:rPr>
              <a:t>1</a:t>
            </a:r>
            <a:r>
              <a:rPr lang="zh-CN" altLang="en-US" sz="2000" b="1">
                <a:solidFill>
                  <a:schemeClr val="accent2"/>
                </a:solidFill>
                <a:latin typeface="Times New Roman" panose="02020603050405020304" pitchFamily="18" charset="0"/>
                <a:ea typeface="楷体_GB2312" pitchFamily="49" charset="-122"/>
              </a:rPr>
              <a:t>：</a:t>
            </a:r>
          </a:p>
        </p:txBody>
      </p:sp>
      <p:sp>
        <p:nvSpPr>
          <p:cNvPr id="478225" name="AutoShape 17"/>
          <p:cNvSpPr>
            <a:spLocks/>
          </p:cNvSpPr>
          <p:nvPr/>
        </p:nvSpPr>
        <p:spPr bwMode="auto">
          <a:xfrm>
            <a:off x="2022475" y="32004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6" name="AutoShape 18"/>
          <p:cNvSpPr>
            <a:spLocks noChangeArrowheads="1"/>
          </p:cNvSpPr>
          <p:nvPr/>
        </p:nvSpPr>
        <p:spPr bwMode="auto">
          <a:xfrm>
            <a:off x="1524000" y="3810000"/>
            <a:ext cx="304800" cy="381000"/>
          </a:xfrm>
          <a:prstGeom prst="leftRightArrow">
            <a:avLst>
              <a:gd name="adj1" fmla="val 50000"/>
              <a:gd name="adj2" fmla="val 2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7" name="AutoShape 19"/>
          <p:cNvSpPr>
            <a:spLocks noChangeArrowheads="1"/>
          </p:cNvSpPr>
          <p:nvPr/>
        </p:nvSpPr>
        <p:spPr bwMode="auto">
          <a:xfrm>
            <a:off x="1524000" y="5943600"/>
            <a:ext cx="304800" cy="381000"/>
          </a:xfrm>
          <a:prstGeom prst="leftRightArrow">
            <a:avLst>
              <a:gd name="adj1" fmla="val 50000"/>
              <a:gd name="adj2" fmla="val 20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726576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8224"/>
                                        </p:tgtEl>
                                        <p:attrNameLst>
                                          <p:attrName>style.visibility</p:attrName>
                                        </p:attrNameLst>
                                      </p:cBhvr>
                                      <p:to>
                                        <p:strVal val="visible"/>
                                      </p:to>
                                    </p:set>
                                    <p:animEffect transition="in" filter="blinds(horizontal)">
                                      <p:cBhvr>
                                        <p:cTn id="7" dur="500"/>
                                        <p:tgtEl>
                                          <p:spTgt spid="47822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8210"/>
                                        </p:tgtEl>
                                        <p:attrNameLst>
                                          <p:attrName>style.visibility</p:attrName>
                                        </p:attrNameLst>
                                      </p:cBhvr>
                                      <p:to>
                                        <p:strVal val="visible"/>
                                      </p:to>
                                    </p:set>
                                    <p:animEffect transition="in" filter="blinds(horizontal)">
                                      <p:cBhvr>
                                        <p:cTn id="11" dur="500"/>
                                        <p:tgtEl>
                                          <p:spTgt spid="478210"/>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78211"/>
                                        </p:tgtEl>
                                        <p:attrNameLst>
                                          <p:attrName>style.visibility</p:attrName>
                                        </p:attrNameLst>
                                      </p:cBhvr>
                                      <p:to>
                                        <p:strVal val="visible"/>
                                      </p:to>
                                    </p:set>
                                    <p:animEffect transition="in" filter="blinds(horizontal)">
                                      <p:cBhvr>
                                        <p:cTn id="15" dur="500"/>
                                        <p:tgtEl>
                                          <p:spTgt spid="478211"/>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78222"/>
                                        </p:tgtEl>
                                        <p:attrNameLst>
                                          <p:attrName>style.visibility</p:attrName>
                                        </p:attrNameLst>
                                      </p:cBhvr>
                                      <p:to>
                                        <p:strVal val="visible"/>
                                      </p:to>
                                    </p:set>
                                    <p:animEffect transition="in" filter="blinds(horizontal)">
                                      <p:cBhvr>
                                        <p:cTn id="19" dur="500"/>
                                        <p:tgtEl>
                                          <p:spTgt spid="4782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78212"/>
                                        </p:tgtEl>
                                        <p:attrNameLst>
                                          <p:attrName>style.visibility</p:attrName>
                                        </p:attrNameLst>
                                      </p:cBhvr>
                                      <p:to>
                                        <p:strVal val="visible"/>
                                      </p:to>
                                    </p:set>
                                    <p:animEffect transition="in" filter="blinds(horizontal)">
                                      <p:cBhvr>
                                        <p:cTn id="24" dur="500"/>
                                        <p:tgtEl>
                                          <p:spTgt spid="4782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78213"/>
                                        </p:tgtEl>
                                        <p:attrNameLst>
                                          <p:attrName>style.visibility</p:attrName>
                                        </p:attrNameLst>
                                      </p:cBhvr>
                                      <p:to>
                                        <p:strVal val="visible"/>
                                      </p:to>
                                    </p:set>
                                    <p:animEffect transition="in" filter="blinds(horizontal)">
                                      <p:cBhvr>
                                        <p:cTn id="29" dur="500"/>
                                        <p:tgtEl>
                                          <p:spTgt spid="4782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78214"/>
                                        </p:tgtEl>
                                        <p:attrNameLst>
                                          <p:attrName>style.visibility</p:attrName>
                                        </p:attrNameLst>
                                      </p:cBhvr>
                                      <p:to>
                                        <p:strVal val="visible"/>
                                      </p:to>
                                    </p:set>
                                    <p:animEffect transition="in" filter="blinds(horizontal)">
                                      <p:cBhvr>
                                        <p:cTn id="34" dur="500"/>
                                        <p:tgtEl>
                                          <p:spTgt spid="478214"/>
                                        </p:tgtEl>
                                      </p:cBhvr>
                                    </p:animEffect>
                                  </p:childTnLst>
                                </p:cTn>
                              </p:par>
                              <p:par>
                                <p:cTn id="35" presetID="3" presetClass="entr" presetSubtype="10" fill="hold" nodeType="withEffect">
                                  <p:stCondLst>
                                    <p:cond delay="0"/>
                                  </p:stCondLst>
                                  <p:childTnLst>
                                    <p:set>
                                      <p:cBhvr>
                                        <p:cTn id="36" dur="1" fill="hold">
                                          <p:stCondLst>
                                            <p:cond delay="0"/>
                                          </p:stCondLst>
                                        </p:cTn>
                                        <p:tgtEl>
                                          <p:spTgt spid="478215"/>
                                        </p:tgtEl>
                                        <p:attrNameLst>
                                          <p:attrName>style.visibility</p:attrName>
                                        </p:attrNameLst>
                                      </p:cBhvr>
                                      <p:to>
                                        <p:strVal val="visible"/>
                                      </p:to>
                                    </p:set>
                                    <p:animEffect transition="in" filter="blinds(horizontal)">
                                      <p:cBhvr>
                                        <p:cTn id="37" dur="500"/>
                                        <p:tgtEl>
                                          <p:spTgt spid="478215"/>
                                        </p:tgtEl>
                                      </p:cBhvr>
                                    </p:animEffect>
                                  </p:childTnLst>
                                </p:cTn>
                              </p:par>
                              <p:par>
                                <p:cTn id="38" presetID="3" presetClass="entr" presetSubtype="10" fill="hold" nodeType="withEffect">
                                  <p:stCondLst>
                                    <p:cond delay="0"/>
                                  </p:stCondLst>
                                  <p:childTnLst>
                                    <p:set>
                                      <p:cBhvr>
                                        <p:cTn id="39" dur="1" fill="hold">
                                          <p:stCondLst>
                                            <p:cond delay="0"/>
                                          </p:stCondLst>
                                        </p:cTn>
                                        <p:tgtEl>
                                          <p:spTgt spid="478216"/>
                                        </p:tgtEl>
                                        <p:attrNameLst>
                                          <p:attrName>style.visibility</p:attrName>
                                        </p:attrNameLst>
                                      </p:cBhvr>
                                      <p:to>
                                        <p:strVal val="visible"/>
                                      </p:to>
                                    </p:set>
                                    <p:animEffect transition="in" filter="blinds(horizontal)">
                                      <p:cBhvr>
                                        <p:cTn id="40" dur="500"/>
                                        <p:tgtEl>
                                          <p:spTgt spid="478216"/>
                                        </p:tgtEl>
                                      </p:cBhvr>
                                    </p:animEffect>
                                  </p:childTnLst>
                                </p:cTn>
                              </p:par>
                              <p:par>
                                <p:cTn id="41" presetID="3" presetClass="entr" presetSubtype="10" fill="hold" nodeType="withEffect">
                                  <p:stCondLst>
                                    <p:cond delay="0"/>
                                  </p:stCondLst>
                                  <p:childTnLst>
                                    <p:set>
                                      <p:cBhvr>
                                        <p:cTn id="42" dur="1" fill="hold">
                                          <p:stCondLst>
                                            <p:cond delay="0"/>
                                          </p:stCondLst>
                                        </p:cTn>
                                        <p:tgtEl>
                                          <p:spTgt spid="478217"/>
                                        </p:tgtEl>
                                        <p:attrNameLst>
                                          <p:attrName>style.visibility</p:attrName>
                                        </p:attrNameLst>
                                      </p:cBhvr>
                                      <p:to>
                                        <p:strVal val="visible"/>
                                      </p:to>
                                    </p:set>
                                    <p:animEffect transition="in" filter="blinds(horizontal)">
                                      <p:cBhvr>
                                        <p:cTn id="43" dur="500"/>
                                        <p:tgtEl>
                                          <p:spTgt spid="47821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78226"/>
                                        </p:tgtEl>
                                        <p:attrNameLst>
                                          <p:attrName>style.visibility</p:attrName>
                                        </p:attrNameLst>
                                      </p:cBhvr>
                                      <p:to>
                                        <p:strVal val="visible"/>
                                      </p:to>
                                    </p:set>
                                    <p:animEffect transition="in" filter="blinds(horizontal)">
                                      <p:cBhvr>
                                        <p:cTn id="46" dur="500"/>
                                        <p:tgtEl>
                                          <p:spTgt spid="4782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8225"/>
                                        </p:tgtEl>
                                        <p:attrNameLst>
                                          <p:attrName>style.visibility</p:attrName>
                                        </p:attrNameLst>
                                      </p:cBhvr>
                                      <p:to>
                                        <p:strVal val="visible"/>
                                      </p:to>
                                    </p:set>
                                    <p:animEffect transition="in" filter="blinds(horizontal)">
                                      <p:cBhvr>
                                        <p:cTn id="49" dur="500"/>
                                        <p:tgtEl>
                                          <p:spTgt spid="4782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8218"/>
                                        </p:tgtEl>
                                        <p:attrNameLst>
                                          <p:attrName>style.visibility</p:attrName>
                                        </p:attrNameLst>
                                      </p:cBhvr>
                                      <p:to>
                                        <p:strVal val="visible"/>
                                      </p:to>
                                    </p:set>
                                    <p:animEffect transition="in" filter="blinds(horizontal)">
                                      <p:cBhvr>
                                        <p:cTn id="54" dur="500"/>
                                        <p:tgtEl>
                                          <p:spTgt spid="478218"/>
                                        </p:tgtEl>
                                      </p:cBhvr>
                                    </p:animEffect>
                                  </p:childTnLst>
                                </p:cTn>
                              </p:par>
                              <p:par>
                                <p:cTn id="55" presetID="3" presetClass="entr" presetSubtype="10" fill="hold" nodeType="withEffect">
                                  <p:stCondLst>
                                    <p:cond delay="0"/>
                                  </p:stCondLst>
                                  <p:childTnLst>
                                    <p:set>
                                      <p:cBhvr>
                                        <p:cTn id="56" dur="1" fill="hold">
                                          <p:stCondLst>
                                            <p:cond delay="0"/>
                                          </p:stCondLst>
                                        </p:cTn>
                                        <p:tgtEl>
                                          <p:spTgt spid="478219"/>
                                        </p:tgtEl>
                                        <p:attrNameLst>
                                          <p:attrName>style.visibility</p:attrName>
                                        </p:attrNameLst>
                                      </p:cBhvr>
                                      <p:to>
                                        <p:strVal val="visible"/>
                                      </p:to>
                                    </p:set>
                                    <p:animEffect transition="in" filter="blinds(horizontal)">
                                      <p:cBhvr>
                                        <p:cTn id="57" dur="500"/>
                                        <p:tgtEl>
                                          <p:spTgt spid="4782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78220"/>
                                        </p:tgtEl>
                                        <p:attrNameLst>
                                          <p:attrName>style.visibility</p:attrName>
                                        </p:attrNameLst>
                                      </p:cBhvr>
                                      <p:to>
                                        <p:strVal val="visible"/>
                                      </p:to>
                                    </p:set>
                                    <p:animEffect transition="in" filter="blinds(horizontal)">
                                      <p:cBhvr>
                                        <p:cTn id="62" dur="500"/>
                                        <p:tgtEl>
                                          <p:spTgt spid="47822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78227"/>
                                        </p:tgtEl>
                                        <p:attrNameLst>
                                          <p:attrName>style.visibility</p:attrName>
                                        </p:attrNameLst>
                                      </p:cBhvr>
                                      <p:to>
                                        <p:strVal val="visible"/>
                                      </p:to>
                                    </p:set>
                                    <p:animEffect transition="in" filter="blinds(horizontal)">
                                      <p:cBhvr>
                                        <p:cTn id="65" dur="500"/>
                                        <p:tgtEl>
                                          <p:spTgt spid="4782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78221"/>
                                        </p:tgtEl>
                                        <p:attrNameLst>
                                          <p:attrName>style.visibility</p:attrName>
                                        </p:attrNameLst>
                                      </p:cBhvr>
                                      <p:to>
                                        <p:strVal val="visible"/>
                                      </p:to>
                                    </p:set>
                                    <p:animEffect transition="in" filter="blinds(horizontal)">
                                      <p:cBhvr>
                                        <p:cTn id="70" dur="500"/>
                                        <p:tgtEl>
                                          <p:spTgt spid="47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p:bldP spid="478212" grpId="0"/>
      <p:bldP spid="478218" grpId="0"/>
      <p:bldP spid="478222" grpId="0"/>
      <p:bldP spid="478224" grpId="0"/>
      <p:bldP spid="478225" grpId="0" animBg="1"/>
      <p:bldP spid="478226" grpId="0" animBg="1"/>
      <p:bldP spid="4782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234" name="Object 2"/>
          <p:cNvGraphicFramePr>
            <a:graphicFrameLocks noChangeAspect="1"/>
          </p:cNvGraphicFramePr>
          <p:nvPr/>
        </p:nvGraphicFramePr>
        <p:xfrm>
          <a:off x="763588" y="609600"/>
          <a:ext cx="4267200" cy="1736725"/>
        </p:xfrm>
        <a:graphic>
          <a:graphicData uri="http://schemas.openxmlformats.org/presentationml/2006/ole">
            <mc:AlternateContent xmlns:mc="http://schemas.openxmlformats.org/markup-compatibility/2006">
              <mc:Choice xmlns:v="urn:schemas-microsoft-com:vml" Requires="v">
                <p:oleObj spid="_x0000_s46094" name="公式" r:id="rId3" imgW="5206680" imgH="2184120" progId="Equation.3">
                  <p:embed/>
                </p:oleObj>
              </mc:Choice>
              <mc:Fallback>
                <p:oleObj name="公式" r:id="rId3" imgW="5206680" imgH="218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609600"/>
                        <a:ext cx="4267200"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9235" name="Object 3"/>
          <p:cNvGraphicFramePr>
            <a:graphicFrameLocks noChangeAspect="1"/>
          </p:cNvGraphicFramePr>
          <p:nvPr/>
        </p:nvGraphicFramePr>
        <p:xfrm>
          <a:off x="6572250" y="838200"/>
          <a:ext cx="1733550" cy="1354138"/>
        </p:xfrm>
        <a:graphic>
          <a:graphicData uri="http://schemas.openxmlformats.org/presentationml/2006/ole">
            <mc:AlternateContent xmlns:mc="http://schemas.openxmlformats.org/markup-compatibility/2006">
              <mc:Choice xmlns:v="urn:schemas-microsoft-com:vml" Requires="v">
                <p:oleObj spid="_x0000_s46095" name="公式" r:id="rId5" imgW="1002960" imgH="787320" progId="Equation.3">
                  <p:embed/>
                </p:oleObj>
              </mc:Choice>
              <mc:Fallback>
                <p:oleObj name="公式" r:id="rId5" imgW="1002960" imgH="787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0" y="838200"/>
                        <a:ext cx="1733550" cy="135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6" name="Rectangle 4"/>
          <p:cNvSpPr>
            <a:spLocks noChangeArrowheads="1"/>
          </p:cNvSpPr>
          <p:nvPr/>
        </p:nvSpPr>
        <p:spPr bwMode="auto">
          <a:xfrm>
            <a:off x="5257800" y="12954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latin typeface="Times New Roman" panose="02020603050405020304" pitchFamily="18" charset="0"/>
                <a:ea typeface="楷体_GB2312" pitchFamily="49" charset="-122"/>
              </a:rPr>
              <a:t>从而，可得 </a:t>
            </a:r>
          </a:p>
        </p:txBody>
      </p:sp>
      <p:graphicFrame>
        <p:nvGraphicFramePr>
          <p:cNvPr id="479237" name="Object 5"/>
          <p:cNvGraphicFramePr>
            <a:graphicFrameLocks noChangeAspect="1"/>
          </p:cNvGraphicFramePr>
          <p:nvPr/>
        </p:nvGraphicFramePr>
        <p:xfrm>
          <a:off x="2667000" y="2898775"/>
          <a:ext cx="4248150" cy="1444625"/>
        </p:xfrm>
        <a:graphic>
          <a:graphicData uri="http://schemas.openxmlformats.org/presentationml/2006/ole">
            <mc:AlternateContent xmlns:mc="http://schemas.openxmlformats.org/markup-compatibility/2006">
              <mc:Choice xmlns:v="urn:schemas-microsoft-com:vml" Requires="v">
                <p:oleObj spid="_x0000_s46096" name="公式" r:id="rId7" imgW="2286000" imgH="787320" progId="Equation.3">
                  <p:embed/>
                </p:oleObj>
              </mc:Choice>
              <mc:Fallback>
                <p:oleObj name="公式" r:id="rId7" imgW="2286000" imgH="787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898775"/>
                        <a:ext cx="4248150" cy="144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9" name="Text Box 7"/>
          <p:cNvSpPr txBox="1">
            <a:spLocks noChangeArrowheads="1"/>
          </p:cNvSpPr>
          <p:nvPr/>
        </p:nvSpPr>
        <p:spPr bwMode="auto">
          <a:xfrm>
            <a:off x="539750" y="5365750"/>
            <a:ext cx="8172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pPr>
            <a:r>
              <a:rPr lang="zh-CN" altLang="en-US" sz="2000" b="1">
                <a:solidFill>
                  <a:srgbClr val="FF0000"/>
                </a:solidFill>
                <a:latin typeface="Times New Roman" panose="02020603050405020304" pitchFamily="18" charset="0"/>
                <a:ea typeface="楷体_GB2312" pitchFamily="49" charset="-122"/>
              </a:rPr>
              <a:t>注： </a:t>
            </a:r>
            <a:r>
              <a:rPr lang="zh-CN" altLang="en-US" sz="2000" b="1">
                <a:latin typeface="Times New Roman" panose="02020603050405020304" pitchFamily="18" charset="0"/>
                <a:ea typeface="楷体_GB2312" pitchFamily="49" charset="-122"/>
              </a:rPr>
              <a:t>原则上</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为任意正定对称阵，且系统渐近稳定性的判断结果与</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的不同选取无关。具体应用时，</a:t>
            </a:r>
            <a:r>
              <a:rPr lang="en-US" altLang="zh-CN" sz="2000" b="1" i="1">
                <a:solidFill>
                  <a:srgbClr val="FF0000"/>
                </a:solidFill>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常常取为</a:t>
            </a:r>
            <a:r>
              <a:rPr lang="zh-CN" altLang="en-US" sz="2000" b="1">
                <a:solidFill>
                  <a:srgbClr val="FF0000"/>
                </a:solidFill>
                <a:latin typeface="Times New Roman" panose="02020603050405020304" pitchFamily="18" charset="0"/>
                <a:ea typeface="楷体_GB2312" pitchFamily="49" charset="-122"/>
              </a:rPr>
              <a:t>正定对角阵或单位阵</a:t>
            </a:r>
            <a:r>
              <a:rPr lang="zh-CN" altLang="en-US" sz="2000" b="1">
                <a:latin typeface="Times New Roman" panose="02020603050405020304" pitchFamily="18" charset="0"/>
                <a:ea typeface="楷体_GB2312" pitchFamily="49" charset="-122"/>
              </a:rPr>
              <a:t>，以简化计算结果</a:t>
            </a:r>
          </a:p>
        </p:txBody>
      </p:sp>
      <p:sp>
        <p:nvSpPr>
          <p:cNvPr id="479241" name="Rectangle 9"/>
          <p:cNvSpPr>
            <a:spLocks noChangeArrowheads="1"/>
          </p:cNvSpPr>
          <p:nvPr/>
        </p:nvSpPr>
        <p:spPr bwMode="auto">
          <a:xfrm>
            <a:off x="609600" y="25146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latin typeface="Times New Roman" panose="02020603050405020304" pitchFamily="18" charset="0"/>
                <a:ea typeface="楷体_GB2312" pitchFamily="49" charset="-122"/>
              </a:rPr>
              <a:t>利用</a:t>
            </a:r>
            <a:r>
              <a:rPr kumimoji="1" lang="en-US" altLang="zh-CN" sz="2000" b="1" i="1">
                <a:latin typeface="Times New Roman" panose="02020603050405020304" pitchFamily="18" charset="0"/>
                <a:ea typeface="楷体_GB2312" pitchFamily="49" charset="-122"/>
              </a:rPr>
              <a:t>Sylvester</a:t>
            </a:r>
            <a:r>
              <a:rPr kumimoji="1" lang="zh-CN" altLang="en-US" sz="2000" b="1">
                <a:latin typeface="Times New Roman" panose="02020603050405020304" pitchFamily="18" charset="0"/>
                <a:ea typeface="楷体_GB2312" pitchFamily="49" charset="-122"/>
              </a:rPr>
              <a:t>判据，可知</a:t>
            </a:r>
          </a:p>
        </p:txBody>
      </p:sp>
      <p:sp>
        <p:nvSpPr>
          <p:cNvPr id="479242" name="Rectangle 10"/>
          <p:cNvSpPr>
            <a:spLocks noChangeArrowheads="1"/>
          </p:cNvSpPr>
          <p:nvPr/>
        </p:nvSpPr>
        <p:spPr bwMode="auto">
          <a:xfrm>
            <a:off x="196850" y="192088"/>
            <a:ext cx="292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accent2"/>
                </a:solidFill>
                <a:latin typeface="Times New Roman" panose="02020603050405020304" pitchFamily="18" charset="0"/>
                <a:ea typeface="楷体_GB2312" pitchFamily="49" charset="-122"/>
              </a:rPr>
              <a:t>例</a:t>
            </a:r>
            <a:r>
              <a:rPr lang="en-US" altLang="zh-CN" sz="2000" b="1">
                <a:solidFill>
                  <a:schemeClr val="accent2"/>
                </a:solidFill>
                <a:latin typeface="Times New Roman" panose="02020603050405020304" pitchFamily="18" charset="0"/>
                <a:ea typeface="楷体_GB2312" pitchFamily="49" charset="-122"/>
              </a:rPr>
              <a:t>1</a:t>
            </a:r>
            <a:r>
              <a:rPr lang="zh-CN" altLang="en-US" sz="2000" b="1">
                <a:solidFill>
                  <a:schemeClr val="accent2"/>
                </a:solidFill>
                <a:latin typeface="Times New Roman" panose="02020603050405020304" pitchFamily="18" charset="0"/>
                <a:ea typeface="楷体_GB2312" pitchFamily="49" charset="-122"/>
              </a:rPr>
              <a:t>：解</a:t>
            </a:r>
          </a:p>
        </p:txBody>
      </p:sp>
      <p:sp>
        <p:nvSpPr>
          <p:cNvPr id="479244" name="Rectangle 12"/>
          <p:cNvSpPr>
            <a:spLocks noChangeArrowheads="1"/>
          </p:cNvSpPr>
          <p:nvPr/>
        </p:nvSpPr>
        <p:spPr bwMode="auto">
          <a:xfrm>
            <a:off x="606425" y="4860925"/>
            <a:ext cx="6861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latin typeface="Times New Roman" panose="02020603050405020304" pitchFamily="18" charset="0"/>
                <a:ea typeface="楷体_GB2312" pitchFamily="49" charset="-122"/>
                <a:sym typeface="Symbol" panose="05050102010706020507" pitchFamily="18" charset="2"/>
              </a:rPr>
              <a:t>  </a:t>
            </a: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sym typeface="Symbol" panose="05050102010706020507" pitchFamily="18" charset="2"/>
              </a:rPr>
              <a:t>系统是渐近稳定的   </a:t>
            </a:r>
            <a:r>
              <a:rPr kumimoji="1" lang="en-US" altLang="zh-CN" sz="2000" b="1">
                <a:latin typeface="Times New Roman" panose="02020603050405020304" pitchFamily="18" charset="0"/>
                <a:ea typeface="楷体_GB2312" pitchFamily="49" charset="-122"/>
                <a:sym typeface="Symbol" panose="05050102010706020507" pitchFamily="18" charset="2"/>
              </a:rPr>
              <a:t>——</a:t>
            </a:r>
            <a:r>
              <a:rPr kumimoji="1" lang="en-US" altLang="zh-CN" sz="2000" b="1" i="1">
                <a:latin typeface="Times New Roman" panose="02020603050405020304" pitchFamily="18" charset="0"/>
                <a:ea typeface="楷体_GB2312" pitchFamily="49" charset="-122"/>
                <a:sym typeface="Symbol" panose="05050102010706020507" pitchFamily="18" charset="2"/>
              </a:rPr>
              <a:t>Lyapunov</a:t>
            </a:r>
            <a:r>
              <a:rPr kumimoji="1" lang="zh-CN" altLang="en-US" sz="2000" b="1">
                <a:latin typeface="Times New Roman" panose="02020603050405020304" pitchFamily="18" charset="0"/>
                <a:ea typeface="楷体_GB2312" pitchFamily="49" charset="-122"/>
                <a:sym typeface="Symbol" panose="05050102010706020507" pitchFamily="18" charset="2"/>
              </a:rPr>
              <a:t>判据</a:t>
            </a:r>
          </a:p>
        </p:txBody>
      </p:sp>
      <p:sp>
        <p:nvSpPr>
          <p:cNvPr id="479246" name="Rectangle 14"/>
          <p:cNvSpPr>
            <a:spLocks noChangeArrowheads="1"/>
          </p:cNvSpPr>
          <p:nvPr/>
        </p:nvSpPr>
        <p:spPr bwMode="auto">
          <a:xfrm>
            <a:off x="609600" y="4419600"/>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latin typeface="Times New Roman" panose="02020603050405020304" pitchFamily="18" charset="0"/>
                <a:ea typeface="楷体_GB2312" pitchFamily="49" charset="-122"/>
                <a:sym typeface="Symbol" panose="05050102010706020507" pitchFamily="18" charset="2"/>
              </a:rPr>
              <a:t></a:t>
            </a:r>
            <a:r>
              <a:rPr kumimoji="1" lang="en-US" altLang="zh-CN" sz="2000" b="1">
                <a:solidFill>
                  <a:schemeClr val="tx2"/>
                </a:solidFill>
                <a:latin typeface="Times New Roman" panose="02020603050405020304" pitchFamily="18" charset="0"/>
                <a:ea typeface="楷体_GB2312" pitchFamily="49" charset="-122"/>
              </a:rPr>
              <a:t>    </a:t>
            </a:r>
            <a:r>
              <a:rPr kumimoji="1" lang="en-US" altLang="zh-CN" sz="2000" b="1" i="1">
                <a:latin typeface="Times New Roman" panose="02020603050405020304" pitchFamily="18" charset="0"/>
                <a:ea typeface="楷体_GB2312" pitchFamily="49" charset="-122"/>
              </a:rPr>
              <a:t>P </a:t>
            </a:r>
            <a:r>
              <a:rPr kumimoji="1" lang="en-US" altLang="zh-CN" sz="2000" b="1">
                <a:latin typeface="Times New Roman" panose="02020603050405020304" pitchFamily="18" charset="0"/>
                <a:ea typeface="楷体_GB2312" pitchFamily="49" charset="-122"/>
              </a:rPr>
              <a:t>&gt; 0</a:t>
            </a:r>
            <a:r>
              <a:rPr kumimoji="1" lang="zh-CN" altLang="en-US" sz="2000" b="1">
                <a:latin typeface="Times New Roman" panose="02020603050405020304" pitchFamily="18" charset="0"/>
                <a:ea typeface="楷体_GB2312" pitchFamily="49" charset="-122"/>
              </a:rPr>
              <a:t>即为</a:t>
            </a:r>
            <a:r>
              <a:rPr kumimoji="1" lang="en-US" altLang="zh-CN" sz="2000" b="1" i="1">
                <a:latin typeface="Times New Roman" panose="02020603050405020304" pitchFamily="18" charset="0"/>
                <a:ea typeface="楷体_GB2312" pitchFamily="49" charset="-122"/>
              </a:rPr>
              <a:t>Lyapunov</a:t>
            </a:r>
            <a:r>
              <a:rPr kumimoji="1" lang="zh-CN" altLang="en-US" sz="2000" b="1">
                <a:latin typeface="Times New Roman" panose="02020603050405020304" pitchFamily="18" charset="0"/>
                <a:ea typeface="楷体_GB2312" pitchFamily="49" charset="-122"/>
              </a:rPr>
              <a:t>方程正定解阵</a:t>
            </a:r>
          </a:p>
        </p:txBody>
      </p:sp>
    </p:spTree>
    <p:extLst>
      <p:ext uri="{BB962C8B-B14F-4D97-AF65-F5344CB8AC3E}">
        <p14:creationId xmlns:p14="http://schemas.microsoft.com/office/powerpoint/2010/main" val="1437675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9242"/>
                                        </p:tgtEl>
                                        <p:attrNameLst>
                                          <p:attrName>style.visibility</p:attrName>
                                        </p:attrNameLst>
                                      </p:cBhvr>
                                      <p:to>
                                        <p:strVal val="visible"/>
                                      </p:to>
                                    </p:set>
                                    <p:animEffect transition="in" filter="blinds(horizontal)">
                                      <p:cBhvr>
                                        <p:cTn id="7" dur="500"/>
                                        <p:tgtEl>
                                          <p:spTgt spid="479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79234"/>
                                        </p:tgtEl>
                                        <p:attrNameLst>
                                          <p:attrName>style.visibility</p:attrName>
                                        </p:attrNameLst>
                                      </p:cBhvr>
                                      <p:to>
                                        <p:strVal val="visible"/>
                                      </p:to>
                                    </p:set>
                                    <p:animEffect transition="in" filter="randombar(horizontal)">
                                      <p:cBhvr>
                                        <p:cTn id="12" dur="500"/>
                                        <p:tgtEl>
                                          <p:spTgt spid="479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79236"/>
                                        </p:tgtEl>
                                        <p:attrNameLst>
                                          <p:attrName>style.visibility</p:attrName>
                                        </p:attrNameLst>
                                      </p:cBhvr>
                                      <p:to>
                                        <p:strVal val="visible"/>
                                      </p:to>
                                    </p:set>
                                    <p:animEffect transition="in" filter="randombar(horizontal)">
                                      <p:cBhvr>
                                        <p:cTn id="17" dur="500"/>
                                        <p:tgtEl>
                                          <p:spTgt spid="479236"/>
                                        </p:tgtEl>
                                      </p:cBhvr>
                                    </p:animEffect>
                                  </p:childTnLst>
                                </p:cTn>
                              </p:par>
                              <p:par>
                                <p:cTn id="18" presetID="14" presetClass="entr" presetSubtype="10" fill="hold" nodeType="withEffect">
                                  <p:stCondLst>
                                    <p:cond delay="0"/>
                                  </p:stCondLst>
                                  <p:childTnLst>
                                    <p:set>
                                      <p:cBhvr>
                                        <p:cTn id="19" dur="1" fill="hold">
                                          <p:stCondLst>
                                            <p:cond delay="0"/>
                                          </p:stCondLst>
                                        </p:cTn>
                                        <p:tgtEl>
                                          <p:spTgt spid="479235"/>
                                        </p:tgtEl>
                                        <p:attrNameLst>
                                          <p:attrName>style.visibility</p:attrName>
                                        </p:attrNameLst>
                                      </p:cBhvr>
                                      <p:to>
                                        <p:strVal val="visible"/>
                                      </p:to>
                                    </p:set>
                                    <p:animEffect transition="in" filter="randombar(horizontal)">
                                      <p:cBhvr>
                                        <p:cTn id="20" dur="500"/>
                                        <p:tgtEl>
                                          <p:spTgt spid="4792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9241"/>
                                        </p:tgtEl>
                                        <p:attrNameLst>
                                          <p:attrName>style.visibility</p:attrName>
                                        </p:attrNameLst>
                                      </p:cBhvr>
                                      <p:to>
                                        <p:strVal val="visible"/>
                                      </p:to>
                                    </p:set>
                                    <p:animEffect transition="in" filter="randombar(horizontal)">
                                      <p:cBhvr>
                                        <p:cTn id="25" dur="500"/>
                                        <p:tgtEl>
                                          <p:spTgt spid="479241"/>
                                        </p:tgtEl>
                                      </p:cBhvr>
                                    </p:animEffect>
                                  </p:childTnLst>
                                </p:cTn>
                              </p:par>
                            </p:childTnLst>
                          </p:cTn>
                        </p:par>
                        <p:par>
                          <p:cTn id="26" fill="hold" nodeType="afterGroup">
                            <p:stCondLst>
                              <p:cond delay="500"/>
                            </p:stCondLst>
                            <p:childTnLst>
                              <p:par>
                                <p:cTn id="27" presetID="14" presetClass="entr" presetSubtype="10" fill="hold" nodeType="afterEffect">
                                  <p:stCondLst>
                                    <p:cond delay="0"/>
                                  </p:stCondLst>
                                  <p:childTnLst>
                                    <p:set>
                                      <p:cBhvr>
                                        <p:cTn id="28" dur="1" fill="hold">
                                          <p:stCondLst>
                                            <p:cond delay="0"/>
                                          </p:stCondLst>
                                        </p:cTn>
                                        <p:tgtEl>
                                          <p:spTgt spid="479237"/>
                                        </p:tgtEl>
                                        <p:attrNameLst>
                                          <p:attrName>style.visibility</p:attrName>
                                        </p:attrNameLst>
                                      </p:cBhvr>
                                      <p:to>
                                        <p:strVal val="visible"/>
                                      </p:to>
                                    </p:set>
                                    <p:animEffect transition="in" filter="randombar(horizontal)">
                                      <p:cBhvr>
                                        <p:cTn id="29" dur="500"/>
                                        <p:tgtEl>
                                          <p:spTgt spid="4792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79246"/>
                                        </p:tgtEl>
                                        <p:attrNameLst>
                                          <p:attrName>style.visibility</p:attrName>
                                        </p:attrNameLst>
                                      </p:cBhvr>
                                      <p:to>
                                        <p:strVal val="visible"/>
                                      </p:to>
                                    </p:set>
                                    <p:animEffect transition="in" filter="blinds(horizontal)">
                                      <p:cBhvr>
                                        <p:cTn id="34" dur="500"/>
                                        <p:tgtEl>
                                          <p:spTgt spid="47924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79244"/>
                                        </p:tgtEl>
                                        <p:attrNameLst>
                                          <p:attrName>style.visibility</p:attrName>
                                        </p:attrNameLst>
                                      </p:cBhvr>
                                      <p:to>
                                        <p:strVal val="visible"/>
                                      </p:to>
                                    </p:set>
                                    <p:animEffect transition="in" filter="blinds(horizontal)">
                                      <p:cBhvr>
                                        <p:cTn id="39" dur="500"/>
                                        <p:tgtEl>
                                          <p:spTgt spid="4792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479239"/>
                                        </p:tgtEl>
                                        <p:attrNameLst>
                                          <p:attrName>style.visibility</p:attrName>
                                        </p:attrNameLst>
                                      </p:cBhvr>
                                      <p:to>
                                        <p:strVal val="visible"/>
                                      </p:to>
                                    </p:set>
                                    <p:animEffect transition="in" filter="diamond(in)">
                                      <p:cBhvr>
                                        <p:cTn id="44" dur="2000"/>
                                        <p:tgtEl>
                                          <p:spTgt spid="47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p:bldP spid="479239" grpId="0"/>
      <p:bldP spid="479241" grpId="0"/>
      <p:bldP spid="479242" grpId="0"/>
      <p:bldP spid="479244" grpId="0"/>
      <p:bldP spid="4792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475" name="Object 3"/>
          <p:cNvGraphicFramePr>
            <a:graphicFrameLocks noChangeAspect="1"/>
          </p:cNvGraphicFramePr>
          <p:nvPr/>
        </p:nvGraphicFramePr>
        <p:xfrm>
          <a:off x="2286000" y="1054100"/>
          <a:ext cx="4740275" cy="393700"/>
        </p:xfrm>
        <a:graphic>
          <a:graphicData uri="http://schemas.openxmlformats.org/presentationml/2006/ole">
            <mc:AlternateContent xmlns:mc="http://schemas.openxmlformats.org/markup-compatibility/2006">
              <mc:Choice xmlns:v="urn:schemas-microsoft-com:vml" Requires="v">
                <p:oleObj spid="_x0000_s47110" name="Equation" r:id="rId3" imgW="2743200" imgH="228600" progId="Equation.DSMT4">
                  <p:embed/>
                </p:oleObj>
              </mc:Choice>
              <mc:Fallback>
                <p:oleObj name="Equation" r:id="rId3" imgW="2743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54100"/>
                        <a:ext cx="47402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476" name="Rectangle 4"/>
          <p:cNvSpPr>
            <a:spLocks noChangeArrowheads="1"/>
          </p:cNvSpPr>
          <p:nvPr/>
        </p:nvSpPr>
        <p:spPr bwMode="auto">
          <a:xfrm>
            <a:off x="838200" y="609600"/>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latin typeface="Times New Roman" panose="02020603050405020304" pitchFamily="18" charset="0"/>
                <a:ea typeface="楷体_GB2312" pitchFamily="49" charset="-122"/>
              </a:rPr>
              <a:t>考察</a:t>
            </a:r>
            <a:r>
              <a:rPr kumimoji="1" lang="en-US" altLang="zh-CN" sz="2000" b="1">
                <a:latin typeface="Times New Roman" panose="02020603050405020304" pitchFamily="18" charset="0"/>
                <a:ea typeface="楷体_GB2312" pitchFamily="49" charset="-122"/>
              </a:rPr>
              <a:t>LTV</a:t>
            </a:r>
            <a:r>
              <a:rPr kumimoji="1" lang="zh-CN" altLang="en-US" sz="2000" b="1">
                <a:latin typeface="Times New Roman" panose="02020603050405020304" pitchFamily="18" charset="0"/>
                <a:ea typeface="楷体_GB2312" pitchFamily="49" charset="-122"/>
              </a:rPr>
              <a:t>系统，自治状态方程为 </a:t>
            </a:r>
          </a:p>
        </p:txBody>
      </p:sp>
      <p:sp>
        <p:nvSpPr>
          <p:cNvPr id="617482" name="Rectangle 10"/>
          <p:cNvSpPr>
            <a:spLocks noChangeArrowheads="1"/>
          </p:cNvSpPr>
          <p:nvPr/>
        </p:nvSpPr>
        <p:spPr bwMode="auto">
          <a:xfrm>
            <a:off x="196850" y="192088"/>
            <a:ext cx="292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00"/>
                </a:solidFill>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系统的稳定判据</a:t>
            </a:r>
          </a:p>
        </p:txBody>
      </p:sp>
      <p:sp>
        <p:nvSpPr>
          <p:cNvPr id="617483" name="Rectangle 11"/>
          <p:cNvSpPr>
            <a:spLocks noChangeArrowheads="1"/>
          </p:cNvSpPr>
          <p:nvPr/>
        </p:nvSpPr>
        <p:spPr bwMode="auto">
          <a:xfrm>
            <a:off x="457200" y="1374775"/>
            <a:ext cx="82296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5.26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基于状态转移矩阵的判据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对连续</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系统，系统原点平衡状态</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在时刻</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是</a:t>
            </a:r>
            <a:r>
              <a:rPr lang="zh-CN" altLang="en-US" sz="2000" b="1">
                <a:solidFill>
                  <a:schemeClr val="accent2"/>
                </a:solidFill>
                <a:latin typeface="Times New Roman" panose="02020603050405020304" pitchFamily="18" charset="0"/>
                <a:ea typeface="楷体_GB2312" pitchFamily="49" charset="-122"/>
              </a:rPr>
              <a:t>李亚普诺夫意义下稳定</a:t>
            </a:r>
            <a:r>
              <a:rPr lang="zh-CN" altLang="en-US" sz="2000" b="1">
                <a:latin typeface="Times New Roman" panose="02020603050405020304" pitchFamily="18" charset="0"/>
                <a:ea typeface="楷体_GB2312" pitchFamily="49" charset="-122"/>
              </a:rPr>
              <a:t>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a:t>
            </a:r>
            <a:r>
              <a:rPr lang="zh-CN" altLang="en-US" sz="2000" b="1">
                <a:latin typeface="楷体_GB2312" pitchFamily="49" charset="-122"/>
                <a:ea typeface="楷体_GB2312" pitchFamily="49" charset="-122"/>
              </a:rPr>
              <a:t>存在依赖于</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楷体_GB2312" pitchFamily="49" charset="-122"/>
                <a:ea typeface="楷体_GB2312" pitchFamily="49" charset="-122"/>
              </a:rPr>
              <a:t>的一个实数</a:t>
            </a:r>
            <a:r>
              <a:rPr lang="el-GR" altLang="zh-CN" sz="2000" b="1" i="1">
                <a:latin typeface="Times New Roman" panose="02020603050405020304" pitchFamily="18" charset="0"/>
                <a:ea typeface="楷体_GB2312" pitchFamily="49" charset="-122"/>
              </a:rPr>
              <a:t>β</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&gt; 0</a:t>
            </a:r>
            <a:r>
              <a:rPr lang="zh-CN" altLang="en-US" sz="2000" b="1">
                <a:latin typeface="楷体_GB2312" pitchFamily="49" charset="-122"/>
                <a:ea typeface="楷体_GB2312" pitchFamily="49" charset="-122"/>
              </a:rPr>
              <a:t>，使成立</a:t>
            </a:r>
            <a:endParaRPr lang="zh-CN" altLang="en-US" sz="2000" b="1">
              <a:latin typeface="Times New Roman" panose="02020603050405020304" pitchFamily="18" charset="0"/>
              <a:ea typeface="楷体_GB2312" pitchFamily="49" charset="-122"/>
            </a:endParaRPr>
          </a:p>
          <a:p>
            <a:pPr>
              <a:lnSpc>
                <a:spcPct val="125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a:t>
            </a:r>
            <a:r>
              <a:rPr lang="el-GR" altLang="zh-CN" sz="2000" b="1">
                <a:latin typeface="Times New Roman" panose="02020603050405020304" pitchFamily="18" charset="0"/>
                <a:ea typeface="楷体_GB2312" pitchFamily="49" charset="-122"/>
                <a:cs typeface="Times New Roman" panose="02020603050405020304" pitchFamily="18" charset="0"/>
              </a:rPr>
              <a:t>Φ</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i="1">
                <a:latin typeface="Times New Roman" panose="02020603050405020304" pitchFamily="18" charset="0"/>
                <a:ea typeface="楷体_GB2312" pitchFamily="49" charset="-122"/>
                <a:cs typeface="Times New Roman" panose="02020603050405020304" pitchFamily="18" charset="0"/>
              </a:rPr>
              <a:t>t</a:t>
            </a:r>
            <a:r>
              <a:rPr lang="en-US" altLang="zh-CN" sz="2000" b="1">
                <a:latin typeface="Times New Roman" panose="02020603050405020304" pitchFamily="18" charset="0"/>
                <a:ea typeface="楷体_GB2312" pitchFamily="49" charset="-122"/>
                <a:cs typeface="Times New Roman" panose="02020603050405020304" pitchFamily="18" charset="0"/>
              </a:rPr>
              <a:t>, </a:t>
            </a:r>
            <a:r>
              <a:rPr lang="en-US" altLang="zh-CN" sz="2000" b="1" i="1">
                <a:latin typeface="Times New Roman" panose="02020603050405020304" pitchFamily="18" charset="0"/>
                <a:ea typeface="楷体_GB2312" pitchFamily="49" charset="-122"/>
                <a:cs typeface="Times New Roman" panose="02020603050405020304" pitchFamily="18" charset="0"/>
              </a:rPr>
              <a:t>t</a:t>
            </a:r>
            <a:r>
              <a:rPr lang="en-US" altLang="zh-CN" sz="2000" b="1" baseline="-25000">
                <a:latin typeface="Times New Roman" panose="02020603050405020304" pitchFamily="18" charset="0"/>
                <a:ea typeface="楷体_GB2312" pitchFamily="49" charset="-122"/>
                <a:cs typeface="Times New Roman" panose="02020603050405020304" pitchFamily="18" charset="0"/>
              </a:rPr>
              <a:t>0</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a:latin typeface="Times New Roman" panose="02020603050405020304" pitchFamily="18" charset="0"/>
                <a:ea typeface="楷体_GB2312" pitchFamily="49" charset="-122"/>
              </a:rPr>
              <a:t>||≤</a:t>
            </a:r>
            <a:r>
              <a:rPr lang="el-GR" altLang="zh-CN" sz="2000" b="1" i="1">
                <a:latin typeface="Times New Roman" panose="02020603050405020304" pitchFamily="18" charset="0"/>
                <a:ea typeface="楷体_GB2312" pitchFamily="49" charset="-122"/>
              </a:rPr>
              <a:t>β</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&lt; ∞</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p>
          <a:p>
            <a:pPr>
              <a:lnSpc>
                <a:spcPct val="125000"/>
              </a:lnSpc>
            </a:pPr>
            <a:r>
              <a:rPr lang="zh-CN" altLang="en-US" sz="2000" b="1">
                <a:latin typeface="Times New Roman" panose="02020603050405020304" pitchFamily="18" charset="0"/>
                <a:ea typeface="楷体_GB2312" pitchFamily="49" charset="-122"/>
              </a:rPr>
              <a:t>进一步，当且仅当对所有</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都存在独立实数</a:t>
            </a:r>
            <a:r>
              <a:rPr lang="el-GR" altLang="zh-CN" sz="2000" b="1" i="1">
                <a:latin typeface="Times New Roman" panose="02020603050405020304" pitchFamily="18" charset="0"/>
                <a:ea typeface="楷体_GB2312" pitchFamily="49" charset="-122"/>
              </a:rPr>
              <a:t>β</a:t>
            </a:r>
            <a:r>
              <a:rPr lang="en-US" altLang="zh-CN" sz="2000" b="1" i="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&gt; 0</a:t>
            </a:r>
            <a:r>
              <a:rPr lang="zh-CN" altLang="en-US" sz="2000" b="1">
                <a:latin typeface="Times New Roman" panose="02020603050405020304" pitchFamily="18" charset="0"/>
                <a:ea typeface="楷体_GB2312" pitchFamily="49" charset="-122"/>
              </a:rPr>
              <a:t>使上式成立，系统原点平衡状态</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a:t>
            </a:r>
            <a:r>
              <a:rPr lang="zh-CN" altLang="en-US" sz="2000" b="1">
                <a:solidFill>
                  <a:schemeClr val="accent2"/>
                </a:solidFill>
                <a:latin typeface="Times New Roman" panose="02020603050405020304" pitchFamily="18" charset="0"/>
                <a:ea typeface="楷体_GB2312" pitchFamily="49" charset="-122"/>
              </a:rPr>
              <a:t>李亚普诺夫意义下的一致稳定</a:t>
            </a:r>
          </a:p>
        </p:txBody>
      </p:sp>
      <p:sp>
        <p:nvSpPr>
          <p:cNvPr id="617484" name="Rectangle 12"/>
          <p:cNvSpPr>
            <a:spLocks noChangeArrowheads="1"/>
          </p:cNvSpPr>
          <p:nvPr/>
        </p:nvSpPr>
        <p:spPr bwMode="auto">
          <a:xfrm>
            <a:off x="457200" y="3810000"/>
            <a:ext cx="822960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5.27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基于状态转移矩阵的判据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对连续</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系统，系统惟一平衡状态</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在时刻</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是</a:t>
            </a:r>
            <a:r>
              <a:rPr lang="zh-CN" altLang="en-US" sz="2000" b="1">
                <a:solidFill>
                  <a:schemeClr val="accent2"/>
                </a:solidFill>
                <a:latin typeface="Times New Roman" panose="02020603050405020304" pitchFamily="18" charset="0"/>
                <a:ea typeface="楷体_GB2312" pitchFamily="49" charset="-122"/>
              </a:rPr>
              <a:t>渐近稳定</a:t>
            </a:r>
            <a:r>
              <a:rPr lang="zh-CN" altLang="en-US" sz="2000" b="1">
                <a:latin typeface="Times New Roman" panose="02020603050405020304" pitchFamily="18" charset="0"/>
                <a:ea typeface="楷体_GB2312" pitchFamily="49" charset="-122"/>
              </a:rPr>
              <a:t>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a:t>
            </a:r>
            <a:r>
              <a:rPr lang="zh-CN" altLang="en-US" sz="2000" b="1">
                <a:latin typeface="楷体_GB2312" pitchFamily="49" charset="-122"/>
                <a:ea typeface="楷体_GB2312" pitchFamily="49" charset="-122"/>
              </a:rPr>
              <a:t>存在依赖于</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楷体_GB2312" pitchFamily="49" charset="-122"/>
                <a:ea typeface="楷体_GB2312" pitchFamily="49" charset="-122"/>
              </a:rPr>
              <a:t>的一个实数</a:t>
            </a:r>
            <a:r>
              <a:rPr lang="el-GR" altLang="zh-CN" sz="2000" b="1" i="1">
                <a:latin typeface="Times New Roman" panose="02020603050405020304" pitchFamily="18" charset="0"/>
                <a:ea typeface="楷体_GB2312" pitchFamily="49" charset="-122"/>
              </a:rPr>
              <a:t>β</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&gt; 0</a:t>
            </a:r>
            <a:r>
              <a:rPr lang="zh-CN" altLang="en-US" sz="2000" b="1">
                <a:latin typeface="楷体_GB2312" pitchFamily="49" charset="-122"/>
                <a:ea typeface="楷体_GB2312" pitchFamily="49" charset="-122"/>
              </a:rPr>
              <a:t>，使同时成立</a:t>
            </a:r>
            <a:endParaRPr lang="zh-CN" altLang="en-US" sz="2000" b="1">
              <a:latin typeface="Times New Roman" panose="02020603050405020304" pitchFamily="18" charset="0"/>
              <a:ea typeface="楷体_GB2312" pitchFamily="49" charset="-122"/>
            </a:endParaRPr>
          </a:p>
          <a:p>
            <a:pPr>
              <a:lnSpc>
                <a:spcPct val="125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a:t>
            </a:r>
            <a:r>
              <a:rPr lang="el-GR" altLang="zh-CN" sz="2000" b="1">
                <a:latin typeface="Times New Roman" panose="02020603050405020304" pitchFamily="18" charset="0"/>
                <a:ea typeface="楷体_GB2312" pitchFamily="49" charset="-122"/>
                <a:cs typeface="Times New Roman" panose="02020603050405020304" pitchFamily="18" charset="0"/>
              </a:rPr>
              <a:t>Φ</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i="1">
                <a:latin typeface="Times New Roman" panose="02020603050405020304" pitchFamily="18" charset="0"/>
                <a:ea typeface="楷体_GB2312" pitchFamily="49" charset="-122"/>
                <a:cs typeface="Times New Roman" panose="02020603050405020304" pitchFamily="18" charset="0"/>
              </a:rPr>
              <a:t>t</a:t>
            </a:r>
            <a:r>
              <a:rPr lang="en-US" altLang="zh-CN" sz="2000" b="1">
                <a:latin typeface="Times New Roman" panose="02020603050405020304" pitchFamily="18" charset="0"/>
                <a:ea typeface="楷体_GB2312" pitchFamily="49" charset="-122"/>
                <a:cs typeface="Times New Roman" panose="02020603050405020304" pitchFamily="18" charset="0"/>
              </a:rPr>
              <a:t>, </a:t>
            </a:r>
            <a:r>
              <a:rPr lang="en-US" altLang="zh-CN" sz="2000" b="1" i="1">
                <a:latin typeface="Times New Roman" panose="02020603050405020304" pitchFamily="18" charset="0"/>
                <a:ea typeface="楷体_GB2312" pitchFamily="49" charset="-122"/>
                <a:cs typeface="Times New Roman" panose="02020603050405020304" pitchFamily="18" charset="0"/>
              </a:rPr>
              <a:t>t</a:t>
            </a:r>
            <a:r>
              <a:rPr lang="en-US" altLang="zh-CN" sz="2000" b="1" baseline="-25000">
                <a:latin typeface="Times New Roman" panose="02020603050405020304" pitchFamily="18" charset="0"/>
                <a:ea typeface="楷体_GB2312" pitchFamily="49" charset="-122"/>
                <a:cs typeface="Times New Roman" panose="02020603050405020304" pitchFamily="18" charset="0"/>
              </a:rPr>
              <a:t>0</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a:latin typeface="Times New Roman" panose="02020603050405020304" pitchFamily="18" charset="0"/>
                <a:ea typeface="楷体_GB2312" pitchFamily="49" charset="-122"/>
              </a:rPr>
              <a:t>||≤</a:t>
            </a:r>
            <a:r>
              <a:rPr lang="el-GR" altLang="zh-CN" sz="2000" b="1" i="1">
                <a:latin typeface="Times New Roman" panose="02020603050405020304" pitchFamily="18" charset="0"/>
                <a:ea typeface="楷体_GB2312" pitchFamily="49" charset="-122"/>
              </a:rPr>
              <a:t>β</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&lt; </a:t>
            </a:r>
            <a:r>
              <a:rPr lang="en-US" altLang="zh-CN" sz="2000" b="1">
                <a:latin typeface="楷体_GB2312" pitchFamily="49" charset="-122"/>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     </a:t>
            </a:r>
            <a:r>
              <a:rPr lang="zh-CN" altLang="en-US" sz="2000" b="1">
                <a:solidFill>
                  <a:schemeClr val="accent2"/>
                </a:solidFill>
                <a:latin typeface="Times New Roman" panose="02020603050405020304" pitchFamily="18" charset="0"/>
                <a:ea typeface="楷体_GB2312" pitchFamily="49" charset="-122"/>
              </a:rPr>
              <a:t>和  </a:t>
            </a: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lim</a:t>
            </a:r>
            <a:r>
              <a:rPr lang="en-US" altLang="zh-CN" sz="2000" b="1" i="1" baseline="-25000">
                <a:latin typeface="Times New Roman" panose="02020603050405020304" pitchFamily="18" charset="0"/>
                <a:ea typeface="楷体_GB2312" pitchFamily="49" charset="-122"/>
              </a:rPr>
              <a:t>t </a:t>
            </a:r>
            <a:r>
              <a:rPr lang="en-US" altLang="zh-CN" b="1" baseline="-25000"/>
              <a:t>→</a:t>
            </a:r>
            <a:r>
              <a:rPr lang="en-US" altLang="zh-CN" sz="2000" b="1" baseline="-25000">
                <a:latin typeface="楷体_GB2312" pitchFamily="49" charset="-122"/>
                <a:ea typeface="楷体_GB2312" pitchFamily="49" charset="-122"/>
              </a:rPr>
              <a:t>∞</a:t>
            </a:r>
            <a:r>
              <a:rPr lang="en-US" altLang="zh-CN" sz="2000" b="1">
                <a:latin typeface="Times New Roman" panose="02020603050405020304" pitchFamily="18" charset="0"/>
                <a:ea typeface="楷体_GB2312" pitchFamily="49" charset="-122"/>
              </a:rPr>
              <a:t>||</a:t>
            </a:r>
            <a:r>
              <a:rPr lang="el-GR" altLang="zh-CN" sz="2000" b="1">
                <a:latin typeface="Times New Roman" panose="02020603050405020304" pitchFamily="18" charset="0"/>
                <a:ea typeface="楷体_GB2312" pitchFamily="49" charset="-122"/>
              </a:rPr>
              <a:t>Φ</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 0</a:t>
            </a:r>
            <a:endParaRPr lang="en-US" altLang="zh-CN" sz="2000" b="1">
              <a:latin typeface="楷体_GB2312" pitchFamily="49" charset="-122"/>
              <a:ea typeface="楷体_GB2312" pitchFamily="49" charset="-122"/>
            </a:endParaRPr>
          </a:p>
          <a:p>
            <a:pPr>
              <a:lnSpc>
                <a:spcPct val="125000"/>
              </a:lnSpc>
            </a:pPr>
            <a:r>
              <a:rPr lang="zh-CN" altLang="en-US" sz="2000" b="1">
                <a:latin typeface="Times New Roman" panose="02020603050405020304" pitchFamily="18" charset="0"/>
                <a:ea typeface="楷体_GB2312" pitchFamily="49" charset="-122"/>
              </a:rPr>
              <a:t>进一步，当且仅当对所有</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都存在独立实数</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1 </a:t>
            </a:r>
            <a:r>
              <a:rPr lang="en-US" altLang="zh-CN" sz="2000" b="1">
                <a:latin typeface="Times New Roman" panose="02020603050405020304" pitchFamily="18" charset="0"/>
                <a:ea typeface="楷体_GB2312" pitchFamily="49" charset="-122"/>
              </a:rPr>
              <a:t>&gt; 0</a:t>
            </a:r>
            <a:r>
              <a:rPr lang="zh-CN" altLang="en-US" sz="2000" b="1">
                <a:latin typeface="Times New Roman" panose="02020603050405020304" pitchFamily="18" charset="0"/>
                <a:ea typeface="楷体_GB2312" pitchFamily="49" charset="-122"/>
              </a:rPr>
              <a:t>和</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2 </a:t>
            </a:r>
            <a:r>
              <a:rPr lang="en-US" altLang="zh-CN" sz="2000" b="1">
                <a:latin typeface="Times New Roman" panose="02020603050405020304" pitchFamily="18" charset="0"/>
                <a:ea typeface="楷体_GB2312" pitchFamily="49" charset="-122"/>
              </a:rPr>
              <a:t>&gt; 0</a:t>
            </a:r>
            <a:r>
              <a:rPr lang="zh-CN" altLang="en-US" sz="2000" b="1">
                <a:latin typeface="Times New Roman" panose="02020603050405020304" pitchFamily="18" charset="0"/>
                <a:ea typeface="楷体_GB2312" pitchFamily="49" charset="-122"/>
              </a:rPr>
              <a:t>使成立，</a:t>
            </a:r>
          </a:p>
          <a:p>
            <a:pPr>
              <a:lnSpc>
                <a:spcPct val="125000"/>
              </a:lnSpc>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a:t>
            </a:r>
            <a:r>
              <a:rPr lang="el-GR" altLang="zh-CN" sz="2000" b="1">
                <a:latin typeface="Times New Roman" panose="02020603050405020304" pitchFamily="18" charset="0"/>
                <a:ea typeface="楷体_GB2312" pitchFamily="49" charset="-122"/>
              </a:rPr>
              <a:t>Φ</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1</a:t>
            </a:r>
            <a:r>
              <a:rPr lang="en-US" altLang="zh-CN" sz="2000" b="1" i="1">
                <a:latin typeface="Times New Roman" panose="02020603050405020304" pitchFamily="18" charset="0"/>
                <a:ea typeface="楷体_GB2312" pitchFamily="49" charset="-122"/>
              </a:rPr>
              <a:t>e </a:t>
            </a:r>
            <a:r>
              <a:rPr lang="en-US" altLang="zh-CN" sz="2000" b="1" baseline="30000">
                <a:latin typeface="Times New Roman" panose="02020603050405020304" pitchFamily="18" charset="0"/>
                <a:ea typeface="楷体_GB2312" pitchFamily="49" charset="-122"/>
              </a:rPr>
              <a:t>-</a:t>
            </a:r>
            <a:r>
              <a:rPr lang="el-GR" altLang="zh-CN" sz="2000" b="1" i="1" baseline="30000">
                <a:latin typeface="Times New Roman" panose="02020603050405020304" pitchFamily="18" charset="0"/>
                <a:ea typeface="楷体_GB2312" pitchFamily="49" charset="-122"/>
              </a:rPr>
              <a:t>β</a:t>
            </a:r>
            <a:r>
              <a:rPr lang="en-US" altLang="zh-CN" sz="2000" b="1" baseline="15000">
                <a:latin typeface="Times New Roman" panose="02020603050405020304" pitchFamily="18" charset="0"/>
                <a:ea typeface="楷体_GB2312" pitchFamily="49" charset="-122"/>
              </a:rPr>
              <a:t>2</a:t>
            </a:r>
            <a:r>
              <a:rPr lang="en-US" altLang="zh-CN" sz="2000" b="1" baseline="30000">
                <a:latin typeface="Times New Roman" panose="02020603050405020304" pitchFamily="18" charset="0"/>
                <a:ea typeface="楷体_GB2312" pitchFamily="49" charset="-122"/>
              </a:rPr>
              <a:t>(</a:t>
            </a:r>
            <a:r>
              <a:rPr lang="en-US" altLang="zh-CN" sz="2000" b="1" i="1" baseline="30000">
                <a:latin typeface="Times New Roman" panose="02020603050405020304" pitchFamily="18" charset="0"/>
                <a:ea typeface="楷体_GB2312" pitchFamily="49" charset="-122"/>
              </a:rPr>
              <a:t>t </a:t>
            </a:r>
            <a:r>
              <a:rPr lang="en-US" altLang="zh-CN" sz="2000" b="1" baseline="30000">
                <a:latin typeface="Times New Roman" panose="02020603050405020304" pitchFamily="18" charset="0"/>
                <a:ea typeface="楷体_GB2312" pitchFamily="49" charset="-122"/>
              </a:rPr>
              <a:t>- </a:t>
            </a:r>
            <a:r>
              <a:rPr lang="en-US" altLang="zh-CN" sz="2000" b="1" i="1" baseline="30000">
                <a:latin typeface="Times New Roman" panose="02020603050405020304" pitchFamily="18" charset="0"/>
                <a:ea typeface="楷体_GB2312" pitchFamily="49" charset="-122"/>
              </a:rPr>
              <a:t>t</a:t>
            </a:r>
            <a:r>
              <a:rPr lang="en-US" altLang="zh-CN" sz="2000" b="1" baseline="15000">
                <a:latin typeface="Times New Roman" panose="02020603050405020304" pitchFamily="18" charset="0"/>
                <a:ea typeface="楷体_GB2312" pitchFamily="49" charset="-122"/>
              </a:rPr>
              <a:t>0</a:t>
            </a:r>
            <a:r>
              <a:rPr lang="en-US" altLang="zh-CN" sz="2000" b="1" baseline="30000">
                <a:latin typeface="Times New Roman" panose="02020603050405020304" pitchFamily="18" charset="0"/>
                <a:ea typeface="楷体_GB2312" pitchFamily="49" charset="-122"/>
              </a:rPr>
              <a:t>)</a:t>
            </a:r>
          </a:p>
          <a:p>
            <a:pPr>
              <a:lnSpc>
                <a:spcPct val="125000"/>
              </a:lnSpc>
            </a:pPr>
            <a:r>
              <a:rPr lang="zh-CN" altLang="en-US" sz="2000" b="1">
                <a:latin typeface="Times New Roman" panose="02020603050405020304" pitchFamily="18" charset="0"/>
                <a:ea typeface="楷体_GB2312" pitchFamily="49" charset="-122"/>
              </a:rPr>
              <a:t>系统原点平衡状态</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a:t>
            </a:r>
            <a:r>
              <a:rPr lang="zh-CN" altLang="en-US" sz="2000" b="1">
                <a:solidFill>
                  <a:schemeClr val="accent2"/>
                </a:solidFill>
                <a:latin typeface="Times New Roman" panose="02020603050405020304" pitchFamily="18" charset="0"/>
                <a:ea typeface="楷体_GB2312" pitchFamily="49" charset="-122"/>
              </a:rPr>
              <a:t>一致渐近稳定</a:t>
            </a:r>
          </a:p>
        </p:txBody>
      </p:sp>
    </p:spTree>
    <p:extLst>
      <p:ext uri="{BB962C8B-B14F-4D97-AF65-F5344CB8AC3E}">
        <p14:creationId xmlns:p14="http://schemas.microsoft.com/office/powerpoint/2010/main" val="3705147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7482"/>
                                        </p:tgtEl>
                                        <p:attrNameLst>
                                          <p:attrName>style.visibility</p:attrName>
                                        </p:attrNameLst>
                                      </p:cBhvr>
                                      <p:to>
                                        <p:strVal val="visible"/>
                                      </p:to>
                                    </p:set>
                                    <p:animEffect transition="in" filter="blinds(horizontal)">
                                      <p:cBhvr>
                                        <p:cTn id="7" dur="500"/>
                                        <p:tgtEl>
                                          <p:spTgt spid="617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17476"/>
                                        </p:tgtEl>
                                        <p:attrNameLst>
                                          <p:attrName>style.visibility</p:attrName>
                                        </p:attrNameLst>
                                      </p:cBhvr>
                                      <p:to>
                                        <p:strVal val="visible"/>
                                      </p:to>
                                    </p:set>
                                    <p:animEffect transition="in" filter="randombar(horizontal)">
                                      <p:cBhvr>
                                        <p:cTn id="12" dur="500"/>
                                        <p:tgtEl>
                                          <p:spTgt spid="617476"/>
                                        </p:tgtEl>
                                      </p:cBhvr>
                                    </p:animEffect>
                                  </p:childTnLst>
                                </p:cTn>
                              </p:par>
                              <p:par>
                                <p:cTn id="13" presetID="14" presetClass="entr" presetSubtype="10" fill="hold" nodeType="withEffect">
                                  <p:stCondLst>
                                    <p:cond delay="0"/>
                                  </p:stCondLst>
                                  <p:childTnLst>
                                    <p:set>
                                      <p:cBhvr>
                                        <p:cTn id="14" dur="1" fill="hold">
                                          <p:stCondLst>
                                            <p:cond delay="0"/>
                                          </p:stCondLst>
                                        </p:cTn>
                                        <p:tgtEl>
                                          <p:spTgt spid="617475"/>
                                        </p:tgtEl>
                                        <p:attrNameLst>
                                          <p:attrName>style.visibility</p:attrName>
                                        </p:attrNameLst>
                                      </p:cBhvr>
                                      <p:to>
                                        <p:strVal val="visible"/>
                                      </p:to>
                                    </p:set>
                                    <p:animEffect transition="in" filter="randombar(horizontal)">
                                      <p:cBhvr>
                                        <p:cTn id="15" dur="500"/>
                                        <p:tgtEl>
                                          <p:spTgt spid="6174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17483">
                                            <p:txEl>
                                              <p:pRg st="0" end="0"/>
                                            </p:txEl>
                                          </p:spTgt>
                                        </p:tgtEl>
                                        <p:attrNameLst>
                                          <p:attrName>style.visibility</p:attrName>
                                        </p:attrNameLst>
                                      </p:cBhvr>
                                      <p:to>
                                        <p:strVal val="visible"/>
                                      </p:to>
                                    </p:set>
                                    <p:animEffect transition="in" filter="blinds(horizontal)">
                                      <p:cBhvr>
                                        <p:cTn id="20" dur="500"/>
                                        <p:tgtEl>
                                          <p:spTgt spid="617483">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7483">
                                            <p:txEl>
                                              <p:pRg st="1" end="1"/>
                                            </p:txEl>
                                          </p:spTgt>
                                        </p:tgtEl>
                                        <p:attrNameLst>
                                          <p:attrName>style.visibility</p:attrName>
                                        </p:attrNameLst>
                                      </p:cBhvr>
                                      <p:to>
                                        <p:strVal val="visible"/>
                                      </p:to>
                                    </p:set>
                                    <p:animEffect transition="in" filter="blinds(horizontal)">
                                      <p:cBhvr>
                                        <p:cTn id="23" dur="500"/>
                                        <p:tgtEl>
                                          <p:spTgt spid="61748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17483">
                                            <p:txEl>
                                              <p:pRg st="2" end="2"/>
                                            </p:txEl>
                                          </p:spTgt>
                                        </p:tgtEl>
                                        <p:attrNameLst>
                                          <p:attrName>style.visibility</p:attrName>
                                        </p:attrNameLst>
                                      </p:cBhvr>
                                      <p:to>
                                        <p:strVal val="visible"/>
                                      </p:to>
                                    </p:set>
                                    <p:animEffect transition="in" filter="blinds(horizontal)">
                                      <p:cBhvr>
                                        <p:cTn id="28" dur="500"/>
                                        <p:tgtEl>
                                          <p:spTgt spid="61748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17484">
                                            <p:txEl>
                                              <p:pRg st="0" end="0"/>
                                            </p:txEl>
                                          </p:spTgt>
                                        </p:tgtEl>
                                        <p:attrNameLst>
                                          <p:attrName>style.visibility</p:attrName>
                                        </p:attrNameLst>
                                      </p:cBhvr>
                                      <p:to>
                                        <p:strVal val="visible"/>
                                      </p:to>
                                    </p:set>
                                    <p:animEffect transition="in" filter="blinds(horizontal)">
                                      <p:cBhvr>
                                        <p:cTn id="33" dur="500"/>
                                        <p:tgtEl>
                                          <p:spTgt spid="617484">
                                            <p:txEl>
                                              <p:pRg st="0" end="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7484">
                                            <p:txEl>
                                              <p:pRg st="1" end="1"/>
                                            </p:txEl>
                                          </p:spTgt>
                                        </p:tgtEl>
                                        <p:attrNameLst>
                                          <p:attrName>style.visibility</p:attrName>
                                        </p:attrNameLst>
                                      </p:cBhvr>
                                      <p:to>
                                        <p:strVal val="visible"/>
                                      </p:to>
                                    </p:set>
                                    <p:animEffect transition="in" filter="blinds(horizontal)">
                                      <p:cBhvr>
                                        <p:cTn id="36" dur="500"/>
                                        <p:tgtEl>
                                          <p:spTgt spid="617484">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17484">
                                            <p:txEl>
                                              <p:pRg st="2" end="2"/>
                                            </p:txEl>
                                          </p:spTgt>
                                        </p:tgtEl>
                                        <p:attrNameLst>
                                          <p:attrName>style.visibility</p:attrName>
                                        </p:attrNameLst>
                                      </p:cBhvr>
                                      <p:to>
                                        <p:strVal val="visible"/>
                                      </p:to>
                                    </p:set>
                                    <p:animEffect transition="in" filter="blinds(horizontal)">
                                      <p:cBhvr>
                                        <p:cTn id="41" dur="500"/>
                                        <p:tgtEl>
                                          <p:spTgt spid="617484">
                                            <p:txEl>
                                              <p:pRg st="2"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17484">
                                            <p:txEl>
                                              <p:pRg st="3" end="3"/>
                                            </p:txEl>
                                          </p:spTgt>
                                        </p:tgtEl>
                                        <p:attrNameLst>
                                          <p:attrName>style.visibility</p:attrName>
                                        </p:attrNameLst>
                                      </p:cBhvr>
                                      <p:to>
                                        <p:strVal val="visible"/>
                                      </p:to>
                                    </p:set>
                                    <p:animEffect transition="in" filter="blinds(horizontal)">
                                      <p:cBhvr>
                                        <p:cTn id="44" dur="500"/>
                                        <p:tgtEl>
                                          <p:spTgt spid="617484">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617484">
                                            <p:txEl>
                                              <p:pRg st="4" end="4"/>
                                            </p:txEl>
                                          </p:spTgt>
                                        </p:tgtEl>
                                        <p:attrNameLst>
                                          <p:attrName>style.visibility</p:attrName>
                                        </p:attrNameLst>
                                      </p:cBhvr>
                                      <p:to>
                                        <p:strVal val="visible"/>
                                      </p:to>
                                    </p:set>
                                    <p:animEffect transition="in" filter="blinds(horizontal)">
                                      <p:cBhvr>
                                        <p:cTn id="47" dur="500"/>
                                        <p:tgtEl>
                                          <p:spTgt spid="6174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p:bldP spid="61748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8498" name="Object 2"/>
          <p:cNvGraphicFramePr>
            <a:graphicFrameLocks noChangeAspect="1"/>
          </p:cNvGraphicFramePr>
          <p:nvPr/>
        </p:nvGraphicFramePr>
        <p:xfrm>
          <a:off x="2286000" y="1201738"/>
          <a:ext cx="4740275" cy="393700"/>
        </p:xfrm>
        <a:graphic>
          <a:graphicData uri="http://schemas.openxmlformats.org/presentationml/2006/ole">
            <mc:AlternateContent xmlns:mc="http://schemas.openxmlformats.org/markup-compatibility/2006">
              <mc:Choice xmlns:v="urn:schemas-microsoft-com:vml" Requires="v">
                <p:oleObj spid="_x0000_s48138" name="Equation" r:id="rId3" imgW="2743200" imgH="228600" progId="Equation.DSMT4">
                  <p:embed/>
                </p:oleObj>
              </mc:Choice>
              <mc:Fallback>
                <p:oleObj name="Equation" r:id="rId3" imgW="2743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01738"/>
                        <a:ext cx="47402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499" name="Rectangle 3"/>
          <p:cNvSpPr>
            <a:spLocks noChangeArrowheads="1"/>
          </p:cNvSpPr>
          <p:nvPr/>
        </p:nvSpPr>
        <p:spPr bwMode="auto">
          <a:xfrm>
            <a:off x="838200" y="744538"/>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kumimoji="1" lang="zh-CN" altLang="en-US" sz="2000" b="1">
                <a:latin typeface="Times New Roman" panose="02020603050405020304" pitchFamily="18" charset="0"/>
                <a:ea typeface="楷体_GB2312" pitchFamily="49" charset="-122"/>
              </a:rPr>
              <a:t>考察</a:t>
            </a:r>
            <a:r>
              <a:rPr kumimoji="1" lang="en-US" altLang="zh-CN" sz="2000" b="1">
                <a:latin typeface="Times New Roman" panose="02020603050405020304" pitchFamily="18" charset="0"/>
                <a:ea typeface="楷体_GB2312" pitchFamily="49" charset="-122"/>
              </a:rPr>
              <a:t>LTV</a:t>
            </a:r>
            <a:r>
              <a:rPr kumimoji="1" lang="zh-CN" altLang="en-US" sz="2000" b="1">
                <a:latin typeface="Times New Roman" panose="02020603050405020304" pitchFamily="18" charset="0"/>
                <a:ea typeface="楷体_GB2312" pitchFamily="49" charset="-122"/>
              </a:rPr>
              <a:t>系统，自治状态方程为 </a:t>
            </a:r>
          </a:p>
        </p:txBody>
      </p:sp>
      <p:sp>
        <p:nvSpPr>
          <p:cNvPr id="618500" name="Rectangle 4"/>
          <p:cNvSpPr>
            <a:spLocks noChangeArrowheads="1"/>
          </p:cNvSpPr>
          <p:nvPr/>
        </p:nvSpPr>
        <p:spPr bwMode="auto">
          <a:xfrm>
            <a:off x="1524000" y="60960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a:solidFill>
                  <a:srgbClr val="FF0000"/>
                </a:solidFill>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系统的稳定性</a:t>
            </a:r>
            <a:r>
              <a:rPr lang="zh-CN" altLang="en-US" sz="2000" b="1">
                <a:solidFill>
                  <a:srgbClr val="FF0000"/>
                </a:solidFill>
                <a:latin typeface="Times New Roman" panose="02020603050405020304" pitchFamily="18" charset="0"/>
                <a:ea typeface="楷体_GB2312" pitchFamily="49" charset="-122"/>
              </a:rPr>
              <a:t>判据</a:t>
            </a:r>
            <a:r>
              <a:rPr lang="en-US" altLang="zh-CN" sz="2000" b="1">
                <a:solidFill>
                  <a:srgbClr val="FF0000"/>
                </a:solidFill>
                <a:latin typeface="Times New Roman" panose="02020603050405020304" pitchFamily="18" charset="0"/>
                <a:ea typeface="楷体_GB2312" pitchFamily="49" charset="-122"/>
              </a:rPr>
              <a:t>5.26-5.28</a:t>
            </a:r>
            <a:r>
              <a:rPr lang="zh-CN" altLang="en-US" sz="2000" b="1">
                <a:latin typeface="Times New Roman" panose="02020603050405020304" pitchFamily="18" charset="0"/>
                <a:ea typeface="楷体_GB2312" pitchFamily="49" charset="-122"/>
              </a:rPr>
              <a:t>，见书</a:t>
            </a:r>
            <a:r>
              <a:rPr lang="en-US" altLang="zh-CN" sz="2000" b="1">
                <a:latin typeface="Times New Roman" panose="02020603050405020304" pitchFamily="18" charset="0"/>
                <a:ea typeface="楷体_GB2312" pitchFamily="49" charset="-122"/>
              </a:rPr>
              <a:t>P.242-244</a:t>
            </a:r>
            <a:r>
              <a:rPr lang="zh-CN" altLang="en-US" sz="2000" b="1">
                <a:latin typeface="Times New Roman" panose="02020603050405020304" pitchFamily="18" charset="0"/>
                <a:ea typeface="楷体_GB2312" pitchFamily="49" charset="-122"/>
              </a:rPr>
              <a:t>，</a:t>
            </a:r>
            <a:r>
              <a:rPr lang="zh-CN" altLang="en-US" sz="2000" b="1">
                <a:solidFill>
                  <a:srgbClr val="FF0000"/>
                </a:solidFill>
                <a:latin typeface="Times New Roman" panose="02020603050405020304" pitchFamily="18" charset="0"/>
                <a:ea typeface="楷体_GB2312" pitchFamily="49" charset="-122"/>
              </a:rPr>
              <a:t>自阅</a:t>
            </a:r>
            <a:r>
              <a:rPr lang="zh-CN" altLang="en-US" sz="2000" b="1">
                <a:latin typeface="Times New Roman" panose="02020603050405020304" pitchFamily="18" charset="0"/>
                <a:ea typeface="楷体_GB2312" pitchFamily="49" charset="-122"/>
              </a:rPr>
              <a:t> </a:t>
            </a:r>
          </a:p>
        </p:txBody>
      </p:sp>
      <p:sp>
        <p:nvSpPr>
          <p:cNvPr id="618501" name="Rectangle 5"/>
          <p:cNvSpPr>
            <a:spLocks noChangeArrowheads="1"/>
          </p:cNvSpPr>
          <p:nvPr/>
        </p:nvSpPr>
        <p:spPr bwMode="auto">
          <a:xfrm>
            <a:off x="196850" y="192088"/>
            <a:ext cx="292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00"/>
                </a:solidFill>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系统的稳定判据</a:t>
            </a:r>
          </a:p>
        </p:txBody>
      </p:sp>
      <p:sp>
        <p:nvSpPr>
          <p:cNvPr id="618502" name="Rectangle 6"/>
          <p:cNvSpPr>
            <a:spLocks noChangeArrowheads="1"/>
          </p:cNvSpPr>
          <p:nvPr/>
        </p:nvSpPr>
        <p:spPr bwMode="auto">
          <a:xfrm>
            <a:off x="533400" y="1582738"/>
            <a:ext cx="82296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5.28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李亚普诺夫判据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对连续</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系统，设</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为系统惟一平衡状态，</a:t>
            </a:r>
            <a:r>
              <a:rPr lang="en-US" altLang="zh-CN" sz="2000" b="1" i="1">
                <a:latin typeface="Times New Roman" panose="02020603050405020304" pitchFamily="18" charset="0"/>
                <a:ea typeface="楷体_GB2312" pitchFamily="49" charset="-122"/>
              </a:rPr>
              <a:t>A</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的元均为分段连续的一致有界实函数，则原点平衡状态</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是</a:t>
            </a:r>
            <a:r>
              <a:rPr lang="zh-CN" altLang="en-US" sz="2000" b="1">
                <a:solidFill>
                  <a:schemeClr val="accent2"/>
                </a:solidFill>
                <a:latin typeface="Times New Roman" panose="02020603050405020304" pitchFamily="18" charset="0"/>
                <a:ea typeface="楷体_GB2312" pitchFamily="49" charset="-122"/>
              </a:rPr>
              <a:t>一致渐近稳定</a:t>
            </a:r>
            <a:r>
              <a:rPr lang="zh-CN" altLang="en-US" sz="2000" b="1">
                <a:latin typeface="Times New Roman" panose="02020603050405020304" pitchFamily="18" charset="0"/>
                <a:ea typeface="楷体_GB2312" pitchFamily="49" charset="-122"/>
              </a:rPr>
              <a:t>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a:t>
            </a:r>
            <a:r>
              <a:rPr lang="zh-CN" altLang="en-US" sz="2000" b="1">
                <a:latin typeface="楷体_GB2312" pitchFamily="49" charset="-122"/>
                <a:ea typeface="楷体_GB2312" pitchFamily="49" charset="-122"/>
              </a:rPr>
              <a:t>对任给的一个实对称、一致有界、一致正定的时变矩阵</a:t>
            </a:r>
            <a:r>
              <a:rPr lang="en-US" altLang="zh-CN" sz="2000" b="1" i="1">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楷体_GB2312" pitchFamily="49" charset="-122"/>
                <a:ea typeface="楷体_GB2312" pitchFamily="49" charset="-122"/>
              </a:rPr>
              <a:t>，即存在两个实数</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1</a:t>
            </a:r>
            <a:r>
              <a:rPr lang="en-US" altLang="zh-CN" sz="2000" b="1">
                <a:latin typeface="Times New Roman" panose="02020603050405020304" pitchFamily="18" charset="0"/>
                <a:ea typeface="楷体_GB2312" pitchFamily="49" charset="-122"/>
              </a:rPr>
              <a:t> &gt; 0</a:t>
            </a:r>
            <a:r>
              <a:rPr lang="zh-CN" altLang="en-US" sz="2000" b="1">
                <a:latin typeface="Times New Roman" panose="02020603050405020304" pitchFamily="18" charset="0"/>
                <a:ea typeface="楷体_GB2312" pitchFamily="49" charset="-122"/>
              </a:rPr>
              <a:t>和</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2</a:t>
            </a:r>
            <a:r>
              <a:rPr lang="en-US" altLang="zh-CN" sz="2000" b="1">
                <a:latin typeface="Times New Roman" panose="02020603050405020304" pitchFamily="18" charset="0"/>
                <a:ea typeface="楷体_GB2312" pitchFamily="49" charset="-122"/>
              </a:rPr>
              <a:t> &gt; 0 </a:t>
            </a:r>
            <a:r>
              <a:rPr lang="zh-CN" altLang="en-US" sz="2000" b="1">
                <a:latin typeface="楷体_GB2312" pitchFamily="49" charset="-122"/>
                <a:ea typeface="楷体_GB2312" pitchFamily="49" charset="-122"/>
              </a:rPr>
              <a:t>使成立</a:t>
            </a:r>
            <a:endParaRPr lang="zh-CN" altLang="en-US" sz="2000" b="1">
              <a:latin typeface="Times New Roman" panose="02020603050405020304" pitchFamily="18" charset="0"/>
              <a:ea typeface="楷体_GB2312" pitchFamily="49" charset="-122"/>
            </a:endParaRPr>
          </a:p>
          <a:p>
            <a:pPr>
              <a:lnSpc>
                <a:spcPct val="130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0 &lt;</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1</a:t>
            </a: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i="1">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l-GR" altLang="zh-CN" sz="2000" b="1" i="1">
                <a:latin typeface="Times New Roman" panose="02020603050405020304" pitchFamily="18" charset="0"/>
                <a:ea typeface="楷体_GB2312" pitchFamily="49" charset="-122"/>
              </a:rPr>
              <a:t>β</a:t>
            </a:r>
            <a:r>
              <a:rPr lang="en-US" altLang="zh-CN" sz="2000" b="1" baseline="-25000">
                <a:latin typeface="Times New Roman" panose="02020603050405020304" pitchFamily="18" charset="0"/>
                <a:ea typeface="楷体_GB2312" pitchFamily="49" charset="-122"/>
              </a:rPr>
              <a:t>2</a:t>
            </a:r>
            <a:r>
              <a:rPr lang="en-US" altLang="zh-CN" sz="2000" b="1" i="1">
                <a:latin typeface="Times New Roman" panose="02020603050405020304" pitchFamily="18" charset="0"/>
                <a:ea typeface="楷体_GB2312" pitchFamily="49" charset="-122"/>
              </a:rPr>
              <a:t>I</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endParaRPr lang="en-US" altLang="zh-CN" sz="2000" b="1">
              <a:latin typeface="楷体_GB2312" pitchFamily="49" charset="-122"/>
              <a:ea typeface="楷体_GB2312" pitchFamily="49" charset="-122"/>
            </a:endParaRPr>
          </a:p>
          <a:p>
            <a:pPr>
              <a:lnSpc>
                <a:spcPct val="130000"/>
              </a:lnSpc>
            </a:pPr>
            <a:r>
              <a:rPr lang="zh-CN" altLang="en-US" sz="2000" b="1">
                <a:solidFill>
                  <a:schemeClr val="accent2"/>
                </a:solidFill>
                <a:latin typeface="Times New Roman" panose="02020603050405020304" pitchFamily="18" charset="0"/>
                <a:ea typeface="楷体_GB2312" pitchFamily="49" charset="-122"/>
              </a:rPr>
              <a:t>李亚普诺夫方程</a:t>
            </a:r>
          </a:p>
        </p:txBody>
      </p:sp>
      <p:graphicFrame>
        <p:nvGraphicFramePr>
          <p:cNvPr id="618503" name="Object 7"/>
          <p:cNvGraphicFramePr>
            <a:graphicFrameLocks noChangeAspect="1"/>
          </p:cNvGraphicFramePr>
          <p:nvPr/>
        </p:nvGraphicFramePr>
        <p:xfrm>
          <a:off x="2438400" y="4157663"/>
          <a:ext cx="4586288" cy="415925"/>
        </p:xfrm>
        <a:graphic>
          <a:graphicData uri="http://schemas.openxmlformats.org/presentationml/2006/ole">
            <mc:AlternateContent xmlns:mc="http://schemas.openxmlformats.org/markup-compatibility/2006">
              <mc:Choice xmlns:v="urn:schemas-microsoft-com:vml" Requires="v">
                <p:oleObj spid="_x0000_s48139" name="Equation" r:id="rId5" imgW="2654280" imgH="241200" progId="Equation.DSMT4">
                  <p:embed/>
                </p:oleObj>
              </mc:Choice>
              <mc:Fallback>
                <p:oleObj name="Equation" r:id="rId5" imgW="26542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157663"/>
                        <a:ext cx="458628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05" name="Rectangle 9"/>
          <p:cNvSpPr>
            <a:spLocks noChangeArrowheads="1"/>
          </p:cNvSpPr>
          <p:nvPr/>
        </p:nvSpPr>
        <p:spPr bwMode="auto">
          <a:xfrm>
            <a:off x="533400" y="4584700"/>
            <a:ext cx="8229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000" b="1">
                <a:latin typeface="楷体_GB2312" pitchFamily="49" charset="-122"/>
                <a:ea typeface="楷体_GB2312" pitchFamily="49" charset="-122"/>
              </a:rPr>
              <a:t>的解矩阵</a:t>
            </a:r>
            <a:r>
              <a:rPr lang="en-US" altLang="zh-CN" sz="2000" b="1" i="1">
                <a:latin typeface="Times New Roman" panose="02020603050405020304" pitchFamily="18" charset="0"/>
                <a:ea typeface="楷体_GB2312" pitchFamily="49" charset="-122"/>
              </a:rPr>
              <a:t>P</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为</a:t>
            </a:r>
            <a:r>
              <a:rPr lang="zh-CN" altLang="en-US" sz="2000" b="1">
                <a:latin typeface="楷体_GB2312" pitchFamily="49" charset="-122"/>
                <a:ea typeface="楷体_GB2312" pitchFamily="49" charset="-122"/>
              </a:rPr>
              <a:t>实对称、一致有界、一致正定，即存在两个实数</a:t>
            </a:r>
            <a:r>
              <a:rPr lang="el-GR" altLang="zh-CN" sz="2000" b="1" i="1">
                <a:latin typeface="楷体_GB2312" pitchFamily="49" charset="-122"/>
                <a:ea typeface="楷体_GB2312" pitchFamily="49" charset="-122"/>
              </a:rPr>
              <a:t>α</a:t>
            </a:r>
            <a:r>
              <a:rPr lang="en-US" altLang="zh-CN" sz="2000" b="1" baseline="-25000">
                <a:latin typeface="Times New Roman" panose="02020603050405020304" pitchFamily="18" charset="0"/>
                <a:ea typeface="楷体_GB2312" pitchFamily="49" charset="-122"/>
              </a:rPr>
              <a:t>1</a:t>
            </a:r>
            <a:r>
              <a:rPr lang="en-US" altLang="zh-CN" sz="2000" b="1">
                <a:latin typeface="Times New Roman" panose="02020603050405020304" pitchFamily="18" charset="0"/>
                <a:ea typeface="楷体_GB2312" pitchFamily="49" charset="-122"/>
              </a:rPr>
              <a:t> &gt; 0</a:t>
            </a:r>
            <a:r>
              <a:rPr lang="zh-CN" altLang="en-US" sz="2000" b="1">
                <a:latin typeface="Times New Roman" panose="02020603050405020304" pitchFamily="18" charset="0"/>
                <a:ea typeface="楷体_GB2312" pitchFamily="49" charset="-122"/>
              </a:rPr>
              <a:t>和</a:t>
            </a:r>
            <a:r>
              <a:rPr lang="el-GR" altLang="zh-CN" sz="2000" b="1" i="1">
                <a:latin typeface="楷体_GB2312" pitchFamily="49" charset="-122"/>
                <a:ea typeface="楷体_GB2312" pitchFamily="49" charset="-122"/>
              </a:rPr>
              <a:t>α</a:t>
            </a:r>
            <a:r>
              <a:rPr lang="en-US" altLang="zh-CN" sz="2000" b="1" baseline="-25000">
                <a:latin typeface="Times New Roman" panose="02020603050405020304" pitchFamily="18" charset="0"/>
                <a:ea typeface="楷体_GB2312" pitchFamily="49" charset="-122"/>
              </a:rPr>
              <a:t>2</a:t>
            </a:r>
            <a:r>
              <a:rPr lang="en-US" altLang="zh-CN" sz="2000" b="1">
                <a:latin typeface="Times New Roman" panose="02020603050405020304" pitchFamily="18" charset="0"/>
                <a:ea typeface="楷体_GB2312" pitchFamily="49" charset="-122"/>
              </a:rPr>
              <a:t> &gt; 0 </a:t>
            </a:r>
            <a:r>
              <a:rPr lang="zh-CN" altLang="en-US" sz="2000" b="1">
                <a:latin typeface="楷体_GB2312" pitchFamily="49" charset="-122"/>
                <a:ea typeface="楷体_GB2312" pitchFamily="49" charset="-122"/>
              </a:rPr>
              <a:t>使成立</a:t>
            </a:r>
            <a:endParaRPr lang="zh-CN" altLang="en-US" sz="2000" b="1">
              <a:latin typeface="Times New Roman" panose="02020603050405020304" pitchFamily="18" charset="0"/>
              <a:ea typeface="楷体_GB2312" pitchFamily="49" charset="-122"/>
            </a:endParaRPr>
          </a:p>
          <a:p>
            <a:pPr>
              <a:lnSpc>
                <a:spcPct val="130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0 &lt;</a:t>
            </a:r>
            <a:r>
              <a:rPr lang="el-GR" altLang="zh-CN" sz="2000" b="1" i="1">
                <a:latin typeface="楷体_GB2312" pitchFamily="49" charset="-122"/>
                <a:ea typeface="楷体_GB2312" pitchFamily="49" charset="-122"/>
              </a:rPr>
              <a:t>α</a:t>
            </a:r>
            <a:r>
              <a:rPr lang="en-US" altLang="zh-CN" sz="2000" b="1" baseline="-25000">
                <a:latin typeface="Times New Roman" panose="02020603050405020304" pitchFamily="18" charset="0"/>
                <a:ea typeface="楷体_GB2312" pitchFamily="49" charset="-122"/>
              </a:rPr>
              <a:t>1</a:t>
            </a: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i="1">
                <a:latin typeface="Times New Roman" panose="02020603050405020304" pitchFamily="18" charset="0"/>
                <a:ea typeface="楷体_GB2312" pitchFamily="49" charset="-122"/>
              </a:rPr>
              <a:t>P</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l-GR" altLang="zh-CN" sz="2000" b="1" i="1">
                <a:latin typeface="楷体_GB2312" pitchFamily="49" charset="-122"/>
                <a:ea typeface="楷体_GB2312" pitchFamily="49" charset="-122"/>
              </a:rPr>
              <a:t>α</a:t>
            </a:r>
            <a:r>
              <a:rPr lang="en-US" altLang="zh-CN" sz="2000" b="1" baseline="-25000">
                <a:latin typeface="Times New Roman" panose="02020603050405020304" pitchFamily="18" charset="0"/>
                <a:ea typeface="楷体_GB2312" pitchFamily="49" charset="-122"/>
              </a:rPr>
              <a:t>2</a:t>
            </a:r>
            <a:r>
              <a:rPr lang="en-US" altLang="zh-CN" sz="2000" b="1" i="1">
                <a:latin typeface="Times New Roman" panose="02020603050405020304" pitchFamily="18" charset="0"/>
                <a:ea typeface="楷体_GB2312" pitchFamily="49" charset="-122"/>
              </a:rPr>
              <a:t>I</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p>
        </p:txBody>
      </p:sp>
    </p:spTree>
    <p:extLst>
      <p:ext uri="{BB962C8B-B14F-4D97-AF65-F5344CB8AC3E}">
        <p14:creationId xmlns:p14="http://schemas.microsoft.com/office/powerpoint/2010/main" val="1527986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8501"/>
                                        </p:tgtEl>
                                        <p:attrNameLst>
                                          <p:attrName>style.visibility</p:attrName>
                                        </p:attrNameLst>
                                      </p:cBhvr>
                                      <p:to>
                                        <p:strVal val="visible"/>
                                      </p:to>
                                    </p:set>
                                    <p:animEffect transition="in" filter="blinds(horizontal)">
                                      <p:cBhvr>
                                        <p:cTn id="7" dur="500"/>
                                        <p:tgtEl>
                                          <p:spTgt spid="618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18499"/>
                                        </p:tgtEl>
                                        <p:attrNameLst>
                                          <p:attrName>style.visibility</p:attrName>
                                        </p:attrNameLst>
                                      </p:cBhvr>
                                      <p:to>
                                        <p:strVal val="visible"/>
                                      </p:to>
                                    </p:set>
                                    <p:animEffect transition="in" filter="randombar(horizontal)">
                                      <p:cBhvr>
                                        <p:cTn id="12" dur="500"/>
                                        <p:tgtEl>
                                          <p:spTgt spid="618499"/>
                                        </p:tgtEl>
                                      </p:cBhvr>
                                    </p:animEffect>
                                  </p:childTnLst>
                                </p:cTn>
                              </p:par>
                              <p:par>
                                <p:cTn id="13" presetID="14" presetClass="entr" presetSubtype="10" fill="hold" nodeType="withEffect">
                                  <p:stCondLst>
                                    <p:cond delay="0"/>
                                  </p:stCondLst>
                                  <p:childTnLst>
                                    <p:set>
                                      <p:cBhvr>
                                        <p:cTn id="14" dur="1" fill="hold">
                                          <p:stCondLst>
                                            <p:cond delay="0"/>
                                          </p:stCondLst>
                                        </p:cTn>
                                        <p:tgtEl>
                                          <p:spTgt spid="618498"/>
                                        </p:tgtEl>
                                        <p:attrNameLst>
                                          <p:attrName>style.visibility</p:attrName>
                                        </p:attrNameLst>
                                      </p:cBhvr>
                                      <p:to>
                                        <p:strVal val="visible"/>
                                      </p:to>
                                    </p:set>
                                    <p:animEffect transition="in" filter="randombar(horizontal)">
                                      <p:cBhvr>
                                        <p:cTn id="15" dur="500"/>
                                        <p:tgtEl>
                                          <p:spTgt spid="61849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8502"/>
                                        </p:tgtEl>
                                        <p:attrNameLst>
                                          <p:attrName>style.visibility</p:attrName>
                                        </p:attrNameLst>
                                      </p:cBhvr>
                                      <p:to>
                                        <p:strVal val="visible"/>
                                      </p:to>
                                    </p:set>
                                    <p:animEffect transition="in" filter="blinds(horizontal)">
                                      <p:cBhvr>
                                        <p:cTn id="18" dur="500"/>
                                        <p:tgtEl>
                                          <p:spTgt spid="618502"/>
                                        </p:tgtEl>
                                      </p:cBhvr>
                                    </p:animEffect>
                                  </p:childTnLst>
                                </p:cTn>
                              </p:par>
                              <p:par>
                                <p:cTn id="19" presetID="3" presetClass="entr" presetSubtype="10" fill="hold" nodeType="withEffect">
                                  <p:stCondLst>
                                    <p:cond delay="0"/>
                                  </p:stCondLst>
                                  <p:childTnLst>
                                    <p:set>
                                      <p:cBhvr>
                                        <p:cTn id="20" dur="1" fill="hold">
                                          <p:stCondLst>
                                            <p:cond delay="0"/>
                                          </p:stCondLst>
                                        </p:cTn>
                                        <p:tgtEl>
                                          <p:spTgt spid="618503"/>
                                        </p:tgtEl>
                                        <p:attrNameLst>
                                          <p:attrName>style.visibility</p:attrName>
                                        </p:attrNameLst>
                                      </p:cBhvr>
                                      <p:to>
                                        <p:strVal val="visible"/>
                                      </p:to>
                                    </p:set>
                                    <p:animEffect transition="in" filter="blinds(horizontal)">
                                      <p:cBhvr>
                                        <p:cTn id="21" dur="500"/>
                                        <p:tgtEl>
                                          <p:spTgt spid="61850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8505"/>
                                        </p:tgtEl>
                                        <p:attrNameLst>
                                          <p:attrName>style.visibility</p:attrName>
                                        </p:attrNameLst>
                                      </p:cBhvr>
                                      <p:to>
                                        <p:strVal val="visible"/>
                                      </p:to>
                                    </p:set>
                                    <p:animEffect transition="in" filter="blinds(horizontal)">
                                      <p:cBhvr>
                                        <p:cTn id="24" dur="500"/>
                                        <p:tgtEl>
                                          <p:spTgt spid="6185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8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p:bldP spid="618500" grpId="0"/>
      <p:bldP spid="618501" grpId="0"/>
      <p:bldP spid="618502" grpId="0"/>
      <p:bldP spid="61850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subTitle" idx="1"/>
          </p:nvPr>
        </p:nvSpPr>
        <p:spPr>
          <a:xfrm>
            <a:off x="849313" y="331788"/>
            <a:ext cx="7456487" cy="658812"/>
          </a:xfrm>
        </p:spPr>
        <p:txBody>
          <a:bodyPr/>
          <a:lstStyle/>
          <a:p>
            <a:r>
              <a:rPr lang="en-US" altLang="zh-CN" sz="2800" b="1" dirty="0" smtClean="0">
                <a:latin typeface="Times New Roman" panose="02020603050405020304" pitchFamily="18" charset="0"/>
                <a:ea typeface="楷体_GB2312" pitchFamily="49" charset="-122"/>
              </a:rPr>
              <a:t>S.6   </a:t>
            </a:r>
            <a:r>
              <a:rPr lang="zh-CN" altLang="en-US" sz="2800" b="1" dirty="0">
                <a:latin typeface="Times New Roman" panose="02020603050405020304" pitchFamily="18" charset="0"/>
                <a:ea typeface="楷体_GB2312" pitchFamily="49" charset="-122"/>
              </a:rPr>
              <a:t>离散时间系统状态运动的稳定性及其判据 </a:t>
            </a:r>
          </a:p>
        </p:txBody>
      </p:sp>
      <p:sp>
        <p:nvSpPr>
          <p:cNvPr id="643075" name="Text Box 3"/>
          <p:cNvSpPr txBox="1">
            <a:spLocks noChangeArrowheads="1"/>
          </p:cNvSpPr>
          <p:nvPr/>
        </p:nvSpPr>
        <p:spPr bwMode="auto">
          <a:xfrm>
            <a:off x="762000" y="3201988"/>
            <a:ext cx="7696200" cy="297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5.33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大范围渐近稳定判据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对离散时间非线性时不变自治系统，若存在一个相对于离散状态</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的标量函数</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，使对任意</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i="1">
                <a:latin typeface="Times New Roman" panose="02020603050405020304" pitchFamily="18" charset="0"/>
                <a:ea typeface="楷体_GB2312" pitchFamily="49" charset="-122"/>
              </a:rPr>
              <a:t>Ｒ</a:t>
            </a:r>
            <a:r>
              <a:rPr lang="en-US" altLang="zh-CN" sz="2000" b="1" i="1" baseline="30000">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满足：</a:t>
            </a:r>
          </a:p>
          <a:p>
            <a:pPr>
              <a:lnSpc>
                <a:spcPct val="135000"/>
              </a:lnSpc>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ⅰ</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为正定；</a:t>
            </a:r>
          </a:p>
          <a:p>
            <a:pPr>
              <a:lnSpc>
                <a:spcPct val="135000"/>
              </a:lnSpc>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ⅱ</a:t>
            </a:r>
            <a:r>
              <a:rPr lang="zh-CN" altLang="en-US" sz="2000" b="1">
                <a:latin typeface="Times New Roman" panose="02020603050405020304" pitchFamily="18" charset="0"/>
                <a:ea typeface="楷体_GB2312" pitchFamily="49" charset="-122"/>
              </a:rPr>
              <a:t>）表△</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为负定；</a:t>
            </a:r>
          </a:p>
          <a:p>
            <a:pPr>
              <a:lnSpc>
                <a:spcPct val="135000"/>
              </a:lnSpc>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ⅲ</a:t>
            </a:r>
            <a:r>
              <a:rPr lang="zh-CN" altLang="en-US" sz="2000" b="1">
                <a:latin typeface="Times New Roman" panose="02020603050405020304" pitchFamily="18" charset="0"/>
                <a:ea typeface="楷体_GB2312" pitchFamily="49" charset="-122"/>
              </a:rPr>
              <a:t>）当</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时，有</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 →∞</a:t>
            </a:r>
          </a:p>
          <a:p>
            <a:pPr>
              <a:lnSpc>
                <a:spcPct val="135000"/>
              </a:lnSpc>
            </a:pPr>
            <a:r>
              <a:rPr lang="zh-CN" altLang="en-US" sz="2000" b="1">
                <a:latin typeface="Times New Roman" panose="02020603050405020304" pitchFamily="18" charset="0"/>
                <a:ea typeface="楷体_GB2312" pitchFamily="49" charset="-122"/>
              </a:rPr>
              <a:t>则原点平衡状态即</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为大范围渐近稳定</a:t>
            </a:r>
          </a:p>
        </p:txBody>
      </p:sp>
      <p:sp>
        <p:nvSpPr>
          <p:cNvPr id="643076" name="Text Box 4"/>
          <p:cNvSpPr txBox="1">
            <a:spLocks noChangeArrowheads="1"/>
          </p:cNvSpPr>
          <p:nvPr/>
        </p:nvSpPr>
        <p:spPr bwMode="auto">
          <a:xfrm>
            <a:off x="762000" y="1677988"/>
            <a:ext cx="7696200"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考察</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维离散时间非线性时不变系统</a:t>
            </a:r>
          </a:p>
          <a:p>
            <a:pPr algn="ctr">
              <a:lnSpc>
                <a:spcPct val="135000"/>
              </a:lnSpc>
            </a:pP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+1) = </a:t>
            </a:r>
            <a:r>
              <a:rPr lang="en-US" altLang="zh-CN" sz="2000" b="1" i="1">
                <a:latin typeface="Times New Roman" panose="02020603050405020304" pitchFamily="18" charset="0"/>
                <a:ea typeface="楷体_GB2312" pitchFamily="49" charset="-122"/>
              </a:rPr>
              <a:t>f</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(0) = </a:t>
            </a:r>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 = 0, 1, 2, …</a:t>
            </a:r>
          </a:p>
          <a:p>
            <a:pPr>
              <a:lnSpc>
                <a:spcPct val="135000"/>
              </a:lnSpc>
            </a:pPr>
            <a:r>
              <a:rPr lang="zh-CN" altLang="en-US" sz="2000" b="1">
                <a:latin typeface="Times New Roman" panose="02020603050405020304" pitchFamily="18" charset="0"/>
                <a:ea typeface="楷体_GB2312" pitchFamily="49" charset="-122"/>
              </a:rPr>
              <a:t>其中，</a:t>
            </a:r>
            <a:r>
              <a:rPr lang="en-US" altLang="zh-CN" sz="2000" b="1" i="1">
                <a:latin typeface="Times New Roman" panose="02020603050405020304" pitchFamily="18" charset="0"/>
                <a:ea typeface="楷体_GB2312" pitchFamily="49" charset="-122"/>
              </a:rPr>
              <a:t>f</a:t>
            </a:r>
            <a:r>
              <a:rPr lang="en-US" altLang="zh-CN" sz="2000" b="1">
                <a:latin typeface="Times New Roman" panose="02020603050405020304" pitchFamily="18" charset="0"/>
                <a:ea typeface="楷体_GB2312" pitchFamily="49" charset="-122"/>
              </a:rPr>
              <a:t>(0) = 0</a:t>
            </a:r>
            <a:r>
              <a:rPr lang="zh-CN" altLang="en-US" sz="2000" b="1">
                <a:latin typeface="Times New Roman" panose="02020603050405020304" pitchFamily="18" charset="0"/>
                <a:ea typeface="楷体_GB2312" pitchFamily="49" charset="-122"/>
              </a:rPr>
              <a:t>即状态空间原点</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为系统平衡状态</a:t>
            </a:r>
          </a:p>
        </p:txBody>
      </p:sp>
      <p:sp>
        <p:nvSpPr>
          <p:cNvPr id="643077" name="Rectangle 5"/>
          <p:cNvSpPr>
            <a:spLocks noChangeArrowheads="1"/>
          </p:cNvSpPr>
          <p:nvPr/>
        </p:nvSpPr>
        <p:spPr bwMode="auto">
          <a:xfrm>
            <a:off x="304800" y="1143000"/>
            <a:ext cx="74564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sz="2000" b="1">
                <a:solidFill>
                  <a:schemeClr val="accent2"/>
                </a:solidFill>
                <a:latin typeface="Times New Roman" panose="02020603050405020304" pitchFamily="18" charset="0"/>
                <a:ea typeface="楷体_GB2312" pitchFamily="49" charset="-122"/>
              </a:rPr>
              <a:t>离散时间</a:t>
            </a:r>
            <a:r>
              <a:rPr lang="zh-CN" altLang="en-US" sz="2000" b="1">
                <a:solidFill>
                  <a:srgbClr val="FF0000"/>
                </a:solidFill>
                <a:latin typeface="Times New Roman" panose="02020603050405020304" pitchFamily="18" charset="0"/>
                <a:ea typeface="楷体_GB2312" pitchFamily="49" charset="-122"/>
              </a:rPr>
              <a:t>非线性时不变</a:t>
            </a:r>
            <a:r>
              <a:rPr lang="zh-CN" altLang="en-US" sz="2000" b="1">
                <a:solidFill>
                  <a:schemeClr val="accent2"/>
                </a:solidFill>
                <a:latin typeface="Times New Roman" panose="02020603050405020304" pitchFamily="18" charset="0"/>
                <a:ea typeface="楷体_GB2312" pitchFamily="49" charset="-122"/>
              </a:rPr>
              <a:t>系统的</a:t>
            </a:r>
            <a:r>
              <a:rPr lang="en-US" altLang="zh-CN" sz="2000" b="1" i="1">
                <a:solidFill>
                  <a:schemeClr val="accent2"/>
                </a:solidFill>
                <a:latin typeface="Times New Roman" panose="02020603050405020304" pitchFamily="18" charset="0"/>
                <a:ea typeface="楷体_GB2312" pitchFamily="49" charset="-122"/>
              </a:rPr>
              <a:t>Lyapunov</a:t>
            </a:r>
            <a:r>
              <a:rPr lang="zh-CN" altLang="en-US" sz="2000" b="1">
                <a:solidFill>
                  <a:schemeClr val="accent2"/>
                </a:solidFill>
                <a:latin typeface="Times New Roman" panose="02020603050405020304" pitchFamily="18" charset="0"/>
                <a:ea typeface="楷体_GB2312" pitchFamily="49" charset="-122"/>
              </a:rPr>
              <a:t>主稳定性定理</a:t>
            </a:r>
            <a:r>
              <a:rPr lang="zh-CN" altLang="en-US" sz="2000" b="1">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3909912810"/>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43074">
                                            <p:txEl>
                                              <p:pRg st="0" end="0"/>
                                            </p:txEl>
                                          </p:spTgt>
                                        </p:tgtEl>
                                        <p:attrNameLst>
                                          <p:attrName>style.visibility</p:attrName>
                                        </p:attrNameLst>
                                      </p:cBhvr>
                                      <p:to>
                                        <p:strVal val="visible"/>
                                      </p:to>
                                    </p:set>
                                    <p:animEffect transition="in" filter="blinds(horizontal)">
                                      <p:cBhvr>
                                        <p:cTn id="7" dur="500"/>
                                        <p:tgtEl>
                                          <p:spTgt spid="64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3077"/>
                                        </p:tgtEl>
                                        <p:attrNameLst>
                                          <p:attrName>style.visibility</p:attrName>
                                        </p:attrNameLst>
                                      </p:cBhvr>
                                      <p:to>
                                        <p:strVal val="visible"/>
                                      </p:to>
                                    </p:set>
                                    <p:animEffect transition="in" filter="blinds(horizontal)">
                                      <p:cBhvr>
                                        <p:cTn id="12" dur="500"/>
                                        <p:tgtEl>
                                          <p:spTgt spid="64307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43076"/>
                                        </p:tgtEl>
                                        <p:attrNameLst>
                                          <p:attrName>style.visibility</p:attrName>
                                        </p:attrNameLst>
                                      </p:cBhvr>
                                      <p:to>
                                        <p:strVal val="visible"/>
                                      </p:to>
                                    </p:set>
                                    <p:animEffect transition="in" filter="blinds(horizontal)">
                                      <p:cBhvr>
                                        <p:cTn id="15" dur="500"/>
                                        <p:tgtEl>
                                          <p:spTgt spid="6430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43075"/>
                                        </p:tgtEl>
                                        <p:attrNameLst>
                                          <p:attrName>style.visibility</p:attrName>
                                        </p:attrNameLst>
                                      </p:cBhvr>
                                      <p:to>
                                        <p:strVal val="visible"/>
                                      </p:to>
                                    </p:set>
                                    <p:animEffect transition="in" filter="blinds(horizontal)">
                                      <p:cBhvr>
                                        <p:cTn id="20" dur="500"/>
                                        <p:tgtEl>
                                          <p:spTgt spid="64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build="p"/>
      <p:bldP spid="643075" grpId="0"/>
      <p:bldP spid="643076" grpId="0"/>
      <p:bldP spid="64307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Text Box 3"/>
          <p:cNvSpPr txBox="1">
            <a:spLocks noChangeArrowheads="1"/>
          </p:cNvSpPr>
          <p:nvPr/>
        </p:nvSpPr>
        <p:spPr bwMode="auto">
          <a:xfrm>
            <a:off x="457200" y="4054475"/>
            <a:ext cx="8424863"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5.35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大范围渐近稳定判据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对离散时间非线性时不变自治系统，若</a:t>
            </a:r>
            <a:r>
              <a:rPr lang="en-US" altLang="zh-CN" sz="2000" b="1" i="1">
                <a:latin typeface="Times New Roman" panose="02020603050405020304" pitchFamily="18" charset="0"/>
                <a:ea typeface="楷体_GB2312" pitchFamily="49" charset="-122"/>
              </a:rPr>
              <a:t>f</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为收敛，即对</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cs typeface="Times New Roman" panose="02020603050405020304" pitchFamily="18" charset="0"/>
              </a:rPr>
              <a:t>≠0</a:t>
            </a:r>
            <a:r>
              <a:rPr lang="zh-CN" altLang="en-US" sz="2000" b="1">
                <a:latin typeface="Times New Roman" panose="02020603050405020304" pitchFamily="18" charset="0"/>
                <a:ea typeface="楷体_GB2312" pitchFamily="49" charset="-122"/>
              </a:rPr>
              <a:t>有：</a:t>
            </a:r>
          </a:p>
          <a:p>
            <a:pPr algn="ctr">
              <a:lnSpc>
                <a:spcPct val="135000"/>
              </a:lnSpc>
            </a:pP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f</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 &lt; ||</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p>
          <a:p>
            <a:pPr>
              <a:lnSpc>
                <a:spcPct val="135000"/>
              </a:lnSpc>
            </a:pPr>
            <a:r>
              <a:rPr lang="zh-CN" altLang="en-US" sz="2000" b="1">
                <a:latin typeface="Times New Roman" panose="02020603050405020304" pitchFamily="18" charset="0"/>
                <a:ea typeface="楷体_GB2312" pitchFamily="49" charset="-122"/>
              </a:rPr>
              <a:t>则原点平衡状态即</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为大范围渐近稳定</a:t>
            </a:r>
          </a:p>
        </p:txBody>
      </p:sp>
      <p:sp>
        <p:nvSpPr>
          <p:cNvPr id="619524" name="Text Box 4"/>
          <p:cNvSpPr txBox="1">
            <a:spLocks noChangeArrowheads="1"/>
          </p:cNvSpPr>
          <p:nvPr/>
        </p:nvSpPr>
        <p:spPr bwMode="auto">
          <a:xfrm>
            <a:off x="457200" y="609600"/>
            <a:ext cx="8424863"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5.34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大范围渐近稳定判据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对离散时间非线性时不变系统，若存在一个相对于离散状态</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的标量函数</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，使对任意</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i="1">
                <a:latin typeface="Times New Roman" panose="02020603050405020304" pitchFamily="18" charset="0"/>
                <a:ea typeface="楷体_GB2312" pitchFamily="49" charset="-122"/>
              </a:rPr>
              <a:t>Ｒ</a:t>
            </a:r>
            <a:r>
              <a:rPr lang="en-US" altLang="zh-CN" sz="2000" b="1" i="1" baseline="30000">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满足：</a:t>
            </a:r>
          </a:p>
          <a:p>
            <a:pPr>
              <a:lnSpc>
                <a:spcPct val="135000"/>
              </a:lnSpc>
            </a:pP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ⅰ</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为正定；</a:t>
            </a:r>
          </a:p>
          <a:p>
            <a:pPr>
              <a:lnSpc>
                <a:spcPct val="135000"/>
              </a:lnSpc>
            </a:pP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ⅱ</a:t>
            </a:r>
            <a:r>
              <a:rPr lang="zh-CN" altLang="en-US" sz="2000" b="1">
                <a:latin typeface="Times New Roman" panose="02020603050405020304" pitchFamily="18" charset="0"/>
                <a:ea typeface="楷体_GB2312" pitchFamily="49" charset="-122"/>
              </a:rPr>
              <a:t>）表△</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为</a:t>
            </a:r>
            <a:r>
              <a:rPr lang="zh-CN" altLang="en-US" sz="2000" b="1">
                <a:solidFill>
                  <a:srgbClr val="FF0000"/>
                </a:solidFill>
                <a:latin typeface="Times New Roman" panose="02020603050405020304" pitchFamily="18" charset="0"/>
                <a:ea typeface="楷体_GB2312" pitchFamily="49" charset="-122"/>
              </a:rPr>
              <a:t>负半定</a:t>
            </a:r>
            <a:r>
              <a:rPr lang="zh-CN" altLang="en-US" sz="2000" b="1">
                <a:latin typeface="Times New Roman" panose="02020603050405020304" pitchFamily="18" charset="0"/>
                <a:ea typeface="楷体_GB2312" pitchFamily="49" charset="-122"/>
              </a:rPr>
              <a:t>；</a:t>
            </a:r>
          </a:p>
          <a:p>
            <a:pPr>
              <a:lnSpc>
                <a:spcPct val="135000"/>
              </a:lnSpc>
            </a:pP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ⅲ</a:t>
            </a:r>
            <a:r>
              <a:rPr lang="zh-CN" altLang="en-US" sz="2000" b="1">
                <a:latin typeface="Times New Roman" panose="02020603050405020304" pitchFamily="18" charset="0"/>
                <a:ea typeface="楷体_GB2312" pitchFamily="49" charset="-122"/>
              </a:rPr>
              <a:t>）对由任意非零初始状态</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(0) ∈</a:t>
            </a:r>
            <a:r>
              <a:rPr lang="zh-CN" altLang="en-US" sz="2000" b="1" i="1">
                <a:latin typeface="Times New Roman" panose="02020603050405020304" pitchFamily="18" charset="0"/>
                <a:ea typeface="楷体_GB2312" pitchFamily="49" charset="-122"/>
              </a:rPr>
              <a:t>Ｒ</a:t>
            </a:r>
            <a:r>
              <a:rPr lang="en-US" altLang="zh-CN" sz="2000" b="1" i="1" baseline="30000">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确定的所有自由运动</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的轨线，</a:t>
            </a:r>
          </a:p>
          <a:p>
            <a:pPr>
              <a:lnSpc>
                <a:spcPct val="135000"/>
              </a:lnSpc>
            </a:pPr>
            <a:r>
              <a:rPr lang="zh-CN" altLang="en-US"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不恒为零；</a:t>
            </a:r>
          </a:p>
          <a:p>
            <a:pPr>
              <a:lnSpc>
                <a:spcPct val="135000"/>
              </a:lnSpc>
            </a:pP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ⅳ</a:t>
            </a:r>
            <a:r>
              <a:rPr lang="zh-CN" altLang="en-US" sz="2000" b="1">
                <a:latin typeface="Times New Roman" panose="02020603050405020304" pitchFamily="18" charset="0"/>
                <a:ea typeface="楷体_GB2312" pitchFamily="49" charset="-122"/>
              </a:rPr>
              <a:t>）当</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，有</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 →∞</a:t>
            </a:r>
          </a:p>
          <a:p>
            <a:pPr>
              <a:lnSpc>
                <a:spcPct val="135000"/>
              </a:lnSpc>
            </a:pPr>
            <a:r>
              <a:rPr lang="zh-CN" altLang="en-US" sz="2000" b="1">
                <a:latin typeface="Times New Roman" panose="02020603050405020304" pitchFamily="18" charset="0"/>
                <a:ea typeface="楷体_GB2312" pitchFamily="49" charset="-122"/>
              </a:rPr>
              <a:t>则原点平衡状态即</a:t>
            </a:r>
            <a:r>
              <a:rPr lang="en-US" altLang="zh-CN" sz="2000" b="1" i="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为大范围渐近稳定</a:t>
            </a:r>
          </a:p>
        </p:txBody>
      </p:sp>
      <p:sp>
        <p:nvSpPr>
          <p:cNvPr id="619526" name="Rectangle 6"/>
          <p:cNvSpPr>
            <a:spLocks noChangeArrowheads="1"/>
          </p:cNvSpPr>
          <p:nvPr/>
        </p:nvSpPr>
        <p:spPr bwMode="auto">
          <a:xfrm>
            <a:off x="239713" y="228600"/>
            <a:ext cx="74564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sz="2000" b="1">
                <a:solidFill>
                  <a:schemeClr val="accent2"/>
                </a:solidFill>
                <a:latin typeface="Times New Roman" panose="02020603050405020304" pitchFamily="18" charset="0"/>
                <a:ea typeface="楷体_GB2312" pitchFamily="49" charset="-122"/>
              </a:rPr>
              <a:t>离散时间非线性时不变系统的</a:t>
            </a:r>
            <a:r>
              <a:rPr lang="en-US" altLang="zh-CN" sz="2000" b="1" i="1">
                <a:solidFill>
                  <a:schemeClr val="accent2"/>
                </a:solidFill>
                <a:latin typeface="Times New Roman" panose="02020603050405020304" pitchFamily="18" charset="0"/>
                <a:ea typeface="楷体_GB2312" pitchFamily="49" charset="-122"/>
              </a:rPr>
              <a:t>Lyapunov</a:t>
            </a:r>
            <a:r>
              <a:rPr lang="zh-CN" altLang="en-US" sz="2000" b="1">
                <a:solidFill>
                  <a:schemeClr val="accent2"/>
                </a:solidFill>
                <a:latin typeface="Times New Roman" panose="02020603050405020304" pitchFamily="18" charset="0"/>
                <a:ea typeface="楷体_GB2312" pitchFamily="49" charset="-122"/>
              </a:rPr>
              <a:t>主稳定性定理 </a:t>
            </a:r>
          </a:p>
        </p:txBody>
      </p:sp>
      <p:sp>
        <p:nvSpPr>
          <p:cNvPr id="619528" name="Rectangle 8"/>
          <p:cNvSpPr>
            <a:spLocks noChangeArrowheads="1"/>
          </p:cNvSpPr>
          <p:nvPr/>
        </p:nvSpPr>
        <p:spPr bwMode="auto">
          <a:xfrm>
            <a:off x="990600" y="5867400"/>
            <a:ext cx="7239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FF00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：此时只需取</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函数为</a:t>
            </a:r>
            <a:r>
              <a:rPr lang="en-US" altLang="zh-CN" sz="2000" b="1" i="1">
                <a:latin typeface="Times New Roman" panose="02020603050405020304" pitchFamily="18" charset="0"/>
                <a:ea typeface="楷体_GB2312" pitchFamily="49" charset="-122"/>
              </a:rPr>
              <a:t>V</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 = ||</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4237923836"/>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9526"/>
                                        </p:tgtEl>
                                        <p:attrNameLst>
                                          <p:attrName>style.visibility</p:attrName>
                                        </p:attrNameLst>
                                      </p:cBhvr>
                                      <p:to>
                                        <p:strVal val="visible"/>
                                      </p:to>
                                    </p:set>
                                    <p:animEffect transition="in" filter="blinds(horizontal)">
                                      <p:cBhvr>
                                        <p:cTn id="7" dur="500"/>
                                        <p:tgtEl>
                                          <p:spTgt spid="6195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9524"/>
                                        </p:tgtEl>
                                        <p:attrNameLst>
                                          <p:attrName>style.visibility</p:attrName>
                                        </p:attrNameLst>
                                      </p:cBhvr>
                                      <p:to>
                                        <p:strVal val="visible"/>
                                      </p:to>
                                    </p:set>
                                    <p:animEffect transition="in" filter="blinds(horizontal)">
                                      <p:cBhvr>
                                        <p:cTn id="12" dur="500"/>
                                        <p:tgtEl>
                                          <p:spTgt spid="619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9523"/>
                                        </p:tgtEl>
                                        <p:attrNameLst>
                                          <p:attrName>style.visibility</p:attrName>
                                        </p:attrNameLst>
                                      </p:cBhvr>
                                      <p:to>
                                        <p:strVal val="visible"/>
                                      </p:to>
                                    </p:set>
                                    <p:animEffect transition="in" filter="blinds(horizontal)">
                                      <p:cBhvr>
                                        <p:cTn id="17" dur="500"/>
                                        <p:tgtEl>
                                          <p:spTgt spid="6195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9528"/>
                                        </p:tgtEl>
                                        <p:attrNameLst>
                                          <p:attrName>style.visibility</p:attrName>
                                        </p:attrNameLst>
                                      </p:cBhvr>
                                      <p:to>
                                        <p:strVal val="visible"/>
                                      </p:to>
                                    </p:set>
                                    <p:animEffect transition="in" filter="blinds(horizontal)">
                                      <p:cBhvr>
                                        <p:cTn id="22" dur="500"/>
                                        <p:tgtEl>
                                          <p:spTgt spid="619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p:bldP spid="619524" grpId="0"/>
      <p:bldP spid="619526" grpId="0"/>
      <p:bldP spid="6195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ChangeArrowheads="1"/>
          </p:cNvSpPr>
          <p:nvPr/>
        </p:nvSpPr>
        <p:spPr bwMode="auto">
          <a:xfrm>
            <a:off x="481013" y="762000"/>
            <a:ext cx="5614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维连续</a:t>
            </a:r>
            <a:r>
              <a:rPr lang="en-US" altLang="zh-CN" sz="2000" b="1">
                <a:solidFill>
                  <a:srgbClr val="FF0000"/>
                </a:solidFill>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自治系统 </a:t>
            </a:r>
          </a:p>
        </p:txBody>
      </p:sp>
      <p:sp>
        <p:nvSpPr>
          <p:cNvPr id="448516" name="Rectangle 4"/>
          <p:cNvSpPr>
            <a:spLocks noChangeArrowheads="1"/>
          </p:cNvSpPr>
          <p:nvPr/>
        </p:nvSpPr>
        <p:spPr bwMode="auto">
          <a:xfrm>
            <a:off x="0" y="364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8517" name="Object 5"/>
          <p:cNvGraphicFramePr>
            <a:graphicFrameLocks noChangeAspect="1"/>
          </p:cNvGraphicFramePr>
          <p:nvPr/>
        </p:nvGraphicFramePr>
        <p:xfrm>
          <a:off x="2528888" y="1176338"/>
          <a:ext cx="3886200" cy="423862"/>
        </p:xfrm>
        <a:graphic>
          <a:graphicData uri="http://schemas.openxmlformats.org/presentationml/2006/ole">
            <mc:AlternateContent xmlns:mc="http://schemas.openxmlformats.org/markup-compatibility/2006">
              <mc:Choice xmlns:v="urn:schemas-microsoft-com:vml" Requires="v">
                <p:oleObj spid="_x0000_s5142" name="公式" r:id="rId3" imgW="2095200" imgH="228600" progId="Equation.3">
                  <p:embed/>
                </p:oleObj>
              </mc:Choice>
              <mc:Fallback>
                <p:oleObj name="公式" r:id="rId3" imgW="2095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8" y="1176338"/>
                        <a:ext cx="38862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18" name="Text Box 6"/>
          <p:cNvSpPr txBox="1">
            <a:spLocks noChangeArrowheads="1"/>
          </p:cNvSpPr>
          <p:nvPr/>
        </p:nvSpPr>
        <p:spPr bwMode="auto">
          <a:xfrm>
            <a:off x="1219200" y="15240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zh-CN" altLang="en-US" sz="2000" b="1">
                <a:latin typeface="Times New Roman" panose="02020603050405020304" pitchFamily="18" charset="0"/>
                <a:ea typeface="楷体_GB2312" pitchFamily="49" charset="-122"/>
              </a:rPr>
              <a:t>系统在</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时刻内部稳定的</a:t>
            </a:r>
            <a:r>
              <a:rPr lang="zh-CN" altLang="en-US" sz="2000" b="1">
                <a:solidFill>
                  <a:srgbClr val="FF0000"/>
                </a:solidFill>
                <a:latin typeface="Times New Roman" panose="02020603050405020304" pitchFamily="18" charset="0"/>
                <a:ea typeface="楷体_GB2312" pitchFamily="49" charset="-122"/>
              </a:rPr>
              <a:t>充分必要条件</a:t>
            </a:r>
            <a:r>
              <a:rPr lang="zh-CN" altLang="en-US" sz="2000" b="1">
                <a:latin typeface="Times New Roman" panose="02020603050405020304" pitchFamily="18" charset="0"/>
                <a:ea typeface="楷体_GB2312" pitchFamily="49" charset="-122"/>
              </a:rPr>
              <a:t>为：状态转移矩阵</a:t>
            </a:r>
            <a:r>
              <a:rPr lang="en-US" altLang="zh-CN" sz="2000" b="1" i="1">
                <a:latin typeface="Times New Roman" panose="02020603050405020304" pitchFamily="18" charset="0"/>
                <a:ea typeface="楷体_GB2312" pitchFamily="49" charset="-122"/>
              </a:rPr>
              <a:t>Ф</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对所有</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为有界，并满足</a:t>
            </a:r>
          </a:p>
        </p:txBody>
      </p:sp>
      <p:graphicFrame>
        <p:nvGraphicFramePr>
          <p:cNvPr id="448520" name="Object 8"/>
          <p:cNvGraphicFramePr>
            <a:graphicFrameLocks noChangeAspect="1"/>
          </p:cNvGraphicFramePr>
          <p:nvPr/>
        </p:nvGraphicFramePr>
        <p:xfrm>
          <a:off x="3429000" y="2438400"/>
          <a:ext cx="1798638" cy="527050"/>
        </p:xfrm>
        <a:graphic>
          <a:graphicData uri="http://schemas.openxmlformats.org/presentationml/2006/ole">
            <mc:AlternateContent xmlns:mc="http://schemas.openxmlformats.org/markup-compatibility/2006">
              <mc:Choice xmlns:v="urn:schemas-microsoft-com:vml" Requires="v">
                <p:oleObj spid="_x0000_s5143" name="公式" r:id="rId5" imgW="939800" imgH="279400" progId="Equation.3">
                  <p:embed/>
                </p:oleObj>
              </mc:Choice>
              <mc:Fallback>
                <p:oleObj name="公式" r:id="rId5" imgW="9398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438400"/>
                        <a:ext cx="179863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21" name="Text Box 9"/>
          <p:cNvSpPr txBox="1">
            <a:spLocks noChangeArrowheads="1"/>
          </p:cNvSpPr>
          <p:nvPr/>
        </p:nvSpPr>
        <p:spPr bwMode="auto">
          <a:xfrm>
            <a:off x="381000" y="441960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自治系统 </a:t>
            </a:r>
          </a:p>
        </p:txBody>
      </p:sp>
      <p:graphicFrame>
        <p:nvGraphicFramePr>
          <p:cNvPr id="448523" name="Object 11"/>
          <p:cNvGraphicFramePr>
            <a:graphicFrameLocks noChangeAspect="1"/>
          </p:cNvGraphicFramePr>
          <p:nvPr/>
        </p:nvGraphicFramePr>
        <p:xfrm>
          <a:off x="2895600" y="4827588"/>
          <a:ext cx="3048000" cy="430212"/>
        </p:xfrm>
        <a:graphic>
          <a:graphicData uri="http://schemas.openxmlformats.org/presentationml/2006/ole">
            <mc:AlternateContent xmlns:mc="http://schemas.openxmlformats.org/markup-compatibility/2006">
              <mc:Choice xmlns:v="urn:schemas-microsoft-com:vml" Requires="v">
                <p:oleObj spid="_x0000_s5144" name="公式" r:id="rId7" imgW="1612800" imgH="228600" progId="Equation.3">
                  <p:embed/>
                </p:oleObj>
              </mc:Choice>
              <mc:Fallback>
                <p:oleObj name="公式" r:id="rId7" imgW="1612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827588"/>
                        <a:ext cx="30480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8526" name="Object 14"/>
          <p:cNvGraphicFramePr>
            <a:graphicFrameLocks noChangeAspect="1"/>
          </p:cNvGraphicFramePr>
          <p:nvPr/>
        </p:nvGraphicFramePr>
        <p:xfrm>
          <a:off x="3886200" y="5619750"/>
          <a:ext cx="1295400" cy="568325"/>
        </p:xfrm>
        <a:graphic>
          <a:graphicData uri="http://schemas.openxmlformats.org/presentationml/2006/ole">
            <mc:AlternateContent xmlns:mc="http://schemas.openxmlformats.org/markup-compatibility/2006">
              <mc:Choice xmlns:v="urn:schemas-microsoft-com:vml" Requires="v">
                <p:oleObj spid="_x0000_s5145" name="公式" r:id="rId9" imgW="672840" imgH="291960" progId="Equation.3">
                  <p:embed/>
                </p:oleObj>
              </mc:Choice>
              <mc:Fallback>
                <p:oleObj name="公式" r:id="rId9" imgW="67284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5619750"/>
                        <a:ext cx="1295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30" name="Rectangle 18"/>
          <p:cNvSpPr>
            <a:spLocks noChangeArrowheads="1"/>
          </p:cNvSpPr>
          <p:nvPr/>
        </p:nvSpPr>
        <p:spPr bwMode="auto">
          <a:xfrm>
            <a:off x="1104900" y="5257800"/>
            <a:ext cx="544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ea typeface="楷体_GB2312" pitchFamily="49" charset="-122"/>
              </a:rPr>
              <a:t>内部稳定的充分必要条件为 </a:t>
            </a:r>
          </a:p>
        </p:txBody>
      </p:sp>
      <p:sp>
        <p:nvSpPr>
          <p:cNvPr id="448531" name="Rectangle 19"/>
          <p:cNvSpPr>
            <a:spLocks noChangeArrowheads="1"/>
          </p:cNvSpPr>
          <p:nvPr/>
        </p:nvSpPr>
        <p:spPr bwMode="auto">
          <a:xfrm>
            <a:off x="185738" y="228600"/>
            <a:ext cx="3624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accent2"/>
                </a:solidFill>
                <a:latin typeface="Times New Roman" panose="02020603050405020304" pitchFamily="18" charset="0"/>
                <a:ea typeface="楷体_GB2312" pitchFamily="49" charset="-122"/>
              </a:rPr>
              <a:t>内部稳定性</a:t>
            </a:r>
          </a:p>
        </p:txBody>
      </p:sp>
      <p:graphicFrame>
        <p:nvGraphicFramePr>
          <p:cNvPr id="448532" name="Object 20"/>
          <p:cNvGraphicFramePr>
            <a:graphicFrameLocks noChangeAspect="1"/>
          </p:cNvGraphicFramePr>
          <p:nvPr/>
        </p:nvGraphicFramePr>
        <p:xfrm>
          <a:off x="2819400" y="3352800"/>
          <a:ext cx="3452813" cy="427038"/>
        </p:xfrm>
        <a:graphic>
          <a:graphicData uri="http://schemas.openxmlformats.org/presentationml/2006/ole">
            <mc:AlternateContent xmlns:mc="http://schemas.openxmlformats.org/markup-compatibility/2006">
              <mc:Choice xmlns:v="urn:schemas-microsoft-com:vml" Requires="v">
                <p:oleObj spid="_x0000_s5146" name="Equation" r:id="rId11" imgW="1841400" imgH="228600" progId="Equation.DSMT4">
                  <p:embed/>
                </p:oleObj>
              </mc:Choice>
              <mc:Fallback>
                <p:oleObj name="Equation" r:id="rId11" imgW="18414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352800"/>
                        <a:ext cx="345281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33" name="Text Box 21"/>
          <p:cNvSpPr txBox="1">
            <a:spLocks noChangeArrowheads="1"/>
          </p:cNvSpPr>
          <p:nvPr/>
        </p:nvSpPr>
        <p:spPr bwMode="auto">
          <a:xfrm>
            <a:off x="658813" y="2819400"/>
            <a:ext cx="80279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zh-CN" altLang="en-US" sz="2000" b="1">
                <a:solidFill>
                  <a:srgbClr val="CC33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：利用内部稳定定义，以及零输入响应关系式</a:t>
            </a:r>
          </a:p>
        </p:txBody>
      </p:sp>
      <p:sp>
        <p:nvSpPr>
          <p:cNvPr id="448534" name="Text Box 22"/>
          <p:cNvSpPr txBox="1">
            <a:spLocks noChangeArrowheads="1"/>
          </p:cNvSpPr>
          <p:nvPr/>
        </p:nvSpPr>
        <p:spPr bwMode="auto">
          <a:xfrm>
            <a:off x="1192213" y="3733800"/>
            <a:ext cx="65801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zh-CN" altLang="en-US" sz="2000" b="1">
                <a:latin typeface="Times New Roman" panose="02020603050405020304" pitchFamily="18" charset="0"/>
                <a:ea typeface="楷体_GB2312" pitchFamily="49" charset="-122"/>
              </a:rPr>
              <a:t>可直接证得本结论</a:t>
            </a:r>
          </a:p>
        </p:txBody>
      </p:sp>
      <p:sp>
        <p:nvSpPr>
          <p:cNvPr id="448535" name="Text Box 23"/>
          <p:cNvSpPr txBox="1">
            <a:spLocks noChangeArrowheads="1"/>
          </p:cNvSpPr>
          <p:nvPr/>
        </p:nvSpPr>
        <p:spPr bwMode="auto">
          <a:xfrm>
            <a:off x="579438" y="6096000"/>
            <a:ext cx="772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solidFill>
                  <a:srgbClr val="CC33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：前一结论的特例</a:t>
            </a:r>
          </a:p>
        </p:txBody>
      </p:sp>
    </p:spTree>
    <p:extLst>
      <p:ext uri="{BB962C8B-B14F-4D97-AF65-F5344CB8AC3E}">
        <p14:creationId xmlns:p14="http://schemas.microsoft.com/office/powerpoint/2010/main" val="1067707587"/>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8531"/>
                                        </p:tgtEl>
                                        <p:attrNameLst>
                                          <p:attrName>style.visibility</p:attrName>
                                        </p:attrNameLst>
                                      </p:cBhvr>
                                      <p:to>
                                        <p:strVal val="visible"/>
                                      </p:to>
                                    </p:set>
                                    <p:animEffect transition="in" filter="blinds(horizontal)">
                                      <p:cBhvr>
                                        <p:cTn id="7" dur="500"/>
                                        <p:tgtEl>
                                          <p:spTgt spid="44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8515"/>
                                        </p:tgtEl>
                                        <p:attrNameLst>
                                          <p:attrName>style.visibility</p:attrName>
                                        </p:attrNameLst>
                                      </p:cBhvr>
                                      <p:to>
                                        <p:strVal val="visible"/>
                                      </p:to>
                                    </p:set>
                                    <p:animEffect transition="in" filter="blinds(horizontal)">
                                      <p:cBhvr>
                                        <p:cTn id="12" dur="500"/>
                                        <p:tgtEl>
                                          <p:spTgt spid="448515"/>
                                        </p:tgtEl>
                                      </p:cBhvr>
                                    </p:animEffect>
                                  </p:childTnLst>
                                </p:cTn>
                              </p:par>
                              <p:par>
                                <p:cTn id="13" presetID="3" presetClass="entr" presetSubtype="10" fill="hold" nodeType="withEffect">
                                  <p:stCondLst>
                                    <p:cond delay="0"/>
                                  </p:stCondLst>
                                  <p:childTnLst>
                                    <p:set>
                                      <p:cBhvr>
                                        <p:cTn id="14" dur="1" fill="hold">
                                          <p:stCondLst>
                                            <p:cond delay="0"/>
                                          </p:stCondLst>
                                        </p:cTn>
                                        <p:tgtEl>
                                          <p:spTgt spid="448517"/>
                                        </p:tgtEl>
                                        <p:attrNameLst>
                                          <p:attrName>style.visibility</p:attrName>
                                        </p:attrNameLst>
                                      </p:cBhvr>
                                      <p:to>
                                        <p:strVal val="visible"/>
                                      </p:to>
                                    </p:set>
                                    <p:animEffect transition="in" filter="blinds(horizontal)">
                                      <p:cBhvr>
                                        <p:cTn id="15" dur="500"/>
                                        <p:tgtEl>
                                          <p:spTgt spid="4485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8518"/>
                                        </p:tgtEl>
                                        <p:attrNameLst>
                                          <p:attrName>style.visibility</p:attrName>
                                        </p:attrNameLst>
                                      </p:cBhvr>
                                      <p:to>
                                        <p:strVal val="visible"/>
                                      </p:to>
                                    </p:set>
                                    <p:animEffect transition="in" filter="blinds(horizontal)">
                                      <p:cBhvr>
                                        <p:cTn id="18" dur="500"/>
                                        <p:tgtEl>
                                          <p:spTgt spid="448518"/>
                                        </p:tgtEl>
                                      </p:cBhvr>
                                    </p:animEffect>
                                  </p:childTnLst>
                                </p:cTn>
                              </p:par>
                              <p:par>
                                <p:cTn id="19" presetID="3" presetClass="entr" presetSubtype="10" fill="hold" nodeType="withEffect">
                                  <p:stCondLst>
                                    <p:cond delay="0"/>
                                  </p:stCondLst>
                                  <p:childTnLst>
                                    <p:set>
                                      <p:cBhvr>
                                        <p:cTn id="20" dur="1" fill="hold">
                                          <p:stCondLst>
                                            <p:cond delay="0"/>
                                          </p:stCondLst>
                                        </p:cTn>
                                        <p:tgtEl>
                                          <p:spTgt spid="448520"/>
                                        </p:tgtEl>
                                        <p:attrNameLst>
                                          <p:attrName>style.visibility</p:attrName>
                                        </p:attrNameLst>
                                      </p:cBhvr>
                                      <p:to>
                                        <p:strVal val="visible"/>
                                      </p:to>
                                    </p:set>
                                    <p:animEffect transition="in" filter="blinds(horizontal)">
                                      <p:cBhvr>
                                        <p:cTn id="21" dur="500"/>
                                        <p:tgtEl>
                                          <p:spTgt spid="4485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48533"/>
                                        </p:tgtEl>
                                        <p:attrNameLst>
                                          <p:attrName>style.visibility</p:attrName>
                                        </p:attrNameLst>
                                      </p:cBhvr>
                                      <p:to>
                                        <p:strVal val="visible"/>
                                      </p:to>
                                    </p:set>
                                    <p:animEffect transition="in" filter="blinds(horizontal)">
                                      <p:cBhvr>
                                        <p:cTn id="26" dur="500"/>
                                        <p:tgtEl>
                                          <p:spTgt spid="448533"/>
                                        </p:tgtEl>
                                      </p:cBhvr>
                                    </p:animEffect>
                                  </p:childTnLst>
                                </p:cTn>
                              </p:par>
                              <p:par>
                                <p:cTn id="27" presetID="3" presetClass="entr" presetSubtype="10" fill="hold" nodeType="withEffect">
                                  <p:stCondLst>
                                    <p:cond delay="0"/>
                                  </p:stCondLst>
                                  <p:childTnLst>
                                    <p:set>
                                      <p:cBhvr>
                                        <p:cTn id="28" dur="1" fill="hold">
                                          <p:stCondLst>
                                            <p:cond delay="0"/>
                                          </p:stCondLst>
                                        </p:cTn>
                                        <p:tgtEl>
                                          <p:spTgt spid="448532"/>
                                        </p:tgtEl>
                                        <p:attrNameLst>
                                          <p:attrName>style.visibility</p:attrName>
                                        </p:attrNameLst>
                                      </p:cBhvr>
                                      <p:to>
                                        <p:strVal val="visible"/>
                                      </p:to>
                                    </p:set>
                                    <p:animEffect transition="in" filter="blinds(horizontal)">
                                      <p:cBhvr>
                                        <p:cTn id="29" dur="500"/>
                                        <p:tgtEl>
                                          <p:spTgt spid="44853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48534"/>
                                        </p:tgtEl>
                                        <p:attrNameLst>
                                          <p:attrName>style.visibility</p:attrName>
                                        </p:attrNameLst>
                                      </p:cBhvr>
                                      <p:to>
                                        <p:strVal val="visible"/>
                                      </p:to>
                                    </p:set>
                                    <p:animEffect transition="in" filter="blinds(horizontal)">
                                      <p:cBhvr>
                                        <p:cTn id="32" dur="500"/>
                                        <p:tgtEl>
                                          <p:spTgt spid="4485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8521"/>
                                        </p:tgtEl>
                                        <p:attrNameLst>
                                          <p:attrName>style.visibility</p:attrName>
                                        </p:attrNameLst>
                                      </p:cBhvr>
                                      <p:to>
                                        <p:strVal val="visible"/>
                                      </p:to>
                                    </p:set>
                                    <p:animEffect transition="in" filter="blinds(horizontal)">
                                      <p:cBhvr>
                                        <p:cTn id="37" dur="500"/>
                                        <p:tgtEl>
                                          <p:spTgt spid="448521"/>
                                        </p:tgtEl>
                                      </p:cBhvr>
                                    </p:animEffect>
                                  </p:childTnLst>
                                </p:cTn>
                              </p:par>
                              <p:par>
                                <p:cTn id="38" presetID="3" presetClass="entr" presetSubtype="10" fill="hold" nodeType="withEffect">
                                  <p:stCondLst>
                                    <p:cond delay="0"/>
                                  </p:stCondLst>
                                  <p:childTnLst>
                                    <p:set>
                                      <p:cBhvr>
                                        <p:cTn id="39" dur="1" fill="hold">
                                          <p:stCondLst>
                                            <p:cond delay="0"/>
                                          </p:stCondLst>
                                        </p:cTn>
                                        <p:tgtEl>
                                          <p:spTgt spid="448523"/>
                                        </p:tgtEl>
                                        <p:attrNameLst>
                                          <p:attrName>style.visibility</p:attrName>
                                        </p:attrNameLst>
                                      </p:cBhvr>
                                      <p:to>
                                        <p:strVal val="visible"/>
                                      </p:to>
                                    </p:set>
                                    <p:animEffect transition="in" filter="blinds(horizontal)">
                                      <p:cBhvr>
                                        <p:cTn id="40" dur="500"/>
                                        <p:tgtEl>
                                          <p:spTgt spid="448523"/>
                                        </p:tgtEl>
                                      </p:cBhvr>
                                    </p:animEffect>
                                  </p:childTnLst>
                                </p:cTn>
                              </p:par>
                              <p:par>
                                <p:cTn id="41" presetID="3" presetClass="entr" presetSubtype="10" fill="hold" nodeType="withEffect">
                                  <p:stCondLst>
                                    <p:cond delay="0"/>
                                  </p:stCondLst>
                                  <p:childTnLst>
                                    <p:set>
                                      <p:cBhvr>
                                        <p:cTn id="42" dur="1" fill="hold">
                                          <p:stCondLst>
                                            <p:cond delay="0"/>
                                          </p:stCondLst>
                                        </p:cTn>
                                        <p:tgtEl>
                                          <p:spTgt spid="448526"/>
                                        </p:tgtEl>
                                        <p:attrNameLst>
                                          <p:attrName>style.visibility</p:attrName>
                                        </p:attrNameLst>
                                      </p:cBhvr>
                                      <p:to>
                                        <p:strVal val="visible"/>
                                      </p:to>
                                    </p:set>
                                    <p:animEffect transition="in" filter="blinds(horizontal)">
                                      <p:cBhvr>
                                        <p:cTn id="43" dur="500"/>
                                        <p:tgtEl>
                                          <p:spTgt spid="448526"/>
                                        </p:tgtEl>
                                      </p:cBhvr>
                                    </p:animEffect>
                                  </p:childTnLst>
                                </p:cTn>
                              </p:par>
                              <p:par>
                                <p:cTn id="44" presetID="3" presetClass="entr" presetSubtype="10" fill="hold" nodeType="withEffect">
                                  <p:stCondLst>
                                    <p:cond delay="0"/>
                                  </p:stCondLst>
                                  <p:childTnLst>
                                    <p:set>
                                      <p:cBhvr>
                                        <p:cTn id="45" dur="1" fill="hold">
                                          <p:stCondLst>
                                            <p:cond delay="0"/>
                                          </p:stCondLst>
                                        </p:cTn>
                                        <p:tgtEl>
                                          <p:spTgt spid="448530"/>
                                        </p:tgtEl>
                                        <p:attrNameLst>
                                          <p:attrName>style.visibility</p:attrName>
                                        </p:attrNameLst>
                                      </p:cBhvr>
                                      <p:to>
                                        <p:strVal val="visible"/>
                                      </p:to>
                                    </p:set>
                                    <p:animEffect transition="in" filter="blinds(horizontal)">
                                      <p:cBhvr>
                                        <p:cTn id="46" dur="500"/>
                                        <p:tgtEl>
                                          <p:spTgt spid="44853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48535"/>
                                        </p:tgtEl>
                                        <p:attrNameLst>
                                          <p:attrName>style.visibility</p:attrName>
                                        </p:attrNameLst>
                                      </p:cBhvr>
                                      <p:to>
                                        <p:strVal val="visible"/>
                                      </p:to>
                                    </p:set>
                                    <p:animEffect transition="in" filter="blinds(horizontal)">
                                      <p:cBhvr>
                                        <p:cTn id="51" dur="500"/>
                                        <p:tgtEl>
                                          <p:spTgt spid="448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p:bldP spid="448518" grpId="0"/>
      <p:bldP spid="448521" grpId="0"/>
      <p:bldP spid="448531" grpId="0"/>
      <p:bldP spid="448533" grpId="0"/>
      <p:bldP spid="448534" grpId="0"/>
      <p:bldP spid="4485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685800" y="2955925"/>
            <a:ext cx="7772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5.36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特征值判据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对离散时间</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自治系统，原点平衡状态即</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是李亚普诺夫意义下稳定的充分必要条件为</a:t>
            </a:r>
          </a:p>
          <a:p>
            <a:pPr>
              <a:lnSpc>
                <a:spcPct val="135000"/>
              </a:lnSpc>
              <a:spcBef>
                <a:spcPct val="30000"/>
              </a:spcBef>
            </a:pPr>
            <a:r>
              <a:rPr lang="zh-CN" altLang="en-US" sz="2000" b="1" i="1">
                <a:latin typeface="Times New Roman" panose="02020603050405020304" pitchFamily="18" charset="0"/>
                <a:ea typeface="楷体_GB2312" pitchFamily="49" charset="-122"/>
              </a:rPr>
              <a:t>   </a:t>
            </a:r>
            <a:r>
              <a:rPr lang="zh-CN" altLang="en-US" sz="2000" b="1">
                <a:latin typeface="楷体_GB2312" pitchFamily="49" charset="-122"/>
                <a:ea typeface="楷体_GB2312" pitchFamily="49" charset="-122"/>
              </a:rPr>
              <a:t>①</a:t>
            </a:r>
            <a:r>
              <a:rPr lang="zh-CN" altLang="en-US" sz="2000" b="1" i="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G</a:t>
            </a:r>
            <a:r>
              <a:rPr lang="zh-CN" altLang="en-US" sz="2000" b="1">
                <a:latin typeface="Times New Roman" panose="02020603050405020304" pitchFamily="18" charset="0"/>
                <a:ea typeface="楷体_GB2312" pitchFamily="49" charset="-122"/>
              </a:rPr>
              <a:t>的全部特征值</a:t>
            </a:r>
            <a:r>
              <a:rPr lang="en-US" altLang="zh-CN" sz="2000" b="1" i="1">
                <a:latin typeface="Times New Roman" panose="02020603050405020304" pitchFamily="18" charset="0"/>
                <a:ea typeface="楷体_GB2312" pitchFamily="49" charset="-122"/>
              </a:rPr>
              <a:t>λ</a:t>
            </a:r>
            <a:r>
              <a:rPr lang="en-US" altLang="zh-CN" sz="2000" b="1" i="1" baseline="-25000">
                <a:latin typeface="Times New Roman" panose="02020603050405020304" pitchFamily="18" charset="0"/>
                <a:ea typeface="楷体_GB2312" pitchFamily="49" charset="-122"/>
              </a:rPr>
              <a:t>i </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G</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i = </a:t>
            </a:r>
            <a:r>
              <a:rPr lang="en-US" altLang="zh-CN" sz="2000" b="1">
                <a:latin typeface="Times New Roman" panose="02020603050405020304" pitchFamily="18" charset="0"/>
                <a:ea typeface="楷体_GB2312" pitchFamily="49" charset="-122"/>
              </a:rPr>
              <a:t>1, 2,</a:t>
            </a:r>
            <a:r>
              <a:rPr lang="en-US" altLang="zh-CN" sz="2000" b="1" i="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）的幅值均等于或小于</a:t>
            </a:r>
            <a:r>
              <a:rPr lang="en-US" altLang="zh-CN" sz="2000" b="1">
                <a:latin typeface="Times New Roman" panose="02020603050405020304" pitchFamily="18" charset="0"/>
                <a:ea typeface="楷体_GB2312" pitchFamily="49" charset="-122"/>
              </a:rPr>
              <a:t>1</a:t>
            </a:r>
          </a:p>
          <a:p>
            <a:pPr>
              <a:lnSpc>
                <a:spcPct val="135000"/>
              </a:lnSpc>
              <a:spcBef>
                <a:spcPct val="30000"/>
              </a:spcBef>
            </a:pPr>
            <a:r>
              <a:rPr lang="en-US" altLang="zh-CN" sz="2000" b="1">
                <a:latin typeface="Times New Roman" panose="02020603050405020304" pitchFamily="18" charset="0"/>
                <a:ea typeface="楷体_GB2312" pitchFamily="49" charset="-122"/>
              </a:rPr>
              <a:t>   </a:t>
            </a:r>
            <a:r>
              <a:rPr lang="en-US" altLang="zh-CN" sz="2000" b="1">
                <a:latin typeface="楷体_GB2312" pitchFamily="49" charset="-122"/>
                <a:ea typeface="楷体_GB2312" pitchFamily="49" charset="-122"/>
              </a:rPr>
              <a:t>② </a:t>
            </a:r>
            <a:r>
              <a:rPr lang="zh-CN" altLang="en-US" sz="2000" b="1">
                <a:latin typeface="Times New Roman" panose="02020603050405020304" pitchFamily="18" charset="0"/>
                <a:ea typeface="楷体_GB2312" pitchFamily="49" charset="-122"/>
              </a:rPr>
              <a:t>且幅值等于</a:t>
            </a: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的特征值只能为</a:t>
            </a:r>
            <a:r>
              <a:rPr lang="en-US" altLang="zh-CN" sz="2000" b="1" i="1">
                <a:latin typeface="Times New Roman" panose="02020603050405020304" pitchFamily="18" charset="0"/>
                <a:ea typeface="楷体_GB2312" pitchFamily="49" charset="-122"/>
              </a:rPr>
              <a:t>G</a:t>
            </a:r>
            <a:r>
              <a:rPr lang="zh-CN" altLang="en-US" sz="2000" b="1">
                <a:latin typeface="Times New Roman" panose="02020603050405020304" pitchFamily="18" charset="0"/>
                <a:ea typeface="楷体_GB2312" pitchFamily="49" charset="-122"/>
              </a:rPr>
              <a:t>的最小多项式的单根</a:t>
            </a:r>
          </a:p>
        </p:txBody>
      </p:sp>
      <p:sp>
        <p:nvSpPr>
          <p:cNvPr id="481283" name="Text Box 3"/>
          <p:cNvSpPr txBox="1">
            <a:spLocks noChangeArrowheads="1"/>
          </p:cNvSpPr>
          <p:nvPr/>
        </p:nvSpPr>
        <p:spPr bwMode="auto">
          <a:xfrm>
            <a:off x="677863" y="5059363"/>
            <a:ext cx="7856537"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5.37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特征值判据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对离散时间线性时不变自治系统，原点平衡状态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是渐近稳定的充分必要条件为</a:t>
            </a:r>
          </a:p>
          <a:p>
            <a:pPr>
              <a:lnSpc>
                <a:spcPct val="135000"/>
              </a:lnSpc>
              <a:spcBef>
                <a:spcPct val="30000"/>
              </a:spcBef>
            </a:pPr>
            <a:r>
              <a:rPr lang="zh-CN" altLang="en-US"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G</a:t>
            </a:r>
            <a:r>
              <a:rPr lang="zh-CN" altLang="en-US" sz="2000" b="1">
                <a:latin typeface="Times New Roman" panose="02020603050405020304" pitchFamily="18" charset="0"/>
                <a:ea typeface="楷体_GB2312" pitchFamily="49" charset="-122"/>
              </a:rPr>
              <a:t>的全部特征值的幅值均小于</a:t>
            </a:r>
            <a:r>
              <a:rPr lang="en-US" altLang="zh-CN" sz="2000" b="1">
                <a:latin typeface="Times New Roman" panose="02020603050405020304" pitchFamily="18" charset="0"/>
                <a:ea typeface="楷体_GB2312" pitchFamily="49" charset="-122"/>
              </a:rPr>
              <a:t>1</a:t>
            </a:r>
          </a:p>
        </p:txBody>
      </p:sp>
      <p:sp>
        <p:nvSpPr>
          <p:cNvPr id="481286" name="Rectangle 6"/>
          <p:cNvSpPr>
            <a:spLocks noChangeArrowheads="1"/>
          </p:cNvSpPr>
          <p:nvPr/>
        </p:nvSpPr>
        <p:spPr bwMode="auto">
          <a:xfrm>
            <a:off x="152400" y="228600"/>
            <a:ext cx="74564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000" b="1">
                <a:solidFill>
                  <a:schemeClr val="accent2"/>
                </a:solidFill>
                <a:latin typeface="Times New Roman" panose="02020603050405020304" pitchFamily="18" charset="0"/>
                <a:ea typeface="楷体_GB2312" pitchFamily="49" charset="-122"/>
              </a:rPr>
              <a:t>离散时间</a:t>
            </a:r>
            <a:r>
              <a:rPr lang="en-US" altLang="zh-CN" sz="2000" b="1">
                <a:solidFill>
                  <a:schemeClr val="accent2"/>
                </a:solidFill>
                <a:latin typeface="Times New Roman" panose="02020603050405020304" pitchFamily="18" charset="0"/>
                <a:ea typeface="楷体_GB2312" pitchFamily="49" charset="-122"/>
              </a:rPr>
              <a:t>LTI</a:t>
            </a:r>
            <a:r>
              <a:rPr lang="zh-CN" altLang="en-US" sz="2000" b="1">
                <a:solidFill>
                  <a:schemeClr val="accent2"/>
                </a:solidFill>
                <a:latin typeface="Times New Roman" panose="02020603050405020304" pitchFamily="18" charset="0"/>
                <a:ea typeface="楷体_GB2312" pitchFamily="49" charset="-122"/>
              </a:rPr>
              <a:t>系统的</a:t>
            </a:r>
            <a:r>
              <a:rPr lang="en-US" altLang="zh-CN" sz="2000" b="1" i="1">
                <a:solidFill>
                  <a:schemeClr val="accent2"/>
                </a:solidFill>
                <a:latin typeface="Times New Roman" panose="02020603050405020304" pitchFamily="18" charset="0"/>
                <a:ea typeface="楷体_GB2312" pitchFamily="49" charset="-122"/>
              </a:rPr>
              <a:t>Lyapunov</a:t>
            </a:r>
            <a:r>
              <a:rPr lang="zh-CN" altLang="en-US" sz="2000" b="1">
                <a:solidFill>
                  <a:schemeClr val="accent2"/>
                </a:solidFill>
                <a:latin typeface="Times New Roman" panose="02020603050405020304" pitchFamily="18" charset="0"/>
                <a:ea typeface="楷体_GB2312" pitchFamily="49" charset="-122"/>
              </a:rPr>
              <a:t>稳定判据 </a:t>
            </a:r>
          </a:p>
        </p:txBody>
      </p:sp>
      <p:sp>
        <p:nvSpPr>
          <p:cNvPr id="481287" name="Text Box 7"/>
          <p:cNvSpPr txBox="1">
            <a:spLocks noChangeArrowheads="1"/>
          </p:cNvSpPr>
          <p:nvPr/>
        </p:nvSpPr>
        <p:spPr bwMode="auto">
          <a:xfrm>
            <a:off x="685800" y="685800"/>
            <a:ext cx="76962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考察</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维离散时间</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系统，其自治状态方程为</a:t>
            </a:r>
          </a:p>
          <a:p>
            <a:pPr algn="ctr">
              <a:lnSpc>
                <a:spcPct val="135000"/>
              </a:lnSpc>
            </a:pP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+1) = </a:t>
            </a:r>
            <a:r>
              <a:rPr lang="en-US" altLang="zh-CN" sz="2000" b="1" i="1">
                <a:latin typeface="Times New Roman" panose="02020603050405020304" pitchFamily="18" charset="0"/>
                <a:ea typeface="楷体_GB2312" pitchFamily="49" charset="-122"/>
              </a:rPr>
              <a:t>Gx</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x</a:t>
            </a:r>
            <a:r>
              <a:rPr lang="en-US" altLang="zh-CN" sz="2000" b="1">
                <a:latin typeface="Times New Roman" panose="02020603050405020304" pitchFamily="18" charset="0"/>
                <a:ea typeface="楷体_GB2312" pitchFamily="49" charset="-122"/>
              </a:rPr>
              <a:t>(0) = </a:t>
            </a:r>
            <a:r>
              <a:rPr lang="en-US" altLang="zh-CN" sz="2000" b="1" i="1">
                <a:latin typeface="Times New Roman" panose="02020603050405020304" pitchFamily="18" charset="0"/>
                <a:ea typeface="楷体_GB2312" pitchFamily="49" charset="-122"/>
              </a:rPr>
              <a:t>x</a:t>
            </a:r>
            <a:r>
              <a:rPr lang="en-US" altLang="zh-CN" sz="2000" b="1" baseline="-25000">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k</a:t>
            </a:r>
            <a:r>
              <a:rPr lang="en-US" altLang="zh-CN" sz="2000" b="1">
                <a:latin typeface="Times New Roman" panose="02020603050405020304" pitchFamily="18" charset="0"/>
                <a:ea typeface="楷体_GB2312" pitchFamily="49" charset="-122"/>
              </a:rPr>
              <a:t> = 0, 1, 2, …</a:t>
            </a:r>
          </a:p>
          <a:p>
            <a:pPr>
              <a:lnSpc>
                <a:spcPct val="135000"/>
              </a:lnSpc>
            </a:pPr>
            <a:r>
              <a:rPr lang="zh-CN" altLang="en-US" sz="2000" b="1">
                <a:latin typeface="Times New Roman" panose="02020603050405020304" pitchFamily="18" charset="0"/>
                <a:ea typeface="楷体_GB2312" pitchFamily="49" charset="-122"/>
              </a:rPr>
              <a:t>其中，</a:t>
            </a:r>
            <a:r>
              <a:rPr lang="en-US" altLang="zh-CN" sz="2000" b="1" i="1">
                <a:latin typeface="Times New Roman" panose="02020603050405020304" pitchFamily="18" charset="0"/>
                <a:ea typeface="楷体_GB2312" pitchFamily="49" charset="-122"/>
              </a:rPr>
              <a:t>Gx</a:t>
            </a:r>
            <a:r>
              <a:rPr lang="en-US" altLang="zh-CN" sz="2000" b="1" i="1" baseline="-25000">
                <a:latin typeface="Times New Roman" panose="02020603050405020304" pitchFamily="18" charset="0"/>
                <a:ea typeface="楷体_GB2312" pitchFamily="49" charset="-122"/>
              </a:rPr>
              <a:t>e</a:t>
            </a:r>
            <a:r>
              <a:rPr lang="en-US" altLang="zh-CN" sz="2000" b="1">
                <a:latin typeface="Times New Roman" panose="02020603050405020304" pitchFamily="18" charset="0"/>
                <a:ea typeface="楷体_GB2312" pitchFamily="49" charset="-122"/>
              </a:rPr>
              <a:t> = 0</a:t>
            </a:r>
            <a:r>
              <a:rPr lang="zh-CN" altLang="en-US" sz="2000" b="1">
                <a:latin typeface="Times New Roman" panose="02020603050405020304" pitchFamily="18" charset="0"/>
                <a:ea typeface="楷体_GB2312" pitchFamily="49" charset="-122"/>
              </a:rPr>
              <a:t>的解</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r>
              <a:rPr lang="zh-CN" altLang="en-US" sz="2000" b="1">
                <a:latin typeface="Times New Roman" panose="02020603050405020304" pitchFamily="18" charset="0"/>
                <a:ea typeface="楷体_GB2312" pitchFamily="49" charset="-122"/>
              </a:rPr>
              <a:t>为系统平衡状态。若</a:t>
            </a:r>
            <a:r>
              <a:rPr lang="en-US" altLang="zh-CN" sz="2000" b="1" i="1">
                <a:latin typeface="Times New Roman" panose="02020603050405020304" pitchFamily="18" charset="0"/>
                <a:ea typeface="楷体_GB2312" pitchFamily="49" charset="-122"/>
              </a:rPr>
              <a:t>G</a:t>
            </a:r>
            <a:r>
              <a:rPr lang="zh-CN" altLang="en-US" sz="2000" b="1">
                <a:latin typeface="Times New Roman" panose="02020603050405020304" pitchFamily="18" charset="0"/>
                <a:ea typeface="楷体_GB2312" pitchFamily="49" charset="-122"/>
              </a:rPr>
              <a:t>奇异，则除原点平衡状态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r>
              <a:rPr lang="en-US" altLang="zh-CN" sz="2000" b="1" i="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外还有非零平衡状态；若</a:t>
            </a:r>
            <a:r>
              <a:rPr lang="en-US" altLang="zh-CN" sz="2000" b="1" i="1">
                <a:latin typeface="Times New Roman" panose="02020603050405020304" pitchFamily="18" charset="0"/>
                <a:ea typeface="楷体_GB2312" pitchFamily="49" charset="-122"/>
              </a:rPr>
              <a:t>G</a:t>
            </a:r>
            <a:r>
              <a:rPr lang="zh-CN" altLang="en-US" sz="2000" b="1">
                <a:latin typeface="Times New Roman" panose="02020603050405020304" pitchFamily="18" charset="0"/>
                <a:ea typeface="楷体_GB2312" pitchFamily="49" charset="-122"/>
              </a:rPr>
              <a:t>非奇异，则原点</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r>
              <a:rPr lang="en-US" altLang="zh-CN" sz="2000" b="1" i="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为惟一平衡状态</a:t>
            </a:r>
          </a:p>
        </p:txBody>
      </p:sp>
    </p:spTree>
    <p:extLst>
      <p:ext uri="{BB962C8B-B14F-4D97-AF65-F5344CB8AC3E}">
        <p14:creationId xmlns:p14="http://schemas.microsoft.com/office/powerpoint/2010/main" val="80359158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81286"/>
                                        </p:tgtEl>
                                        <p:attrNameLst>
                                          <p:attrName>style.visibility</p:attrName>
                                        </p:attrNameLst>
                                      </p:cBhvr>
                                      <p:to>
                                        <p:strVal val="visible"/>
                                      </p:to>
                                    </p:set>
                                    <p:animEffect transition="in" filter="blinds(horizontal)">
                                      <p:cBhvr>
                                        <p:cTn id="7" dur="500"/>
                                        <p:tgtEl>
                                          <p:spTgt spid="481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287"/>
                                        </p:tgtEl>
                                        <p:attrNameLst>
                                          <p:attrName>style.visibility</p:attrName>
                                        </p:attrNameLst>
                                      </p:cBhvr>
                                      <p:to>
                                        <p:strVal val="visible"/>
                                      </p:to>
                                    </p:set>
                                    <p:animEffect transition="in" filter="blinds(horizontal)">
                                      <p:cBhvr>
                                        <p:cTn id="12" dur="500"/>
                                        <p:tgtEl>
                                          <p:spTgt spid="4812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282"/>
                                        </p:tgtEl>
                                        <p:attrNameLst>
                                          <p:attrName>style.visibility</p:attrName>
                                        </p:attrNameLst>
                                      </p:cBhvr>
                                      <p:to>
                                        <p:strVal val="visible"/>
                                      </p:to>
                                    </p:set>
                                    <p:animEffect transition="in" filter="blinds(horizontal)">
                                      <p:cBhvr>
                                        <p:cTn id="17" dur="500"/>
                                        <p:tgtEl>
                                          <p:spTgt spid="481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283"/>
                                        </p:tgtEl>
                                        <p:attrNameLst>
                                          <p:attrName>style.visibility</p:attrName>
                                        </p:attrNameLst>
                                      </p:cBhvr>
                                      <p:to>
                                        <p:strVal val="visible"/>
                                      </p:to>
                                    </p:set>
                                    <p:animEffect transition="in" filter="blinds(horizontal)">
                                      <p:cBhvr>
                                        <p:cTn id="22" dur="500"/>
                                        <p:tgtEl>
                                          <p:spTgt spid="48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p:bldP spid="481283" grpId="0"/>
      <p:bldP spid="481286" grpId="0"/>
      <p:bldP spid="48128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8" name="Text Box 4"/>
          <p:cNvSpPr txBox="1">
            <a:spLocks noChangeArrowheads="1"/>
          </p:cNvSpPr>
          <p:nvPr/>
        </p:nvSpPr>
        <p:spPr bwMode="auto">
          <a:xfrm>
            <a:off x="381000" y="685800"/>
            <a:ext cx="822325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5.38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李亚普诺夫判据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维离散时间</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自治系统，原点平衡状态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渐近稳定的充分必要条件为，对任一给定</a:t>
            </a:r>
            <a:r>
              <a:rPr lang="en-US" altLang="zh-CN" sz="2000" b="1" i="1">
                <a:latin typeface="Times New Roman" panose="02020603050405020304" pitchFamily="18" charset="0"/>
                <a:ea typeface="楷体_GB2312" pitchFamily="49" charset="-122"/>
              </a:rPr>
              <a:t>n×n</a:t>
            </a:r>
            <a:r>
              <a:rPr lang="zh-CN" altLang="en-US" sz="2000" b="1">
                <a:latin typeface="Times New Roman" panose="02020603050405020304" pitchFamily="18" charset="0"/>
                <a:ea typeface="楷体_GB2312" pitchFamily="49" charset="-122"/>
              </a:rPr>
              <a:t>正定对称矩阵</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，离散型李亚普诺夫方程</a:t>
            </a:r>
          </a:p>
          <a:p>
            <a:pPr>
              <a:lnSpc>
                <a:spcPct val="135000"/>
              </a:lnSpc>
            </a:pPr>
            <a:r>
              <a:rPr lang="zh-CN" altLang="en-US" sz="2000" b="1" i="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G</a:t>
            </a:r>
            <a:r>
              <a:rPr lang="en-US" altLang="zh-CN" sz="2000" b="1" i="1" baseline="30000">
                <a:latin typeface="Times New Roman" panose="02020603050405020304" pitchFamily="18" charset="0"/>
                <a:ea typeface="楷体_GB2312" pitchFamily="49" charset="-122"/>
              </a:rPr>
              <a:t>T</a:t>
            </a:r>
            <a:r>
              <a:rPr lang="en-US" altLang="zh-CN" sz="2000" b="1" i="1">
                <a:latin typeface="Times New Roman" panose="02020603050405020304" pitchFamily="18" charset="0"/>
                <a:ea typeface="楷体_GB2312" pitchFamily="49" charset="-122"/>
              </a:rPr>
              <a:t>PG – P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Q</a:t>
            </a:r>
          </a:p>
          <a:p>
            <a:pPr>
              <a:lnSpc>
                <a:spcPct val="135000"/>
              </a:lnSpc>
            </a:pPr>
            <a:r>
              <a:rPr lang="zh-CN" altLang="en-US" sz="2000" b="1">
                <a:latin typeface="Times New Roman" panose="02020603050405020304" pitchFamily="18" charset="0"/>
                <a:ea typeface="楷体_GB2312" pitchFamily="49" charset="-122"/>
              </a:rPr>
              <a:t>有唯一</a:t>
            </a:r>
            <a:r>
              <a:rPr lang="en-US" altLang="zh-CN" sz="2000" b="1" i="1">
                <a:latin typeface="Times New Roman" panose="02020603050405020304" pitchFamily="18" charset="0"/>
                <a:ea typeface="楷体_GB2312" pitchFamily="49" charset="-122"/>
              </a:rPr>
              <a:t>n×n</a:t>
            </a:r>
            <a:r>
              <a:rPr lang="zh-CN" altLang="en-US" sz="2000" b="1">
                <a:latin typeface="Times New Roman" panose="02020603050405020304" pitchFamily="18" charset="0"/>
                <a:ea typeface="楷体_GB2312" pitchFamily="49" charset="-122"/>
              </a:rPr>
              <a:t>正定对称解阵</a:t>
            </a:r>
            <a:r>
              <a:rPr lang="en-US" altLang="zh-CN" sz="2000" b="1" i="1">
                <a:latin typeface="Times New Roman" panose="02020603050405020304" pitchFamily="18" charset="0"/>
                <a:ea typeface="楷体_GB2312" pitchFamily="49" charset="-122"/>
              </a:rPr>
              <a:t>P</a:t>
            </a:r>
          </a:p>
        </p:txBody>
      </p:sp>
      <p:sp>
        <p:nvSpPr>
          <p:cNvPr id="620549" name="Text Box 5"/>
          <p:cNvSpPr txBox="1">
            <a:spLocks noChangeArrowheads="1"/>
          </p:cNvSpPr>
          <p:nvPr/>
        </p:nvSpPr>
        <p:spPr bwMode="auto">
          <a:xfrm>
            <a:off x="381000" y="2895600"/>
            <a:ext cx="84582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zh-CN" altLang="en-US" sz="2000" b="1">
                <a:solidFill>
                  <a:srgbClr val="CC3300"/>
                </a:solidFill>
                <a:latin typeface="Times New Roman" panose="02020603050405020304" pitchFamily="18" charset="0"/>
                <a:ea typeface="楷体_GB2312" pitchFamily="49" charset="-122"/>
              </a:rPr>
              <a:t>结论</a:t>
            </a:r>
            <a:r>
              <a:rPr lang="en-US" altLang="zh-CN" sz="2000" b="1">
                <a:solidFill>
                  <a:srgbClr val="CC3300"/>
                </a:solidFill>
                <a:latin typeface="Times New Roman" panose="02020603050405020304" pitchFamily="18" charset="0"/>
                <a:ea typeface="楷体_GB2312" pitchFamily="49" charset="-122"/>
              </a:rPr>
              <a:t>5.39 </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扩展李亚普诺夫判据</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维离散时间</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自治系统，原点平衡状态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 </a:t>
            </a:r>
            <a:r>
              <a:rPr lang="en-US" altLang="zh-CN" sz="2000" b="1">
                <a:latin typeface="Times New Roman" panose="02020603050405020304" pitchFamily="18" charset="0"/>
                <a:ea typeface="楷体_GB2312" pitchFamily="49" charset="-122"/>
              </a:rPr>
              <a:t>= 0</a:t>
            </a:r>
            <a:r>
              <a:rPr lang="zh-CN" altLang="en-US" sz="2000" b="1">
                <a:latin typeface="Times New Roman" panose="02020603050405020304" pitchFamily="18" charset="0"/>
                <a:ea typeface="楷体_GB2312" pitchFamily="49" charset="-122"/>
              </a:rPr>
              <a:t>以实数</a:t>
            </a:r>
            <a:r>
              <a:rPr lang="en-US" altLang="zh-CN" sz="2000" b="1" i="1">
                <a:latin typeface="Times New Roman" panose="02020603050405020304" pitchFamily="18" charset="0"/>
                <a:ea typeface="楷体_GB2312" pitchFamily="49" charset="-122"/>
              </a:rPr>
              <a:t>σ </a:t>
            </a:r>
            <a:r>
              <a:rPr lang="en-US" altLang="zh-CN" sz="2000" b="1">
                <a:latin typeface="Times New Roman" panose="02020603050405020304" pitchFamily="18" charset="0"/>
                <a:ea typeface="楷体_GB2312" pitchFamily="49" charset="-122"/>
              </a:rPr>
              <a:t>&gt; 0</a:t>
            </a:r>
            <a:r>
              <a:rPr lang="zh-CN" altLang="en-US" sz="2000" b="1">
                <a:latin typeface="Times New Roman" panose="02020603050405020304" pitchFamily="18" charset="0"/>
                <a:ea typeface="楷体_GB2312" pitchFamily="49" charset="-122"/>
              </a:rPr>
              <a:t>为幂指数稳定，即</a:t>
            </a:r>
            <a:r>
              <a:rPr lang="en-US" altLang="zh-CN" sz="2000" b="1" i="1">
                <a:latin typeface="Times New Roman" panose="02020603050405020304" pitchFamily="18" charset="0"/>
                <a:ea typeface="楷体_GB2312" pitchFamily="49" charset="-122"/>
              </a:rPr>
              <a:t>G</a:t>
            </a:r>
            <a:r>
              <a:rPr lang="zh-CN" altLang="en-US" sz="2000" b="1">
                <a:latin typeface="Times New Roman" panose="02020603050405020304" pitchFamily="18" charset="0"/>
                <a:ea typeface="楷体_GB2312" pitchFamily="49" charset="-122"/>
              </a:rPr>
              <a:t>的特征值满足：</a:t>
            </a:r>
          </a:p>
          <a:p>
            <a:pPr>
              <a:lnSpc>
                <a:spcPct val="135000"/>
              </a:lnSpc>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λ</a:t>
            </a:r>
            <a:r>
              <a:rPr lang="en-US" altLang="zh-CN" sz="2000" b="1" i="1" baseline="-25000">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G</a:t>
            </a:r>
            <a:r>
              <a:rPr lang="en-US" altLang="zh-CN" sz="2000" b="1">
                <a:latin typeface="Times New Roman" panose="02020603050405020304" pitchFamily="18" charset="0"/>
                <a:ea typeface="楷体_GB2312" pitchFamily="49" charset="-122"/>
              </a:rPr>
              <a:t>)| &lt;</a:t>
            </a:r>
            <a:r>
              <a:rPr lang="en-US" altLang="zh-CN" sz="2000" b="1" i="1">
                <a:latin typeface="Times New Roman" panose="02020603050405020304" pitchFamily="18" charset="0"/>
                <a:ea typeface="楷体_GB2312" pitchFamily="49" charset="-122"/>
              </a:rPr>
              <a:t>σ</a:t>
            </a:r>
            <a:r>
              <a:rPr lang="en-US" altLang="zh-CN" sz="2000" b="1">
                <a:latin typeface="Times New Roman" panose="02020603050405020304" pitchFamily="18" charset="0"/>
                <a:ea typeface="楷体_GB2312" pitchFamily="49" charset="-122"/>
              </a:rPr>
              <a:t>, 0 &lt;</a:t>
            </a:r>
            <a:r>
              <a:rPr lang="en-US" altLang="zh-CN" sz="2000" b="1" i="1">
                <a:latin typeface="Times New Roman" panose="02020603050405020304" pitchFamily="18" charset="0"/>
                <a:ea typeface="楷体_GB2312" pitchFamily="49" charset="-122"/>
              </a:rPr>
              <a:t>σ</a:t>
            </a:r>
            <a:r>
              <a:rPr lang="en-US" altLang="zh-CN" sz="2000" b="1">
                <a:latin typeface="Times New Roman" panose="02020603050405020304" pitchFamily="18" charset="0"/>
                <a:ea typeface="楷体_GB2312" pitchFamily="49" charset="-122"/>
              </a:rPr>
              <a:t>≤1, </a:t>
            </a:r>
            <a:r>
              <a:rPr lang="en-US" altLang="zh-CN" sz="2000" b="1" i="1">
                <a:latin typeface="Times New Roman" panose="02020603050405020304" pitchFamily="18" charset="0"/>
                <a:ea typeface="楷体_GB2312" pitchFamily="49" charset="-122"/>
              </a:rPr>
              <a:t>i = </a:t>
            </a:r>
            <a:r>
              <a:rPr lang="en-US" altLang="zh-CN" sz="2000" b="1">
                <a:latin typeface="Times New Roman" panose="02020603050405020304" pitchFamily="18" charset="0"/>
                <a:ea typeface="楷体_GB2312" pitchFamily="49" charset="-122"/>
              </a:rPr>
              <a:t>1, 2, …, </a:t>
            </a:r>
            <a:r>
              <a:rPr lang="en-US" altLang="zh-CN" sz="2000" b="1" i="1">
                <a:latin typeface="Times New Roman" panose="02020603050405020304" pitchFamily="18" charset="0"/>
                <a:ea typeface="楷体_GB2312" pitchFamily="49" charset="-122"/>
              </a:rPr>
              <a:t>n</a:t>
            </a:r>
          </a:p>
          <a:p>
            <a:pPr>
              <a:lnSpc>
                <a:spcPct val="135000"/>
              </a:lnSpc>
            </a:pPr>
            <a:r>
              <a:rPr lang="zh-CN" altLang="en-US" sz="2000" b="1">
                <a:latin typeface="Times New Roman" panose="02020603050405020304" pitchFamily="18" charset="0"/>
                <a:ea typeface="楷体_GB2312" pitchFamily="49" charset="-122"/>
              </a:rPr>
              <a:t>的充分必要条件为：对任一给定</a:t>
            </a:r>
            <a:r>
              <a:rPr lang="en-US" altLang="zh-CN" sz="2000" b="1" i="1">
                <a:latin typeface="Times New Roman" panose="02020603050405020304" pitchFamily="18" charset="0"/>
                <a:ea typeface="楷体_GB2312" pitchFamily="49" charset="-122"/>
              </a:rPr>
              <a:t>n</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正定对称矩阵</a:t>
            </a:r>
            <a:r>
              <a:rPr lang="en-US" altLang="zh-CN" sz="2000" b="1" i="1">
                <a:latin typeface="Times New Roman" panose="02020603050405020304" pitchFamily="18" charset="0"/>
                <a:ea typeface="楷体_GB2312" pitchFamily="49" charset="-122"/>
              </a:rPr>
              <a:t>Q</a:t>
            </a:r>
            <a:r>
              <a:rPr lang="zh-CN" altLang="en-US" sz="2000" b="1">
                <a:latin typeface="Times New Roman" panose="02020603050405020304" pitchFamily="18" charset="0"/>
                <a:ea typeface="楷体_GB2312" pitchFamily="49" charset="-122"/>
              </a:rPr>
              <a:t>，扩展离散型李亚普诺夫方程 </a:t>
            </a:r>
          </a:p>
          <a:p>
            <a:pPr algn="ctr">
              <a:lnSpc>
                <a:spcPct val="135000"/>
              </a:lnSpc>
            </a:pPr>
            <a:r>
              <a:rPr lang="zh-CN" altLang="en-US" sz="2000" b="1">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(1/</a:t>
            </a:r>
            <a:r>
              <a:rPr lang="en-US" altLang="zh-CN" sz="2000" b="1" i="1">
                <a:latin typeface="Times New Roman" panose="02020603050405020304" pitchFamily="18" charset="0"/>
                <a:ea typeface="楷体_GB2312" pitchFamily="49" charset="-122"/>
              </a:rPr>
              <a:t>σ</a:t>
            </a:r>
            <a:r>
              <a:rPr lang="en-US" altLang="zh-CN" sz="2000" b="1">
                <a:latin typeface="Times New Roman" panose="02020603050405020304" pitchFamily="18" charset="0"/>
                <a:ea typeface="楷体_GB2312" pitchFamily="49" charset="-122"/>
              </a:rPr>
              <a:t>)</a:t>
            </a:r>
            <a:r>
              <a:rPr lang="en-US" altLang="zh-CN" sz="2000" b="1" baseline="30000">
                <a:latin typeface="Times New Roman" panose="02020603050405020304" pitchFamily="18" charset="0"/>
                <a:ea typeface="楷体_GB2312" pitchFamily="49" charset="-122"/>
              </a:rPr>
              <a:t>2</a:t>
            </a:r>
            <a:r>
              <a:rPr lang="en-US" altLang="zh-CN" sz="2000" b="1" i="1">
                <a:latin typeface="Times New Roman" panose="02020603050405020304" pitchFamily="18" charset="0"/>
                <a:ea typeface="楷体_GB2312" pitchFamily="49" charset="-122"/>
              </a:rPr>
              <a:t>G</a:t>
            </a:r>
            <a:r>
              <a:rPr lang="en-US" altLang="zh-CN" sz="2000" b="1" i="1" baseline="30000">
                <a:latin typeface="Times New Roman" panose="02020603050405020304" pitchFamily="18" charset="0"/>
                <a:ea typeface="楷体_GB2312" pitchFamily="49" charset="-122"/>
              </a:rPr>
              <a:t>T</a:t>
            </a:r>
            <a:r>
              <a:rPr lang="en-US" altLang="zh-CN" sz="2000" b="1" i="1">
                <a:latin typeface="Times New Roman" panose="02020603050405020304" pitchFamily="18" charset="0"/>
                <a:ea typeface="楷体_GB2312" pitchFamily="49" charset="-122"/>
              </a:rPr>
              <a:t>PG – P </a:t>
            </a:r>
            <a:r>
              <a:rPr lang="en-US" altLang="zh-CN" sz="2000" b="1">
                <a:latin typeface="Times New Roman" panose="02020603050405020304" pitchFamily="18" charset="0"/>
                <a:ea typeface="楷体_GB2312" pitchFamily="49" charset="-122"/>
              </a:rPr>
              <a:t>= -</a:t>
            </a:r>
            <a:r>
              <a:rPr lang="en-US" altLang="zh-CN" sz="2000" b="1" i="1">
                <a:latin typeface="Times New Roman" panose="02020603050405020304" pitchFamily="18" charset="0"/>
                <a:ea typeface="楷体_GB2312" pitchFamily="49" charset="-122"/>
              </a:rPr>
              <a:t>Q</a:t>
            </a:r>
            <a:r>
              <a:rPr lang="en-US" altLang="zh-CN" sz="2000" b="1">
                <a:latin typeface="Times New Roman" panose="02020603050405020304" pitchFamily="18" charset="0"/>
                <a:ea typeface="楷体_GB2312" pitchFamily="49" charset="-122"/>
              </a:rPr>
              <a:t>   </a:t>
            </a:r>
          </a:p>
          <a:p>
            <a:pPr>
              <a:lnSpc>
                <a:spcPct val="135000"/>
              </a:lnSpc>
            </a:pPr>
            <a:r>
              <a:rPr lang="zh-CN" altLang="en-US" sz="2000" b="1">
                <a:latin typeface="Times New Roman" panose="02020603050405020304" pitchFamily="18" charset="0"/>
                <a:ea typeface="楷体_GB2312" pitchFamily="49" charset="-122"/>
              </a:rPr>
              <a:t>有唯一</a:t>
            </a:r>
            <a:r>
              <a:rPr lang="en-US" altLang="zh-CN" sz="2000" b="1" i="1">
                <a:latin typeface="Times New Roman" panose="02020603050405020304" pitchFamily="18" charset="0"/>
                <a:ea typeface="楷体_GB2312" pitchFamily="49" charset="-122"/>
              </a:rPr>
              <a:t>n×n</a:t>
            </a:r>
            <a:r>
              <a:rPr lang="zh-CN" altLang="en-US" sz="2000" b="1">
                <a:latin typeface="Times New Roman" panose="02020603050405020304" pitchFamily="18" charset="0"/>
                <a:ea typeface="楷体_GB2312" pitchFamily="49" charset="-122"/>
              </a:rPr>
              <a:t>正定对称解阵</a:t>
            </a:r>
            <a:r>
              <a:rPr lang="en-US" altLang="zh-CN" sz="2000" b="1" i="1">
                <a:latin typeface="Times New Roman" panose="02020603050405020304" pitchFamily="18" charset="0"/>
                <a:ea typeface="楷体_GB2312" pitchFamily="49" charset="-122"/>
              </a:rPr>
              <a:t>P</a:t>
            </a:r>
          </a:p>
        </p:txBody>
      </p:sp>
      <p:sp>
        <p:nvSpPr>
          <p:cNvPr id="620551" name="Rectangle 7"/>
          <p:cNvSpPr>
            <a:spLocks noChangeArrowheads="1"/>
          </p:cNvSpPr>
          <p:nvPr/>
        </p:nvSpPr>
        <p:spPr bwMode="auto">
          <a:xfrm>
            <a:off x="152400" y="228600"/>
            <a:ext cx="74564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000" b="1">
                <a:solidFill>
                  <a:schemeClr val="accent2"/>
                </a:solidFill>
                <a:latin typeface="Times New Roman" panose="02020603050405020304" pitchFamily="18" charset="0"/>
                <a:ea typeface="楷体_GB2312" pitchFamily="49" charset="-122"/>
              </a:rPr>
              <a:t>离散时间</a:t>
            </a:r>
            <a:r>
              <a:rPr lang="en-US" altLang="zh-CN" sz="2000" b="1">
                <a:solidFill>
                  <a:schemeClr val="accent2"/>
                </a:solidFill>
                <a:latin typeface="Times New Roman" panose="02020603050405020304" pitchFamily="18" charset="0"/>
                <a:ea typeface="楷体_GB2312" pitchFamily="49" charset="-122"/>
              </a:rPr>
              <a:t>LTI</a:t>
            </a:r>
            <a:r>
              <a:rPr lang="zh-CN" altLang="en-US" sz="2000" b="1">
                <a:solidFill>
                  <a:schemeClr val="accent2"/>
                </a:solidFill>
                <a:latin typeface="Times New Roman" panose="02020603050405020304" pitchFamily="18" charset="0"/>
                <a:ea typeface="楷体_GB2312" pitchFamily="49" charset="-122"/>
              </a:rPr>
              <a:t>系统的</a:t>
            </a:r>
            <a:r>
              <a:rPr lang="en-US" altLang="zh-CN" sz="2000" b="1" i="1">
                <a:solidFill>
                  <a:schemeClr val="accent2"/>
                </a:solidFill>
                <a:latin typeface="Times New Roman" panose="02020603050405020304" pitchFamily="18" charset="0"/>
                <a:ea typeface="楷体_GB2312" pitchFamily="49" charset="-122"/>
              </a:rPr>
              <a:t>Lyapunov</a:t>
            </a:r>
            <a:r>
              <a:rPr lang="zh-CN" altLang="en-US" sz="2000" b="1">
                <a:solidFill>
                  <a:schemeClr val="accent2"/>
                </a:solidFill>
                <a:latin typeface="Times New Roman" panose="02020603050405020304" pitchFamily="18" charset="0"/>
                <a:ea typeface="楷体_GB2312" pitchFamily="49" charset="-122"/>
              </a:rPr>
              <a:t>稳定判据 </a:t>
            </a:r>
          </a:p>
        </p:txBody>
      </p:sp>
    </p:spTree>
    <p:extLst>
      <p:ext uri="{BB962C8B-B14F-4D97-AF65-F5344CB8AC3E}">
        <p14:creationId xmlns:p14="http://schemas.microsoft.com/office/powerpoint/2010/main" val="36760307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20551"/>
                                        </p:tgtEl>
                                        <p:attrNameLst>
                                          <p:attrName>style.visibility</p:attrName>
                                        </p:attrNameLst>
                                      </p:cBhvr>
                                      <p:to>
                                        <p:strVal val="visible"/>
                                      </p:to>
                                    </p:set>
                                    <p:animEffect transition="in" filter="blinds(horizontal)">
                                      <p:cBhvr>
                                        <p:cTn id="7" dur="500"/>
                                        <p:tgtEl>
                                          <p:spTgt spid="620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0548"/>
                                        </p:tgtEl>
                                        <p:attrNameLst>
                                          <p:attrName>style.visibility</p:attrName>
                                        </p:attrNameLst>
                                      </p:cBhvr>
                                      <p:to>
                                        <p:strVal val="visible"/>
                                      </p:to>
                                    </p:set>
                                    <p:animEffect transition="in" filter="blinds(horizontal)">
                                      <p:cBhvr>
                                        <p:cTn id="12" dur="500"/>
                                        <p:tgtEl>
                                          <p:spTgt spid="620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0549"/>
                                        </p:tgtEl>
                                        <p:attrNameLst>
                                          <p:attrName>style.visibility</p:attrName>
                                        </p:attrNameLst>
                                      </p:cBhvr>
                                      <p:to>
                                        <p:strVal val="visible"/>
                                      </p:to>
                                    </p:set>
                                    <p:animEffect transition="in" filter="blinds(horizontal)">
                                      <p:cBhvr>
                                        <p:cTn id="17" dur="500"/>
                                        <p:tgtEl>
                                          <p:spTgt spid="62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p:bldP spid="620549" grpId="0"/>
      <p:bldP spid="62055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228600" y="114300"/>
            <a:ext cx="876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作业</a:t>
            </a:r>
          </a:p>
        </p:txBody>
      </p:sp>
      <p:sp>
        <p:nvSpPr>
          <p:cNvPr id="624643" name="Rectangle 3"/>
          <p:cNvSpPr>
            <a:spLocks noChangeArrowheads="1"/>
          </p:cNvSpPr>
          <p:nvPr/>
        </p:nvSpPr>
        <p:spPr bwMode="auto">
          <a:xfrm>
            <a:off x="1143000" y="1676400"/>
            <a:ext cx="693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latin typeface="Times New Roman" panose="02020603050405020304" pitchFamily="18" charset="0"/>
                <a:ea typeface="楷体_GB2312" pitchFamily="49" charset="-122"/>
              </a:rPr>
              <a:t>试</a:t>
            </a:r>
            <a:r>
              <a:rPr lang="zh-CN" altLang="en-US" sz="2000" b="1">
                <a:latin typeface="Times New Roman" panose="02020603050405020304" pitchFamily="18" charset="0"/>
                <a:ea typeface="楷体_GB2312" pitchFamily="49" charset="-122"/>
                <a:sym typeface="Wingdings" panose="05000000000000000000" pitchFamily="2" charset="2"/>
              </a:rPr>
              <a:t>：</a:t>
            </a:r>
            <a:r>
              <a:rPr lang="en-US" altLang="zh-CN" sz="2000" b="1">
                <a:latin typeface="Times New Roman" panose="02020603050405020304" pitchFamily="18" charset="0"/>
                <a:ea typeface="楷体_GB2312" pitchFamily="49" charset="-122"/>
                <a:sym typeface="Wingdings" panose="05000000000000000000" pitchFamily="2" charset="2"/>
              </a:rPr>
              <a:t>i)  </a:t>
            </a:r>
            <a:r>
              <a:rPr lang="zh-CN" altLang="en-US" sz="2000" b="1">
                <a:latin typeface="Times New Roman" panose="02020603050405020304" pitchFamily="18" charset="0"/>
                <a:ea typeface="楷体_GB2312" pitchFamily="49" charset="-122"/>
                <a:sym typeface="Wingdings" panose="05000000000000000000" pitchFamily="2" charset="2"/>
              </a:rPr>
              <a:t>定出系统所有平衡状态；</a:t>
            </a:r>
            <a:r>
              <a:rPr lang="en-US" altLang="zh-CN" sz="2000" b="1">
                <a:latin typeface="Times New Roman" panose="02020603050405020304" pitchFamily="18" charset="0"/>
                <a:ea typeface="楷体_GB2312" pitchFamily="49" charset="-122"/>
                <a:sym typeface="Wingdings" panose="05000000000000000000" pitchFamily="2" charset="2"/>
              </a:rPr>
              <a:t>ii) </a:t>
            </a:r>
            <a:r>
              <a:rPr lang="zh-CN" altLang="en-US" sz="2000" b="1">
                <a:latin typeface="Times New Roman" panose="02020603050405020304" pitchFamily="18" charset="0"/>
                <a:ea typeface="楷体_GB2312" pitchFamily="49" charset="-122"/>
                <a:sym typeface="Wingdings" panose="05000000000000000000" pitchFamily="2" charset="2"/>
              </a:rPr>
              <a:t>定出各平衡点处线性化状态方程，并分别判断是否为渐近稳定</a:t>
            </a:r>
            <a:endParaRPr lang="zh-CN" altLang="en-US" sz="2000" b="1">
              <a:latin typeface="Times New Roman" panose="02020603050405020304" pitchFamily="18" charset="0"/>
              <a:ea typeface="楷体_GB2312" pitchFamily="49" charset="-122"/>
            </a:endParaRPr>
          </a:p>
        </p:txBody>
      </p:sp>
      <p:graphicFrame>
        <p:nvGraphicFramePr>
          <p:cNvPr id="624644" name="Object 4"/>
          <p:cNvGraphicFramePr>
            <a:graphicFrameLocks noChangeAspect="1"/>
          </p:cNvGraphicFramePr>
          <p:nvPr/>
        </p:nvGraphicFramePr>
        <p:xfrm>
          <a:off x="3581400" y="884238"/>
          <a:ext cx="2274888" cy="792162"/>
        </p:xfrm>
        <a:graphic>
          <a:graphicData uri="http://schemas.openxmlformats.org/presentationml/2006/ole">
            <mc:AlternateContent xmlns:mc="http://schemas.openxmlformats.org/markup-compatibility/2006">
              <mc:Choice xmlns:v="urn:schemas-microsoft-com:vml" Requires="v">
                <p:oleObj spid="_x0000_s49157" name="Equation" r:id="rId3" imgW="1091880" imgH="457200" progId="Equation.DSMT4">
                  <p:embed/>
                </p:oleObj>
              </mc:Choice>
              <mc:Fallback>
                <p:oleObj name="Equation" r:id="rId3" imgW="109188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884238"/>
                        <a:ext cx="2274888"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45" name="Rectangle 5"/>
          <p:cNvSpPr>
            <a:spLocks noChangeArrowheads="1"/>
          </p:cNvSpPr>
          <p:nvPr/>
        </p:nvSpPr>
        <p:spPr bwMode="auto">
          <a:xfrm>
            <a:off x="1143000" y="457200"/>
            <a:ext cx="662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latin typeface="Times New Roman" panose="02020603050405020304" pitchFamily="18" charset="0"/>
                <a:ea typeface="楷体_GB2312" pitchFamily="49" charset="-122"/>
              </a:rPr>
              <a:t>1. </a:t>
            </a:r>
            <a:r>
              <a:rPr lang="zh-CN" altLang="en-US" sz="2000" b="1" dirty="0" smtClean="0">
                <a:latin typeface="Times New Roman" panose="02020603050405020304" pitchFamily="18" charset="0"/>
                <a:ea typeface="楷体_GB2312" pitchFamily="49" charset="-122"/>
              </a:rPr>
              <a:t>给定</a:t>
            </a:r>
            <a:r>
              <a:rPr lang="zh-CN" altLang="en-US" sz="2000" b="1" dirty="0">
                <a:latin typeface="Times New Roman" panose="02020603050405020304" pitchFamily="18" charset="0"/>
                <a:ea typeface="楷体_GB2312" pitchFamily="49" charset="-122"/>
              </a:rPr>
              <a:t>一个二阶连续时间非线性时不变系统为</a:t>
            </a:r>
            <a:endParaRPr lang="zh-CN" altLang="en-US" sz="2000" b="1" i="1" baseline="300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416175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blinds(horizontal)">
                                      <p:cBhvr>
                                        <p:cTn id="7" dur="500"/>
                                        <p:tgtEl>
                                          <p:spTgt spid="6246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645"/>
                                        </p:tgtEl>
                                        <p:attrNameLst>
                                          <p:attrName>style.visibility</p:attrName>
                                        </p:attrNameLst>
                                      </p:cBhvr>
                                      <p:to>
                                        <p:strVal val="visible"/>
                                      </p:to>
                                    </p:set>
                                    <p:animEffect transition="in" filter="blinds(horizontal)">
                                      <p:cBhvr>
                                        <p:cTn id="10" dur="500"/>
                                        <p:tgtEl>
                                          <p:spTgt spid="624645"/>
                                        </p:tgtEl>
                                      </p:cBhvr>
                                    </p:animEffect>
                                  </p:childTnLst>
                                </p:cTn>
                              </p:par>
                              <p:par>
                                <p:cTn id="11" presetID="3" presetClass="entr" presetSubtype="10" fill="hold" nodeType="withEffect">
                                  <p:stCondLst>
                                    <p:cond delay="0"/>
                                  </p:stCondLst>
                                  <p:childTnLst>
                                    <p:set>
                                      <p:cBhvr>
                                        <p:cTn id="12" dur="1" fill="hold">
                                          <p:stCondLst>
                                            <p:cond delay="0"/>
                                          </p:stCondLst>
                                        </p:cTn>
                                        <p:tgtEl>
                                          <p:spTgt spid="624644"/>
                                        </p:tgtEl>
                                        <p:attrNameLst>
                                          <p:attrName>style.visibility</p:attrName>
                                        </p:attrNameLst>
                                      </p:cBhvr>
                                      <p:to>
                                        <p:strVal val="visible"/>
                                      </p:to>
                                    </p:set>
                                    <p:animEffect transition="in" filter="blinds(horizontal)">
                                      <p:cBhvr>
                                        <p:cTn id="13" dur="500"/>
                                        <p:tgtEl>
                                          <p:spTgt spid="62464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24643"/>
                                        </p:tgtEl>
                                        <p:attrNameLst>
                                          <p:attrName>style.visibility</p:attrName>
                                        </p:attrNameLst>
                                      </p:cBhvr>
                                      <p:to>
                                        <p:strVal val="visible"/>
                                      </p:to>
                                    </p:set>
                                    <p:animEffect transition="in" filter="blinds(horizontal)">
                                      <p:cBhvr>
                                        <p:cTn id="16" dur="500"/>
                                        <p:tgtEl>
                                          <p:spTgt spid="624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p:bldP spid="624643" grpId="0"/>
      <p:bldP spid="6246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p:cNvSpPr>
            <a:spLocks noChangeArrowheads="1"/>
          </p:cNvSpPr>
          <p:nvPr/>
        </p:nvSpPr>
        <p:spPr bwMode="auto">
          <a:xfrm>
            <a:off x="1143000" y="17526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latin typeface="Times New Roman" panose="02020603050405020304" pitchFamily="18" charset="0"/>
                <a:ea typeface="楷体_GB2312" pitchFamily="49" charset="-122"/>
              </a:rPr>
              <a:t>试判断原点平衡状态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r>
              <a:rPr lang="en-US" altLang="zh-CN" sz="2000" b="1">
                <a:latin typeface="Times New Roman" panose="02020603050405020304" pitchFamily="18" charset="0"/>
                <a:ea typeface="楷体_GB2312" pitchFamily="49" charset="-122"/>
              </a:rPr>
              <a:t> = 0</a:t>
            </a:r>
            <a:r>
              <a:rPr lang="zh-CN" altLang="en-US" sz="2000" b="1">
                <a:latin typeface="Times New Roman" panose="02020603050405020304" pitchFamily="18" charset="0"/>
                <a:ea typeface="楷体_GB2312" pitchFamily="49" charset="-122"/>
                <a:sym typeface="Wingdings" panose="05000000000000000000" pitchFamily="2" charset="2"/>
              </a:rPr>
              <a:t>是否为大范围渐近稳定</a:t>
            </a:r>
          </a:p>
        </p:txBody>
      </p:sp>
      <p:graphicFrame>
        <p:nvGraphicFramePr>
          <p:cNvPr id="632836" name="Object 4"/>
          <p:cNvGraphicFramePr>
            <a:graphicFrameLocks noChangeAspect="1"/>
          </p:cNvGraphicFramePr>
          <p:nvPr/>
        </p:nvGraphicFramePr>
        <p:xfrm>
          <a:off x="3752850" y="914400"/>
          <a:ext cx="1930400" cy="814388"/>
        </p:xfrm>
        <a:graphic>
          <a:graphicData uri="http://schemas.openxmlformats.org/presentationml/2006/ole">
            <mc:AlternateContent xmlns:mc="http://schemas.openxmlformats.org/markup-compatibility/2006">
              <mc:Choice xmlns:v="urn:schemas-microsoft-com:vml" Requires="v">
                <p:oleObj spid="_x0000_s50181" name="Equation" r:id="rId3" imgW="927000" imgH="469800" progId="Equation.DSMT4">
                  <p:embed/>
                </p:oleObj>
              </mc:Choice>
              <mc:Fallback>
                <p:oleObj name="Equation" r:id="rId3" imgW="92700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0" y="914400"/>
                        <a:ext cx="1930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2837" name="Rectangle 5"/>
          <p:cNvSpPr>
            <a:spLocks noChangeArrowheads="1"/>
          </p:cNvSpPr>
          <p:nvPr/>
        </p:nvSpPr>
        <p:spPr bwMode="auto">
          <a:xfrm>
            <a:off x="1143000" y="457200"/>
            <a:ext cx="662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latin typeface="Times New Roman" panose="02020603050405020304" pitchFamily="18" charset="0"/>
                <a:ea typeface="楷体_GB2312" pitchFamily="49" charset="-122"/>
              </a:rPr>
              <a:t>2. </a:t>
            </a:r>
            <a:r>
              <a:rPr lang="zh-CN" altLang="en-US" sz="2000" b="1" dirty="0" smtClean="0">
                <a:latin typeface="Times New Roman" panose="02020603050405020304" pitchFamily="18" charset="0"/>
                <a:ea typeface="楷体_GB2312" pitchFamily="49" charset="-122"/>
              </a:rPr>
              <a:t>对</a:t>
            </a:r>
            <a:r>
              <a:rPr lang="zh-CN" altLang="en-US" sz="2000" b="1" dirty="0">
                <a:latin typeface="Times New Roman" panose="02020603050405020304" pitchFamily="18" charset="0"/>
                <a:ea typeface="楷体_GB2312" pitchFamily="49" charset="-122"/>
              </a:rPr>
              <a:t>下列连续时间非线性时不变系统</a:t>
            </a:r>
            <a:endParaRPr lang="zh-CN" altLang="en-US" sz="2000" b="1" i="1" baseline="300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711871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32837"/>
                                        </p:tgtEl>
                                        <p:attrNameLst>
                                          <p:attrName>style.visibility</p:attrName>
                                        </p:attrNameLst>
                                      </p:cBhvr>
                                      <p:to>
                                        <p:strVal val="visible"/>
                                      </p:to>
                                    </p:set>
                                    <p:animEffect transition="in" filter="blinds(horizontal)">
                                      <p:cBhvr>
                                        <p:cTn id="7" dur="500"/>
                                        <p:tgtEl>
                                          <p:spTgt spid="632837"/>
                                        </p:tgtEl>
                                      </p:cBhvr>
                                    </p:animEffect>
                                  </p:childTnLst>
                                </p:cTn>
                              </p:par>
                              <p:par>
                                <p:cTn id="8" presetID="3" presetClass="entr" presetSubtype="10" fill="hold" nodeType="withEffect">
                                  <p:stCondLst>
                                    <p:cond delay="0"/>
                                  </p:stCondLst>
                                  <p:childTnLst>
                                    <p:set>
                                      <p:cBhvr>
                                        <p:cTn id="9" dur="1" fill="hold">
                                          <p:stCondLst>
                                            <p:cond delay="0"/>
                                          </p:stCondLst>
                                        </p:cTn>
                                        <p:tgtEl>
                                          <p:spTgt spid="632836"/>
                                        </p:tgtEl>
                                        <p:attrNameLst>
                                          <p:attrName>style.visibility</p:attrName>
                                        </p:attrNameLst>
                                      </p:cBhvr>
                                      <p:to>
                                        <p:strVal val="visible"/>
                                      </p:to>
                                    </p:set>
                                    <p:animEffect transition="in" filter="blinds(horizontal)">
                                      <p:cBhvr>
                                        <p:cTn id="10" dur="500"/>
                                        <p:tgtEl>
                                          <p:spTgt spid="63283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2835"/>
                                        </p:tgtEl>
                                        <p:attrNameLst>
                                          <p:attrName>style.visibility</p:attrName>
                                        </p:attrNameLst>
                                      </p:cBhvr>
                                      <p:to>
                                        <p:strVal val="visible"/>
                                      </p:to>
                                    </p:set>
                                    <p:animEffect transition="in" filter="blinds(horizontal)">
                                      <p:cBhvr>
                                        <p:cTn id="13" dur="500"/>
                                        <p:tgtEl>
                                          <p:spTgt spid="632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p:bldP spid="63283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3" name="Rectangle 3"/>
          <p:cNvSpPr>
            <a:spLocks noChangeArrowheads="1"/>
          </p:cNvSpPr>
          <p:nvPr/>
        </p:nvSpPr>
        <p:spPr bwMode="auto">
          <a:xfrm>
            <a:off x="1143000" y="17526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latin typeface="Times New Roman" panose="02020603050405020304" pitchFamily="18" charset="0"/>
                <a:ea typeface="楷体_GB2312" pitchFamily="49" charset="-122"/>
              </a:rPr>
              <a:t>试判断原点平衡状态</a:t>
            </a:r>
            <a:r>
              <a:rPr lang="en-US" altLang="zh-CN" sz="2000" b="1" i="1">
                <a:latin typeface="Times New Roman" panose="02020603050405020304" pitchFamily="18" charset="0"/>
                <a:ea typeface="楷体_GB2312" pitchFamily="49" charset="-122"/>
              </a:rPr>
              <a:t>x</a:t>
            </a:r>
            <a:r>
              <a:rPr lang="en-US" altLang="zh-CN" sz="2000" b="1" i="1" baseline="-25000">
                <a:latin typeface="Times New Roman" panose="02020603050405020304" pitchFamily="18" charset="0"/>
                <a:ea typeface="楷体_GB2312" pitchFamily="49" charset="-122"/>
              </a:rPr>
              <a:t>e</a:t>
            </a:r>
            <a:r>
              <a:rPr lang="en-US" altLang="zh-CN" sz="2000" b="1">
                <a:latin typeface="Times New Roman" panose="02020603050405020304" pitchFamily="18" charset="0"/>
                <a:ea typeface="楷体_GB2312" pitchFamily="49" charset="-122"/>
              </a:rPr>
              <a:t> = 0</a:t>
            </a:r>
            <a:r>
              <a:rPr lang="zh-CN" altLang="en-US" sz="2000" b="1">
                <a:latin typeface="Times New Roman" panose="02020603050405020304" pitchFamily="18" charset="0"/>
                <a:ea typeface="楷体_GB2312" pitchFamily="49" charset="-122"/>
                <a:sym typeface="Wingdings" panose="05000000000000000000" pitchFamily="2" charset="2"/>
              </a:rPr>
              <a:t>是否为大范围渐近稳定</a:t>
            </a:r>
          </a:p>
        </p:txBody>
      </p:sp>
      <p:graphicFrame>
        <p:nvGraphicFramePr>
          <p:cNvPr id="634884" name="Object 4"/>
          <p:cNvGraphicFramePr>
            <a:graphicFrameLocks noChangeAspect="1"/>
          </p:cNvGraphicFramePr>
          <p:nvPr/>
        </p:nvGraphicFramePr>
        <p:xfrm>
          <a:off x="4022725" y="938213"/>
          <a:ext cx="1692275" cy="814387"/>
        </p:xfrm>
        <a:graphic>
          <a:graphicData uri="http://schemas.openxmlformats.org/presentationml/2006/ole">
            <mc:AlternateContent xmlns:mc="http://schemas.openxmlformats.org/markup-compatibility/2006">
              <mc:Choice xmlns:v="urn:schemas-microsoft-com:vml" Requires="v">
                <p:oleObj spid="_x0000_s51205" name="Equation" r:id="rId3" imgW="812520" imgH="469800" progId="Equation.DSMT4">
                  <p:embed/>
                </p:oleObj>
              </mc:Choice>
              <mc:Fallback>
                <p:oleObj name="Equation" r:id="rId3" imgW="81252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938213"/>
                        <a:ext cx="1692275"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885" name="Rectangle 5"/>
          <p:cNvSpPr>
            <a:spLocks noChangeArrowheads="1"/>
          </p:cNvSpPr>
          <p:nvPr/>
        </p:nvSpPr>
        <p:spPr bwMode="auto">
          <a:xfrm>
            <a:off x="1143000" y="457200"/>
            <a:ext cx="662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latin typeface="Times New Roman" panose="02020603050405020304" pitchFamily="18" charset="0"/>
                <a:ea typeface="楷体_GB2312" pitchFamily="49" charset="-122"/>
              </a:rPr>
              <a:t>3. </a:t>
            </a:r>
            <a:r>
              <a:rPr lang="zh-CN" altLang="en-US" sz="2000" b="1" dirty="0" smtClean="0">
                <a:latin typeface="Times New Roman" panose="02020603050405020304" pitchFamily="18" charset="0"/>
                <a:ea typeface="楷体_GB2312" pitchFamily="49" charset="-122"/>
              </a:rPr>
              <a:t>对</a:t>
            </a:r>
            <a:r>
              <a:rPr lang="zh-CN" altLang="en-US" sz="2000" b="1" dirty="0">
                <a:latin typeface="Times New Roman" panose="02020603050405020304" pitchFamily="18" charset="0"/>
                <a:ea typeface="楷体_GB2312" pitchFamily="49" charset="-122"/>
              </a:rPr>
              <a:t>下列连续时间非线性时不变系统</a:t>
            </a:r>
            <a:endParaRPr lang="zh-CN" altLang="en-US" sz="2000" b="1" i="1" baseline="300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073990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34885"/>
                                        </p:tgtEl>
                                        <p:attrNameLst>
                                          <p:attrName>style.visibility</p:attrName>
                                        </p:attrNameLst>
                                      </p:cBhvr>
                                      <p:to>
                                        <p:strVal val="visible"/>
                                      </p:to>
                                    </p:set>
                                    <p:animEffect transition="in" filter="blinds(horizontal)">
                                      <p:cBhvr>
                                        <p:cTn id="7" dur="500"/>
                                        <p:tgtEl>
                                          <p:spTgt spid="634885"/>
                                        </p:tgtEl>
                                      </p:cBhvr>
                                    </p:animEffect>
                                  </p:childTnLst>
                                </p:cTn>
                              </p:par>
                              <p:par>
                                <p:cTn id="8" presetID="3" presetClass="entr" presetSubtype="10" fill="hold" nodeType="withEffect">
                                  <p:stCondLst>
                                    <p:cond delay="0"/>
                                  </p:stCondLst>
                                  <p:childTnLst>
                                    <p:set>
                                      <p:cBhvr>
                                        <p:cTn id="9" dur="1" fill="hold">
                                          <p:stCondLst>
                                            <p:cond delay="0"/>
                                          </p:stCondLst>
                                        </p:cTn>
                                        <p:tgtEl>
                                          <p:spTgt spid="634884"/>
                                        </p:tgtEl>
                                        <p:attrNameLst>
                                          <p:attrName>style.visibility</p:attrName>
                                        </p:attrNameLst>
                                      </p:cBhvr>
                                      <p:to>
                                        <p:strVal val="visible"/>
                                      </p:to>
                                    </p:set>
                                    <p:animEffect transition="in" filter="blinds(horizontal)">
                                      <p:cBhvr>
                                        <p:cTn id="10" dur="500"/>
                                        <p:tgtEl>
                                          <p:spTgt spid="63488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4883"/>
                                        </p:tgtEl>
                                        <p:attrNameLst>
                                          <p:attrName>style.visibility</p:attrName>
                                        </p:attrNameLst>
                                      </p:cBhvr>
                                      <p:to>
                                        <p:strVal val="visible"/>
                                      </p:to>
                                    </p:set>
                                    <p:animEffect transition="in" filter="blinds(horizontal)">
                                      <p:cBhvr>
                                        <p:cTn id="13" dur="500"/>
                                        <p:tgtEl>
                                          <p:spTgt spid="634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p:bldP spid="63488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6932" name="Object 4"/>
          <p:cNvGraphicFramePr>
            <a:graphicFrameLocks noChangeAspect="1"/>
          </p:cNvGraphicFramePr>
          <p:nvPr/>
        </p:nvGraphicFramePr>
        <p:xfrm>
          <a:off x="3851275" y="1014413"/>
          <a:ext cx="2035175" cy="814387"/>
        </p:xfrm>
        <a:graphic>
          <a:graphicData uri="http://schemas.openxmlformats.org/presentationml/2006/ole">
            <mc:AlternateContent xmlns:mc="http://schemas.openxmlformats.org/markup-compatibility/2006">
              <mc:Choice xmlns:v="urn:schemas-microsoft-com:vml" Requires="v">
                <p:oleObj spid="_x0000_s52229" name="Equation" r:id="rId3" imgW="977760" imgH="469800" progId="Equation.DSMT4">
                  <p:embed/>
                </p:oleObj>
              </mc:Choice>
              <mc:Fallback>
                <p:oleObj name="Equation" r:id="rId3" imgW="97776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014413"/>
                        <a:ext cx="2035175"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6933" name="Rectangle 5"/>
          <p:cNvSpPr>
            <a:spLocks noChangeArrowheads="1"/>
          </p:cNvSpPr>
          <p:nvPr/>
        </p:nvSpPr>
        <p:spPr bwMode="auto">
          <a:xfrm>
            <a:off x="1143000" y="4572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latin typeface="Times New Roman" panose="02020603050405020304" pitchFamily="18" charset="0"/>
                <a:ea typeface="楷体_GB2312" pitchFamily="49" charset="-122"/>
              </a:rPr>
              <a:t>4. </a:t>
            </a:r>
            <a:r>
              <a:rPr lang="zh-CN" altLang="en-US" sz="2000" b="1" dirty="0" smtClean="0">
                <a:latin typeface="Times New Roman" panose="02020603050405020304" pitchFamily="18" charset="0"/>
                <a:ea typeface="楷体_GB2312" pitchFamily="49" charset="-122"/>
              </a:rPr>
              <a:t>判断</a:t>
            </a:r>
            <a:r>
              <a:rPr lang="zh-CN" altLang="en-US" sz="2000" b="1" dirty="0">
                <a:latin typeface="Times New Roman" panose="02020603050405020304" pitchFamily="18" charset="0"/>
                <a:ea typeface="楷体_GB2312" pitchFamily="49" charset="-122"/>
              </a:rPr>
              <a:t>下列连续时间非线性时不变系统是否为</a:t>
            </a:r>
            <a:r>
              <a:rPr lang="zh-CN" altLang="en-US" sz="2000" b="1" dirty="0">
                <a:latin typeface="Times New Roman" panose="02020603050405020304" pitchFamily="18" charset="0"/>
                <a:ea typeface="楷体_GB2312" pitchFamily="49" charset="-122"/>
                <a:sym typeface="Wingdings" panose="05000000000000000000" pitchFamily="2" charset="2"/>
              </a:rPr>
              <a:t>大范围渐近稳定</a:t>
            </a:r>
          </a:p>
        </p:txBody>
      </p:sp>
    </p:spTree>
    <p:extLst>
      <p:ext uri="{BB962C8B-B14F-4D97-AF65-F5344CB8AC3E}">
        <p14:creationId xmlns:p14="http://schemas.microsoft.com/office/powerpoint/2010/main" val="1536392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36933"/>
                                        </p:tgtEl>
                                        <p:attrNameLst>
                                          <p:attrName>style.visibility</p:attrName>
                                        </p:attrNameLst>
                                      </p:cBhvr>
                                      <p:to>
                                        <p:strVal val="visible"/>
                                      </p:to>
                                    </p:set>
                                    <p:animEffect transition="in" filter="blinds(horizontal)">
                                      <p:cBhvr>
                                        <p:cTn id="7" dur="500"/>
                                        <p:tgtEl>
                                          <p:spTgt spid="636933"/>
                                        </p:tgtEl>
                                      </p:cBhvr>
                                    </p:animEffect>
                                  </p:childTnLst>
                                </p:cTn>
                              </p:par>
                              <p:par>
                                <p:cTn id="8" presetID="3" presetClass="entr" presetSubtype="10" fill="hold" nodeType="withEffect">
                                  <p:stCondLst>
                                    <p:cond delay="0"/>
                                  </p:stCondLst>
                                  <p:childTnLst>
                                    <p:set>
                                      <p:cBhvr>
                                        <p:cTn id="9" dur="1" fill="hold">
                                          <p:stCondLst>
                                            <p:cond delay="0"/>
                                          </p:stCondLst>
                                        </p:cTn>
                                        <p:tgtEl>
                                          <p:spTgt spid="636932"/>
                                        </p:tgtEl>
                                        <p:attrNameLst>
                                          <p:attrName>style.visibility</p:attrName>
                                        </p:attrNameLst>
                                      </p:cBhvr>
                                      <p:to>
                                        <p:strVal val="visible"/>
                                      </p:to>
                                    </p:set>
                                    <p:animEffect transition="in" filter="blinds(horizontal)">
                                      <p:cBhvr>
                                        <p:cTn id="10" dur="500"/>
                                        <p:tgtEl>
                                          <p:spTgt spid="63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7955" name="Object 3"/>
          <p:cNvGraphicFramePr>
            <a:graphicFrameLocks noChangeAspect="1"/>
          </p:cNvGraphicFramePr>
          <p:nvPr/>
        </p:nvGraphicFramePr>
        <p:xfrm>
          <a:off x="2667000" y="627063"/>
          <a:ext cx="4038600" cy="439737"/>
        </p:xfrm>
        <a:graphic>
          <a:graphicData uri="http://schemas.openxmlformats.org/presentationml/2006/ole">
            <mc:AlternateContent xmlns:mc="http://schemas.openxmlformats.org/markup-compatibility/2006">
              <mc:Choice xmlns:v="urn:schemas-microsoft-com:vml" Requires="v">
                <p:oleObj spid="_x0000_s53259" name="Equation" r:id="rId3" imgW="2006280" imgH="228600" progId="Equation.DSMT4">
                  <p:embed/>
                </p:oleObj>
              </mc:Choice>
              <mc:Fallback>
                <p:oleObj name="Equation" r:id="rId3" imgW="20062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627063"/>
                        <a:ext cx="40386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7956" name="Rectangle 4"/>
          <p:cNvSpPr>
            <a:spLocks noChangeArrowheads="1"/>
          </p:cNvSpPr>
          <p:nvPr/>
        </p:nvSpPr>
        <p:spPr bwMode="auto">
          <a:xfrm>
            <a:off x="304800" y="212725"/>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latin typeface="Times New Roman" panose="02020603050405020304" pitchFamily="18" charset="0"/>
                <a:ea typeface="楷体_GB2312" pitchFamily="49" charset="-122"/>
              </a:rPr>
              <a:t>5. </a:t>
            </a:r>
            <a:r>
              <a:rPr lang="zh-CN" altLang="en-US" sz="2000" b="1" dirty="0" smtClean="0">
                <a:latin typeface="Times New Roman" panose="02020603050405020304" pitchFamily="18" charset="0"/>
                <a:ea typeface="楷体_GB2312" pitchFamily="49" charset="-122"/>
              </a:rPr>
              <a:t>给定</a:t>
            </a:r>
            <a:r>
              <a:rPr lang="zh-CN" altLang="en-US" sz="2000" b="1" dirty="0">
                <a:latin typeface="Times New Roman" panose="02020603050405020304" pitchFamily="18" charset="0"/>
                <a:ea typeface="楷体_GB2312" pitchFamily="49" charset="-122"/>
              </a:rPr>
              <a:t>渐近稳定的</a:t>
            </a:r>
            <a:r>
              <a:rPr lang="en-US" altLang="zh-CN" sz="2000" b="1" dirty="0">
                <a:latin typeface="Times New Roman" panose="02020603050405020304" pitchFamily="18" charset="0"/>
                <a:ea typeface="楷体_GB2312" pitchFamily="49" charset="-122"/>
              </a:rPr>
              <a:t>SISO</a:t>
            </a:r>
            <a:r>
              <a:rPr lang="zh-CN" altLang="en-US" sz="2000" b="1" dirty="0">
                <a:latin typeface="Times New Roman" panose="02020603050405020304" pitchFamily="18" charset="0"/>
                <a:ea typeface="楷体_GB2312" pitchFamily="49" charset="-122"/>
              </a:rPr>
              <a:t>连续</a:t>
            </a:r>
            <a:r>
              <a:rPr lang="en-US" altLang="zh-CN" sz="2000" b="1" dirty="0">
                <a:latin typeface="Times New Roman" panose="02020603050405020304" pitchFamily="18" charset="0"/>
                <a:ea typeface="楷体_GB2312" pitchFamily="49" charset="-122"/>
              </a:rPr>
              <a:t>LTI</a:t>
            </a:r>
            <a:r>
              <a:rPr lang="zh-CN" altLang="en-US" sz="2000" b="1" dirty="0">
                <a:latin typeface="Times New Roman" panose="02020603050405020304" pitchFamily="18" charset="0"/>
                <a:ea typeface="楷体_GB2312" pitchFamily="49" charset="-122"/>
              </a:rPr>
              <a:t>系统为</a:t>
            </a:r>
            <a:endParaRPr lang="zh-CN" altLang="en-US" sz="2000" b="1" dirty="0">
              <a:latin typeface="Times New Roman" panose="02020603050405020304" pitchFamily="18" charset="0"/>
              <a:ea typeface="楷体_GB2312" pitchFamily="49" charset="-122"/>
              <a:sym typeface="Wingdings" panose="05000000000000000000" pitchFamily="2" charset="2"/>
            </a:endParaRPr>
          </a:p>
        </p:txBody>
      </p:sp>
      <p:sp>
        <p:nvSpPr>
          <p:cNvPr id="637958" name="Rectangle 6"/>
          <p:cNvSpPr>
            <a:spLocks noChangeArrowheads="1"/>
          </p:cNvSpPr>
          <p:nvPr/>
        </p:nvSpPr>
        <p:spPr bwMode="auto">
          <a:xfrm>
            <a:off x="914400" y="1905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latin typeface="Times New Roman" panose="02020603050405020304" pitchFamily="18" charset="0"/>
                <a:ea typeface="楷体_GB2312" pitchFamily="49" charset="-122"/>
                <a:sym typeface="Wingdings" panose="05000000000000000000" pitchFamily="2" charset="2"/>
              </a:rPr>
              <a:t>的对称正定解。试证明：</a:t>
            </a:r>
            <a:endParaRPr lang="zh-CN" altLang="en-US" sz="2000" b="1">
              <a:latin typeface="Times New Roman" panose="02020603050405020304" pitchFamily="18" charset="0"/>
              <a:ea typeface="楷体_GB2312" pitchFamily="49" charset="-122"/>
            </a:endParaRPr>
          </a:p>
        </p:txBody>
      </p:sp>
      <p:graphicFrame>
        <p:nvGraphicFramePr>
          <p:cNvPr id="637959" name="Object 7"/>
          <p:cNvGraphicFramePr>
            <a:graphicFrameLocks noChangeAspect="1"/>
          </p:cNvGraphicFramePr>
          <p:nvPr/>
        </p:nvGraphicFramePr>
        <p:xfrm>
          <a:off x="3352800" y="2347913"/>
          <a:ext cx="2287588" cy="623887"/>
        </p:xfrm>
        <a:graphic>
          <a:graphicData uri="http://schemas.openxmlformats.org/presentationml/2006/ole">
            <mc:AlternateContent xmlns:mc="http://schemas.openxmlformats.org/markup-compatibility/2006">
              <mc:Choice xmlns:v="urn:schemas-microsoft-com:vml" Requires="v">
                <p:oleObj spid="_x0000_s53260" name="Equation" r:id="rId5" imgW="1168200" imgH="330120" progId="Equation.DSMT4">
                  <p:embed/>
                </p:oleObj>
              </mc:Choice>
              <mc:Fallback>
                <p:oleObj name="Equation" r:id="rId5" imgW="1168200" imgH="3301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347913"/>
                        <a:ext cx="228758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7971" name="Rectangle 19"/>
          <p:cNvSpPr>
            <a:spLocks noChangeArrowheads="1"/>
          </p:cNvSpPr>
          <p:nvPr/>
        </p:nvSpPr>
        <p:spPr bwMode="auto">
          <a:xfrm>
            <a:off x="914400" y="10668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ea typeface="楷体_GB2312" pitchFamily="49" charset="-122"/>
              </a:rPr>
              <a:t>其中，</a:t>
            </a:r>
            <a:r>
              <a:rPr lang="en-US" altLang="zh-CN" sz="2000" b="1" i="1">
                <a:latin typeface="Times New Roman" panose="02020603050405020304" pitchFamily="18" charset="0"/>
                <a:ea typeface="楷体_GB2312" pitchFamily="49" charset="-122"/>
              </a:rPr>
              <a:t>u</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cs typeface="Times New Roman" panose="02020603050405020304" pitchFamily="18" charset="0"/>
              </a:rPr>
              <a:t>≡0</a:t>
            </a:r>
            <a:r>
              <a:rPr lang="zh-CN" altLang="en-US" sz="2000" b="1">
                <a:latin typeface="Times New Roman" panose="02020603050405020304" pitchFamily="18" charset="0"/>
                <a:ea typeface="楷体_GB2312" pitchFamily="49" charset="-122"/>
                <a:cs typeface="Times New Roman" panose="02020603050405020304" pitchFamily="18" charset="0"/>
              </a:rPr>
              <a:t>。</a:t>
            </a:r>
            <a:r>
              <a:rPr lang="zh-CN" altLang="en-US" sz="2000" b="1">
                <a:latin typeface="Times New Roman" panose="02020603050405020304" pitchFamily="18" charset="0"/>
                <a:ea typeface="楷体_GB2312" pitchFamily="49" charset="-122"/>
              </a:rPr>
              <a:t>再表</a:t>
            </a:r>
            <a:r>
              <a:rPr lang="en-US" altLang="zh-CN" sz="2000" b="1" i="1">
                <a:latin typeface="Times New Roman" panose="02020603050405020304" pitchFamily="18" charset="0"/>
                <a:ea typeface="楷体_GB2312" pitchFamily="49" charset="-122"/>
              </a:rPr>
              <a:t>P</a:t>
            </a:r>
            <a:r>
              <a:rPr lang="zh-CN" altLang="en-US" sz="2000" b="1">
                <a:latin typeface="Times New Roman" panose="02020603050405020304" pitchFamily="18" charset="0"/>
                <a:ea typeface="楷体_GB2312" pitchFamily="49" charset="-122"/>
              </a:rPr>
              <a:t>为</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方程</a:t>
            </a:r>
            <a:endParaRPr lang="zh-CN" altLang="en-US" sz="2000" b="1">
              <a:latin typeface="Times New Roman" panose="02020603050405020304" pitchFamily="18" charset="0"/>
              <a:ea typeface="楷体_GB2312" pitchFamily="49" charset="-122"/>
              <a:sym typeface="Wingdings" panose="05000000000000000000" pitchFamily="2" charset="2"/>
            </a:endParaRPr>
          </a:p>
        </p:txBody>
      </p:sp>
      <p:graphicFrame>
        <p:nvGraphicFramePr>
          <p:cNvPr id="637974" name="Object 22"/>
          <p:cNvGraphicFramePr>
            <a:graphicFrameLocks noChangeAspect="1"/>
          </p:cNvGraphicFramePr>
          <p:nvPr/>
        </p:nvGraphicFramePr>
        <p:xfrm>
          <a:off x="3498850" y="1489075"/>
          <a:ext cx="1987550" cy="390525"/>
        </p:xfrm>
        <a:graphic>
          <a:graphicData uri="http://schemas.openxmlformats.org/presentationml/2006/ole">
            <mc:AlternateContent xmlns:mc="http://schemas.openxmlformats.org/markup-compatibility/2006">
              <mc:Choice xmlns:v="urn:schemas-microsoft-com:vml" Requires="v">
                <p:oleObj spid="_x0000_s53261" name="Equation" r:id="rId7" imgW="1091880" imgH="203040" progId="Equation.DSMT4">
                  <p:embed/>
                </p:oleObj>
              </mc:Choice>
              <mc:Fallback>
                <p:oleObj name="Equation" r:id="rId7" imgW="10918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8850" y="1489075"/>
                        <a:ext cx="19875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2425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37956"/>
                                        </p:tgtEl>
                                        <p:attrNameLst>
                                          <p:attrName>style.visibility</p:attrName>
                                        </p:attrNameLst>
                                      </p:cBhvr>
                                      <p:to>
                                        <p:strVal val="visible"/>
                                      </p:to>
                                    </p:set>
                                    <p:animEffect transition="in" filter="blinds(horizontal)">
                                      <p:cBhvr>
                                        <p:cTn id="7" dur="500"/>
                                        <p:tgtEl>
                                          <p:spTgt spid="637956"/>
                                        </p:tgtEl>
                                      </p:cBhvr>
                                    </p:animEffect>
                                  </p:childTnLst>
                                </p:cTn>
                              </p:par>
                              <p:par>
                                <p:cTn id="8" presetID="3" presetClass="entr" presetSubtype="10" fill="hold" nodeType="withEffect">
                                  <p:stCondLst>
                                    <p:cond delay="0"/>
                                  </p:stCondLst>
                                  <p:childTnLst>
                                    <p:set>
                                      <p:cBhvr>
                                        <p:cTn id="9" dur="1" fill="hold">
                                          <p:stCondLst>
                                            <p:cond delay="0"/>
                                          </p:stCondLst>
                                        </p:cTn>
                                        <p:tgtEl>
                                          <p:spTgt spid="637955"/>
                                        </p:tgtEl>
                                        <p:attrNameLst>
                                          <p:attrName>style.visibility</p:attrName>
                                        </p:attrNameLst>
                                      </p:cBhvr>
                                      <p:to>
                                        <p:strVal val="visible"/>
                                      </p:to>
                                    </p:set>
                                    <p:animEffect transition="in" filter="blinds(horizontal)">
                                      <p:cBhvr>
                                        <p:cTn id="10" dur="500"/>
                                        <p:tgtEl>
                                          <p:spTgt spid="63795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7958"/>
                                        </p:tgtEl>
                                        <p:attrNameLst>
                                          <p:attrName>style.visibility</p:attrName>
                                        </p:attrNameLst>
                                      </p:cBhvr>
                                      <p:to>
                                        <p:strVal val="visible"/>
                                      </p:to>
                                    </p:set>
                                    <p:animEffect transition="in" filter="blinds(horizontal)">
                                      <p:cBhvr>
                                        <p:cTn id="13" dur="500"/>
                                        <p:tgtEl>
                                          <p:spTgt spid="637958"/>
                                        </p:tgtEl>
                                      </p:cBhvr>
                                    </p:animEffect>
                                  </p:childTnLst>
                                </p:cTn>
                              </p:par>
                              <p:par>
                                <p:cTn id="14" presetID="3" presetClass="entr" presetSubtype="10" fill="hold" nodeType="withEffect">
                                  <p:stCondLst>
                                    <p:cond delay="0"/>
                                  </p:stCondLst>
                                  <p:childTnLst>
                                    <p:set>
                                      <p:cBhvr>
                                        <p:cTn id="15" dur="1" fill="hold">
                                          <p:stCondLst>
                                            <p:cond delay="0"/>
                                          </p:stCondLst>
                                        </p:cTn>
                                        <p:tgtEl>
                                          <p:spTgt spid="637959"/>
                                        </p:tgtEl>
                                        <p:attrNameLst>
                                          <p:attrName>style.visibility</p:attrName>
                                        </p:attrNameLst>
                                      </p:cBhvr>
                                      <p:to>
                                        <p:strVal val="visible"/>
                                      </p:to>
                                    </p:set>
                                    <p:animEffect transition="in" filter="blinds(horizontal)">
                                      <p:cBhvr>
                                        <p:cTn id="16" dur="500"/>
                                        <p:tgtEl>
                                          <p:spTgt spid="63795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37971"/>
                                        </p:tgtEl>
                                        <p:attrNameLst>
                                          <p:attrName>style.visibility</p:attrName>
                                        </p:attrNameLst>
                                      </p:cBhvr>
                                      <p:to>
                                        <p:strVal val="visible"/>
                                      </p:to>
                                    </p:set>
                                    <p:animEffect transition="in" filter="blinds(horizontal)">
                                      <p:cBhvr>
                                        <p:cTn id="19" dur="500"/>
                                        <p:tgtEl>
                                          <p:spTgt spid="637971"/>
                                        </p:tgtEl>
                                      </p:cBhvr>
                                    </p:animEffect>
                                  </p:childTnLst>
                                </p:cTn>
                              </p:par>
                              <p:par>
                                <p:cTn id="20" presetID="3" presetClass="entr" presetSubtype="10" fill="hold" nodeType="withEffect">
                                  <p:stCondLst>
                                    <p:cond delay="0"/>
                                  </p:stCondLst>
                                  <p:childTnLst>
                                    <p:set>
                                      <p:cBhvr>
                                        <p:cTn id="21" dur="1" fill="hold">
                                          <p:stCondLst>
                                            <p:cond delay="0"/>
                                          </p:stCondLst>
                                        </p:cTn>
                                        <p:tgtEl>
                                          <p:spTgt spid="637974"/>
                                        </p:tgtEl>
                                        <p:attrNameLst>
                                          <p:attrName>style.visibility</p:attrName>
                                        </p:attrNameLst>
                                      </p:cBhvr>
                                      <p:to>
                                        <p:strVal val="visible"/>
                                      </p:to>
                                    </p:set>
                                    <p:animEffect transition="in" filter="blinds(horizontal)">
                                      <p:cBhvr>
                                        <p:cTn id="22" dur="500"/>
                                        <p:tgtEl>
                                          <p:spTgt spid="637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p:bldP spid="637958" grpId="0"/>
      <p:bldP spid="6379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9" name="Text Box 7"/>
          <p:cNvSpPr txBox="1">
            <a:spLocks noChangeArrowheads="1"/>
          </p:cNvSpPr>
          <p:nvPr/>
        </p:nvSpPr>
        <p:spPr bwMode="auto">
          <a:xfrm>
            <a:off x="457200" y="76200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自治系统 </a:t>
            </a:r>
          </a:p>
        </p:txBody>
      </p:sp>
      <p:graphicFrame>
        <p:nvGraphicFramePr>
          <p:cNvPr id="597000" name="Object 8"/>
          <p:cNvGraphicFramePr>
            <a:graphicFrameLocks noChangeAspect="1"/>
          </p:cNvGraphicFramePr>
          <p:nvPr/>
        </p:nvGraphicFramePr>
        <p:xfrm>
          <a:off x="3001963" y="1246188"/>
          <a:ext cx="3048000" cy="430212"/>
        </p:xfrm>
        <a:graphic>
          <a:graphicData uri="http://schemas.openxmlformats.org/presentationml/2006/ole">
            <mc:AlternateContent xmlns:mc="http://schemas.openxmlformats.org/markup-compatibility/2006">
              <mc:Choice xmlns:v="urn:schemas-microsoft-com:vml" Requires="v">
                <p:oleObj spid="_x0000_s6150" name="公式" r:id="rId3" imgW="1612800" imgH="228600" progId="Equation.3">
                  <p:embed/>
                </p:oleObj>
              </mc:Choice>
              <mc:Fallback>
                <p:oleObj name="公式" r:id="rId3" imgW="1612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1246188"/>
                        <a:ext cx="30480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04" name="Rectangle 12"/>
          <p:cNvSpPr>
            <a:spLocks noChangeArrowheads="1"/>
          </p:cNvSpPr>
          <p:nvPr/>
        </p:nvSpPr>
        <p:spPr bwMode="auto">
          <a:xfrm>
            <a:off x="1752600" y="2193925"/>
            <a:ext cx="708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ea typeface="楷体_GB2312" pitchFamily="49" charset="-122"/>
              </a:rPr>
              <a:t>矩阵</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所有特征值均具有负实部，即成立</a:t>
            </a:r>
            <a:r>
              <a:rPr lang="en-US" altLang="zh-CN" sz="2000" b="1">
                <a:latin typeface="Times New Roman" panose="02020603050405020304" pitchFamily="18" charset="0"/>
                <a:ea typeface="楷体_GB2312" pitchFamily="49" charset="-122"/>
              </a:rPr>
              <a:t>Re{</a:t>
            </a:r>
            <a:r>
              <a:rPr lang="en-US" altLang="zh-CN" sz="2000" b="1" i="1">
                <a:latin typeface="Times New Roman" panose="02020603050405020304" pitchFamily="18" charset="0"/>
                <a:ea typeface="楷体_GB2312" pitchFamily="49" charset="-122"/>
                <a:sym typeface="Symbol" panose="05050102010706020507" pitchFamily="18" charset="2"/>
              </a:rPr>
              <a:t></a:t>
            </a:r>
            <a:r>
              <a:rPr lang="en-US" altLang="zh-CN" sz="2000" b="1" i="1" baseline="-25000">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A</a:t>
            </a:r>
            <a:r>
              <a:rPr lang="en-US" altLang="zh-CN" sz="2000" b="1">
                <a:latin typeface="Times New Roman" panose="02020603050405020304" pitchFamily="18" charset="0"/>
                <a:ea typeface="楷体_GB2312" pitchFamily="49" charset="-122"/>
              </a:rPr>
              <a:t>)} &lt; 0 </a:t>
            </a:r>
          </a:p>
        </p:txBody>
      </p:sp>
      <p:sp>
        <p:nvSpPr>
          <p:cNvPr id="597005" name="Rectangle 13"/>
          <p:cNvSpPr>
            <a:spLocks noChangeArrowheads="1"/>
          </p:cNvSpPr>
          <p:nvPr/>
        </p:nvSpPr>
        <p:spPr bwMode="auto">
          <a:xfrm>
            <a:off x="1249363" y="1736725"/>
            <a:ext cx="4770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ea typeface="楷体_GB2312" pitchFamily="49" charset="-122"/>
              </a:rPr>
              <a:t>内部稳定的充分必要条件为 </a:t>
            </a:r>
          </a:p>
        </p:txBody>
      </p:sp>
      <p:sp>
        <p:nvSpPr>
          <p:cNvPr id="597006" name="Rectangle 14"/>
          <p:cNvSpPr>
            <a:spLocks noChangeArrowheads="1"/>
          </p:cNvSpPr>
          <p:nvPr/>
        </p:nvSpPr>
        <p:spPr bwMode="auto">
          <a:xfrm>
            <a:off x="185738" y="228600"/>
            <a:ext cx="3776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accent2"/>
                </a:solidFill>
                <a:latin typeface="Times New Roman" panose="02020603050405020304" pitchFamily="18" charset="0"/>
                <a:ea typeface="楷体_GB2312" pitchFamily="49" charset="-122"/>
              </a:rPr>
              <a:t>内部稳定性</a:t>
            </a:r>
          </a:p>
        </p:txBody>
      </p:sp>
      <p:sp>
        <p:nvSpPr>
          <p:cNvPr id="597010" name="Text Box 18"/>
          <p:cNvSpPr txBox="1">
            <a:spLocks noChangeArrowheads="1"/>
          </p:cNvSpPr>
          <p:nvPr/>
        </p:nvSpPr>
        <p:spPr bwMode="auto">
          <a:xfrm>
            <a:off x="457200" y="2743200"/>
            <a:ext cx="8077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zh-CN" altLang="en-US" sz="2000" b="1">
                <a:solidFill>
                  <a:srgbClr val="FF0000"/>
                </a:solidFill>
                <a:latin typeface="Times New Roman" panose="02020603050405020304" pitchFamily="18" charset="0"/>
                <a:ea typeface="楷体_GB2312" pitchFamily="49" charset="-122"/>
              </a:rPr>
              <a:t>注</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1. </a:t>
            </a:r>
            <a:r>
              <a:rPr lang="zh-CN" altLang="en-US" sz="2000" b="1">
                <a:latin typeface="Times New Roman" panose="02020603050405020304" pitchFamily="18" charset="0"/>
                <a:ea typeface="楷体_GB2312" pitchFamily="49" charset="-122"/>
              </a:rPr>
              <a:t>对矩阵</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，同样可采用</a:t>
            </a:r>
            <a:r>
              <a:rPr lang="en-US" altLang="zh-CN" sz="2000" b="1" i="1">
                <a:solidFill>
                  <a:schemeClr val="accent2"/>
                </a:solidFill>
                <a:latin typeface="Times New Roman" panose="02020603050405020304" pitchFamily="18" charset="0"/>
                <a:ea typeface="楷体_GB2312" pitchFamily="49" charset="-122"/>
              </a:rPr>
              <a:t>Routh-Hurwitz</a:t>
            </a:r>
            <a:r>
              <a:rPr lang="zh-CN" altLang="en-US" sz="2000" b="1">
                <a:solidFill>
                  <a:schemeClr val="accent2"/>
                </a:solidFill>
                <a:latin typeface="Times New Roman" panose="02020603050405020304" pitchFamily="18" charset="0"/>
                <a:ea typeface="楷体_GB2312" pitchFamily="49" charset="-122"/>
              </a:rPr>
              <a:t>判据</a:t>
            </a:r>
            <a:r>
              <a:rPr lang="zh-CN" altLang="en-US" sz="2000" b="1">
                <a:latin typeface="Times New Roman" panose="02020603050405020304" pitchFamily="18" charset="0"/>
                <a:ea typeface="楷体_GB2312" pitchFamily="49" charset="-122"/>
              </a:rPr>
              <a:t>，根据特征多项式</a:t>
            </a:r>
          </a:p>
          <a:p>
            <a:pPr algn="ctr">
              <a:lnSpc>
                <a:spcPct val="135000"/>
              </a:lnSpc>
              <a:spcBef>
                <a:spcPct val="50000"/>
              </a:spcBef>
            </a:pPr>
            <a:r>
              <a:rPr lang="el-GR" altLang="zh-CN" sz="2000" b="1" i="1">
                <a:latin typeface="Times New Roman" panose="02020603050405020304" pitchFamily="18" charset="0"/>
                <a:ea typeface="楷体_GB2312" pitchFamily="49" charset="-122"/>
                <a:cs typeface="Times New Roman" panose="02020603050405020304" pitchFamily="18" charset="0"/>
              </a:rPr>
              <a:t>α</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i="1">
                <a:latin typeface="Times New Roman" panose="02020603050405020304" pitchFamily="18" charset="0"/>
                <a:ea typeface="楷体_GB2312" pitchFamily="49" charset="-122"/>
                <a:cs typeface="Times New Roman" panose="02020603050405020304" pitchFamily="18" charset="0"/>
              </a:rPr>
              <a:t>s</a:t>
            </a:r>
            <a:r>
              <a:rPr lang="en-US" altLang="zh-CN" sz="2000" b="1">
                <a:latin typeface="Times New Roman" panose="02020603050405020304" pitchFamily="18" charset="0"/>
                <a:ea typeface="楷体_GB2312" pitchFamily="49" charset="-122"/>
                <a:cs typeface="Times New Roman" panose="02020603050405020304" pitchFamily="18" charset="0"/>
              </a:rPr>
              <a:t>) =: det(</a:t>
            </a:r>
            <a:r>
              <a:rPr lang="en-US" altLang="zh-CN" sz="2000" b="1" i="1">
                <a:latin typeface="Times New Roman" panose="02020603050405020304" pitchFamily="18" charset="0"/>
                <a:ea typeface="楷体_GB2312" pitchFamily="49" charset="-122"/>
                <a:cs typeface="Times New Roman" panose="02020603050405020304" pitchFamily="18" charset="0"/>
              </a:rPr>
              <a:t>sI-A</a:t>
            </a:r>
            <a:r>
              <a:rPr lang="en-US" altLang="zh-CN" sz="2000" b="1">
                <a:latin typeface="Times New Roman" panose="02020603050405020304" pitchFamily="18" charset="0"/>
                <a:ea typeface="楷体_GB2312" pitchFamily="49" charset="-122"/>
                <a:cs typeface="Times New Roman" panose="02020603050405020304" pitchFamily="18" charset="0"/>
              </a:rPr>
              <a:t>) = </a:t>
            </a:r>
            <a:r>
              <a:rPr lang="en-US" altLang="zh-CN" sz="2000" b="1" i="1">
                <a:latin typeface="Times New Roman" panose="02020603050405020304" pitchFamily="18" charset="0"/>
                <a:ea typeface="楷体_GB2312" pitchFamily="49" charset="-122"/>
                <a:cs typeface="Times New Roman" panose="02020603050405020304" pitchFamily="18" charset="0"/>
              </a:rPr>
              <a:t>s</a:t>
            </a:r>
            <a:r>
              <a:rPr lang="en-US" altLang="zh-CN" sz="2000" b="1" i="1" baseline="30000">
                <a:latin typeface="Times New Roman" panose="02020603050405020304" pitchFamily="18" charset="0"/>
                <a:ea typeface="楷体_GB2312" pitchFamily="49" charset="-122"/>
                <a:cs typeface="Times New Roman" panose="02020603050405020304" pitchFamily="18" charset="0"/>
              </a:rPr>
              <a:t>n </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l-GR" altLang="zh-CN" sz="2000" b="1" i="1">
                <a:latin typeface="Times New Roman" panose="02020603050405020304" pitchFamily="18" charset="0"/>
                <a:ea typeface="楷体_GB2312" pitchFamily="49" charset="-122"/>
                <a:cs typeface="Times New Roman" panose="02020603050405020304" pitchFamily="18" charset="0"/>
              </a:rPr>
              <a:t>α</a:t>
            </a:r>
            <a:r>
              <a:rPr lang="en-US" altLang="zh-CN" sz="2000" b="1" i="1" baseline="-25000">
                <a:latin typeface="Times New Roman" panose="02020603050405020304" pitchFamily="18" charset="0"/>
                <a:ea typeface="楷体_GB2312" pitchFamily="49" charset="-122"/>
                <a:cs typeface="Times New Roman" panose="02020603050405020304" pitchFamily="18" charset="0"/>
              </a:rPr>
              <a:t>n</a:t>
            </a:r>
            <a:r>
              <a:rPr lang="en-US" altLang="zh-CN" sz="2000" b="1" baseline="-25000">
                <a:latin typeface="Times New Roman" panose="02020603050405020304" pitchFamily="18" charset="0"/>
                <a:ea typeface="楷体_GB2312" pitchFamily="49" charset="-122"/>
                <a:cs typeface="Times New Roman" panose="02020603050405020304" pitchFamily="18" charset="0"/>
              </a:rPr>
              <a:t>-1</a:t>
            </a:r>
            <a:r>
              <a:rPr lang="en-US" altLang="zh-CN" sz="2000" b="1" i="1">
                <a:latin typeface="Times New Roman" panose="02020603050405020304" pitchFamily="18" charset="0"/>
                <a:ea typeface="楷体_GB2312" pitchFamily="49" charset="-122"/>
                <a:cs typeface="Times New Roman" panose="02020603050405020304" pitchFamily="18" charset="0"/>
              </a:rPr>
              <a:t>s</a:t>
            </a:r>
            <a:r>
              <a:rPr lang="en-US" altLang="zh-CN" sz="2000" b="1" i="1" baseline="30000">
                <a:latin typeface="Times New Roman" panose="02020603050405020304" pitchFamily="18" charset="0"/>
                <a:ea typeface="楷体_GB2312" pitchFamily="49" charset="-122"/>
                <a:cs typeface="Times New Roman" panose="02020603050405020304" pitchFamily="18" charset="0"/>
              </a:rPr>
              <a:t>n</a:t>
            </a:r>
            <a:r>
              <a:rPr lang="en-US" altLang="zh-CN" sz="2000" b="1" baseline="30000">
                <a:latin typeface="Times New Roman" panose="02020603050405020304" pitchFamily="18" charset="0"/>
                <a:ea typeface="楷体_GB2312" pitchFamily="49" charset="-122"/>
                <a:cs typeface="Times New Roman" panose="02020603050405020304" pitchFamily="18" charset="0"/>
              </a:rPr>
              <a:t>-1</a:t>
            </a:r>
            <a:r>
              <a:rPr lang="en-US" altLang="zh-CN" sz="2000" b="1">
                <a:latin typeface="Times New Roman" panose="02020603050405020304" pitchFamily="18" charset="0"/>
                <a:ea typeface="楷体_GB2312" pitchFamily="49" charset="-122"/>
                <a:cs typeface="Times New Roman" panose="02020603050405020304" pitchFamily="18" charset="0"/>
              </a:rPr>
              <a:t>+ … +</a:t>
            </a:r>
            <a:r>
              <a:rPr lang="el-GR" altLang="zh-CN" sz="2000" b="1" i="1">
                <a:latin typeface="Times New Roman" panose="02020603050405020304" pitchFamily="18" charset="0"/>
                <a:ea typeface="楷体_GB2312" pitchFamily="49" charset="-122"/>
                <a:cs typeface="Times New Roman" panose="02020603050405020304" pitchFamily="18" charset="0"/>
              </a:rPr>
              <a:t>α</a:t>
            </a:r>
            <a:r>
              <a:rPr lang="en-US" altLang="zh-CN" sz="2000" b="1" baseline="-25000">
                <a:latin typeface="Times New Roman" panose="02020603050405020304" pitchFamily="18" charset="0"/>
                <a:ea typeface="楷体_GB2312" pitchFamily="49" charset="-122"/>
                <a:cs typeface="Times New Roman" panose="02020603050405020304" pitchFamily="18" charset="0"/>
              </a:rPr>
              <a:t>1</a:t>
            </a:r>
            <a:r>
              <a:rPr lang="en-US" altLang="zh-CN" sz="2000" b="1" i="1">
                <a:latin typeface="Times New Roman" panose="02020603050405020304" pitchFamily="18" charset="0"/>
                <a:ea typeface="楷体_GB2312" pitchFamily="49" charset="-122"/>
                <a:cs typeface="Times New Roman" panose="02020603050405020304" pitchFamily="18" charset="0"/>
              </a:rPr>
              <a:t>s </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l-GR" altLang="zh-CN" sz="2000" b="1" i="1">
                <a:latin typeface="Times New Roman" panose="02020603050405020304" pitchFamily="18" charset="0"/>
                <a:ea typeface="楷体_GB2312" pitchFamily="49" charset="-122"/>
                <a:cs typeface="Times New Roman" panose="02020603050405020304" pitchFamily="18" charset="0"/>
              </a:rPr>
              <a:t>α</a:t>
            </a:r>
            <a:r>
              <a:rPr lang="en-US" altLang="zh-CN" sz="2000" b="1" baseline="-25000">
                <a:latin typeface="Times New Roman" panose="02020603050405020304" pitchFamily="18" charset="0"/>
                <a:ea typeface="楷体_GB2312" pitchFamily="49" charset="-122"/>
                <a:cs typeface="Times New Roman" panose="02020603050405020304" pitchFamily="18" charset="0"/>
              </a:rPr>
              <a:t>0</a:t>
            </a:r>
            <a:endParaRPr lang="el-GR" altLang="zh-CN" sz="2000" b="1">
              <a:latin typeface="Times New Roman" panose="02020603050405020304" pitchFamily="18" charset="0"/>
              <a:ea typeface="楷体_GB2312" pitchFamily="49" charset="-122"/>
              <a:cs typeface="Times New Roman" panose="02020603050405020304" pitchFamily="18" charset="0"/>
            </a:endParaRPr>
          </a:p>
          <a:p>
            <a:pPr>
              <a:lnSpc>
                <a:spcPct val="135000"/>
              </a:lnSpc>
              <a:spcBef>
                <a:spcPct val="50000"/>
              </a:spcBef>
            </a:pPr>
            <a:r>
              <a:rPr lang="zh-CN" altLang="en-US" sz="2000" b="1">
                <a:latin typeface="Times New Roman" panose="02020603050405020304" pitchFamily="18" charset="0"/>
                <a:ea typeface="楷体_GB2312" pitchFamily="49" charset="-122"/>
              </a:rPr>
              <a:t>的系数</a:t>
            </a:r>
            <a:r>
              <a:rPr lang="el-GR" altLang="zh-CN" sz="2000" b="1" i="1">
                <a:latin typeface="Times New Roman" panose="02020603050405020304" pitchFamily="18" charset="0"/>
                <a:ea typeface="楷体_GB2312" pitchFamily="49" charset="-122"/>
              </a:rPr>
              <a:t>α</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a:t>
            </a:r>
            <a:r>
              <a:rPr lang="el-GR" altLang="zh-CN" sz="2000" b="1" i="1">
                <a:latin typeface="Times New Roman" panose="02020603050405020304" pitchFamily="18" charset="0"/>
                <a:ea typeface="楷体_GB2312" pitchFamily="49" charset="-122"/>
              </a:rPr>
              <a:t>α</a:t>
            </a:r>
            <a:r>
              <a:rPr lang="en-US" altLang="zh-CN" sz="2000" b="1" baseline="-25000">
                <a:latin typeface="Times New Roman" panose="02020603050405020304" pitchFamily="18" charset="0"/>
                <a:ea typeface="楷体_GB2312" pitchFamily="49" charset="-122"/>
              </a:rPr>
              <a:t>1</a:t>
            </a:r>
            <a:r>
              <a:rPr lang="en-US" altLang="zh-CN" sz="2000" b="1">
                <a:latin typeface="Times New Roman" panose="02020603050405020304" pitchFamily="18" charset="0"/>
                <a:ea typeface="楷体_GB2312" pitchFamily="49" charset="-122"/>
              </a:rPr>
              <a:t>, …,</a:t>
            </a:r>
            <a:r>
              <a:rPr lang="el-GR" altLang="zh-CN" sz="2000" b="1" i="1">
                <a:latin typeface="Times New Roman" panose="02020603050405020304" pitchFamily="18" charset="0"/>
                <a:ea typeface="楷体_GB2312" pitchFamily="49" charset="-122"/>
              </a:rPr>
              <a:t>α</a:t>
            </a:r>
            <a:r>
              <a:rPr lang="en-US" altLang="zh-CN" sz="2000" b="1" i="1" baseline="-25000">
                <a:latin typeface="Times New Roman" panose="02020603050405020304" pitchFamily="18" charset="0"/>
                <a:ea typeface="楷体_GB2312" pitchFamily="49" charset="-122"/>
              </a:rPr>
              <a:t>n</a:t>
            </a:r>
            <a:r>
              <a:rPr lang="en-US" altLang="zh-CN" sz="2000" b="1" baseline="-25000">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，直接判断判</a:t>
            </a:r>
            <a:r>
              <a:rPr lang="en-US" altLang="zh-CN" sz="2000" b="1" i="1">
                <a:latin typeface="Times New Roman" panose="02020603050405020304" pitchFamily="18" charset="0"/>
                <a:ea typeface="楷体_GB2312" pitchFamily="49" charset="-122"/>
              </a:rPr>
              <a:t>A</a:t>
            </a:r>
            <a:r>
              <a:rPr lang="zh-CN" altLang="en-US" sz="2000" b="1">
                <a:latin typeface="Times New Roman" panose="02020603050405020304" pitchFamily="18" charset="0"/>
                <a:ea typeface="楷体_GB2312" pitchFamily="49" charset="-122"/>
              </a:rPr>
              <a:t>所有特征值是否具有负实部，即系统是否稳定</a:t>
            </a:r>
          </a:p>
        </p:txBody>
      </p:sp>
      <p:sp>
        <p:nvSpPr>
          <p:cNvPr id="597013" name="Text Box 21"/>
          <p:cNvSpPr txBox="1">
            <a:spLocks noChangeArrowheads="1"/>
          </p:cNvSpPr>
          <p:nvPr/>
        </p:nvSpPr>
        <p:spPr bwMode="auto">
          <a:xfrm>
            <a:off x="457200" y="4846638"/>
            <a:ext cx="8077200"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sz="2000" b="1">
                <a:solidFill>
                  <a:srgbClr val="FF0000"/>
                </a:solidFill>
                <a:latin typeface="Times New Roman" panose="02020603050405020304" pitchFamily="18" charset="0"/>
                <a:ea typeface="楷体_GB2312" pitchFamily="49" charset="-122"/>
              </a:rPr>
              <a:t>       </a:t>
            </a:r>
            <a:r>
              <a:rPr lang="en-US" altLang="zh-CN" sz="2000" b="1">
                <a:latin typeface="Times New Roman" panose="02020603050405020304" pitchFamily="18" charset="0"/>
                <a:ea typeface="楷体_GB2312" pitchFamily="49" charset="-122"/>
              </a:rPr>
              <a:t>2. </a:t>
            </a:r>
            <a:r>
              <a:rPr lang="zh-CN" altLang="en-US" sz="2000" b="1">
                <a:latin typeface="Times New Roman" panose="02020603050405020304" pitchFamily="18" charset="0"/>
                <a:ea typeface="楷体_GB2312" pitchFamily="49" charset="-122"/>
              </a:rPr>
              <a:t>对连续</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a:t>
            </a:r>
            <a:r>
              <a:rPr lang="zh-CN" altLang="en-US" sz="2000" b="1">
                <a:solidFill>
                  <a:srgbClr val="FF00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“系统稳定，当且仅当矩阵</a:t>
            </a:r>
            <a:r>
              <a:rPr lang="en-US" altLang="zh-CN" sz="2000" b="1" i="1">
                <a:latin typeface="Times New Roman" panose="02020603050405020304" pitchFamily="18" charset="0"/>
                <a:ea typeface="楷体_GB2312" pitchFamily="49" charset="-122"/>
              </a:rPr>
              <a:t>A</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的所有特征值</a:t>
            </a:r>
            <a:r>
              <a:rPr lang="el-GR" altLang="zh-CN" sz="2000" b="1" i="1">
                <a:latin typeface="楷体_GB2312" pitchFamily="49" charset="-122"/>
                <a:ea typeface="楷体_GB2312" pitchFamily="49" charset="-122"/>
                <a:cs typeface="Times New Roman" panose="02020603050405020304" pitchFamily="18" charset="0"/>
              </a:rPr>
              <a:t>λ</a:t>
            </a:r>
            <a:r>
              <a:rPr lang="en-US" altLang="zh-CN" sz="2000" b="1" baseline="-25000">
                <a:latin typeface="Times New Roman" panose="02020603050405020304" pitchFamily="18" charset="0"/>
                <a:ea typeface="楷体_GB2312" pitchFamily="49" charset="-122"/>
                <a:cs typeface="Times New Roman" panose="02020603050405020304" pitchFamily="18" charset="0"/>
              </a:rPr>
              <a:t>0 </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i="1">
                <a:latin typeface="Times New Roman" panose="02020603050405020304" pitchFamily="18" charset="0"/>
                <a:ea typeface="楷体_GB2312" pitchFamily="49" charset="-122"/>
                <a:cs typeface="Times New Roman" panose="02020603050405020304" pitchFamily="18" charset="0"/>
              </a:rPr>
              <a:t>t</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en-US" altLang="zh-CN" sz="2000" b="1">
                <a:latin typeface="Times New Roman" panose="02020603050405020304" pitchFamily="18" charset="0"/>
                <a:ea typeface="楷体_GB2312" pitchFamily="49" charset="-122"/>
              </a:rPr>
              <a:t>, </a:t>
            </a:r>
            <a:r>
              <a:rPr lang="el-GR" altLang="zh-CN" sz="2000" b="1" i="1">
                <a:latin typeface="楷体_GB2312" pitchFamily="49" charset="-122"/>
                <a:ea typeface="楷体_GB2312" pitchFamily="49" charset="-122"/>
              </a:rPr>
              <a:t>λ</a:t>
            </a:r>
            <a:r>
              <a:rPr lang="en-US" altLang="zh-CN" sz="2000" b="1" baseline="-25000">
                <a:latin typeface="Times New Roman" panose="02020603050405020304" pitchFamily="18" charset="0"/>
                <a:ea typeface="楷体_GB2312" pitchFamily="49" charset="-122"/>
              </a:rPr>
              <a:t>1</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 …,</a:t>
            </a:r>
            <a:r>
              <a:rPr lang="el-GR" altLang="zh-CN" sz="2000" b="1" i="1">
                <a:latin typeface="楷体_GB2312" pitchFamily="49" charset="-122"/>
                <a:ea typeface="楷体_GB2312" pitchFamily="49" charset="-122"/>
              </a:rPr>
              <a:t>λ</a:t>
            </a:r>
            <a:r>
              <a:rPr lang="en-US" altLang="zh-CN" sz="2000" b="1" i="1" baseline="-25000">
                <a:latin typeface="Times New Roman" panose="02020603050405020304" pitchFamily="18" charset="0"/>
                <a:ea typeface="楷体_GB2312" pitchFamily="49" charset="-122"/>
              </a:rPr>
              <a:t>n</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对所有</a:t>
            </a:r>
            <a:r>
              <a:rPr lang="en-US" altLang="zh-CN" sz="2000" b="1" i="1">
                <a:latin typeface="Times New Roman" panose="02020603050405020304" pitchFamily="18" charset="0"/>
                <a:ea typeface="楷体_GB2312" pitchFamily="49" charset="-122"/>
              </a:rPr>
              <a:t>t</a:t>
            </a:r>
            <a:r>
              <a:rPr lang="en-US" altLang="zh-CN" sz="2000" b="1">
                <a:latin typeface="宋体" panose="02010600030101010101" pitchFamily="2" charset="-122"/>
                <a:cs typeface="Times New Roman" panose="02020603050405020304" pitchFamily="18" charset="0"/>
              </a:rPr>
              <a:t>∈</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baseline="-25000">
                <a:latin typeface="Times New Roman" panose="02020603050405020304" pitchFamily="18" charset="0"/>
                <a:ea typeface="楷体_GB2312" pitchFamily="49" charset="-122"/>
              </a:rPr>
              <a:t>0</a:t>
            </a:r>
            <a:r>
              <a:rPr lang="en-US" altLang="zh-CN" sz="2000" b="1">
                <a:latin typeface="Times New Roman" panose="02020603050405020304" pitchFamily="18" charset="0"/>
                <a:ea typeface="楷体_GB2312" pitchFamily="49" charset="-122"/>
              </a:rPr>
              <a:t>, </a:t>
            </a:r>
            <a:r>
              <a:rPr lang="en-US" altLang="en-US" b="1">
                <a:latin typeface="Times New Roman" panose="02020603050405020304" pitchFamily="18" charset="0"/>
              </a:rPr>
              <a: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具有负实部”</a:t>
            </a:r>
            <a:r>
              <a:rPr lang="zh-CN" altLang="en-US" sz="2000" b="1">
                <a:solidFill>
                  <a:srgbClr val="FF0000"/>
                </a:solidFill>
                <a:latin typeface="Times New Roman" panose="02020603050405020304" pitchFamily="18" charset="0"/>
                <a:ea typeface="楷体_GB2312" pitchFamily="49" charset="-122"/>
              </a:rPr>
              <a:t>一般是不正确的</a:t>
            </a:r>
            <a:r>
              <a:rPr lang="zh-CN" altLang="en-US" sz="2000" b="1">
                <a:latin typeface="Times New Roman" panose="02020603050405020304" pitchFamily="18" charset="0"/>
                <a:ea typeface="楷体_GB2312" pitchFamily="49" charset="-122"/>
              </a:rPr>
              <a:t>，即前述结论一般不能推广到</a:t>
            </a:r>
            <a:r>
              <a:rPr lang="en-US" altLang="zh-CN" sz="2000" b="1">
                <a:latin typeface="Times New Roman" panose="02020603050405020304" pitchFamily="18" charset="0"/>
                <a:ea typeface="楷体_GB2312" pitchFamily="49" charset="-122"/>
              </a:rPr>
              <a:t>LTV</a:t>
            </a:r>
            <a:r>
              <a:rPr lang="zh-CN" altLang="en-US" sz="2000" b="1">
                <a:latin typeface="Times New Roman" panose="02020603050405020304" pitchFamily="18" charset="0"/>
                <a:ea typeface="楷体_GB2312" pitchFamily="49" charset="-122"/>
              </a:rPr>
              <a:t>系统</a:t>
            </a:r>
          </a:p>
        </p:txBody>
      </p:sp>
    </p:spTree>
    <p:extLst>
      <p:ext uri="{BB962C8B-B14F-4D97-AF65-F5344CB8AC3E}">
        <p14:creationId xmlns:p14="http://schemas.microsoft.com/office/powerpoint/2010/main" val="1043492738"/>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7006"/>
                                        </p:tgtEl>
                                        <p:attrNameLst>
                                          <p:attrName>style.visibility</p:attrName>
                                        </p:attrNameLst>
                                      </p:cBhvr>
                                      <p:to>
                                        <p:strVal val="visible"/>
                                      </p:to>
                                    </p:set>
                                    <p:animEffect transition="in" filter="blinds(horizontal)">
                                      <p:cBhvr>
                                        <p:cTn id="7" dur="500"/>
                                        <p:tgtEl>
                                          <p:spTgt spid="597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9699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700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9700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9700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7010"/>
                                        </p:tgtEl>
                                        <p:attrNameLst>
                                          <p:attrName>style.visibility</p:attrName>
                                        </p:attrNameLst>
                                      </p:cBhvr>
                                      <p:to>
                                        <p:strVal val="visible"/>
                                      </p:to>
                                    </p:set>
                                    <p:animEffect transition="in" filter="blinds(horizontal)">
                                      <p:cBhvr>
                                        <p:cTn id="22" dur="500"/>
                                        <p:tgtEl>
                                          <p:spTgt spid="5970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7013"/>
                                        </p:tgtEl>
                                        <p:attrNameLst>
                                          <p:attrName>style.visibility</p:attrName>
                                        </p:attrNameLst>
                                      </p:cBhvr>
                                      <p:to>
                                        <p:strVal val="visible"/>
                                      </p:to>
                                    </p:set>
                                    <p:animEffect transition="in" filter="blinds(horizontal)">
                                      <p:cBhvr>
                                        <p:cTn id="27" dur="500"/>
                                        <p:tgtEl>
                                          <p:spTgt spid="597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9" grpId="0"/>
      <p:bldP spid="597004" grpId="0"/>
      <p:bldP spid="597006" grpId="0"/>
      <p:bldP spid="597010" grpId="0"/>
      <p:bldP spid="5970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5982" name="Object 14"/>
          <p:cNvGraphicFramePr>
            <a:graphicFrameLocks noChangeAspect="1"/>
          </p:cNvGraphicFramePr>
          <p:nvPr/>
        </p:nvGraphicFramePr>
        <p:xfrm>
          <a:off x="3733800" y="3471863"/>
          <a:ext cx="2165350" cy="488950"/>
        </p:xfrm>
        <a:graphic>
          <a:graphicData uri="http://schemas.openxmlformats.org/presentationml/2006/ole">
            <mc:AlternateContent xmlns:mc="http://schemas.openxmlformats.org/markup-compatibility/2006">
              <mc:Choice xmlns:v="urn:schemas-microsoft-com:vml" Requires="v">
                <p:oleObj spid="_x0000_s7186" name="Equation" r:id="rId3" imgW="1307880" imgH="291960" progId="Equation.DSMT4">
                  <p:embed/>
                </p:oleObj>
              </mc:Choice>
              <mc:Fallback>
                <p:oleObj name="Equation" r:id="rId3" imgW="130788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471863"/>
                        <a:ext cx="2165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85" name="Text Box 17"/>
          <p:cNvSpPr txBox="1">
            <a:spLocks noChangeArrowheads="1"/>
          </p:cNvSpPr>
          <p:nvPr/>
        </p:nvSpPr>
        <p:spPr bwMode="auto">
          <a:xfrm>
            <a:off x="539750" y="4876800"/>
            <a:ext cx="799306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b="1">
                <a:solidFill>
                  <a:srgbClr val="CC3300"/>
                </a:solidFill>
                <a:latin typeface="Times New Roman" panose="02020603050405020304" pitchFamily="18" charset="0"/>
                <a:ea typeface="楷体_GB2312" pitchFamily="49" charset="-122"/>
              </a:rPr>
              <a:t>       </a:t>
            </a: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a:t>
            </a:r>
          </a:p>
          <a:p>
            <a:pPr lvl="2">
              <a:lnSpc>
                <a:spcPct val="125000"/>
              </a:lnSpc>
              <a:buFontTx/>
              <a:buAutoNum type="circleNumDbPlain"/>
            </a:pPr>
            <a:r>
              <a:rPr lang="zh-CN" altLang="en-US" sz="2000" b="1">
                <a:latin typeface="Times New Roman" panose="02020603050405020304" pitchFamily="18" charset="0"/>
                <a:ea typeface="楷体_GB2312" pitchFamily="49" charset="-122"/>
              </a:rPr>
              <a:t>系统</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a:t>
            </a:r>
            <a:r>
              <a:rPr lang="zh-CN" altLang="en-US" sz="2000" b="1">
                <a:solidFill>
                  <a:srgbClr val="FF0000"/>
                </a:solidFill>
                <a:latin typeface="Times New Roman" panose="02020603050405020304" pitchFamily="18" charset="0"/>
                <a:ea typeface="楷体_GB2312" pitchFamily="49" charset="-122"/>
              </a:rPr>
              <a:t>不能保证</a:t>
            </a:r>
            <a:r>
              <a:rPr lang="zh-CN" altLang="en-US" sz="2000" b="1">
                <a:latin typeface="Times New Roman" panose="02020603050405020304" pitchFamily="18" charset="0"/>
                <a:ea typeface="楷体_GB2312" pitchFamily="49" charset="-122"/>
              </a:rPr>
              <a:t>系统必为内部稳定</a:t>
            </a:r>
          </a:p>
          <a:p>
            <a:pPr lvl="2">
              <a:lnSpc>
                <a:spcPct val="125000"/>
              </a:lnSpc>
              <a:buFontTx/>
              <a:buAutoNum type="circleNumDbPlain"/>
            </a:pPr>
            <a:r>
              <a:rPr lang="zh-CN" altLang="en-US" sz="2000" b="1">
                <a:latin typeface="Times New Roman" panose="02020603050405020304" pitchFamily="18" charset="0"/>
                <a:ea typeface="楷体_GB2312" pitchFamily="49" charset="-122"/>
              </a:rPr>
              <a:t>若系统能控且能观测，则</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a:t>
            </a:r>
            <a:r>
              <a:rPr lang="zh-CN" altLang="en-US" sz="2000" b="1">
                <a:solidFill>
                  <a:srgbClr val="FF0000"/>
                </a:solidFill>
                <a:latin typeface="Times New Roman" panose="02020603050405020304" pitchFamily="18" charset="0"/>
                <a:ea typeface="楷体_GB2312" pitchFamily="49" charset="-122"/>
              </a:rPr>
              <a:t>当且仅当</a:t>
            </a:r>
            <a:r>
              <a:rPr lang="zh-CN" altLang="en-US" sz="2000" b="1">
                <a:latin typeface="Times New Roman" panose="02020603050405020304" pitchFamily="18" charset="0"/>
                <a:ea typeface="楷体_GB2312" pitchFamily="49" charset="-122"/>
              </a:rPr>
              <a:t>内部稳定</a:t>
            </a:r>
          </a:p>
        </p:txBody>
      </p:sp>
      <p:sp>
        <p:nvSpPr>
          <p:cNvPr id="595988" name="Rectangle 20"/>
          <p:cNvSpPr>
            <a:spLocks noChangeArrowheads="1"/>
          </p:cNvSpPr>
          <p:nvPr/>
        </p:nvSpPr>
        <p:spPr bwMode="auto">
          <a:xfrm>
            <a:off x="152400" y="1524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chemeClr val="accent2"/>
                </a:solidFill>
                <a:latin typeface="Times New Roman" panose="02020603050405020304" pitchFamily="18" charset="0"/>
                <a:ea typeface="楷体_GB2312" pitchFamily="49" charset="-122"/>
              </a:rPr>
              <a:t>内部稳定性和外部稳定性的关系</a:t>
            </a:r>
            <a:r>
              <a:rPr lang="zh-CN" altLang="en-US" sz="2000" b="1">
                <a:latin typeface="Times New Roman" panose="02020603050405020304" pitchFamily="18" charset="0"/>
                <a:ea typeface="楷体_GB2312" pitchFamily="49" charset="-122"/>
              </a:rPr>
              <a:t> </a:t>
            </a:r>
          </a:p>
        </p:txBody>
      </p:sp>
      <p:sp>
        <p:nvSpPr>
          <p:cNvPr id="595989" name="Text Box 21"/>
          <p:cNvSpPr txBox="1">
            <a:spLocks noChangeArrowheads="1"/>
          </p:cNvSpPr>
          <p:nvPr/>
        </p:nvSpPr>
        <p:spPr bwMode="auto">
          <a:xfrm>
            <a:off x="541338" y="1736725"/>
            <a:ext cx="7993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若系统为内部稳定，则系统必为</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稳定即外部稳定 </a:t>
            </a:r>
          </a:p>
        </p:txBody>
      </p:sp>
      <p:sp>
        <p:nvSpPr>
          <p:cNvPr id="595990" name="Text Box 22"/>
          <p:cNvSpPr txBox="1">
            <a:spLocks noChangeArrowheads="1"/>
          </p:cNvSpPr>
          <p:nvPr/>
        </p:nvSpPr>
        <p:spPr bwMode="auto">
          <a:xfrm>
            <a:off x="1066800" y="60960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latin typeface="Times New Roman" panose="02020603050405020304" pitchFamily="18" charset="0"/>
                <a:ea typeface="楷体_GB2312" pitchFamily="49" charset="-122"/>
              </a:rPr>
              <a:t>结论</a:t>
            </a:r>
            <a:r>
              <a:rPr lang="zh-CN" altLang="en-US" sz="2000" b="1">
                <a:latin typeface="Times New Roman" panose="02020603050405020304" pitchFamily="18" charset="0"/>
                <a:ea typeface="楷体_GB2312" pitchFamily="49" charset="-122"/>
              </a:rPr>
              <a:t>：对</a:t>
            </a:r>
            <a:r>
              <a:rPr lang="en-US" altLang="zh-CN" sz="2000" b="1" i="1">
                <a:latin typeface="Times New Roman" panose="02020603050405020304" pitchFamily="18" charset="0"/>
                <a:ea typeface="楷体_GB2312" pitchFamily="49" charset="-122"/>
              </a:rPr>
              <a:t>n</a:t>
            </a:r>
            <a:r>
              <a:rPr lang="zh-CN" altLang="en-US" sz="2000" b="1">
                <a:latin typeface="Times New Roman" panose="02020603050405020304" pitchFamily="18" charset="0"/>
                <a:ea typeface="楷体_GB2312" pitchFamily="49" charset="-122"/>
              </a:rPr>
              <a:t>维连续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 </a:t>
            </a:r>
          </a:p>
        </p:txBody>
      </p:sp>
      <p:graphicFrame>
        <p:nvGraphicFramePr>
          <p:cNvPr id="595991" name="Object 23"/>
          <p:cNvGraphicFramePr>
            <a:graphicFrameLocks noChangeAspect="1"/>
          </p:cNvGraphicFramePr>
          <p:nvPr/>
        </p:nvGraphicFramePr>
        <p:xfrm>
          <a:off x="2895600" y="958850"/>
          <a:ext cx="3390900" cy="793750"/>
        </p:xfrm>
        <a:graphic>
          <a:graphicData uri="http://schemas.openxmlformats.org/presentationml/2006/ole">
            <mc:AlternateContent xmlns:mc="http://schemas.openxmlformats.org/markup-compatibility/2006">
              <mc:Choice xmlns:v="urn:schemas-microsoft-com:vml" Requires="v">
                <p:oleObj spid="_x0000_s7187" name="Equation" r:id="rId5" imgW="1942920" imgH="457200" progId="Equation.DSMT4">
                  <p:embed/>
                </p:oleObj>
              </mc:Choice>
              <mc:Fallback>
                <p:oleObj name="Equation" r:id="rId5" imgW="194292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958850"/>
                        <a:ext cx="33909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92" name="Text Box 24"/>
          <p:cNvSpPr txBox="1">
            <a:spLocks noChangeArrowheads="1"/>
          </p:cNvSpPr>
          <p:nvPr/>
        </p:nvSpPr>
        <p:spPr bwMode="auto">
          <a:xfrm>
            <a:off x="1066800" y="213360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：对连续</a:t>
            </a:r>
            <a:r>
              <a:rPr lang="en-US" altLang="zh-CN" sz="2000" b="1">
                <a:solidFill>
                  <a:srgbClr val="FF0000"/>
                </a:solidFill>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 ，脉冲响应矩阵</a:t>
            </a:r>
            <a:r>
              <a:rPr lang="en-US" altLang="zh-CN" sz="2000" b="1" i="1">
                <a:latin typeface="Times New Roman" panose="02020603050405020304" pitchFamily="18" charset="0"/>
                <a:ea typeface="楷体_GB2312" pitchFamily="49" charset="-122"/>
              </a:rPr>
              <a:t>H</a:t>
            </a:r>
            <a:r>
              <a:rPr lang="en-US" altLang="zh-CN" sz="2000" b="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的关系式为</a:t>
            </a:r>
          </a:p>
        </p:txBody>
      </p:sp>
      <p:graphicFrame>
        <p:nvGraphicFramePr>
          <p:cNvPr id="595993" name="Object 25"/>
          <p:cNvGraphicFramePr>
            <a:graphicFrameLocks noChangeAspect="1"/>
          </p:cNvGraphicFramePr>
          <p:nvPr/>
        </p:nvGraphicFramePr>
        <p:xfrm>
          <a:off x="3062288" y="2555875"/>
          <a:ext cx="3262312" cy="476250"/>
        </p:xfrm>
        <a:graphic>
          <a:graphicData uri="http://schemas.openxmlformats.org/presentationml/2006/ole">
            <mc:AlternateContent xmlns:mc="http://schemas.openxmlformats.org/markup-compatibility/2006">
              <mc:Choice xmlns:v="urn:schemas-microsoft-com:vml" Requires="v">
                <p:oleObj spid="_x0000_s7188" name="Equation" r:id="rId7" imgW="1942920" imgH="279360" progId="Equation.DSMT4">
                  <p:embed/>
                </p:oleObj>
              </mc:Choice>
              <mc:Fallback>
                <p:oleObj name="Equation" r:id="rId7" imgW="1942920" imgH="2793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2288" y="2555875"/>
                        <a:ext cx="326231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94" name="Text Box 26"/>
          <p:cNvSpPr txBox="1">
            <a:spLocks noChangeArrowheads="1"/>
          </p:cNvSpPr>
          <p:nvPr/>
        </p:nvSpPr>
        <p:spPr bwMode="auto">
          <a:xfrm>
            <a:off x="533400" y="3032125"/>
            <a:ext cx="799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由前结论可知，若</a:t>
            </a:r>
            <a:r>
              <a:rPr lang="en-US" altLang="zh-CN" sz="2000" b="1">
                <a:latin typeface="Times New Roman" panose="02020603050405020304" pitchFamily="18" charset="0"/>
                <a:ea typeface="楷体_GB2312" pitchFamily="49" charset="-122"/>
              </a:rPr>
              <a:t>LTI</a:t>
            </a:r>
            <a:r>
              <a:rPr lang="zh-CN" altLang="en-US" sz="2000" b="1">
                <a:latin typeface="Times New Roman" panose="02020603050405020304" pitchFamily="18" charset="0"/>
                <a:ea typeface="楷体_GB2312" pitchFamily="49" charset="-122"/>
              </a:rPr>
              <a:t>系统内部稳定必有 </a:t>
            </a:r>
          </a:p>
        </p:txBody>
      </p:sp>
      <p:sp>
        <p:nvSpPr>
          <p:cNvPr id="595996" name="Line 28"/>
          <p:cNvSpPr>
            <a:spLocks noChangeShapeType="1"/>
          </p:cNvSpPr>
          <p:nvPr/>
        </p:nvSpPr>
        <p:spPr bwMode="auto">
          <a:xfrm flipV="1">
            <a:off x="5943600" y="3216275"/>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997" name="Line 29"/>
          <p:cNvSpPr>
            <a:spLocks noChangeShapeType="1"/>
          </p:cNvSpPr>
          <p:nvPr/>
        </p:nvSpPr>
        <p:spPr bwMode="auto">
          <a:xfrm flipH="1" flipV="1">
            <a:off x="6324600" y="2835275"/>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998" name="AutoShape 30"/>
          <p:cNvSpPr>
            <a:spLocks noChangeArrowheads="1"/>
          </p:cNvSpPr>
          <p:nvPr/>
        </p:nvSpPr>
        <p:spPr bwMode="auto">
          <a:xfrm>
            <a:off x="7010400" y="3048000"/>
            <a:ext cx="1066800" cy="1447800"/>
          </a:xfrm>
          <a:prstGeom prst="curvedLeftArrow">
            <a:avLst>
              <a:gd name="adj1" fmla="val 27143"/>
              <a:gd name="adj2" fmla="val 5428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95999" name="Object 31"/>
          <p:cNvGraphicFramePr>
            <a:graphicFrameLocks noChangeAspect="1"/>
          </p:cNvGraphicFramePr>
          <p:nvPr/>
        </p:nvGraphicFramePr>
        <p:xfrm>
          <a:off x="3733800" y="3886200"/>
          <a:ext cx="2089150" cy="571500"/>
        </p:xfrm>
        <a:graphic>
          <a:graphicData uri="http://schemas.openxmlformats.org/presentationml/2006/ole">
            <mc:AlternateContent xmlns:mc="http://schemas.openxmlformats.org/markup-compatibility/2006">
              <mc:Choice xmlns:v="urn:schemas-microsoft-com:vml" Requires="v">
                <p:oleObj spid="_x0000_s7189" name="Equation" r:id="rId9" imgW="1218960" imgH="330120" progId="Equation.DSMT4">
                  <p:embed/>
                </p:oleObj>
              </mc:Choice>
              <mc:Fallback>
                <p:oleObj name="Equation" r:id="rId9" imgW="1218960" imgH="3301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886200"/>
                        <a:ext cx="20891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6001" name="Rectangle 33"/>
          <p:cNvSpPr>
            <a:spLocks noChangeArrowheads="1"/>
          </p:cNvSpPr>
          <p:nvPr/>
        </p:nvSpPr>
        <p:spPr bwMode="auto">
          <a:xfrm>
            <a:off x="533400" y="4495800"/>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即，可知系统为</a:t>
            </a:r>
            <a:r>
              <a:rPr lang="en-US" altLang="zh-CN" sz="2000" b="1">
                <a:latin typeface="Times New Roman" panose="02020603050405020304" pitchFamily="18" charset="0"/>
                <a:ea typeface="楷体_GB2312" pitchFamily="49" charset="-122"/>
              </a:rPr>
              <a:t>BIBO</a:t>
            </a:r>
            <a:r>
              <a:rPr lang="zh-CN" altLang="en-US" sz="2000" b="1">
                <a:latin typeface="Times New Roman" panose="02020603050405020304" pitchFamily="18" charset="0"/>
                <a:ea typeface="楷体_GB2312" pitchFamily="49" charset="-122"/>
              </a:rPr>
              <a:t>稳定。</a:t>
            </a:r>
            <a:r>
              <a:rPr lang="zh-CN" altLang="en-US" sz="2000" b="1">
                <a:solidFill>
                  <a:srgbClr val="FF0000"/>
                </a:solidFill>
                <a:latin typeface="Times New Roman" panose="02020603050405020304" pitchFamily="18" charset="0"/>
                <a:ea typeface="楷体_GB2312" pitchFamily="49" charset="-122"/>
              </a:rPr>
              <a:t>证毕</a:t>
            </a:r>
          </a:p>
        </p:txBody>
      </p:sp>
      <p:sp>
        <p:nvSpPr>
          <p:cNvPr id="596003" name="Text Box 35"/>
          <p:cNvSpPr txBox="1">
            <a:spLocks noChangeArrowheads="1"/>
          </p:cNvSpPr>
          <p:nvPr/>
        </p:nvSpPr>
        <p:spPr bwMode="auto">
          <a:xfrm>
            <a:off x="1066800" y="6156325"/>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latin typeface="Times New Roman" panose="02020603050405020304" pitchFamily="18" charset="0"/>
                <a:ea typeface="楷体_GB2312" pitchFamily="49" charset="-122"/>
              </a:rPr>
              <a:t>证</a:t>
            </a:r>
            <a:r>
              <a:rPr lang="zh-CN" altLang="en-US" sz="2000" b="1">
                <a:latin typeface="Times New Roman" panose="02020603050405020304" pitchFamily="18" charset="0"/>
                <a:ea typeface="楷体_GB2312" pitchFamily="49" charset="-122"/>
              </a:rPr>
              <a:t>：利用系统结构规范分解的结论，易得本结论</a:t>
            </a:r>
          </a:p>
        </p:txBody>
      </p:sp>
    </p:spTree>
    <p:extLst>
      <p:ext uri="{BB962C8B-B14F-4D97-AF65-F5344CB8AC3E}">
        <p14:creationId xmlns:p14="http://schemas.microsoft.com/office/powerpoint/2010/main" val="219220607"/>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95988"/>
                                        </p:tgtEl>
                                        <p:attrNameLst>
                                          <p:attrName>style.visibility</p:attrName>
                                        </p:attrNameLst>
                                      </p:cBhvr>
                                      <p:to>
                                        <p:strVal val="visible"/>
                                      </p:to>
                                    </p:set>
                                    <p:animEffect transition="in" filter="blinds(horizontal)">
                                      <p:cBhvr>
                                        <p:cTn id="7" dur="500"/>
                                        <p:tgtEl>
                                          <p:spTgt spid="595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5990"/>
                                        </p:tgtEl>
                                        <p:attrNameLst>
                                          <p:attrName>style.visibility</p:attrName>
                                        </p:attrNameLst>
                                      </p:cBhvr>
                                      <p:to>
                                        <p:strVal val="visible"/>
                                      </p:to>
                                    </p:set>
                                    <p:animEffect transition="in" filter="blinds(horizontal)">
                                      <p:cBhvr>
                                        <p:cTn id="12" dur="500"/>
                                        <p:tgtEl>
                                          <p:spTgt spid="595990"/>
                                        </p:tgtEl>
                                      </p:cBhvr>
                                    </p:animEffect>
                                  </p:childTnLst>
                                </p:cTn>
                              </p:par>
                              <p:par>
                                <p:cTn id="13" presetID="3" presetClass="entr" presetSubtype="10" fill="hold" nodeType="withEffect">
                                  <p:stCondLst>
                                    <p:cond delay="0"/>
                                  </p:stCondLst>
                                  <p:childTnLst>
                                    <p:set>
                                      <p:cBhvr>
                                        <p:cTn id="14" dur="1" fill="hold">
                                          <p:stCondLst>
                                            <p:cond delay="0"/>
                                          </p:stCondLst>
                                        </p:cTn>
                                        <p:tgtEl>
                                          <p:spTgt spid="595991"/>
                                        </p:tgtEl>
                                        <p:attrNameLst>
                                          <p:attrName>style.visibility</p:attrName>
                                        </p:attrNameLst>
                                      </p:cBhvr>
                                      <p:to>
                                        <p:strVal val="visible"/>
                                      </p:to>
                                    </p:set>
                                    <p:animEffect transition="in" filter="blinds(horizontal)">
                                      <p:cBhvr>
                                        <p:cTn id="15" dur="500"/>
                                        <p:tgtEl>
                                          <p:spTgt spid="59599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5989"/>
                                        </p:tgtEl>
                                        <p:attrNameLst>
                                          <p:attrName>style.visibility</p:attrName>
                                        </p:attrNameLst>
                                      </p:cBhvr>
                                      <p:to>
                                        <p:strVal val="visible"/>
                                      </p:to>
                                    </p:set>
                                    <p:animEffect transition="in" filter="blinds(horizontal)">
                                      <p:cBhvr>
                                        <p:cTn id="18" dur="500"/>
                                        <p:tgtEl>
                                          <p:spTgt spid="5959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5992"/>
                                        </p:tgtEl>
                                        <p:attrNameLst>
                                          <p:attrName>style.visibility</p:attrName>
                                        </p:attrNameLst>
                                      </p:cBhvr>
                                      <p:to>
                                        <p:strVal val="visible"/>
                                      </p:to>
                                    </p:set>
                                    <p:animEffect transition="in" filter="blinds(horizontal)">
                                      <p:cBhvr>
                                        <p:cTn id="23" dur="500"/>
                                        <p:tgtEl>
                                          <p:spTgt spid="595992"/>
                                        </p:tgtEl>
                                      </p:cBhvr>
                                    </p:animEffect>
                                  </p:childTnLst>
                                </p:cTn>
                              </p:par>
                              <p:par>
                                <p:cTn id="24" presetID="3" presetClass="entr" presetSubtype="10" fill="hold" nodeType="withEffect">
                                  <p:stCondLst>
                                    <p:cond delay="0"/>
                                  </p:stCondLst>
                                  <p:childTnLst>
                                    <p:set>
                                      <p:cBhvr>
                                        <p:cTn id="25" dur="1" fill="hold">
                                          <p:stCondLst>
                                            <p:cond delay="0"/>
                                          </p:stCondLst>
                                        </p:cTn>
                                        <p:tgtEl>
                                          <p:spTgt spid="595993"/>
                                        </p:tgtEl>
                                        <p:attrNameLst>
                                          <p:attrName>style.visibility</p:attrName>
                                        </p:attrNameLst>
                                      </p:cBhvr>
                                      <p:to>
                                        <p:strVal val="visible"/>
                                      </p:to>
                                    </p:set>
                                    <p:animEffect transition="in" filter="blinds(horizontal)">
                                      <p:cBhvr>
                                        <p:cTn id="26" dur="500"/>
                                        <p:tgtEl>
                                          <p:spTgt spid="5959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95994"/>
                                        </p:tgtEl>
                                        <p:attrNameLst>
                                          <p:attrName>style.visibility</p:attrName>
                                        </p:attrNameLst>
                                      </p:cBhvr>
                                      <p:to>
                                        <p:strVal val="visible"/>
                                      </p:to>
                                    </p:set>
                                    <p:animEffect transition="in" filter="blinds(horizontal)">
                                      <p:cBhvr>
                                        <p:cTn id="31" dur="500"/>
                                        <p:tgtEl>
                                          <p:spTgt spid="595994"/>
                                        </p:tgtEl>
                                      </p:cBhvr>
                                    </p:animEffect>
                                  </p:childTnLst>
                                </p:cTn>
                              </p:par>
                              <p:par>
                                <p:cTn id="32" presetID="3" presetClass="entr" presetSubtype="10" fill="hold" nodeType="withEffect">
                                  <p:stCondLst>
                                    <p:cond delay="0"/>
                                  </p:stCondLst>
                                  <p:childTnLst>
                                    <p:set>
                                      <p:cBhvr>
                                        <p:cTn id="33" dur="1" fill="hold">
                                          <p:stCondLst>
                                            <p:cond delay="0"/>
                                          </p:stCondLst>
                                        </p:cTn>
                                        <p:tgtEl>
                                          <p:spTgt spid="595982"/>
                                        </p:tgtEl>
                                        <p:attrNameLst>
                                          <p:attrName>style.visibility</p:attrName>
                                        </p:attrNameLst>
                                      </p:cBhvr>
                                      <p:to>
                                        <p:strVal val="visible"/>
                                      </p:to>
                                    </p:set>
                                    <p:animEffect transition="in" filter="blinds(horizontal)">
                                      <p:cBhvr>
                                        <p:cTn id="34" dur="500"/>
                                        <p:tgtEl>
                                          <p:spTgt spid="5959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95998"/>
                                        </p:tgtEl>
                                        <p:attrNameLst>
                                          <p:attrName>style.visibility</p:attrName>
                                        </p:attrNameLst>
                                      </p:cBhvr>
                                      <p:to>
                                        <p:strVal val="visible"/>
                                      </p:to>
                                    </p:set>
                                    <p:animEffect transition="in" filter="blinds(horizontal)">
                                      <p:cBhvr>
                                        <p:cTn id="39" dur="500"/>
                                        <p:tgtEl>
                                          <p:spTgt spid="59599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95996"/>
                                        </p:tgtEl>
                                        <p:attrNameLst>
                                          <p:attrName>style.visibility</p:attrName>
                                        </p:attrNameLst>
                                      </p:cBhvr>
                                      <p:to>
                                        <p:strVal val="visible"/>
                                      </p:to>
                                    </p:set>
                                    <p:animEffect transition="in" filter="blinds(horizontal)">
                                      <p:cBhvr>
                                        <p:cTn id="42" dur="500"/>
                                        <p:tgtEl>
                                          <p:spTgt spid="59599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95997"/>
                                        </p:tgtEl>
                                        <p:attrNameLst>
                                          <p:attrName>style.visibility</p:attrName>
                                        </p:attrNameLst>
                                      </p:cBhvr>
                                      <p:to>
                                        <p:strVal val="visible"/>
                                      </p:to>
                                    </p:set>
                                    <p:animEffect transition="in" filter="blinds(horizontal)">
                                      <p:cBhvr>
                                        <p:cTn id="45" dur="500"/>
                                        <p:tgtEl>
                                          <p:spTgt spid="595997"/>
                                        </p:tgtEl>
                                      </p:cBhvr>
                                    </p:animEffect>
                                  </p:childTnLst>
                                </p:cTn>
                              </p:par>
                              <p:par>
                                <p:cTn id="46" presetID="3" presetClass="entr" presetSubtype="10" fill="hold" nodeType="withEffect">
                                  <p:stCondLst>
                                    <p:cond delay="0"/>
                                  </p:stCondLst>
                                  <p:childTnLst>
                                    <p:set>
                                      <p:cBhvr>
                                        <p:cTn id="47" dur="1" fill="hold">
                                          <p:stCondLst>
                                            <p:cond delay="0"/>
                                          </p:stCondLst>
                                        </p:cTn>
                                        <p:tgtEl>
                                          <p:spTgt spid="595999"/>
                                        </p:tgtEl>
                                        <p:attrNameLst>
                                          <p:attrName>style.visibility</p:attrName>
                                        </p:attrNameLst>
                                      </p:cBhvr>
                                      <p:to>
                                        <p:strVal val="visible"/>
                                      </p:to>
                                    </p:set>
                                    <p:animEffect transition="in" filter="blinds(horizontal)">
                                      <p:cBhvr>
                                        <p:cTn id="48" dur="500"/>
                                        <p:tgtEl>
                                          <p:spTgt spid="59599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96001"/>
                                        </p:tgtEl>
                                        <p:attrNameLst>
                                          <p:attrName>style.visibility</p:attrName>
                                        </p:attrNameLst>
                                      </p:cBhvr>
                                      <p:to>
                                        <p:strVal val="visible"/>
                                      </p:to>
                                    </p:set>
                                    <p:animEffect transition="in" filter="blinds(horizontal)">
                                      <p:cBhvr>
                                        <p:cTn id="53" dur="500"/>
                                        <p:tgtEl>
                                          <p:spTgt spid="59600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95985"/>
                                        </p:tgtEl>
                                        <p:attrNameLst>
                                          <p:attrName>style.visibility</p:attrName>
                                        </p:attrNameLst>
                                      </p:cBhvr>
                                      <p:to>
                                        <p:strVal val="visible"/>
                                      </p:to>
                                    </p:set>
                                    <p:animEffect transition="in" filter="blinds(horizontal)">
                                      <p:cBhvr>
                                        <p:cTn id="58" dur="500"/>
                                        <p:tgtEl>
                                          <p:spTgt spid="59598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96003"/>
                                        </p:tgtEl>
                                        <p:attrNameLst>
                                          <p:attrName>style.visibility</p:attrName>
                                        </p:attrNameLst>
                                      </p:cBhvr>
                                      <p:to>
                                        <p:strVal val="visible"/>
                                      </p:to>
                                    </p:set>
                                    <p:animEffect transition="in" filter="blinds(horizontal)">
                                      <p:cBhvr>
                                        <p:cTn id="63" dur="500"/>
                                        <p:tgtEl>
                                          <p:spTgt spid="59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5" grpId="0"/>
      <p:bldP spid="595989" grpId="0"/>
      <p:bldP spid="595990" grpId="0"/>
      <p:bldP spid="595992" grpId="0"/>
      <p:bldP spid="595994" grpId="0"/>
      <p:bldP spid="595996" grpId="0" animBg="1"/>
      <p:bldP spid="595997" grpId="0" animBg="1"/>
      <p:bldP spid="595998" grpId="0" animBg="1"/>
      <p:bldP spid="596001" grpId="0"/>
      <p:bldP spid="5960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subTitle" idx="1"/>
          </p:nvPr>
        </p:nvSpPr>
        <p:spPr>
          <a:xfrm>
            <a:off x="152400" y="293688"/>
            <a:ext cx="8839200" cy="620712"/>
          </a:xfrm>
        </p:spPr>
        <p:txBody>
          <a:bodyPr/>
          <a:lstStyle/>
          <a:p>
            <a:pPr>
              <a:spcBef>
                <a:spcPct val="0"/>
              </a:spcBef>
            </a:pPr>
            <a:r>
              <a:rPr lang="en-US" altLang="zh-CN" sz="2800" b="1" dirty="0" smtClean="0">
                <a:latin typeface="Times New Roman" panose="02020603050405020304" pitchFamily="18" charset="0"/>
                <a:ea typeface="楷体_GB2312" pitchFamily="49" charset="-122"/>
              </a:rPr>
              <a:t>S.2   </a:t>
            </a:r>
            <a:r>
              <a:rPr lang="zh-CN" altLang="en-US" sz="2800" b="1" dirty="0">
                <a:latin typeface="Times New Roman" panose="02020603050405020304" pitchFamily="18" charset="0"/>
                <a:ea typeface="楷体_GB2312" pitchFamily="49" charset="-122"/>
              </a:rPr>
              <a:t>李亚普诺夫意义下运动的稳定性的一些基本概念</a:t>
            </a:r>
            <a:r>
              <a:rPr lang="zh-CN" altLang="en-US" sz="1600" b="1" dirty="0">
                <a:latin typeface="Times New Roman" panose="02020603050405020304" pitchFamily="18" charset="0"/>
                <a:ea typeface="楷体_GB2312" pitchFamily="49" charset="-122"/>
              </a:rPr>
              <a:t> </a:t>
            </a:r>
          </a:p>
        </p:txBody>
      </p:sp>
      <p:sp>
        <p:nvSpPr>
          <p:cNvPr id="449547" name="Text Box 11"/>
          <p:cNvSpPr txBox="1">
            <a:spLocks noChangeArrowheads="1"/>
          </p:cNvSpPr>
          <p:nvPr/>
        </p:nvSpPr>
        <p:spPr bwMode="auto">
          <a:xfrm>
            <a:off x="1143000" y="14478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方法适用于</a:t>
            </a:r>
          </a:p>
        </p:txBody>
      </p:sp>
      <p:sp>
        <p:nvSpPr>
          <p:cNvPr id="449550" name="Rectangle 14"/>
          <p:cNvSpPr>
            <a:spLocks noChangeArrowheads="1"/>
          </p:cNvSpPr>
          <p:nvPr/>
        </p:nvSpPr>
        <p:spPr bwMode="auto">
          <a:xfrm>
            <a:off x="3775075" y="931863"/>
            <a:ext cx="346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线性系统和非线性系统</a:t>
            </a:r>
          </a:p>
        </p:txBody>
      </p:sp>
      <p:sp>
        <p:nvSpPr>
          <p:cNvPr id="449552" name="Rectangle 16"/>
          <p:cNvSpPr>
            <a:spLocks noChangeArrowheads="1"/>
          </p:cNvSpPr>
          <p:nvPr/>
        </p:nvSpPr>
        <p:spPr bwMode="auto">
          <a:xfrm>
            <a:off x="3771900" y="1431925"/>
            <a:ext cx="361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时变系统和时不变系统</a:t>
            </a:r>
          </a:p>
        </p:txBody>
      </p:sp>
      <p:sp>
        <p:nvSpPr>
          <p:cNvPr id="449554" name="Rectangle 18"/>
          <p:cNvSpPr>
            <a:spLocks noChangeArrowheads="1"/>
          </p:cNvSpPr>
          <p:nvPr/>
        </p:nvSpPr>
        <p:spPr bwMode="auto">
          <a:xfrm>
            <a:off x="3770313" y="1889125"/>
            <a:ext cx="415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连续时间系统和离散时间系统</a:t>
            </a:r>
          </a:p>
        </p:txBody>
      </p:sp>
      <p:sp>
        <p:nvSpPr>
          <p:cNvPr id="449555" name="AutoShape 19"/>
          <p:cNvSpPr>
            <a:spLocks/>
          </p:cNvSpPr>
          <p:nvPr/>
        </p:nvSpPr>
        <p:spPr bwMode="auto">
          <a:xfrm>
            <a:off x="3694113" y="990600"/>
            <a:ext cx="152400" cy="1295400"/>
          </a:xfrm>
          <a:prstGeom prst="leftBrace">
            <a:avLst>
              <a:gd name="adj1" fmla="val 708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56" name="AutoShape 20"/>
          <p:cNvSpPr>
            <a:spLocks/>
          </p:cNvSpPr>
          <p:nvPr/>
        </p:nvSpPr>
        <p:spPr bwMode="auto">
          <a:xfrm rot="5400000">
            <a:off x="4343400" y="-130175"/>
            <a:ext cx="304800" cy="5410200"/>
          </a:xfrm>
          <a:prstGeom prst="leftBrace">
            <a:avLst>
              <a:gd name="adj1" fmla="val 14791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57" name="Text Box 21"/>
          <p:cNvSpPr txBox="1">
            <a:spLocks noChangeArrowheads="1"/>
          </p:cNvSpPr>
          <p:nvPr/>
        </p:nvSpPr>
        <p:spPr bwMode="auto">
          <a:xfrm>
            <a:off x="1714500" y="2651125"/>
            <a:ext cx="609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第一方法                   </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第二方法</a:t>
            </a:r>
          </a:p>
        </p:txBody>
      </p:sp>
      <p:sp>
        <p:nvSpPr>
          <p:cNvPr id="449559" name="Rectangle 23"/>
          <p:cNvSpPr>
            <a:spLocks noChangeArrowheads="1"/>
          </p:cNvSpPr>
          <p:nvPr/>
        </p:nvSpPr>
        <p:spPr bwMode="auto">
          <a:xfrm>
            <a:off x="282575" y="3200400"/>
            <a:ext cx="3603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a:solidFill>
                  <a:srgbClr val="FF0000"/>
                </a:solidFill>
                <a:latin typeface="Times New Roman" panose="02020603050405020304" pitchFamily="18" charset="0"/>
                <a:ea typeface="楷体_GB2312" pitchFamily="49" charset="-122"/>
              </a:rPr>
              <a:t>Lyapunov</a:t>
            </a:r>
            <a:r>
              <a:rPr lang="zh-CN" altLang="en-US" sz="2000" b="1">
                <a:solidFill>
                  <a:srgbClr val="FF0000"/>
                </a:solidFill>
                <a:latin typeface="Times New Roman" panose="02020603050405020304" pitchFamily="18" charset="0"/>
                <a:ea typeface="楷体_GB2312" pitchFamily="49" charset="-122"/>
              </a:rPr>
              <a:t>第一方法</a:t>
            </a:r>
            <a:endParaRPr lang="zh-CN" altLang="en-US" sz="2000" b="1">
              <a:latin typeface="Times New Roman" panose="02020603050405020304" pitchFamily="18" charset="0"/>
              <a:ea typeface="楷体_GB2312" pitchFamily="49" charset="-122"/>
            </a:endParaRPr>
          </a:p>
        </p:txBody>
      </p:sp>
      <p:sp>
        <p:nvSpPr>
          <p:cNvPr id="449561" name="Rectangle 25"/>
          <p:cNvSpPr>
            <a:spLocks noChangeArrowheads="1"/>
          </p:cNvSpPr>
          <p:nvPr/>
        </p:nvSpPr>
        <p:spPr bwMode="auto">
          <a:xfrm>
            <a:off x="533400" y="407035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b="1">
                <a:latin typeface="Times New Roman" panose="02020603050405020304" pitchFamily="18" charset="0"/>
                <a:ea typeface="楷体_GB2312" pitchFamily="49" charset="-122"/>
              </a:rPr>
              <a:t>        </a:t>
            </a:r>
            <a:r>
              <a:rPr lang="zh-CN" altLang="en-US" sz="2000" b="1">
                <a:latin typeface="Times New Roman" panose="02020603050405020304" pitchFamily="18" charset="0"/>
                <a:ea typeface="楷体_GB2312" pitchFamily="49" charset="-122"/>
              </a:rPr>
              <a:t>基本思路是，将非线性系统进行线性化，根据线性化系统特征值在复平面上的分布判断非线性系统在邻域内的稳定性</a:t>
            </a:r>
          </a:p>
        </p:txBody>
      </p:sp>
      <p:sp>
        <p:nvSpPr>
          <p:cNvPr id="449562" name="Rectangle 26"/>
          <p:cNvSpPr>
            <a:spLocks noChangeArrowheads="1"/>
          </p:cNvSpPr>
          <p:nvPr/>
        </p:nvSpPr>
        <p:spPr bwMode="auto">
          <a:xfrm>
            <a:off x="2443163" y="4908550"/>
            <a:ext cx="654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若特征值均具有负实部，则非线性系统在邻域内稳定</a:t>
            </a:r>
          </a:p>
        </p:txBody>
      </p:sp>
      <p:sp>
        <p:nvSpPr>
          <p:cNvPr id="449565" name="AutoShape 29"/>
          <p:cNvSpPr>
            <a:spLocks/>
          </p:cNvSpPr>
          <p:nvPr/>
        </p:nvSpPr>
        <p:spPr bwMode="auto">
          <a:xfrm>
            <a:off x="2286000" y="5029200"/>
            <a:ext cx="152400" cy="152400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6" name="Rectangle 30"/>
          <p:cNvSpPr>
            <a:spLocks noChangeArrowheads="1"/>
          </p:cNvSpPr>
          <p:nvPr/>
        </p:nvSpPr>
        <p:spPr bwMode="auto">
          <a:xfrm>
            <a:off x="2439988" y="5392738"/>
            <a:ext cx="6551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若包含正实部特征值，则非线性系统在邻域内不稳定</a:t>
            </a:r>
          </a:p>
        </p:txBody>
      </p:sp>
      <p:sp>
        <p:nvSpPr>
          <p:cNvPr id="449567" name="Rectangle 31"/>
          <p:cNvSpPr>
            <a:spLocks noChangeArrowheads="1"/>
          </p:cNvSpPr>
          <p:nvPr/>
        </p:nvSpPr>
        <p:spPr bwMode="auto">
          <a:xfrm>
            <a:off x="2439988" y="5822950"/>
            <a:ext cx="62468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b="1">
                <a:latin typeface="Times New Roman" panose="02020603050405020304" pitchFamily="18" charset="0"/>
                <a:ea typeface="楷体_GB2312" pitchFamily="49" charset="-122"/>
              </a:rPr>
              <a:t>若除负实部特征值外包含零实部单特征值，则非线性系统在邻域内是否稳定需要通过高此项分析进行判断</a:t>
            </a:r>
          </a:p>
        </p:txBody>
      </p:sp>
      <p:sp>
        <p:nvSpPr>
          <p:cNvPr id="449569" name="Rectangle 33"/>
          <p:cNvSpPr>
            <a:spLocks noChangeArrowheads="1"/>
          </p:cNvSpPr>
          <p:nvPr/>
        </p:nvSpPr>
        <p:spPr bwMode="auto">
          <a:xfrm>
            <a:off x="1066800" y="55626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基本结论</a:t>
            </a:r>
          </a:p>
        </p:txBody>
      </p:sp>
      <p:sp>
        <p:nvSpPr>
          <p:cNvPr id="449571" name="Rectangle 35"/>
          <p:cNvSpPr>
            <a:spLocks noChangeArrowheads="1"/>
          </p:cNvSpPr>
          <p:nvPr/>
        </p:nvSpPr>
        <p:spPr bwMode="auto">
          <a:xfrm>
            <a:off x="1066800" y="3657600"/>
            <a:ext cx="640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imes New Roman" panose="02020603050405020304" pitchFamily="18" charset="0"/>
                <a:ea typeface="楷体_GB2312" pitchFamily="49" charset="-122"/>
              </a:rPr>
              <a:t>即</a:t>
            </a:r>
            <a:r>
              <a:rPr lang="en-US" altLang="zh-CN" sz="2000" b="1" i="1">
                <a:latin typeface="Times New Roman" panose="02020603050405020304" pitchFamily="18" charset="0"/>
                <a:ea typeface="楷体_GB2312" pitchFamily="49" charset="-122"/>
              </a:rPr>
              <a:t>Lyapunov</a:t>
            </a:r>
            <a:r>
              <a:rPr lang="zh-CN" altLang="en-US" sz="2000" b="1">
                <a:latin typeface="Times New Roman" panose="02020603050405020304" pitchFamily="18" charset="0"/>
                <a:ea typeface="楷体_GB2312" pitchFamily="49" charset="-122"/>
              </a:rPr>
              <a:t>间接法，属于小范围稳定性分析方法</a:t>
            </a:r>
          </a:p>
        </p:txBody>
      </p:sp>
    </p:spTree>
    <p:extLst>
      <p:ext uri="{BB962C8B-B14F-4D97-AF65-F5344CB8AC3E}">
        <p14:creationId xmlns:p14="http://schemas.microsoft.com/office/powerpoint/2010/main" val="2811065986"/>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blinds(horizontal)">
                                      <p:cBhvr>
                                        <p:cTn id="7" dur="500"/>
                                        <p:tgtEl>
                                          <p:spTgt spid="449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47"/>
                                        </p:tgtEl>
                                        <p:attrNameLst>
                                          <p:attrName>style.visibility</p:attrName>
                                        </p:attrNameLst>
                                      </p:cBhvr>
                                      <p:to>
                                        <p:strVal val="visible"/>
                                      </p:to>
                                    </p:set>
                                    <p:animEffect transition="in" filter="blinds(horizontal)">
                                      <p:cBhvr>
                                        <p:cTn id="12" dur="500"/>
                                        <p:tgtEl>
                                          <p:spTgt spid="44954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9550"/>
                                        </p:tgtEl>
                                        <p:attrNameLst>
                                          <p:attrName>style.visibility</p:attrName>
                                        </p:attrNameLst>
                                      </p:cBhvr>
                                      <p:to>
                                        <p:strVal val="visible"/>
                                      </p:to>
                                    </p:set>
                                    <p:animEffect transition="in" filter="blinds(horizontal)">
                                      <p:cBhvr>
                                        <p:cTn id="15" dur="500"/>
                                        <p:tgtEl>
                                          <p:spTgt spid="44955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9552"/>
                                        </p:tgtEl>
                                        <p:attrNameLst>
                                          <p:attrName>style.visibility</p:attrName>
                                        </p:attrNameLst>
                                      </p:cBhvr>
                                      <p:to>
                                        <p:strVal val="visible"/>
                                      </p:to>
                                    </p:set>
                                    <p:animEffect transition="in" filter="blinds(horizontal)">
                                      <p:cBhvr>
                                        <p:cTn id="18" dur="500"/>
                                        <p:tgtEl>
                                          <p:spTgt spid="44955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9554"/>
                                        </p:tgtEl>
                                        <p:attrNameLst>
                                          <p:attrName>style.visibility</p:attrName>
                                        </p:attrNameLst>
                                      </p:cBhvr>
                                      <p:to>
                                        <p:strVal val="visible"/>
                                      </p:to>
                                    </p:set>
                                    <p:animEffect transition="in" filter="blinds(horizontal)">
                                      <p:cBhvr>
                                        <p:cTn id="21" dur="500"/>
                                        <p:tgtEl>
                                          <p:spTgt spid="44955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49555"/>
                                        </p:tgtEl>
                                        <p:attrNameLst>
                                          <p:attrName>style.visibility</p:attrName>
                                        </p:attrNameLst>
                                      </p:cBhvr>
                                      <p:to>
                                        <p:strVal val="visible"/>
                                      </p:to>
                                    </p:set>
                                    <p:animEffect transition="in" filter="blinds(horizontal)">
                                      <p:cBhvr>
                                        <p:cTn id="24" dur="500"/>
                                        <p:tgtEl>
                                          <p:spTgt spid="44955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49556"/>
                                        </p:tgtEl>
                                        <p:attrNameLst>
                                          <p:attrName>style.visibility</p:attrName>
                                        </p:attrNameLst>
                                      </p:cBhvr>
                                      <p:to>
                                        <p:strVal val="visible"/>
                                      </p:to>
                                    </p:set>
                                    <p:animEffect transition="in" filter="blinds(horizontal)">
                                      <p:cBhvr>
                                        <p:cTn id="29" dur="500"/>
                                        <p:tgtEl>
                                          <p:spTgt spid="44955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49557"/>
                                        </p:tgtEl>
                                        <p:attrNameLst>
                                          <p:attrName>style.visibility</p:attrName>
                                        </p:attrNameLst>
                                      </p:cBhvr>
                                      <p:to>
                                        <p:strVal val="visible"/>
                                      </p:to>
                                    </p:set>
                                    <p:animEffect transition="in" filter="blinds(horizontal)">
                                      <p:cBhvr>
                                        <p:cTn id="32" dur="500"/>
                                        <p:tgtEl>
                                          <p:spTgt spid="4495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9559"/>
                                        </p:tgtEl>
                                        <p:attrNameLst>
                                          <p:attrName>style.visibility</p:attrName>
                                        </p:attrNameLst>
                                      </p:cBhvr>
                                      <p:to>
                                        <p:strVal val="visible"/>
                                      </p:to>
                                    </p:set>
                                    <p:animEffect transition="in" filter="blinds(horizontal)">
                                      <p:cBhvr>
                                        <p:cTn id="37" dur="500"/>
                                        <p:tgtEl>
                                          <p:spTgt spid="44955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49571"/>
                                        </p:tgtEl>
                                        <p:attrNameLst>
                                          <p:attrName>style.visibility</p:attrName>
                                        </p:attrNameLst>
                                      </p:cBhvr>
                                      <p:to>
                                        <p:strVal val="visible"/>
                                      </p:to>
                                    </p:set>
                                    <p:animEffect transition="in" filter="blinds(horizontal)">
                                      <p:cBhvr>
                                        <p:cTn id="40" dur="500"/>
                                        <p:tgtEl>
                                          <p:spTgt spid="44957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49561"/>
                                        </p:tgtEl>
                                        <p:attrNameLst>
                                          <p:attrName>style.visibility</p:attrName>
                                        </p:attrNameLst>
                                      </p:cBhvr>
                                      <p:to>
                                        <p:strVal val="visible"/>
                                      </p:to>
                                    </p:set>
                                    <p:animEffect transition="in" filter="blinds(horizontal)">
                                      <p:cBhvr>
                                        <p:cTn id="45" dur="500"/>
                                        <p:tgtEl>
                                          <p:spTgt spid="44956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9569"/>
                                        </p:tgtEl>
                                        <p:attrNameLst>
                                          <p:attrName>style.visibility</p:attrName>
                                        </p:attrNameLst>
                                      </p:cBhvr>
                                      <p:to>
                                        <p:strVal val="visible"/>
                                      </p:to>
                                    </p:set>
                                    <p:animEffect transition="in" filter="blinds(horizontal)">
                                      <p:cBhvr>
                                        <p:cTn id="50" dur="500"/>
                                        <p:tgtEl>
                                          <p:spTgt spid="44956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49562"/>
                                        </p:tgtEl>
                                        <p:attrNameLst>
                                          <p:attrName>style.visibility</p:attrName>
                                        </p:attrNameLst>
                                      </p:cBhvr>
                                      <p:to>
                                        <p:strVal val="visible"/>
                                      </p:to>
                                    </p:set>
                                    <p:animEffect transition="in" filter="blinds(horizontal)">
                                      <p:cBhvr>
                                        <p:cTn id="53" dur="500"/>
                                        <p:tgtEl>
                                          <p:spTgt spid="44956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49565"/>
                                        </p:tgtEl>
                                        <p:attrNameLst>
                                          <p:attrName>style.visibility</p:attrName>
                                        </p:attrNameLst>
                                      </p:cBhvr>
                                      <p:to>
                                        <p:strVal val="visible"/>
                                      </p:to>
                                    </p:set>
                                    <p:animEffect transition="in" filter="blinds(horizontal)">
                                      <p:cBhvr>
                                        <p:cTn id="56" dur="500"/>
                                        <p:tgtEl>
                                          <p:spTgt spid="44956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49566"/>
                                        </p:tgtEl>
                                        <p:attrNameLst>
                                          <p:attrName>style.visibility</p:attrName>
                                        </p:attrNameLst>
                                      </p:cBhvr>
                                      <p:to>
                                        <p:strVal val="visible"/>
                                      </p:to>
                                    </p:set>
                                    <p:animEffect transition="in" filter="blinds(horizontal)">
                                      <p:cBhvr>
                                        <p:cTn id="59" dur="500"/>
                                        <p:tgtEl>
                                          <p:spTgt spid="44956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49567"/>
                                        </p:tgtEl>
                                        <p:attrNameLst>
                                          <p:attrName>style.visibility</p:attrName>
                                        </p:attrNameLst>
                                      </p:cBhvr>
                                      <p:to>
                                        <p:strVal val="visible"/>
                                      </p:to>
                                    </p:set>
                                    <p:animEffect transition="in" filter="blinds(horizontal)">
                                      <p:cBhvr>
                                        <p:cTn id="62" dur="500"/>
                                        <p:tgtEl>
                                          <p:spTgt spid="449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p:bldP spid="449547" grpId="0"/>
      <p:bldP spid="449550" grpId="0"/>
      <p:bldP spid="449552" grpId="0"/>
      <p:bldP spid="449554" grpId="0"/>
      <p:bldP spid="449555" grpId="0" animBg="1"/>
      <p:bldP spid="449556" grpId="0" animBg="1"/>
      <p:bldP spid="449557" grpId="0"/>
      <p:bldP spid="449559" grpId="0"/>
      <p:bldP spid="449561" grpId="0"/>
      <p:bldP spid="449562" grpId="0"/>
      <p:bldP spid="449565" grpId="0" animBg="1"/>
      <p:bldP spid="449566" grpId="0"/>
      <p:bldP spid="449567" grpId="0"/>
      <p:bldP spid="449569" grpId="0"/>
      <p:bldP spid="44957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7591</Words>
  <Application>Microsoft Office PowerPoint</Application>
  <PresentationFormat>全屏显示(4:3)</PresentationFormat>
  <Paragraphs>576</Paragraphs>
  <Slides>66</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4</vt:i4>
      </vt:variant>
      <vt:variant>
        <vt:lpstr>幻灯片标题</vt:lpstr>
      </vt:variant>
      <vt:variant>
        <vt:i4>66</vt:i4>
      </vt:variant>
    </vt:vector>
  </HeadingPairs>
  <TitlesOfParts>
    <vt:vector size="81" baseType="lpstr">
      <vt:lpstr>楷体_GB2312</vt:lpstr>
      <vt:lpstr>宋体</vt:lpstr>
      <vt:lpstr>微软雅黑</vt:lpstr>
      <vt:lpstr>Arial</vt:lpstr>
      <vt:lpstr>Calibri</vt:lpstr>
      <vt:lpstr>Calibri Light</vt:lpstr>
      <vt:lpstr>Symbol</vt:lpstr>
      <vt:lpstr>Times New Roman</vt:lpstr>
      <vt:lpstr>Wingdings</vt:lpstr>
      <vt:lpstr>Office 主题</vt:lpstr>
      <vt:lpstr>默认设计模板</vt:lpstr>
      <vt:lpstr>Equation</vt:lpstr>
      <vt:lpstr>公式</vt:lpstr>
      <vt:lpstr>Visio</vt:lpstr>
      <vt:lpstr>Microsoft Visio 2000/2002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给定一个连续LTI系统，其状态空间描述为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leo</cp:lastModifiedBy>
  <cp:revision>3</cp:revision>
  <dcterms:created xsi:type="dcterms:W3CDTF">2020-11-02T06:31:28Z</dcterms:created>
  <dcterms:modified xsi:type="dcterms:W3CDTF">2020-11-02T06:41:33Z</dcterms:modified>
</cp:coreProperties>
</file>