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351" r:id="rId2"/>
    <p:sldId id="352" r:id="rId3"/>
    <p:sldId id="302" r:id="rId4"/>
    <p:sldId id="354" r:id="rId5"/>
    <p:sldId id="332" r:id="rId6"/>
    <p:sldId id="315" r:id="rId7"/>
    <p:sldId id="316" r:id="rId8"/>
    <p:sldId id="360" r:id="rId9"/>
    <p:sldId id="355" r:id="rId10"/>
    <p:sldId id="356" r:id="rId11"/>
    <p:sldId id="361" r:id="rId12"/>
    <p:sldId id="363" r:id="rId13"/>
    <p:sldId id="357" r:id="rId14"/>
    <p:sldId id="359" r:id="rId15"/>
    <p:sldId id="362" r:id="rId16"/>
    <p:sldId id="364" r:id="rId17"/>
    <p:sldId id="333" r:id="rId18"/>
    <p:sldId id="365" r:id="rId19"/>
    <p:sldId id="378" r:id="rId20"/>
    <p:sldId id="381" r:id="rId21"/>
    <p:sldId id="366" r:id="rId22"/>
    <p:sldId id="367" r:id="rId23"/>
    <p:sldId id="368" r:id="rId24"/>
    <p:sldId id="383" r:id="rId25"/>
    <p:sldId id="382" r:id="rId26"/>
    <p:sldId id="334" r:id="rId27"/>
    <p:sldId id="384" r:id="rId28"/>
    <p:sldId id="385" r:id="rId29"/>
    <p:sldId id="386" r:id="rId30"/>
    <p:sldId id="353" r:id="rId31"/>
  </p:sldIdLst>
  <p:sldSz cx="9144000" cy="5143500" type="screen16x9"/>
  <p:notesSz cx="6858000" cy="9144000"/>
  <p:custDataLst>
    <p:tags r:id="rId34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8" userDrawn="1">
          <p15:clr>
            <a:srgbClr val="A4A3A4"/>
          </p15:clr>
        </p15:guide>
        <p15:guide id="2" pos="2903" userDrawn="1">
          <p15:clr>
            <a:srgbClr val="A4A3A4"/>
          </p15:clr>
        </p15:guide>
        <p15:guide id="3" orient="horz" pos="2436" userDrawn="1">
          <p15:clr>
            <a:srgbClr val="A4A3A4"/>
          </p15:clr>
        </p15:guide>
        <p15:guide id="4" pos="90" userDrawn="1">
          <p15:clr>
            <a:srgbClr val="A4A3A4"/>
          </p15:clr>
        </p15:guide>
        <p15:guide id="7" pos="5647" userDrawn="1">
          <p15:clr>
            <a:srgbClr val="A4A3A4"/>
          </p15:clr>
        </p15:guide>
        <p15:guide id="8" orient="horz" pos="1212" userDrawn="1">
          <p15:clr>
            <a:srgbClr val="A4A3A4"/>
          </p15:clr>
        </p15:guide>
        <p15:guide id="9" orient="horz" pos="2663" userDrawn="1">
          <p15:clr>
            <a:srgbClr val="A4A3A4"/>
          </p15:clr>
        </p15:guide>
        <p15:guide id="10" orient="horz" pos="1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7D7"/>
    <a:srgbClr val="929292"/>
    <a:srgbClr val="626262"/>
    <a:srgbClr val="FFFFFF"/>
    <a:srgbClr val="696969"/>
    <a:srgbClr val="979797"/>
    <a:srgbClr val="E6E6E6"/>
    <a:srgbClr val="ACACAC"/>
    <a:srgbClr val="59595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479" autoAdjust="0"/>
  </p:normalViewPr>
  <p:slideViewPr>
    <p:cSldViewPr snapToGrid="0" showGuides="1">
      <p:cViewPr varScale="1">
        <p:scale>
          <a:sx n="104" d="100"/>
          <a:sy n="104" d="100"/>
        </p:scale>
        <p:origin x="878" y="77"/>
      </p:cViewPr>
      <p:guideLst>
        <p:guide orient="horz" pos="2368"/>
        <p:guide pos="2903"/>
        <p:guide orient="horz" pos="2436"/>
        <p:guide pos="90"/>
        <p:guide pos="5647"/>
        <p:guide orient="horz" pos="1212"/>
        <p:guide orient="horz" pos="2663"/>
        <p:guide orient="horz" pos="1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17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2823;&#23398;\&#22823;&#22235;&#23398;&#24180;&#65288;2019-2020&#65289;\&#19979;&#23398;&#26399;\&#27605;&#35774;\&#32467;&#26524;\&#20998;&#31867;&#32467;&#2652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2823;&#23398;\&#22823;&#22235;&#23398;&#24180;&#65288;2019-2020&#65289;\&#19979;&#23398;&#26399;\&#27605;&#35774;\&#32467;&#26524;\&#20998;&#31867;&#32467;&#2652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2823;&#23398;\&#22823;&#22235;&#23398;&#24180;&#65288;2019-2020&#65289;\&#19979;&#23398;&#26399;\&#27605;&#35774;\&#32467;&#26524;\&#20998;&#31867;&#32467;&#26524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+mn-lt"/>
                <a:ea typeface="+mn-ea"/>
                <a:cs typeface="+mn-cs"/>
              </a:rPr>
              <a:t>Accuracy</a:t>
            </a:r>
            <a:r>
              <a:rPr lang="en-US" altLang="zh-CN" dirty="0"/>
              <a:t>(A vs E)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综合!$E$64</c:f>
              <c:strCache>
                <c:ptCount val="1"/>
                <c:pt idx="0">
                  <c:v>std_AE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综合!$F$63:$H$63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综合!$F$64:$H$64</c:f>
              <c:numCache>
                <c:formatCode>0.00%</c:formatCode>
                <c:ptCount val="3"/>
                <c:pt idx="0">
                  <c:v>0.99541999999999997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DC-4051-8D6A-3AE2F189BEEE}"/>
            </c:ext>
          </c:extLst>
        </c:ser>
        <c:ser>
          <c:idx val="1"/>
          <c:order val="1"/>
          <c:tx>
            <c:strRef>
              <c:f>综合!$E$65</c:f>
              <c:strCache>
                <c:ptCount val="1"/>
                <c:pt idx="0">
                  <c:v>std_AE_d1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综合!$F$63:$H$63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综合!$F$65:$H$65</c:f>
              <c:numCache>
                <c:formatCode>0.00%</c:formatCode>
                <c:ptCount val="3"/>
                <c:pt idx="0">
                  <c:v>0.86333000000000004</c:v>
                </c:pt>
                <c:pt idx="1">
                  <c:v>0.84750000000000003</c:v>
                </c:pt>
                <c:pt idx="2">
                  <c:v>0.82625000000000004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DC-4051-8D6A-3AE2F189BEEE}"/>
            </c:ext>
          </c:extLst>
        </c:ser>
        <c:ser>
          <c:idx val="2"/>
          <c:order val="2"/>
          <c:tx>
            <c:strRef>
              <c:f>综合!$E$66</c:f>
              <c:strCache>
                <c:ptCount val="1"/>
                <c:pt idx="0">
                  <c:v>std_AE_d2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综合!$F$63:$H$63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综合!$F$66:$H$66</c:f>
              <c:numCache>
                <c:formatCode>0.00%</c:formatCode>
                <c:ptCount val="3"/>
                <c:pt idx="0">
                  <c:v>0.94499999999999995</c:v>
                </c:pt>
                <c:pt idx="1">
                  <c:v>0.93916999999999995</c:v>
                </c:pt>
                <c:pt idx="2">
                  <c:v>0.91916699999999996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DC-4051-8D6A-3AE2F189BEEE}"/>
            </c:ext>
          </c:extLst>
        </c:ser>
        <c:ser>
          <c:idx val="3"/>
          <c:order val="3"/>
          <c:tx>
            <c:strRef>
              <c:f>综合!$E$67</c:f>
              <c:strCache>
                <c:ptCount val="1"/>
                <c:pt idx="0">
                  <c:v>std_AE_d3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综合!$F$63:$H$63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综合!$F$67:$H$67</c:f>
              <c:numCache>
                <c:formatCode>0.00%</c:formatCode>
                <c:ptCount val="3"/>
                <c:pt idx="0">
                  <c:v>0.98499999999999999</c:v>
                </c:pt>
                <c:pt idx="1">
                  <c:v>0.99207999999999996</c:v>
                </c:pt>
                <c:pt idx="2">
                  <c:v>0.98499999999999999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4DC-4051-8D6A-3AE2F189BEEE}"/>
            </c:ext>
          </c:extLst>
        </c:ser>
        <c:ser>
          <c:idx val="4"/>
          <c:order val="4"/>
          <c:tx>
            <c:strRef>
              <c:f>综合!$E$68</c:f>
              <c:strCache>
                <c:ptCount val="1"/>
                <c:pt idx="0">
                  <c:v>std_AE_d4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综合!$F$63:$H$63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综合!$F$68:$H$68</c:f>
              <c:numCache>
                <c:formatCode>0.00%</c:formatCode>
                <c:ptCount val="3"/>
                <c:pt idx="0">
                  <c:v>0.99250000000000005</c:v>
                </c:pt>
                <c:pt idx="1">
                  <c:v>0.99375000000000002</c:v>
                </c:pt>
                <c:pt idx="2">
                  <c:v>0.99166699999999997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4DC-4051-8D6A-3AE2F189BEEE}"/>
            </c:ext>
          </c:extLst>
        </c:ser>
        <c:ser>
          <c:idx val="5"/>
          <c:order val="5"/>
          <c:tx>
            <c:strRef>
              <c:f>综合!$E$69</c:f>
              <c:strCache>
                <c:ptCount val="1"/>
                <c:pt idx="0">
                  <c:v>std_AE_d5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综合!$F$63:$H$63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综合!$F$69:$H$69</c:f>
              <c:numCache>
                <c:formatCode>0.00%</c:formatCode>
                <c:ptCount val="3"/>
                <c:pt idx="0">
                  <c:v>0.98499999999999999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4DC-4051-8D6A-3AE2F189BEEE}"/>
            </c:ext>
          </c:extLst>
        </c:ser>
        <c:ser>
          <c:idx val="6"/>
          <c:order val="6"/>
          <c:tx>
            <c:strRef>
              <c:f>综合!$E$70</c:f>
              <c:strCache>
                <c:ptCount val="1"/>
                <c:pt idx="0">
                  <c:v>sampen_AE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综合!$F$63:$H$63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综合!$F$70:$H$70</c:f>
              <c:numCache>
                <c:formatCode>0.00%</c:formatCode>
                <c:ptCount val="3"/>
                <c:pt idx="0">
                  <c:v>0.95916699999999999</c:v>
                </c:pt>
                <c:pt idx="1">
                  <c:v>0.96</c:v>
                </c:pt>
                <c:pt idx="2">
                  <c:v>0.94625000000000004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4DC-4051-8D6A-3AE2F189BEEE}"/>
            </c:ext>
          </c:extLst>
        </c:ser>
        <c:ser>
          <c:idx val="7"/>
          <c:order val="7"/>
          <c:tx>
            <c:strRef>
              <c:f>综合!$E$71</c:f>
              <c:strCache>
                <c:ptCount val="1"/>
                <c:pt idx="0">
                  <c:v>sampen_AE_d1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综合!$F$63:$H$63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综合!$F$71:$H$71</c:f>
              <c:numCache>
                <c:formatCode>0.00%</c:formatCode>
                <c:ptCount val="3"/>
                <c:pt idx="0">
                  <c:v>0.95666700000000005</c:v>
                </c:pt>
                <c:pt idx="1">
                  <c:v>0.95625000000000004</c:v>
                </c:pt>
                <c:pt idx="2">
                  <c:v>0.94374999999999998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4DC-4051-8D6A-3AE2F189BEEE}"/>
            </c:ext>
          </c:extLst>
        </c:ser>
        <c:ser>
          <c:idx val="8"/>
          <c:order val="8"/>
          <c:tx>
            <c:strRef>
              <c:f>综合!$E$72</c:f>
              <c:strCache>
                <c:ptCount val="1"/>
                <c:pt idx="0">
                  <c:v>sampen_AE_d2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综合!$F$63:$H$63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综合!$F$72:$H$72</c:f>
              <c:numCache>
                <c:formatCode>0.00%</c:formatCode>
                <c:ptCount val="3"/>
                <c:pt idx="0">
                  <c:v>0.89583299999999999</c:v>
                </c:pt>
                <c:pt idx="1">
                  <c:v>0.89333300000000004</c:v>
                </c:pt>
                <c:pt idx="2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4DC-4051-8D6A-3AE2F189BEEE}"/>
            </c:ext>
          </c:extLst>
        </c:ser>
        <c:ser>
          <c:idx val="9"/>
          <c:order val="9"/>
          <c:tx>
            <c:strRef>
              <c:f>综合!$E$73</c:f>
              <c:strCache>
                <c:ptCount val="1"/>
                <c:pt idx="0">
                  <c:v>sampen_AE_d3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综合!$F$63:$H$63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综合!$F$73:$H$73</c:f>
              <c:numCache>
                <c:formatCode>0.00%</c:formatCode>
                <c:ptCount val="3"/>
                <c:pt idx="0">
                  <c:v>0.79166700000000001</c:v>
                </c:pt>
                <c:pt idx="1">
                  <c:v>0.76833300000000004</c:v>
                </c:pt>
                <c:pt idx="2">
                  <c:v>0.75833300000000003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4DC-4051-8D6A-3AE2F189BE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2134400"/>
        <c:axId val="672135056"/>
      </c:barChart>
      <c:catAx>
        <c:axId val="672134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72135056"/>
        <c:crosses val="autoZero"/>
        <c:auto val="1"/>
        <c:lblAlgn val="ctr"/>
        <c:lblOffset val="100"/>
        <c:noMultiLvlLbl val="0"/>
      </c:catAx>
      <c:valAx>
        <c:axId val="6721350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7213440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+mn-lt"/>
                <a:ea typeface="+mn-ea"/>
                <a:cs typeface="+mn-cs"/>
              </a:rPr>
              <a:t>Sensitivity</a:t>
            </a:r>
            <a:r>
              <a:rPr lang="en-US" altLang="zh-CN" sz="1400" b="0" i="0" u="none" strike="noStrike" baseline="0" dirty="0">
                <a:effectLst/>
              </a:rPr>
              <a:t>(A vs E)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综合!$M$64</c:f>
              <c:strCache>
                <c:ptCount val="1"/>
                <c:pt idx="0">
                  <c:v>std_AE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综合!$N$63:$P$63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综合!$N$64:$P$64</c:f>
              <c:numCache>
                <c:formatCode>0.00%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3F-4A97-B01B-3E6EB11E017E}"/>
            </c:ext>
          </c:extLst>
        </c:ser>
        <c:ser>
          <c:idx val="1"/>
          <c:order val="1"/>
          <c:tx>
            <c:strRef>
              <c:f>综合!$M$65</c:f>
              <c:strCache>
                <c:ptCount val="1"/>
                <c:pt idx="0">
                  <c:v>std_AE_d1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综合!$N$63:$P$63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综合!$N$65:$P$65</c:f>
              <c:numCache>
                <c:formatCode>0.00%</c:formatCode>
                <c:ptCount val="3"/>
                <c:pt idx="0">
                  <c:v>0.86494000000000004</c:v>
                </c:pt>
                <c:pt idx="1">
                  <c:v>0.84694000000000003</c:v>
                </c:pt>
                <c:pt idx="2">
                  <c:v>0.83115600000000001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3F-4A97-B01B-3E6EB11E017E}"/>
            </c:ext>
          </c:extLst>
        </c:ser>
        <c:ser>
          <c:idx val="2"/>
          <c:order val="2"/>
          <c:tx>
            <c:strRef>
              <c:f>综合!$M$66</c:f>
              <c:strCache>
                <c:ptCount val="1"/>
                <c:pt idx="0">
                  <c:v>std_AE_d2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综合!$N$63:$P$63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综合!$N$66:$P$66</c:f>
              <c:numCache>
                <c:formatCode>0.00%</c:formatCode>
                <c:ptCount val="3"/>
                <c:pt idx="0">
                  <c:v>0.94496000000000002</c:v>
                </c:pt>
                <c:pt idx="1">
                  <c:v>0.92478000000000005</c:v>
                </c:pt>
                <c:pt idx="2">
                  <c:v>0.91558099999999998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3F-4A97-B01B-3E6EB11E017E}"/>
            </c:ext>
          </c:extLst>
        </c:ser>
        <c:ser>
          <c:idx val="3"/>
          <c:order val="3"/>
          <c:tx>
            <c:strRef>
              <c:f>综合!$M$67</c:f>
              <c:strCache>
                <c:ptCount val="1"/>
                <c:pt idx="0">
                  <c:v>std_AE_d3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综合!$N$63:$P$63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综合!$N$67:$P$67</c:f>
              <c:numCache>
                <c:formatCode>0.00%</c:formatCode>
                <c:ptCount val="3"/>
                <c:pt idx="0">
                  <c:v>0.98594099999999996</c:v>
                </c:pt>
                <c:pt idx="1">
                  <c:v>0.98406000000000005</c:v>
                </c:pt>
                <c:pt idx="2">
                  <c:v>0.98469700000000004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B3F-4A97-B01B-3E6EB11E017E}"/>
            </c:ext>
          </c:extLst>
        </c:ser>
        <c:ser>
          <c:idx val="4"/>
          <c:order val="4"/>
          <c:tx>
            <c:strRef>
              <c:f>综合!$M$68</c:f>
              <c:strCache>
                <c:ptCount val="1"/>
                <c:pt idx="0">
                  <c:v>std_AE_d4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综合!$N$63:$P$63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综合!$N$68:$P$68</c:f>
              <c:numCache>
                <c:formatCode>0.00%</c:formatCode>
                <c:ptCount val="3"/>
                <c:pt idx="0">
                  <c:v>0.992452</c:v>
                </c:pt>
                <c:pt idx="1">
                  <c:v>0.98721099999999995</c:v>
                </c:pt>
                <c:pt idx="2">
                  <c:v>0.98706099999999997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B3F-4A97-B01B-3E6EB11E017E}"/>
            </c:ext>
          </c:extLst>
        </c:ser>
        <c:ser>
          <c:idx val="5"/>
          <c:order val="5"/>
          <c:tx>
            <c:strRef>
              <c:f>综合!$M$69</c:f>
              <c:strCache>
                <c:ptCount val="1"/>
                <c:pt idx="0">
                  <c:v>std_AE_d5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综合!$N$63:$P$63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综合!$N$69:$P$69</c:f>
              <c:numCache>
                <c:formatCode>0.00%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B3F-4A97-B01B-3E6EB11E017E}"/>
            </c:ext>
          </c:extLst>
        </c:ser>
        <c:ser>
          <c:idx val="6"/>
          <c:order val="6"/>
          <c:tx>
            <c:strRef>
              <c:f>综合!$M$70</c:f>
              <c:strCache>
                <c:ptCount val="1"/>
                <c:pt idx="0">
                  <c:v>sampen_AE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综合!$N$63:$P$63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综合!$N$70:$P$70</c:f>
              <c:numCache>
                <c:formatCode>0.00%</c:formatCode>
                <c:ptCount val="3"/>
                <c:pt idx="0">
                  <c:v>0.94050500000000004</c:v>
                </c:pt>
                <c:pt idx="1">
                  <c:v>0.95163200000000003</c:v>
                </c:pt>
                <c:pt idx="2">
                  <c:v>0.94012600000000002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B3F-4A97-B01B-3E6EB11E017E}"/>
            </c:ext>
          </c:extLst>
        </c:ser>
        <c:ser>
          <c:idx val="7"/>
          <c:order val="7"/>
          <c:tx>
            <c:strRef>
              <c:f>综合!$M$71</c:f>
              <c:strCache>
                <c:ptCount val="1"/>
                <c:pt idx="0">
                  <c:v>sampen_AE_d1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综合!$N$63:$P$63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综合!$N$71:$P$71</c:f>
              <c:numCache>
                <c:formatCode>0.00%</c:formatCode>
                <c:ptCount val="3"/>
                <c:pt idx="0">
                  <c:v>0.938191</c:v>
                </c:pt>
                <c:pt idx="1">
                  <c:v>0.95450900000000005</c:v>
                </c:pt>
                <c:pt idx="2">
                  <c:v>0.94208899999999995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B3F-4A97-B01B-3E6EB11E017E}"/>
            </c:ext>
          </c:extLst>
        </c:ser>
        <c:ser>
          <c:idx val="8"/>
          <c:order val="8"/>
          <c:tx>
            <c:strRef>
              <c:f>综合!$M$72</c:f>
              <c:strCache>
                <c:ptCount val="1"/>
                <c:pt idx="0">
                  <c:v>sampen_AE_d2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综合!$N$63:$P$63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综合!$N$72:$P$72</c:f>
              <c:numCache>
                <c:formatCode>0.00%</c:formatCode>
                <c:ptCount val="3"/>
                <c:pt idx="0">
                  <c:v>0.86412100000000003</c:v>
                </c:pt>
                <c:pt idx="1">
                  <c:v>0.88665799999999995</c:v>
                </c:pt>
                <c:pt idx="2">
                  <c:v>0.83599400000000001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B3F-4A97-B01B-3E6EB11E017E}"/>
            </c:ext>
          </c:extLst>
        </c:ser>
        <c:ser>
          <c:idx val="9"/>
          <c:order val="9"/>
          <c:tx>
            <c:strRef>
              <c:f>综合!$M$73</c:f>
              <c:strCache>
                <c:ptCount val="1"/>
                <c:pt idx="0">
                  <c:v>sampen_AE_d3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综合!$N$63:$P$63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综合!$N$73:$P$73</c:f>
              <c:numCache>
                <c:formatCode>0.00%</c:formatCode>
                <c:ptCount val="3"/>
                <c:pt idx="0">
                  <c:v>0.70418999999999998</c:v>
                </c:pt>
                <c:pt idx="1">
                  <c:v>0.71127899999999999</c:v>
                </c:pt>
                <c:pt idx="2">
                  <c:v>0.74870300000000001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B3F-4A97-B01B-3E6EB11E01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7369464"/>
        <c:axId val="697364872"/>
      </c:barChart>
      <c:catAx>
        <c:axId val="697369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7364872"/>
        <c:crosses val="autoZero"/>
        <c:auto val="1"/>
        <c:lblAlgn val="ctr"/>
        <c:lblOffset val="100"/>
        <c:noMultiLvlLbl val="0"/>
      </c:catAx>
      <c:valAx>
        <c:axId val="69736487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7369464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+mn-lt"/>
                <a:ea typeface="+mn-ea"/>
                <a:cs typeface="+mn-cs"/>
              </a:rPr>
              <a:t>Specificity</a:t>
            </a:r>
            <a:r>
              <a:rPr lang="en-US" altLang="zh-CN" sz="1400" b="0" i="0" u="none" strike="noStrike" baseline="0" dirty="0">
                <a:effectLst/>
              </a:rPr>
              <a:t>(A vs E)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综合!$U$64</c:f>
              <c:strCache>
                <c:ptCount val="1"/>
                <c:pt idx="0">
                  <c:v>std_AE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综合!$V$63:$X$63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综合!$V$64:$X$64</c:f>
              <c:numCache>
                <c:formatCode>0.00%</c:formatCode>
                <c:ptCount val="3"/>
                <c:pt idx="0">
                  <c:v>0.99102999999999997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F5-4CE1-85BD-FEA60FE6D2D1}"/>
            </c:ext>
          </c:extLst>
        </c:ser>
        <c:ser>
          <c:idx val="1"/>
          <c:order val="1"/>
          <c:tx>
            <c:strRef>
              <c:f>综合!$U$65</c:f>
              <c:strCache>
                <c:ptCount val="1"/>
                <c:pt idx="0">
                  <c:v>std_AE_d1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综合!$V$63:$X$63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综合!$V$65:$X$65</c:f>
              <c:numCache>
                <c:formatCode>0.00%</c:formatCode>
                <c:ptCount val="3"/>
                <c:pt idx="0">
                  <c:v>0.86233000000000004</c:v>
                </c:pt>
                <c:pt idx="1">
                  <c:v>0.84785999999999995</c:v>
                </c:pt>
                <c:pt idx="2">
                  <c:v>0.82321100000000003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F5-4CE1-85BD-FEA60FE6D2D1}"/>
            </c:ext>
          </c:extLst>
        </c:ser>
        <c:ser>
          <c:idx val="2"/>
          <c:order val="2"/>
          <c:tx>
            <c:strRef>
              <c:f>综合!$U$66</c:f>
              <c:strCache>
                <c:ptCount val="1"/>
                <c:pt idx="0">
                  <c:v>std_AE_d2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综合!$V$63:$X$63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综合!$V$66:$X$66</c:f>
              <c:numCache>
                <c:formatCode>0.00%</c:formatCode>
                <c:ptCount val="3"/>
                <c:pt idx="0">
                  <c:v>0.94562999999999997</c:v>
                </c:pt>
                <c:pt idx="1">
                  <c:v>0.95265999999999995</c:v>
                </c:pt>
                <c:pt idx="2">
                  <c:v>0.923794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0F5-4CE1-85BD-FEA60FE6D2D1}"/>
            </c:ext>
          </c:extLst>
        </c:ser>
        <c:ser>
          <c:idx val="3"/>
          <c:order val="3"/>
          <c:tx>
            <c:strRef>
              <c:f>综合!$U$67</c:f>
              <c:strCache>
                <c:ptCount val="1"/>
                <c:pt idx="0">
                  <c:v>std_AE_d3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综合!$V$63:$X$63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综合!$V$67:$X$67</c:f>
              <c:numCache>
                <c:formatCode>0.00%</c:formatCode>
                <c:ptCount val="3"/>
                <c:pt idx="0">
                  <c:v>0.98406700000000003</c:v>
                </c:pt>
                <c:pt idx="1">
                  <c:v>1</c:v>
                </c:pt>
                <c:pt idx="2">
                  <c:v>0.98521800000000004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0F5-4CE1-85BD-FEA60FE6D2D1}"/>
            </c:ext>
          </c:extLst>
        </c:ser>
        <c:ser>
          <c:idx val="4"/>
          <c:order val="4"/>
          <c:tx>
            <c:strRef>
              <c:f>综合!$U$68</c:f>
              <c:strCache>
                <c:ptCount val="1"/>
                <c:pt idx="0">
                  <c:v>std_AE_d4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综合!$V$63:$X$63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综合!$V$68:$X$68</c:f>
              <c:numCache>
                <c:formatCode>0.00%</c:formatCode>
                <c:ptCount val="3"/>
                <c:pt idx="0">
                  <c:v>0.99267099999999997</c:v>
                </c:pt>
                <c:pt idx="1">
                  <c:v>1</c:v>
                </c:pt>
                <c:pt idx="2">
                  <c:v>0.99559900000000001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0F5-4CE1-85BD-FEA60FE6D2D1}"/>
            </c:ext>
          </c:extLst>
        </c:ser>
        <c:ser>
          <c:idx val="5"/>
          <c:order val="5"/>
          <c:tx>
            <c:strRef>
              <c:f>综合!$U$69</c:f>
              <c:strCache>
                <c:ptCount val="1"/>
                <c:pt idx="0">
                  <c:v>std_AE_d5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综合!$V$63:$X$63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综合!$V$69:$X$69</c:f>
              <c:numCache>
                <c:formatCode>0.00%</c:formatCode>
                <c:ptCount val="3"/>
                <c:pt idx="0">
                  <c:v>0.97025399999999995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0F5-4CE1-85BD-FEA60FE6D2D1}"/>
            </c:ext>
          </c:extLst>
        </c:ser>
        <c:ser>
          <c:idx val="6"/>
          <c:order val="6"/>
          <c:tx>
            <c:strRef>
              <c:f>综合!$U$70</c:f>
              <c:strCache>
                <c:ptCount val="1"/>
                <c:pt idx="0">
                  <c:v>sampen_AE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综合!$V$63:$X$63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综合!$V$70:$X$70</c:f>
              <c:numCache>
                <c:formatCode>0.00%</c:formatCode>
                <c:ptCount val="3"/>
                <c:pt idx="0">
                  <c:v>0.978433</c:v>
                </c:pt>
                <c:pt idx="1">
                  <c:v>0.968252</c:v>
                </c:pt>
                <c:pt idx="2">
                  <c:v>0.95144700000000004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0F5-4CE1-85BD-FEA60FE6D2D1}"/>
            </c:ext>
          </c:extLst>
        </c:ser>
        <c:ser>
          <c:idx val="7"/>
          <c:order val="7"/>
          <c:tx>
            <c:strRef>
              <c:f>综合!$U$71</c:f>
              <c:strCache>
                <c:ptCount val="1"/>
                <c:pt idx="0">
                  <c:v>sampen_AE_d1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综合!$V$63:$X$63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综合!$V$71:$X$71</c:f>
              <c:numCache>
                <c:formatCode>0.00%</c:formatCode>
                <c:ptCount val="3"/>
                <c:pt idx="0">
                  <c:v>0.97509800000000002</c:v>
                </c:pt>
                <c:pt idx="1">
                  <c:v>0.95786000000000004</c:v>
                </c:pt>
                <c:pt idx="2">
                  <c:v>0.94574100000000005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0F5-4CE1-85BD-FEA60FE6D2D1}"/>
            </c:ext>
          </c:extLst>
        </c:ser>
        <c:ser>
          <c:idx val="8"/>
          <c:order val="8"/>
          <c:tx>
            <c:strRef>
              <c:f>综合!$U$72</c:f>
              <c:strCache>
                <c:ptCount val="1"/>
                <c:pt idx="0">
                  <c:v>sampen_AE_d2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综合!$V$63:$X$63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综合!$V$72:$X$72</c:f>
              <c:numCache>
                <c:formatCode>0.00%</c:formatCode>
                <c:ptCount val="3"/>
                <c:pt idx="0">
                  <c:v>0.92921799999999999</c:v>
                </c:pt>
                <c:pt idx="1">
                  <c:v>0.90035399999999999</c:v>
                </c:pt>
                <c:pt idx="2">
                  <c:v>0.86389400000000005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0F5-4CE1-85BD-FEA60FE6D2D1}"/>
            </c:ext>
          </c:extLst>
        </c:ser>
        <c:ser>
          <c:idx val="9"/>
          <c:order val="9"/>
          <c:tx>
            <c:strRef>
              <c:f>综合!$U$73</c:f>
              <c:strCache>
                <c:ptCount val="1"/>
                <c:pt idx="0">
                  <c:v>sampen_AE_d3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综合!$V$63:$X$63</c:f>
              <c:strCache>
                <c:ptCount val="3"/>
                <c:pt idx="0">
                  <c:v>SVM</c:v>
                </c:pt>
                <c:pt idx="1">
                  <c:v>KNN</c:v>
                </c:pt>
                <c:pt idx="2">
                  <c:v>DT</c:v>
                </c:pt>
              </c:strCache>
            </c:strRef>
          </c:cat>
          <c:val>
            <c:numRef>
              <c:f>综合!$V$73:$X$73</c:f>
              <c:numCache>
                <c:formatCode>0.00%</c:formatCode>
                <c:ptCount val="3"/>
                <c:pt idx="0">
                  <c:v>0.87834199999999996</c:v>
                </c:pt>
                <c:pt idx="1">
                  <c:v>0.82647199999999998</c:v>
                </c:pt>
                <c:pt idx="2">
                  <c:v>0.76503600000000005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0F5-4CE1-85BD-FEA60FE6D2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8204520"/>
        <c:axId val="668209112"/>
      </c:barChart>
      <c:catAx>
        <c:axId val="668204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8209112"/>
        <c:crosses val="autoZero"/>
        <c:auto val="1"/>
        <c:lblAlgn val="ctr"/>
        <c:lblOffset val="100"/>
        <c:noMultiLvlLbl val="0"/>
      </c:catAx>
      <c:valAx>
        <c:axId val="66820911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820452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8885A-1B81-4E7F-B793-12A31F916A32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0C853-DC6C-4924-B1F2-08CE44BD3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912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7FC2F-FDF9-4A3A-8E00-C9FCC9B036D8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6C439-5B31-42A4-9D65-F2D199E88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3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333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169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FE57E-5129-4A67-8B2B-B871289EF23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250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230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647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708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456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095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528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076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23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073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283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A8EC-1E49-424C-BCFA-572FFAE717EA}" type="datetime1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71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1135-D26A-4F8E-9CC5-4D04C5CB626D}" type="datetime1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39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0BCF-A029-48C8-8958-0A70B38BB1DC}" type="datetime1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84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1568-A7D1-4636-BB09-7CF4AFFADB82}" type="datetime1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55BC-2BD3-49CF-BEF5-18391091E8B5}" type="datetime1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76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1F93-42D3-4309-BA09-285A4B9DE9C8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F185-AD91-4D38-93DB-EA459E1C8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58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>
            <a:extLst>
              <a:ext uri="{FF2B5EF4-FFF2-40B4-BE49-F238E27FC236}">
                <a16:creationId xmlns:a16="http://schemas.microsoft.com/office/drawing/2014/main" id="{06D2E944-F1EB-4F8A-AD7A-85305AFF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236A084F-8AC4-4035-935A-1DB0AE751B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3" y="4644080"/>
            <a:ext cx="1778679" cy="52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2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1201410"/>
            <a:ext cx="9144000" cy="1881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pic>
        <p:nvPicPr>
          <p:cNvPr id="100" name="图片 99">
            <a:extLst>
              <a:ext uri="{FF2B5EF4-FFF2-40B4-BE49-F238E27FC236}">
                <a16:creationId xmlns:a16="http://schemas.microsoft.com/office/drawing/2014/main" id="{8F805DD1-6D5F-40F3-9563-D654C06947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3" y="4644080"/>
            <a:ext cx="1778679" cy="523183"/>
          </a:xfrm>
          <a:prstGeom prst="rect">
            <a:avLst/>
          </a:prstGeom>
        </p:spPr>
      </p:pic>
      <p:sp>
        <p:nvSpPr>
          <p:cNvPr id="121" name="Slide Number Placeholder 5">
            <a:extLst>
              <a:ext uri="{FF2B5EF4-FFF2-40B4-BE49-F238E27FC236}">
                <a16:creationId xmlns:a16="http://schemas.microsoft.com/office/drawing/2014/main" id="{67C4579C-9306-4343-A176-B318B4BA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5639" y="4748135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02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178827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0" name="Slide Number Placeholder 5">
            <a:extLst>
              <a:ext uri="{FF2B5EF4-FFF2-40B4-BE49-F238E27FC236}">
                <a16:creationId xmlns:a16="http://schemas.microsoft.com/office/drawing/2014/main" id="{FC7F4D20-8726-4020-962B-4777058C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1" name="Picture Placeholder 7">
            <a:extLst>
              <a:ext uri="{FF2B5EF4-FFF2-40B4-BE49-F238E27FC236}">
                <a16:creationId xmlns:a16="http://schemas.microsoft.com/office/drawing/2014/main" id="{920F9D10-CBBF-4F31-AFC2-65F0219CE2A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423806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3" name="Picture Placeholder 7">
            <a:extLst>
              <a:ext uri="{FF2B5EF4-FFF2-40B4-BE49-F238E27FC236}">
                <a16:creationId xmlns:a16="http://schemas.microsoft.com/office/drawing/2014/main" id="{39885A85-BAAF-432A-BE99-23ED1CDC4A3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68785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5" name="Picture Placeholder 7">
            <a:extLst>
              <a:ext uri="{FF2B5EF4-FFF2-40B4-BE49-F238E27FC236}">
                <a16:creationId xmlns:a16="http://schemas.microsoft.com/office/drawing/2014/main" id="{5D863B0D-2626-4359-9DFB-B79D8DA1895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13764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pic>
        <p:nvPicPr>
          <p:cNvPr id="108" name="图片 107">
            <a:extLst>
              <a:ext uri="{FF2B5EF4-FFF2-40B4-BE49-F238E27FC236}">
                <a16:creationId xmlns:a16="http://schemas.microsoft.com/office/drawing/2014/main" id="{94437669-EE6A-44D5-B8A9-36034D5859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3" y="4644080"/>
            <a:ext cx="1778679" cy="52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19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26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8C12-413D-45C0-9AD9-C72A6D11CD69}" type="datetime1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61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F178-7028-46B8-B227-1B7A5FDAC3B5}" type="datetime1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10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C36B-FEB6-4842-88BA-8D822531BFD4}" type="datetime1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71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4BC2-D1DD-4487-BC9B-263F1385394B}" type="datetime1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3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BF5D-1EA0-43A9-8B73-E8769F776C4E}" type="datetime1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43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79" r:id="rId3"/>
    <p:sldLayoutId id="2147483678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80" r:id="rId15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直角三角形 346">
            <a:extLst>
              <a:ext uri="{FF2B5EF4-FFF2-40B4-BE49-F238E27FC236}">
                <a16:creationId xmlns:a16="http://schemas.microsoft.com/office/drawing/2014/main" id="{1A9AF916-AE05-4AE2-B782-32B6C7063C37}"/>
              </a:ext>
            </a:extLst>
          </p:cNvPr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7188C06A-1C9C-456B-AA6F-BBD0BB7FA8DE}"/>
              </a:ext>
            </a:extLst>
          </p:cNvPr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894687" y="1959857"/>
            <a:ext cx="539360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4000" b="1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深蓝质感简约答辩模板</a:t>
            </a:r>
          </a:p>
        </p:txBody>
      </p:sp>
      <p:sp>
        <p:nvSpPr>
          <p:cNvPr id="63" name="文本框 6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592725" y="2734418"/>
            <a:ext cx="5997525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400" spc="3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BLUE TEXTURED SIMPLE REPLY TEMPLATE</a:t>
            </a:r>
            <a:endParaRPr lang="zh-CN" altLang="en-US" sz="1400" spc="300" dirty="0">
              <a:solidFill>
                <a:schemeClr val="accent1"/>
              </a:solidFill>
              <a:latin typeface="方正准圆简体" panose="03000509000000000000" pitchFamily="65" charset="-122"/>
              <a:ea typeface="方正准圆简体" panose="03000509000000000000" pitchFamily="65" charset="-122"/>
              <a:sym typeface="Calibri" panose="020F0502020204030204" pitchFamily="34" charset="0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4411462" y="3082046"/>
            <a:ext cx="2795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1530341" y="3260715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8" name="文本框 6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868098" y="3378664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日期：</a:t>
            </a:r>
            <a:r>
              <a:rPr lang="en-US" altLang="zh-CN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2019.4.15</a:t>
            </a:r>
            <a:endParaRPr lang="zh-CN" altLang="en-US" sz="1400" dirty="0">
              <a:solidFill>
                <a:schemeClr val="accent1"/>
              </a:solidFill>
              <a:latin typeface="方正准圆简体" panose="03000509000000000000" pitchFamily="65" charset="-122"/>
              <a:ea typeface="方正准圆简体" panose="03000509000000000000" pitchFamily="65" charset="-122"/>
              <a:sym typeface="Calibri" panose="020F0502020204030204" pitchFamily="34" charset="0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3588946" y="3257663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0" name="文本框 6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3926703" y="3378664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答辩人：优品</a:t>
            </a:r>
            <a:r>
              <a:rPr lang="en-US" altLang="zh-CN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PPT</a:t>
            </a:r>
            <a:endParaRPr lang="zh-CN" altLang="en-US" sz="1400" dirty="0">
              <a:solidFill>
                <a:schemeClr val="accent1"/>
              </a:solidFill>
              <a:latin typeface="方正准圆简体" panose="03000509000000000000" pitchFamily="65" charset="-122"/>
              <a:ea typeface="方正准圆简体" panose="03000509000000000000" pitchFamily="65" charset="-122"/>
              <a:sym typeface="Calibri" panose="020F0502020204030204" pitchFamily="34" charset="0"/>
            </a:endParaRPr>
          </a:p>
        </p:txBody>
      </p:sp>
      <p:grpSp>
        <p:nvGrpSpPr>
          <p:cNvPr id="72" name="Group 59"/>
          <p:cNvGrpSpPr>
            <a:grpSpLocks noChangeAspect="1"/>
          </p:cNvGrpSpPr>
          <p:nvPr/>
        </p:nvGrpSpPr>
        <p:grpSpPr bwMode="auto">
          <a:xfrm>
            <a:off x="1594470" y="3413476"/>
            <a:ext cx="218168" cy="238153"/>
            <a:chOff x="1066" y="1985"/>
            <a:chExt cx="262" cy="286"/>
          </a:xfrm>
          <a:solidFill>
            <a:schemeClr val="bg1"/>
          </a:solidFill>
        </p:grpSpPr>
        <p:sp>
          <p:nvSpPr>
            <p:cNvPr id="74" name="Freeform 60"/>
            <p:cNvSpPr>
              <a:spLocks noEditPoints="1"/>
            </p:cNvSpPr>
            <p:nvPr/>
          </p:nvSpPr>
          <p:spPr bwMode="auto">
            <a:xfrm>
              <a:off x="1066" y="2005"/>
              <a:ext cx="262" cy="266"/>
            </a:xfrm>
            <a:custGeom>
              <a:avLst/>
              <a:gdLst>
                <a:gd name="T0" fmla="*/ 572 w 642"/>
                <a:gd name="T1" fmla="*/ 655 h 655"/>
                <a:gd name="T2" fmla="*/ 70 w 642"/>
                <a:gd name="T3" fmla="*/ 655 h 655"/>
                <a:gd name="T4" fmla="*/ 19 w 642"/>
                <a:gd name="T5" fmla="*/ 630 h 655"/>
                <a:gd name="T6" fmla="*/ 0 w 642"/>
                <a:gd name="T7" fmla="*/ 575 h 655"/>
                <a:gd name="T8" fmla="*/ 0 w 642"/>
                <a:gd name="T9" fmla="*/ 80 h 655"/>
                <a:gd name="T10" fmla="*/ 19 w 642"/>
                <a:gd name="T11" fmla="*/ 25 h 655"/>
                <a:gd name="T12" fmla="*/ 70 w 642"/>
                <a:gd name="T13" fmla="*/ 0 h 655"/>
                <a:gd name="T14" fmla="*/ 93 w 642"/>
                <a:gd name="T15" fmla="*/ 0 h 655"/>
                <a:gd name="T16" fmla="*/ 111 w 642"/>
                <a:gd name="T17" fmla="*/ 18 h 655"/>
                <a:gd name="T18" fmla="*/ 93 w 642"/>
                <a:gd name="T19" fmla="*/ 36 h 655"/>
                <a:gd name="T20" fmla="*/ 70 w 642"/>
                <a:gd name="T21" fmla="*/ 36 h 655"/>
                <a:gd name="T22" fmla="*/ 47 w 642"/>
                <a:gd name="T23" fmla="*/ 48 h 655"/>
                <a:gd name="T24" fmla="*/ 36 w 642"/>
                <a:gd name="T25" fmla="*/ 80 h 655"/>
                <a:gd name="T26" fmla="*/ 36 w 642"/>
                <a:gd name="T27" fmla="*/ 575 h 655"/>
                <a:gd name="T28" fmla="*/ 47 w 642"/>
                <a:gd name="T29" fmla="*/ 607 h 655"/>
                <a:gd name="T30" fmla="*/ 70 w 642"/>
                <a:gd name="T31" fmla="*/ 619 h 655"/>
                <a:gd name="T32" fmla="*/ 572 w 642"/>
                <a:gd name="T33" fmla="*/ 619 h 655"/>
                <a:gd name="T34" fmla="*/ 595 w 642"/>
                <a:gd name="T35" fmla="*/ 607 h 655"/>
                <a:gd name="T36" fmla="*/ 606 w 642"/>
                <a:gd name="T37" fmla="*/ 575 h 655"/>
                <a:gd name="T38" fmla="*/ 606 w 642"/>
                <a:gd name="T39" fmla="*/ 80 h 655"/>
                <a:gd name="T40" fmla="*/ 595 w 642"/>
                <a:gd name="T41" fmla="*/ 48 h 655"/>
                <a:gd name="T42" fmla="*/ 572 w 642"/>
                <a:gd name="T43" fmla="*/ 36 h 655"/>
                <a:gd name="T44" fmla="*/ 547 w 642"/>
                <a:gd name="T45" fmla="*/ 36 h 655"/>
                <a:gd name="T46" fmla="*/ 529 w 642"/>
                <a:gd name="T47" fmla="*/ 18 h 655"/>
                <a:gd name="T48" fmla="*/ 547 w 642"/>
                <a:gd name="T49" fmla="*/ 0 h 655"/>
                <a:gd name="T50" fmla="*/ 572 w 642"/>
                <a:gd name="T51" fmla="*/ 0 h 655"/>
                <a:gd name="T52" fmla="*/ 622 w 642"/>
                <a:gd name="T53" fmla="*/ 25 h 655"/>
                <a:gd name="T54" fmla="*/ 642 w 642"/>
                <a:gd name="T55" fmla="*/ 80 h 655"/>
                <a:gd name="T56" fmla="*/ 642 w 642"/>
                <a:gd name="T57" fmla="*/ 575 h 655"/>
                <a:gd name="T58" fmla="*/ 622 w 642"/>
                <a:gd name="T59" fmla="*/ 630 h 655"/>
                <a:gd name="T60" fmla="*/ 572 w 642"/>
                <a:gd name="T61" fmla="*/ 655 h 655"/>
                <a:gd name="T62" fmla="*/ 418 w 642"/>
                <a:gd name="T63" fmla="*/ 36 h 655"/>
                <a:gd name="T64" fmla="*/ 224 w 642"/>
                <a:gd name="T65" fmla="*/ 36 h 655"/>
                <a:gd name="T66" fmla="*/ 206 w 642"/>
                <a:gd name="T67" fmla="*/ 18 h 655"/>
                <a:gd name="T68" fmla="*/ 224 w 642"/>
                <a:gd name="T69" fmla="*/ 0 h 655"/>
                <a:gd name="T70" fmla="*/ 418 w 642"/>
                <a:gd name="T71" fmla="*/ 0 h 655"/>
                <a:gd name="T72" fmla="*/ 436 w 642"/>
                <a:gd name="T73" fmla="*/ 18 h 655"/>
                <a:gd name="T74" fmla="*/ 418 w 642"/>
                <a:gd name="T75" fmla="*/ 36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2" h="655">
                  <a:moveTo>
                    <a:pt x="572" y="655"/>
                  </a:moveTo>
                  <a:cubicBezTo>
                    <a:pt x="70" y="655"/>
                    <a:pt x="70" y="655"/>
                    <a:pt x="70" y="655"/>
                  </a:cubicBezTo>
                  <a:cubicBezTo>
                    <a:pt x="51" y="655"/>
                    <a:pt x="33" y="646"/>
                    <a:pt x="19" y="630"/>
                  </a:cubicBezTo>
                  <a:cubicBezTo>
                    <a:pt x="7" y="615"/>
                    <a:pt x="0" y="596"/>
                    <a:pt x="0" y="5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60"/>
                    <a:pt x="7" y="40"/>
                    <a:pt x="19" y="25"/>
                  </a:cubicBezTo>
                  <a:cubicBezTo>
                    <a:pt x="33" y="9"/>
                    <a:pt x="51" y="0"/>
                    <a:pt x="70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11" y="8"/>
                    <a:pt x="111" y="18"/>
                  </a:cubicBezTo>
                  <a:cubicBezTo>
                    <a:pt x="111" y="28"/>
                    <a:pt x="103" y="36"/>
                    <a:pt x="93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1" y="36"/>
                    <a:pt x="53" y="40"/>
                    <a:pt x="47" y="48"/>
                  </a:cubicBezTo>
                  <a:cubicBezTo>
                    <a:pt x="40" y="56"/>
                    <a:pt x="36" y="68"/>
                    <a:pt x="36" y="80"/>
                  </a:cubicBezTo>
                  <a:cubicBezTo>
                    <a:pt x="36" y="575"/>
                    <a:pt x="36" y="575"/>
                    <a:pt x="36" y="575"/>
                  </a:cubicBezTo>
                  <a:cubicBezTo>
                    <a:pt x="36" y="587"/>
                    <a:pt x="40" y="599"/>
                    <a:pt x="47" y="607"/>
                  </a:cubicBezTo>
                  <a:cubicBezTo>
                    <a:pt x="53" y="615"/>
                    <a:pt x="61" y="619"/>
                    <a:pt x="70" y="619"/>
                  </a:cubicBezTo>
                  <a:cubicBezTo>
                    <a:pt x="572" y="619"/>
                    <a:pt x="572" y="619"/>
                    <a:pt x="572" y="619"/>
                  </a:cubicBezTo>
                  <a:cubicBezTo>
                    <a:pt x="580" y="619"/>
                    <a:pt x="588" y="615"/>
                    <a:pt x="595" y="607"/>
                  </a:cubicBezTo>
                  <a:cubicBezTo>
                    <a:pt x="602" y="599"/>
                    <a:pt x="606" y="587"/>
                    <a:pt x="606" y="575"/>
                  </a:cubicBezTo>
                  <a:cubicBezTo>
                    <a:pt x="606" y="80"/>
                    <a:pt x="606" y="80"/>
                    <a:pt x="606" y="80"/>
                  </a:cubicBezTo>
                  <a:cubicBezTo>
                    <a:pt x="606" y="68"/>
                    <a:pt x="602" y="56"/>
                    <a:pt x="595" y="48"/>
                  </a:cubicBezTo>
                  <a:cubicBezTo>
                    <a:pt x="588" y="40"/>
                    <a:pt x="580" y="36"/>
                    <a:pt x="572" y="36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37" y="36"/>
                    <a:pt x="529" y="28"/>
                    <a:pt x="529" y="18"/>
                  </a:cubicBezTo>
                  <a:cubicBezTo>
                    <a:pt x="529" y="8"/>
                    <a:pt x="537" y="0"/>
                    <a:pt x="547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1" y="0"/>
                    <a:pt x="609" y="9"/>
                    <a:pt x="622" y="25"/>
                  </a:cubicBezTo>
                  <a:cubicBezTo>
                    <a:pt x="635" y="40"/>
                    <a:pt x="642" y="60"/>
                    <a:pt x="642" y="80"/>
                  </a:cubicBezTo>
                  <a:cubicBezTo>
                    <a:pt x="642" y="575"/>
                    <a:pt x="642" y="575"/>
                    <a:pt x="642" y="575"/>
                  </a:cubicBezTo>
                  <a:cubicBezTo>
                    <a:pt x="642" y="596"/>
                    <a:pt x="635" y="615"/>
                    <a:pt x="622" y="630"/>
                  </a:cubicBezTo>
                  <a:cubicBezTo>
                    <a:pt x="609" y="646"/>
                    <a:pt x="591" y="655"/>
                    <a:pt x="572" y="655"/>
                  </a:cubicBezTo>
                  <a:close/>
                  <a:moveTo>
                    <a:pt x="418" y="36"/>
                  </a:moveTo>
                  <a:cubicBezTo>
                    <a:pt x="224" y="36"/>
                    <a:pt x="224" y="36"/>
                    <a:pt x="224" y="36"/>
                  </a:cubicBezTo>
                  <a:cubicBezTo>
                    <a:pt x="214" y="36"/>
                    <a:pt x="206" y="28"/>
                    <a:pt x="206" y="18"/>
                  </a:cubicBezTo>
                  <a:cubicBezTo>
                    <a:pt x="206" y="8"/>
                    <a:pt x="214" y="0"/>
                    <a:pt x="224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28" y="0"/>
                    <a:pt x="436" y="8"/>
                    <a:pt x="436" y="18"/>
                  </a:cubicBezTo>
                  <a:cubicBezTo>
                    <a:pt x="436" y="28"/>
                    <a:pt x="428" y="36"/>
                    <a:pt x="4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5" name="Freeform 61"/>
            <p:cNvSpPr>
              <a:spLocks noEditPoints="1"/>
            </p:cNvSpPr>
            <p:nvPr/>
          </p:nvSpPr>
          <p:spPr bwMode="auto">
            <a:xfrm>
              <a:off x="1124" y="1985"/>
              <a:ext cx="146" cy="64"/>
            </a:xfrm>
            <a:custGeom>
              <a:avLst/>
              <a:gdLst>
                <a:gd name="T0" fmla="*/ 18 w 357"/>
                <a:gd name="T1" fmla="*/ 0 h 157"/>
                <a:gd name="T2" fmla="*/ 36 w 357"/>
                <a:gd name="T3" fmla="*/ 18 h 157"/>
                <a:gd name="T4" fmla="*/ 36 w 357"/>
                <a:gd name="T5" fmla="*/ 139 h 157"/>
                <a:gd name="T6" fmla="*/ 18 w 357"/>
                <a:gd name="T7" fmla="*/ 157 h 157"/>
                <a:gd name="T8" fmla="*/ 0 w 357"/>
                <a:gd name="T9" fmla="*/ 139 h 157"/>
                <a:gd name="T10" fmla="*/ 0 w 357"/>
                <a:gd name="T11" fmla="*/ 18 h 157"/>
                <a:gd name="T12" fmla="*/ 18 w 357"/>
                <a:gd name="T13" fmla="*/ 0 h 157"/>
                <a:gd name="T14" fmla="*/ 339 w 357"/>
                <a:gd name="T15" fmla="*/ 0 h 157"/>
                <a:gd name="T16" fmla="*/ 357 w 357"/>
                <a:gd name="T17" fmla="*/ 18 h 157"/>
                <a:gd name="T18" fmla="*/ 357 w 357"/>
                <a:gd name="T19" fmla="*/ 139 h 157"/>
                <a:gd name="T20" fmla="*/ 339 w 357"/>
                <a:gd name="T21" fmla="*/ 157 h 157"/>
                <a:gd name="T22" fmla="*/ 321 w 357"/>
                <a:gd name="T23" fmla="*/ 139 h 157"/>
                <a:gd name="T24" fmla="*/ 321 w 357"/>
                <a:gd name="T25" fmla="*/ 18 h 157"/>
                <a:gd name="T26" fmla="*/ 339 w 357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157">
                  <a:moveTo>
                    <a:pt x="18" y="0"/>
                  </a:moveTo>
                  <a:cubicBezTo>
                    <a:pt x="28" y="0"/>
                    <a:pt x="36" y="8"/>
                    <a:pt x="36" y="1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49"/>
                    <a:pt x="28" y="157"/>
                    <a:pt x="18" y="157"/>
                  </a:cubicBezTo>
                  <a:cubicBezTo>
                    <a:pt x="8" y="157"/>
                    <a:pt x="0" y="149"/>
                    <a:pt x="0" y="1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  <a:moveTo>
                    <a:pt x="339" y="0"/>
                  </a:moveTo>
                  <a:cubicBezTo>
                    <a:pt x="349" y="0"/>
                    <a:pt x="357" y="8"/>
                    <a:pt x="357" y="1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7" y="149"/>
                    <a:pt x="349" y="157"/>
                    <a:pt x="339" y="157"/>
                  </a:cubicBezTo>
                  <a:cubicBezTo>
                    <a:pt x="329" y="157"/>
                    <a:pt x="321" y="149"/>
                    <a:pt x="321" y="139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8"/>
                    <a:pt x="329" y="0"/>
                    <a:pt x="3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6" name="Freeform 62"/>
            <p:cNvSpPr>
              <a:spLocks noEditPoints="1"/>
            </p:cNvSpPr>
            <p:nvPr/>
          </p:nvSpPr>
          <p:spPr bwMode="auto">
            <a:xfrm>
              <a:off x="1074" y="2044"/>
              <a:ext cx="246" cy="183"/>
            </a:xfrm>
            <a:custGeom>
              <a:avLst/>
              <a:gdLst>
                <a:gd name="T0" fmla="*/ 0 w 603"/>
                <a:gd name="T1" fmla="*/ 18 h 450"/>
                <a:gd name="T2" fmla="*/ 18 w 603"/>
                <a:gd name="T3" fmla="*/ 0 h 450"/>
                <a:gd name="T4" fmla="*/ 585 w 603"/>
                <a:gd name="T5" fmla="*/ 0 h 450"/>
                <a:gd name="T6" fmla="*/ 603 w 603"/>
                <a:gd name="T7" fmla="*/ 18 h 450"/>
                <a:gd name="T8" fmla="*/ 585 w 603"/>
                <a:gd name="T9" fmla="*/ 36 h 450"/>
                <a:gd name="T10" fmla="*/ 18 w 603"/>
                <a:gd name="T11" fmla="*/ 36 h 450"/>
                <a:gd name="T12" fmla="*/ 0 w 603"/>
                <a:gd name="T13" fmla="*/ 18 h 450"/>
                <a:gd name="T14" fmla="*/ 306 w 603"/>
                <a:gd name="T15" fmla="*/ 450 h 450"/>
                <a:gd name="T16" fmla="*/ 184 w 603"/>
                <a:gd name="T17" fmla="*/ 400 h 450"/>
                <a:gd name="T18" fmla="*/ 134 w 603"/>
                <a:gd name="T19" fmla="*/ 279 h 450"/>
                <a:gd name="T20" fmla="*/ 184 w 603"/>
                <a:gd name="T21" fmla="*/ 158 h 450"/>
                <a:gd name="T22" fmla="*/ 306 w 603"/>
                <a:gd name="T23" fmla="*/ 107 h 450"/>
                <a:gd name="T24" fmla="*/ 324 w 603"/>
                <a:gd name="T25" fmla="*/ 125 h 450"/>
                <a:gd name="T26" fmla="*/ 306 w 603"/>
                <a:gd name="T27" fmla="*/ 143 h 450"/>
                <a:gd name="T28" fmla="*/ 170 w 603"/>
                <a:gd name="T29" fmla="*/ 279 h 450"/>
                <a:gd name="T30" fmla="*/ 306 w 603"/>
                <a:gd name="T31" fmla="*/ 414 h 450"/>
                <a:gd name="T32" fmla="*/ 441 w 603"/>
                <a:gd name="T33" fmla="*/ 279 h 450"/>
                <a:gd name="T34" fmla="*/ 459 w 603"/>
                <a:gd name="T35" fmla="*/ 261 h 450"/>
                <a:gd name="T36" fmla="*/ 477 w 603"/>
                <a:gd name="T37" fmla="*/ 279 h 450"/>
                <a:gd name="T38" fmla="*/ 427 w 603"/>
                <a:gd name="T39" fmla="*/ 400 h 450"/>
                <a:gd name="T40" fmla="*/ 306 w 603"/>
                <a:gd name="T41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450">
                  <a:moveTo>
                    <a:pt x="0" y="18"/>
                  </a:moveTo>
                  <a:cubicBezTo>
                    <a:pt x="0" y="8"/>
                    <a:pt x="8" y="0"/>
                    <a:pt x="18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95" y="0"/>
                    <a:pt x="603" y="8"/>
                    <a:pt x="603" y="18"/>
                  </a:cubicBezTo>
                  <a:cubicBezTo>
                    <a:pt x="603" y="28"/>
                    <a:pt x="595" y="36"/>
                    <a:pt x="585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lose/>
                  <a:moveTo>
                    <a:pt x="306" y="450"/>
                  </a:moveTo>
                  <a:cubicBezTo>
                    <a:pt x="260" y="450"/>
                    <a:pt x="217" y="433"/>
                    <a:pt x="184" y="400"/>
                  </a:cubicBezTo>
                  <a:cubicBezTo>
                    <a:pt x="152" y="368"/>
                    <a:pt x="134" y="325"/>
                    <a:pt x="134" y="279"/>
                  </a:cubicBezTo>
                  <a:cubicBezTo>
                    <a:pt x="134" y="233"/>
                    <a:pt x="152" y="190"/>
                    <a:pt x="184" y="158"/>
                  </a:cubicBezTo>
                  <a:cubicBezTo>
                    <a:pt x="217" y="125"/>
                    <a:pt x="260" y="107"/>
                    <a:pt x="306" y="107"/>
                  </a:cubicBezTo>
                  <a:cubicBezTo>
                    <a:pt x="316" y="107"/>
                    <a:pt x="324" y="115"/>
                    <a:pt x="324" y="125"/>
                  </a:cubicBezTo>
                  <a:cubicBezTo>
                    <a:pt x="324" y="135"/>
                    <a:pt x="316" y="143"/>
                    <a:pt x="306" y="143"/>
                  </a:cubicBezTo>
                  <a:cubicBezTo>
                    <a:pt x="231" y="143"/>
                    <a:pt x="170" y="204"/>
                    <a:pt x="170" y="279"/>
                  </a:cubicBezTo>
                  <a:cubicBezTo>
                    <a:pt x="170" y="354"/>
                    <a:pt x="231" y="414"/>
                    <a:pt x="306" y="414"/>
                  </a:cubicBezTo>
                  <a:cubicBezTo>
                    <a:pt x="380" y="414"/>
                    <a:pt x="441" y="354"/>
                    <a:pt x="441" y="279"/>
                  </a:cubicBezTo>
                  <a:cubicBezTo>
                    <a:pt x="441" y="269"/>
                    <a:pt x="449" y="261"/>
                    <a:pt x="459" y="261"/>
                  </a:cubicBezTo>
                  <a:cubicBezTo>
                    <a:pt x="469" y="261"/>
                    <a:pt x="477" y="269"/>
                    <a:pt x="477" y="279"/>
                  </a:cubicBezTo>
                  <a:cubicBezTo>
                    <a:pt x="477" y="325"/>
                    <a:pt x="459" y="368"/>
                    <a:pt x="427" y="400"/>
                  </a:cubicBezTo>
                  <a:cubicBezTo>
                    <a:pt x="395" y="433"/>
                    <a:pt x="351" y="450"/>
                    <a:pt x="306" y="4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7" name="Freeform 63"/>
            <p:cNvSpPr>
              <a:spLocks/>
            </p:cNvSpPr>
            <p:nvPr/>
          </p:nvSpPr>
          <p:spPr bwMode="auto">
            <a:xfrm>
              <a:off x="1193" y="2088"/>
              <a:ext cx="53" cy="72"/>
            </a:xfrm>
            <a:custGeom>
              <a:avLst/>
              <a:gdLst>
                <a:gd name="T0" fmla="*/ 113 w 131"/>
                <a:gd name="T1" fmla="*/ 176 h 176"/>
                <a:gd name="T2" fmla="*/ 18 w 131"/>
                <a:gd name="T3" fmla="*/ 176 h 176"/>
                <a:gd name="T4" fmla="*/ 0 w 131"/>
                <a:gd name="T5" fmla="*/ 158 h 176"/>
                <a:gd name="T6" fmla="*/ 0 w 131"/>
                <a:gd name="T7" fmla="*/ 18 h 176"/>
                <a:gd name="T8" fmla="*/ 18 w 131"/>
                <a:gd name="T9" fmla="*/ 0 h 176"/>
                <a:gd name="T10" fmla="*/ 36 w 131"/>
                <a:gd name="T11" fmla="*/ 18 h 176"/>
                <a:gd name="T12" fmla="*/ 36 w 131"/>
                <a:gd name="T13" fmla="*/ 140 h 176"/>
                <a:gd name="T14" fmla="*/ 113 w 131"/>
                <a:gd name="T15" fmla="*/ 140 h 176"/>
                <a:gd name="T16" fmla="*/ 131 w 131"/>
                <a:gd name="T17" fmla="*/ 158 h 176"/>
                <a:gd name="T18" fmla="*/ 113 w 131"/>
                <a:gd name="T1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76">
                  <a:moveTo>
                    <a:pt x="113" y="176"/>
                  </a:moveTo>
                  <a:cubicBezTo>
                    <a:pt x="18" y="176"/>
                    <a:pt x="18" y="176"/>
                    <a:pt x="18" y="176"/>
                  </a:cubicBezTo>
                  <a:cubicBezTo>
                    <a:pt x="8" y="176"/>
                    <a:pt x="0" y="168"/>
                    <a:pt x="0" y="15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23" y="140"/>
                    <a:pt x="131" y="148"/>
                    <a:pt x="131" y="158"/>
                  </a:cubicBezTo>
                  <a:cubicBezTo>
                    <a:pt x="131" y="168"/>
                    <a:pt x="123" y="176"/>
                    <a:pt x="113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79" name="Group 66"/>
          <p:cNvGrpSpPr>
            <a:grpSpLocks noChangeAspect="1"/>
          </p:cNvGrpSpPr>
          <p:nvPr/>
        </p:nvGrpSpPr>
        <p:grpSpPr bwMode="auto">
          <a:xfrm>
            <a:off x="3668429" y="3428571"/>
            <a:ext cx="192087" cy="207963"/>
            <a:chOff x="2111" y="2322"/>
            <a:chExt cx="121" cy="131"/>
          </a:xfrm>
          <a:solidFill>
            <a:schemeClr val="bg1"/>
          </a:solidFill>
        </p:grpSpPr>
        <p:sp>
          <p:nvSpPr>
            <p:cNvPr id="81" name="Freeform 67"/>
            <p:cNvSpPr>
              <a:spLocks/>
            </p:cNvSpPr>
            <p:nvPr/>
          </p:nvSpPr>
          <p:spPr bwMode="auto">
            <a:xfrm>
              <a:off x="2159" y="2350"/>
              <a:ext cx="40" cy="37"/>
            </a:xfrm>
            <a:custGeom>
              <a:avLst/>
              <a:gdLst>
                <a:gd name="T0" fmla="*/ 89 w 213"/>
                <a:gd name="T1" fmla="*/ 19 h 198"/>
                <a:gd name="T2" fmla="*/ 196 w 213"/>
                <a:gd name="T3" fmla="*/ 143 h 198"/>
                <a:gd name="T4" fmla="*/ 208 w 213"/>
                <a:gd name="T5" fmla="*/ 189 h 198"/>
                <a:gd name="T6" fmla="*/ 206 w 213"/>
                <a:gd name="T7" fmla="*/ 191 h 198"/>
                <a:gd name="T8" fmla="*/ 158 w 213"/>
                <a:gd name="T9" fmla="*/ 186 h 198"/>
                <a:gd name="T10" fmla="*/ 22 w 213"/>
                <a:gd name="T11" fmla="*/ 92 h 198"/>
                <a:gd name="T12" fmla="*/ 13 w 213"/>
                <a:gd name="T13" fmla="*/ 44 h 198"/>
                <a:gd name="T14" fmla="*/ 40 w 213"/>
                <a:gd name="T15" fmla="*/ 15 h 198"/>
                <a:gd name="T16" fmla="*/ 89 w 213"/>
                <a:gd name="T17" fmla="*/ 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198">
                  <a:moveTo>
                    <a:pt x="89" y="19"/>
                  </a:moveTo>
                  <a:cubicBezTo>
                    <a:pt x="196" y="143"/>
                    <a:pt x="196" y="143"/>
                    <a:pt x="196" y="143"/>
                  </a:cubicBezTo>
                  <a:cubicBezTo>
                    <a:pt x="210" y="160"/>
                    <a:pt x="213" y="183"/>
                    <a:pt x="208" y="189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0" y="197"/>
                    <a:pt x="176" y="198"/>
                    <a:pt x="158" y="186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4" y="80"/>
                    <a:pt x="0" y="58"/>
                    <a:pt x="13" y="4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3" y="0"/>
                    <a:pt x="74" y="2"/>
                    <a:pt x="89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2" name="Freeform 68"/>
            <p:cNvSpPr>
              <a:spLocks noEditPoints="1"/>
            </p:cNvSpPr>
            <p:nvPr/>
          </p:nvSpPr>
          <p:spPr bwMode="auto">
            <a:xfrm>
              <a:off x="2129" y="2322"/>
              <a:ext cx="71" cy="90"/>
            </a:xfrm>
            <a:custGeom>
              <a:avLst/>
              <a:gdLst>
                <a:gd name="T0" fmla="*/ 142 w 381"/>
                <a:gd name="T1" fmla="*/ 449 h 481"/>
                <a:gd name="T2" fmla="*/ 348 w 381"/>
                <a:gd name="T3" fmla="*/ 236 h 481"/>
                <a:gd name="T4" fmla="*/ 374 w 381"/>
                <a:gd name="T5" fmla="*/ 235 h 481"/>
                <a:gd name="T6" fmla="*/ 374 w 381"/>
                <a:gd name="T7" fmla="*/ 260 h 481"/>
                <a:gd name="T8" fmla="*/ 168 w 381"/>
                <a:gd name="T9" fmla="*/ 474 h 481"/>
                <a:gd name="T10" fmla="*/ 142 w 381"/>
                <a:gd name="T11" fmla="*/ 474 h 481"/>
                <a:gd name="T12" fmla="*/ 142 w 381"/>
                <a:gd name="T13" fmla="*/ 449 h 481"/>
                <a:gd name="T14" fmla="*/ 122 w 381"/>
                <a:gd name="T15" fmla="*/ 245 h 481"/>
                <a:gd name="T16" fmla="*/ 0 w 381"/>
                <a:gd name="T17" fmla="*/ 123 h 481"/>
                <a:gd name="T18" fmla="*/ 20 w 381"/>
                <a:gd name="T19" fmla="*/ 56 h 481"/>
                <a:gd name="T20" fmla="*/ 45 w 381"/>
                <a:gd name="T21" fmla="*/ 51 h 481"/>
                <a:gd name="T22" fmla="*/ 50 w 381"/>
                <a:gd name="T23" fmla="*/ 76 h 481"/>
                <a:gd name="T24" fmla="*/ 36 w 381"/>
                <a:gd name="T25" fmla="*/ 123 h 481"/>
                <a:gd name="T26" fmla="*/ 122 w 381"/>
                <a:gd name="T27" fmla="*/ 209 h 481"/>
                <a:gd name="T28" fmla="*/ 209 w 381"/>
                <a:gd name="T29" fmla="*/ 123 h 481"/>
                <a:gd name="T30" fmla="*/ 133 w 381"/>
                <a:gd name="T31" fmla="*/ 37 h 481"/>
                <a:gd name="T32" fmla="*/ 117 w 381"/>
                <a:gd name="T33" fmla="*/ 17 h 481"/>
                <a:gd name="T34" fmla="*/ 137 w 381"/>
                <a:gd name="T35" fmla="*/ 2 h 481"/>
                <a:gd name="T36" fmla="*/ 245 w 381"/>
                <a:gd name="T37" fmla="*/ 123 h 481"/>
                <a:gd name="T38" fmla="*/ 122 w 381"/>
                <a:gd name="T39" fmla="*/ 245 h 481"/>
                <a:gd name="T40" fmla="*/ 67 w 381"/>
                <a:gd name="T41" fmla="*/ 52 h 481"/>
                <a:gd name="T42" fmla="*/ 52 w 381"/>
                <a:gd name="T43" fmla="*/ 44 h 481"/>
                <a:gd name="T44" fmla="*/ 58 w 381"/>
                <a:gd name="T45" fmla="*/ 19 h 481"/>
                <a:gd name="T46" fmla="*/ 81 w 381"/>
                <a:gd name="T47" fmla="*/ 8 h 481"/>
                <a:gd name="T48" fmla="*/ 104 w 381"/>
                <a:gd name="T49" fmla="*/ 19 h 481"/>
                <a:gd name="T50" fmla="*/ 93 w 381"/>
                <a:gd name="T51" fmla="*/ 42 h 481"/>
                <a:gd name="T52" fmla="*/ 77 w 381"/>
                <a:gd name="T53" fmla="*/ 50 h 481"/>
                <a:gd name="T54" fmla="*/ 67 w 381"/>
                <a:gd name="T55" fmla="*/ 52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1" h="481">
                  <a:moveTo>
                    <a:pt x="142" y="449"/>
                  </a:moveTo>
                  <a:cubicBezTo>
                    <a:pt x="348" y="236"/>
                    <a:pt x="348" y="236"/>
                    <a:pt x="348" y="236"/>
                  </a:cubicBezTo>
                  <a:cubicBezTo>
                    <a:pt x="355" y="228"/>
                    <a:pt x="366" y="228"/>
                    <a:pt x="374" y="235"/>
                  </a:cubicBezTo>
                  <a:cubicBezTo>
                    <a:pt x="381" y="242"/>
                    <a:pt x="381" y="253"/>
                    <a:pt x="374" y="260"/>
                  </a:cubicBezTo>
                  <a:cubicBezTo>
                    <a:pt x="168" y="474"/>
                    <a:pt x="168" y="474"/>
                    <a:pt x="168" y="474"/>
                  </a:cubicBezTo>
                  <a:cubicBezTo>
                    <a:pt x="161" y="481"/>
                    <a:pt x="150" y="481"/>
                    <a:pt x="142" y="474"/>
                  </a:cubicBezTo>
                  <a:cubicBezTo>
                    <a:pt x="135" y="467"/>
                    <a:pt x="135" y="456"/>
                    <a:pt x="142" y="449"/>
                  </a:cubicBezTo>
                  <a:close/>
                  <a:moveTo>
                    <a:pt x="122" y="245"/>
                  </a:moveTo>
                  <a:cubicBezTo>
                    <a:pt x="55" y="245"/>
                    <a:pt x="0" y="190"/>
                    <a:pt x="0" y="123"/>
                  </a:cubicBezTo>
                  <a:cubicBezTo>
                    <a:pt x="0" y="99"/>
                    <a:pt x="7" y="76"/>
                    <a:pt x="20" y="56"/>
                  </a:cubicBezTo>
                  <a:cubicBezTo>
                    <a:pt x="26" y="48"/>
                    <a:pt x="37" y="45"/>
                    <a:pt x="45" y="51"/>
                  </a:cubicBezTo>
                  <a:cubicBezTo>
                    <a:pt x="53" y="56"/>
                    <a:pt x="56" y="67"/>
                    <a:pt x="50" y="76"/>
                  </a:cubicBezTo>
                  <a:cubicBezTo>
                    <a:pt x="41" y="90"/>
                    <a:pt x="36" y="106"/>
                    <a:pt x="36" y="123"/>
                  </a:cubicBezTo>
                  <a:cubicBezTo>
                    <a:pt x="36" y="171"/>
                    <a:pt x="75" y="209"/>
                    <a:pt x="122" y="209"/>
                  </a:cubicBezTo>
                  <a:cubicBezTo>
                    <a:pt x="170" y="209"/>
                    <a:pt x="209" y="171"/>
                    <a:pt x="209" y="123"/>
                  </a:cubicBezTo>
                  <a:cubicBezTo>
                    <a:pt x="209" y="79"/>
                    <a:pt x="176" y="42"/>
                    <a:pt x="133" y="37"/>
                  </a:cubicBezTo>
                  <a:cubicBezTo>
                    <a:pt x="123" y="36"/>
                    <a:pt x="116" y="27"/>
                    <a:pt x="117" y="17"/>
                  </a:cubicBezTo>
                  <a:cubicBezTo>
                    <a:pt x="118" y="7"/>
                    <a:pt x="127" y="0"/>
                    <a:pt x="137" y="2"/>
                  </a:cubicBezTo>
                  <a:cubicBezTo>
                    <a:pt x="198" y="9"/>
                    <a:pt x="245" y="61"/>
                    <a:pt x="245" y="123"/>
                  </a:cubicBezTo>
                  <a:cubicBezTo>
                    <a:pt x="245" y="190"/>
                    <a:pt x="190" y="245"/>
                    <a:pt x="122" y="245"/>
                  </a:cubicBezTo>
                  <a:close/>
                  <a:moveTo>
                    <a:pt x="67" y="52"/>
                  </a:moveTo>
                  <a:cubicBezTo>
                    <a:pt x="61" y="52"/>
                    <a:pt x="55" y="50"/>
                    <a:pt x="52" y="44"/>
                  </a:cubicBezTo>
                  <a:cubicBezTo>
                    <a:pt x="47" y="36"/>
                    <a:pt x="49" y="25"/>
                    <a:pt x="58" y="19"/>
                  </a:cubicBezTo>
                  <a:cubicBezTo>
                    <a:pt x="65" y="15"/>
                    <a:pt x="73" y="11"/>
                    <a:pt x="81" y="8"/>
                  </a:cubicBezTo>
                  <a:cubicBezTo>
                    <a:pt x="91" y="5"/>
                    <a:pt x="101" y="9"/>
                    <a:pt x="104" y="19"/>
                  </a:cubicBezTo>
                  <a:cubicBezTo>
                    <a:pt x="107" y="28"/>
                    <a:pt x="103" y="38"/>
                    <a:pt x="93" y="42"/>
                  </a:cubicBezTo>
                  <a:cubicBezTo>
                    <a:pt x="87" y="44"/>
                    <a:pt x="82" y="47"/>
                    <a:pt x="77" y="50"/>
                  </a:cubicBezTo>
                  <a:cubicBezTo>
                    <a:pt x="74" y="52"/>
                    <a:pt x="71" y="52"/>
                    <a:pt x="67" y="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3" name="Freeform 69"/>
            <p:cNvSpPr>
              <a:spLocks noEditPoints="1"/>
            </p:cNvSpPr>
            <p:nvPr/>
          </p:nvSpPr>
          <p:spPr bwMode="auto">
            <a:xfrm>
              <a:off x="2111" y="2406"/>
              <a:ext cx="121" cy="47"/>
            </a:xfrm>
            <a:custGeom>
              <a:avLst/>
              <a:gdLst>
                <a:gd name="T0" fmla="*/ 597 w 648"/>
                <a:gd name="T1" fmla="*/ 249 h 249"/>
                <a:gd name="T2" fmla="*/ 50 w 648"/>
                <a:gd name="T3" fmla="*/ 249 h 249"/>
                <a:gd name="T4" fmla="*/ 0 w 648"/>
                <a:gd name="T5" fmla="*/ 198 h 249"/>
                <a:gd name="T6" fmla="*/ 0 w 648"/>
                <a:gd name="T7" fmla="*/ 50 h 249"/>
                <a:gd name="T8" fmla="*/ 50 w 648"/>
                <a:gd name="T9" fmla="*/ 0 h 249"/>
                <a:gd name="T10" fmla="*/ 597 w 648"/>
                <a:gd name="T11" fmla="*/ 0 h 249"/>
                <a:gd name="T12" fmla="*/ 648 w 648"/>
                <a:gd name="T13" fmla="*/ 50 h 249"/>
                <a:gd name="T14" fmla="*/ 648 w 648"/>
                <a:gd name="T15" fmla="*/ 198 h 249"/>
                <a:gd name="T16" fmla="*/ 597 w 648"/>
                <a:gd name="T17" fmla="*/ 249 h 249"/>
                <a:gd name="T18" fmla="*/ 50 w 648"/>
                <a:gd name="T19" fmla="*/ 35 h 249"/>
                <a:gd name="T20" fmla="*/ 36 w 648"/>
                <a:gd name="T21" fmla="*/ 50 h 249"/>
                <a:gd name="T22" fmla="*/ 36 w 648"/>
                <a:gd name="T23" fmla="*/ 198 h 249"/>
                <a:gd name="T24" fmla="*/ 50 w 648"/>
                <a:gd name="T25" fmla="*/ 213 h 249"/>
                <a:gd name="T26" fmla="*/ 597 w 648"/>
                <a:gd name="T27" fmla="*/ 213 h 249"/>
                <a:gd name="T28" fmla="*/ 612 w 648"/>
                <a:gd name="T29" fmla="*/ 198 h 249"/>
                <a:gd name="T30" fmla="*/ 612 w 648"/>
                <a:gd name="T31" fmla="*/ 50 h 249"/>
                <a:gd name="T32" fmla="*/ 597 w 648"/>
                <a:gd name="T33" fmla="*/ 35 h 249"/>
                <a:gd name="T34" fmla="*/ 50 w 648"/>
                <a:gd name="T35" fmla="*/ 3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8" h="249">
                  <a:moveTo>
                    <a:pt x="597" y="249"/>
                  </a:moveTo>
                  <a:cubicBezTo>
                    <a:pt x="50" y="249"/>
                    <a:pt x="50" y="249"/>
                    <a:pt x="50" y="249"/>
                  </a:cubicBezTo>
                  <a:cubicBezTo>
                    <a:pt x="22" y="249"/>
                    <a:pt x="0" y="226"/>
                    <a:pt x="0" y="19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625" y="0"/>
                    <a:pt x="648" y="22"/>
                    <a:pt x="648" y="50"/>
                  </a:cubicBezTo>
                  <a:cubicBezTo>
                    <a:pt x="648" y="198"/>
                    <a:pt x="648" y="198"/>
                    <a:pt x="648" y="198"/>
                  </a:cubicBezTo>
                  <a:cubicBezTo>
                    <a:pt x="648" y="226"/>
                    <a:pt x="625" y="249"/>
                    <a:pt x="597" y="249"/>
                  </a:cubicBezTo>
                  <a:close/>
                  <a:moveTo>
                    <a:pt x="50" y="35"/>
                  </a:moveTo>
                  <a:cubicBezTo>
                    <a:pt x="42" y="35"/>
                    <a:pt x="36" y="42"/>
                    <a:pt x="36" y="50"/>
                  </a:cubicBezTo>
                  <a:cubicBezTo>
                    <a:pt x="36" y="198"/>
                    <a:pt x="36" y="198"/>
                    <a:pt x="36" y="198"/>
                  </a:cubicBezTo>
                  <a:cubicBezTo>
                    <a:pt x="36" y="206"/>
                    <a:pt x="42" y="213"/>
                    <a:pt x="50" y="213"/>
                  </a:cubicBezTo>
                  <a:cubicBezTo>
                    <a:pt x="597" y="213"/>
                    <a:pt x="597" y="213"/>
                    <a:pt x="597" y="213"/>
                  </a:cubicBezTo>
                  <a:cubicBezTo>
                    <a:pt x="605" y="213"/>
                    <a:pt x="612" y="206"/>
                    <a:pt x="612" y="198"/>
                  </a:cubicBezTo>
                  <a:cubicBezTo>
                    <a:pt x="612" y="50"/>
                    <a:pt x="612" y="50"/>
                    <a:pt x="612" y="50"/>
                  </a:cubicBezTo>
                  <a:cubicBezTo>
                    <a:pt x="612" y="42"/>
                    <a:pt x="605" y="35"/>
                    <a:pt x="597" y="35"/>
                  </a:cubicBezTo>
                  <a:lnTo>
                    <a:pt x="5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28F7BFC6-FB54-44C3-820C-F3CB747B8A7A}"/>
              </a:ext>
            </a:extLst>
          </p:cNvPr>
          <p:cNvGrpSpPr/>
          <p:nvPr/>
        </p:nvGrpSpPr>
        <p:grpSpPr>
          <a:xfrm>
            <a:off x="121450" y="607361"/>
            <a:ext cx="8880164" cy="3954389"/>
            <a:chOff x="149235" y="443293"/>
            <a:chExt cx="8880164" cy="3954389"/>
          </a:xfrm>
          <a:effectLst>
            <a:outerShdw blurRad="520700" dist="114300" dir="8280000" algn="tr" rotWithShape="0">
              <a:prstClr val="black">
                <a:alpha val="40000"/>
              </a:prstClr>
            </a:outerShdw>
          </a:effectLst>
        </p:grpSpPr>
        <p:pic>
          <p:nvPicPr>
            <p:cNvPr id="99" name="图片 98">
              <a:extLst>
                <a:ext uri="{FF2B5EF4-FFF2-40B4-BE49-F238E27FC236}">
                  <a16:creationId xmlns:a16="http://schemas.microsoft.com/office/drawing/2014/main" id="{88F8A6EF-CA77-40E3-9C43-C309F8663B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9"/>
            <a:stretch/>
          </p:blipFill>
          <p:spPr>
            <a:xfrm>
              <a:off x="163373" y="443293"/>
              <a:ext cx="8851889" cy="3954389"/>
            </a:xfrm>
            <a:prstGeom prst="rect">
              <a:avLst/>
            </a:prstGeom>
          </p:spPr>
        </p:pic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B146D819-93DC-40EE-8638-507D8F95E8BB}"/>
                </a:ext>
              </a:extLst>
            </p:cNvPr>
            <p:cNvSpPr/>
            <p:nvPr/>
          </p:nvSpPr>
          <p:spPr>
            <a:xfrm>
              <a:off x="149235" y="443293"/>
              <a:ext cx="8880164" cy="3954389"/>
            </a:xfrm>
            <a:prstGeom prst="rect">
              <a:avLst/>
            </a:prstGeom>
            <a:solidFill>
              <a:schemeClr val="bg2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AutoShape 2" descr="查看源图像">
            <a:extLst>
              <a:ext uri="{FF2B5EF4-FFF2-40B4-BE49-F238E27FC236}">
                <a16:creationId xmlns:a16="http://schemas.microsoft.com/office/drawing/2014/main" id="{841C46DA-54DA-4556-9B14-339F004F11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A2CA3F4-B559-42F9-AB3B-0001651B2603}"/>
              </a:ext>
            </a:extLst>
          </p:cNvPr>
          <p:cNvGrpSpPr/>
          <p:nvPr/>
        </p:nvGrpSpPr>
        <p:grpSpPr>
          <a:xfrm>
            <a:off x="2571542" y="948600"/>
            <a:ext cx="3942979" cy="1074042"/>
            <a:chOff x="2571542" y="948600"/>
            <a:chExt cx="3942979" cy="107404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CDE146C-17D2-4C12-B155-6592A8E12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1542" y="955573"/>
              <a:ext cx="910235" cy="811627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A9D3772-FE97-4FF2-8125-0912086231FA}"/>
                </a:ext>
              </a:extLst>
            </p:cNvPr>
            <p:cNvSpPr txBox="1"/>
            <p:nvPr/>
          </p:nvSpPr>
          <p:spPr>
            <a:xfrm>
              <a:off x="3624584" y="948600"/>
              <a:ext cx="279654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latin typeface="华文行楷" panose="02010800040101010101" pitchFamily="2" charset="-122"/>
                  <a:ea typeface="华文行楷" panose="02010800040101010101" pitchFamily="2" charset="-122"/>
                </a:rPr>
                <a:t>北京化工大学</a:t>
              </a:r>
              <a:endParaRPr lang="en-US" altLang="zh-CN" sz="3200" b="1" dirty="0"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  <a:p>
              <a:endPara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85BAC18-0235-4500-BCA3-BF4C49857341}"/>
                </a:ext>
              </a:extLst>
            </p:cNvPr>
            <p:cNvSpPr txBox="1"/>
            <p:nvPr/>
          </p:nvSpPr>
          <p:spPr>
            <a:xfrm>
              <a:off x="3431079" y="1514811"/>
              <a:ext cx="308344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Beijing University Of Chemical Technology</a:t>
              </a:r>
            </a:p>
            <a:p>
              <a:endParaRPr lang="zh-CN" altLang="en-US" dirty="0"/>
            </a:p>
          </p:txBody>
        </p:sp>
      </p:grpSp>
      <p:sp>
        <p:nvSpPr>
          <p:cNvPr id="172" name="文本框 17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FEAE7A14-BE8D-434D-BDA3-BAF16BAF5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6817" y="2019890"/>
            <a:ext cx="5393600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基于小波变换和支持向量机的</a:t>
            </a:r>
            <a:endParaRPr lang="en-US" altLang="zh-CN" sz="2400" b="1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癫痫脑电信号分类</a:t>
            </a:r>
          </a:p>
        </p:txBody>
      </p:sp>
      <p:sp>
        <p:nvSpPr>
          <p:cNvPr id="173" name="文本框 17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C98EE346-5296-43AC-88BF-2BBAEADA1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637" y="2880480"/>
            <a:ext cx="5997525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spc="3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中期答辩</a:t>
            </a:r>
          </a:p>
        </p:txBody>
      </p: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BFB1E548-5522-42BD-9648-CD8F6F0D8DEB}"/>
              </a:ext>
            </a:extLst>
          </p:cNvPr>
          <p:cNvCxnSpPr/>
          <p:nvPr/>
        </p:nvCxnSpPr>
        <p:spPr>
          <a:xfrm>
            <a:off x="4563862" y="3234446"/>
            <a:ext cx="2795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>
            <a:extLst>
              <a:ext uri="{FF2B5EF4-FFF2-40B4-BE49-F238E27FC236}">
                <a16:creationId xmlns:a16="http://schemas.microsoft.com/office/drawing/2014/main" id="{90D2BCF1-C7E1-4EFF-8DC5-7CD80B03AFE0}"/>
              </a:ext>
            </a:extLst>
          </p:cNvPr>
          <p:cNvSpPr/>
          <p:nvPr/>
        </p:nvSpPr>
        <p:spPr>
          <a:xfrm>
            <a:off x="1682741" y="3357026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76" name="文本框 175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3EB445C3-7B86-4012-A408-15A966B8C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2337" y="3378664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日期：</a:t>
            </a:r>
            <a:r>
              <a:rPr lang="en-US" altLang="zh-CN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2020.4.22</a:t>
            </a:r>
            <a:endParaRPr lang="zh-CN" altLang="en-US" sz="1400" dirty="0">
              <a:solidFill>
                <a:schemeClr val="accent1"/>
              </a:solidFill>
              <a:latin typeface="方正准圆简体" panose="03000509000000000000" pitchFamily="65" charset="-122"/>
              <a:ea typeface="方正准圆简体" panose="03000509000000000000" pitchFamily="65" charset="-122"/>
              <a:sym typeface="Calibri" panose="020F0502020204030204" pitchFamily="34" charset="0"/>
            </a:endParaRPr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CDC6D37B-316E-4416-9962-9EDA2C4712E0}"/>
              </a:ext>
            </a:extLst>
          </p:cNvPr>
          <p:cNvSpPr/>
          <p:nvPr/>
        </p:nvSpPr>
        <p:spPr>
          <a:xfrm>
            <a:off x="3741346" y="3357026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78" name="文本框 17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F2B550B8-93FE-4497-A9B4-B6535C45C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9755" y="3378664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答辩人：陈帅华</a:t>
            </a:r>
          </a:p>
        </p:txBody>
      </p:sp>
      <p:grpSp>
        <p:nvGrpSpPr>
          <p:cNvPr id="179" name="Group 59">
            <a:extLst>
              <a:ext uri="{FF2B5EF4-FFF2-40B4-BE49-F238E27FC236}">
                <a16:creationId xmlns:a16="http://schemas.microsoft.com/office/drawing/2014/main" id="{41EED87E-5B06-4976-803A-EEE411B4DB2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46870" y="3413476"/>
            <a:ext cx="218168" cy="238153"/>
            <a:chOff x="1066" y="1985"/>
            <a:chExt cx="262" cy="286"/>
          </a:xfrm>
          <a:solidFill>
            <a:schemeClr val="bg1"/>
          </a:solidFill>
        </p:grpSpPr>
        <p:sp>
          <p:nvSpPr>
            <p:cNvPr id="180" name="Freeform 60">
              <a:extLst>
                <a:ext uri="{FF2B5EF4-FFF2-40B4-BE49-F238E27FC236}">
                  <a16:creationId xmlns:a16="http://schemas.microsoft.com/office/drawing/2014/main" id="{A1B5C604-19CD-4A56-9C7E-F23208C42A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6" y="2005"/>
              <a:ext cx="262" cy="266"/>
            </a:xfrm>
            <a:custGeom>
              <a:avLst/>
              <a:gdLst>
                <a:gd name="T0" fmla="*/ 572 w 642"/>
                <a:gd name="T1" fmla="*/ 655 h 655"/>
                <a:gd name="T2" fmla="*/ 70 w 642"/>
                <a:gd name="T3" fmla="*/ 655 h 655"/>
                <a:gd name="T4" fmla="*/ 19 w 642"/>
                <a:gd name="T5" fmla="*/ 630 h 655"/>
                <a:gd name="T6" fmla="*/ 0 w 642"/>
                <a:gd name="T7" fmla="*/ 575 h 655"/>
                <a:gd name="T8" fmla="*/ 0 w 642"/>
                <a:gd name="T9" fmla="*/ 80 h 655"/>
                <a:gd name="T10" fmla="*/ 19 w 642"/>
                <a:gd name="T11" fmla="*/ 25 h 655"/>
                <a:gd name="T12" fmla="*/ 70 w 642"/>
                <a:gd name="T13" fmla="*/ 0 h 655"/>
                <a:gd name="T14" fmla="*/ 93 w 642"/>
                <a:gd name="T15" fmla="*/ 0 h 655"/>
                <a:gd name="T16" fmla="*/ 111 w 642"/>
                <a:gd name="T17" fmla="*/ 18 h 655"/>
                <a:gd name="T18" fmla="*/ 93 w 642"/>
                <a:gd name="T19" fmla="*/ 36 h 655"/>
                <a:gd name="T20" fmla="*/ 70 w 642"/>
                <a:gd name="T21" fmla="*/ 36 h 655"/>
                <a:gd name="T22" fmla="*/ 47 w 642"/>
                <a:gd name="T23" fmla="*/ 48 h 655"/>
                <a:gd name="T24" fmla="*/ 36 w 642"/>
                <a:gd name="T25" fmla="*/ 80 h 655"/>
                <a:gd name="T26" fmla="*/ 36 w 642"/>
                <a:gd name="T27" fmla="*/ 575 h 655"/>
                <a:gd name="T28" fmla="*/ 47 w 642"/>
                <a:gd name="T29" fmla="*/ 607 h 655"/>
                <a:gd name="T30" fmla="*/ 70 w 642"/>
                <a:gd name="T31" fmla="*/ 619 h 655"/>
                <a:gd name="T32" fmla="*/ 572 w 642"/>
                <a:gd name="T33" fmla="*/ 619 h 655"/>
                <a:gd name="T34" fmla="*/ 595 w 642"/>
                <a:gd name="T35" fmla="*/ 607 h 655"/>
                <a:gd name="T36" fmla="*/ 606 w 642"/>
                <a:gd name="T37" fmla="*/ 575 h 655"/>
                <a:gd name="T38" fmla="*/ 606 w 642"/>
                <a:gd name="T39" fmla="*/ 80 h 655"/>
                <a:gd name="T40" fmla="*/ 595 w 642"/>
                <a:gd name="T41" fmla="*/ 48 h 655"/>
                <a:gd name="T42" fmla="*/ 572 w 642"/>
                <a:gd name="T43" fmla="*/ 36 h 655"/>
                <a:gd name="T44" fmla="*/ 547 w 642"/>
                <a:gd name="T45" fmla="*/ 36 h 655"/>
                <a:gd name="T46" fmla="*/ 529 w 642"/>
                <a:gd name="T47" fmla="*/ 18 h 655"/>
                <a:gd name="T48" fmla="*/ 547 w 642"/>
                <a:gd name="T49" fmla="*/ 0 h 655"/>
                <a:gd name="T50" fmla="*/ 572 w 642"/>
                <a:gd name="T51" fmla="*/ 0 h 655"/>
                <a:gd name="T52" fmla="*/ 622 w 642"/>
                <a:gd name="T53" fmla="*/ 25 h 655"/>
                <a:gd name="T54" fmla="*/ 642 w 642"/>
                <a:gd name="T55" fmla="*/ 80 h 655"/>
                <a:gd name="T56" fmla="*/ 642 w 642"/>
                <a:gd name="T57" fmla="*/ 575 h 655"/>
                <a:gd name="T58" fmla="*/ 622 w 642"/>
                <a:gd name="T59" fmla="*/ 630 h 655"/>
                <a:gd name="T60" fmla="*/ 572 w 642"/>
                <a:gd name="T61" fmla="*/ 655 h 655"/>
                <a:gd name="T62" fmla="*/ 418 w 642"/>
                <a:gd name="T63" fmla="*/ 36 h 655"/>
                <a:gd name="T64" fmla="*/ 224 w 642"/>
                <a:gd name="T65" fmla="*/ 36 h 655"/>
                <a:gd name="T66" fmla="*/ 206 w 642"/>
                <a:gd name="T67" fmla="*/ 18 h 655"/>
                <a:gd name="T68" fmla="*/ 224 w 642"/>
                <a:gd name="T69" fmla="*/ 0 h 655"/>
                <a:gd name="T70" fmla="*/ 418 w 642"/>
                <a:gd name="T71" fmla="*/ 0 h 655"/>
                <a:gd name="T72" fmla="*/ 436 w 642"/>
                <a:gd name="T73" fmla="*/ 18 h 655"/>
                <a:gd name="T74" fmla="*/ 418 w 642"/>
                <a:gd name="T75" fmla="*/ 36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2" h="655">
                  <a:moveTo>
                    <a:pt x="572" y="655"/>
                  </a:moveTo>
                  <a:cubicBezTo>
                    <a:pt x="70" y="655"/>
                    <a:pt x="70" y="655"/>
                    <a:pt x="70" y="655"/>
                  </a:cubicBezTo>
                  <a:cubicBezTo>
                    <a:pt x="51" y="655"/>
                    <a:pt x="33" y="646"/>
                    <a:pt x="19" y="630"/>
                  </a:cubicBezTo>
                  <a:cubicBezTo>
                    <a:pt x="7" y="615"/>
                    <a:pt x="0" y="596"/>
                    <a:pt x="0" y="5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60"/>
                    <a:pt x="7" y="40"/>
                    <a:pt x="19" y="25"/>
                  </a:cubicBezTo>
                  <a:cubicBezTo>
                    <a:pt x="33" y="9"/>
                    <a:pt x="51" y="0"/>
                    <a:pt x="70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11" y="8"/>
                    <a:pt x="111" y="18"/>
                  </a:cubicBezTo>
                  <a:cubicBezTo>
                    <a:pt x="111" y="28"/>
                    <a:pt x="103" y="36"/>
                    <a:pt x="93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1" y="36"/>
                    <a:pt x="53" y="40"/>
                    <a:pt x="47" y="48"/>
                  </a:cubicBezTo>
                  <a:cubicBezTo>
                    <a:pt x="40" y="56"/>
                    <a:pt x="36" y="68"/>
                    <a:pt x="36" y="80"/>
                  </a:cubicBezTo>
                  <a:cubicBezTo>
                    <a:pt x="36" y="575"/>
                    <a:pt x="36" y="575"/>
                    <a:pt x="36" y="575"/>
                  </a:cubicBezTo>
                  <a:cubicBezTo>
                    <a:pt x="36" y="587"/>
                    <a:pt x="40" y="599"/>
                    <a:pt x="47" y="607"/>
                  </a:cubicBezTo>
                  <a:cubicBezTo>
                    <a:pt x="53" y="615"/>
                    <a:pt x="61" y="619"/>
                    <a:pt x="70" y="619"/>
                  </a:cubicBezTo>
                  <a:cubicBezTo>
                    <a:pt x="572" y="619"/>
                    <a:pt x="572" y="619"/>
                    <a:pt x="572" y="619"/>
                  </a:cubicBezTo>
                  <a:cubicBezTo>
                    <a:pt x="580" y="619"/>
                    <a:pt x="588" y="615"/>
                    <a:pt x="595" y="607"/>
                  </a:cubicBezTo>
                  <a:cubicBezTo>
                    <a:pt x="602" y="599"/>
                    <a:pt x="606" y="587"/>
                    <a:pt x="606" y="575"/>
                  </a:cubicBezTo>
                  <a:cubicBezTo>
                    <a:pt x="606" y="80"/>
                    <a:pt x="606" y="80"/>
                    <a:pt x="606" y="80"/>
                  </a:cubicBezTo>
                  <a:cubicBezTo>
                    <a:pt x="606" y="68"/>
                    <a:pt x="602" y="56"/>
                    <a:pt x="595" y="48"/>
                  </a:cubicBezTo>
                  <a:cubicBezTo>
                    <a:pt x="588" y="40"/>
                    <a:pt x="580" y="36"/>
                    <a:pt x="572" y="36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37" y="36"/>
                    <a:pt x="529" y="28"/>
                    <a:pt x="529" y="18"/>
                  </a:cubicBezTo>
                  <a:cubicBezTo>
                    <a:pt x="529" y="8"/>
                    <a:pt x="537" y="0"/>
                    <a:pt x="547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1" y="0"/>
                    <a:pt x="609" y="9"/>
                    <a:pt x="622" y="25"/>
                  </a:cubicBezTo>
                  <a:cubicBezTo>
                    <a:pt x="635" y="40"/>
                    <a:pt x="642" y="60"/>
                    <a:pt x="642" y="80"/>
                  </a:cubicBezTo>
                  <a:cubicBezTo>
                    <a:pt x="642" y="575"/>
                    <a:pt x="642" y="575"/>
                    <a:pt x="642" y="575"/>
                  </a:cubicBezTo>
                  <a:cubicBezTo>
                    <a:pt x="642" y="596"/>
                    <a:pt x="635" y="615"/>
                    <a:pt x="622" y="630"/>
                  </a:cubicBezTo>
                  <a:cubicBezTo>
                    <a:pt x="609" y="646"/>
                    <a:pt x="591" y="655"/>
                    <a:pt x="572" y="655"/>
                  </a:cubicBezTo>
                  <a:close/>
                  <a:moveTo>
                    <a:pt x="418" y="36"/>
                  </a:moveTo>
                  <a:cubicBezTo>
                    <a:pt x="224" y="36"/>
                    <a:pt x="224" y="36"/>
                    <a:pt x="224" y="36"/>
                  </a:cubicBezTo>
                  <a:cubicBezTo>
                    <a:pt x="214" y="36"/>
                    <a:pt x="206" y="28"/>
                    <a:pt x="206" y="18"/>
                  </a:cubicBezTo>
                  <a:cubicBezTo>
                    <a:pt x="206" y="8"/>
                    <a:pt x="214" y="0"/>
                    <a:pt x="224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28" y="0"/>
                    <a:pt x="436" y="8"/>
                    <a:pt x="436" y="18"/>
                  </a:cubicBezTo>
                  <a:cubicBezTo>
                    <a:pt x="436" y="28"/>
                    <a:pt x="428" y="36"/>
                    <a:pt x="4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1" name="Freeform 61">
              <a:extLst>
                <a:ext uri="{FF2B5EF4-FFF2-40B4-BE49-F238E27FC236}">
                  <a16:creationId xmlns:a16="http://schemas.microsoft.com/office/drawing/2014/main" id="{FCBF5BC8-0F33-403A-B481-01819E7E58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4" y="1985"/>
              <a:ext cx="146" cy="64"/>
            </a:xfrm>
            <a:custGeom>
              <a:avLst/>
              <a:gdLst>
                <a:gd name="T0" fmla="*/ 18 w 357"/>
                <a:gd name="T1" fmla="*/ 0 h 157"/>
                <a:gd name="T2" fmla="*/ 36 w 357"/>
                <a:gd name="T3" fmla="*/ 18 h 157"/>
                <a:gd name="T4" fmla="*/ 36 w 357"/>
                <a:gd name="T5" fmla="*/ 139 h 157"/>
                <a:gd name="T6" fmla="*/ 18 w 357"/>
                <a:gd name="T7" fmla="*/ 157 h 157"/>
                <a:gd name="T8" fmla="*/ 0 w 357"/>
                <a:gd name="T9" fmla="*/ 139 h 157"/>
                <a:gd name="T10" fmla="*/ 0 w 357"/>
                <a:gd name="T11" fmla="*/ 18 h 157"/>
                <a:gd name="T12" fmla="*/ 18 w 357"/>
                <a:gd name="T13" fmla="*/ 0 h 157"/>
                <a:gd name="T14" fmla="*/ 339 w 357"/>
                <a:gd name="T15" fmla="*/ 0 h 157"/>
                <a:gd name="T16" fmla="*/ 357 w 357"/>
                <a:gd name="T17" fmla="*/ 18 h 157"/>
                <a:gd name="T18" fmla="*/ 357 w 357"/>
                <a:gd name="T19" fmla="*/ 139 h 157"/>
                <a:gd name="T20" fmla="*/ 339 w 357"/>
                <a:gd name="T21" fmla="*/ 157 h 157"/>
                <a:gd name="T22" fmla="*/ 321 w 357"/>
                <a:gd name="T23" fmla="*/ 139 h 157"/>
                <a:gd name="T24" fmla="*/ 321 w 357"/>
                <a:gd name="T25" fmla="*/ 18 h 157"/>
                <a:gd name="T26" fmla="*/ 339 w 357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157">
                  <a:moveTo>
                    <a:pt x="18" y="0"/>
                  </a:moveTo>
                  <a:cubicBezTo>
                    <a:pt x="28" y="0"/>
                    <a:pt x="36" y="8"/>
                    <a:pt x="36" y="1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49"/>
                    <a:pt x="28" y="157"/>
                    <a:pt x="18" y="157"/>
                  </a:cubicBezTo>
                  <a:cubicBezTo>
                    <a:pt x="8" y="157"/>
                    <a:pt x="0" y="149"/>
                    <a:pt x="0" y="1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  <a:moveTo>
                    <a:pt x="339" y="0"/>
                  </a:moveTo>
                  <a:cubicBezTo>
                    <a:pt x="349" y="0"/>
                    <a:pt x="357" y="8"/>
                    <a:pt x="357" y="1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7" y="149"/>
                    <a:pt x="349" y="157"/>
                    <a:pt x="339" y="157"/>
                  </a:cubicBezTo>
                  <a:cubicBezTo>
                    <a:pt x="329" y="157"/>
                    <a:pt x="321" y="149"/>
                    <a:pt x="321" y="139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8"/>
                    <a:pt x="329" y="0"/>
                    <a:pt x="3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2" name="Freeform 62">
              <a:extLst>
                <a:ext uri="{FF2B5EF4-FFF2-40B4-BE49-F238E27FC236}">
                  <a16:creationId xmlns:a16="http://schemas.microsoft.com/office/drawing/2014/main" id="{89FF9036-5F12-4244-ABDC-F1FFD7E4DE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4" y="2044"/>
              <a:ext cx="246" cy="183"/>
            </a:xfrm>
            <a:custGeom>
              <a:avLst/>
              <a:gdLst>
                <a:gd name="T0" fmla="*/ 0 w 603"/>
                <a:gd name="T1" fmla="*/ 18 h 450"/>
                <a:gd name="T2" fmla="*/ 18 w 603"/>
                <a:gd name="T3" fmla="*/ 0 h 450"/>
                <a:gd name="T4" fmla="*/ 585 w 603"/>
                <a:gd name="T5" fmla="*/ 0 h 450"/>
                <a:gd name="T6" fmla="*/ 603 w 603"/>
                <a:gd name="T7" fmla="*/ 18 h 450"/>
                <a:gd name="T8" fmla="*/ 585 w 603"/>
                <a:gd name="T9" fmla="*/ 36 h 450"/>
                <a:gd name="T10" fmla="*/ 18 w 603"/>
                <a:gd name="T11" fmla="*/ 36 h 450"/>
                <a:gd name="T12" fmla="*/ 0 w 603"/>
                <a:gd name="T13" fmla="*/ 18 h 450"/>
                <a:gd name="T14" fmla="*/ 306 w 603"/>
                <a:gd name="T15" fmla="*/ 450 h 450"/>
                <a:gd name="T16" fmla="*/ 184 w 603"/>
                <a:gd name="T17" fmla="*/ 400 h 450"/>
                <a:gd name="T18" fmla="*/ 134 w 603"/>
                <a:gd name="T19" fmla="*/ 279 h 450"/>
                <a:gd name="T20" fmla="*/ 184 w 603"/>
                <a:gd name="T21" fmla="*/ 158 h 450"/>
                <a:gd name="T22" fmla="*/ 306 w 603"/>
                <a:gd name="T23" fmla="*/ 107 h 450"/>
                <a:gd name="T24" fmla="*/ 324 w 603"/>
                <a:gd name="T25" fmla="*/ 125 h 450"/>
                <a:gd name="T26" fmla="*/ 306 w 603"/>
                <a:gd name="T27" fmla="*/ 143 h 450"/>
                <a:gd name="T28" fmla="*/ 170 w 603"/>
                <a:gd name="T29" fmla="*/ 279 h 450"/>
                <a:gd name="T30" fmla="*/ 306 w 603"/>
                <a:gd name="T31" fmla="*/ 414 h 450"/>
                <a:gd name="T32" fmla="*/ 441 w 603"/>
                <a:gd name="T33" fmla="*/ 279 h 450"/>
                <a:gd name="T34" fmla="*/ 459 w 603"/>
                <a:gd name="T35" fmla="*/ 261 h 450"/>
                <a:gd name="T36" fmla="*/ 477 w 603"/>
                <a:gd name="T37" fmla="*/ 279 h 450"/>
                <a:gd name="T38" fmla="*/ 427 w 603"/>
                <a:gd name="T39" fmla="*/ 400 h 450"/>
                <a:gd name="T40" fmla="*/ 306 w 603"/>
                <a:gd name="T41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450">
                  <a:moveTo>
                    <a:pt x="0" y="18"/>
                  </a:moveTo>
                  <a:cubicBezTo>
                    <a:pt x="0" y="8"/>
                    <a:pt x="8" y="0"/>
                    <a:pt x="18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95" y="0"/>
                    <a:pt x="603" y="8"/>
                    <a:pt x="603" y="18"/>
                  </a:cubicBezTo>
                  <a:cubicBezTo>
                    <a:pt x="603" y="28"/>
                    <a:pt x="595" y="36"/>
                    <a:pt x="585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lose/>
                  <a:moveTo>
                    <a:pt x="306" y="450"/>
                  </a:moveTo>
                  <a:cubicBezTo>
                    <a:pt x="260" y="450"/>
                    <a:pt x="217" y="433"/>
                    <a:pt x="184" y="400"/>
                  </a:cubicBezTo>
                  <a:cubicBezTo>
                    <a:pt x="152" y="368"/>
                    <a:pt x="134" y="325"/>
                    <a:pt x="134" y="279"/>
                  </a:cubicBezTo>
                  <a:cubicBezTo>
                    <a:pt x="134" y="233"/>
                    <a:pt x="152" y="190"/>
                    <a:pt x="184" y="158"/>
                  </a:cubicBezTo>
                  <a:cubicBezTo>
                    <a:pt x="217" y="125"/>
                    <a:pt x="260" y="107"/>
                    <a:pt x="306" y="107"/>
                  </a:cubicBezTo>
                  <a:cubicBezTo>
                    <a:pt x="316" y="107"/>
                    <a:pt x="324" y="115"/>
                    <a:pt x="324" y="125"/>
                  </a:cubicBezTo>
                  <a:cubicBezTo>
                    <a:pt x="324" y="135"/>
                    <a:pt x="316" y="143"/>
                    <a:pt x="306" y="143"/>
                  </a:cubicBezTo>
                  <a:cubicBezTo>
                    <a:pt x="231" y="143"/>
                    <a:pt x="170" y="204"/>
                    <a:pt x="170" y="279"/>
                  </a:cubicBezTo>
                  <a:cubicBezTo>
                    <a:pt x="170" y="354"/>
                    <a:pt x="231" y="414"/>
                    <a:pt x="306" y="414"/>
                  </a:cubicBezTo>
                  <a:cubicBezTo>
                    <a:pt x="380" y="414"/>
                    <a:pt x="441" y="354"/>
                    <a:pt x="441" y="279"/>
                  </a:cubicBezTo>
                  <a:cubicBezTo>
                    <a:pt x="441" y="269"/>
                    <a:pt x="449" y="261"/>
                    <a:pt x="459" y="261"/>
                  </a:cubicBezTo>
                  <a:cubicBezTo>
                    <a:pt x="469" y="261"/>
                    <a:pt x="477" y="269"/>
                    <a:pt x="477" y="279"/>
                  </a:cubicBezTo>
                  <a:cubicBezTo>
                    <a:pt x="477" y="325"/>
                    <a:pt x="459" y="368"/>
                    <a:pt x="427" y="400"/>
                  </a:cubicBezTo>
                  <a:cubicBezTo>
                    <a:pt x="395" y="433"/>
                    <a:pt x="351" y="450"/>
                    <a:pt x="306" y="4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3" name="Freeform 63">
              <a:extLst>
                <a:ext uri="{FF2B5EF4-FFF2-40B4-BE49-F238E27FC236}">
                  <a16:creationId xmlns:a16="http://schemas.microsoft.com/office/drawing/2014/main" id="{F69F7002-726E-4BCB-AD13-FDEB76398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3" y="2088"/>
              <a:ext cx="53" cy="72"/>
            </a:xfrm>
            <a:custGeom>
              <a:avLst/>
              <a:gdLst>
                <a:gd name="T0" fmla="*/ 113 w 131"/>
                <a:gd name="T1" fmla="*/ 176 h 176"/>
                <a:gd name="T2" fmla="*/ 18 w 131"/>
                <a:gd name="T3" fmla="*/ 176 h 176"/>
                <a:gd name="T4" fmla="*/ 0 w 131"/>
                <a:gd name="T5" fmla="*/ 158 h 176"/>
                <a:gd name="T6" fmla="*/ 0 w 131"/>
                <a:gd name="T7" fmla="*/ 18 h 176"/>
                <a:gd name="T8" fmla="*/ 18 w 131"/>
                <a:gd name="T9" fmla="*/ 0 h 176"/>
                <a:gd name="T10" fmla="*/ 36 w 131"/>
                <a:gd name="T11" fmla="*/ 18 h 176"/>
                <a:gd name="T12" fmla="*/ 36 w 131"/>
                <a:gd name="T13" fmla="*/ 140 h 176"/>
                <a:gd name="T14" fmla="*/ 113 w 131"/>
                <a:gd name="T15" fmla="*/ 140 h 176"/>
                <a:gd name="T16" fmla="*/ 131 w 131"/>
                <a:gd name="T17" fmla="*/ 158 h 176"/>
                <a:gd name="T18" fmla="*/ 113 w 131"/>
                <a:gd name="T1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76">
                  <a:moveTo>
                    <a:pt x="113" y="176"/>
                  </a:moveTo>
                  <a:cubicBezTo>
                    <a:pt x="18" y="176"/>
                    <a:pt x="18" y="176"/>
                    <a:pt x="18" y="176"/>
                  </a:cubicBezTo>
                  <a:cubicBezTo>
                    <a:pt x="8" y="176"/>
                    <a:pt x="0" y="168"/>
                    <a:pt x="0" y="15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23" y="140"/>
                    <a:pt x="131" y="148"/>
                    <a:pt x="131" y="158"/>
                  </a:cubicBezTo>
                  <a:cubicBezTo>
                    <a:pt x="131" y="168"/>
                    <a:pt x="123" y="176"/>
                    <a:pt x="113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184" name="Group 66">
            <a:extLst>
              <a:ext uri="{FF2B5EF4-FFF2-40B4-BE49-F238E27FC236}">
                <a16:creationId xmlns:a16="http://schemas.microsoft.com/office/drawing/2014/main" id="{E18EF393-B413-4C67-9C2C-A6BA07E8E8C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20829" y="3428571"/>
            <a:ext cx="192087" cy="207963"/>
            <a:chOff x="2111" y="2322"/>
            <a:chExt cx="121" cy="131"/>
          </a:xfrm>
          <a:solidFill>
            <a:schemeClr val="bg1"/>
          </a:solidFill>
        </p:grpSpPr>
        <p:sp>
          <p:nvSpPr>
            <p:cNvPr id="185" name="Freeform 67">
              <a:extLst>
                <a:ext uri="{FF2B5EF4-FFF2-40B4-BE49-F238E27FC236}">
                  <a16:creationId xmlns:a16="http://schemas.microsoft.com/office/drawing/2014/main" id="{00B6243F-F747-4AFC-8D5B-EFBDC1D65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" y="2350"/>
              <a:ext cx="40" cy="37"/>
            </a:xfrm>
            <a:custGeom>
              <a:avLst/>
              <a:gdLst>
                <a:gd name="T0" fmla="*/ 89 w 213"/>
                <a:gd name="T1" fmla="*/ 19 h 198"/>
                <a:gd name="T2" fmla="*/ 196 w 213"/>
                <a:gd name="T3" fmla="*/ 143 h 198"/>
                <a:gd name="T4" fmla="*/ 208 w 213"/>
                <a:gd name="T5" fmla="*/ 189 h 198"/>
                <a:gd name="T6" fmla="*/ 206 w 213"/>
                <a:gd name="T7" fmla="*/ 191 h 198"/>
                <a:gd name="T8" fmla="*/ 158 w 213"/>
                <a:gd name="T9" fmla="*/ 186 h 198"/>
                <a:gd name="T10" fmla="*/ 22 w 213"/>
                <a:gd name="T11" fmla="*/ 92 h 198"/>
                <a:gd name="T12" fmla="*/ 13 w 213"/>
                <a:gd name="T13" fmla="*/ 44 h 198"/>
                <a:gd name="T14" fmla="*/ 40 w 213"/>
                <a:gd name="T15" fmla="*/ 15 h 198"/>
                <a:gd name="T16" fmla="*/ 89 w 213"/>
                <a:gd name="T17" fmla="*/ 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198">
                  <a:moveTo>
                    <a:pt x="89" y="19"/>
                  </a:moveTo>
                  <a:cubicBezTo>
                    <a:pt x="196" y="143"/>
                    <a:pt x="196" y="143"/>
                    <a:pt x="196" y="143"/>
                  </a:cubicBezTo>
                  <a:cubicBezTo>
                    <a:pt x="210" y="160"/>
                    <a:pt x="213" y="183"/>
                    <a:pt x="208" y="189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0" y="197"/>
                    <a:pt x="176" y="198"/>
                    <a:pt x="158" y="186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4" y="80"/>
                    <a:pt x="0" y="58"/>
                    <a:pt x="13" y="4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3" y="0"/>
                    <a:pt x="74" y="2"/>
                    <a:pt x="89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6" name="Freeform 68">
              <a:extLst>
                <a:ext uri="{FF2B5EF4-FFF2-40B4-BE49-F238E27FC236}">
                  <a16:creationId xmlns:a16="http://schemas.microsoft.com/office/drawing/2014/main" id="{CA2994BB-9F0A-4289-924F-31A4B4979F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29" y="2322"/>
              <a:ext cx="71" cy="90"/>
            </a:xfrm>
            <a:custGeom>
              <a:avLst/>
              <a:gdLst>
                <a:gd name="T0" fmla="*/ 142 w 381"/>
                <a:gd name="T1" fmla="*/ 449 h 481"/>
                <a:gd name="T2" fmla="*/ 348 w 381"/>
                <a:gd name="T3" fmla="*/ 236 h 481"/>
                <a:gd name="T4" fmla="*/ 374 w 381"/>
                <a:gd name="T5" fmla="*/ 235 h 481"/>
                <a:gd name="T6" fmla="*/ 374 w 381"/>
                <a:gd name="T7" fmla="*/ 260 h 481"/>
                <a:gd name="T8" fmla="*/ 168 w 381"/>
                <a:gd name="T9" fmla="*/ 474 h 481"/>
                <a:gd name="T10" fmla="*/ 142 w 381"/>
                <a:gd name="T11" fmla="*/ 474 h 481"/>
                <a:gd name="T12" fmla="*/ 142 w 381"/>
                <a:gd name="T13" fmla="*/ 449 h 481"/>
                <a:gd name="T14" fmla="*/ 122 w 381"/>
                <a:gd name="T15" fmla="*/ 245 h 481"/>
                <a:gd name="T16" fmla="*/ 0 w 381"/>
                <a:gd name="T17" fmla="*/ 123 h 481"/>
                <a:gd name="T18" fmla="*/ 20 w 381"/>
                <a:gd name="T19" fmla="*/ 56 h 481"/>
                <a:gd name="T20" fmla="*/ 45 w 381"/>
                <a:gd name="T21" fmla="*/ 51 h 481"/>
                <a:gd name="T22" fmla="*/ 50 w 381"/>
                <a:gd name="T23" fmla="*/ 76 h 481"/>
                <a:gd name="T24" fmla="*/ 36 w 381"/>
                <a:gd name="T25" fmla="*/ 123 h 481"/>
                <a:gd name="T26" fmla="*/ 122 w 381"/>
                <a:gd name="T27" fmla="*/ 209 h 481"/>
                <a:gd name="T28" fmla="*/ 209 w 381"/>
                <a:gd name="T29" fmla="*/ 123 h 481"/>
                <a:gd name="T30" fmla="*/ 133 w 381"/>
                <a:gd name="T31" fmla="*/ 37 h 481"/>
                <a:gd name="T32" fmla="*/ 117 w 381"/>
                <a:gd name="T33" fmla="*/ 17 h 481"/>
                <a:gd name="T34" fmla="*/ 137 w 381"/>
                <a:gd name="T35" fmla="*/ 2 h 481"/>
                <a:gd name="T36" fmla="*/ 245 w 381"/>
                <a:gd name="T37" fmla="*/ 123 h 481"/>
                <a:gd name="T38" fmla="*/ 122 w 381"/>
                <a:gd name="T39" fmla="*/ 245 h 481"/>
                <a:gd name="T40" fmla="*/ 67 w 381"/>
                <a:gd name="T41" fmla="*/ 52 h 481"/>
                <a:gd name="T42" fmla="*/ 52 w 381"/>
                <a:gd name="T43" fmla="*/ 44 h 481"/>
                <a:gd name="T44" fmla="*/ 58 w 381"/>
                <a:gd name="T45" fmla="*/ 19 h 481"/>
                <a:gd name="T46" fmla="*/ 81 w 381"/>
                <a:gd name="T47" fmla="*/ 8 h 481"/>
                <a:gd name="T48" fmla="*/ 104 w 381"/>
                <a:gd name="T49" fmla="*/ 19 h 481"/>
                <a:gd name="T50" fmla="*/ 93 w 381"/>
                <a:gd name="T51" fmla="*/ 42 h 481"/>
                <a:gd name="T52" fmla="*/ 77 w 381"/>
                <a:gd name="T53" fmla="*/ 50 h 481"/>
                <a:gd name="T54" fmla="*/ 67 w 381"/>
                <a:gd name="T55" fmla="*/ 52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1" h="481">
                  <a:moveTo>
                    <a:pt x="142" y="449"/>
                  </a:moveTo>
                  <a:cubicBezTo>
                    <a:pt x="348" y="236"/>
                    <a:pt x="348" y="236"/>
                    <a:pt x="348" y="236"/>
                  </a:cubicBezTo>
                  <a:cubicBezTo>
                    <a:pt x="355" y="228"/>
                    <a:pt x="366" y="228"/>
                    <a:pt x="374" y="235"/>
                  </a:cubicBezTo>
                  <a:cubicBezTo>
                    <a:pt x="381" y="242"/>
                    <a:pt x="381" y="253"/>
                    <a:pt x="374" y="260"/>
                  </a:cubicBezTo>
                  <a:cubicBezTo>
                    <a:pt x="168" y="474"/>
                    <a:pt x="168" y="474"/>
                    <a:pt x="168" y="474"/>
                  </a:cubicBezTo>
                  <a:cubicBezTo>
                    <a:pt x="161" y="481"/>
                    <a:pt x="150" y="481"/>
                    <a:pt x="142" y="474"/>
                  </a:cubicBezTo>
                  <a:cubicBezTo>
                    <a:pt x="135" y="467"/>
                    <a:pt x="135" y="456"/>
                    <a:pt x="142" y="449"/>
                  </a:cubicBezTo>
                  <a:close/>
                  <a:moveTo>
                    <a:pt x="122" y="245"/>
                  </a:moveTo>
                  <a:cubicBezTo>
                    <a:pt x="55" y="245"/>
                    <a:pt x="0" y="190"/>
                    <a:pt x="0" y="123"/>
                  </a:cubicBezTo>
                  <a:cubicBezTo>
                    <a:pt x="0" y="99"/>
                    <a:pt x="7" y="76"/>
                    <a:pt x="20" y="56"/>
                  </a:cubicBezTo>
                  <a:cubicBezTo>
                    <a:pt x="26" y="48"/>
                    <a:pt x="37" y="45"/>
                    <a:pt x="45" y="51"/>
                  </a:cubicBezTo>
                  <a:cubicBezTo>
                    <a:pt x="53" y="56"/>
                    <a:pt x="56" y="67"/>
                    <a:pt x="50" y="76"/>
                  </a:cubicBezTo>
                  <a:cubicBezTo>
                    <a:pt x="41" y="90"/>
                    <a:pt x="36" y="106"/>
                    <a:pt x="36" y="123"/>
                  </a:cubicBezTo>
                  <a:cubicBezTo>
                    <a:pt x="36" y="171"/>
                    <a:pt x="75" y="209"/>
                    <a:pt x="122" y="209"/>
                  </a:cubicBezTo>
                  <a:cubicBezTo>
                    <a:pt x="170" y="209"/>
                    <a:pt x="209" y="171"/>
                    <a:pt x="209" y="123"/>
                  </a:cubicBezTo>
                  <a:cubicBezTo>
                    <a:pt x="209" y="79"/>
                    <a:pt x="176" y="42"/>
                    <a:pt x="133" y="37"/>
                  </a:cubicBezTo>
                  <a:cubicBezTo>
                    <a:pt x="123" y="36"/>
                    <a:pt x="116" y="27"/>
                    <a:pt x="117" y="17"/>
                  </a:cubicBezTo>
                  <a:cubicBezTo>
                    <a:pt x="118" y="7"/>
                    <a:pt x="127" y="0"/>
                    <a:pt x="137" y="2"/>
                  </a:cubicBezTo>
                  <a:cubicBezTo>
                    <a:pt x="198" y="9"/>
                    <a:pt x="245" y="61"/>
                    <a:pt x="245" y="123"/>
                  </a:cubicBezTo>
                  <a:cubicBezTo>
                    <a:pt x="245" y="190"/>
                    <a:pt x="190" y="245"/>
                    <a:pt x="122" y="245"/>
                  </a:cubicBezTo>
                  <a:close/>
                  <a:moveTo>
                    <a:pt x="67" y="52"/>
                  </a:moveTo>
                  <a:cubicBezTo>
                    <a:pt x="61" y="52"/>
                    <a:pt x="55" y="50"/>
                    <a:pt x="52" y="44"/>
                  </a:cubicBezTo>
                  <a:cubicBezTo>
                    <a:pt x="47" y="36"/>
                    <a:pt x="49" y="25"/>
                    <a:pt x="58" y="19"/>
                  </a:cubicBezTo>
                  <a:cubicBezTo>
                    <a:pt x="65" y="15"/>
                    <a:pt x="73" y="11"/>
                    <a:pt x="81" y="8"/>
                  </a:cubicBezTo>
                  <a:cubicBezTo>
                    <a:pt x="91" y="5"/>
                    <a:pt x="101" y="9"/>
                    <a:pt x="104" y="19"/>
                  </a:cubicBezTo>
                  <a:cubicBezTo>
                    <a:pt x="107" y="28"/>
                    <a:pt x="103" y="38"/>
                    <a:pt x="93" y="42"/>
                  </a:cubicBezTo>
                  <a:cubicBezTo>
                    <a:pt x="87" y="44"/>
                    <a:pt x="82" y="47"/>
                    <a:pt x="77" y="50"/>
                  </a:cubicBezTo>
                  <a:cubicBezTo>
                    <a:pt x="74" y="52"/>
                    <a:pt x="71" y="52"/>
                    <a:pt x="67" y="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87" name="Freeform 69">
              <a:extLst>
                <a:ext uri="{FF2B5EF4-FFF2-40B4-BE49-F238E27FC236}">
                  <a16:creationId xmlns:a16="http://schemas.microsoft.com/office/drawing/2014/main" id="{1E1828A0-AD13-468E-B558-8B64504149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1" y="2406"/>
              <a:ext cx="121" cy="47"/>
            </a:xfrm>
            <a:custGeom>
              <a:avLst/>
              <a:gdLst>
                <a:gd name="T0" fmla="*/ 597 w 648"/>
                <a:gd name="T1" fmla="*/ 249 h 249"/>
                <a:gd name="T2" fmla="*/ 50 w 648"/>
                <a:gd name="T3" fmla="*/ 249 h 249"/>
                <a:gd name="T4" fmla="*/ 0 w 648"/>
                <a:gd name="T5" fmla="*/ 198 h 249"/>
                <a:gd name="T6" fmla="*/ 0 w 648"/>
                <a:gd name="T7" fmla="*/ 50 h 249"/>
                <a:gd name="T8" fmla="*/ 50 w 648"/>
                <a:gd name="T9" fmla="*/ 0 h 249"/>
                <a:gd name="T10" fmla="*/ 597 w 648"/>
                <a:gd name="T11" fmla="*/ 0 h 249"/>
                <a:gd name="T12" fmla="*/ 648 w 648"/>
                <a:gd name="T13" fmla="*/ 50 h 249"/>
                <a:gd name="T14" fmla="*/ 648 w 648"/>
                <a:gd name="T15" fmla="*/ 198 h 249"/>
                <a:gd name="T16" fmla="*/ 597 w 648"/>
                <a:gd name="T17" fmla="*/ 249 h 249"/>
                <a:gd name="T18" fmla="*/ 50 w 648"/>
                <a:gd name="T19" fmla="*/ 35 h 249"/>
                <a:gd name="T20" fmla="*/ 36 w 648"/>
                <a:gd name="T21" fmla="*/ 50 h 249"/>
                <a:gd name="T22" fmla="*/ 36 w 648"/>
                <a:gd name="T23" fmla="*/ 198 h 249"/>
                <a:gd name="T24" fmla="*/ 50 w 648"/>
                <a:gd name="T25" fmla="*/ 213 h 249"/>
                <a:gd name="T26" fmla="*/ 597 w 648"/>
                <a:gd name="T27" fmla="*/ 213 h 249"/>
                <a:gd name="T28" fmla="*/ 612 w 648"/>
                <a:gd name="T29" fmla="*/ 198 h 249"/>
                <a:gd name="T30" fmla="*/ 612 w 648"/>
                <a:gd name="T31" fmla="*/ 50 h 249"/>
                <a:gd name="T32" fmla="*/ 597 w 648"/>
                <a:gd name="T33" fmla="*/ 35 h 249"/>
                <a:gd name="T34" fmla="*/ 50 w 648"/>
                <a:gd name="T35" fmla="*/ 3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8" h="249">
                  <a:moveTo>
                    <a:pt x="597" y="249"/>
                  </a:moveTo>
                  <a:cubicBezTo>
                    <a:pt x="50" y="249"/>
                    <a:pt x="50" y="249"/>
                    <a:pt x="50" y="249"/>
                  </a:cubicBezTo>
                  <a:cubicBezTo>
                    <a:pt x="22" y="249"/>
                    <a:pt x="0" y="226"/>
                    <a:pt x="0" y="19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625" y="0"/>
                    <a:pt x="648" y="22"/>
                    <a:pt x="648" y="50"/>
                  </a:cubicBezTo>
                  <a:cubicBezTo>
                    <a:pt x="648" y="198"/>
                    <a:pt x="648" y="198"/>
                    <a:pt x="648" y="198"/>
                  </a:cubicBezTo>
                  <a:cubicBezTo>
                    <a:pt x="648" y="226"/>
                    <a:pt x="625" y="249"/>
                    <a:pt x="597" y="249"/>
                  </a:cubicBezTo>
                  <a:close/>
                  <a:moveTo>
                    <a:pt x="50" y="35"/>
                  </a:moveTo>
                  <a:cubicBezTo>
                    <a:pt x="42" y="35"/>
                    <a:pt x="36" y="42"/>
                    <a:pt x="36" y="50"/>
                  </a:cubicBezTo>
                  <a:cubicBezTo>
                    <a:pt x="36" y="198"/>
                    <a:pt x="36" y="198"/>
                    <a:pt x="36" y="198"/>
                  </a:cubicBezTo>
                  <a:cubicBezTo>
                    <a:pt x="36" y="206"/>
                    <a:pt x="42" y="213"/>
                    <a:pt x="50" y="213"/>
                  </a:cubicBezTo>
                  <a:cubicBezTo>
                    <a:pt x="597" y="213"/>
                    <a:pt x="597" y="213"/>
                    <a:pt x="597" y="213"/>
                  </a:cubicBezTo>
                  <a:cubicBezTo>
                    <a:pt x="605" y="213"/>
                    <a:pt x="612" y="206"/>
                    <a:pt x="612" y="198"/>
                  </a:cubicBezTo>
                  <a:cubicBezTo>
                    <a:pt x="612" y="50"/>
                    <a:pt x="612" y="50"/>
                    <a:pt x="612" y="50"/>
                  </a:cubicBezTo>
                  <a:cubicBezTo>
                    <a:pt x="612" y="42"/>
                    <a:pt x="605" y="35"/>
                    <a:pt x="597" y="35"/>
                  </a:cubicBezTo>
                  <a:lnTo>
                    <a:pt x="5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188" name="AutoShape 2" descr="查看源图像">
            <a:extLst>
              <a:ext uri="{FF2B5EF4-FFF2-40B4-BE49-F238E27FC236}">
                <a16:creationId xmlns:a16="http://schemas.microsoft.com/office/drawing/2014/main" id="{E4D52D47-9196-463B-BBEC-5B60E79BE9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1078F485-8003-48DF-8048-7FD51A2B63AF}"/>
              </a:ext>
            </a:extLst>
          </p:cNvPr>
          <p:cNvSpPr/>
          <p:nvPr/>
        </p:nvSpPr>
        <p:spPr>
          <a:xfrm>
            <a:off x="5674222" y="3357026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1" name="文本框 5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676FB87C-556D-46DB-AAE9-69482DD7B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631" y="3378664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指导老师：宿翀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F47C1A30-2CAA-4814-8141-DE599DA45F4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47377" y="3428152"/>
            <a:ext cx="208800" cy="2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3" grpId="0"/>
      <p:bldP spid="67" grpId="0" animBg="1"/>
      <p:bldP spid="68" grpId="0"/>
      <p:bldP spid="69" grpId="0" animBg="1"/>
      <p:bldP spid="70" grpId="0"/>
      <p:bldP spid="172" grpId="0"/>
      <p:bldP spid="173" grpId="0"/>
      <p:bldP spid="175" grpId="0" animBg="1"/>
      <p:bldP spid="176" grpId="0"/>
      <p:bldP spid="177" grpId="0" animBg="1"/>
      <p:bldP spid="178" grpId="0"/>
      <p:bldP spid="50" grpId="0" animBg="1"/>
      <p:bldP spid="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9DA61D-96A7-4776-A553-294AA1AA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B0EAC2C-7326-4E8E-8769-7867B72A4A4C}"/>
              </a:ext>
            </a:extLst>
          </p:cNvPr>
          <p:cNvGrpSpPr/>
          <p:nvPr/>
        </p:nvGrpSpPr>
        <p:grpSpPr>
          <a:xfrm>
            <a:off x="1" y="248836"/>
            <a:ext cx="9143999" cy="360040"/>
            <a:chOff x="1" y="404664"/>
            <a:chExt cx="8719310" cy="2160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9BE8CEF-7279-4860-9E9A-39D5F9AE32EC}"/>
                </a:ext>
              </a:extLst>
            </p:cNvPr>
            <p:cNvSpPr/>
            <p:nvPr/>
          </p:nvSpPr>
          <p:spPr>
            <a:xfrm>
              <a:off x="1" y="404664"/>
              <a:ext cx="493009" cy="216024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19FBD83-7864-4E01-9356-9EEA812F6B56}"/>
                </a:ext>
              </a:extLst>
            </p:cNvPr>
            <p:cNvSpPr/>
            <p:nvPr/>
          </p:nvSpPr>
          <p:spPr>
            <a:xfrm>
              <a:off x="3115044" y="404664"/>
              <a:ext cx="761947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6B95D32-7D89-430A-8C0C-51607AC1A66A}"/>
                </a:ext>
              </a:extLst>
            </p:cNvPr>
            <p:cNvSpPr/>
            <p:nvPr/>
          </p:nvSpPr>
          <p:spPr>
            <a:xfrm>
              <a:off x="3873856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AD5130E-ADC8-46A4-82AA-09D6EF5A0947}"/>
                </a:ext>
              </a:extLst>
            </p:cNvPr>
            <p:cNvSpPr/>
            <p:nvPr/>
          </p:nvSpPr>
          <p:spPr>
            <a:xfrm>
              <a:off x="4842320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C2A04D4-527A-4ABC-9EFF-6BCE18BCE405}"/>
                </a:ext>
              </a:extLst>
            </p:cNvPr>
            <p:cNvSpPr/>
            <p:nvPr/>
          </p:nvSpPr>
          <p:spPr>
            <a:xfrm>
              <a:off x="5810784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811E64B-2F67-4178-A928-BADABD9C9BBF}"/>
                </a:ext>
              </a:extLst>
            </p:cNvPr>
            <p:cNvSpPr/>
            <p:nvPr/>
          </p:nvSpPr>
          <p:spPr>
            <a:xfrm>
              <a:off x="6779248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952376F-7688-463D-B325-08F9E1EC0A24}"/>
                </a:ext>
              </a:extLst>
            </p:cNvPr>
            <p:cNvSpPr/>
            <p:nvPr/>
          </p:nvSpPr>
          <p:spPr>
            <a:xfrm>
              <a:off x="7747711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id="{6193C3FA-79D9-4AFD-AC67-0C5FC1CAF2FA}"/>
              </a:ext>
            </a:extLst>
          </p:cNvPr>
          <p:cNvSpPr txBox="1">
            <a:spLocks/>
          </p:cNvSpPr>
          <p:nvPr/>
        </p:nvSpPr>
        <p:spPr>
          <a:xfrm>
            <a:off x="6847529" y="4747679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685800" rtl="0" eaLnBrk="1" latinLnBrk="0" hangingPunct="1"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CBECEF1-1935-4692-9C86-5FD89D9EDF46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0" name="文本框 59">
            <a:extLst>
              <a:ext uri="{FF2B5EF4-FFF2-40B4-BE49-F238E27FC236}">
                <a16:creationId xmlns:a16="http://schemas.microsoft.com/office/drawing/2014/main" id="{56B20FC1-9E92-44F0-924B-D335E8610151}"/>
              </a:ext>
            </a:extLst>
          </p:cNvPr>
          <p:cNvSpPr txBox="1"/>
          <p:nvPr/>
        </p:nvSpPr>
        <p:spPr>
          <a:xfrm>
            <a:off x="621832" y="216461"/>
            <a:ext cx="2807358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离散小波变换</a:t>
            </a:r>
            <a:r>
              <a:rPr lang="en-US" altLang="zh-CN" sz="21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(DWT)</a:t>
            </a:r>
            <a:endParaRPr lang="zh-CN" altLang="en-US" sz="21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A668FC2-F238-413B-ABD9-AC7F959B2C39}"/>
              </a:ext>
            </a:extLst>
          </p:cNvPr>
          <p:cNvSpPr/>
          <p:nvPr/>
        </p:nvSpPr>
        <p:spPr>
          <a:xfrm>
            <a:off x="517021" y="53278"/>
            <a:ext cx="2749747" cy="739734"/>
          </a:xfrm>
          <a:prstGeom prst="rect">
            <a:avLst/>
          </a:prstGeom>
          <a:noFill/>
          <a:ln>
            <a:solidFill>
              <a:srgbClr val="9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3F2EB071-E832-4EBD-9C9C-A4DB52886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832" y="1447043"/>
            <a:ext cx="81248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anose="020F0502020204030204" pitchFamily="34" charset="0"/>
              </a:rPr>
              <a:t>具体过程：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anose="020F0502020204030204" pitchFamily="34" charset="0"/>
              </a:rPr>
              <a:t>以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anose="020F0502020204030204" pitchFamily="34" charset="0"/>
              </a:rPr>
              <a:t>’db4’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anose="020F0502020204030204" pitchFamily="34" charset="0"/>
              </a:rPr>
              <a:t>为小波基，对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anose="020F0502020204030204" pitchFamily="34" charset="0"/>
              </a:rPr>
              <a:t>X(n)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anose="020F0502020204030204" pitchFamily="34" charset="0"/>
              </a:rPr>
              <a:t>进行五层小波分解，得到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anose="020F0502020204030204" pitchFamily="34" charset="0"/>
              </a:rPr>
              <a:t>cD1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anose="020F0502020204030204" pitchFamily="34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anose="020F0502020204030204" pitchFamily="34" charset="0"/>
              </a:rPr>
              <a:t> cD2 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anose="020F0502020204030204" pitchFamily="34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anose="020F0502020204030204" pitchFamily="34" charset="0"/>
              </a:rPr>
              <a:t>cD3 cD4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anose="020F0502020204030204" pitchFamily="34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anose="020F0502020204030204" pitchFamily="34" charset="0"/>
              </a:rPr>
              <a:t> cD5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anose="020F0502020204030204" pitchFamily="34" charset="0"/>
              </a:rPr>
              <a:t>和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anose="020F0502020204030204" pitchFamily="34" charset="0"/>
              </a:rPr>
              <a:t> cA5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anose="020F0502020204030204" pitchFamily="34" charset="0"/>
              </a:rPr>
              <a:t>六个频带上的小波系数</a:t>
            </a:r>
          </a:p>
        </p:txBody>
      </p:sp>
      <p:sp>
        <p:nvSpPr>
          <p:cNvPr id="22" name="矩形 2">
            <a:extLst>
              <a:ext uri="{FF2B5EF4-FFF2-40B4-BE49-F238E27FC236}">
                <a16:creationId xmlns:a16="http://schemas.microsoft.com/office/drawing/2014/main" id="{43F2E509-3073-4C8C-9E52-B539D3329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32" y="845437"/>
            <a:ext cx="81248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anose="020F0502020204030204" pitchFamily="34" charset="0"/>
              </a:rPr>
              <a:t>目的：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anose="020F0502020204030204" pitchFamily="34" charset="0"/>
              </a:rPr>
              <a:t>在不同尺度上对信号进行分解，得到一系列小波系数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Calibri" panose="020F0502020204030204" pitchFamily="34" charset="0"/>
              </a:rPr>
              <a:t>;</a:t>
            </a:r>
            <a:endPara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5BEFC0E-D8CA-403E-ADE8-BAC35F266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43" y="1923531"/>
            <a:ext cx="5623500" cy="2679299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2C2B27DC-8845-461E-B805-898C0208BB39}"/>
              </a:ext>
            </a:extLst>
          </p:cNvPr>
          <p:cNvSpPr txBox="1"/>
          <p:nvPr/>
        </p:nvSpPr>
        <p:spPr>
          <a:xfrm>
            <a:off x="3368949" y="4298063"/>
            <a:ext cx="24061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图</a:t>
            </a:r>
            <a:r>
              <a:rPr lang="en-US" altLang="zh-CN" b="1" dirty="0">
                <a:latin typeface="+mn-ea"/>
              </a:rPr>
              <a:t>1-3 </a:t>
            </a:r>
            <a:r>
              <a:rPr lang="zh-CN" altLang="en-US" dirty="0">
                <a:latin typeface="+mn-ea"/>
              </a:rPr>
              <a:t>离散小波变换分解框图</a:t>
            </a:r>
          </a:p>
        </p:txBody>
      </p:sp>
    </p:spTree>
    <p:extLst>
      <p:ext uri="{BB962C8B-B14F-4D97-AF65-F5344CB8AC3E}">
        <p14:creationId xmlns:p14="http://schemas.microsoft.com/office/powerpoint/2010/main" val="271059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9DA61D-96A7-4776-A553-294AA1AA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11</a:t>
            </a:fld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B0EAC2C-7326-4E8E-8769-7867B72A4A4C}"/>
              </a:ext>
            </a:extLst>
          </p:cNvPr>
          <p:cNvGrpSpPr/>
          <p:nvPr/>
        </p:nvGrpSpPr>
        <p:grpSpPr>
          <a:xfrm>
            <a:off x="1" y="248836"/>
            <a:ext cx="9143999" cy="360040"/>
            <a:chOff x="1" y="404664"/>
            <a:chExt cx="8719310" cy="2160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9BE8CEF-7279-4860-9E9A-39D5F9AE32EC}"/>
                </a:ext>
              </a:extLst>
            </p:cNvPr>
            <p:cNvSpPr/>
            <p:nvPr/>
          </p:nvSpPr>
          <p:spPr>
            <a:xfrm>
              <a:off x="1" y="404664"/>
              <a:ext cx="493009" cy="216024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19FBD83-7864-4E01-9356-9EEA812F6B56}"/>
                </a:ext>
              </a:extLst>
            </p:cNvPr>
            <p:cNvSpPr/>
            <p:nvPr/>
          </p:nvSpPr>
          <p:spPr>
            <a:xfrm>
              <a:off x="3115044" y="404664"/>
              <a:ext cx="761947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6B95D32-7D89-430A-8C0C-51607AC1A66A}"/>
                </a:ext>
              </a:extLst>
            </p:cNvPr>
            <p:cNvSpPr/>
            <p:nvPr/>
          </p:nvSpPr>
          <p:spPr>
            <a:xfrm>
              <a:off x="3873856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AD5130E-ADC8-46A4-82AA-09D6EF5A0947}"/>
                </a:ext>
              </a:extLst>
            </p:cNvPr>
            <p:cNvSpPr/>
            <p:nvPr/>
          </p:nvSpPr>
          <p:spPr>
            <a:xfrm>
              <a:off x="4842320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C2A04D4-527A-4ABC-9EFF-6BCE18BCE405}"/>
                </a:ext>
              </a:extLst>
            </p:cNvPr>
            <p:cNvSpPr/>
            <p:nvPr/>
          </p:nvSpPr>
          <p:spPr>
            <a:xfrm>
              <a:off x="5810784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811E64B-2F67-4178-A928-BADABD9C9BBF}"/>
                </a:ext>
              </a:extLst>
            </p:cNvPr>
            <p:cNvSpPr/>
            <p:nvPr/>
          </p:nvSpPr>
          <p:spPr>
            <a:xfrm>
              <a:off x="6779248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952376F-7688-463D-B325-08F9E1EC0A24}"/>
                </a:ext>
              </a:extLst>
            </p:cNvPr>
            <p:cNvSpPr/>
            <p:nvPr/>
          </p:nvSpPr>
          <p:spPr>
            <a:xfrm>
              <a:off x="7747711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id="{6193C3FA-79D9-4AFD-AC67-0C5FC1CAF2FA}"/>
              </a:ext>
            </a:extLst>
          </p:cNvPr>
          <p:cNvSpPr txBox="1">
            <a:spLocks/>
          </p:cNvSpPr>
          <p:nvPr/>
        </p:nvSpPr>
        <p:spPr>
          <a:xfrm>
            <a:off x="6847529" y="4747679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685800" rtl="0" eaLnBrk="1" latinLnBrk="0" hangingPunct="1"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CBECEF1-1935-4692-9C86-5FD89D9EDF46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A668FC2-F238-413B-ABD9-AC7F959B2C39}"/>
              </a:ext>
            </a:extLst>
          </p:cNvPr>
          <p:cNvSpPr/>
          <p:nvPr/>
        </p:nvSpPr>
        <p:spPr>
          <a:xfrm>
            <a:off x="517021" y="53278"/>
            <a:ext cx="2749747" cy="739734"/>
          </a:xfrm>
          <a:prstGeom prst="rect">
            <a:avLst/>
          </a:prstGeom>
          <a:noFill/>
          <a:ln>
            <a:solidFill>
              <a:srgbClr val="9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9">
            <a:extLst>
              <a:ext uri="{FF2B5EF4-FFF2-40B4-BE49-F238E27FC236}">
                <a16:creationId xmlns:a16="http://schemas.microsoft.com/office/drawing/2014/main" id="{CC0F4A70-9141-42AB-8EA3-1565A153F300}"/>
              </a:ext>
            </a:extLst>
          </p:cNvPr>
          <p:cNvSpPr txBox="1"/>
          <p:nvPr/>
        </p:nvSpPr>
        <p:spPr>
          <a:xfrm>
            <a:off x="864021" y="226937"/>
            <a:ext cx="233449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实验结果与分析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368ECF9-DFD3-469E-9B2A-3B28E97D712B}"/>
              </a:ext>
            </a:extLst>
          </p:cNvPr>
          <p:cNvSpPr txBox="1"/>
          <p:nvPr/>
        </p:nvSpPr>
        <p:spPr>
          <a:xfrm>
            <a:off x="1452285" y="3892345"/>
            <a:ext cx="23382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图</a:t>
            </a:r>
            <a:r>
              <a:rPr lang="en-US" altLang="zh-CN" b="1" dirty="0">
                <a:latin typeface="+mn-ea"/>
              </a:rPr>
              <a:t>1-4 </a:t>
            </a: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组脑电信号小波系数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0C8B93C-E496-42F3-B1EB-BA37E17473E0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" t="11178" r="5655" b="5763"/>
          <a:stretch/>
        </p:blipFill>
        <p:spPr>
          <a:xfrm>
            <a:off x="517021" y="1619162"/>
            <a:ext cx="4208788" cy="2174246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4574535B-2CE7-4E69-961B-33F279D33FD7}"/>
              </a:ext>
            </a:extLst>
          </p:cNvPr>
          <p:cNvSpPr/>
          <p:nvPr/>
        </p:nvSpPr>
        <p:spPr>
          <a:xfrm>
            <a:off x="621832" y="983258"/>
            <a:ext cx="4103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组脑电信号经过五层小波变换得到的小波系数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cD1~cD5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cA5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0D3EA98-1F54-4D42-B84E-112B18199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9" t="10774" r="5442" b="4578"/>
          <a:stretch/>
        </p:blipFill>
        <p:spPr>
          <a:xfrm>
            <a:off x="4774847" y="2083491"/>
            <a:ext cx="4145363" cy="2174246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74EEAED5-3C3C-49A0-99DE-E1A2FD1BFCFE}"/>
              </a:ext>
            </a:extLst>
          </p:cNvPr>
          <p:cNvSpPr/>
          <p:nvPr/>
        </p:nvSpPr>
        <p:spPr>
          <a:xfrm>
            <a:off x="4725809" y="1435026"/>
            <a:ext cx="4103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组脑电信号经过五层小波变换得到的小波系数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cD1~cD5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cA5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DF3AC92-0CD1-453F-9A0A-0B51F7DAF1BB}"/>
              </a:ext>
            </a:extLst>
          </p:cNvPr>
          <p:cNvSpPr txBox="1"/>
          <p:nvPr/>
        </p:nvSpPr>
        <p:spPr>
          <a:xfrm>
            <a:off x="5608667" y="4352667"/>
            <a:ext cx="23382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图</a:t>
            </a:r>
            <a:r>
              <a:rPr lang="en-US" altLang="zh-CN" b="1" dirty="0">
                <a:latin typeface="+mn-ea"/>
              </a:rPr>
              <a:t>1-5 E</a:t>
            </a:r>
            <a:r>
              <a:rPr lang="zh-CN" altLang="en-US" dirty="0">
                <a:latin typeface="+mn-ea"/>
              </a:rPr>
              <a:t>组脑电信号小波系数</a:t>
            </a:r>
          </a:p>
        </p:txBody>
      </p:sp>
    </p:spTree>
    <p:extLst>
      <p:ext uri="{BB962C8B-B14F-4D97-AF65-F5344CB8AC3E}">
        <p14:creationId xmlns:p14="http://schemas.microsoft.com/office/powerpoint/2010/main" val="304903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9DA61D-96A7-4776-A553-294AA1AA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B0EAC2C-7326-4E8E-8769-7867B72A4A4C}"/>
              </a:ext>
            </a:extLst>
          </p:cNvPr>
          <p:cNvGrpSpPr/>
          <p:nvPr/>
        </p:nvGrpSpPr>
        <p:grpSpPr>
          <a:xfrm>
            <a:off x="1" y="248836"/>
            <a:ext cx="9143999" cy="360040"/>
            <a:chOff x="1" y="404664"/>
            <a:chExt cx="8719310" cy="2160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9BE8CEF-7279-4860-9E9A-39D5F9AE32EC}"/>
                </a:ext>
              </a:extLst>
            </p:cNvPr>
            <p:cNvSpPr/>
            <p:nvPr/>
          </p:nvSpPr>
          <p:spPr>
            <a:xfrm>
              <a:off x="1" y="404664"/>
              <a:ext cx="493009" cy="216024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19FBD83-7864-4E01-9356-9EEA812F6B56}"/>
                </a:ext>
              </a:extLst>
            </p:cNvPr>
            <p:cNvSpPr/>
            <p:nvPr/>
          </p:nvSpPr>
          <p:spPr>
            <a:xfrm>
              <a:off x="3115044" y="404664"/>
              <a:ext cx="761947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6B95D32-7D89-430A-8C0C-51607AC1A66A}"/>
                </a:ext>
              </a:extLst>
            </p:cNvPr>
            <p:cNvSpPr/>
            <p:nvPr/>
          </p:nvSpPr>
          <p:spPr>
            <a:xfrm>
              <a:off x="3873856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AD5130E-ADC8-46A4-82AA-09D6EF5A0947}"/>
                </a:ext>
              </a:extLst>
            </p:cNvPr>
            <p:cNvSpPr/>
            <p:nvPr/>
          </p:nvSpPr>
          <p:spPr>
            <a:xfrm>
              <a:off x="4842320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C2A04D4-527A-4ABC-9EFF-6BCE18BCE405}"/>
                </a:ext>
              </a:extLst>
            </p:cNvPr>
            <p:cNvSpPr/>
            <p:nvPr/>
          </p:nvSpPr>
          <p:spPr>
            <a:xfrm>
              <a:off x="5810784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811E64B-2F67-4178-A928-BADABD9C9BBF}"/>
                </a:ext>
              </a:extLst>
            </p:cNvPr>
            <p:cNvSpPr/>
            <p:nvPr/>
          </p:nvSpPr>
          <p:spPr>
            <a:xfrm>
              <a:off x="6779248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952376F-7688-463D-B325-08F9E1EC0A24}"/>
                </a:ext>
              </a:extLst>
            </p:cNvPr>
            <p:cNvSpPr/>
            <p:nvPr/>
          </p:nvSpPr>
          <p:spPr>
            <a:xfrm>
              <a:off x="7747711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id="{6193C3FA-79D9-4AFD-AC67-0C5FC1CAF2FA}"/>
              </a:ext>
            </a:extLst>
          </p:cNvPr>
          <p:cNvSpPr txBox="1">
            <a:spLocks/>
          </p:cNvSpPr>
          <p:nvPr/>
        </p:nvSpPr>
        <p:spPr>
          <a:xfrm>
            <a:off x="6847529" y="4747679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685800" rtl="0" eaLnBrk="1" latinLnBrk="0" hangingPunct="1"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CBECEF1-1935-4692-9C86-5FD89D9EDF46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A668FC2-F238-413B-ABD9-AC7F959B2C39}"/>
              </a:ext>
            </a:extLst>
          </p:cNvPr>
          <p:cNvSpPr/>
          <p:nvPr/>
        </p:nvSpPr>
        <p:spPr>
          <a:xfrm>
            <a:off x="517021" y="53278"/>
            <a:ext cx="2749747" cy="739734"/>
          </a:xfrm>
          <a:prstGeom prst="rect">
            <a:avLst/>
          </a:prstGeom>
          <a:noFill/>
          <a:ln>
            <a:solidFill>
              <a:srgbClr val="9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9">
            <a:extLst>
              <a:ext uri="{FF2B5EF4-FFF2-40B4-BE49-F238E27FC236}">
                <a16:creationId xmlns:a16="http://schemas.microsoft.com/office/drawing/2014/main" id="{CC0F4A70-9141-42AB-8EA3-1565A153F300}"/>
              </a:ext>
            </a:extLst>
          </p:cNvPr>
          <p:cNvSpPr txBox="1"/>
          <p:nvPr/>
        </p:nvSpPr>
        <p:spPr>
          <a:xfrm>
            <a:off x="864021" y="228762"/>
            <a:ext cx="233449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实验结果与分析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029AB41-4C4E-4EF3-9883-48D028B305F9}"/>
              </a:ext>
            </a:extLst>
          </p:cNvPr>
          <p:cNvSpPr/>
          <p:nvPr/>
        </p:nvSpPr>
        <p:spPr>
          <a:xfrm>
            <a:off x="621832" y="983258"/>
            <a:ext cx="69090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下表对变量的缩写及其含义进行了说明，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四组类似。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" name="表格 16">
            <a:extLst>
              <a:ext uri="{FF2B5EF4-FFF2-40B4-BE49-F238E27FC236}">
                <a16:creationId xmlns:a16="http://schemas.microsoft.com/office/drawing/2014/main" id="{ACB93698-4D61-4E7B-BDF4-4C0BC666C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226895"/>
              </p:ext>
            </p:extLst>
          </p:nvPr>
        </p:nvGraphicFramePr>
        <p:xfrm>
          <a:off x="517021" y="1442800"/>
          <a:ext cx="822977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85">
                  <a:extLst>
                    <a:ext uri="{9D8B030D-6E8A-4147-A177-3AD203B41FA5}">
                      <a16:colId xmlns:a16="http://schemas.microsoft.com/office/drawing/2014/main" val="3005019323"/>
                    </a:ext>
                  </a:extLst>
                </a:gridCol>
                <a:gridCol w="4114885">
                  <a:extLst>
                    <a:ext uri="{9D8B030D-6E8A-4147-A177-3AD203B41FA5}">
                      <a16:colId xmlns:a16="http://schemas.microsoft.com/office/drawing/2014/main" val="603030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80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217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095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88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3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9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711079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47499D79-57F3-49AB-8588-B11B557E0C6D}"/>
              </a:ext>
            </a:extLst>
          </p:cNvPr>
          <p:cNvSpPr txBox="1"/>
          <p:nvPr/>
        </p:nvSpPr>
        <p:spPr>
          <a:xfrm>
            <a:off x="748040" y="1476551"/>
            <a:ext cx="5698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缩写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5823423-3685-484C-ABBD-CEB70B516F8C}"/>
              </a:ext>
            </a:extLst>
          </p:cNvPr>
          <p:cNvSpPr txBox="1"/>
          <p:nvPr/>
        </p:nvSpPr>
        <p:spPr>
          <a:xfrm>
            <a:off x="3275516" y="1465403"/>
            <a:ext cx="5698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FFFF"/>
                </a:solidFill>
              </a:rPr>
              <a:t>含义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6017D34-1EAA-4845-9081-2BDE80ED6255}"/>
              </a:ext>
            </a:extLst>
          </p:cNvPr>
          <p:cNvSpPr txBox="1"/>
          <p:nvPr/>
        </p:nvSpPr>
        <p:spPr>
          <a:xfrm>
            <a:off x="748040" y="1849879"/>
            <a:ext cx="9874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std_A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039F8B1-A6DB-4595-90A0-AF2AFCB82546}"/>
              </a:ext>
            </a:extLst>
          </p:cNvPr>
          <p:cNvSpPr txBox="1"/>
          <p:nvPr/>
        </p:nvSpPr>
        <p:spPr>
          <a:xfrm>
            <a:off x="718372" y="2220989"/>
            <a:ext cx="9874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std_A_d1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1F79C3C-025C-4F35-9377-26B2785FC577}"/>
              </a:ext>
            </a:extLst>
          </p:cNvPr>
          <p:cNvSpPr txBox="1"/>
          <p:nvPr/>
        </p:nvSpPr>
        <p:spPr>
          <a:xfrm>
            <a:off x="718372" y="2570951"/>
            <a:ext cx="9874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std_A_d2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5FA7E35-A1C3-41EC-B32D-66A783390BDD}"/>
              </a:ext>
            </a:extLst>
          </p:cNvPr>
          <p:cNvSpPr txBox="1"/>
          <p:nvPr/>
        </p:nvSpPr>
        <p:spPr>
          <a:xfrm>
            <a:off x="2431423" y="1870900"/>
            <a:ext cx="2274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分组后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组原始脑电信号标准差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7F3D37F-B4EB-4548-9E66-A33355F81889}"/>
              </a:ext>
            </a:extLst>
          </p:cNvPr>
          <p:cNvSpPr txBox="1"/>
          <p:nvPr/>
        </p:nvSpPr>
        <p:spPr>
          <a:xfrm>
            <a:off x="2436056" y="2226388"/>
            <a:ext cx="2274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分组后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组详细系数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cD1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标准差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0DA3CAC-3531-4D1B-9FF0-9F2ABB7E6528}"/>
              </a:ext>
            </a:extLst>
          </p:cNvPr>
          <p:cNvSpPr txBox="1"/>
          <p:nvPr/>
        </p:nvSpPr>
        <p:spPr>
          <a:xfrm>
            <a:off x="718372" y="2920913"/>
            <a:ext cx="9874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std_A_d3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8909311-8093-47FA-A862-263E23AD565C}"/>
              </a:ext>
            </a:extLst>
          </p:cNvPr>
          <p:cNvSpPr txBox="1"/>
          <p:nvPr/>
        </p:nvSpPr>
        <p:spPr>
          <a:xfrm>
            <a:off x="718372" y="3296741"/>
            <a:ext cx="9874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std_A_d4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4BC2550-1F07-4070-8B18-444E0EC41AF9}"/>
              </a:ext>
            </a:extLst>
          </p:cNvPr>
          <p:cNvSpPr txBox="1"/>
          <p:nvPr/>
        </p:nvSpPr>
        <p:spPr>
          <a:xfrm>
            <a:off x="748039" y="3705884"/>
            <a:ext cx="9874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std_A_d5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3CCAA61-766C-4354-B3C8-687859EE8091}"/>
              </a:ext>
            </a:extLst>
          </p:cNvPr>
          <p:cNvSpPr txBox="1"/>
          <p:nvPr/>
        </p:nvSpPr>
        <p:spPr>
          <a:xfrm>
            <a:off x="2410622" y="2602240"/>
            <a:ext cx="2274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分组后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组详细系数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cD2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标准差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A48E3CD-1E0C-4F85-B2C4-B0B9B4280BE7}"/>
              </a:ext>
            </a:extLst>
          </p:cNvPr>
          <p:cNvSpPr txBox="1"/>
          <p:nvPr/>
        </p:nvSpPr>
        <p:spPr>
          <a:xfrm>
            <a:off x="2410622" y="2932454"/>
            <a:ext cx="2274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分组后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组详细系数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cD3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标准差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26BFE41-DD33-424A-BA80-1327AFEADCE8}"/>
              </a:ext>
            </a:extLst>
          </p:cNvPr>
          <p:cNvSpPr txBox="1"/>
          <p:nvPr/>
        </p:nvSpPr>
        <p:spPr>
          <a:xfrm>
            <a:off x="2423407" y="3308282"/>
            <a:ext cx="2274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分组后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组详细系数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cD4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标准差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FB0C3B3-1B60-4158-9D48-617961E4E135}"/>
              </a:ext>
            </a:extLst>
          </p:cNvPr>
          <p:cNvSpPr txBox="1"/>
          <p:nvPr/>
        </p:nvSpPr>
        <p:spPr>
          <a:xfrm>
            <a:off x="2431423" y="3717425"/>
            <a:ext cx="2274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分组后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组详细系数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cD5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标准差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A6AB36E-B1CE-4A41-8215-B35346F93ADB}"/>
              </a:ext>
            </a:extLst>
          </p:cNvPr>
          <p:cNvSpPr txBox="1"/>
          <p:nvPr/>
        </p:nvSpPr>
        <p:spPr>
          <a:xfrm>
            <a:off x="4998210" y="1476551"/>
            <a:ext cx="5698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缩写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E60D38F-C111-4405-ABAC-BA85C537630E}"/>
              </a:ext>
            </a:extLst>
          </p:cNvPr>
          <p:cNvSpPr txBox="1"/>
          <p:nvPr/>
        </p:nvSpPr>
        <p:spPr>
          <a:xfrm>
            <a:off x="7618904" y="1476551"/>
            <a:ext cx="5698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FFFF"/>
                </a:solidFill>
              </a:rPr>
              <a:t>含义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AA36AED-51C1-4BFC-B911-331AB65710D5}"/>
              </a:ext>
            </a:extLst>
          </p:cNvPr>
          <p:cNvSpPr txBox="1"/>
          <p:nvPr/>
        </p:nvSpPr>
        <p:spPr>
          <a:xfrm>
            <a:off x="4789370" y="1838337"/>
            <a:ext cx="9874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sampen_A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5DF81DB-B3AE-42B9-AE3F-80982E519DC3}"/>
              </a:ext>
            </a:extLst>
          </p:cNvPr>
          <p:cNvSpPr txBox="1"/>
          <p:nvPr/>
        </p:nvSpPr>
        <p:spPr>
          <a:xfrm>
            <a:off x="4759702" y="2209447"/>
            <a:ext cx="12589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_A_d1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F3A4EB1-2657-4A22-AC6A-71C6DB08F42D}"/>
              </a:ext>
            </a:extLst>
          </p:cNvPr>
          <p:cNvSpPr txBox="1"/>
          <p:nvPr/>
        </p:nvSpPr>
        <p:spPr>
          <a:xfrm>
            <a:off x="4759702" y="2559409"/>
            <a:ext cx="13574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_A_d2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0E9A954-2547-428F-91DA-A9EFBFA71B54}"/>
              </a:ext>
            </a:extLst>
          </p:cNvPr>
          <p:cNvSpPr txBox="1"/>
          <p:nvPr/>
        </p:nvSpPr>
        <p:spPr>
          <a:xfrm>
            <a:off x="6472753" y="1859358"/>
            <a:ext cx="2274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分组后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组原始脑电信号样本熵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89417C2-4353-4B71-9EDD-07728289A004}"/>
              </a:ext>
            </a:extLst>
          </p:cNvPr>
          <p:cNvSpPr txBox="1"/>
          <p:nvPr/>
        </p:nvSpPr>
        <p:spPr>
          <a:xfrm>
            <a:off x="6472753" y="2226388"/>
            <a:ext cx="2274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分组后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组详细系数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cD1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样本熵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FC009A6-C089-406D-8446-00C78F4AB4FC}"/>
              </a:ext>
            </a:extLst>
          </p:cNvPr>
          <p:cNvSpPr txBox="1"/>
          <p:nvPr/>
        </p:nvSpPr>
        <p:spPr>
          <a:xfrm>
            <a:off x="4759702" y="2909371"/>
            <a:ext cx="13574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_A_d3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5A24FB3-6DDF-4362-9C96-F97AE7BEEF72}"/>
              </a:ext>
            </a:extLst>
          </p:cNvPr>
          <p:cNvSpPr txBox="1"/>
          <p:nvPr/>
        </p:nvSpPr>
        <p:spPr>
          <a:xfrm>
            <a:off x="4759702" y="3285199"/>
            <a:ext cx="12589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_A_d4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E4CE101-FC02-45C2-8647-7D0165DE82B4}"/>
              </a:ext>
            </a:extLst>
          </p:cNvPr>
          <p:cNvSpPr txBox="1"/>
          <p:nvPr/>
        </p:nvSpPr>
        <p:spPr>
          <a:xfrm>
            <a:off x="4759702" y="3682800"/>
            <a:ext cx="13574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_A_d5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355A78D-DA99-4567-8EE0-8540EDB10504}"/>
              </a:ext>
            </a:extLst>
          </p:cNvPr>
          <p:cNvSpPr txBox="1"/>
          <p:nvPr/>
        </p:nvSpPr>
        <p:spPr>
          <a:xfrm>
            <a:off x="6451952" y="2590698"/>
            <a:ext cx="2274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分组后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组详细系数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cD2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样本熵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28D30A1-3BD8-4284-9A8A-DFE6D1AED7CF}"/>
              </a:ext>
            </a:extLst>
          </p:cNvPr>
          <p:cNvSpPr txBox="1"/>
          <p:nvPr/>
        </p:nvSpPr>
        <p:spPr>
          <a:xfrm>
            <a:off x="6451952" y="2920912"/>
            <a:ext cx="2274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分组后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组详细系数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cD3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样本熵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0522EDB-2C99-4B43-AEB4-659260127F1A}"/>
              </a:ext>
            </a:extLst>
          </p:cNvPr>
          <p:cNvSpPr txBox="1"/>
          <p:nvPr/>
        </p:nvSpPr>
        <p:spPr>
          <a:xfrm>
            <a:off x="6464737" y="3296740"/>
            <a:ext cx="2274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分组后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组详细系数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cD4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样本熵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2DEB38B-E678-401D-A10D-6309078BE90D}"/>
              </a:ext>
            </a:extLst>
          </p:cNvPr>
          <p:cNvSpPr txBox="1"/>
          <p:nvPr/>
        </p:nvSpPr>
        <p:spPr>
          <a:xfrm>
            <a:off x="6472753" y="3705883"/>
            <a:ext cx="2274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分组后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组详细系数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cD5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样本熵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E6BA372-F5D8-4F06-B937-F0F88C1D5C76}"/>
              </a:ext>
            </a:extLst>
          </p:cNvPr>
          <p:cNvSpPr txBox="1"/>
          <p:nvPr/>
        </p:nvSpPr>
        <p:spPr>
          <a:xfrm>
            <a:off x="3231414" y="4288386"/>
            <a:ext cx="26811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表</a:t>
            </a:r>
            <a:r>
              <a:rPr lang="en-US" altLang="zh-CN" b="1" dirty="0">
                <a:latin typeface="+mn-ea"/>
              </a:rPr>
              <a:t>1-1 </a:t>
            </a: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组变量缩写及含义说明</a:t>
            </a:r>
          </a:p>
        </p:txBody>
      </p:sp>
    </p:spTree>
    <p:extLst>
      <p:ext uri="{BB962C8B-B14F-4D97-AF65-F5344CB8AC3E}">
        <p14:creationId xmlns:p14="http://schemas.microsoft.com/office/powerpoint/2010/main" val="310849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9DA61D-96A7-4776-A553-294AA1AA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13</a:t>
            </a:fld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B0EAC2C-7326-4E8E-8769-7867B72A4A4C}"/>
              </a:ext>
            </a:extLst>
          </p:cNvPr>
          <p:cNvGrpSpPr/>
          <p:nvPr/>
        </p:nvGrpSpPr>
        <p:grpSpPr>
          <a:xfrm>
            <a:off x="1" y="248836"/>
            <a:ext cx="9143999" cy="360040"/>
            <a:chOff x="1" y="404664"/>
            <a:chExt cx="8719310" cy="2160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9BE8CEF-7279-4860-9E9A-39D5F9AE32EC}"/>
                </a:ext>
              </a:extLst>
            </p:cNvPr>
            <p:cNvSpPr/>
            <p:nvPr/>
          </p:nvSpPr>
          <p:spPr>
            <a:xfrm>
              <a:off x="1" y="404664"/>
              <a:ext cx="493009" cy="216024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AD0C158-7228-419C-A4E7-11895D04B5B4}"/>
                </a:ext>
              </a:extLst>
            </p:cNvPr>
            <p:cNvSpPr/>
            <p:nvPr/>
          </p:nvSpPr>
          <p:spPr>
            <a:xfrm>
              <a:off x="2339849" y="404664"/>
              <a:ext cx="568679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19FBD83-7864-4E01-9356-9EEA812F6B56}"/>
                </a:ext>
              </a:extLst>
            </p:cNvPr>
            <p:cNvSpPr/>
            <p:nvPr/>
          </p:nvSpPr>
          <p:spPr>
            <a:xfrm>
              <a:off x="2905392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6B95D32-7D89-430A-8C0C-51607AC1A66A}"/>
                </a:ext>
              </a:extLst>
            </p:cNvPr>
            <p:cNvSpPr/>
            <p:nvPr/>
          </p:nvSpPr>
          <p:spPr>
            <a:xfrm>
              <a:off x="3873856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AD5130E-ADC8-46A4-82AA-09D6EF5A0947}"/>
                </a:ext>
              </a:extLst>
            </p:cNvPr>
            <p:cNvSpPr/>
            <p:nvPr/>
          </p:nvSpPr>
          <p:spPr>
            <a:xfrm>
              <a:off x="4842320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C2A04D4-527A-4ABC-9EFF-6BCE18BCE405}"/>
                </a:ext>
              </a:extLst>
            </p:cNvPr>
            <p:cNvSpPr/>
            <p:nvPr/>
          </p:nvSpPr>
          <p:spPr>
            <a:xfrm>
              <a:off x="5810784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811E64B-2F67-4178-A928-BADABD9C9BBF}"/>
                </a:ext>
              </a:extLst>
            </p:cNvPr>
            <p:cNvSpPr/>
            <p:nvPr/>
          </p:nvSpPr>
          <p:spPr>
            <a:xfrm>
              <a:off x="6779248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952376F-7688-463D-B325-08F9E1EC0A24}"/>
                </a:ext>
              </a:extLst>
            </p:cNvPr>
            <p:cNvSpPr/>
            <p:nvPr/>
          </p:nvSpPr>
          <p:spPr>
            <a:xfrm>
              <a:off x="7747711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id="{6193C3FA-79D9-4AFD-AC67-0C5FC1CAF2FA}"/>
              </a:ext>
            </a:extLst>
          </p:cNvPr>
          <p:cNvSpPr txBox="1">
            <a:spLocks/>
          </p:cNvSpPr>
          <p:nvPr/>
        </p:nvSpPr>
        <p:spPr>
          <a:xfrm>
            <a:off x="6847529" y="4747679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685800" rtl="0" eaLnBrk="1" latinLnBrk="0" hangingPunct="1"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CBECEF1-1935-4692-9C86-5FD89D9EDF46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0" name="文本框 59">
            <a:extLst>
              <a:ext uri="{FF2B5EF4-FFF2-40B4-BE49-F238E27FC236}">
                <a16:creationId xmlns:a16="http://schemas.microsoft.com/office/drawing/2014/main" id="{56B20FC1-9E92-44F0-924B-D335E8610151}"/>
              </a:ext>
            </a:extLst>
          </p:cNvPr>
          <p:cNvSpPr txBox="1"/>
          <p:nvPr/>
        </p:nvSpPr>
        <p:spPr>
          <a:xfrm>
            <a:off x="712409" y="212877"/>
            <a:ext cx="1540203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标准差</a:t>
            </a:r>
            <a:r>
              <a:rPr lang="en-US" altLang="zh-CN" sz="21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(Std)</a:t>
            </a:r>
            <a:endParaRPr lang="zh-CN" altLang="en-US" sz="21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A668FC2-F238-413B-ABD9-AC7F959B2C39}"/>
              </a:ext>
            </a:extLst>
          </p:cNvPr>
          <p:cNvSpPr/>
          <p:nvPr/>
        </p:nvSpPr>
        <p:spPr>
          <a:xfrm>
            <a:off x="517022" y="53278"/>
            <a:ext cx="1936793" cy="739734"/>
          </a:xfrm>
          <a:prstGeom prst="rect">
            <a:avLst/>
          </a:prstGeom>
          <a:noFill/>
          <a:ln>
            <a:solidFill>
              <a:srgbClr val="9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2FFD488-B33E-4411-9FC6-AE1F60F3744B}"/>
              </a:ext>
            </a:extLst>
          </p:cNvPr>
          <p:cNvSpPr/>
          <p:nvPr/>
        </p:nvSpPr>
        <p:spPr>
          <a:xfrm>
            <a:off x="621831" y="983258"/>
            <a:ext cx="7768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线性特征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：肖文卿在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基于小波系数特征融合的小鼠癫痫脑电分类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一文中，提取</a:t>
            </a:r>
            <a:r>
              <a:rPr lang="zh-CN" altLang="en-US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标准差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作为分类的</a:t>
            </a:r>
            <a:r>
              <a:rPr lang="zh-CN" altLang="en-US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线性特征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，并据此对比了正常与癫痫状态小鼠不同小波系数的标准差值，发现存在显著差异。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B8C76C9-576C-4F05-B76C-EF8F356C70F2}"/>
                  </a:ext>
                </a:extLst>
              </p:cNvPr>
              <p:cNvSpPr/>
              <p:nvPr/>
            </p:nvSpPr>
            <p:spPr>
              <a:xfrm>
                <a:off x="3521130" y="2145618"/>
                <a:ext cx="2572678" cy="613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zh-CN" altLang="en-US" sz="2400" i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000" dirty="0"/>
                  <a:t> </a:t>
                </a: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B8C76C9-576C-4F05-B76C-EF8F356C7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130" y="2145618"/>
                <a:ext cx="2572678" cy="613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130C3E2-BFAE-43F6-8D81-B081719C040D}"/>
                  </a:ext>
                </a:extLst>
              </p:cNvPr>
              <p:cNvSpPr/>
              <p:nvPr/>
            </p:nvSpPr>
            <p:spPr>
              <a:xfrm>
                <a:off x="2712933" y="3111396"/>
                <a:ext cx="3718134" cy="843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𝑠𝑡𝑑</m:t>
                    </m:r>
                    <m:r>
                      <a:rPr lang="zh-CN" altLang="en-US" sz="2400" i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zh-CN" altLang="en-US" sz="2400" dirty="0"/>
                  <a:t> </a:t>
                </a: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130C3E2-BFAE-43F6-8D81-B081719C04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933" y="3111396"/>
                <a:ext cx="3718134" cy="8438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03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9DA61D-96A7-4776-A553-294AA1AA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B0EAC2C-7326-4E8E-8769-7867B72A4A4C}"/>
              </a:ext>
            </a:extLst>
          </p:cNvPr>
          <p:cNvGrpSpPr/>
          <p:nvPr/>
        </p:nvGrpSpPr>
        <p:grpSpPr>
          <a:xfrm>
            <a:off x="1" y="248836"/>
            <a:ext cx="9143999" cy="360040"/>
            <a:chOff x="1" y="404664"/>
            <a:chExt cx="8719310" cy="2160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9BE8CEF-7279-4860-9E9A-39D5F9AE32EC}"/>
                </a:ext>
              </a:extLst>
            </p:cNvPr>
            <p:cNvSpPr/>
            <p:nvPr/>
          </p:nvSpPr>
          <p:spPr>
            <a:xfrm>
              <a:off x="1" y="404664"/>
              <a:ext cx="493009" cy="216024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19FBD83-7864-4E01-9356-9EEA812F6B56}"/>
                </a:ext>
              </a:extLst>
            </p:cNvPr>
            <p:cNvSpPr/>
            <p:nvPr/>
          </p:nvSpPr>
          <p:spPr>
            <a:xfrm>
              <a:off x="3115044" y="404664"/>
              <a:ext cx="761947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6B95D32-7D89-430A-8C0C-51607AC1A66A}"/>
                </a:ext>
              </a:extLst>
            </p:cNvPr>
            <p:cNvSpPr/>
            <p:nvPr/>
          </p:nvSpPr>
          <p:spPr>
            <a:xfrm>
              <a:off x="3873856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AD5130E-ADC8-46A4-82AA-09D6EF5A0947}"/>
                </a:ext>
              </a:extLst>
            </p:cNvPr>
            <p:cNvSpPr/>
            <p:nvPr/>
          </p:nvSpPr>
          <p:spPr>
            <a:xfrm>
              <a:off x="4842320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C2A04D4-527A-4ABC-9EFF-6BCE18BCE405}"/>
                </a:ext>
              </a:extLst>
            </p:cNvPr>
            <p:cNvSpPr/>
            <p:nvPr/>
          </p:nvSpPr>
          <p:spPr>
            <a:xfrm>
              <a:off x="5810784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811E64B-2F67-4178-A928-BADABD9C9BBF}"/>
                </a:ext>
              </a:extLst>
            </p:cNvPr>
            <p:cNvSpPr/>
            <p:nvPr/>
          </p:nvSpPr>
          <p:spPr>
            <a:xfrm>
              <a:off x="6779248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952376F-7688-463D-B325-08F9E1EC0A24}"/>
                </a:ext>
              </a:extLst>
            </p:cNvPr>
            <p:cNvSpPr/>
            <p:nvPr/>
          </p:nvSpPr>
          <p:spPr>
            <a:xfrm>
              <a:off x="7747711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id="{6193C3FA-79D9-4AFD-AC67-0C5FC1CAF2FA}"/>
              </a:ext>
            </a:extLst>
          </p:cNvPr>
          <p:cNvSpPr txBox="1">
            <a:spLocks/>
          </p:cNvSpPr>
          <p:nvPr/>
        </p:nvSpPr>
        <p:spPr>
          <a:xfrm>
            <a:off x="6847529" y="4747679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685800" rtl="0" eaLnBrk="1" latinLnBrk="0" hangingPunct="1"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CBECEF1-1935-4692-9C86-5FD89D9EDF46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A668FC2-F238-413B-ABD9-AC7F959B2C39}"/>
              </a:ext>
            </a:extLst>
          </p:cNvPr>
          <p:cNvSpPr/>
          <p:nvPr/>
        </p:nvSpPr>
        <p:spPr>
          <a:xfrm>
            <a:off x="517021" y="53278"/>
            <a:ext cx="2749747" cy="739734"/>
          </a:xfrm>
          <a:prstGeom prst="rect">
            <a:avLst/>
          </a:prstGeom>
          <a:noFill/>
          <a:ln>
            <a:solidFill>
              <a:srgbClr val="9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9">
            <a:extLst>
              <a:ext uri="{FF2B5EF4-FFF2-40B4-BE49-F238E27FC236}">
                <a16:creationId xmlns:a16="http://schemas.microsoft.com/office/drawing/2014/main" id="{CC0F4A70-9141-42AB-8EA3-1565A153F300}"/>
              </a:ext>
            </a:extLst>
          </p:cNvPr>
          <p:cNvSpPr txBox="1"/>
          <p:nvPr/>
        </p:nvSpPr>
        <p:spPr>
          <a:xfrm>
            <a:off x="724647" y="214778"/>
            <a:ext cx="233449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样本熵</a:t>
            </a:r>
            <a:r>
              <a:rPr lang="en-US" altLang="zh-CN" sz="21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100" b="1" dirty="0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Sampen</a:t>
            </a:r>
            <a:r>
              <a:rPr lang="en-US" altLang="zh-CN" sz="21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1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F35D8B3-3127-44EF-B586-E00DA332584F}"/>
              </a:ext>
            </a:extLst>
          </p:cNvPr>
          <p:cNvSpPr/>
          <p:nvPr/>
        </p:nvSpPr>
        <p:spPr>
          <a:xfrm>
            <a:off x="621831" y="983258"/>
            <a:ext cx="80791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非线性特征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Cheol Seung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Yoo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detection of seizure termination during electroconvulsive therapy using sample entropy of the electroencephalogram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一文中，根据在癫痫发作中，脑电信号</a:t>
            </a:r>
            <a:r>
              <a:rPr lang="zh-CN" altLang="en-US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样本熵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下降这一结论进行了信号分类。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6B7BE72-77DA-4259-809A-43F3978BB606}"/>
                  </a:ext>
                </a:extLst>
              </p:cNvPr>
              <p:cNvSpPr/>
              <p:nvPr/>
            </p:nvSpPr>
            <p:spPr>
              <a:xfrm>
                <a:off x="2534455" y="2250337"/>
                <a:ext cx="4253857" cy="6411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𝑆𝑎𝑚𝑝𝑒𝑛</m:t>
                    </m:r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0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zh-CN" altLang="en-US" sz="2000" i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"/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p>
                                        </m:sSup>
                                        <m:r>
                                          <a:rPr lang="zh-CN" altLang="en-US" sz="2000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"/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p>
                                            <m: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p>
                                        </m:sSup>
                                        <m:r>
                                          <a:rPr lang="zh-CN" altLang="en-US" sz="2000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zh-CN" altLang="en-US" sz="2000" dirty="0"/>
                  <a:t>   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6B7BE72-77DA-4259-809A-43F3978BB6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455" y="2250337"/>
                <a:ext cx="4253857" cy="6411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0087FC8-CDD0-4AEC-BD2C-87A9DF10272F}"/>
                  </a:ext>
                </a:extLst>
              </p:cNvPr>
              <p:cNvSpPr/>
              <p:nvPr/>
            </p:nvSpPr>
            <p:spPr>
              <a:xfrm>
                <a:off x="2009247" y="3314047"/>
                <a:ext cx="5304273" cy="640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𝑆𝑎𝑚𝑝𝑒𝑛</m:t>
                    </m:r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</a:rPr>
                      <m:t>= −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"/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"/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dirty="0">
                    <a:latin typeface="Cambria Math" panose="02040503050406030204" pitchFamily="18" charset="0"/>
                  </a:rPr>
                  <a:t>N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为有限值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endParaRPr lang="zh-CN" alt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0087FC8-CDD0-4AEC-BD2C-87A9DF1027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247" y="3314047"/>
                <a:ext cx="5304273" cy="640112"/>
              </a:xfrm>
              <a:prstGeom prst="rect">
                <a:avLst/>
              </a:prstGeom>
              <a:blipFill>
                <a:blip r:embed="rId3"/>
                <a:stretch>
                  <a:fillRect r="-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99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9DA61D-96A7-4776-A553-294AA1AA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15</a:t>
            </a:fld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B0EAC2C-7326-4E8E-8769-7867B72A4A4C}"/>
              </a:ext>
            </a:extLst>
          </p:cNvPr>
          <p:cNvGrpSpPr/>
          <p:nvPr/>
        </p:nvGrpSpPr>
        <p:grpSpPr>
          <a:xfrm>
            <a:off x="1" y="248836"/>
            <a:ext cx="9143999" cy="360040"/>
            <a:chOff x="1" y="404664"/>
            <a:chExt cx="8719310" cy="2160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9BE8CEF-7279-4860-9E9A-39D5F9AE32EC}"/>
                </a:ext>
              </a:extLst>
            </p:cNvPr>
            <p:cNvSpPr/>
            <p:nvPr/>
          </p:nvSpPr>
          <p:spPr>
            <a:xfrm>
              <a:off x="1" y="404664"/>
              <a:ext cx="493009" cy="216024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19FBD83-7864-4E01-9356-9EEA812F6B56}"/>
                </a:ext>
              </a:extLst>
            </p:cNvPr>
            <p:cNvSpPr/>
            <p:nvPr/>
          </p:nvSpPr>
          <p:spPr>
            <a:xfrm>
              <a:off x="3115044" y="404664"/>
              <a:ext cx="761947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6B95D32-7D89-430A-8C0C-51607AC1A66A}"/>
                </a:ext>
              </a:extLst>
            </p:cNvPr>
            <p:cNvSpPr/>
            <p:nvPr/>
          </p:nvSpPr>
          <p:spPr>
            <a:xfrm>
              <a:off x="3873856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AD5130E-ADC8-46A4-82AA-09D6EF5A0947}"/>
                </a:ext>
              </a:extLst>
            </p:cNvPr>
            <p:cNvSpPr/>
            <p:nvPr/>
          </p:nvSpPr>
          <p:spPr>
            <a:xfrm>
              <a:off x="4842320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C2A04D4-527A-4ABC-9EFF-6BCE18BCE405}"/>
                </a:ext>
              </a:extLst>
            </p:cNvPr>
            <p:cNvSpPr/>
            <p:nvPr/>
          </p:nvSpPr>
          <p:spPr>
            <a:xfrm>
              <a:off x="5810784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811E64B-2F67-4178-A928-BADABD9C9BBF}"/>
                </a:ext>
              </a:extLst>
            </p:cNvPr>
            <p:cNvSpPr/>
            <p:nvPr/>
          </p:nvSpPr>
          <p:spPr>
            <a:xfrm>
              <a:off x="6779248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952376F-7688-463D-B325-08F9E1EC0A24}"/>
                </a:ext>
              </a:extLst>
            </p:cNvPr>
            <p:cNvSpPr/>
            <p:nvPr/>
          </p:nvSpPr>
          <p:spPr>
            <a:xfrm>
              <a:off x="7747711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id="{6193C3FA-79D9-4AFD-AC67-0C5FC1CAF2FA}"/>
              </a:ext>
            </a:extLst>
          </p:cNvPr>
          <p:cNvSpPr txBox="1">
            <a:spLocks/>
          </p:cNvSpPr>
          <p:nvPr/>
        </p:nvSpPr>
        <p:spPr>
          <a:xfrm>
            <a:off x="6847529" y="4747679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685800" rtl="0" eaLnBrk="1" latinLnBrk="0" hangingPunct="1"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CBECEF1-1935-4692-9C86-5FD89D9EDF46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A668FC2-F238-413B-ABD9-AC7F959B2C39}"/>
              </a:ext>
            </a:extLst>
          </p:cNvPr>
          <p:cNvSpPr/>
          <p:nvPr/>
        </p:nvSpPr>
        <p:spPr>
          <a:xfrm>
            <a:off x="517021" y="53278"/>
            <a:ext cx="2749747" cy="739734"/>
          </a:xfrm>
          <a:prstGeom prst="rect">
            <a:avLst/>
          </a:prstGeom>
          <a:noFill/>
          <a:ln>
            <a:solidFill>
              <a:srgbClr val="9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9">
            <a:extLst>
              <a:ext uri="{FF2B5EF4-FFF2-40B4-BE49-F238E27FC236}">
                <a16:creationId xmlns:a16="http://schemas.microsoft.com/office/drawing/2014/main" id="{CC0F4A70-9141-42AB-8EA3-1565A153F300}"/>
              </a:ext>
            </a:extLst>
          </p:cNvPr>
          <p:cNvSpPr txBox="1"/>
          <p:nvPr/>
        </p:nvSpPr>
        <p:spPr>
          <a:xfrm>
            <a:off x="864021" y="230224"/>
            <a:ext cx="233449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实验结果与分析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CAC40E6-3501-4D08-A4B8-05CF49E208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7" t="10155" r="6990" b="4351"/>
          <a:stretch/>
        </p:blipFill>
        <p:spPr>
          <a:xfrm>
            <a:off x="371232" y="1629589"/>
            <a:ext cx="4237281" cy="227281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CE64B2F-8F3E-496B-B67B-6A0F310C55B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3" t="9591" r="5656" b="4498"/>
          <a:stretch/>
        </p:blipFill>
        <p:spPr>
          <a:xfrm>
            <a:off x="4763844" y="2147509"/>
            <a:ext cx="4237281" cy="2272818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46BB74D5-B731-46A0-BC18-CF2A602225D4}"/>
              </a:ext>
            </a:extLst>
          </p:cNvPr>
          <p:cNvSpPr/>
          <p:nvPr/>
        </p:nvSpPr>
        <p:spPr>
          <a:xfrm>
            <a:off x="621832" y="983258"/>
            <a:ext cx="4103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选择</a:t>
            </a:r>
            <a:r>
              <a:rPr lang="en-US" altLang="zh-CN" sz="1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std_A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(E)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std_ A(E) _d1~ std_ A(E) _d5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作为特征向量；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15BA757-7284-40DB-874B-EB1E1BA49400}"/>
              </a:ext>
            </a:extLst>
          </p:cNvPr>
          <p:cNvSpPr/>
          <p:nvPr/>
        </p:nvSpPr>
        <p:spPr>
          <a:xfrm>
            <a:off x="4725809" y="1435026"/>
            <a:ext cx="4103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选择</a:t>
            </a:r>
            <a:r>
              <a:rPr lang="en-US" altLang="zh-CN" sz="1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sampen_A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(E)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sampen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 A(E) _d1~ </a:t>
            </a:r>
            <a:r>
              <a:rPr lang="en-US" altLang="zh-CN" sz="1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sampen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 A(E) _d3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作为特征向量；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41DA158-95BC-400A-AB7E-E378D5EDBD46}"/>
              </a:ext>
            </a:extLst>
          </p:cNvPr>
          <p:cNvSpPr txBox="1"/>
          <p:nvPr/>
        </p:nvSpPr>
        <p:spPr>
          <a:xfrm>
            <a:off x="142875" y="4035905"/>
            <a:ext cx="44808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图</a:t>
            </a:r>
            <a:r>
              <a:rPr lang="en-US" altLang="zh-CN" b="1" dirty="0">
                <a:latin typeface="+mn-ea"/>
              </a:rPr>
              <a:t>1-6 </a:t>
            </a: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组和</a:t>
            </a:r>
            <a:r>
              <a:rPr lang="en-US" altLang="zh-CN" dirty="0">
                <a:latin typeface="+mn-ea"/>
              </a:rPr>
              <a:t>E</a:t>
            </a:r>
            <a:r>
              <a:rPr lang="zh-CN" altLang="en-US" dirty="0">
                <a:latin typeface="+mn-ea"/>
              </a:rPr>
              <a:t>组</a:t>
            </a:r>
            <a:r>
              <a:rPr lang="en-US" altLang="zh-CN" dirty="0">
                <a:latin typeface="+mn-ea"/>
              </a:rPr>
              <a:t>EEG</a:t>
            </a:r>
            <a:r>
              <a:rPr lang="zh-CN" altLang="en-US" dirty="0">
                <a:latin typeface="+mn-ea"/>
              </a:rPr>
              <a:t>及其小波系数</a:t>
            </a:r>
            <a:r>
              <a:rPr lang="en-US" altLang="zh-CN" dirty="0">
                <a:latin typeface="+mn-ea"/>
              </a:rPr>
              <a:t>cD1~cD5</a:t>
            </a:r>
            <a:r>
              <a:rPr lang="zh-CN" altLang="en-US" dirty="0">
                <a:latin typeface="+mn-ea"/>
              </a:rPr>
              <a:t>的标准差比较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68301AE-BDE8-4BDE-8E5D-75F3F5B08688}"/>
              </a:ext>
            </a:extLst>
          </p:cNvPr>
          <p:cNvSpPr txBox="1"/>
          <p:nvPr/>
        </p:nvSpPr>
        <p:spPr>
          <a:xfrm>
            <a:off x="4703688" y="4486479"/>
            <a:ext cx="44698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图</a:t>
            </a:r>
            <a:r>
              <a:rPr lang="en-US" altLang="zh-CN" b="1" dirty="0">
                <a:latin typeface="+mn-ea"/>
              </a:rPr>
              <a:t>1-7 </a:t>
            </a: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组和</a:t>
            </a:r>
            <a:r>
              <a:rPr lang="en-US" altLang="zh-CN" dirty="0">
                <a:latin typeface="+mn-ea"/>
              </a:rPr>
              <a:t>E</a:t>
            </a:r>
            <a:r>
              <a:rPr lang="zh-CN" altLang="en-US" dirty="0">
                <a:latin typeface="+mn-ea"/>
              </a:rPr>
              <a:t>组</a:t>
            </a:r>
            <a:r>
              <a:rPr lang="en-US" altLang="zh-CN" dirty="0">
                <a:latin typeface="+mn-ea"/>
              </a:rPr>
              <a:t>EEG</a:t>
            </a:r>
            <a:r>
              <a:rPr lang="zh-CN" altLang="en-US" dirty="0">
                <a:latin typeface="+mn-ea"/>
              </a:rPr>
              <a:t>及其小波系数</a:t>
            </a:r>
            <a:r>
              <a:rPr lang="en-US" altLang="zh-CN" dirty="0">
                <a:latin typeface="+mn-ea"/>
              </a:rPr>
              <a:t>cD1~cD5</a:t>
            </a:r>
            <a:r>
              <a:rPr lang="zh-CN" altLang="en-US" dirty="0">
                <a:latin typeface="+mn-ea"/>
              </a:rPr>
              <a:t>的样本熵比较</a:t>
            </a:r>
          </a:p>
        </p:txBody>
      </p:sp>
    </p:spTree>
    <p:extLst>
      <p:ext uri="{BB962C8B-B14F-4D97-AF65-F5344CB8AC3E}">
        <p14:creationId xmlns:p14="http://schemas.microsoft.com/office/powerpoint/2010/main" val="427391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9DA61D-96A7-4776-A553-294AA1AA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16</a:t>
            </a:fld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B0EAC2C-7326-4E8E-8769-7867B72A4A4C}"/>
              </a:ext>
            </a:extLst>
          </p:cNvPr>
          <p:cNvGrpSpPr/>
          <p:nvPr/>
        </p:nvGrpSpPr>
        <p:grpSpPr>
          <a:xfrm>
            <a:off x="1" y="248836"/>
            <a:ext cx="9143999" cy="360040"/>
            <a:chOff x="1" y="404664"/>
            <a:chExt cx="8719310" cy="2160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9BE8CEF-7279-4860-9E9A-39D5F9AE32EC}"/>
                </a:ext>
              </a:extLst>
            </p:cNvPr>
            <p:cNvSpPr/>
            <p:nvPr/>
          </p:nvSpPr>
          <p:spPr>
            <a:xfrm>
              <a:off x="1" y="404664"/>
              <a:ext cx="493009" cy="216024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19FBD83-7864-4E01-9356-9EEA812F6B56}"/>
                </a:ext>
              </a:extLst>
            </p:cNvPr>
            <p:cNvSpPr/>
            <p:nvPr/>
          </p:nvSpPr>
          <p:spPr>
            <a:xfrm>
              <a:off x="3115044" y="404664"/>
              <a:ext cx="761947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6B95D32-7D89-430A-8C0C-51607AC1A66A}"/>
                </a:ext>
              </a:extLst>
            </p:cNvPr>
            <p:cNvSpPr/>
            <p:nvPr/>
          </p:nvSpPr>
          <p:spPr>
            <a:xfrm>
              <a:off x="3873856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AD5130E-ADC8-46A4-82AA-09D6EF5A0947}"/>
                </a:ext>
              </a:extLst>
            </p:cNvPr>
            <p:cNvSpPr/>
            <p:nvPr/>
          </p:nvSpPr>
          <p:spPr>
            <a:xfrm>
              <a:off x="4842320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C2A04D4-527A-4ABC-9EFF-6BCE18BCE405}"/>
                </a:ext>
              </a:extLst>
            </p:cNvPr>
            <p:cNvSpPr/>
            <p:nvPr/>
          </p:nvSpPr>
          <p:spPr>
            <a:xfrm>
              <a:off x="5810784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811E64B-2F67-4178-A928-BADABD9C9BBF}"/>
                </a:ext>
              </a:extLst>
            </p:cNvPr>
            <p:cNvSpPr/>
            <p:nvPr/>
          </p:nvSpPr>
          <p:spPr>
            <a:xfrm>
              <a:off x="6779248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952376F-7688-463D-B325-08F9E1EC0A24}"/>
                </a:ext>
              </a:extLst>
            </p:cNvPr>
            <p:cNvSpPr/>
            <p:nvPr/>
          </p:nvSpPr>
          <p:spPr>
            <a:xfrm>
              <a:off x="7747711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id="{6193C3FA-79D9-4AFD-AC67-0C5FC1CAF2FA}"/>
              </a:ext>
            </a:extLst>
          </p:cNvPr>
          <p:cNvSpPr txBox="1">
            <a:spLocks/>
          </p:cNvSpPr>
          <p:nvPr/>
        </p:nvSpPr>
        <p:spPr>
          <a:xfrm>
            <a:off x="6847529" y="4747679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685800" rtl="0" eaLnBrk="1" latinLnBrk="0" hangingPunct="1"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CBECEF1-1935-4692-9C86-5FD89D9EDF46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A668FC2-F238-413B-ABD9-AC7F959B2C39}"/>
              </a:ext>
            </a:extLst>
          </p:cNvPr>
          <p:cNvSpPr/>
          <p:nvPr/>
        </p:nvSpPr>
        <p:spPr>
          <a:xfrm>
            <a:off x="517021" y="53278"/>
            <a:ext cx="2749747" cy="739734"/>
          </a:xfrm>
          <a:prstGeom prst="rect">
            <a:avLst/>
          </a:prstGeom>
          <a:noFill/>
          <a:ln>
            <a:solidFill>
              <a:srgbClr val="9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9">
            <a:extLst>
              <a:ext uri="{FF2B5EF4-FFF2-40B4-BE49-F238E27FC236}">
                <a16:creationId xmlns:a16="http://schemas.microsoft.com/office/drawing/2014/main" id="{CC0F4A70-9141-42AB-8EA3-1565A153F300}"/>
              </a:ext>
            </a:extLst>
          </p:cNvPr>
          <p:cNvSpPr txBox="1"/>
          <p:nvPr/>
        </p:nvSpPr>
        <p:spPr>
          <a:xfrm>
            <a:off x="763295" y="233924"/>
            <a:ext cx="233449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实验结果与分析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6BB74D5-B731-46A0-BC18-CF2A602225D4}"/>
                  </a:ext>
                </a:extLst>
              </p:cNvPr>
              <p:cNvSpPr/>
              <p:nvPr/>
            </p:nvSpPr>
            <p:spPr>
              <a:xfrm>
                <a:off x="1891894" y="1424646"/>
                <a:ext cx="6317708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综上，根据图</a:t>
                </a:r>
                <a:r>
                  <a:rPr lang="en-US" altLang="zh-CN" sz="1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1-6</a:t>
                </a:r>
                <a:r>
                  <a:rPr lang="zh-CN" altLang="en-US" sz="1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及图</a:t>
                </a:r>
                <a:r>
                  <a:rPr lang="en-US" altLang="zh-CN" sz="1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1-7</a:t>
                </a:r>
                <a:r>
                  <a:rPr lang="zh-CN" altLang="en-US" sz="1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的比较，我们选择</a:t>
                </a:r>
                <a:r>
                  <a:rPr lang="en-US" altLang="zh-CN" sz="1800" b="1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std_A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(E)</a:t>
                </a:r>
                <a:r>
                  <a:rPr lang="zh-CN" altLang="en-US" sz="18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1800" b="1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std_A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(E)_d1~std_A(E)_d5</a:t>
                </a:r>
                <a:r>
                  <a:rPr lang="zh-CN" altLang="en-US" sz="1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1800" b="1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sampen_A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(E)</a:t>
                </a:r>
                <a:r>
                  <a:rPr lang="zh-CN" altLang="en-US" sz="18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、</a:t>
                </a:r>
                <a:r>
                  <a:rPr lang="en-US" altLang="zh-CN" sz="1800" b="1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sampen_A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(E)_d1~ </a:t>
                </a:r>
                <a:r>
                  <a:rPr lang="en-US" altLang="zh-CN" sz="1800" b="1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sampen_A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(E)_d3</a:t>
                </a:r>
                <a:r>
                  <a:rPr lang="zh-CN" altLang="en-US" sz="1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作为特征向量，即我们可得到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10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zh-CN" sz="18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800</a:t>
                </a:r>
                <a:r>
                  <a:rPr lang="zh-CN" altLang="en-US" sz="1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的特征向量</a:t>
                </a:r>
                <a:endParaRPr lang="en-US" altLang="zh-CN" sz="1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endParaRPr lang="en-US" altLang="zh-CN" sz="1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1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其余三种情况</a:t>
                </a:r>
                <a:r>
                  <a:rPr lang="en-US" altLang="zh-CN" sz="1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(B vs E</a:t>
                </a:r>
                <a:r>
                  <a:rPr lang="zh-CN" altLang="en-US" sz="1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1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 vs E</a:t>
                </a:r>
                <a:r>
                  <a:rPr lang="zh-CN" altLang="en-US" sz="1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1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 vs E)</a:t>
                </a:r>
                <a:r>
                  <a:rPr lang="zh-CN" altLang="en-US" sz="1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也进行了类似的选择。</a:t>
                </a:r>
                <a:endParaRPr lang="en-US" altLang="zh-CN" sz="1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6BB74D5-B731-46A0-BC18-CF2A602225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894" y="1424646"/>
                <a:ext cx="6317708" cy="1754326"/>
              </a:xfrm>
              <a:prstGeom prst="rect">
                <a:avLst/>
              </a:prstGeom>
              <a:blipFill>
                <a:blip r:embed="rId2"/>
                <a:stretch>
                  <a:fillRect l="-771" t="-2091" r="-675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91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>
            <a:extLst>
              <a:ext uri="{FF2B5EF4-FFF2-40B4-BE49-F238E27FC236}">
                <a16:creationId xmlns:a16="http://schemas.microsoft.com/office/drawing/2014/main" id="{3AEEF0B3-7C7B-4852-95FF-BFD1FB4B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4673" y="1888069"/>
            <a:ext cx="29546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脑电信号分类</a:t>
            </a:r>
          </a:p>
        </p:txBody>
      </p:sp>
      <p:sp>
        <p:nvSpPr>
          <p:cNvPr id="21" name="文本框 6">
            <a:extLst>
              <a:ext uri="{FF2B5EF4-FFF2-40B4-BE49-F238E27FC236}">
                <a16:creationId xmlns:a16="http://schemas.microsoft.com/office/drawing/2014/main" id="{7A520E6A-DEB8-4B0C-9BE0-0F0B89531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938" y="2503133"/>
            <a:ext cx="21421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rPr>
              <a:t>Classification of EEG signal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A29846D-E7EE-45F3-9A33-515E367DEED5}"/>
              </a:ext>
            </a:extLst>
          </p:cNvPr>
          <p:cNvCxnSpPr/>
          <p:nvPr/>
        </p:nvCxnSpPr>
        <p:spPr>
          <a:xfrm>
            <a:off x="4463537" y="2819169"/>
            <a:ext cx="2169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图片 76">
            <a:extLst>
              <a:ext uri="{FF2B5EF4-FFF2-40B4-BE49-F238E27FC236}">
                <a16:creationId xmlns:a16="http://schemas.microsoft.com/office/drawing/2014/main" id="{20A5712A-76A5-4748-8EF7-59AEE5CE1D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26" y="2958642"/>
            <a:ext cx="2372884" cy="69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9DA61D-96A7-4776-A553-294AA1AA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18</a:t>
            </a:fld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B0EAC2C-7326-4E8E-8769-7867B72A4A4C}"/>
              </a:ext>
            </a:extLst>
          </p:cNvPr>
          <p:cNvGrpSpPr/>
          <p:nvPr/>
        </p:nvGrpSpPr>
        <p:grpSpPr>
          <a:xfrm>
            <a:off x="1" y="248836"/>
            <a:ext cx="9143999" cy="360040"/>
            <a:chOff x="1" y="404664"/>
            <a:chExt cx="8719310" cy="2160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9BE8CEF-7279-4860-9E9A-39D5F9AE32EC}"/>
                </a:ext>
              </a:extLst>
            </p:cNvPr>
            <p:cNvSpPr/>
            <p:nvPr/>
          </p:nvSpPr>
          <p:spPr>
            <a:xfrm>
              <a:off x="1" y="404664"/>
              <a:ext cx="493009" cy="216024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AD0C158-7228-419C-A4E7-11895D04B5B4}"/>
                </a:ext>
              </a:extLst>
            </p:cNvPr>
            <p:cNvSpPr/>
            <p:nvPr/>
          </p:nvSpPr>
          <p:spPr>
            <a:xfrm>
              <a:off x="2339849" y="404664"/>
              <a:ext cx="568679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19FBD83-7864-4E01-9356-9EEA812F6B56}"/>
                </a:ext>
              </a:extLst>
            </p:cNvPr>
            <p:cNvSpPr/>
            <p:nvPr/>
          </p:nvSpPr>
          <p:spPr>
            <a:xfrm>
              <a:off x="2905392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6B95D32-7D89-430A-8C0C-51607AC1A66A}"/>
                </a:ext>
              </a:extLst>
            </p:cNvPr>
            <p:cNvSpPr/>
            <p:nvPr/>
          </p:nvSpPr>
          <p:spPr>
            <a:xfrm>
              <a:off x="3873856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AD5130E-ADC8-46A4-82AA-09D6EF5A0947}"/>
                </a:ext>
              </a:extLst>
            </p:cNvPr>
            <p:cNvSpPr/>
            <p:nvPr/>
          </p:nvSpPr>
          <p:spPr>
            <a:xfrm>
              <a:off x="4842320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C2A04D4-527A-4ABC-9EFF-6BCE18BCE405}"/>
                </a:ext>
              </a:extLst>
            </p:cNvPr>
            <p:cNvSpPr/>
            <p:nvPr/>
          </p:nvSpPr>
          <p:spPr>
            <a:xfrm>
              <a:off x="5810784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811E64B-2F67-4178-A928-BADABD9C9BBF}"/>
                </a:ext>
              </a:extLst>
            </p:cNvPr>
            <p:cNvSpPr/>
            <p:nvPr/>
          </p:nvSpPr>
          <p:spPr>
            <a:xfrm>
              <a:off x="6779248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952376F-7688-463D-B325-08F9E1EC0A24}"/>
                </a:ext>
              </a:extLst>
            </p:cNvPr>
            <p:cNvSpPr/>
            <p:nvPr/>
          </p:nvSpPr>
          <p:spPr>
            <a:xfrm>
              <a:off x="7747711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id="{6193C3FA-79D9-4AFD-AC67-0C5FC1CAF2FA}"/>
              </a:ext>
            </a:extLst>
          </p:cNvPr>
          <p:cNvSpPr txBox="1">
            <a:spLocks/>
          </p:cNvSpPr>
          <p:nvPr/>
        </p:nvSpPr>
        <p:spPr>
          <a:xfrm>
            <a:off x="6847529" y="4747679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685800" rtl="0" eaLnBrk="1" latinLnBrk="0" hangingPunct="1"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CBECEF1-1935-4692-9C86-5FD89D9EDF46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50" name="文本框 59">
            <a:extLst>
              <a:ext uri="{FF2B5EF4-FFF2-40B4-BE49-F238E27FC236}">
                <a16:creationId xmlns:a16="http://schemas.microsoft.com/office/drawing/2014/main" id="{56B20FC1-9E92-44F0-924B-D335E8610151}"/>
              </a:ext>
            </a:extLst>
          </p:cNvPr>
          <p:cNvSpPr txBox="1"/>
          <p:nvPr/>
        </p:nvSpPr>
        <p:spPr>
          <a:xfrm>
            <a:off x="841662" y="216461"/>
            <a:ext cx="1287512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算法框架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A668FC2-F238-413B-ABD9-AC7F959B2C39}"/>
              </a:ext>
            </a:extLst>
          </p:cNvPr>
          <p:cNvSpPr/>
          <p:nvPr/>
        </p:nvSpPr>
        <p:spPr>
          <a:xfrm>
            <a:off x="517022" y="53278"/>
            <a:ext cx="1936793" cy="739734"/>
          </a:xfrm>
          <a:prstGeom prst="rect">
            <a:avLst/>
          </a:prstGeom>
          <a:noFill/>
          <a:ln>
            <a:solidFill>
              <a:srgbClr val="9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232B0BC-1DD6-42C6-A4ED-C335F62AF264}"/>
              </a:ext>
            </a:extLst>
          </p:cNvPr>
          <p:cNvSpPr txBox="1"/>
          <p:nvPr/>
        </p:nvSpPr>
        <p:spPr>
          <a:xfrm>
            <a:off x="1569520" y="3747890"/>
            <a:ext cx="17685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图</a:t>
            </a:r>
            <a:r>
              <a:rPr lang="en-US" altLang="zh-CN" b="1" dirty="0">
                <a:latin typeface="+mn-ea"/>
              </a:rPr>
              <a:t>2-1 </a:t>
            </a:r>
            <a:r>
              <a:rPr lang="zh-CN" altLang="en-US" dirty="0">
                <a:latin typeface="+mn-ea"/>
              </a:rPr>
              <a:t>分类过程框图</a:t>
            </a:r>
          </a:p>
        </p:txBody>
      </p:sp>
      <p:sp>
        <p:nvSpPr>
          <p:cNvPr id="60" name="右箭头 13">
            <a:extLst>
              <a:ext uri="{FF2B5EF4-FFF2-40B4-BE49-F238E27FC236}">
                <a16:creationId xmlns:a16="http://schemas.microsoft.com/office/drawing/2014/main" id="{18EC316D-878F-4E69-A15D-7878B28FF69C}"/>
              </a:ext>
            </a:extLst>
          </p:cNvPr>
          <p:cNvSpPr/>
          <p:nvPr/>
        </p:nvSpPr>
        <p:spPr>
          <a:xfrm>
            <a:off x="4279061" y="2260227"/>
            <a:ext cx="934494" cy="609600"/>
          </a:xfrm>
          <a:prstGeom prst="rightArrow">
            <a:avLst/>
          </a:prstGeom>
          <a:solidFill>
            <a:srgbClr val="92929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2C29CBC-A7A8-468E-AD95-41653CCBB649}"/>
              </a:ext>
            </a:extLst>
          </p:cNvPr>
          <p:cNvSpPr txBox="1"/>
          <p:nvPr/>
        </p:nvSpPr>
        <p:spPr>
          <a:xfrm>
            <a:off x="5408162" y="1033752"/>
            <a:ext cx="33197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8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单一属性二分类</a:t>
            </a: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：以上得到的十维特征向量，每一维单独作为分类器的输入进行上述四种情况的分类；</a:t>
            </a: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18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折</a:t>
            </a: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交叉验证，每个分类进行</a:t>
            </a: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18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</a:t>
            </a: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，结果取平均值。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6690DA7-2A71-41ED-8600-5E47349AC290}"/>
              </a:ext>
            </a:extLst>
          </p:cNvPr>
          <p:cNvSpPr txBox="1"/>
          <p:nvPr/>
        </p:nvSpPr>
        <p:spPr>
          <a:xfrm>
            <a:off x="5408162" y="2868625"/>
            <a:ext cx="3319734" cy="12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Accuracy</a:t>
            </a: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：准确率</a:t>
            </a:r>
            <a:endParaRPr lang="en-US" altLang="zh-CN" sz="18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Sensitivity</a:t>
            </a: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：灵敏度</a:t>
            </a:r>
            <a:endParaRPr lang="en-US" altLang="zh-CN" sz="18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Specificity</a:t>
            </a: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：特异度</a:t>
            </a:r>
            <a:endParaRPr lang="en-US" altLang="zh-CN" sz="18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8766667-5083-48BD-A435-FAA2B220C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712" y="1211601"/>
            <a:ext cx="4429772" cy="253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4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93D4FF2-EC31-4594-A912-DAEDFF8E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76A088-CF93-4AAC-A4BB-F001BB35DA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4" t="8887" r="6129" b="5685"/>
          <a:stretch/>
        </p:blipFill>
        <p:spPr>
          <a:xfrm>
            <a:off x="394335" y="1559608"/>
            <a:ext cx="4177665" cy="22313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6D29B2A-1194-4C1A-BAAF-7E02A1D7293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5" t="9663" r="5400" b="4910"/>
          <a:stretch/>
        </p:blipFill>
        <p:spPr>
          <a:xfrm>
            <a:off x="4758695" y="1996195"/>
            <a:ext cx="4177665" cy="2231318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CBC9201C-DFAA-410C-B39F-2B2978D50416}"/>
              </a:ext>
            </a:extLst>
          </p:cNvPr>
          <p:cNvGrpSpPr/>
          <p:nvPr/>
        </p:nvGrpSpPr>
        <p:grpSpPr>
          <a:xfrm>
            <a:off x="1" y="248836"/>
            <a:ext cx="9143999" cy="360040"/>
            <a:chOff x="1" y="404664"/>
            <a:chExt cx="8719310" cy="21602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9056F59-9560-4043-9324-AD4F47F26166}"/>
                </a:ext>
              </a:extLst>
            </p:cNvPr>
            <p:cNvSpPr/>
            <p:nvPr/>
          </p:nvSpPr>
          <p:spPr>
            <a:xfrm>
              <a:off x="1" y="404664"/>
              <a:ext cx="493009" cy="216024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E814515-A280-47BC-9C15-D492B9D157E7}"/>
                </a:ext>
              </a:extLst>
            </p:cNvPr>
            <p:cNvSpPr/>
            <p:nvPr/>
          </p:nvSpPr>
          <p:spPr>
            <a:xfrm>
              <a:off x="3115044" y="404664"/>
              <a:ext cx="761947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E4C1E41-3E03-4F08-A7C9-11A14905E9C2}"/>
                </a:ext>
              </a:extLst>
            </p:cNvPr>
            <p:cNvSpPr/>
            <p:nvPr/>
          </p:nvSpPr>
          <p:spPr>
            <a:xfrm>
              <a:off x="3873856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2EE1F1A-7352-4429-A296-160E19FADE8C}"/>
                </a:ext>
              </a:extLst>
            </p:cNvPr>
            <p:cNvSpPr/>
            <p:nvPr/>
          </p:nvSpPr>
          <p:spPr>
            <a:xfrm>
              <a:off x="4842320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9D04E3B-5BA8-4569-8BD4-A5C7063F4916}"/>
                </a:ext>
              </a:extLst>
            </p:cNvPr>
            <p:cNvSpPr/>
            <p:nvPr/>
          </p:nvSpPr>
          <p:spPr>
            <a:xfrm>
              <a:off x="5810784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83DEBAD-6225-446C-86F9-687A8213B6B9}"/>
                </a:ext>
              </a:extLst>
            </p:cNvPr>
            <p:cNvSpPr/>
            <p:nvPr/>
          </p:nvSpPr>
          <p:spPr>
            <a:xfrm>
              <a:off x="6779248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29E8DD3-AF35-44B1-ABDF-BCAA944695E7}"/>
                </a:ext>
              </a:extLst>
            </p:cNvPr>
            <p:cNvSpPr/>
            <p:nvPr/>
          </p:nvSpPr>
          <p:spPr>
            <a:xfrm>
              <a:off x="7747711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8E229947-0EAB-4092-8D02-031251C5DD98}"/>
              </a:ext>
            </a:extLst>
          </p:cNvPr>
          <p:cNvSpPr/>
          <p:nvPr/>
        </p:nvSpPr>
        <p:spPr>
          <a:xfrm>
            <a:off x="517021" y="53278"/>
            <a:ext cx="2749747" cy="739734"/>
          </a:xfrm>
          <a:prstGeom prst="rect">
            <a:avLst/>
          </a:prstGeom>
          <a:noFill/>
          <a:ln>
            <a:solidFill>
              <a:srgbClr val="9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59">
            <a:extLst>
              <a:ext uri="{FF2B5EF4-FFF2-40B4-BE49-F238E27FC236}">
                <a16:creationId xmlns:a16="http://schemas.microsoft.com/office/drawing/2014/main" id="{CF484966-1636-41E2-8F9D-FD3896F402AD}"/>
              </a:ext>
            </a:extLst>
          </p:cNvPr>
          <p:cNvSpPr txBox="1"/>
          <p:nvPr/>
        </p:nvSpPr>
        <p:spPr>
          <a:xfrm>
            <a:off x="864021" y="224237"/>
            <a:ext cx="233449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实验结果与分析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E787AF7-87DC-4A9F-AE52-F68476EB6370}"/>
              </a:ext>
            </a:extLst>
          </p:cNvPr>
          <p:cNvSpPr/>
          <p:nvPr/>
        </p:nvSpPr>
        <p:spPr>
          <a:xfrm>
            <a:off x="621832" y="983258"/>
            <a:ext cx="69090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vs E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为例，以下两图为以</a:t>
            </a:r>
            <a:r>
              <a:rPr lang="en-US" altLang="zh-CN" sz="1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sampen_A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(E)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为特征向量，使用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SVM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KNN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的分类结果。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E43C6FA-3C6D-4527-9769-3AC581DD981D}"/>
              </a:ext>
            </a:extLst>
          </p:cNvPr>
          <p:cNvSpPr txBox="1"/>
          <p:nvPr/>
        </p:nvSpPr>
        <p:spPr>
          <a:xfrm>
            <a:off x="1255155" y="3901007"/>
            <a:ext cx="24560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图</a:t>
            </a:r>
            <a:r>
              <a:rPr lang="en-US" altLang="zh-CN" b="1" dirty="0">
                <a:latin typeface="+mn-ea"/>
              </a:rPr>
              <a:t>2-2 </a:t>
            </a:r>
            <a:r>
              <a:rPr lang="en-US" altLang="zh-CN" dirty="0">
                <a:latin typeface="+mn-ea"/>
              </a:rPr>
              <a:t>SVM</a:t>
            </a:r>
            <a:r>
              <a:rPr lang="zh-CN" altLang="en-US" dirty="0">
                <a:latin typeface="+mn-ea"/>
              </a:rPr>
              <a:t>对</a:t>
            </a:r>
            <a:r>
              <a:rPr lang="en-US" altLang="zh-CN" dirty="0">
                <a:latin typeface="+mn-ea"/>
              </a:rPr>
              <a:t>AE</a:t>
            </a:r>
            <a:r>
              <a:rPr lang="zh-CN" altLang="en-US" dirty="0">
                <a:latin typeface="+mn-ea"/>
              </a:rPr>
              <a:t>两组分类结果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791A602-AF97-44A6-AA94-BDC48B41F97E}"/>
              </a:ext>
            </a:extLst>
          </p:cNvPr>
          <p:cNvSpPr txBox="1"/>
          <p:nvPr/>
        </p:nvSpPr>
        <p:spPr>
          <a:xfrm>
            <a:off x="5859482" y="4337555"/>
            <a:ext cx="24999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图</a:t>
            </a:r>
            <a:r>
              <a:rPr lang="en-US" altLang="zh-CN" b="1" dirty="0">
                <a:latin typeface="+mn-ea"/>
              </a:rPr>
              <a:t>2-3 </a:t>
            </a:r>
            <a:r>
              <a:rPr lang="en-US" altLang="zh-CN" dirty="0">
                <a:latin typeface="+mn-ea"/>
              </a:rPr>
              <a:t>KNN</a:t>
            </a:r>
            <a:r>
              <a:rPr lang="zh-CN" altLang="en-US" dirty="0">
                <a:latin typeface="+mn-ea"/>
              </a:rPr>
              <a:t>对</a:t>
            </a:r>
            <a:r>
              <a:rPr lang="en-US" altLang="zh-CN" dirty="0">
                <a:latin typeface="+mn-ea"/>
              </a:rPr>
              <a:t>AE</a:t>
            </a:r>
            <a:r>
              <a:rPr lang="zh-CN" altLang="en-US" dirty="0">
                <a:latin typeface="+mn-ea"/>
              </a:rPr>
              <a:t>两组分类结果</a:t>
            </a:r>
          </a:p>
        </p:txBody>
      </p:sp>
    </p:spTree>
    <p:extLst>
      <p:ext uri="{BB962C8B-B14F-4D97-AF65-F5344CB8AC3E}">
        <p14:creationId xmlns:p14="http://schemas.microsoft.com/office/powerpoint/2010/main" val="85496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直角三角形 346">
            <a:extLst>
              <a:ext uri="{FF2B5EF4-FFF2-40B4-BE49-F238E27FC236}">
                <a16:creationId xmlns:a16="http://schemas.microsoft.com/office/drawing/2014/main" id="{1A9AF916-AE05-4AE2-B782-32B6C7063C37}"/>
              </a:ext>
            </a:extLst>
          </p:cNvPr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7188C06A-1C9C-456B-AA6F-BBD0BB7FA8DE}"/>
              </a:ext>
            </a:extLst>
          </p:cNvPr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28F7BFC6-FB54-44C3-820C-F3CB747B8A7A}"/>
              </a:ext>
            </a:extLst>
          </p:cNvPr>
          <p:cNvGrpSpPr/>
          <p:nvPr/>
        </p:nvGrpSpPr>
        <p:grpSpPr>
          <a:xfrm>
            <a:off x="121450" y="607361"/>
            <a:ext cx="8880164" cy="3954389"/>
            <a:chOff x="149235" y="443293"/>
            <a:chExt cx="8880164" cy="3954389"/>
          </a:xfrm>
          <a:effectLst>
            <a:outerShdw blurRad="520700" dist="114300" dir="8280000" algn="tr" rotWithShape="0">
              <a:prstClr val="black">
                <a:alpha val="40000"/>
              </a:prstClr>
            </a:outerShdw>
          </a:effectLst>
        </p:grpSpPr>
        <p:pic>
          <p:nvPicPr>
            <p:cNvPr id="99" name="图片 98">
              <a:extLst>
                <a:ext uri="{FF2B5EF4-FFF2-40B4-BE49-F238E27FC236}">
                  <a16:creationId xmlns:a16="http://schemas.microsoft.com/office/drawing/2014/main" id="{88F8A6EF-CA77-40E3-9C43-C309F8663B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9"/>
            <a:stretch/>
          </p:blipFill>
          <p:spPr>
            <a:xfrm>
              <a:off x="163373" y="443293"/>
              <a:ext cx="8851889" cy="3954389"/>
            </a:xfrm>
            <a:prstGeom prst="rect">
              <a:avLst/>
            </a:prstGeom>
          </p:spPr>
        </p:pic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B146D819-93DC-40EE-8638-507D8F95E8BB}"/>
                </a:ext>
              </a:extLst>
            </p:cNvPr>
            <p:cNvSpPr/>
            <p:nvPr/>
          </p:nvSpPr>
          <p:spPr>
            <a:xfrm>
              <a:off x="149235" y="443293"/>
              <a:ext cx="8880164" cy="3954389"/>
            </a:xfrm>
            <a:prstGeom prst="rect">
              <a:avLst/>
            </a:prstGeom>
            <a:solidFill>
              <a:schemeClr val="bg2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7E49875-E5C8-4729-A347-8E7507AB70BB}"/>
              </a:ext>
            </a:extLst>
          </p:cNvPr>
          <p:cNvGrpSpPr/>
          <p:nvPr/>
        </p:nvGrpSpPr>
        <p:grpSpPr>
          <a:xfrm>
            <a:off x="3668152" y="1754076"/>
            <a:ext cx="2312397" cy="536810"/>
            <a:chOff x="1434133" y="1397839"/>
            <a:chExt cx="2312397" cy="536810"/>
          </a:xfrm>
        </p:grpSpPr>
        <p:sp>
          <p:nvSpPr>
            <p:cNvPr id="45" name="文本框 6">
              <a:extLst>
                <a:ext uri="{FF2B5EF4-FFF2-40B4-BE49-F238E27FC236}">
                  <a16:creationId xmlns:a16="http://schemas.microsoft.com/office/drawing/2014/main" id="{22D5E9FF-7FD4-417E-861F-682F4F4557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7415" y="1397839"/>
              <a:ext cx="182614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</a:rPr>
                <a:t>脑电信号特征提取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7B8AFEA-3D8E-4960-A5A8-48A491ACA5B9}"/>
                </a:ext>
              </a:extLst>
            </p:cNvPr>
            <p:cNvSpPr/>
            <p:nvPr/>
          </p:nvSpPr>
          <p:spPr>
            <a:xfrm>
              <a:off x="1827415" y="1680733"/>
              <a:ext cx="191911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 Light" panose="020F0302020204030204" pitchFamily="34" charset="0"/>
                  <a:ea typeface="方正兰亭黑_GBK"/>
                </a:rPr>
                <a:t>Feature extraction of EEG signal</a:t>
              </a: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690B6563-38E4-434C-B076-3EC0C8A9D15C}"/>
                </a:ext>
              </a:extLst>
            </p:cNvPr>
            <p:cNvSpPr/>
            <p:nvPr/>
          </p:nvSpPr>
          <p:spPr>
            <a:xfrm>
              <a:off x="1434133" y="1460834"/>
              <a:ext cx="379869" cy="3798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9F6C00B-D70B-4FF4-A799-E94C72A35766}"/>
              </a:ext>
            </a:extLst>
          </p:cNvPr>
          <p:cNvGrpSpPr/>
          <p:nvPr/>
        </p:nvGrpSpPr>
        <p:grpSpPr>
          <a:xfrm>
            <a:off x="3668152" y="2628765"/>
            <a:ext cx="2014239" cy="544131"/>
            <a:chOff x="1434133" y="2280589"/>
            <a:chExt cx="2014239" cy="544131"/>
          </a:xfrm>
        </p:grpSpPr>
        <p:sp>
          <p:nvSpPr>
            <p:cNvPr id="48" name="文本框 6">
              <a:extLst>
                <a:ext uri="{FF2B5EF4-FFF2-40B4-BE49-F238E27FC236}">
                  <a16:creationId xmlns:a16="http://schemas.microsoft.com/office/drawing/2014/main" id="{6DFBD969-A4EE-48EE-BF92-40E9E5D42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7415" y="2280589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</a:rPr>
                <a:t>脑电信号分类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5707F80-4E06-4DBF-A3EB-6AF920655377}"/>
                </a:ext>
              </a:extLst>
            </p:cNvPr>
            <p:cNvSpPr/>
            <p:nvPr/>
          </p:nvSpPr>
          <p:spPr>
            <a:xfrm>
              <a:off x="1827415" y="2570804"/>
              <a:ext cx="162095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 Light" panose="020F0302020204030204" pitchFamily="34" charset="0"/>
                  <a:ea typeface="方正兰亭黑_GBK"/>
                </a:rPr>
                <a:t>Classification of EEG signal</a:t>
              </a: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500B33CC-B83E-4738-95A5-9D5AD0154E85}"/>
                </a:ext>
              </a:extLst>
            </p:cNvPr>
            <p:cNvSpPr/>
            <p:nvPr/>
          </p:nvSpPr>
          <p:spPr>
            <a:xfrm>
              <a:off x="1434133" y="2362720"/>
              <a:ext cx="379869" cy="3798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2B217ED-9C81-4ADA-83BB-4E1BA2D63BBF}"/>
              </a:ext>
            </a:extLst>
          </p:cNvPr>
          <p:cNvGrpSpPr/>
          <p:nvPr/>
        </p:nvGrpSpPr>
        <p:grpSpPr>
          <a:xfrm>
            <a:off x="3668152" y="3510776"/>
            <a:ext cx="2014239" cy="544131"/>
            <a:chOff x="1434133" y="3154539"/>
            <a:chExt cx="2014239" cy="544131"/>
          </a:xfrm>
        </p:grpSpPr>
        <p:sp>
          <p:nvSpPr>
            <p:cNvPr id="51" name="文本框 6">
              <a:extLst>
                <a:ext uri="{FF2B5EF4-FFF2-40B4-BE49-F238E27FC236}">
                  <a16:creationId xmlns:a16="http://schemas.microsoft.com/office/drawing/2014/main" id="{79C73E1B-BA34-4AAE-BA94-3183DD24D9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7415" y="3154539"/>
              <a:ext cx="162095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</a:rPr>
                <a:t>总结与下步任务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93F3186-1960-48B8-B214-09E7CD23BEDF}"/>
                </a:ext>
              </a:extLst>
            </p:cNvPr>
            <p:cNvSpPr/>
            <p:nvPr/>
          </p:nvSpPr>
          <p:spPr>
            <a:xfrm>
              <a:off x="1827415" y="3444754"/>
              <a:ext cx="148951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 Light" panose="020F0302020204030204" pitchFamily="34" charset="0"/>
                  <a:ea typeface="方正兰亭黑_GBK"/>
                </a:rPr>
                <a:t>Summary and Next Task</a:t>
              </a: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C9D2E7F6-DE0A-40B4-ABBB-CDA839B7EF30}"/>
                </a:ext>
              </a:extLst>
            </p:cNvPr>
            <p:cNvSpPr/>
            <p:nvPr/>
          </p:nvSpPr>
          <p:spPr>
            <a:xfrm>
              <a:off x="1434133" y="3236670"/>
              <a:ext cx="379869" cy="3798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sp>
        <p:nvSpPr>
          <p:cNvPr id="57" name="文本框 5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0D01D4C0-1E2D-4A95-A860-1E219299A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130" y="1159762"/>
            <a:ext cx="1937739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600" dirty="0">
                <a:solidFill>
                  <a:schemeClr val="accent1"/>
                </a:solidFill>
                <a:latin typeface="+mj-lt"/>
                <a:ea typeface="+mj-ea"/>
                <a:sym typeface="Calibri" panose="020F0502020204030204" pitchFamily="34" charset="0"/>
              </a:rPr>
              <a:t>CONTENTS</a:t>
            </a:r>
          </a:p>
        </p:txBody>
      </p:sp>
      <p:sp>
        <p:nvSpPr>
          <p:cNvPr id="58" name="文本框 5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37E6B70A-6E5E-4D7F-BC89-CB14BE14B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152" y="596225"/>
            <a:ext cx="1807694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36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目 录</a:t>
            </a:r>
            <a:endParaRPr lang="en-US" altLang="zh-CN" sz="36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FC463CD3-2B29-404F-80BD-130D06F0B9FA}"/>
              </a:ext>
            </a:extLst>
          </p:cNvPr>
          <p:cNvCxnSpPr/>
          <p:nvPr/>
        </p:nvCxnSpPr>
        <p:spPr>
          <a:xfrm>
            <a:off x="4428836" y="1498316"/>
            <a:ext cx="2863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81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8C4F809-83F9-4D5B-B586-C70D5EC5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CC2BE5-EAB7-40B8-B49B-D5B91BE3EA2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" t="13828" r="583" b="1243"/>
          <a:stretch/>
        </p:blipFill>
        <p:spPr>
          <a:xfrm>
            <a:off x="42485" y="1657242"/>
            <a:ext cx="4414278" cy="20532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8E0F4FD-6EEC-40A0-BFE2-A4F81576EC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4" t="9749" r="5966" b="5583"/>
          <a:stretch/>
        </p:blipFill>
        <p:spPr>
          <a:xfrm>
            <a:off x="4687239" y="1887538"/>
            <a:ext cx="4367430" cy="2363016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1480E36F-B246-4067-8AF1-4673CFC3F6BE}"/>
              </a:ext>
            </a:extLst>
          </p:cNvPr>
          <p:cNvSpPr/>
          <p:nvPr/>
        </p:nvSpPr>
        <p:spPr>
          <a:xfrm>
            <a:off x="621832" y="983258"/>
            <a:ext cx="69090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vs E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为例，以下两图为以</a:t>
            </a:r>
            <a:r>
              <a:rPr lang="en-US" altLang="zh-CN" sz="1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sampen_A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(E)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为特征向量，使用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DT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绘制出的分类树与得到的分类结果。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7D70F49-A9C2-4C55-9F56-8D2240539C5C}"/>
              </a:ext>
            </a:extLst>
          </p:cNvPr>
          <p:cNvSpPr txBox="1"/>
          <p:nvPr/>
        </p:nvSpPr>
        <p:spPr>
          <a:xfrm>
            <a:off x="1608840" y="3901925"/>
            <a:ext cx="12815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图</a:t>
            </a:r>
            <a:r>
              <a:rPr lang="en-US" altLang="zh-CN" b="1" dirty="0">
                <a:latin typeface="+mn-ea"/>
              </a:rPr>
              <a:t>2-4 </a:t>
            </a:r>
            <a:r>
              <a:rPr lang="zh-CN" altLang="en-US" dirty="0">
                <a:latin typeface="+mn-ea"/>
              </a:rPr>
              <a:t>分类树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15EA18C-E621-41D2-948D-8E686944A91C}"/>
              </a:ext>
            </a:extLst>
          </p:cNvPr>
          <p:cNvSpPr txBox="1"/>
          <p:nvPr/>
        </p:nvSpPr>
        <p:spPr>
          <a:xfrm>
            <a:off x="5700181" y="4349075"/>
            <a:ext cx="28185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图</a:t>
            </a:r>
            <a:r>
              <a:rPr lang="en-US" altLang="zh-CN" b="1" dirty="0">
                <a:latin typeface="+mn-ea"/>
              </a:rPr>
              <a:t>2-5 </a:t>
            </a:r>
            <a:r>
              <a:rPr lang="en-US" altLang="zh-CN" dirty="0">
                <a:latin typeface="+mn-ea"/>
              </a:rPr>
              <a:t>DT</a:t>
            </a:r>
            <a:r>
              <a:rPr lang="zh-CN" altLang="en-US" dirty="0">
                <a:latin typeface="+mn-ea"/>
              </a:rPr>
              <a:t>对</a:t>
            </a:r>
            <a:r>
              <a:rPr lang="en-US" altLang="zh-CN" dirty="0">
                <a:latin typeface="+mn-ea"/>
              </a:rPr>
              <a:t>AE</a:t>
            </a:r>
            <a:r>
              <a:rPr lang="zh-CN" altLang="en-US" dirty="0">
                <a:latin typeface="+mn-ea"/>
              </a:rPr>
              <a:t>两组变量分类结果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1F3EB7A-44C5-4C3C-9618-D3B34336E0DE}"/>
              </a:ext>
            </a:extLst>
          </p:cNvPr>
          <p:cNvGrpSpPr/>
          <p:nvPr/>
        </p:nvGrpSpPr>
        <p:grpSpPr>
          <a:xfrm>
            <a:off x="1" y="248836"/>
            <a:ext cx="9143999" cy="360040"/>
            <a:chOff x="1" y="404664"/>
            <a:chExt cx="8719310" cy="21602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81B5432-0571-4549-8DCA-1F1826CED778}"/>
                </a:ext>
              </a:extLst>
            </p:cNvPr>
            <p:cNvSpPr/>
            <p:nvPr/>
          </p:nvSpPr>
          <p:spPr>
            <a:xfrm>
              <a:off x="1" y="404664"/>
              <a:ext cx="493009" cy="216024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E6B04B0-B5B5-442B-A49E-C53775A3BC75}"/>
                </a:ext>
              </a:extLst>
            </p:cNvPr>
            <p:cNvSpPr/>
            <p:nvPr/>
          </p:nvSpPr>
          <p:spPr>
            <a:xfrm>
              <a:off x="3115044" y="404664"/>
              <a:ext cx="761947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95F4F5B-54D6-43FB-AAEC-2FE616C6F851}"/>
                </a:ext>
              </a:extLst>
            </p:cNvPr>
            <p:cNvSpPr/>
            <p:nvPr/>
          </p:nvSpPr>
          <p:spPr>
            <a:xfrm>
              <a:off x="3873856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E69993E-52F7-4701-9F63-A4F67DDA395B}"/>
                </a:ext>
              </a:extLst>
            </p:cNvPr>
            <p:cNvSpPr/>
            <p:nvPr/>
          </p:nvSpPr>
          <p:spPr>
            <a:xfrm>
              <a:off x="4842320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BB418E6-7F3C-4068-8F09-BD092C297F32}"/>
                </a:ext>
              </a:extLst>
            </p:cNvPr>
            <p:cNvSpPr/>
            <p:nvPr/>
          </p:nvSpPr>
          <p:spPr>
            <a:xfrm>
              <a:off x="5810784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6159D87-776F-4358-B409-E3C80698757C}"/>
                </a:ext>
              </a:extLst>
            </p:cNvPr>
            <p:cNvSpPr/>
            <p:nvPr/>
          </p:nvSpPr>
          <p:spPr>
            <a:xfrm>
              <a:off x="6779248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382AA8E-7FDB-4F05-88EE-2ABD8DC2EF1C}"/>
                </a:ext>
              </a:extLst>
            </p:cNvPr>
            <p:cNvSpPr/>
            <p:nvPr/>
          </p:nvSpPr>
          <p:spPr>
            <a:xfrm>
              <a:off x="7747711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234DA71B-E1DC-4494-A643-545BD8BFBEAB}"/>
              </a:ext>
            </a:extLst>
          </p:cNvPr>
          <p:cNvSpPr/>
          <p:nvPr/>
        </p:nvSpPr>
        <p:spPr>
          <a:xfrm>
            <a:off x="517021" y="53278"/>
            <a:ext cx="2749747" cy="739734"/>
          </a:xfrm>
          <a:prstGeom prst="rect">
            <a:avLst/>
          </a:prstGeom>
          <a:noFill/>
          <a:ln>
            <a:solidFill>
              <a:srgbClr val="9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59">
            <a:extLst>
              <a:ext uri="{FF2B5EF4-FFF2-40B4-BE49-F238E27FC236}">
                <a16:creationId xmlns:a16="http://schemas.microsoft.com/office/drawing/2014/main" id="{5ADE8427-4110-48BF-B10F-742570A57894}"/>
              </a:ext>
            </a:extLst>
          </p:cNvPr>
          <p:cNvSpPr txBox="1"/>
          <p:nvPr/>
        </p:nvSpPr>
        <p:spPr>
          <a:xfrm>
            <a:off x="864021" y="224237"/>
            <a:ext cx="233449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实验结果与分析</a:t>
            </a:r>
          </a:p>
        </p:txBody>
      </p:sp>
    </p:spTree>
    <p:extLst>
      <p:ext uri="{BB962C8B-B14F-4D97-AF65-F5344CB8AC3E}">
        <p14:creationId xmlns:p14="http://schemas.microsoft.com/office/powerpoint/2010/main" val="408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9DA61D-96A7-4776-A553-294AA1AA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id="{6193C3FA-79D9-4AFD-AC67-0C5FC1CAF2FA}"/>
              </a:ext>
            </a:extLst>
          </p:cNvPr>
          <p:cNvSpPr txBox="1">
            <a:spLocks/>
          </p:cNvSpPr>
          <p:nvPr/>
        </p:nvSpPr>
        <p:spPr>
          <a:xfrm>
            <a:off x="6847529" y="4747679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685800" rtl="0" eaLnBrk="1" latinLnBrk="0" hangingPunct="1"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CBECEF1-1935-4692-9C86-5FD89D9EDF46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029AB41-4C4E-4EF3-9883-48D028B305F9}"/>
              </a:ext>
            </a:extLst>
          </p:cNvPr>
          <p:cNvSpPr/>
          <p:nvPr/>
        </p:nvSpPr>
        <p:spPr>
          <a:xfrm>
            <a:off x="621832" y="901011"/>
            <a:ext cx="83427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以下图表为使用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SVM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KNN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DT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进行二分类得到的分类结果，特征向量从左至右依次为</a:t>
            </a:r>
            <a:r>
              <a:rPr lang="en-US" altLang="zh-CN" sz="1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std_AE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std_AE_d1~ d5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sampen_AE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sampen_AE_d1~ d3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、其余三种情况类似。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2" name="图表 21">
            <a:extLst>
              <a:ext uri="{FF2B5EF4-FFF2-40B4-BE49-F238E27FC236}">
                <a16:creationId xmlns:a16="http://schemas.microsoft.com/office/drawing/2014/main" id="{99DB63C5-D333-4AEA-95C0-7C7D9EA48F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6876334"/>
              </p:ext>
            </p:extLst>
          </p:nvPr>
        </p:nvGraphicFramePr>
        <p:xfrm>
          <a:off x="2132487" y="1748204"/>
          <a:ext cx="4952052" cy="2799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C7D4A9AF-80F2-4B38-B37C-06BA061A1E75}"/>
              </a:ext>
            </a:extLst>
          </p:cNvPr>
          <p:cNvSpPr txBox="1"/>
          <p:nvPr/>
        </p:nvSpPr>
        <p:spPr>
          <a:xfrm>
            <a:off x="3513408" y="4447597"/>
            <a:ext cx="21171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图</a:t>
            </a:r>
            <a:r>
              <a:rPr lang="en-US" altLang="zh-CN" b="1" dirty="0">
                <a:latin typeface="+mn-ea"/>
              </a:rPr>
              <a:t>2-6 </a:t>
            </a:r>
            <a:r>
              <a:rPr lang="en-US" altLang="zh-CN" dirty="0">
                <a:latin typeface="+mn-ea"/>
              </a:rPr>
              <a:t>AE</a:t>
            </a:r>
            <a:r>
              <a:rPr lang="zh-CN" altLang="en-US" dirty="0">
                <a:latin typeface="+mn-ea"/>
              </a:rPr>
              <a:t>两组分类准确率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1D60D96-0534-46CF-9C5D-DA27D1E2E93B}"/>
              </a:ext>
            </a:extLst>
          </p:cNvPr>
          <p:cNvGrpSpPr/>
          <p:nvPr/>
        </p:nvGrpSpPr>
        <p:grpSpPr>
          <a:xfrm>
            <a:off x="1" y="248836"/>
            <a:ext cx="9143999" cy="360040"/>
            <a:chOff x="1" y="404664"/>
            <a:chExt cx="8719310" cy="21602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F13A61F-FC4C-40FC-90DC-15C47F37F546}"/>
                </a:ext>
              </a:extLst>
            </p:cNvPr>
            <p:cNvSpPr/>
            <p:nvPr/>
          </p:nvSpPr>
          <p:spPr>
            <a:xfrm>
              <a:off x="1" y="404664"/>
              <a:ext cx="493009" cy="216024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6CCFD45-180C-459A-84B6-B1147DC1FDF0}"/>
                </a:ext>
              </a:extLst>
            </p:cNvPr>
            <p:cNvSpPr/>
            <p:nvPr/>
          </p:nvSpPr>
          <p:spPr>
            <a:xfrm>
              <a:off x="3115044" y="404664"/>
              <a:ext cx="761947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6D39739-DC16-4EE0-B1CB-DC832CBF6930}"/>
                </a:ext>
              </a:extLst>
            </p:cNvPr>
            <p:cNvSpPr/>
            <p:nvPr/>
          </p:nvSpPr>
          <p:spPr>
            <a:xfrm>
              <a:off x="3873856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AA09009-E988-41F0-9569-AE004D2C8333}"/>
                </a:ext>
              </a:extLst>
            </p:cNvPr>
            <p:cNvSpPr/>
            <p:nvPr/>
          </p:nvSpPr>
          <p:spPr>
            <a:xfrm>
              <a:off x="4842320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179FA48-EFE7-4C2D-9D24-2FA2B3DB6EEC}"/>
                </a:ext>
              </a:extLst>
            </p:cNvPr>
            <p:cNvSpPr/>
            <p:nvPr/>
          </p:nvSpPr>
          <p:spPr>
            <a:xfrm>
              <a:off x="5810784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5337F96-37A1-4E89-A9CE-8AE988DA110D}"/>
                </a:ext>
              </a:extLst>
            </p:cNvPr>
            <p:cNvSpPr/>
            <p:nvPr/>
          </p:nvSpPr>
          <p:spPr>
            <a:xfrm>
              <a:off x="6779248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C120863-927E-41C4-9BBB-4A6D4254E7FB}"/>
                </a:ext>
              </a:extLst>
            </p:cNvPr>
            <p:cNvSpPr/>
            <p:nvPr/>
          </p:nvSpPr>
          <p:spPr>
            <a:xfrm>
              <a:off x="7747711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C1ECB46D-8955-4C81-BBA1-B7A41BBB93DA}"/>
              </a:ext>
            </a:extLst>
          </p:cNvPr>
          <p:cNvSpPr/>
          <p:nvPr/>
        </p:nvSpPr>
        <p:spPr>
          <a:xfrm>
            <a:off x="517021" y="53278"/>
            <a:ext cx="2749747" cy="739734"/>
          </a:xfrm>
          <a:prstGeom prst="rect">
            <a:avLst/>
          </a:prstGeom>
          <a:noFill/>
          <a:ln>
            <a:solidFill>
              <a:srgbClr val="9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59">
            <a:extLst>
              <a:ext uri="{FF2B5EF4-FFF2-40B4-BE49-F238E27FC236}">
                <a16:creationId xmlns:a16="http://schemas.microsoft.com/office/drawing/2014/main" id="{7CF917A3-C07A-4325-94A5-D5FD224D885E}"/>
              </a:ext>
            </a:extLst>
          </p:cNvPr>
          <p:cNvSpPr txBox="1"/>
          <p:nvPr/>
        </p:nvSpPr>
        <p:spPr>
          <a:xfrm>
            <a:off x="864021" y="224237"/>
            <a:ext cx="233449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实验结果与分析</a:t>
            </a:r>
          </a:p>
        </p:txBody>
      </p:sp>
    </p:spTree>
    <p:extLst>
      <p:ext uri="{BB962C8B-B14F-4D97-AF65-F5344CB8AC3E}">
        <p14:creationId xmlns:p14="http://schemas.microsoft.com/office/powerpoint/2010/main" val="169791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9E36200-2363-421C-B172-0733A43D1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22</a:t>
            </a:fld>
            <a:endParaRPr lang="zh-CN" altLang="en-US"/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A0A19A03-52AC-4558-AE41-78D394FC96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0303057"/>
              </p:ext>
            </p:extLst>
          </p:nvPr>
        </p:nvGraphicFramePr>
        <p:xfrm>
          <a:off x="2126500" y="1351532"/>
          <a:ext cx="4890999" cy="2780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AF5DAB31-BE99-4D6A-ABE2-E1C45D9271D9}"/>
              </a:ext>
            </a:extLst>
          </p:cNvPr>
          <p:cNvSpPr txBox="1"/>
          <p:nvPr/>
        </p:nvSpPr>
        <p:spPr>
          <a:xfrm>
            <a:off x="3513408" y="4447597"/>
            <a:ext cx="21171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图</a:t>
            </a:r>
            <a:r>
              <a:rPr lang="en-US" altLang="zh-CN" b="1" dirty="0">
                <a:latin typeface="+mn-ea"/>
              </a:rPr>
              <a:t>2-7 </a:t>
            </a:r>
            <a:r>
              <a:rPr lang="en-US" altLang="zh-CN" dirty="0">
                <a:latin typeface="+mn-ea"/>
              </a:rPr>
              <a:t>AE</a:t>
            </a:r>
            <a:r>
              <a:rPr lang="zh-CN" altLang="en-US" dirty="0">
                <a:latin typeface="+mn-ea"/>
              </a:rPr>
              <a:t>两组分类灵敏度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8EF23DD-601D-40D6-8606-927B5122746D}"/>
              </a:ext>
            </a:extLst>
          </p:cNvPr>
          <p:cNvGrpSpPr/>
          <p:nvPr/>
        </p:nvGrpSpPr>
        <p:grpSpPr>
          <a:xfrm>
            <a:off x="1" y="248836"/>
            <a:ext cx="9143999" cy="360040"/>
            <a:chOff x="1" y="404664"/>
            <a:chExt cx="8719310" cy="21602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9FCE59D-1BAC-495D-B75D-26626E271198}"/>
                </a:ext>
              </a:extLst>
            </p:cNvPr>
            <p:cNvSpPr/>
            <p:nvPr/>
          </p:nvSpPr>
          <p:spPr>
            <a:xfrm>
              <a:off x="1" y="404664"/>
              <a:ext cx="493009" cy="216024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530642C-04D2-4AC4-A92F-71622C58EE0D}"/>
                </a:ext>
              </a:extLst>
            </p:cNvPr>
            <p:cNvSpPr/>
            <p:nvPr/>
          </p:nvSpPr>
          <p:spPr>
            <a:xfrm>
              <a:off x="3115044" y="404664"/>
              <a:ext cx="761947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BB4BB84-4BD9-413C-A69B-B712E981DE49}"/>
                </a:ext>
              </a:extLst>
            </p:cNvPr>
            <p:cNvSpPr/>
            <p:nvPr/>
          </p:nvSpPr>
          <p:spPr>
            <a:xfrm>
              <a:off x="3873856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BCCEF10-56B1-49EF-A4FC-BC2C4AC94AC4}"/>
                </a:ext>
              </a:extLst>
            </p:cNvPr>
            <p:cNvSpPr/>
            <p:nvPr/>
          </p:nvSpPr>
          <p:spPr>
            <a:xfrm>
              <a:off x="4842320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FEB3A74-F20F-4304-AC66-C26F07F1C613}"/>
                </a:ext>
              </a:extLst>
            </p:cNvPr>
            <p:cNvSpPr/>
            <p:nvPr/>
          </p:nvSpPr>
          <p:spPr>
            <a:xfrm>
              <a:off x="5810784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4141111-4345-4584-B004-E4ADDBD0C3E7}"/>
                </a:ext>
              </a:extLst>
            </p:cNvPr>
            <p:cNvSpPr/>
            <p:nvPr/>
          </p:nvSpPr>
          <p:spPr>
            <a:xfrm>
              <a:off x="6779248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4756F54-6F89-4835-B1D7-0BD6E49A8D8B}"/>
                </a:ext>
              </a:extLst>
            </p:cNvPr>
            <p:cNvSpPr/>
            <p:nvPr/>
          </p:nvSpPr>
          <p:spPr>
            <a:xfrm>
              <a:off x="7747711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B0CCA838-2403-4697-9786-BBCE3642D173}"/>
              </a:ext>
            </a:extLst>
          </p:cNvPr>
          <p:cNvSpPr/>
          <p:nvPr/>
        </p:nvSpPr>
        <p:spPr>
          <a:xfrm>
            <a:off x="517021" y="53278"/>
            <a:ext cx="2749747" cy="739734"/>
          </a:xfrm>
          <a:prstGeom prst="rect">
            <a:avLst/>
          </a:prstGeom>
          <a:noFill/>
          <a:ln>
            <a:solidFill>
              <a:srgbClr val="9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59">
            <a:extLst>
              <a:ext uri="{FF2B5EF4-FFF2-40B4-BE49-F238E27FC236}">
                <a16:creationId xmlns:a16="http://schemas.microsoft.com/office/drawing/2014/main" id="{38E29061-4967-4C63-B0E5-89A429A85523}"/>
              </a:ext>
            </a:extLst>
          </p:cNvPr>
          <p:cNvSpPr txBox="1"/>
          <p:nvPr/>
        </p:nvSpPr>
        <p:spPr>
          <a:xfrm>
            <a:off x="864021" y="224237"/>
            <a:ext cx="233449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实验结果与分析</a:t>
            </a:r>
          </a:p>
        </p:txBody>
      </p:sp>
    </p:spTree>
    <p:extLst>
      <p:ext uri="{BB962C8B-B14F-4D97-AF65-F5344CB8AC3E}">
        <p14:creationId xmlns:p14="http://schemas.microsoft.com/office/powerpoint/2010/main" val="172053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C52A24F-C672-47DB-A4F7-246DE7C3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23</a:t>
            </a:fld>
            <a:endParaRPr lang="zh-CN" altLang="en-US"/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A4EC5BD7-A67A-4775-8022-E317324693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141192"/>
              </p:ext>
            </p:extLst>
          </p:nvPr>
        </p:nvGraphicFramePr>
        <p:xfrm>
          <a:off x="2130050" y="1359653"/>
          <a:ext cx="4883899" cy="2786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10548BFF-D25B-4E0A-A376-9FD13394CE35}"/>
              </a:ext>
            </a:extLst>
          </p:cNvPr>
          <p:cNvSpPr txBox="1"/>
          <p:nvPr/>
        </p:nvSpPr>
        <p:spPr>
          <a:xfrm>
            <a:off x="3513408" y="4447597"/>
            <a:ext cx="21171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图</a:t>
            </a:r>
            <a:r>
              <a:rPr lang="en-US" altLang="zh-CN" b="1" dirty="0">
                <a:latin typeface="+mn-ea"/>
              </a:rPr>
              <a:t>2-8 </a:t>
            </a:r>
            <a:r>
              <a:rPr lang="en-US" altLang="zh-CN" dirty="0">
                <a:latin typeface="+mn-ea"/>
              </a:rPr>
              <a:t>AE</a:t>
            </a:r>
            <a:r>
              <a:rPr lang="zh-CN" altLang="en-US" dirty="0">
                <a:latin typeface="+mn-ea"/>
              </a:rPr>
              <a:t>两组分类特异度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19DA577-3A91-4553-8FD2-4A091D06D659}"/>
              </a:ext>
            </a:extLst>
          </p:cNvPr>
          <p:cNvGrpSpPr/>
          <p:nvPr/>
        </p:nvGrpSpPr>
        <p:grpSpPr>
          <a:xfrm>
            <a:off x="1" y="248836"/>
            <a:ext cx="9143999" cy="360040"/>
            <a:chOff x="1" y="404664"/>
            <a:chExt cx="8719310" cy="21602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C38C33E-54C5-4F29-8AC5-E86D7FC39CC6}"/>
                </a:ext>
              </a:extLst>
            </p:cNvPr>
            <p:cNvSpPr/>
            <p:nvPr/>
          </p:nvSpPr>
          <p:spPr>
            <a:xfrm>
              <a:off x="1" y="404664"/>
              <a:ext cx="493009" cy="216024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3CB26DC-EC0A-4B98-9F7B-588B08CBE479}"/>
                </a:ext>
              </a:extLst>
            </p:cNvPr>
            <p:cNvSpPr/>
            <p:nvPr/>
          </p:nvSpPr>
          <p:spPr>
            <a:xfrm>
              <a:off x="3115044" y="404664"/>
              <a:ext cx="761947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6E73CE9-B9A1-409D-AAB7-A5AB909FA299}"/>
                </a:ext>
              </a:extLst>
            </p:cNvPr>
            <p:cNvSpPr/>
            <p:nvPr/>
          </p:nvSpPr>
          <p:spPr>
            <a:xfrm>
              <a:off x="3873856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B36EC45-56E3-462C-A3D5-CC2DB67C699A}"/>
                </a:ext>
              </a:extLst>
            </p:cNvPr>
            <p:cNvSpPr/>
            <p:nvPr/>
          </p:nvSpPr>
          <p:spPr>
            <a:xfrm>
              <a:off x="4842320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E980DCA-1D58-4B1B-9446-93F08ECEE124}"/>
                </a:ext>
              </a:extLst>
            </p:cNvPr>
            <p:cNvSpPr/>
            <p:nvPr/>
          </p:nvSpPr>
          <p:spPr>
            <a:xfrm>
              <a:off x="5810784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184975E-E55A-45FD-83D8-508C4D3B4907}"/>
                </a:ext>
              </a:extLst>
            </p:cNvPr>
            <p:cNvSpPr/>
            <p:nvPr/>
          </p:nvSpPr>
          <p:spPr>
            <a:xfrm>
              <a:off x="6779248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33ECA11-C7EB-4C20-9BAD-ADEAE863F7CF}"/>
                </a:ext>
              </a:extLst>
            </p:cNvPr>
            <p:cNvSpPr/>
            <p:nvPr/>
          </p:nvSpPr>
          <p:spPr>
            <a:xfrm>
              <a:off x="7747711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CDF8AAC6-1FD4-4EF7-8B36-10D7C89DD9F7}"/>
              </a:ext>
            </a:extLst>
          </p:cNvPr>
          <p:cNvSpPr/>
          <p:nvPr/>
        </p:nvSpPr>
        <p:spPr>
          <a:xfrm>
            <a:off x="517021" y="53278"/>
            <a:ext cx="2749747" cy="739734"/>
          </a:xfrm>
          <a:prstGeom prst="rect">
            <a:avLst/>
          </a:prstGeom>
          <a:noFill/>
          <a:ln>
            <a:solidFill>
              <a:srgbClr val="9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59">
            <a:extLst>
              <a:ext uri="{FF2B5EF4-FFF2-40B4-BE49-F238E27FC236}">
                <a16:creationId xmlns:a16="http://schemas.microsoft.com/office/drawing/2014/main" id="{ED833BDA-9AFC-45F0-8D55-4F27FFF0D4A7}"/>
              </a:ext>
            </a:extLst>
          </p:cNvPr>
          <p:cNvSpPr txBox="1"/>
          <p:nvPr/>
        </p:nvSpPr>
        <p:spPr>
          <a:xfrm>
            <a:off x="864021" y="224237"/>
            <a:ext cx="233449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实验结果与分析</a:t>
            </a:r>
          </a:p>
        </p:txBody>
      </p:sp>
    </p:spTree>
    <p:extLst>
      <p:ext uri="{BB962C8B-B14F-4D97-AF65-F5344CB8AC3E}">
        <p14:creationId xmlns:p14="http://schemas.microsoft.com/office/powerpoint/2010/main" val="34327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F4CE9F7-A048-4CDE-9791-EB16E5882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24</a:t>
            </a:fld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75CE294-0CC6-4D68-85A5-3D048C32F5B5}"/>
              </a:ext>
            </a:extLst>
          </p:cNvPr>
          <p:cNvGrpSpPr/>
          <p:nvPr/>
        </p:nvGrpSpPr>
        <p:grpSpPr>
          <a:xfrm>
            <a:off x="1" y="248836"/>
            <a:ext cx="9143999" cy="360040"/>
            <a:chOff x="1" y="404664"/>
            <a:chExt cx="8719310" cy="21602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5315812-C975-404F-8489-29AEE713841A}"/>
                </a:ext>
              </a:extLst>
            </p:cNvPr>
            <p:cNvSpPr/>
            <p:nvPr/>
          </p:nvSpPr>
          <p:spPr>
            <a:xfrm>
              <a:off x="1" y="404664"/>
              <a:ext cx="493009" cy="216024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4368C9E-6135-4DFB-A05D-6395AA371C55}"/>
                </a:ext>
              </a:extLst>
            </p:cNvPr>
            <p:cNvSpPr/>
            <p:nvPr/>
          </p:nvSpPr>
          <p:spPr>
            <a:xfrm>
              <a:off x="3115044" y="404664"/>
              <a:ext cx="761947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4309D16-F23A-4CDA-841C-8AAD3C19CA79}"/>
                </a:ext>
              </a:extLst>
            </p:cNvPr>
            <p:cNvSpPr/>
            <p:nvPr/>
          </p:nvSpPr>
          <p:spPr>
            <a:xfrm>
              <a:off x="3873856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6F68CCF-8385-4722-A4AD-524A9BAA00CC}"/>
                </a:ext>
              </a:extLst>
            </p:cNvPr>
            <p:cNvSpPr/>
            <p:nvPr/>
          </p:nvSpPr>
          <p:spPr>
            <a:xfrm>
              <a:off x="4842320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E9923C7-D2C3-449E-B6C8-95F1B0B0235B}"/>
                </a:ext>
              </a:extLst>
            </p:cNvPr>
            <p:cNvSpPr/>
            <p:nvPr/>
          </p:nvSpPr>
          <p:spPr>
            <a:xfrm>
              <a:off x="5810784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E16F989-3557-44BE-95B8-76B36DEC8D62}"/>
                </a:ext>
              </a:extLst>
            </p:cNvPr>
            <p:cNvSpPr/>
            <p:nvPr/>
          </p:nvSpPr>
          <p:spPr>
            <a:xfrm>
              <a:off x="6779248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C3E1091-E8D8-4DD5-B257-435E5EC31574}"/>
                </a:ext>
              </a:extLst>
            </p:cNvPr>
            <p:cNvSpPr/>
            <p:nvPr/>
          </p:nvSpPr>
          <p:spPr>
            <a:xfrm>
              <a:off x="7747711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2FF778A5-4310-47C6-8C7A-A6D02C4953A9}"/>
              </a:ext>
            </a:extLst>
          </p:cNvPr>
          <p:cNvSpPr/>
          <p:nvPr/>
        </p:nvSpPr>
        <p:spPr>
          <a:xfrm>
            <a:off x="517021" y="53278"/>
            <a:ext cx="2749747" cy="739734"/>
          </a:xfrm>
          <a:prstGeom prst="rect">
            <a:avLst/>
          </a:prstGeom>
          <a:noFill/>
          <a:ln>
            <a:solidFill>
              <a:srgbClr val="9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59">
            <a:extLst>
              <a:ext uri="{FF2B5EF4-FFF2-40B4-BE49-F238E27FC236}">
                <a16:creationId xmlns:a16="http://schemas.microsoft.com/office/drawing/2014/main" id="{F19CC549-61B0-4FFC-BEE7-DA44C88603B7}"/>
              </a:ext>
            </a:extLst>
          </p:cNvPr>
          <p:cNvSpPr txBox="1"/>
          <p:nvPr/>
        </p:nvSpPr>
        <p:spPr>
          <a:xfrm>
            <a:off x="864021" y="224237"/>
            <a:ext cx="233449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实验结果与分析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F01F77A-7975-44D9-94D8-B3510573CCD4}"/>
              </a:ext>
            </a:extLst>
          </p:cNvPr>
          <p:cNvSpPr txBox="1"/>
          <p:nvPr/>
        </p:nvSpPr>
        <p:spPr>
          <a:xfrm>
            <a:off x="980768" y="1512688"/>
            <a:ext cx="6860643" cy="2240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使用上述三种方法根据任意一</a:t>
            </a:r>
            <a:r>
              <a:rPr lang="zh-CN" altLang="en-US"/>
              <a:t>个特征向量得到</a:t>
            </a:r>
            <a:r>
              <a:rPr lang="zh-CN" altLang="en-US" dirty="0"/>
              <a:t>的分类准确率均大于</a:t>
            </a:r>
            <a:r>
              <a:rPr lang="en-US" altLang="zh-CN" b="1" dirty="0">
                <a:solidFill>
                  <a:srgbClr val="FF0000"/>
                </a:solidFill>
              </a:rPr>
              <a:t>58%</a:t>
            </a:r>
            <a:r>
              <a:rPr lang="zh-CN" altLang="en-US" dirty="0"/>
              <a:t>，特异度均大于</a:t>
            </a:r>
            <a:r>
              <a:rPr lang="en-US" altLang="zh-CN" b="1" dirty="0">
                <a:solidFill>
                  <a:srgbClr val="FF0000"/>
                </a:solidFill>
              </a:rPr>
              <a:t>50%</a:t>
            </a:r>
            <a:r>
              <a:rPr lang="zh-CN" altLang="en-US" b="1" dirty="0"/>
              <a:t>，</a:t>
            </a:r>
            <a:r>
              <a:rPr lang="zh-CN" altLang="en-US" dirty="0"/>
              <a:t>除去以</a:t>
            </a:r>
            <a:r>
              <a:rPr lang="en-US" altLang="zh-CN" dirty="0"/>
              <a:t>sampen_BE_d3</a:t>
            </a:r>
            <a:r>
              <a:rPr lang="zh-CN" altLang="en-US" dirty="0"/>
              <a:t>为特征向量进行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E</a:t>
            </a:r>
            <a:r>
              <a:rPr lang="zh-CN" altLang="en-US" dirty="0"/>
              <a:t>两组二分类得到的灵敏度</a:t>
            </a:r>
            <a:r>
              <a:rPr lang="en-US" altLang="zh-CN" dirty="0"/>
              <a:t>(</a:t>
            </a:r>
            <a:r>
              <a:rPr lang="en-US" altLang="zh-CN" b="1" dirty="0"/>
              <a:t>46.68%)</a:t>
            </a:r>
            <a:r>
              <a:rPr lang="zh-CN" altLang="en-US" dirty="0"/>
              <a:t>，其余灵敏度均大于</a:t>
            </a:r>
            <a:r>
              <a:rPr lang="en-US" altLang="zh-CN" b="1" dirty="0">
                <a:solidFill>
                  <a:srgbClr val="FF0000"/>
                </a:solidFill>
              </a:rPr>
              <a:t>58%</a:t>
            </a:r>
            <a:r>
              <a:rPr lang="zh-CN" altLang="en-US" b="1" dirty="0"/>
              <a:t>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整体来看，</a:t>
            </a:r>
            <a:r>
              <a:rPr lang="en-US" altLang="zh-CN" b="1" dirty="0">
                <a:solidFill>
                  <a:srgbClr val="FF0000"/>
                </a:solidFill>
              </a:rPr>
              <a:t>std</a:t>
            </a:r>
            <a:r>
              <a:rPr lang="zh-CN" altLang="en-US" dirty="0"/>
              <a:t>这一特征取得的分类效果最好；</a:t>
            </a:r>
            <a:r>
              <a:rPr lang="en-US" altLang="zh-CN" b="1" dirty="0">
                <a:solidFill>
                  <a:srgbClr val="FF0000"/>
                </a:solidFill>
              </a:rPr>
              <a:t>sampen_d3</a:t>
            </a:r>
            <a:r>
              <a:rPr lang="zh-CN" altLang="en-US" dirty="0"/>
              <a:t>这一特征取得的分类效果最差；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从整体分类效果上看，以</a:t>
            </a:r>
            <a:r>
              <a:rPr lang="zh-CN" altLang="en-US" b="1" dirty="0">
                <a:solidFill>
                  <a:srgbClr val="FF0000"/>
                </a:solidFill>
              </a:rPr>
              <a:t>标准差</a:t>
            </a:r>
            <a:r>
              <a:rPr lang="zh-CN" altLang="en-US" dirty="0"/>
              <a:t>为特征时的分类性能要优于样本熵；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对于单一属性二分类，</a:t>
            </a:r>
            <a:r>
              <a:rPr lang="zh-CN" altLang="en-US" b="1" dirty="0">
                <a:solidFill>
                  <a:srgbClr val="FF0000"/>
                </a:solidFill>
              </a:rPr>
              <a:t>支持向量机</a:t>
            </a:r>
            <a:r>
              <a:rPr lang="zh-CN" altLang="en-US" dirty="0"/>
              <a:t>的分类效果要优于其余两种方法。</a:t>
            </a:r>
            <a:endParaRPr lang="en-US" altLang="zh-CN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AB72C19-4BF3-4FBB-9D07-874BD9268913}"/>
              </a:ext>
            </a:extLst>
          </p:cNvPr>
          <p:cNvSpPr/>
          <p:nvPr/>
        </p:nvSpPr>
        <p:spPr>
          <a:xfrm>
            <a:off x="621832" y="1095396"/>
            <a:ext cx="69090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结论：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19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40CEE3E-1557-4F1E-BA1E-7204B607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44B470-5950-47AA-B84C-F1CBB2842D0F}"/>
              </a:ext>
            </a:extLst>
          </p:cNvPr>
          <p:cNvSpPr txBox="1"/>
          <p:nvPr/>
        </p:nvSpPr>
        <p:spPr>
          <a:xfrm>
            <a:off x="3513408" y="4447597"/>
            <a:ext cx="21171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表</a:t>
            </a:r>
            <a:r>
              <a:rPr lang="en-US" altLang="zh-CN" b="1" dirty="0">
                <a:latin typeface="+mn-ea"/>
              </a:rPr>
              <a:t>2-1 </a:t>
            </a:r>
            <a:r>
              <a:rPr lang="en-US" altLang="zh-CN" dirty="0">
                <a:latin typeface="+mn-ea"/>
              </a:rPr>
              <a:t>DE</a:t>
            </a:r>
            <a:r>
              <a:rPr lang="zh-CN" altLang="en-US" dirty="0">
                <a:latin typeface="+mn-ea"/>
              </a:rPr>
              <a:t>两组分类特异度</a:t>
            </a: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1E0DB7D7-E8D5-47F2-8176-BBD2A13DC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2027"/>
              </p:ext>
            </p:extLst>
          </p:nvPr>
        </p:nvGraphicFramePr>
        <p:xfrm>
          <a:off x="1000936" y="1476373"/>
          <a:ext cx="7142128" cy="2073425"/>
        </p:xfrm>
        <a:graphic>
          <a:graphicData uri="http://schemas.openxmlformats.org/drawingml/2006/table">
            <a:tbl>
              <a:tblPr firstRow="1" firstCol="1" bandRow="1"/>
              <a:tblGrid>
                <a:gridCol w="1020181">
                  <a:extLst>
                    <a:ext uri="{9D8B030D-6E8A-4147-A177-3AD203B41FA5}">
                      <a16:colId xmlns:a16="http://schemas.microsoft.com/office/drawing/2014/main" val="3627107767"/>
                    </a:ext>
                  </a:extLst>
                </a:gridCol>
                <a:gridCol w="1020181">
                  <a:extLst>
                    <a:ext uri="{9D8B030D-6E8A-4147-A177-3AD203B41FA5}">
                      <a16:colId xmlns:a16="http://schemas.microsoft.com/office/drawing/2014/main" val="919156614"/>
                    </a:ext>
                  </a:extLst>
                </a:gridCol>
                <a:gridCol w="1020181">
                  <a:extLst>
                    <a:ext uri="{9D8B030D-6E8A-4147-A177-3AD203B41FA5}">
                      <a16:colId xmlns:a16="http://schemas.microsoft.com/office/drawing/2014/main" val="1762208329"/>
                    </a:ext>
                  </a:extLst>
                </a:gridCol>
                <a:gridCol w="1020181">
                  <a:extLst>
                    <a:ext uri="{9D8B030D-6E8A-4147-A177-3AD203B41FA5}">
                      <a16:colId xmlns:a16="http://schemas.microsoft.com/office/drawing/2014/main" val="3491449949"/>
                    </a:ext>
                  </a:extLst>
                </a:gridCol>
                <a:gridCol w="1020181">
                  <a:extLst>
                    <a:ext uri="{9D8B030D-6E8A-4147-A177-3AD203B41FA5}">
                      <a16:colId xmlns:a16="http://schemas.microsoft.com/office/drawing/2014/main" val="285428576"/>
                    </a:ext>
                  </a:extLst>
                </a:gridCol>
                <a:gridCol w="1020181">
                  <a:extLst>
                    <a:ext uri="{9D8B030D-6E8A-4147-A177-3AD203B41FA5}">
                      <a16:colId xmlns:a16="http://schemas.microsoft.com/office/drawing/2014/main" val="3941407528"/>
                    </a:ext>
                  </a:extLst>
                </a:gridCol>
                <a:gridCol w="1021042">
                  <a:extLst>
                    <a:ext uri="{9D8B030D-6E8A-4147-A177-3AD203B41FA5}">
                      <a16:colId xmlns:a16="http://schemas.microsoft.com/office/drawing/2014/main" val="905361929"/>
                    </a:ext>
                  </a:extLst>
                </a:gridCol>
              </a:tblGrid>
              <a:tr h="4228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本文所用方法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2013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2015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201</a:t>
                      </a: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998662"/>
                  </a:ext>
                </a:extLst>
              </a:tr>
              <a:tr h="3968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SVM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KNN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DT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Multi Scale K-Means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MLPC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KNN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659692"/>
                  </a:ext>
                </a:extLst>
              </a:tr>
              <a:tr h="3059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 vs E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99.54%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100%</a:t>
                      </a:r>
                      <a:endParaRPr lang="zh-CN" sz="1400" b="1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73380" algn="l"/>
                        </a:tabLs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100%</a:t>
                      </a:r>
                      <a:endParaRPr lang="zh-CN" sz="1400" b="1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100%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99.8%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100%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863638"/>
                  </a:ext>
                </a:extLst>
              </a:tr>
              <a:tr h="3059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 vs E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97.42%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99.54%</a:t>
                      </a:r>
                      <a:endParaRPr lang="zh-CN" sz="1400" b="1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99.38%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99.0%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99.3%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100%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501136"/>
                  </a:ext>
                </a:extLst>
              </a:tr>
              <a:tr h="305962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 vs E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97.79%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98.29%</a:t>
                      </a:r>
                      <a:endParaRPr lang="zh-CN" sz="1400" b="1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97.75%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98.5%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100%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6440186"/>
                  </a:ext>
                </a:extLst>
              </a:tr>
              <a:tr h="305962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 vs E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94.67%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96.5%</a:t>
                      </a:r>
                      <a:endParaRPr lang="zh-CN" sz="1400" b="1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94.17%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94.9%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100%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26628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17CB8325-2870-41C8-B5F0-6FD74D30C226}"/>
              </a:ext>
            </a:extLst>
          </p:cNvPr>
          <p:cNvSpPr txBox="1"/>
          <p:nvPr/>
        </p:nvSpPr>
        <p:spPr>
          <a:xfrm>
            <a:off x="1000935" y="3788375"/>
            <a:ext cx="49081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Multilayer perceptron classifier</a:t>
            </a:r>
            <a:r>
              <a:rPr lang="en-US" altLang="zh-CN" dirty="0"/>
              <a:t>(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多层感知器分类器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206FC3E-910D-4343-B317-549DB1D809C0}"/>
              </a:ext>
            </a:extLst>
          </p:cNvPr>
          <p:cNvGrpSpPr/>
          <p:nvPr/>
        </p:nvGrpSpPr>
        <p:grpSpPr>
          <a:xfrm>
            <a:off x="1" y="248836"/>
            <a:ext cx="9143999" cy="360040"/>
            <a:chOff x="1" y="404664"/>
            <a:chExt cx="8719310" cy="216024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A7455CB-1233-4B06-AC30-0D7458188CE1}"/>
                </a:ext>
              </a:extLst>
            </p:cNvPr>
            <p:cNvSpPr/>
            <p:nvPr/>
          </p:nvSpPr>
          <p:spPr>
            <a:xfrm>
              <a:off x="1" y="404664"/>
              <a:ext cx="493009" cy="216024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94D0B09-02D2-4DEB-8DE4-B5C1983DBD9F}"/>
                </a:ext>
              </a:extLst>
            </p:cNvPr>
            <p:cNvSpPr/>
            <p:nvPr/>
          </p:nvSpPr>
          <p:spPr>
            <a:xfrm>
              <a:off x="3115044" y="404664"/>
              <a:ext cx="761947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7D5DEF7-FB25-4C41-B1F2-B5833EC5AB58}"/>
                </a:ext>
              </a:extLst>
            </p:cNvPr>
            <p:cNvSpPr/>
            <p:nvPr/>
          </p:nvSpPr>
          <p:spPr>
            <a:xfrm>
              <a:off x="3873856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8E62DC9-2F35-4C66-94DB-9AE28B43D348}"/>
                </a:ext>
              </a:extLst>
            </p:cNvPr>
            <p:cNvSpPr/>
            <p:nvPr/>
          </p:nvSpPr>
          <p:spPr>
            <a:xfrm>
              <a:off x="4842320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D4C61E4-EAE5-4870-ABC1-B05B3ACD60FF}"/>
                </a:ext>
              </a:extLst>
            </p:cNvPr>
            <p:cNvSpPr/>
            <p:nvPr/>
          </p:nvSpPr>
          <p:spPr>
            <a:xfrm>
              <a:off x="5810784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62D2691-4071-4B66-AEA7-22358B0EB703}"/>
                </a:ext>
              </a:extLst>
            </p:cNvPr>
            <p:cNvSpPr/>
            <p:nvPr/>
          </p:nvSpPr>
          <p:spPr>
            <a:xfrm>
              <a:off x="6779248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FCA4FFF-7640-473E-B847-5AA2C4325634}"/>
                </a:ext>
              </a:extLst>
            </p:cNvPr>
            <p:cNvSpPr/>
            <p:nvPr/>
          </p:nvSpPr>
          <p:spPr>
            <a:xfrm>
              <a:off x="7747711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D4BB138E-5EA6-4AED-B755-B76798489D1A}"/>
              </a:ext>
            </a:extLst>
          </p:cNvPr>
          <p:cNvSpPr/>
          <p:nvPr/>
        </p:nvSpPr>
        <p:spPr>
          <a:xfrm>
            <a:off x="517021" y="53278"/>
            <a:ext cx="2749747" cy="739734"/>
          </a:xfrm>
          <a:prstGeom prst="rect">
            <a:avLst/>
          </a:prstGeom>
          <a:noFill/>
          <a:ln>
            <a:solidFill>
              <a:srgbClr val="9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59">
            <a:extLst>
              <a:ext uri="{FF2B5EF4-FFF2-40B4-BE49-F238E27FC236}">
                <a16:creationId xmlns:a16="http://schemas.microsoft.com/office/drawing/2014/main" id="{686BBCF9-B427-4F96-9754-A119719969DF}"/>
              </a:ext>
            </a:extLst>
          </p:cNvPr>
          <p:cNvSpPr txBox="1"/>
          <p:nvPr/>
        </p:nvSpPr>
        <p:spPr>
          <a:xfrm>
            <a:off x="864021" y="224237"/>
            <a:ext cx="233449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实验结果与分析</a:t>
            </a:r>
          </a:p>
        </p:txBody>
      </p:sp>
    </p:spTree>
    <p:extLst>
      <p:ext uri="{BB962C8B-B14F-4D97-AF65-F5344CB8AC3E}">
        <p14:creationId xmlns:p14="http://schemas.microsoft.com/office/powerpoint/2010/main" val="223414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>
            <a:extLst>
              <a:ext uri="{FF2B5EF4-FFF2-40B4-BE49-F238E27FC236}">
                <a16:creationId xmlns:a16="http://schemas.microsoft.com/office/drawing/2014/main" id="{3AEEF0B3-7C7B-4852-95FF-BFD1FB4B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840" y="1888069"/>
            <a:ext cx="34163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总结与下步任务</a:t>
            </a:r>
          </a:p>
        </p:txBody>
      </p:sp>
      <p:sp>
        <p:nvSpPr>
          <p:cNvPr id="21" name="文本框 6">
            <a:extLst>
              <a:ext uri="{FF2B5EF4-FFF2-40B4-BE49-F238E27FC236}">
                <a16:creationId xmlns:a16="http://schemas.microsoft.com/office/drawing/2014/main" id="{7A520E6A-DEB8-4B0C-9BE0-0F0B89531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4719" y="2503133"/>
            <a:ext cx="19145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rPr>
              <a:t>Summary and next task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A29846D-E7EE-45F3-9A33-515E367DEED5}"/>
              </a:ext>
            </a:extLst>
          </p:cNvPr>
          <p:cNvCxnSpPr/>
          <p:nvPr/>
        </p:nvCxnSpPr>
        <p:spPr>
          <a:xfrm>
            <a:off x="4463537" y="2819169"/>
            <a:ext cx="2169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图片 76">
            <a:extLst>
              <a:ext uri="{FF2B5EF4-FFF2-40B4-BE49-F238E27FC236}">
                <a16:creationId xmlns:a16="http://schemas.microsoft.com/office/drawing/2014/main" id="{6E515C24-70FC-4BFF-8007-660B78B3FA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26" y="2958642"/>
            <a:ext cx="2372884" cy="69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8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F4CE9F7-A048-4CDE-9791-EB16E5882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27</a:t>
            </a:fld>
            <a:endParaRPr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00E1652-56C2-4FDA-B6B3-E71B548A109F}"/>
              </a:ext>
            </a:extLst>
          </p:cNvPr>
          <p:cNvGrpSpPr/>
          <p:nvPr/>
        </p:nvGrpSpPr>
        <p:grpSpPr>
          <a:xfrm>
            <a:off x="1" y="248836"/>
            <a:ext cx="9143999" cy="360040"/>
            <a:chOff x="1" y="404664"/>
            <a:chExt cx="8719310" cy="21602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2453F83-BF6E-4724-B5CE-9D348304EB5E}"/>
                </a:ext>
              </a:extLst>
            </p:cNvPr>
            <p:cNvSpPr/>
            <p:nvPr/>
          </p:nvSpPr>
          <p:spPr>
            <a:xfrm>
              <a:off x="1" y="404664"/>
              <a:ext cx="493009" cy="216024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14B9368-ABB1-4C8A-87E3-33CF1BEE14FD}"/>
                </a:ext>
              </a:extLst>
            </p:cNvPr>
            <p:cNvSpPr/>
            <p:nvPr/>
          </p:nvSpPr>
          <p:spPr>
            <a:xfrm>
              <a:off x="1867249" y="404664"/>
              <a:ext cx="1041278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1E1F18D-D262-4C1F-87D7-1C3FCFA12421}"/>
                </a:ext>
              </a:extLst>
            </p:cNvPr>
            <p:cNvSpPr/>
            <p:nvPr/>
          </p:nvSpPr>
          <p:spPr>
            <a:xfrm>
              <a:off x="2905392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ECAD1E9-231D-413D-A8B5-26F1E50CF4AA}"/>
                </a:ext>
              </a:extLst>
            </p:cNvPr>
            <p:cNvSpPr/>
            <p:nvPr/>
          </p:nvSpPr>
          <p:spPr>
            <a:xfrm>
              <a:off x="3873856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BC872DE-2DBC-4C24-8DAC-5E028EC81AE4}"/>
                </a:ext>
              </a:extLst>
            </p:cNvPr>
            <p:cNvSpPr/>
            <p:nvPr/>
          </p:nvSpPr>
          <p:spPr>
            <a:xfrm>
              <a:off x="4842320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F8A6A6F-1288-4126-8F8E-6C4A14FB239F}"/>
                </a:ext>
              </a:extLst>
            </p:cNvPr>
            <p:cNvSpPr/>
            <p:nvPr/>
          </p:nvSpPr>
          <p:spPr>
            <a:xfrm>
              <a:off x="5810784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C4089A3-C11C-480D-9F46-ECED8635E757}"/>
                </a:ext>
              </a:extLst>
            </p:cNvPr>
            <p:cNvSpPr/>
            <p:nvPr/>
          </p:nvSpPr>
          <p:spPr>
            <a:xfrm>
              <a:off x="6779248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6D25CFB-9F58-43DE-A689-86360C916AD7}"/>
                </a:ext>
              </a:extLst>
            </p:cNvPr>
            <p:cNvSpPr/>
            <p:nvPr/>
          </p:nvSpPr>
          <p:spPr>
            <a:xfrm>
              <a:off x="7747711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文本框 59">
            <a:extLst>
              <a:ext uri="{FF2B5EF4-FFF2-40B4-BE49-F238E27FC236}">
                <a16:creationId xmlns:a16="http://schemas.microsoft.com/office/drawing/2014/main" id="{A4BF3832-B001-4B2A-8486-ED9691D98F9C}"/>
              </a:ext>
            </a:extLst>
          </p:cNvPr>
          <p:cNvSpPr txBox="1"/>
          <p:nvPr/>
        </p:nvSpPr>
        <p:spPr>
          <a:xfrm>
            <a:off x="899433" y="226937"/>
            <a:ext cx="82675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3B89778-10F4-468B-9916-E2D14E741E09}"/>
              </a:ext>
            </a:extLst>
          </p:cNvPr>
          <p:cNvSpPr/>
          <p:nvPr/>
        </p:nvSpPr>
        <p:spPr>
          <a:xfrm>
            <a:off x="517023" y="53278"/>
            <a:ext cx="1441174" cy="739734"/>
          </a:xfrm>
          <a:prstGeom prst="rect">
            <a:avLst/>
          </a:prstGeom>
          <a:noFill/>
          <a:ln>
            <a:solidFill>
              <a:srgbClr val="9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D1C8136-BF98-4171-8714-35E2C856B45D}"/>
              </a:ext>
            </a:extLst>
          </p:cNvPr>
          <p:cNvSpPr/>
          <p:nvPr/>
        </p:nvSpPr>
        <p:spPr>
          <a:xfrm>
            <a:off x="763990" y="868090"/>
            <a:ext cx="7946128" cy="3744681"/>
          </a:xfrm>
          <a:prstGeom prst="rect">
            <a:avLst/>
          </a:prstGeom>
          <a:solidFill>
            <a:srgbClr val="D7D7D7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9A857957-F18C-4D7E-891C-0398740C1D9C}"/>
                  </a:ext>
                </a:extLst>
              </p:cNvPr>
              <p:cNvSpPr/>
              <p:nvPr/>
            </p:nvSpPr>
            <p:spPr>
              <a:xfrm>
                <a:off x="899433" y="909756"/>
                <a:ext cx="7590971" cy="3268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针对脑电信号特征提取问题，本文基于离散小波变换，通过计算原始脑电信号及小波系数的标准差和样本熵得到了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10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800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的特征向量；</a:t>
                </a:r>
                <a:endParaRPr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针对脑电信号分类问题，本文使用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SVM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KNN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DT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三种方法针对四种情况，利用单一属性进行了二分类，每次分类基于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折交叉验证，并进行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次分类得到平均值；同时与前人的结果进行对比，证明了本实验结果的有效性。</a:t>
                </a: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9A857957-F18C-4D7E-891C-0398740C1D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33" y="909756"/>
                <a:ext cx="7590971" cy="3268652"/>
              </a:xfrm>
              <a:prstGeom prst="rect">
                <a:avLst/>
              </a:prstGeom>
              <a:blipFill>
                <a:blip r:embed="rId2"/>
                <a:stretch>
                  <a:fillRect l="-723" b="-24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324C1C2-9470-47A3-9AD6-635CC160A3A0}"/>
              </a:ext>
            </a:extLst>
          </p:cNvPr>
          <p:cNvCxnSpPr/>
          <p:nvPr/>
        </p:nvCxnSpPr>
        <p:spPr>
          <a:xfrm>
            <a:off x="899433" y="2386306"/>
            <a:ext cx="759097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964FD848-EA11-4D51-AA7A-D43ED6311F36}"/>
              </a:ext>
            </a:extLst>
          </p:cNvPr>
          <p:cNvCxnSpPr/>
          <p:nvPr/>
        </p:nvCxnSpPr>
        <p:spPr>
          <a:xfrm>
            <a:off x="885462" y="4233743"/>
            <a:ext cx="759097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75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87161EFC-B616-44C0-91F5-848F19379EE6}"/>
              </a:ext>
            </a:extLst>
          </p:cNvPr>
          <p:cNvSpPr/>
          <p:nvPr/>
        </p:nvSpPr>
        <p:spPr>
          <a:xfrm>
            <a:off x="6348247" y="2287648"/>
            <a:ext cx="2589212" cy="55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学习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BP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神经网络，将其应用于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EEG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信号分类之中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文本框 5">
            <a:extLst>
              <a:ext uri="{FF2B5EF4-FFF2-40B4-BE49-F238E27FC236}">
                <a16:creationId xmlns:a16="http://schemas.microsoft.com/office/drawing/2014/main" id="{FA0BA888-B5A9-40C1-B33D-BE8160924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8247" y="1973130"/>
            <a:ext cx="15279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BP</a:t>
            </a: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神经网络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142536-A89F-42CB-B6AD-0CF10963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28</a:t>
            </a:fld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465438C-7B9A-4FA5-93F1-083A46CFA585}"/>
              </a:ext>
            </a:extLst>
          </p:cNvPr>
          <p:cNvGrpSpPr/>
          <p:nvPr/>
        </p:nvGrpSpPr>
        <p:grpSpPr>
          <a:xfrm>
            <a:off x="3111054" y="1069884"/>
            <a:ext cx="2921891" cy="2907587"/>
            <a:chOff x="2933328" y="1007456"/>
            <a:chExt cx="3311509" cy="3295298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5270735E-4B29-4CC2-9D3A-92CDFAB827DD}"/>
                </a:ext>
              </a:extLst>
            </p:cNvPr>
            <p:cNvSpPr/>
            <p:nvPr/>
          </p:nvSpPr>
          <p:spPr>
            <a:xfrm>
              <a:off x="3226569" y="1183395"/>
              <a:ext cx="2842095" cy="2842095"/>
            </a:xfrm>
            <a:custGeom>
              <a:avLst/>
              <a:gdLst>
                <a:gd name="connsiteX0" fmla="*/ 1706880 w 3413760"/>
                <a:gd name="connsiteY0" fmla="*/ 0 h 3413760"/>
                <a:gd name="connsiteX1" fmla="*/ 3185081 w 3413760"/>
                <a:gd name="connsiteY1" fmla="*/ 853440 h 3413760"/>
                <a:gd name="connsiteX2" fmla="*/ 3185081 w 3413760"/>
                <a:gd name="connsiteY2" fmla="*/ 2560320 h 3413760"/>
                <a:gd name="connsiteX3" fmla="*/ 1706880 w 3413760"/>
                <a:gd name="connsiteY3" fmla="*/ 1706880 h 3413760"/>
                <a:gd name="connsiteX4" fmla="*/ 1706880 w 3413760"/>
                <a:gd name="connsiteY4" fmla="*/ 0 h 341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760" h="3413760">
                  <a:moveTo>
                    <a:pt x="1706880" y="0"/>
                  </a:moveTo>
                  <a:cubicBezTo>
                    <a:pt x="2316689" y="0"/>
                    <a:pt x="2880177" y="325329"/>
                    <a:pt x="3185081" y="853440"/>
                  </a:cubicBezTo>
                  <a:cubicBezTo>
                    <a:pt x="3489986" y="1381551"/>
                    <a:pt x="3489986" y="2032209"/>
                    <a:pt x="3185081" y="2560320"/>
                  </a:cubicBezTo>
                  <a:lnTo>
                    <a:pt x="1706880" y="1706880"/>
                  </a:lnTo>
                  <a:lnTo>
                    <a:pt x="170688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47393" tIns="771652" rIns="443687" bIns="172262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3800" kern="1200" dirty="0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04334D11-968C-4636-A077-B0FA8E8FF590}"/>
                </a:ext>
              </a:extLst>
            </p:cNvPr>
            <p:cNvSpPr/>
            <p:nvPr/>
          </p:nvSpPr>
          <p:spPr>
            <a:xfrm>
              <a:off x="3168035" y="1284899"/>
              <a:ext cx="2842095" cy="2842095"/>
            </a:xfrm>
            <a:custGeom>
              <a:avLst/>
              <a:gdLst>
                <a:gd name="connsiteX0" fmla="*/ 3185081 w 3413760"/>
                <a:gd name="connsiteY0" fmla="*/ 2560320 h 3413760"/>
                <a:gd name="connsiteX1" fmla="*/ 1706880 w 3413760"/>
                <a:gd name="connsiteY1" fmla="*/ 3413760 h 3413760"/>
                <a:gd name="connsiteX2" fmla="*/ 228679 w 3413760"/>
                <a:gd name="connsiteY2" fmla="*/ 2560320 h 3413760"/>
                <a:gd name="connsiteX3" fmla="*/ 1706880 w 3413760"/>
                <a:gd name="connsiteY3" fmla="*/ 1706880 h 3413760"/>
                <a:gd name="connsiteX4" fmla="*/ 3185081 w 3413760"/>
                <a:gd name="connsiteY4" fmla="*/ 2560320 h 341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760" h="3413760">
                  <a:moveTo>
                    <a:pt x="3185081" y="2560320"/>
                  </a:moveTo>
                  <a:cubicBezTo>
                    <a:pt x="2880176" y="3088431"/>
                    <a:pt x="2316689" y="3413760"/>
                    <a:pt x="1706880" y="3413760"/>
                  </a:cubicBezTo>
                  <a:cubicBezTo>
                    <a:pt x="1097071" y="3413760"/>
                    <a:pt x="533583" y="3088431"/>
                    <a:pt x="228679" y="2560320"/>
                  </a:cubicBezTo>
                  <a:lnTo>
                    <a:pt x="1706880" y="1706880"/>
                  </a:lnTo>
                  <a:lnTo>
                    <a:pt x="3185081" y="25603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63600" tIns="2265681" rIns="822960" bIns="355599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000" kern="1200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2BF1F2FE-D521-419B-85C1-93EDDD4883EF}"/>
                </a:ext>
              </a:extLst>
            </p:cNvPr>
            <p:cNvSpPr/>
            <p:nvPr/>
          </p:nvSpPr>
          <p:spPr>
            <a:xfrm>
              <a:off x="3109501" y="1183395"/>
              <a:ext cx="2842095" cy="2842095"/>
            </a:xfrm>
            <a:custGeom>
              <a:avLst/>
              <a:gdLst>
                <a:gd name="connsiteX0" fmla="*/ 228679 w 3413760"/>
                <a:gd name="connsiteY0" fmla="*/ 2560320 h 3413760"/>
                <a:gd name="connsiteX1" fmla="*/ 228679 w 3413760"/>
                <a:gd name="connsiteY1" fmla="*/ 853440 h 3413760"/>
                <a:gd name="connsiteX2" fmla="*/ 1706880 w 3413760"/>
                <a:gd name="connsiteY2" fmla="*/ 0 h 3413760"/>
                <a:gd name="connsiteX3" fmla="*/ 1706880 w 3413760"/>
                <a:gd name="connsiteY3" fmla="*/ 1706880 h 3413760"/>
                <a:gd name="connsiteX4" fmla="*/ 228679 w 3413760"/>
                <a:gd name="connsiteY4" fmla="*/ 2560320 h 341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760" h="3413760">
                  <a:moveTo>
                    <a:pt x="228679" y="2560320"/>
                  </a:moveTo>
                  <a:cubicBezTo>
                    <a:pt x="-76226" y="2032209"/>
                    <a:pt x="-76226" y="1381551"/>
                    <a:pt x="228679" y="853440"/>
                  </a:cubicBezTo>
                  <a:cubicBezTo>
                    <a:pt x="533584" y="325329"/>
                    <a:pt x="1097071" y="0"/>
                    <a:pt x="1706880" y="0"/>
                  </a:cubicBezTo>
                  <a:lnTo>
                    <a:pt x="1706880" y="1706880"/>
                  </a:lnTo>
                  <a:lnTo>
                    <a:pt x="228679" y="25603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3688" tIns="771652" rIns="1847392" bIns="1722628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3800" kern="1200"/>
            </a:p>
          </p:txBody>
        </p:sp>
        <p:sp>
          <p:nvSpPr>
            <p:cNvPr id="9" name="箭头: 环形 8">
              <a:extLst>
                <a:ext uri="{FF2B5EF4-FFF2-40B4-BE49-F238E27FC236}">
                  <a16:creationId xmlns:a16="http://schemas.microsoft.com/office/drawing/2014/main" id="{BEBBF181-10C0-4022-9F89-946E5045555F}"/>
                </a:ext>
              </a:extLst>
            </p:cNvPr>
            <p:cNvSpPr/>
            <p:nvPr/>
          </p:nvSpPr>
          <p:spPr>
            <a:xfrm>
              <a:off x="3050864" y="1007456"/>
              <a:ext cx="3193973" cy="3193974"/>
            </a:xfrm>
            <a:prstGeom prst="circularArrow">
              <a:avLst>
                <a:gd name="adj1" fmla="val 5085"/>
                <a:gd name="adj2" fmla="val 327528"/>
                <a:gd name="adj3" fmla="val 1472472"/>
                <a:gd name="adj4" fmla="val 16199432"/>
                <a:gd name="adj5" fmla="val 5932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箭头: 环形 9">
              <a:extLst>
                <a:ext uri="{FF2B5EF4-FFF2-40B4-BE49-F238E27FC236}">
                  <a16:creationId xmlns:a16="http://schemas.microsoft.com/office/drawing/2014/main" id="{69EEE0BA-FCB9-4053-9BA6-4A152B7F6DD6}"/>
                </a:ext>
              </a:extLst>
            </p:cNvPr>
            <p:cNvSpPr/>
            <p:nvPr/>
          </p:nvSpPr>
          <p:spPr>
            <a:xfrm>
              <a:off x="2992096" y="1108780"/>
              <a:ext cx="3193973" cy="3193974"/>
            </a:xfrm>
            <a:prstGeom prst="circularArrow">
              <a:avLst>
                <a:gd name="adj1" fmla="val 5085"/>
                <a:gd name="adj2" fmla="val 327528"/>
                <a:gd name="adj3" fmla="val 8671970"/>
                <a:gd name="adj4" fmla="val 1800502"/>
                <a:gd name="adj5" fmla="val 5932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箭头: 环形 10">
              <a:extLst>
                <a:ext uri="{FF2B5EF4-FFF2-40B4-BE49-F238E27FC236}">
                  <a16:creationId xmlns:a16="http://schemas.microsoft.com/office/drawing/2014/main" id="{D45CBA2B-285F-4A37-8259-693EDB5430FF}"/>
                </a:ext>
              </a:extLst>
            </p:cNvPr>
            <p:cNvSpPr/>
            <p:nvPr/>
          </p:nvSpPr>
          <p:spPr>
            <a:xfrm>
              <a:off x="2933328" y="1007456"/>
              <a:ext cx="3193973" cy="3193974"/>
            </a:xfrm>
            <a:prstGeom prst="circularArrow">
              <a:avLst>
                <a:gd name="adj1" fmla="val 5085"/>
                <a:gd name="adj2" fmla="val 327528"/>
                <a:gd name="adj3" fmla="val 15873039"/>
                <a:gd name="adj4" fmla="val 9000000"/>
                <a:gd name="adj5" fmla="val 5932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矩形 67">
            <a:extLst>
              <a:ext uri="{FF2B5EF4-FFF2-40B4-BE49-F238E27FC236}">
                <a16:creationId xmlns:a16="http://schemas.microsoft.com/office/drawing/2014/main" id="{7C98AC34-3A16-44B1-9D98-CCF54D7A4E1F}"/>
              </a:ext>
            </a:extLst>
          </p:cNvPr>
          <p:cNvSpPr/>
          <p:nvPr/>
        </p:nvSpPr>
        <p:spPr>
          <a:xfrm>
            <a:off x="335639" y="2287648"/>
            <a:ext cx="2589212" cy="55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SVM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KNN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融合多种属性对上述四种情况进行二分类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9" name="文本框 5">
            <a:extLst>
              <a:ext uri="{FF2B5EF4-FFF2-40B4-BE49-F238E27FC236}">
                <a16:creationId xmlns:a16="http://schemas.microsoft.com/office/drawing/2014/main" id="{CB642821-8445-40E6-B3BD-3017A1D8B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018" y="1973130"/>
            <a:ext cx="17768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多属性二分类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6D3B42F-A387-48F1-AA45-024F1FD54FAB}"/>
              </a:ext>
            </a:extLst>
          </p:cNvPr>
          <p:cNvSpPr/>
          <p:nvPr/>
        </p:nvSpPr>
        <p:spPr>
          <a:xfrm>
            <a:off x="2955723" y="4391382"/>
            <a:ext cx="3284832" cy="30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对最终得到的分类结果进行统计分析，得出结论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1" name="文本框 5">
            <a:extLst>
              <a:ext uri="{FF2B5EF4-FFF2-40B4-BE49-F238E27FC236}">
                <a16:creationId xmlns:a16="http://schemas.microsoft.com/office/drawing/2014/main" id="{50DA104F-FE99-44B8-AC45-BE7B5BA01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0226" y="4021641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结果统计分析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10E4951-51F8-4EAE-B1B7-6F5532C9D837}"/>
              </a:ext>
            </a:extLst>
          </p:cNvPr>
          <p:cNvGrpSpPr/>
          <p:nvPr/>
        </p:nvGrpSpPr>
        <p:grpSpPr>
          <a:xfrm>
            <a:off x="1" y="248836"/>
            <a:ext cx="9143999" cy="360040"/>
            <a:chOff x="1" y="404664"/>
            <a:chExt cx="8719310" cy="216024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201FEA5-86F9-46BB-A257-119859A68C37}"/>
                </a:ext>
              </a:extLst>
            </p:cNvPr>
            <p:cNvSpPr/>
            <p:nvPr/>
          </p:nvSpPr>
          <p:spPr>
            <a:xfrm>
              <a:off x="1" y="404664"/>
              <a:ext cx="493009" cy="216024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ADCDD05-74F1-4DE7-90A0-DFC6D7C2917F}"/>
                </a:ext>
              </a:extLst>
            </p:cNvPr>
            <p:cNvSpPr/>
            <p:nvPr/>
          </p:nvSpPr>
          <p:spPr>
            <a:xfrm>
              <a:off x="2339849" y="404664"/>
              <a:ext cx="568679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8274A3D-3194-449C-8D79-8C38C03405C7}"/>
                </a:ext>
              </a:extLst>
            </p:cNvPr>
            <p:cNvSpPr/>
            <p:nvPr/>
          </p:nvSpPr>
          <p:spPr>
            <a:xfrm>
              <a:off x="2905392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B7D845A-7AD4-4B8C-A5B4-5EFC5386E38A}"/>
                </a:ext>
              </a:extLst>
            </p:cNvPr>
            <p:cNvSpPr/>
            <p:nvPr/>
          </p:nvSpPr>
          <p:spPr>
            <a:xfrm>
              <a:off x="3873856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F8EAA49-D405-42DE-80B1-68B62946AB48}"/>
                </a:ext>
              </a:extLst>
            </p:cNvPr>
            <p:cNvSpPr/>
            <p:nvPr/>
          </p:nvSpPr>
          <p:spPr>
            <a:xfrm>
              <a:off x="4842320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6101B4E-AC65-4605-9B3C-98960929D1AB}"/>
                </a:ext>
              </a:extLst>
            </p:cNvPr>
            <p:cNvSpPr/>
            <p:nvPr/>
          </p:nvSpPr>
          <p:spPr>
            <a:xfrm>
              <a:off x="5810784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613ED3F-B343-4934-9B3D-CB87E89AF0DF}"/>
                </a:ext>
              </a:extLst>
            </p:cNvPr>
            <p:cNvSpPr/>
            <p:nvPr/>
          </p:nvSpPr>
          <p:spPr>
            <a:xfrm>
              <a:off x="6779248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3F666A7-1F47-4DD0-A1CF-FF6D5560AF5C}"/>
                </a:ext>
              </a:extLst>
            </p:cNvPr>
            <p:cNvSpPr/>
            <p:nvPr/>
          </p:nvSpPr>
          <p:spPr>
            <a:xfrm>
              <a:off x="7747711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文本框 59">
            <a:extLst>
              <a:ext uri="{FF2B5EF4-FFF2-40B4-BE49-F238E27FC236}">
                <a16:creationId xmlns:a16="http://schemas.microsoft.com/office/drawing/2014/main" id="{D63C6974-A666-4F4B-B969-FE875E6616F6}"/>
              </a:ext>
            </a:extLst>
          </p:cNvPr>
          <p:cNvSpPr txBox="1"/>
          <p:nvPr/>
        </p:nvSpPr>
        <p:spPr>
          <a:xfrm>
            <a:off x="841662" y="216461"/>
            <a:ext cx="1287512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下步任务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47AA01D2-A5BC-4E53-BD7D-E7A1A05EE4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39299" y="1862040"/>
            <a:ext cx="511200" cy="511200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3A2BE667-CEA7-4C41-BE94-6D5CE65A093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84272" y="1850522"/>
            <a:ext cx="513756" cy="511200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88591907-929E-4991-80FD-F538066F9F36}"/>
              </a:ext>
            </a:extLst>
          </p:cNvPr>
          <p:cNvSpPr/>
          <p:nvPr/>
        </p:nvSpPr>
        <p:spPr>
          <a:xfrm>
            <a:off x="517022" y="53278"/>
            <a:ext cx="1936793" cy="739734"/>
          </a:xfrm>
          <a:prstGeom prst="rect">
            <a:avLst/>
          </a:prstGeom>
          <a:noFill/>
          <a:ln>
            <a:solidFill>
              <a:srgbClr val="9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4DBAA090-8A05-4280-ABA2-94677D5BEB8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13007" y="2939670"/>
            <a:ext cx="511200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0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68" grpId="0"/>
      <p:bldP spid="69" grpId="0"/>
      <p:bldP spid="70" grpId="0"/>
      <p:bldP spid="7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D4D0AE9B-2E6D-4773-8298-9A6AB4253F06}"/>
              </a:ext>
            </a:extLst>
          </p:cNvPr>
          <p:cNvSpPr/>
          <p:nvPr/>
        </p:nvSpPr>
        <p:spPr>
          <a:xfrm>
            <a:off x="142875" y="787235"/>
            <a:ext cx="9054681" cy="360989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20000"/>
              </a:lnSpc>
              <a:defRPr/>
            </a:pP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[1]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肖文卿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汪鸿浩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詹长安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基于小波系数特征融合的小鼠癫痫脑电分类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[J].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计算机工程与应用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,2019,55(14):155-161.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[2]Cheol Seung </a:t>
            </a:r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Yoo,Dong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Chung </a:t>
            </a:r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Jung,Yong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Min </a:t>
            </a:r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Ahn,Yong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Sik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Kim,Su-Gyeong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Kim,Hyeri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Yoon,Young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Jin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Lim,Sang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Hoon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Yi. Automatic detection of seizure termination during electroconvulsive therapy using sample entropy of the electroencephalogram[J]. Psychiatry Research,2012,195(1-2).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[3]</a:t>
            </a:r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Yatindra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Kumar,Mohan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Lal </a:t>
            </a:r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Dewal,Radhey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Shyam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Anand. Relative wavelet energy and wavelet entropy based epileptic brain signals classification[J]. Biomedical Engineering Letters,2012,2(3).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[4]Al </a:t>
            </a:r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Ghayab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Hadi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Ratham,Li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Yan,Siuly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S,Abdulla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Shahab. A feature extraction technique based on tunable Q-factor wavelet transform for brain signal classification.[J]. Journal of neuroscience methods,2019,312.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[5]</a:t>
            </a:r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Samiee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Kaveh,Kovács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Petér,Gabbouj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Moncef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 Epileptic seizure classification of EEG time-series using rational discrete short-time </a:t>
            </a:r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fourier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transform.[J]. IEEE transactions on bio-medical engineering,2015,62(2).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[6]Zhu G, Li Y, Wen P </a:t>
            </a:r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et al. Unsupervised classification of epileptic EEG signals with multi scale K-means algorithm[C]//International Conference on Brain and Health Informatics. Springer, Cham, 2013: 158-167.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09622E6-62D6-498E-95FD-A34F330DAC5D}"/>
              </a:ext>
            </a:extLst>
          </p:cNvPr>
          <p:cNvGrpSpPr/>
          <p:nvPr/>
        </p:nvGrpSpPr>
        <p:grpSpPr>
          <a:xfrm>
            <a:off x="1" y="248836"/>
            <a:ext cx="9143999" cy="360040"/>
            <a:chOff x="1" y="404664"/>
            <a:chExt cx="8719310" cy="21602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7996AD1-5516-4E8C-8032-FEEA3613CD2F}"/>
                </a:ext>
              </a:extLst>
            </p:cNvPr>
            <p:cNvSpPr/>
            <p:nvPr/>
          </p:nvSpPr>
          <p:spPr>
            <a:xfrm>
              <a:off x="1" y="404664"/>
              <a:ext cx="493009" cy="216024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ABD933A-9A88-40C7-ADB0-BA14EE42FD91}"/>
                </a:ext>
              </a:extLst>
            </p:cNvPr>
            <p:cNvSpPr/>
            <p:nvPr/>
          </p:nvSpPr>
          <p:spPr>
            <a:xfrm>
              <a:off x="2339849" y="404664"/>
              <a:ext cx="568679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FD572A7-3906-4040-8E6B-7456475479B8}"/>
                </a:ext>
              </a:extLst>
            </p:cNvPr>
            <p:cNvSpPr/>
            <p:nvPr/>
          </p:nvSpPr>
          <p:spPr>
            <a:xfrm>
              <a:off x="2905392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170F7E0-BC1D-4E9E-9EA4-082D70EED55D}"/>
                </a:ext>
              </a:extLst>
            </p:cNvPr>
            <p:cNvSpPr/>
            <p:nvPr/>
          </p:nvSpPr>
          <p:spPr>
            <a:xfrm>
              <a:off x="3873856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D5DF5B7-2525-4F17-8493-EBA1FFFD39B5}"/>
                </a:ext>
              </a:extLst>
            </p:cNvPr>
            <p:cNvSpPr/>
            <p:nvPr/>
          </p:nvSpPr>
          <p:spPr>
            <a:xfrm>
              <a:off x="4842320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F67B33A-0BCF-4C96-9604-9534D107EF34}"/>
                </a:ext>
              </a:extLst>
            </p:cNvPr>
            <p:cNvSpPr/>
            <p:nvPr/>
          </p:nvSpPr>
          <p:spPr>
            <a:xfrm>
              <a:off x="5810784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ED337BC-F2A9-4F18-AFAD-02B6B4FDCB78}"/>
                </a:ext>
              </a:extLst>
            </p:cNvPr>
            <p:cNvSpPr/>
            <p:nvPr/>
          </p:nvSpPr>
          <p:spPr>
            <a:xfrm>
              <a:off x="6779248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2158C1E-96AA-4A8E-A5CB-2E387E187209}"/>
                </a:ext>
              </a:extLst>
            </p:cNvPr>
            <p:cNvSpPr/>
            <p:nvPr/>
          </p:nvSpPr>
          <p:spPr>
            <a:xfrm>
              <a:off x="7747711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文本框 59">
            <a:extLst>
              <a:ext uri="{FF2B5EF4-FFF2-40B4-BE49-F238E27FC236}">
                <a16:creationId xmlns:a16="http://schemas.microsoft.com/office/drawing/2014/main" id="{E23F9E47-6377-4C8A-8DD0-D6A2EEE418EB}"/>
              </a:ext>
            </a:extLst>
          </p:cNvPr>
          <p:cNvSpPr txBox="1"/>
          <p:nvPr/>
        </p:nvSpPr>
        <p:spPr>
          <a:xfrm>
            <a:off x="841662" y="216461"/>
            <a:ext cx="1287512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0C14CE7-F09F-4D42-9E55-F20C6FDB39D6}"/>
              </a:ext>
            </a:extLst>
          </p:cNvPr>
          <p:cNvSpPr/>
          <p:nvPr/>
        </p:nvSpPr>
        <p:spPr>
          <a:xfrm>
            <a:off x="517022" y="53278"/>
            <a:ext cx="1936793" cy="739734"/>
          </a:xfrm>
          <a:prstGeom prst="rect">
            <a:avLst/>
          </a:prstGeom>
          <a:noFill/>
          <a:ln>
            <a:solidFill>
              <a:srgbClr val="9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45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>
            <a:extLst>
              <a:ext uri="{FF2B5EF4-FFF2-40B4-BE49-F238E27FC236}">
                <a16:creationId xmlns:a16="http://schemas.microsoft.com/office/drawing/2014/main" id="{3AEEF0B3-7C7B-4852-95FF-BFD1FB4B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8000" y="1888069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背景</a:t>
            </a:r>
          </a:p>
        </p:txBody>
      </p:sp>
      <p:sp>
        <p:nvSpPr>
          <p:cNvPr id="21" name="文本框 6">
            <a:extLst>
              <a:ext uri="{FF2B5EF4-FFF2-40B4-BE49-F238E27FC236}">
                <a16:creationId xmlns:a16="http://schemas.microsoft.com/office/drawing/2014/main" id="{7A520E6A-DEB8-4B0C-9BE0-0F0B89531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0796" y="2503133"/>
            <a:ext cx="10624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rPr>
              <a:t>Background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A29846D-E7EE-45F3-9A33-515E367DEED5}"/>
              </a:ext>
            </a:extLst>
          </p:cNvPr>
          <p:cNvCxnSpPr/>
          <p:nvPr/>
        </p:nvCxnSpPr>
        <p:spPr>
          <a:xfrm>
            <a:off x="4463537" y="2819169"/>
            <a:ext cx="2169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图片 80">
            <a:extLst>
              <a:ext uri="{FF2B5EF4-FFF2-40B4-BE49-F238E27FC236}">
                <a16:creationId xmlns:a16="http://schemas.microsoft.com/office/drawing/2014/main" id="{A1EE2452-658B-400A-9316-FE3381403C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26" y="2958642"/>
            <a:ext cx="2372884" cy="69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6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直角三角形 346">
            <a:extLst>
              <a:ext uri="{FF2B5EF4-FFF2-40B4-BE49-F238E27FC236}">
                <a16:creationId xmlns:a16="http://schemas.microsoft.com/office/drawing/2014/main" id="{1A9AF916-AE05-4AE2-B782-32B6C7063C37}"/>
              </a:ext>
            </a:extLst>
          </p:cNvPr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7188C06A-1C9C-456B-AA6F-BBD0BB7FA8DE}"/>
              </a:ext>
            </a:extLst>
          </p:cNvPr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2042679" y="2057611"/>
            <a:ext cx="539360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4000" b="1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深蓝质感简约答辩模板</a:t>
            </a:r>
          </a:p>
        </p:txBody>
      </p:sp>
      <p:sp>
        <p:nvSpPr>
          <p:cNvPr id="63" name="文本框 6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740717" y="2832172"/>
            <a:ext cx="5997525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400" spc="3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BLUE TEXTURED SIMPLE REPLY TEMPLATE</a:t>
            </a:r>
            <a:endParaRPr lang="zh-CN" altLang="en-US" sz="1400" spc="300" dirty="0">
              <a:solidFill>
                <a:schemeClr val="accent1"/>
              </a:solidFill>
              <a:latin typeface="方正准圆简体" panose="03000509000000000000" pitchFamily="65" charset="-122"/>
              <a:ea typeface="方正准圆简体" panose="03000509000000000000" pitchFamily="65" charset="-122"/>
              <a:sym typeface="Calibri" panose="020F0502020204030204" pitchFamily="34" charset="0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4559454" y="3179800"/>
            <a:ext cx="2795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2695012" y="3267911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8" name="文本框 6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3032769" y="3311186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日期：</a:t>
            </a:r>
            <a:r>
              <a:rPr lang="en-US" altLang="zh-CN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2019.4.15</a:t>
            </a:r>
            <a:endParaRPr lang="zh-CN" altLang="en-US" sz="1400" dirty="0">
              <a:solidFill>
                <a:schemeClr val="accent1"/>
              </a:solidFill>
              <a:latin typeface="方正准圆简体" panose="03000509000000000000" pitchFamily="65" charset="-122"/>
              <a:ea typeface="方正准圆简体" panose="03000509000000000000" pitchFamily="65" charset="-122"/>
              <a:sym typeface="Calibri" panose="020F0502020204030204" pitchFamily="34" charset="0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4753617" y="3264859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0" name="文本框 6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5091374" y="3308134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答辩人：优品</a:t>
            </a:r>
            <a:r>
              <a:rPr lang="en-US" altLang="zh-CN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PPT</a:t>
            </a:r>
            <a:endParaRPr lang="zh-CN" altLang="en-US" sz="1400" dirty="0">
              <a:solidFill>
                <a:schemeClr val="accent1"/>
              </a:solidFill>
              <a:latin typeface="方正准圆简体" panose="03000509000000000000" pitchFamily="65" charset="-122"/>
              <a:ea typeface="方正准圆简体" panose="03000509000000000000" pitchFamily="65" charset="-122"/>
              <a:sym typeface="Calibri" panose="020F0502020204030204" pitchFamily="34" charset="0"/>
            </a:endParaRPr>
          </a:p>
        </p:txBody>
      </p:sp>
      <p:grpSp>
        <p:nvGrpSpPr>
          <p:cNvPr id="72" name="Group 59"/>
          <p:cNvGrpSpPr>
            <a:grpSpLocks noChangeAspect="1"/>
          </p:cNvGrpSpPr>
          <p:nvPr/>
        </p:nvGrpSpPr>
        <p:grpSpPr bwMode="auto">
          <a:xfrm>
            <a:off x="2759141" y="3323138"/>
            <a:ext cx="218168" cy="238153"/>
            <a:chOff x="1066" y="1985"/>
            <a:chExt cx="262" cy="286"/>
          </a:xfrm>
          <a:solidFill>
            <a:schemeClr val="bg1"/>
          </a:solidFill>
        </p:grpSpPr>
        <p:sp>
          <p:nvSpPr>
            <p:cNvPr id="74" name="Freeform 60"/>
            <p:cNvSpPr>
              <a:spLocks noEditPoints="1"/>
            </p:cNvSpPr>
            <p:nvPr/>
          </p:nvSpPr>
          <p:spPr bwMode="auto">
            <a:xfrm>
              <a:off x="1066" y="2005"/>
              <a:ext cx="262" cy="266"/>
            </a:xfrm>
            <a:custGeom>
              <a:avLst/>
              <a:gdLst>
                <a:gd name="T0" fmla="*/ 572 w 642"/>
                <a:gd name="T1" fmla="*/ 655 h 655"/>
                <a:gd name="T2" fmla="*/ 70 w 642"/>
                <a:gd name="T3" fmla="*/ 655 h 655"/>
                <a:gd name="T4" fmla="*/ 19 w 642"/>
                <a:gd name="T5" fmla="*/ 630 h 655"/>
                <a:gd name="T6" fmla="*/ 0 w 642"/>
                <a:gd name="T7" fmla="*/ 575 h 655"/>
                <a:gd name="T8" fmla="*/ 0 w 642"/>
                <a:gd name="T9" fmla="*/ 80 h 655"/>
                <a:gd name="T10" fmla="*/ 19 w 642"/>
                <a:gd name="T11" fmla="*/ 25 h 655"/>
                <a:gd name="T12" fmla="*/ 70 w 642"/>
                <a:gd name="T13" fmla="*/ 0 h 655"/>
                <a:gd name="T14" fmla="*/ 93 w 642"/>
                <a:gd name="T15" fmla="*/ 0 h 655"/>
                <a:gd name="T16" fmla="*/ 111 w 642"/>
                <a:gd name="T17" fmla="*/ 18 h 655"/>
                <a:gd name="T18" fmla="*/ 93 w 642"/>
                <a:gd name="T19" fmla="*/ 36 h 655"/>
                <a:gd name="T20" fmla="*/ 70 w 642"/>
                <a:gd name="T21" fmla="*/ 36 h 655"/>
                <a:gd name="T22" fmla="*/ 47 w 642"/>
                <a:gd name="T23" fmla="*/ 48 h 655"/>
                <a:gd name="T24" fmla="*/ 36 w 642"/>
                <a:gd name="T25" fmla="*/ 80 h 655"/>
                <a:gd name="T26" fmla="*/ 36 w 642"/>
                <a:gd name="T27" fmla="*/ 575 h 655"/>
                <a:gd name="T28" fmla="*/ 47 w 642"/>
                <a:gd name="T29" fmla="*/ 607 h 655"/>
                <a:gd name="T30" fmla="*/ 70 w 642"/>
                <a:gd name="T31" fmla="*/ 619 h 655"/>
                <a:gd name="T32" fmla="*/ 572 w 642"/>
                <a:gd name="T33" fmla="*/ 619 h 655"/>
                <a:gd name="T34" fmla="*/ 595 w 642"/>
                <a:gd name="T35" fmla="*/ 607 h 655"/>
                <a:gd name="T36" fmla="*/ 606 w 642"/>
                <a:gd name="T37" fmla="*/ 575 h 655"/>
                <a:gd name="T38" fmla="*/ 606 w 642"/>
                <a:gd name="T39" fmla="*/ 80 h 655"/>
                <a:gd name="T40" fmla="*/ 595 w 642"/>
                <a:gd name="T41" fmla="*/ 48 h 655"/>
                <a:gd name="T42" fmla="*/ 572 w 642"/>
                <a:gd name="T43" fmla="*/ 36 h 655"/>
                <a:gd name="T44" fmla="*/ 547 w 642"/>
                <a:gd name="T45" fmla="*/ 36 h 655"/>
                <a:gd name="T46" fmla="*/ 529 w 642"/>
                <a:gd name="T47" fmla="*/ 18 h 655"/>
                <a:gd name="T48" fmla="*/ 547 w 642"/>
                <a:gd name="T49" fmla="*/ 0 h 655"/>
                <a:gd name="T50" fmla="*/ 572 w 642"/>
                <a:gd name="T51" fmla="*/ 0 h 655"/>
                <a:gd name="T52" fmla="*/ 622 w 642"/>
                <a:gd name="T53" fmla="*/ 25 h 655"/>
                <a:gd name="T54" fmla="*/ 642 w 642"/>
                <a:gd name="T55" fmla="*/ 80 h 655"/>
                <a:gd name="T56" fmla="*/ 642 w 642"/>
                <a:gd name="T57" fmla="*/ 575 h 655"/>
                <a:gd name="T58" fmla="*/ 622 w 642"/>
                <a:gd name="T59" fmla="*/ 630 h 655"/>
                <a:gd name="T60" fmla="*/ 572 w 642"/>
                <a:gd name="T61" fmla="*/ 655 h 655"/>
                <a:gd name="T62" fmla="*/ 418 w 642"/>
                <a:gd name="T63" fmla="*/ 36 h 655"/>
                <a:gd name="T64" fmla="*/ 224 w 642"/>
                <a:gd name="T65" fmla="*/ 36 h 655"/>
                <a:gd name="T66" fmla="*/ 206 w 642"/>
                <a:gd name="T67" fmla="*/ 18 h 655"/>
                <a:gd name="T68" fmla="*/ 224 w 642"/>
                <a:gd name="T69" fmla="*/ 0 h 655"/>
                <a:gd name="T70" fmla="*/ 418 w 642"/>
                <a:gd name="T71" fmla="*/ 0 h 655"/>
                <a:gd name="T72" fmla="*/ 436 w 642"/>
                <a:gd name="T73" fmla="*/ 18 h 655"/>
                <a:gd name="T74" fmla="*/ 418 w 642"/>
                <a:gd name="T75" fmla="*/ 36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2" h="655">
                  <a:moveTo>
                    <a:pt x="572" y="655"/>
                  </a:moveTo>
                  <a:cubicBezTo>
                    <a:pt x="70" y="655"/>
                    <a:pt x="70" y="655"/>
                    <a:pt x="70" y="655"/>
                  </a:cubicBezTo>
                  <a:cubicBezTo>
                    <a:pt x="51" y="655"/>
                    <a:pt x="33" y="646"/>
                    <a:pt x="19" y="630"/>
                  </a:cubicBezTo>
                  <a:cubicBezTo>
                    <a:pt x="7" y="615"/>
                    <a:pt x="0" y="596"/>
                    <a:pt x="0" y="5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60"/>
                    <a:pt x="7" y="40"/>
                    <a:pt x="19" y="25"/>
                  </a:cubicBezTo>
                  <a:cubicBezTo>
                    <a:pt x="33" y="9"/>
                    <a:pt x="51" y="0"/>
                    <a:pt x="70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11" y="8"/>
                    <a:pt x="111" y="18"/>
                  </a:cubicBezTo>
                  <a:cubicBezTo>
                    <a:pt x="111" y="28"/>
                    <a:pt x="103" y="36"/>
                    <a:pt x="93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1" y="36"/>
                    <a:pt x="53" y="40"/>
                    <a:pt x="47" y="48"/>
                  </a:cubicBezTo>
                  <a:cubicBezTo>
                    <a:pt x="40" y="56"/>
                    <a:pt x="36" y="68"/>
                    <a:pt x="36" y="80"/>
                  </a:cubicBezTo>
                  <a:cubicBezTo>
                    <a:pt x="36" y="575"/>
                    <a:pt x="36" y="575"/>
                    <a:pt x="36" y="575"/>
                  </a:cubicBezTo>
                  <a:cubicBezTo>
                    <a:pt x="36" y="587"/>
                    <a:pt x="40" y="599"/>
                    <a:pt x="47" y="607"/>
                  </a:cubicBezTo>
                  <a:cubicBezTo>
                    <a:pt x="53" y="615"/>
                    <a:pt x="61" y="619"/>
                    <a:pt x="70" y="619"/>
                  </a:cubicBezTo>
                  <a:cubicBezTo>
                    <a:pt x="572" y="619"/>
                    <a:pt x="572" y="619"/>
                    <a:pt x="572" y="619"/>
                  </a:cubicBezTo>
                  <a:cubicBezTo>
                    <a:pt x="580" y="619"/>
                    <a:pt x="588" y="615"/>
                    <a:pt x="595" y="607"/>
                  </a:cubicBezTo>
                  <a:cubicBezTo>
                    <a:pt x="602" y="599"/>
                    <a:pt x="606" y="587"/>
                    <a:pt x="606" y="575"/>
                  </a:cubicBezTo>
                  <a:cubicBezTo>
                    <a:pt x="606" y="80"/>
                    <a:pt x="606" y="80"/>
                    <a:pt x="606" y="80"/>
                  </a:cubicBezTo>
                  <a:cubicBezTo>
                    <a:pt x="606" y="68"/>
                    <a:pt x="602" y="56"/>
                    <a:pt x="595" y="48"/>
                  </a:cubicBezTo>
                  <a:cubicBezTo>
                    <a:pt x="588" y="40"/>
                    <a:pt x="580" y="36"/>
                    <a:pt x="572" y="36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37" y="36"/>
                    <a:pt x="529" y="28"/>
                    <a:pt x="529" y="18"/>
                  </a:cubicBezTo>
                  <a:cubicBezTo>
                    <a:pt x="529" y="8"/>
                    <a:pt x="537" y="0"/>
                    <a:pt x="547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1" y="0"/>
                    <a:pt x="609" y="9"/>
                    <a:pt x="622" y="25"/>
                  </a:cubicBezTo>
                  <a:cubicBezTo>
                    <a:pt x="635" y="40"/>
                    <a:pt x="642" y="60"/>
                    <a:pt x="642" y="80"/>
                  </a:cubicBezTo>
                  <a:cubicBezTo>
                    <a:pt x="642" y="575"/>
                    <a:pt x="642" y="575"/>
                    <a:pt x="642" y="575"/>
                  </a:cubicBezTo>
                  <a:cubicBezTo>
                    <a:pt x="642" y="596"/>
                    <a:pt x="635" y="615"/>
                    <a:pt x="622" y="630"/>
                  </a:cubicBezTo>
                  <a:cubicBezTo>
                    <a:pt x="609" y="646"/>
                    <a:pt x="591" y="655"/>
                    <a:pt x="572" y="655"/>
                  </a:cubicBezTo>
                  <a:close/>
                  <a:moveTo>
                    <a:pt x="418" y="36"/>
                  </a:moveTo>
                  <a:cubicBezTo>
                    <a:pt x="224" y="36"/>
                    <a:pt x="224" y="36"/>
                    <a:pt x="224" y="36"/>
                  </a:cubicBezTo>
                  <a:cubicBezTo>
                    <a:pt x="214" y="36"/>
                    <a:pt x="206" y="28"/>
                    <a:pt x="206" y="18"/>
                  </a:cubicBezTo>
                  <a:cubicBezTo>
                    <a:pt x="206" y="8"/>
                    <a:pt x="214" y="0"/>
                    <a:pt x="224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28" y="0"/>
                    <a:pt x="436" y="8"/>
                    <a:pt x="436" y="18"/>
                  </a:cubicBezTo>
                  <a:cubicBezTo>
                    <a:pt x="436" y="28"/>
                    <a:pt x="428" y="36"/>
                    <a:pt x="4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5" name="Freeform 61"/>
            <p:cNvSpPr>
              <a:spLocks noEditPoints="1"/>
            </p:cNvSpPr>
            <p:nvPr/>
          </p:nvSpPr>
          <p:spPr bwMode="auto">
            <a:xfrm>
              <a:off x="1124" y="1985"/>
              <a:ext cx="146" cy="64"/>
            </a:xfrm>
            <a:custGeom>
              <a:avLst/>
              <a:gdLst>
                <a:gd name="T0" fmla="*/ 18 w 357"/>
                <a:gd name="T1" fmla="*/ 0 h 157"/>
                <a:gd name="T2" fmla="*/ 36 w 357"/>
                <a:gd name="T3" fmla="*/ 18 h 157"/>
                <a:gd name="T4" fmla="*/ 36 w 357"/>
                <a:gd name="T5" fmla="*/ 139 h 157"/>
                <a:gd name="T6" fmla="*/ 18 w 357"/>
                <a:gd name="T7" fmla="*/ 157 h 157"/>
                <a:gd name="T8" fmla="*/ 0 w 357"/>
                <a:gd name="T9" fmla="*/ 139 h 157"/>
                <a:gd name="T10" fmla="*/ 0 w 357"/>
                <a:gd name="T11" fmla="*/ 18 h 157"/>
                <a:gd name="T12" fmla="*/ 18 w 357"/>
                <a:gd name="T13" fmla="*/ 0 h 157"/>
                <a:gd name="T14" fmla="*/ 339 w 357"/>
                <a:gd name="T15" fmla="*/ 0 h 157"/>
                <a:gd name="T16" fmla="*/ 357 w 357"/>
                <a:gd name="T17" fmla="*/ 18 h 157"/>
                <a:gd name="T18" fmla="*/ 357 w 357"/>
                <a:gd name="T19" fmla="*/ 139 h 157"/>
                <a:gd name="T20" fmla="*/ 339 w 357"/>
                <a:gd name="T21" fmla="*/ 157 h 157"/>
                <a:gd name="T22" fmla="*/ 321 w 357"/>
                <a:gd name="T23" fmla="*/ 139 h 157"/>
                <a:gd name="T24" fmla="*/ 321 w 357"/>
                <a:gd name="T25" fmla="*/ 18 h 157"/>
                <a:gd name="T26" fmla="*/ 339 w 357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157">
                  <a:moveTo>
                    <a:pt x="18" y="0"/>
                  </a:moveTo>
                  <a:cubicBezTo>
                    <a:pt x="28" y="0"/>
                    <a:pt x="36" y="8"/>
                    <a:pt x="36" y="1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49"/>
                    <a:pt x="28" y="157"/>
                    <a:pt x="18" y="157"/>
                  </a:cubicBezTo>
                  <a:cubicBezTo>
                    <a:pt x="8" y="157"/>
                    <a:pt x="0" y="149"/>
                    <a:pt x="0" y="1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  <a:moveTo>
                    <a:pt x="339" y="0"/>
                  </a:moveTo>
                  <a:cubicBezTo>
                    <a:pt x="349" y="0"/>
                    <a:pt x="357" y="8"/>
                    <a:pt x="357" y="1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7" y="149"/>
                    <a:pt x="349" y="157"/>
                    <a:pt x="339" y="157"/>
                  </a:cubicBezTo>
                  <a:cubicBezTo>
                    <a:pt x="329" y="157"/>
                    <a:pt x="321" y="149"/>
                    <a:pt x="321" y="139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8"/>
                    <a:pt x="329" y="0"/>
                    <a:pt x="3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6" name="Freeform 62"/>
            <p:cNvSpPr>
              <a:spLocks noEditPoints="1"/>
            </p:cNvSpPr>
            <p:nvPr/>
          </p:nvSpPr>
          <p:spPr bwMode="auto">
            <a:xfrm>
              <a:off x="1074" y="2044"/>
              <a:ext cx="246" cy="183"/>
            </a:xfrm>
            <a:custGeom>
              <a:avLst/>
              <a:gdLst>
                <a:gd name="T0" fmla="*/ 0 w 603"/>
                <a:gd name="T1" fmla="*/ 18 h 450"/>
                <a:gd name="T2" fmla="*/ 18 w 603"/>
                <a:gd name="T3" fmla="*/ 0 h 450"/>
                <a:gd name="T4" fmla="*/ 585 w 603"/>
                <a:gd name="T5" fmla="*/ 0 h 450"/>
                <a:gd name="T6" fmla="*/ 603 w 603"/>
                <a:gd name="T7" fmla="*/ 18 h 450"/>
                <a:gd name="T8" fmla="*/ 585 w 603"/>
                <a:gd name="T9" fmla="*/ 36 h 450"/>
                <a:gd name="T10" fmla="*/ 18 w 603"/>
                <a:gd name="T11" fmla="*/ 36 h 450"/>
                <a:gd name="T12" fmla="*/ 0 w 603"/>
                <a:gd name="T13" fmla="*/ 18 h 450"/>
                <a:gd name="T14" fmla="*/ 306 w 603"/>
                <a:gd name="T15" fmla="*/ 450 h 450"/>
                <a:gd name="T16" fmla="*/ 184 w 603"/>
                <a:gd name="T17" fmla="*/ 400 h 450"/>
                <a:gd name="T18" fmla="*/ 134 w 603"/>
                <a:gd name="T19" fmla="*/ 279 h 450"/>
                <a:gd name="T20" fmla="*/ 184 w 603"/>
                <a:gd name="T21" fmla="*/ 158 h 450"/>
                <a:gd name="T22" fmla="*/ 306 w 603"/>
                <a:gd name="T23" fmla="*/ 107 h 450"/>
                <a:gd name="T24" fmla="*/ 324 w 603"/>
                <a:gd name="T25" fmla="*/ 125 h 450"/>
                <a:gd name="T26" fmla="*/ 306 w 603"/>
                <a:gd name="T27" fmla="*/ 143 h 450"/>
                <a:gd name="T28" fmla="*/ 170 w 603"/>
                <a:gd name="T29" fmla="*/ 279 h 450"/>
                <a:gd name="T30" fmla="*/ 306 w 603"/>
                <a:gd name="T31" fmla="*/ 414 h 450"/>
                <a:gd name="T32" fmla="*/ 441 w 603"/>
                <a:gd name="T33" fmla="*/ 279 h 450"/>
                <a:gd name="T34" fmla="*/ 459 w 603"/>
                <a:gd name="T35" fmla="*/ 261 h 450"/>
                <a:gd name="T36" fmla="*/ 477 w 603"/>
                <a:gd name="T37" fmla="*/ 279 h 450"/>
                <a:gd name="T38" fmla="*/ 427 w 603"/>
                <a:gd name="T39" fmla="*/ 400 h 450"/>
                <a:gd name="T40" fmla="*/ 306 w 603"/>
                <a:gd name="T41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450">
                  <a:moveTo>
                    <a:pt x="0" y="18"/>
                  </a:moveTo>
                  <a:cubicBezTo>
                    <a:pt x="0" y="8"/>
                    <a:pt x="8" y="0"/>
                    <a:pt x="18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95" y="0"/>
                    <a:pt x="603" y="8"/>
                    <a:pt x="603" y="18"/>
                  </a:cubicBezTo>
                  <a:cubicBezTo>
                    <a:pt x="603" y="28"/>
                    <a:pt x="595" y="36"/>
                    <a:pt x="585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lose/>
                  <a:moveTo>
                    <a:pt x="306" y="450"/>
                  </a:moveTo>
                  <a:cubicBezTo>
                    <a:pt x="260" y="450"/>
                    <a:pt x="217" y="433"/>
                    <a:pt x="184" y="400"/>
                  </a:cubicBezTo>
                  <a:cubicBezTo>
                    <a:pt x="152" y="368"/>
                    <a:pt x="134" y="325"/>
                    <a:pt x="134" y="279"/>
                  </a:cubicBezTo>
                  <a:cubicBezTo>
                    <a:pt x="134" y="233"/>
                    <a:pt x="152" y="190"/>
                    <a:pt x="184" y="158"/>
                  </a:cubicBezTo>
                  <a:cubicBezTo>
                    <a:pt x="217" y="125"/>
                    <a:pt x="260" y="107"/>
                    <a:pt x="306" y="107"/>
                  </a:cubicBezTo>
                  <a:cubicBezTo>
                    <a:pt x="316" y="107"/>
                    <a:pt x="324" y="115"/>
                    <a:pt x="324" y="125"/>
                  </a:cubicBezTo>
                  <a:cubicBezTo>
                    <a:pt x="324" y="135"/>
                    <a:pt x="316" y="143"/>
                    <a:pt x="306" y="143"/>
                  </a:cubicBezTo>
                  <a:cubicBezTo>
                    <a:pt x="231" y="143"/>
                    <a:pt x="170" y="204"/>
                    <a:pt x="170" y="279"/>
                  </a:cubicBezTo>
                  <a:cubicBezTo>
                    <a:pt x="170" y="354"/>
                    <a:pt x="231" y="414"/>
                    <a:pt x="306" y="414"/>
                  </a:cubicBezTo>
                  <a:cubicBezTo>
                    <a:pt x="380" y="414"/>
                    <a:pt x="441" y="354"/>
                    <a:pt x="441" y="279"/>
                  </a:cubicBezTo>
                  <a:cubicBezTo>
                    <a:pt x="441" y="269"/>
                    <a:pt x="449" y="261"/>
                    <a:pt x="459" y="261"/>
                  </a:cubicBezTo>
                  <a:cubicBezTo>
                    <a:pt x="469" y="261"/>
                    <a:pt x="477" y="269"/>
                    <a:pt x="477" y="279"/>
                  </a:cubicBezTo>
                  <a:cubicBezTo>
                    <a:pt x="477" y="325"/>
                    <a:pt x="459" y="368"/>
                    <a:pt x="427" y="400"/>
                  </a:cubicBezTo>
                  <a:cubicBezTo>
                    <a:pt x="395" y="433"/>
                    <a:pt x="351" y="450"/>
                    <a:pt x="306" y="4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7" name="Freeform 63"/>
            <p:cNvSpPr>
              <a:spLocks/>
            </p:cNvSpPr>
            <p:nvPr/>
          </p:nvSpPr>
          <p:spPr bwMode="auto">
            <a:xfrm>
              <a:off x="1193" y="2088"/>
              <a:ext cx="53" cy="72"/>
            </a:xfrm>
            <a:custGeom>
              <a:avLst/>
              <a:gdLst>
                <a:gd name="T0" fmla="*/ 113 w 131"/>
                <a:gd name="T1" fmla="*/ 176 h 176"/>
                <a:gd name="T2" fmla="*/ 18 w 131"/>
                <a:gd name="T3" fmla="*/ 176 h 176"/>
                <a:gd name="T4" fmla="*/ 0 w 131"/>
                <a:gd name="T5" fmla="*/ 158 h 176"/>
                <a:gd name="T6" fmla="*/ 0 w 131"/>
                <a:gd name="T7" fmla="*/ 18 h 176"/>
                <a:gd name="T8" fmla="*/ 18 w 131"/>
                <a:gd name="T9" fmla="*/ 0 h 176"/>
                <a:gd name="T10" fmla="*/ 36 w 131"/>
                <a:gd name="T11" fmla="*/ 18 h 176"/>
                <a:gd name="T12" fmla="*/ 36 w 131"/>
                <a:gd name="T13" fmla="*/ 140 h 176"/>
                <a:gd name="T14" fmla="*/ 113 w 131"/>
                <a:gd name="T15" fmla="*/ 140 h 176"/>
                <a:gd name="T16" fmla="*/ 131 w 131"/>
                <a:gd name="T17" fmla="*/ 158 h 176"/>
                <a:gd name="T18" fmla="*/ 113 w 131"/>
                <a:gd name="T1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76">
                  <a:moveTo>
                    <a:pt x="113" y="176"/>
                  </a:moveTo>
                  <a:cubicBezTo>
                    <a:pt x="18" y="176"/>
                    <a:pt x="18" y="176"/>
                    <a:pt x="18" y="176"/>
                  </a:cubicBezTo>
                  <a:cubicBezTo>
                    <a:pt x="8" y="176"/>
                    <a:pt x="0" y="168"/>
                    <a:pt x="0" y="15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23" y="140"/>
                    <a:pt x="131" y="148"/>
                    <a:pt x="131" y="158"/>
                  </a:cubicBezTo>
                  <a:cubicBezTo>
                    <a:pt x="131" y="168"/>
                    <a:pt x="123" y="176"/>
                    <a:pt x="113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28F7BFC6-FB54-44C3-820C-F3CB747B8A7A}"/>
              </a:ext>
            </a:extLst>
          </p:cNvPr>
          <p:cNvGrpSpPr/>
          <p:nvPr/>
        </p:nvGrpSpPr>
        <p:grpSpPr>
          <a:xfrm>
            <a:off x="121450" y="607361"/>
            <a:ext cx="8880164" cy="3954389"/>
            <a:chOff x="149235" y="443293"/>
            <a:chExt cx="8880164" cy="3954389"/>
          </a:xfrm>
          <a:effectLst>
            <a:outerShdw blurRad="520700" dist="114300" dir="8280000" algn="tr" rotWithShape="0">
              <a:prstClr val="black">
                <a:alpha val="40000"/>
              </a:prstClr>
            </a:outerShdw>
          </a:effectLst>
        </p:grpSpPr>
        <p:pic>
          <p:nvPicPr>
            <p:cNvPr id="99" name="图片 98">
              <a:extLst>
                <a:ext uri="{FF2B5EF4-FFF2-40B4-BE49-F238E27FC236}">
                  <a16:creationId xmlns:a16="http://schemas.microsoft.com/office/drawing/2014/main" id="{88F8A6EF-CA77-40E3-9C43-C309F8663B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9"/>
            <a:stretch/>
          </p:blipFill>
          <p:spPr>
            <a:xfrm>
              <a:off x="163373" y="443293"/>
              <a:ext cx="8851889" cy="3954389"/>
            </a:xfrm>
            <a:prstGeom prst="rect">
              <a:avLst/>
            </a:prstGeom>
          </p:spPr>
        </p:pic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B146D819-93DC-40EE-8638-507D8F95E8BB}"/>
                </a:ext>
              </a:extLst>
            </p:cNvPr>
            <p:cNvSpPr/>
            <p:nvPr/>
          </p:nvSpPr>
          <p:spPr>
            <a:xfrm>
              <a:off x="149235" y="443293"/>
              <a:ext cx="8880164" cy="3954389"/>
            </a:xfrm>
            <a:prstGeom prst="rect">
              <a:avLst/>
            </a:prstGeom>
            <a:solidFill>
              <a:schemeClr val="bg2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AutoShape 2" descr="查看源图像">
            <a:extLst>
              <a:ext uri="{FF2B5EF4-FFF2-40B4-BE49-F238E27FC236}">
                <a16:creationId xmlns:a16="http://schemas.microsoft.com/office/drawing/2014/main" id="{841C46DA-54DA-4556-9B14-339F004F11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67592" y="251710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A2CA3F4-B559-42F9-AB3B-0001651B2603}"/>
              </a:ext>
            </a:extLst>
          </p:cNvPr>
          <p:cNvGrpSpPr/>
          <p:nvPr/>
        </p:nvGrpSpPr>
        <p:grpSpPr>
          <a:xfrm>
            <a:off x="2571542" y="948600"/>
            <a:ext cx="3942979" cy="1074042"/>
            <a:chOff x="2571542" y="948600"/>
            <a:chExt cx="3942979" cy="107404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CDE146C-17D2-4C12-B155-6592A8E12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1542" y="955573"/>
              <a:ext cx="910235" cy="811627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A9D3772-FE97-4FF2-8125-0912086231FA}"/>
                </a:ext>
              </a:extLst>
            </p:cNvPr>
            <p:cNvSpPr txBox="1"/>
            <p:nvPr/>
          </p:nvSpPr>
          <p:spPr>
            <a:xfrm>
              <a:off x="3624584" y="948600"/>
              <a:ext cx="279654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latin typeface="华文行楷" panose="02010800040101010101" pitchFamily="2" charset="-122"/>
                  <a:ea typeface="华文行楷" panose="02010800040101010101" pitchFamily="2" charset="-122"/>
                </a:rPr>
                <a:t>北京化工大学</a:t>
              </a:r>
              <a:endParaRPr lang="en-US" altLang="zh-CN" sz="3200" b="1" dirty="0"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  <a:p>
              <a:endPara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85BAC18-0235-4500-BCA3-BF4C49857341}"/>
                </a:ext>
              </a:extLst>
            </p:cNvPr>
            <p:cNvSpPr txBox="1"/>
            <p:nvPr/>
          </p:nvSpPr>
          <p:spPr>
            <a:xfrm>
              <a:off x="3431079" y="1514811"/>
              <a:ext cx="308344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Beijing University Of Chemical Technology</a:t>
              </a:r>
            </a:p>
            <a:p>
              <a:endParaRPr lang="zh-CN" altLang="en-US" dirty="0"/>
            </a:p>
          </p:txBody>
        </p:sp>
      </p:grpSp>
      <p:sp>
        <p:nvSpPr>
          <p:cNvPr id="188" name="AutoShape 2" descr="查看源图像">
            <a:extLst>
              <a:ext uri="{FF2B5EF4-FFF2-40B4-BE49-F238E27FC236}">
                <a16:creationId xmlns:a16="http://schemas.microsoft.com/office/drawing/2014/main" id="{E4D52D47-9196-463B-BBEC-5B60E79BE9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19992" y="266950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文本框 44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3F741F10-A08A-49CD-8BFD-421225AE7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6817" y="2093447"/>
            <a:ext cx="539360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4000" b="1" dirty="0">
                <a:solidFill>
                  <a:schemeClr val="accent1"/>
                </a:solidFill>
                <a:latin typeface="+mj-ea"/>
                <a:sym typeface="Calibri" panose="020F0502020204030204" pitchFamily="34" charset="0"/>
              </a:rPr>
              <a:t>感谢各位老师批评指正</a:t>
            </a:r>
          </a:p>
        </p:txBody>
      </p:sp>
      <p:sp>
        <p:nvSpPr>
          <p:cNvPr id="46" name="文本框 45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64F565A4-6A29-49A8-BD6C-322DB5B7C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4855" y="2868008"/>
            <a:ext cx="5997525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400" spc="300" dirty="0">
                <a:solidFill>
                  <a:srgbClr val="212834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Thank you for the criticism of the teachers</a:t>
            </a: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43E4EC4-AC62-4E98-9470-77831D19E36B}"/>
              </a:ext>
            </a:extLst>
          </p:cNvPr>
          <p:cNvCxnSpPr/>
          <p:nvPr/>
        </p:nvCxnSpPr>
        <p:spPr>
          <a:xfrm>
            <a:off x="4573592" y="3215636"/>
            <a:ext cx="2795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A3DD1931-12EE-4164-A864-5CBCEAAB87BB}"/>
              </a:ext>
            </a:extLst>
          </p:cNvPr>
          <p:cNvSpPr/>
          <p:nvPr/>
        </p:nvSpPr>
        <p:spPr>
          <a:xfrm>
            <a:off x="1682741" y="3357026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2" name="文本框 6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0D9A482F-7FB8-45E7-B624-4DAA3BEA1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2337" y="3378664"/>
            <a:ext cx="16670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日期：</a:t>
            </a:r>
            <a:r>
              <a:rPr lang="en-US" altLang="zh-CN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2020.4.22</a:t>
            </a:r>
            <a:endParaRPr lang="zh-CN" altLang="en-US" sz="1400" dirty="0">
              <a:solidFill>
                <a:schemeClr val="accent1"/>
              </a:solidFill>
              <a:latin typeface="方正准圆简体" panose="03000509000000000000" pitchFamily="65" charset="-122"/>
              <a:ea typeface="方正准圆简体" panose="03000509000000000000" pitchFamily="65" charset="-122"/>
              <a:sym typeface="Calibri" panose="020F0502020204030204" pitchFamily="34" charset="0"/>
            </a:endParaRPr>
          </a:p>
        </p:txBody>
      </p:sp>
      <p:sp>
        <p:nvSpPr>
          <p:cNvPr id="66" name="文本框 65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59798A66-BBF9-40CC-B2C1-AF5FAE824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9755" y="3378664"/>
            <a:ext cx="1395332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答辩人</a:t>
            </a:r>
            <a:r>
              <a:rPr lang="en-US" altLang="zh-CN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:</a:t>
            </a:r>
            <a:r>
              <a:rPr lang="zh-CN" altLang="en-US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陈帅华</a:t>
            </a: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50EFCDB5-43E6-4425-AE2B-19459EC518BE}"/>
              </a:ext>
            </a:extLst>
          </p:cNvPr>
          <p:cNvSpPr/>
          <p:nvPr/>
        </p:nvSpPr>
        <p:spPr>
          <a:xfrm>
            <a:off x="3741346" y="3357026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grpSp>
        <p:nvGrpSpPr>
          <p:cNvPr id="71" name="Group 59">
            <a:extLst>
              <a:ext uri="{FF2B5EF4-FFF2-40B4-BE49-F238E27FC236}">
                <a16:creationId xmlns:a16="http://schemas.microsoft.com/office/drawing/2014/main" id="{67AC0D95-500E-4FD9-85BD-9B657309AA0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46870" y="3413476"/>
            <a:ext cx="218168" cy="238153"/>
            <a:chOff x="1066" y="1985"/>
            <a:chExt cx="262" cy="286"/>
          </a:xfrm>
          <a:solidFill>
            <a:schemeClr val="bg1"/>
          </a:solidFill>
        </p:grpSpPr>
        <p:sp>
          <p:nvSpPr>
            <p:cNvPr id="73" name="Freeform 60">
              <a:extLst>
                <a:ext uri="{FF2B5EF4-FFF2-40B4-BE49-F238E27FC236}">
                  <a16:creationId xmlns:a16="http://schemas.microsoft.com/office/drawing/2014/main" id="{8921D68C-001B-48E5-99DF-985B3C5A48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6" y="2005"/>
              <a:ext cx="262" cy="266"/>
            </a:xfrm>
            <a:custGeom>
              <a:avLst/>
              <a:gdLst>
                <a:gd name="T0" fmla="*/ 572 w 642"/>
                <a:gd name="T1" fmla="*/ 655 h 655"/>
                <a:gd name="T2" fmla="*/ 70 w 642"/>
                <a:gd name="T3" fmla="*/ 655 h 655"/>
                <a:gd name="T4" fmla="*/ 19 w 642"/>
                <a:gd name="T5" fmla="*/ 630 h 655"/>
                <a:gd name="T6" fmla="*/ 0 w 642"/>
                <a:gd name="T7" fmla="*/ 575 h 655"/>
                <a:gd name="T8" fmla="*/ 0 w 642"/>
                <a:gd name="T9" fmla="*/ 80 h 655"/>
                <a:gd name="T10" fmla="*/ 19 w 642"/>
                <a:gd name="T11" fmla="*/ 25 h 655"/>
                <a:gd name="T12" fmla="*/ 70 w 642"/>
                <a:gd name="T13" fmla="*/ 0 h 655"/>
                <a:gd name="T14" fmla="*/ 93 w 642"/>
                <a:gd name="T15" fmla="*/ 0 h 655"/>
                <a:gd name="T16" fmla="*/ 111 w 642"/>
                <a:gd name="T17" fmla="*/ 18 h 655"/>
                <a:gd name="T18" fmla="*/ 93 w 642"/>
                <a:gd name="T19" fmla="*/ 36 h 655"/>
                <a:gd name="T20" fmla="*/ 70 w 642"/>
                <a:gd name="T21" fmla="*/ 36 h 655"/>
                <a:gd name="T22" fmla="*/ 47 w 642"/>
                <a:gd name="T23" fmla="*/ 48 h 655"/>
                <a:gd name="T24" fmla="*/ 36 w 642"/>
                <a:gd name="T25" fmla="*/ 80 h 655"/>
                <a:gd name="T26" fmla="*/ 36 w 642"/>
                <a:gd name="T27" fmla="*/ 575 h 655"/>
                <a:gd name="T28" fmla="*/ 47 w 642"/>
                <a:gd name="T29" fmla="*/ 607 h 655"/>
                <a:gd name="T30" fmla="*/ 70 w 642"/>
                <a:gd name="T31" fmla="*/ 619 h 655"/>
                <a:gd name="T32" fmla="*/ 572 w 642"/>
                <a:gd name="T33" fmla="*/ 619 h 655"/>
                <a:gd name="T34" fmla="*/ 595 w 642"/>
                <a:gd name="T35" fmla="*/ 607 h 655"/>
                <a:gd name="T36" fmla="*/ 606 w 642"/>
                <a:gd name="T37" fmla="*/ 575 h 655"/>
                <a:gd name="T38" fmla="*/ 606 w 642"/>
                <a:gd name="T39" fmla="*/ 80 h 655"/>
                <a:gd name="T40" fmla="*/ 595 w 642"/>
                <a:gd name="T41" fmla="*/ 48 h 655"/>
                <a:gd name="T42" fmla="*/ 572 w 642"/>
                <a:gd name="T43" fmla="*/ 36 h 655"/>
                <a:gd name="T44" fmla="*/ 547 w 642"/>
                <a:gd name="T45" fmla="*/ 36 h 655"/>
                <a:gd name="T46" fmla="*/ 529 w 642"/>
                <a:gd name="T47" fmla="*/ 18 h 655"/>
                <a:gd name="T48" fmla="*/ 547 w 642"/>
                <a:gd name="T49" fmla="*/ 0 h 655"/>
                <a:gd name="T50" fmla="*/ 572 w 642"/>
                <a:gd name="T51" fmla="*/ 0 h 655"/>
                <a:gd name="T52" fmla="*/ 622 w 642"/>
                <a:gd name="T53" fmla="*/ 25 h 655"/>
                <a:gd name="T54" fmla="*/ 642 w 642"/>
                <a:gd name="T55" fmla="*/ 80 h 655"/>
                <a:gd name="T56" fmla="*/ 642 w 642"/>
                <a:gd name="T57" fmla="*/ 575 h 655"/>
                <a:gd name="T58" fmla="*/ 622 w 642"/>
                <a:gd name="T59" fmla="*/ 630 h 655"/>
                <a:gd name="T60" fmla="*/ 572 w 642"/>
                <a:gd name="T61" fmla="*/ 655 h 655"/>
                <a:gd name="T62" fmla="*/ 418 w 642"/>
                <a:gd name="T63" fmla="*/ 36 h 655"/>
                <a:gd name="T64" fmla="*/ 224 w 642"/>
                <a:gd name="T65" fmla="*/ 36 h 655"/>
                <a:gd name="T66" fmla="*/ 206 w 642"/>
                <a:gd name="T67" fmla="*/ 18 h 655"/>
                <a:gd name="T68" fmla="*/ 224 w 642"/>
                <a:gd name="T69" fmla="*/ 0 h 655"/>
                <a:gd name="T70" fmla="*/ 418 w 642"/>
                <a:gd name="T71" fmla="*/ 0 h 655"/>
                <a:gd name="T72" fmla="*/ 436 w 642"/>
                <a:gd name="T73" fmla="*/ 18 h 655"/>
                <a:gd name="T74" fmla="*/ 418 w 642"/>
                <a:gd name="T75" fmla="*/ 36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2" h="655">
                  <a:moveTo>
                    <a:pt x="572" y="655"/>
                  </a:moveTo>
                  <a:cubicBezTo>
                    <a:pt x="70" y="655"/>
                    <a:pt x="70" y="655"/>
                    <a:pt x="70" y="655"/>
                  </a:cubicBezTo>
                  <a:cubicBezTo>
                    <a:pt x="51" y="655"/>
                    <a:pt x="33" y="646"/>
                    <a:pt x="19" y="630"/>
                  </a:cubicBezTo>
                  <a:cubicBezTo>
                    <a:pt x="7" y="615"/>
                    <a:pt x="0" y="596"/>
                    <a:pt x="0" y="5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60"/>
                    <a:pt x="7" y="40"/>
                    <a:pt x="19" y="25"/>
                  </a:cubicBezTo>
                  <a:cubicBezTo>
                    <a:pt x="33" y="9"/>
                    <a:pt x="51" y="0"/>
                    <a:pt x="70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11" y="8"/>
                    <a:pt x="111" y="18"/>
                  </a:cubicBezTo>
                  <a:cubicBezTo>
                    <a:pt x="111" y="28"/>
                    <a:pt x="103" y="36"/>
                    <a:pt x="93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1" y="36"/>
                    <a:pt x="53" y="40"/>
                    <a:pt x="47" y="48"/>
                  </a:cubicBezTo>
                  <a:cubicBezTo>
                    <a:pt x="40" y="56"/>
                    <a:pt x="36" y="68"/>
                    <a:pt x="36" y="80"/>
                  </a:cubicBezTo>
                  <a:cubicBezTo>
                    <a:pt x="36" y="575"/>
                    <a:pt x="36" y="575"/>
                    <a:pt x="36" y="575"/>
                  </a:cubicBezTo>
                  <a:cubicBezTo>
                    <a:pt x="36" y="587"/>
                    <a:pt x="40" y="599"/>
                    <a:pt x="47" y="607"/>
                  </a:cubicBezTo>
                  <a:cubicBezTo>
                    <a:pt x="53" y="615"/>
                    <a:pt x="61" y="619"/>
                    <a:pt x="70" y="619"/>
                  </a:cubicBezTo>
                  <a:cubicBezTo>
                    <a:pt x="572" y="619"/>
                    <a:pt x="572" y="619"/>
                    <a:pt x="572" y="619"/>
                  </a:cubicBezTo>
                  <a:cubicBezTo>
                    <a:pt x="580" y="619"/>
                    <a:pt x="588" y="615"/>
                    <a:pt x="595" y="607"/>
                  </a:cubicBezTo>
                  <a:cubicBezTo>
                    <a:pt x="602" y="599"/>
                    <a:pt x="606" y="587"/>
                    <a:pt x="606" y="575"/>
                  </a:cubicBezTo>
                  <a:cubicBezTo>
                    <a:pt x="606" y="80"/>
                    <a:pt x="606" y="80"/>
                    <a:pt x="606" y="80"/>
                  </a:cubicBezTo>
                  <a:cubicBezTo>
                    <a:pt x="606" y="68"/>
                    <a:pt x="602" y="56"/>
                    <a:pt x="595" y="48"/>
                  </a:cubicBezTo>
                  <a:cubicBezTo>
                    <a:pt x="588" y="40"/>
                    <a:pt x="580" y="36"/>
                    <a:pt x="572" y="36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37" y="36"/>
                    <a:pt x="529" y="28"/>
                    <a:pt x="529" y="18"/>
                  </a:cubicBezTo>
                  <a:cubicBezTo>
                    <a:pt x="529" y="8"/>
                    <a:pt x="537" y="0"/>
                    <a:pt x="547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1" y="0"/>
                    <a:pt x="609" y="9"/>
                    <a:pt x="622" y="25"/>
                  </a:cubicBezTo>
                  <a:cubicBezTo>
                    <a:pt x="635" y="40"/>
                    <a:pt x="642" y="60"/>
                    <a:pt x="642" y="80"/>
                  </a:cubicBezTo>
                  <a:cubicBezTo>
                    <a:pt x="642" y="575"/>
                    <a:pt x="642" y="575"/>
                    <a:pt x="642" y="575"/>
                  </a:cubicBezTo>
                  <a:cubicBezTo>
                    <a:pt x="642" y="596"/>
                    <a:pt x="635" y="615"/>
                    <a:pt x="622" y="630"/>
                  </a:cubicBezTo>
                  <a:cubicBezTo>
                    <a:pt x="609" y="646"/>
                    <a:pt x="591" y="655"/>
                    <a:pt x="572" y="655"/>
                  </a:cubicBezTo>
                  <a:close/>
                  <a:moveTo>
                    <a:pt x="418" y="36"/>
                  </a:moveTo>
                  <a:cubicBezTo>
                    <a:pt x="224" y="36"/>
                    <a:pt x="224" y="36"/>
                    <a:pt x="224" y="36"/>
                  </a:cubicBezTo>
                  <a:cubicBezTo>
                    <a:pt x="214" y="36"/>
                    <a:pt x="206" y="28"/>
                    <a:pt x="206" y="18"/>
                  </a:cubicBezTo>
                  <a:cubicBezTo>
                    <a:pt x="206" y="8"/>
                    <a:pt x="214" y="0"/>
                    <a:pt x="224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28" y="0"/>
                    <a:pt x="436" y="8"/>
                    <a:pt x="436" y="18"/>
                  </a:cubicBezTo>
                  <a:cubicBezTo>
                    <a:pt x="436" y="28"/>
                    <a:pt x="428" y="36"/>
                    <a:pt x="4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8" name="Freeform 61">
              <a:extLst>
                <a:ext uri="{FF2B5EF4-FFF2-40B4-BE49-F238E27FC236}">
                  <a16:creationId xmlns:a16="http://schemas.microsoft.com/office/drawing/2014/main" id="{5D0A580D-A644-4E97-90ED-F7DEA6697B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4" y="1985"/>
              <a:ext cx="146" cy="64"/>
            </a:xfrm>
            <a:custGeom>
              <a:avLst/>
              <a:gdLst>
                <a:gd name="T0" fmla="*/ 18 w 357"/>
                <a:gd name="T1" fmla="*/ 0 h 157"/>
                <a:gd name="T2" fmla="*/ 36 w 357"/>
                <a:gd name="T3" fmla="*/ 18 h 157"/>
                <a:gd name="T4" fmla="*/ 36 w 357"/>
                <a:gd name="T5" fmla="*/ 139 h 157"/>
                <a:gd name="T6" fmla="*/ 18 w 357"/>
                <a:gd name="T7" fmla="*/ 157 h 157"/>
                <a:gd name="T8" fmla="*/ 0 w 357"/>
                <a:gd name="T9" fmla="*/ 139 h 157"/>
                <a:gd name="T10" fmla="*/ 0 w 357"/>
                <a:gd name="T11" fmla="*/ 18 h 157"/>
                <a:gd name="T12" fmla="*/ 18 w 357"/>
                <a:gd name="T13" fmla="*/ 0 h 157"/>
                <a:gd name="T14" fmla="*/ 339 w 357"/>
                <a:gd name="T15" fmla="*/ 0 h 157"/>
                <a:gd name="T16" fmla="*/ 357 w 357"/>
                <a:gd name="T17" fmla="*/ 18 h 157"/>
                <a:gd name="T18" fmla="*/ 357 w 357"/>
                <a:gd name="T19" fmla="*/ 139 h 157"/>
                <a:gd name="T20" fmla="*/ 339 w 357"/>
                <a:gd name="T21" fmla="*/ 157 h 157"/>
                <a:gd name="T22" fmla="*/ 321 w 357"/>
                <a:gd name="T23" fmla="*/ 139 h 157"/>
                <a:gd name="T24" fmla="*/ 321 w 357"/>
                <a:gd name="T25" fmla="*/ 18 h 157"/>
                <a:gd name="T26" fmla="*/ 339 w 357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157">
                  <a:moveTo>
                    <a:pt x="18" y="0"/>
                  </a:moveTo>
                  <a:cubicBezTo>
                    <a:pt x="28" y="0"/>
                    <a:pt x="36" y="8"/>
                    <a:pt x="36" y="1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49"/>
                    <a:pt x="28" y="157"/>
                    <a:pt x="18" y="157"/>
                  </a:cubicBezTo>
                  <a:cubicBezTo>
                    <a:pt x="8" y="157"/>
                    <a:pt x="0" y="149"/>
                    <a:pt x="0" y="1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  <a:moveTo>
                    <a:pt x="339" y="0"/>
                  </a:moveTo>
                  <a:cubicBezTo>
                    <a:pt x="349" y="0"/>
                    <a:pt x="357" y="8"/>
                    <a:pt x="357" y="1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7" y="149"/>
                    <a:pt x="349" y="157"/>
                    <a:pt x="339" y="157"/>
                  </a:cubicBezTo>
                  <a:cubicBezTo>
                    <a:pt x="329" y="157"/>
                    <a:pt x="321" y="149"/>
                    <a:pt x="321" y="139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8"/>
                    <a:pt x="329" y="0"/>
                    <a:pt x="3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0" name="Freeform 62">
              <a:extLst>
                <a:ext uri="{FF2B5EF4-FFF2-40B4-BE49-F238E27FC236}">
                  <a16:creationId xmlns:a16="http://schemas.microsoft.com/office/drawing/2014/main" id="{A8981DEE-47EC-448A-9B08-BEE5FF485E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4" y="2044"/>
              <a:ext cx="246" cy="183"/>
            </a:xfrm>
            <a:custGeom>
              <a:avLst/>
              <a:gdLst>
                <a:gd name="T0" fmla="*/ 0 w 603"/>
                <a:gd name="T1" fmla="*/ 18 h 450"/>
                <a:gd name="T2" fmla="*/ 18 w 603"/>
                <a:gd name="T3" fmla="*/ 0 h 450"/>
                <a:gd name="T4" fmla="*/ 585 w 603"/>
                <a:gd name="T5" fmla="*/ 0 h 450"/>
                <a:gd name="T6" fmla="*/ 603 w 603"/>
                <a:gd name="T7" fmla="*/ 18 h 450"/>
                <a:gd name="T8" fmla="*/ 585 w 603"/>
                <a:gd name="T9" fmla="*/ 36 h 450"/>
                <a:gd name="T10" fmla="*/ 18 w 603"/>
                <a:gd name="T11" fmla="*/ 36 h 450"/>
                <a:gd name="T12" fmla="*/ 0 w 603"/>
                <a:gd name="T13" fmla="*/ 18 h 450"/>
                <a:gd name="T14" fmla="*/ 306 w 603"/>
                <a:gd name="T15" fmla="*/ 450 h 450"/>
                <a:gd name="T16" fmla="*/ 184 w 603"/>
                <a:gd name="T17" fmla="*/ 400 h 450"/>
                <a:gd name="T18" fmla="*/ 134 w 603"/>
                <a:gd name="T19" fmla="*/ 279 h 450"/>
                <a:gd name="T20" fmla="*/ 184 w 603"/>
                <a:gd name="T21" fmla="*/ 158 h 450"/>
                <a:gd name="T22" fmla="*/ 306 w 603"/>
                <a:gd name="T23" fmla="*/ 107 h 450"/>
                <a:gd name="T24" fmla="*/ 324 w 603"/>
                <a:gd name="T25" fmla="*/ 125 h 450"/>
                <a:gd name="T26" fmla="*/ 306 w 603"/>
                <a:gd name="T27" fmla="*/ 143 h 450"/>
                <a:gd name="T28" fmla="*/ 170 w 603"/>
                <a:gd name="T29" fmla="*/ 279 h 450"/>
                <a:gd name="T30" fmla="*/ 306 w 603"/>
                <a:gd name="T31" fmla="*/ 414 h 450"/>
                <a:gd name="T32" fmla="*/ 441 w 603"/>
                <a:gd name="T33" fmla="*/ 279 h 450"/>
                <a:gd name="T34" fmla="*/ 459 w 603"/>
                <a:gd name="T35" fmla="*/ 261 h 450"/>
                <a:gd name="T36" fmla="*/ 477 w 603"/>
                <a:gd name="T37" fmla="*/ 279 h 450"/>
                <a:gd name="T38" fmla="*/ 427 w 603"/>
                <a:gd name="T39" fmla="*/ 400 h 450"/>
                <a:gd name="T40" fmla="*/ 306 w 603"/>
                <a:gd name="T41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450">
                  <a:moveTo>
                    <a:pt x="0" y="18"/>
                  </a:moveTo>
                  <a:cubicBezTo>
                    <a:pt x="0" y="8"/>
                    <a:pt x="8" y="0"/>
                    <a:pt x="18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95" y="0"/>
                    <a:pt x="603" y="8"/>
                    <a:pt x="603" y="18"/>
                  </a:cubicBezTo>
                  <a:cubicBezTo>
                    <a:pt x="603" y="28"/>
                    <a:pt x="595" y="36"/>
                    <a:pt x="585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lose/>
                  <a:moveTo>
                    <a:pt x="306" y="450"/>
                  </a:moveTo>
                  <a:cubicBezTo>
                    <a:pt x="260" y="450"/>
                    <a:pt x="217" y="433"/>
                    <a:pt x="184" y="400"/>
                  </a:cubicBezTo>
                  <a:cubicBezTo>
                    <a:pt x="152" y="368"/>
                    <a:pt x="134" y="325"/>
                    <a:pt x="134" y="279"/>
                  </a:cubicBezTo>
                  <a:cubicBezTo>
                    <a:pt x="134" y="233"/>
                    <a:pt x="152" y="190"/>
                    <a:pt x="184" y="158"/>
                  </a:cubicBezTo>
                  <a:cubicBezTo>
                    <a:pt x="217" y="125"/>
                    <a:pt x="260" y="107"/>
                    <a:pt x="306" y="107"/>
                  </a:cubicBezTo>
                  <a:cubicBezTo>
                    <a:pt x="316" y="107"/>
                    <a:pt x="324" y="115"/>
                    <a:pt x="324" y="125"/>
                  </a:cubicBezTo>
                  <a:cubicBezTo>
                    <a:pt x="324" y="135"/>
                    <a:pt x="316" y="143"/>
                    <a:pt x="306" y="143"/>
                  </a:cubicBezTo>
                  <a:cubicBezTo>
                    <a:pt x="231" y="143"/>
                    <a:pt x="170" y="204"/>
                    <a:pt x="170" y="279"/>
                  </a:cubicBezTo>
                  <a:cubicBezTo>
                    <a:pt x="170" y="354"/>
                    <a:pt x="231" y="414"/>
                    <a:pt x="306" y="414"/>
                  </a:cubicBezTo>
                  <a:cubicBezTo>
                    <a:pt x="380" y="414"/>
                    <a:pt x="441" y="354"/>
                    <a:pt x="441" y="279"/>
                  </a:cubicBezTo>
                  <a:cubicBezTo>
                    <a:pt x="441" y="269"/>
                    <a:pt x="449" y="261"/>
                    <a:pt x="459" y="261"/>
                  </a:cubicBezTo>
                  <a:cubicBezTo>
                    <a:pt x="469" y="261"/>
                    <a:pt x="477" y="269"/>
                    <a:pt x="477" y="279"/>
                  </a:cubicBezTo>
                  <a:cubicBezTo>
                    <a:pt x="477" y="325"/>
                    <a:pt x="459" y="368"/>
                    <a:pt x="427" y="400"/>
                  </a:cubicBezTo>
                  <a:cubicBezTo>
                    <a:pt x="395" y="433"/>
                    <a:pt x="351" y="450"/>
                    <a:pt x="306" y="4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4" name="Freeform 63">
              <a:extLst>
                <a:ext uri="{FF2B5EF4-FFF2-40B4-BE49-F238E27FC236}">
                  <a16:creationId xmlns:a16="http://schemas.microsoft.com/office/drawing/2014/main" id="{5D1695BD-253A-40F7-AF4B-1A1607CDD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3" y="2088"/>
              <a:ext cx="53" cy="72"/>
            </a:xfrm>
            <a:custGeom>
              <a:avLst/>
              <a:gdLst>
                <a:gd name="T0" fmla="*/ 113 w 131"/>
                <a:gd name="T1" fmla="*/ 176 h 176"/>
                <a:gd name="T2" fmla="*/ 18 w 131"/>
                <a:gd name="T3" fmla="*/ 176 h 176"/>
                <a:gd name="T4" fmla="*/ 0 w 131"/>
                <a:gd name="T5" fmla="*/ 158 h 176"/>
                <a:gd name="T6" fmla="*/ 0 w 131"/>
                <a:gd name="T7" fmla="*/ 18 h 176"/>
                <a:gd name="T8" fmla="*/ 18 w 131"/>
                <a:gd name="T9" fmla="*/ 0 h 176"/>
                <a:gd name="T10" fmla="*/ 36 w 131"/>
                <a:gd name="T11" fmla="*/ 18 h 176"/>
                <a:gd name="T12" fmla="*/ 36 w 131"/>
                <a:gd name="T13" fmla="*/ 140 h 176"/>
                <a:gd name="T14" fmla="*/ 113 w 131"/>
                <a:gd name="T15" fmla="*/ 140 h 176"/>
                <a:gd name="T16" fmla="*/ 131 w 131"/>
                <a:gd name="T17" fmla="*/ 158 h 176"/>
                <a:gd name="T18" fmla="*/ 113 w 131"/>
                <a:gd name="T1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76">
                  <a:moveTo>
                    <a:pt x="113" y="176"/>
                  </a:moveTo>
                  <a:cubicBezTo>
                    <a:pt x="18" y="176"/>
                    <a:pt x="18" y="176"/>
                    <a:pt x="18" y="176"/>
                  </a:cubicBezTo>
                  <a:cubicBezTo>
                    <a:pt x="8" y="176"/>
                    <a:pt x="0" y="168"/>
                    <a:pt x="0" y="15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23" y="140"/>
                    <a:pt x="131" y="148"/>
                    <a:pt x="131" y="158"/>
                  </a:cubicBezTo>
                  <a:cubicBezTo>
                    <a:pt x="131" y="168"/>
                    <a:pt x="123" y="176"/>
                    <a:pt x="113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85" name="Group 66">
            <a:extLst>
              <a:ext uri="{FF2B5EF4-FFF2-40B4-BE49-F238E27FC236}">
                <a16:creationId xmlns:a16="http://schemas.microsoft.com/office/drawing/2014/main" id="{1DA7FF8B-BBB5-4D8C-B752-7EE51ED569B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20829" y="3428571"/>
            <a:ext cx="192087" cy="207963"/>
            <a:chOff x="2111" y="2322"/>
            <a:chExt cx="121" cy="131"/>
          </a:xfrm>
          <a:solidFill>
            <a:schemeClr val="bg1"/>
          </a:solidFill>
        </p:grpSpPr>
        <p:sp>
          <p:nvSpPr>
            <p:cNvPr id="86" name="Freeform 67">
              <a:extLst>
                <a:ext uri="{FF2B5EF4-FFF2-40B4-BE49-F238E27FC236}">
                  <a16:creationId xmlns:a16="http://schemas.microsoft.com/office/drawing/2014/main" id="{40A7D3AA-2DED-4FAE-ADB1-6CCFD3DD5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" y="2350"/>
              <a:ext cx="40" cy="37"/>
            </a:xfrm>
            <a:custGeom>
              <a:avLst/>
              <a:gdLst>
                <a:gd name="T0" fmla="*/ 89 w 213"/>
                <a:gd name="T1" fmla="*/ 19 h 198"/>
                <a:gd name="T2" fmla="*/ 196 w 213"/>
                <a:gd name="T3" fmla="*/ 143 h 198"/>
                <a:gd name="T4" fmla="*/ 208 w 213"/>
                <a:gd name="T5" fmla="*/ 189 h 198"/>
                <a:gd name="T6" fmla="*/ 206 w 213"/>
                <a:gd name="T7" fmla="*/ 191 h 198"/>
                <a:gd name="T8" fmla="*/ 158 w 213"/>
                <a:gd name="T9" fmla="*/ 186 h 198"/>
                <a:gd name="T10" fmla="*/ 22 w 213"/>
                <a:gd name="T11" fmla="*/ 92 h 198"/>
                <a:gd name="T12" fmla="*/ 13 w 213"/>
                <a:gd name="T13" fmla="*/ 44 h 198"/>
                <a:gd name="T14" fmla="*/ 40 w 213"/>
                <a:gd name="T15" fmla="*/ 15 h 198"/>
                <a:gd name="T16" fmla="*/ 89 w 213"/>
                <a:gd name="T17" fmla="*/ 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198">
                  <a:moveTo>
                    <a:pt x="89" y="19"/>
                  </a:moveTo>
                  <a:cubicBezTo>
                    <a:pt x="196" y="143"/>
                    <a:pt x="196" y="143"/>
                    <a:pt x="196" y="143"/>
                  </a:cubicBezTo>
                  <a:cubicBezTo>
                    <a:pt x="210" y="160"/>
                    <a:pt x="213" y="183"/>
                    <a:pt x="208" y="189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0" y="197"/>
                    <a:pt x="176" y="198"/>
                    <a:pt x="158" y="186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4" y="80"/>
                    <a:pt x="0" y="58"/>
                    <a:pt x="13" y="4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3" y="0"/>
                    <a:pt x="74" y="2"/>
                    <a:pt x="89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7" name="Freeform 68">
              <a:extLst>
                <a:ext uri="{FF2B5EF4-FFF2-40B4-BE49-F238E27FC236}">
                  <a16:creationId xmlns:a16="http://schemas.microsoft.com/office/drawing/2014/main" id="{E9C56BE9-4ACC-4F26-A30E-AFE80868B0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29" y="2322"/>
              <a:ext cx="71" cy="90"/>
            </a:xfrm>
            <a:custGeom>
              <a:avLst/>
              <a:gdLst>
                <a:gd name="T0" fmla="*/ 142 w 381"/>
                <a:gd name="T1" fmla="*/ 449 h 481"/>
                <a:gd name="T2" fmla="*/ 348 w 381"/>
                <a:gd name="T3" fmla="*/ 236 h 481"/>
                <a:gd name="T4" fmla="*/ 374 w 381"/>
                <a:gd name="T5" fmla="*/ 235 h 481"/>
                <a:gd name="T6" fmla="*/ 374 w 381"/>
                <a:gd name="T7" fmla="*/ 260 h 481"/>
                <a:gd name="T8" fmla="*/ 168 w 381"/>
                <a:gd name="T9" fmla="*/ 474 h 481"/>
                <a:gd name="T10" fmla="*/ 142 w 381"/>
                <a:gd name="T11" fmla="*/ 474 h 481"/>
                <a:gd name="T12" fmla="*/ 142 w 381"/>
                <a:gd name="T13" fmla="*/ 449 h 481"/>
                <a:gd name="T14" fmla="*/ 122 w 381"/>
                <a:gd name="T15" fmla="*/ 245 h 481"/>
                <a:gd name="T16" fmla="*/ 0 w 381"/>
                <a:gd name="T17" fmla="*/ 123 h 481"/>
                <a:gd name="T18" fmla="*/ 20 w 381"/>
                <a:gd name="T19" fmla="*/ 56 h 481"/>
                <a:gd name="T20" fmla="*/ 45 w 381"/>
                <a:gd name="T21" fmla="*/ 51 h 481"/>
                <a:gd name="T22" fmla="*/ 50 w 381"/>
                <a:gd name="T23" fmla="*/ 76 h 481"/>
                <a:gd name="T24" fmla="*/ 36 w 381"/>
                <a:gd name="T25" fmla="*/ 123 h 481"/>
                <a:gd name="T26" fmla="*/ 122 w 381"/>
                <a:gd name="T27" fmla="*/ 209 h 481"/>
                <a:gd name="T28" fmla="*/ 209 w 381"/>
                <a:gd name="T29" fmla="*/ 123 h 481"/>
                <a:gd name="T30" fmla="*/ 133 w 381"/>
                <a:gd name="T31" fmla="*/ 37 h 481"/>
                <a:gd name="T32" fmla="*/ 117 w 381"/>
                <a:gd name="T33" fmla="*/ 17 h 481"/>
                <a:gd name="T34" fmla="*/ 137 w 381"/>
                <a:gd name="T35" fmla="*/ 2 h 481"/>
                <a:gd name="T36" fmla="*/ 245 w 381"/>
                <a:gd name="T37" fmla="*/ 123 h 481"/>
                <a:gd name="T38" fmla="*/ 122 w 381"/>
                <a:gd name="T39" fmla="*/ 245 h 481"/>
                <a:gd name="T40" fmla="*/ 67 w 381"/>
                <a:gd name="T41" fmla="*/ 52 h 481"/>
                <a:gd name="T42" fmla="*/ 52 w 381"/>
                <a:gd name="T43" fmla="*/ 44 h 481"/>
                <a:gd name="T44" fmla="*/ 58 w 381"/>
                <a:gd name="T45" fmla="*/ 19 h 481"/>
                <a:gd name="T46" fmla="*/ 81 w 381"/>
                <a:gd name="T47" fmla="*/ 8 h 481"/>
                <a:gd name="T48" fmla="*/ 104 w 381"/>
                <a:gd name="T49" fmla="*/ 19 h 481"/>
                <a:gd name="T50" fmla="*/ 93 w 381"/>
                <a:gd name="T51" fmla="*/ 42 h 481"/>
                <a:gd name="T52" fmla="*/ 77 w 381"/>
                <a:gd name="T53" fmla="*/ 50 h 481"/>
                <a:gd name="T54" fmla="*/ 67 w 381"/>
                <a:gd name="T55" fmla="*/ 52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1" h="481">
                  <a:moveTo>
                    <a:pt x="142" y="449"/>
                  </a:moveTo>
                  <a:cubicBezTo>
                    <a:pt x="348" y="236"/>
                    <a:pt x="348" y="236"/>
                    <a:pt x="348" y="236"/>
                  </a:cubicBezTo>
                  <a:cubicBezTo>
                    <a:pt x="355" y="228"/>
                    <a:pt x="366" y="228"/>
                    <a:pt x="374" y="235"/>
                  </a:cubicBezTo>
                  <a:cubicBezTo>
                    <a:pt x="381" y="242"/>
                    <a:pt x="381" y="253"/>
                    <a:pt x="374" y="260"/>
                  </a:cubicBezTo>
                  <a:cubicBezTo>
                    <a:pt x="168" y="474"/>
                    <a:pt x="168" y="474"/>
                    <a:pt x="168" y="474"/>
                  </a:cubicBezTo>
                  <a:cubicBezTo>
                    <a:pt x="161" y="481"/>
                    <a:pt x="150" y="481"/>
                    <a:pt x="142" y="474"/>
                  </a:cubicBezTo>
                  <a:cubicBezTo>
                    <a:pt x="135" y="467"/>
                    <a:pt x="135" y="456"/>
                    <a:pt x="142" y="449"/>
                  </a:cubicBezTo>
                  <a:close/>
                  <a:moveTo>
                    <a:pt x="122" y="245"/>
                  </a:moveTo>
                  <a:cubicBezTo>
                    <a:pt x="55" y="245"/>
                    <a:pt x="0" y="190"/>
                    <a:pt x="0" y="123"/>
                  </a:cubicBezTo>
                  <a:cubicBezTo>
                    <a:pt x="0" y="99"/>
                    <a:pt x="7" y="76"/>
                    <a:pt x="20" y="56"/>
                  </a:cubicBezTo>
                  <a:cubicBezTo>
                    <a:pt x="26" y="48"/>
                    <a:pt x="37" y="45"/>
                    <a:pt x="45" y="51"/>
                  </a:cubicBezTo>
                  <a:cubicBezTo>
                    <a:pt x="53" y="56"/>
                    <a:pt x="56" y="67"/>
                    <a:pt x="50" y="76"/>
                  </a:cubicBezTo>
                  <a:cubicBezTo>
                    <a:pt x="41" y="90"/>
                    <a:pt x="36" y="106"/>
                    <a:pt x="36" y="123"/>
                  </a:cubicBezTo>
                  <a:cubicBezTo>
                    <a:pt x="36" y="171"/>
                    <a:pt x="75" y="209"/>
                    <a:pt x="122" y="209"/>
                  </a:cubicBezTo>
                  <a:cubicBezTo>
                    <a:pt x="170" y="209"/>
                    <a:pt x="209" y="171"/>
                    <a:pt x="209" y="123"/>
                  </a:cubicBezTo>
                  <a:cubicBezTo>
                    <a:pt x="209" y="79"/>
                    <a:pt x="176" y="42"/>
                    <a:pt x="133" y="37"/>
                  </a:cubicBezTo>
                  <a:cubicBezTo>
                    <a:pt x="123" y="36"/>
                    <a:pt x="116" y="27"/>
                    <a:pt x="117" y="17"/>
                  </a:cubicBezTo>
                  <a:cubicBezTo>
                    <a:pt x="118" y="7"/>
                    <a:pt x="127" y="0"/>
                    <a:pt x="137" y="2"/>
                  </a:cubicBezTo>
                  <a:cubicBezTo>
                    <a:pt x="198" y="9"/>
                    <a:pt x="245" y="61"/>
                    <a:pt x="245" y="123"/>
                  </a:cubicBezTo>
                  <a:cubicBezTo>
                    <a:pt x="245" y="190"/>
                    <a:pt x="190" y="245"/>
                    <a:pt x="122" y="245"/>
                  </a:cubicBezTo>
                  <a:close/>
                  <a:moveTo>
                    <a:pt x="67" y="52"/>
                  </a:moveTo>
                  <a:cubicBezTo>
                    <a:pt x="61" y="52"/>
                    <a:pt x="55" y="50"/>
                    <a:pt x="52" y="44"/>
                  </a:cubicBezTo>
                  <a:cubicBezTo>
                    <a:pt x="47" y="36"/>
                    <a:pt x="49" y="25"/>
                    <a:pt x="58" y="19"/>
                  </a:cubicBezTo>
                  <a:cubicBezTo>
                    <a:pt x="65" y="15"/>
                    <a:pt x="73" y="11"/>
                    <a:pt x="81" y="8"/>
                  </a:cubicBezTo>
                  <a:cubicBezTo>
                    <a:pt x="91" y="5"/>
                    <a:pt x="101" y="9"/>
                    <a:pt x="104" y="19"/>
                  </a:cubicBezTo>
                  <a:cubicBezTo>
                    <a:pt x="107" y="28"/>
                    <a:pt x="103" y="38"/>
                    <a:pt x="93" y="42"/>
                  </a:cubicBezTo>
                  <a:cubicBezTo>
                    <a:pt x="87" y="44"/>
                    <a:pt x="82" y="47"/>
                    <a:pt x="77" y="50"/>
                  </a:cubicBezTo>
                  <a:cubicBezTo>
                    <a:pt x="74" y="52"/>
                    <a:pt x="71" y="52"/>
                    <a:pt x="67" y="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8" name="Freeform 69">
              <a:extLst>
                <a:ext uri="{FF2B5EF4-FFF2-40B4-BE49-F238E27FC236}">
                  <a16:creationId xmlns:a16="http://schemas.microsoft.com/office/drawing/2014/main" id="{CEF9013C-2015-4BE6-9CD5-A35DCEC3CD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1" y="2406"/>
              <a:ext cx="121" cy="47"/>
            </a:xfrm>
            <a:custGeom>
              <a:avLst/>
              <a:gdLst>
                <a:gd name="T0" fmla="*/ 597 w 648"/>
                <a:gd name="T1" fmla="*/ 249 h 249"/>
                <a:gd name="T2" fmla="*/ 50 w 648"/>
                <a:gd name="T3" fmla="*/ 249 h 249"/>
                <a:gd name="T4" fmla="*/ 0 w 648"/>
                <a:gd name="T5" fmla="*/ 198 h 249"/>
                <a:gd name="T6" fmla="*/ 0 w 648"/>
                <a:gd name="T7" fmla="*/ 50 h 249"/>
                <a:gd name="T8" fmla="*/ 50 w 648"/>
                <a:gd name="T9" fmla="*/ 0 h 249"/>
                <a:gd name="T10" fmla="*/ 597 w 648"/>
                <a:gd name="T11" fmla="*/ 0 h 249"/>
                <a:gd name="T12" fmla="*/ 648 w 648"/>
                <a:gd name="T13" fmla="*/ 50 h 249"/>
                <a:gd name="T14" fmla="*/ 648 w 648"/>
                <a:gd name="T15" fmla="*/ 198 h 249"/>
                <a:gd name="T16" fmla="*/ 597 w 648"/>
                <a:gd name="T17" fmla="*/ 249 h 249"/>
                <a:gd name="T18" fmla="*/ 50 w 648"/>
                <a:gd name="T19" fmla="*/ 35 h 249"/>
                <a:gd name="T20" fmla="*/ 36 w 648"/>
                <a:gd name="T21" fmla="*/ 50 h 249"/>
                <a:gd name="T22" fmla="*/ 36 w 648"/>
                <a:gd name="T23" fmla="*/ 198 h 249"/>
                <a:gd name="T24" fmla="*/ 50 w 648"/>
                <a:gd name="T25" fmla="*/ 213 h 249"/>
                <a:gd name="T26" fmla="*/ 597 w 648"/>
                <a:gd name="T27" fmla="*/ 213 h 249"/>
                <a:gd name="T28" fmla="*/ 612 w 648"/>
                <a:gd name="T29" fmla="*/ 198 h 249"/>
                <a:gd name="T30" fmla="*/ 612 w 648"/>
                <a:gd name="T31" fmla="*/ 50 h 249"/>
                <a:gd name="T32" fmla="*/ 597 w 648"/>
                <a:gd name="T33" fmla="*/ 35 h 249"/>
                <a:gd name="T34" fmla="*/ 50 w 648"/>
                <a:gd name="T35" fmla="*/ 3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8" h="249">
                  <a:moveTo>
                    <a:pt x="597" y="249"/>
                  </a:moveTo>
                  <a:cubicBezTo>
                    <a:pt x="50" y="249"/>
                    <a:pt x="50" y="249"/>
                    <a:pt x="50" y="249"/>
                  </a:cubicBezTo>
                  <a:cubicBezTo>
                    <a:pt x="22" y="249"/>
                    <a:pt x="0" y="226"/>
                    <a:pt x="0" y="19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625" y="0"/>
                    <a:pt x="648" y="22"/>
                    <a:pt x="648" y="50"/>
                  </a:cubicBezTo>
                  <a:cubicBezTo>
                    <a:pt x="648" y="198"/>
                    <a:pt x="648" y="198"/>
                    <a:pt x="648" y="198"/>
                  </a:cubicBezTo>
                  <a:cubicBezTo>
                    <a:pt x="648" y="226"/>
                    <a:pt x="625" y="249"/>
                    <a:pt x="597" y="249"/>
                  </a:cubicBezTo>
                  <a:close/>
                  <a:moveTo>
                    <a:pt x="50" y="35"/>
                  </a:moveTo>
                  <a:cubicBezTo>
                    <a:pt x="42" y="35"/>
                    <a:pt x="36" y="42"/>
                    <a:pt x="36" y="50"/>
                  </a:cubicBezTo>
                  <a:cubicBezTo>
                    <a:pt x="36" y="198"/>
                    <a:pt x="36" y="198"/>
                    <a:pt x="36" y="198"/>
                  </a:cubicBezTo>
                  <a:cubicBezTo>
                    <a:pt x="36" y="206"/>
                    <a:pt x="42" y="213"/>
                    <a:pt x="50" y="213"/>
                  </a:cubicBezTo>
                  <a:cubicBezTo>
                    <a:pt x="597" y="213"/>
                    <a:pt x="597" y="213"/>
                    <a:pt x="597" y="213"/>
                  </a:cubicBezTo>
                  <a:cubicBezTo>
                    <a:pt x="605" y="213"/>
                    <a:pt x="612" y="206"/>
                    <a:pt x="612" y="198"/>
                  </a:cubicBezTo>
                  <a:cubicBezTo>
                    <a:pt x="612" y="50"/>
                    <a:pt x="612" y="50"/>
                    <a:pt x="612" y="50"/>
                  </a:cubicBezTo>
                  <a:cubicBezTo>
                    <a:pt x="612" y="42"/>
                    <a:pt x="605" y="35"/>
                    <a:pt x="597" y="35"/>
                  </a:cubicBezTo>
                  <a:lnTo>
                    <a:pt x="5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89" name="椭圆 88">
            <a:extLst>
              <a:ext uri="{FF2B5EF4-FFF2-40B4-BE49-F238E27FC236}">
                <a16:creationId xmlns:a16="http://schemas.microsoft.com/office/drawing/2014/main" id="{ACF65D32-F89F-4EC7-9782-89816EF4BBA0}"/>
              </a:ext>
            </a:extLst>
          </p:cNvPr>
          <p:cNvSpPr/>
          <p:nvPr/>
        </p:nvSpPr>
        <p:spPr>
          <a:xfrm>
            <a:off x="5674222" y="3357026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90" name="文本框 8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719A9738-0EC3-4E79-B867-36948D5FD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631" y="3378664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指导老师：宿翀</a:t>
            </a:r>
          </a:p>
        </p:txBody>
      </p:sp>
      <p:pic>
        <p:nvPicPr>
          <p:cNvPr id="91" name="图形 90">
            <a:extLst>
              <a:ext uri="{FF2B5EF4-FFF2-40B4-BE49-F238E27FC236}">
                <a16:creationId xmlns:a16="http://schemas.microsoft.com/office/drawing/2014/main" id="{667F92DB-4A34-4756-A622-05F71D4B533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47377" y="3428152"/>
            <a:ext cx="208800" cy="2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4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3" grpId="0"/>
      <p:bldP spid="67" grpId="0" animBg="1"/>
      <p:bldP spid="68" grpId="0"/>
      <p:bldP spid="69" grpId="0" animBg="1"/>
      <p:bldP spid="70" grpId="0"/>
      <p:bldP spid="45" grpId="0"/>
      <p:bldP spid="46" grpId="0"/>
      <p:bldP spid="61" grpId="0" animBg="1"/>
      <p:bldP spid="62" grpId="0"/>
      <p:bldP spid="66" grpId="0"/>
      <p:bldP spid="64" grpId="0" animBg="1"/>
      <p:bldP spid="89" grpId="0" animBg="1"/>
      <p:bldP spid="9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6825638-BB1A-4D49-8892-056E66620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CB854D3-8EF9-4F23-B94A-9DE4AE8D4D17}"/>
              </a:ext>
            </a:extLst>
          </p:cNvPr>
          <p:cNvSpPr txBox="1"/>
          <p:nvPr/>
        </p:nvSpPr>
        <p:spPr>
          <a:xfrm>
            <a:off x="4921861" y="1181972"/>
            <a:ext cx="40427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脑电图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(EEG)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，是最常见监测大脑状态的方法，据统计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80%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癫痫患者的脑电图存在异常现象。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早期临床检测中，主要靠医务人员从医经验来识别特征波，进而对患者诊断，但这样会会使医务人员工作量庞大，同时人工识别有一定主观性，故寻求癫痫脑电信号识别分类方法意义重大。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0483F7-E168-4B9D-A36F-B9F432262D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E6E6E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4044"/>
          <a:stretch/>
        </p:blipFill>
        <p:spPr>
          <a:xfrm>
            <a:off x="45813" y="1181972"/>
            <a:ext cx="4831609" cy="2844938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7737C305-7AA8-4641-B25C-CD3E8D31EDEF}"/>
              </a:ext>
            </a:extLst>
          </p:cNvPr>
          <p:cNvGrpSpPr/>
          <p:nvPr/>
        </p:nvGrpSpPr>
        <p:grpSpPr>
          <a:xfrm>
            <a:off x="1" y="248836"/>
            <a:ext cx="9143999" cy="360040"/>
            <a:chOff x="1" y="404664"/>
            <a:chExt cx="8719310" cy="21602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2502267-7453-4A75-B7E2-353EC782C223}"/>
                </a:ext>
              </a:extLst>
            </p:cNvPr>
            <p:cNvSpPr/>
            <p:nvPr/>
          </p:nvSpPr>
          <p:spPr>
            <a:xfrm>
              <a:off x="1" y="404664"/>
              <a:ext cx="493009" cy="216024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C5745FD-1205-4005-AF7F-DB40FCB0C60E}"/>
                </a:ext>
              </a:extLst>
            </p:cNvPr>
            <p:cNvSpPr/>
            <p:nvPr/>
          </p:nvSpPr>
          <p:spPr>
            <a:xfrm>
              <a:off x="1786052" y="404664"/>
              <a:ext cx="1122475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66E76E0-AC6F-40E9-857A-FBFC5DBBA433}"/>
                </a:ext>
              </a:extLst>
            </p:cNvPr>
            <p:cNvSpPr/>
            <p:nvPr/>
          </p:nvSpPr>
          <p:spPr>
            <a:xfrm>
              <a:off x="2905392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E6D29AF-65E8-45FB-879F-689D207EAEEC}"/>
                </a:ext>
              </a:extLst>
            </p:cNvPr>
            <p:cNvSpPr/>
            <p:nvPr/>
          </p:nvSpPr>
          <p:spPr>
            <a:xfrm>
              <a:off x="3873856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AD377BF-9FCE-4C72-8650-C8CAED3FE76A}"/>
                </a:ext>
              </a:extLst>
            </p:cNvPr>
            <p:cNvSpPr/>
            <p:nvPr/>
          </p:nvSpPr>
          <p:spPr>
            <a:xfrm>
              <a:off x="4842320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D203ED5-64AA-4386-9F3F-2A251EBF00C0}"/>
                </a:ext>
              </a:extLst>
            </p:cNvPr>
            <p:cNvSpPr/>
            <p:nvPr/>
          </p:nvSpPr>
          <p:spPr>
            <a:xfrm>
              <a:off x="5810784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6A40E2D-772C-4659-9C41-BE9C2B4C45D0}"/>
                </a:ext>
              </a:extLst>
            </p:cNvPr>
            <p:cNvSpPr/>
            <p:nvPr/>
          </p:nvSpPr>
          <p:spPr>
            <a:xfrm>
              <a:off x="6779248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5FBA9E8-0F35-430C-9649-553D52AFE359}"/>
                </a:ext>
              </a:extLst>
            </p:cNvPr>
            <p:cNvSpPr/>
            <p:nvPr/>
          </p:nvSpPr>
          <p:spPr>
            <a:xfrm>
              <a:off x="7747711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文本框 59">
            <a:extLst>
              <a:ext uri="{FF2B5EF4-FFF2-40B4-BE49-F238E27FC236}">
                <a16:creationId xmlns:a16="http://schemas.microsoft.com/office/drawing/2014/main" id="{37FD91C1-9D19-4480-9E44-4700463CDCF1}"/>
              </a:ext>
            </a:extLst>
          </p:cNvPr>
          <p:cNvSpPr txBox="1"/>
          <p:nvPr/>
        </p:nvSpPr>
        <p:spPr>
          <a:xfrm>
            <a:off x="860698" y="216461"/>
            <a:ext cx="687707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B55FF1-8F87-43B3-ADE2-1796D92DD6F6}"/>
              </a:ext>
            </a:extLst>
          </p:cNvPr>
          <p:cNvSpPr/>
          <p:nvPr/>
        </p:nvSpPr>
        <p:spPr>
          <a:xfrm>
            <a:off x="517022" y="53278"/>
            <a:ext cx="1356023" cy="739734"/>
          </a:xfrm>
          <a:prstGeom prst="rect">
            <a:avLst/>
          </a:prstGeom>
          <a:noFill/>
          <a:ln>
            <a:solidFill>
              <a:srgbClr val="9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04B907F-A5E7-4DC4-900A-7AB35F67A648}"/>
              </a:ext>
            </a:extLst>
          </p:cNvPr>
          <p:cNvSpPr txBox="1"/>
          <p:nvPr/>
        </p:nvSpPr>
        <p:spPr>
          <a:xfrm>
            <a:off x="1842208" y="4115788"/>
            <a:ext cx="24093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图</a:t>
            </a:r>
            <a:r>
              <a:rPr lang="en-US" altLang="zh-CN" b="1" dirty="0">
                <a:latin typeface="+mn-ea"/>
              </a:rPr>
              <a:t>1-1 </a:t>
            </a:r>
            <a:r>
              <a:rPr lang="zh-CN" altLang="en-US" dirty="0">
                <a:latin typeface="+mn-ea"/>
              </a:rPr>
              <a:t>脑电信号处理方法概述</a:t>
            </a:r>
          </a:p>
        </p:txBody>
      </p:sp>
    </p:spTree>
    <p:extLst>
      <p:ext uri="{BB962C8B-B14F-4D97-AF65-F5344CB8AC3E}">
        <p14:creationId xmlns:p14="http://schemas.microsoft.com/office/powerpoint/2010/main" val="270752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>
            <a:extLst>
              <a:ext uri="{FF2B5EF4-FFF2-40B4-BE49-F238E27FC236}">
                <a16:creationId xmlns:a16="http://schemas.microsoft.com/office/drawing/2014/main" id="{3AEEF0B3-7C7B-4852-95FF-BFD1FB4B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6866" y="1888069"/>
            <a:ext cx="403027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脑电信号特征提取</a:t>
            </a:r>
          </a:p>
        </p:txBody>
      </p:sp>
      <p:sp>
        <p:nvSpPr>
          <p:cNvPr id="21" name="文本框 6">
            <a:extLst>
              <a:ext uri="{FF2B5EF4-FFF2-40B4-BE49-F238E27FC236}">
                <a16:creationId xmlns:a16="http://schemas.microsoft.com/office/drawing/2014/main" id="{7A520E6A-DEB8-4B0C-9BE0-0F0B89531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6080" y="2503133"/>
            <a:ext cx="25118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rPr>
              <a:t>Feature extraction of EEG signal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A29846D-E7EE-45F3-9A33-515E367DEED5}"/>
              </a:ext>
            </a:extLst>
          </p:cNvPr>
          <p:cNvCxnSpPr/>
          <p:nvPr/>
        </p:nvCxnSpPr>
        <p:spPr>
          <a:xfrm>
            <a:off x="4463537" y="2819169"/>
            <a:ext cx="2169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图片 76">
            <a:extLst>
              <a:ext uri="{FF2B5EF4-FFF2-40B4-BE49-F238E27FC236}">
                <a16:creationId xmlns:a16="http://schemas.microsoft.com/office/drawing/2014/main" id="{B8577562-F0C3-4725-BDD0-9796DF536D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26" y="2958642"/>
            <a:ext cx="2372884" cy="69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5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1086FC5-CDB9-418F-ABE9-C8118DF22CC8}"/>
              </a:ext>
            </a:extLst>
          </p:cNvPr>
          <p:cNvSpPr/>
          <p:nvPr/>
        </p:nvSpPr>
        <p:spPr>
          <a:xfrm>
            <a:off x="0" y="1278545"/>
            <a:ext cx="9144000" cy="30997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2984069" y="87313"/>
            <a:ext cx="31758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脑电信号特征提取</a:t>
            </a:r>
          </a:p>
        </p:txBody>
      </p:sp>
      <p:sp>
        <p:nvSpPr>
          <p:cNvPr id="74" name="文本框 6"/>
          <p:cNvSpPr txBox="1">
            <a:spLocks noChangeArrowheads="1"/>
          </p:cNvSpPr>
          <p:nvPr/>
        </p:nvSpPr>
        <p:spPr bwMode="auto">
          <a:xfrm>
            <a:off x="3488850" y="532859"/>
            <a:ext cx="21662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accent1"/>
                </a:solidFill>
                <a:ea typeface="方正准圆简体" panose="03000509000000000000" pitchFamily="65" charset="-122"/>
                <a:cs typeface="Calibri Light" panose="020F0302020204030204" pitchFamily="34" charset="0"/>
              </a:rPr>
              <a:t>Feature extraction of EEG signal</a:t>
            </a:r>
          </a:p>
        </p:txBody>
      </p:sp>
      <p:cxnSp>
        <p:nvCxnSpPr>
          <p:cNvPr id="75" name="直接连接符 74"/>
          <p:cNvCxnSpPr/>
          <p:nvPr/>
        </p:nvCxnSpPr>
        <p:spPr>
          <a:xfrm>
            <a:off x="4433191" y="838402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C580B434-CAA3-4886-80FE-2665A3856020}"/>
              </a:ext>
            </a:extLst>
          </p:cNvPr>
          <p:cNvSpPr/>
          <p:nvPr/>
        </p:nvSpPr>
        <p:spPr>
          <a:xfrm>
            <a:off x="6014724" y="1527692"/>
            <a:ext cx="1147860" cy="114786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3FBFE1C2-4BC4-4429-9297-C53F3AFB3BB5}"/>
              </a:ext>
            </a:extLst>
          </p:cNvPr>
          <p:cNvSpPr/>
          <p:nvPr/>
        </p:nvSpPr>
        <p:spPr>
          <a:xfrm>
            <a:off x="1975150" y="1528441"/>
            <a:ext cx="1147860" cy="114786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B2EB174-A839-459F-8B35-C9BD4D7DE6F8}"/>
              </a:ext>
            </a:extLst>
          </p:cNvPr>
          <p:cNvSpPr/>
          <p:nvPr/>
        </p:nvSpPr>
        <p:spPr>
          <a:xfrm>
            <a:off x="5726909" y="3244959"/>
            <a:ext cx="1723491" cy="309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bg1"/>
                </a:solidFill>
              </a:rPr>
              <a:t>Extraction of features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5">
            <a:extLst>
              <a:ext uri="{FF2B5EF4-FFF2-40B4-BE49-F238E27FC236}">
                <a16:creationId xmlns:a16="http://schemas.microsoft.com/office/drawing/2014/main" id="{F9C00B32-337C-4EB0-9D47-0F37A9801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3359" y="2812945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特征提取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B9B825AB-C9A5-4C46-AF9C-DCE04C8D4956}"/>
              </a:ext>
            </a:extLst>
          </p:cNvPr>
          <p:cNvCxnSpPr/>
          <p:nvPr/>
        </p:nvCxnSpPr>
        <p:spPr>
          <a:xfrm>
            <a:off x="6478548" y="3237957"/>
            <a:ext cx="22021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451EC1A8-A1CD-432A-8939-A6C347595DFC}"/>
              </a:ext>
            </a:extLst>
          </p:cNvPr>
          <p:cNvSpPr/>
          <p:nvPr/>
        </p:nvSpPr>
        <p:spPr>
          <a:xfrm>
            <a:off x="1687335" y="3245708"/>
            <a:ext cx="1723491" cy="309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bg1"/>
                </a:solidFill>
              </a:rPr>
              <a:t>Introduction of data sets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5">
            <a:extLst>
              <a:ext uri="{FF2B5EF4-FFF2-40B4-BE49-F238E27FC236}">
                <a16:creationId xmlns:a16="http://schemas.microsoft.com/office/drawing/2014/main" id="{3F105CB7-6F76-4BB6-9741-394F8042E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5550" y="2813694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数据集介绍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9D4D2419-E28D-4056-B02A-ECCAE3D3A5EE}"/>
              </a:ext>
            </a:extLst>
          </p:cNvPr>
          <p:cNvCxnSpPr/>
          <p:nvPr/>
        </p:nvCxnSpPr>
        <p:spPr>
          <a:xfrm>
            <a:off x="2438974" y="3238706"/>
            <a:ext cx="22021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AC9F3A56-A83D-4C13-8DA7-2D4A5336AFF3}"/>
              </a:ext>
            </a:extLst>
          </p:cNvPr>
          <p:cNvGrpSpPr/>
          <p:nvPr/>
        </p:nvGrpSpPr>
        <p:grpSpPr>
          <a:xfrm>
            <a:off x="2310474" y="1864816"/>
            <a:ext cx="477212" cy="475110"/>
            <a:chOff x="4675188" y="1422400"/>
            <a:chExt cx="360362" cy="358775"/>
          </a:xfrm>
          <a:solidFill>
            <a:schemeClr val="bg1"/>
          </a:solidFill>
        </p:grpSpPr>
        <p:sp>
          <p:nvSpPr>
            <p:cNvPr id="79" name="AutoShape 84">
              <a:extLst>
                <a:ext uri="{FF2B5EF4-FFF2-40B4-BE49-F238E27FC236}">
                  <a16:creationId xmlns:a16="http://schemas.microsoft.com/office/drawing/2014/main" id="{90FD3A69-4171-47E4-AA28-F47DBE8A5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1422400"/>
              <a:ext cx="360362" cy="358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900"/>
                  </a:moveTo>
                  <a:cubicBezTo>
                    <a:pt x="20249" y="19643"/>
                    <a:pt x="19644" y="20249"/>
                    <a:pt x="18899" y="20249"/>
                  </a:cubicBezTo>
                  <a:lnTo>
                    <a:pt x="2699" y="20249"/>
                  </a:lnTo>
                  <a:cubicBezTo>
                    <a:pt x="1955" y="20249"/>
                    <a:pt x="1349" y="19643"/>
                    <a:pt x="1349" y="18900"/>
                  </a:cubicBezTo>
                  <a:lnTo>
                    <a:pt x="1349" y="5400"/>
                  </a:lnTo>
                  <a:cubicBezTo>
                    <a:pt x="1349" y="5027"/>
                    <a:pt x="1652" y="4725"/>
                    <a:pt x="2024" y="4725"/>
                  </a:cubicBezTo>
                  <a:lnTo>
                    <a:pt x="2699" y="4725"/>
                  </a:lnTo>
                  <a:lnTo>
                    <a:pt x="2699" y="18225"/>
                  </a:lnTo>
                  <a:cubicBezTo>
                    <a:pt x="2699" y="18598"/>
                    <a:pt x="3001" y="18900"/>
                    <a:pt x="3374" y="18900"/>
                  </a:cubicBezTo>
                  <a:cubicBezTo>
                    <a:pt x="3748" y="18900"/>
                    <a:pt x="4049" y="18598"/>
                    <a:pt x="4049" y="18225"/>
                  </a:cubicBezTo>
                  <a:lnTo>
                    <a:pt x="4049" y="2025"/>
                  </a:lnTo>
                  <a:cubicBezTo>
                    <a:pt x="4049" y="1652"/>
                    <a:pt x="4352" y="1350"/>
                    <a:pt x="4724" y="1350"/>
                  </a:cubicBezTo>
                  <a:lnTo>
                    <a:pt x="19575" y="1350"/>
                  </a:lnTo>
                  <a:cubicBezTo>
                    <a:pt x="19947" y="1350"/>
                    <a:pt x="20249" y="1652"/>
                    <a:pt x="20249" y="2025"/>
                  </a:cubicBezTo>
                  <a:cubicBezTo>
                    <a:pt x="20249" y="2025"/>
                    <a:pt x="20249" y="18900"/>
                    <a:pt x="20249" y="18900"/>
                  </a:cubicBezTo>
                  <a:close/>
                  <a:moveTo>
                    <a:pt x="19575" y="0"/>
                  </a:moveTo>
                  <a:lnTo>
                    <a:pt x="4724" y="0"/>
                  </a:lnTo>
                  <a:cubicBezTo>
                    <a:pt x="3606" y="0"/>
                    <a:pt x="2699" y="905"/>
                    <a:pt x="2699" y="2025"/>
                  </a:cubicBezTo>
                  <a:lnTo>
                    <a:pt x="2699" y="3375"/>
                  </a:lnTo>
                  <a:lnTo>
                    <a:pt x="2024" y="3375"/>
                  </a:lnTo>
                  <a:cubicBezTo>
                    <a:pt x="906" y="3375"/>
                    <a:pt x="0" y="4280"/>
                    <a:pt x="0" y="5400"/>
                  </a:cubicBezTo>
                  <a:lnTo>
                    <a:pt x="0" y="18900"/>
                  </a:lnTo>
                  <a:cubicBezTo>
                    <a:pt x="0" y="20391"/>
                    <a:pt x="1208" y="21599"/>
                    <a:pt x="2699" y="21599"/>
                  </a:cubicBezTo>
                  <a:lnTo>
                    <a:pt x="18899" y="21599"/>
                  </a:lnTo>
                  <a:cubicBezTo>
                    <a:pt x="20391" y="21599"/>
                    <a:pt x="21600" y="20391"/>
                    <a:pt x="21600" y="18900"/>
                  </a:cubicBezTo>
                  <a:lnTo>
                    <a:pt x="21600" y="2025"/>
                  </a:lnTo>
                  <a:cubicBezTo>
                    <a:pt x="21600" y="905"/>
                    <a:pt x="20693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0" name="AutoShape 85">
              <a:extLst>
                <a:ext uri="{FF2B5EF4-FFF2-40B4-BE49-F238E27FC236}">
                  <a16:creationId xmlns:a16="http://schemas.microsoft.com/office/drawing/2014/main" id="{E7FC2883-C07D-42CB-BD53-916C47557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9500" y="1557338"/>
              <a:ext cx="100013" cy="11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1" name="AutoShape 86">
              <a:extLst>
                <a:ext uri="{FF2B5EF4-FFF2-40B4-BE49-F238E27FC236}">
                  <a16:creationId xmlns:a16="http://schemas.microsoft.com/office/drawing/2014/main" id="{C81052B0-8567-454C-9B20-690892F17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9500" y="1522413"/>
              <a:ext cx="100013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2" name="AutoShape 87">
              <a:extLst>
                <a:ext uri="{FF2B5EF4-FFF2-40B4-BE49-F238E27FC236}">
                  <a16:creationId xmlns:a16="http://schemas.microsoft.com/office/drawing/2014/main" id="{EA1179CC-01CC-426C-B747-83B424503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9500" y="1489075"/>
              <a:ext cx="100013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3" name="AutoShape 88">
              <a:extLst>
                <a:ext uri="{FF2B5EF4-FFF2-40B4-BE49-F238E27FC236}">
                  <a16:creationId xmlns:a16="http://schemas.microsoft.com/office/drawing/2014/main" id="{D7141D50-8696-49FE-A873-FA7B147C8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5675" y="1725613"/>
              <a:ext cx="100013" cy="11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4" name="AutoShape 89">
              <a:extLst>
                <a:ext uri="{FF2B5EF4-FFF2-40B4-BE49-F238E27FC236}">
                  <a16:creationId xmlns:a16="http://schemas.microsoft.com/office/drawing/2014/main" id="{8F631F0D-EBCA-4DDF-BF74-BDF4B25B6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5675" y="1692275"/>
              <a:ext cx="100013" cy="111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5" name="AutoShape 90">
              <a:extLst>
                <a:ext uri="{FF2B5EF4-FFF2-40B4-BE49-F238E27FC236}">
                  <a16:creationId xmlns:a16="http://schemas.microsoft.com/office/drawing/2014/main" id="{B5620AA1-8A9B-4BAB-9520-D5F5C1831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5675" y="1658938"/>
              <a:ext cx="100013" cy="95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6" name="AutoShape 91">
              <a:extLst>
                <a:ext uri="{FF2B5EF4-FFF2-40B4-BE49-F238E27FC236}">
                  <a16:creationId xmlns:a16="http://schemas.microsoft.com/office/drawing/2014/main" id="{88E03B6B-8E77-40AB-8B27-40F3F5858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9500" y="1725613"/>
              <a:ext cx="100013" cy="11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7" name="AutoShape 92">
              <a:extLst>
                <a:ext uri="{FF2B5EF4-FFF2-40B4-BE49-F238E27FC236}">
                  <a16:creationId xmlns:a16="http://schemas.microsoft.com/office/drawing/2014/main" id="{491B587A-6B6E-4AD2-9AE6-7AF55E3F2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9500" y="1692275"/>
              <a:ext cx="100013" cy="111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8" name="AutoShape 93">
              <a:extLst>
                <a:ext uri="{FF2B5EF4-FFF2-40B4-BE49-F238E27FC236}">
                  <a16:creationId xmlns:a16="http://schemas.microsoft.com/office/drawing/2014/main" id="{1E8ED8E0-770E-4E1C-9FC1-844F8C97D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9500" y="1658938"/>
              <a:ext cx="100013" cy="95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9" name="AutoShape 94">
              <a:extLst>
                <a:ext uri="{FF2B5EF4-FFF2-40B4-BE49-F238E27FC236}">
                  <a16:creationId xmlns:a16="http://schemas.microsoft.com/office/drawing/2014/main" id="{01DCB242-9CDE-4D09-87AD-D3D5EEA74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5675" y="1590675"/>
              <a:ext cx="223838" cy="111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69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69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90" name="AutoShape 95">
              <a:extLst>
                <a:ext uri="{FF2B5EF4-FFF2-40B4-BE49-F238E27FC236}">
                  <a16:creationId xmlns:a16="http://schemas.microsoft.com/office/drawing/2014/main" id="{2D54A078-496F-4152-8E74-22D8032A5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5675" y="1624013"/>
              <a:ext cx="223838" cy="11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90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90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91" name="AutoShape 96">
              <a:extLst>
                <a:ext uri="{FF2B5EF4-FFF2-40B4-BE49-F238E27FC236}">
                  <a16:creationId xmlns:a16="http://schemas.microsoft.com/office/drawing/2014/main" id="{682A3E7A-A1B1-48C6-9DB2-D0934973B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5675" y="1466850"/>
              <a:ext cx="100013" cy="101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4792"/>
                  </a:moveTo>
                  <a:lnTo>
                    <a:pt x="16800" y="4792"/>
                  </a:lnTo>
                  <a:lnTo>
                    <a:pt x="16800" y="16797"/>
                  </a:lnTo>
                  <a:lnTo>
                    <a:pt x="4799" y="16797"/>
                  </a:lnTo>
                  <a:cubicBezTo>
                    <a:pt x="4799" y="16797"/>
                    <a:pt x="4799" y="4792"/>
                    <a:pt x="4799" y="4792"/>
                  </a:cubicBezTo>
                  <a:close/>
                  <a:moveTo>
                    <a:pt x="2399" y="21600"/>
                  </a:moveTo>
                  <a:lnTo>
                    <a:pt x="19199" y="21600"/>
                  </a:lnTo>
                  <a:cubicBezTo>
                    <a:pt x="20527" y="21600"/>
                    <a:pt x="21600" y="20523"/>
                    <a:pt x="21600" y="19198"/>
                  </a:cubicBezTo>
                  <a:lnTo>
                    <a:pt x="21600" y="2401"/>
                  </a:lnTo>
                  <a:cubicBezTo>
                    <a:pt x="21600" y="1076"/>
                    <a:pt x="20527" y="0"/>
                    <a:pt x="19199" y="0"/>
                  </a:cubicBezTo>
                  <a:lnTo>
                    <a:pt x="2399" y="0"/>
                  </a:lnTo>
                  <a:cubicBezTo>
                    <a:pt x="1072" y="0"/>
                    <a:pt x="0" y="1076"/>
                    <a:pt x="0" y="2401"/>
                  </a:cubicBezTo>
                  <a:lnTo>
                    <a:pt x="0" y="19198"/>
                  </a:lnTo>
                  <a:cubicBezTo>
                    <a:pt x="0" y="20523"/>
                    <a:pt x="1072" y="21600"/>
                    <a:pt x="2399" y="216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7F756C34-71F3-4502-B827-492D729B2CD7}"/>
              </a:ext>
            </a:extLst>
          </p:cNvPr>
          <p:cNvGrpSpPr/>
          <p:nvPr/>
        </p:nvGrpSpPr>
        <p:grpSpPr>
          <a:xfrm flipH="1">
            <a:off x="6350841" y="1863809"/>
            <a:ext cx="475626" cy="475626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93" name="AutoShape 126">
              <a:extLst>
                <a:ext uri="{FF2B5EF4-FFF2-40B4-BE49-F238E27FC236}">
                  <a16:creationId xmlns:a16="http://schemas.microsoft.com/office/drawing/2014/main" id="{53FCBAA1-8C4C-4F12-97EB-F3C978971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94" name="AutoShape 127">
              <a:extLst>
                <a:ext uri="{FF2B5EF4-FFF2-40B4-BE49-F238E27FC236}">
                  <a16:creationId xmlns:a16="http://schemas.microsoft.com/office/drawing/2014/main" id="{188A846E-4069-46AB-ACFA-EED776C37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645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1" grpId="0"/>
      <p:bldP spid="42" grpId="0"/>
      <p:bldP spid="44" grpId="0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>
            <a:extLst>
              <a:ext uri="{FF2B5EF4-FFF2-40B4-BE49-F238E27FC236}">
                <a16:creationId xmlns:a16="http://schemas.microsoft.com/office/drawing/2014/main" id="{F12E3DA3-AA1D-4A06-9DFC-3721CD46C7BC}"/>
              </a:ext>
            </a:extLst>
          </p:cNvPr>
          <p:cNvGrpSpPr/>
          <p:nvPr/>
        </p:nvGrpSpPr>
        <p:grpSpPr>
          <a:xfrm>
            <a:off x="1" y="248836"/>
            <a:ext cx="9143999" cy="360040"/>
            <a:chOff x="1" y="404664"/>
            <a:chExt cx="8719310" cy="216024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F941DA4F-5132-42B0-B978-93B752E89D78}"/>
                </a:ext>
              </a:extLst>
            </p:cNvPr>
            <p:cNvSpPr/>
            <p:nvPr/>
          </p:nvSpPr>
          <p:spPr>
            <a:xfrm>
              <a:off x="1" y="404664"/>
              <a:ext cx="493009" cy="216024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65422501-5E84-4CB5-AD6C-0B5A773ADAC2}"/>
                </a:ext>
              </a:extLst>
            </p:cNvPr>
            <p:cNvSpPr/>
            <p:nvPr/>
          </p:nvSpPr>
          <p:spPr>
            <a:xfrm>
              <a:off x="2339849" y="404664"/>
              <a:ext cx="568679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01CAD509-907A-418A-83F8-9589789B8CC9}"/>
                </a:ext>
              </a:extLst>
            </p:cNvPr>
            <p:cNvSpPr/>
            <p:nvPr/>
          </p:nvSpPr>
          <p:spPr>
            <a:xfrm>
              <a:off x="2905392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E089D2F3-089B-4485-AA82-A3273DC6D7DC}"/>
                </a:ext>
              </a:extLst>
            </p:cNvPr>
            <p:cNvSpPr/>
            <p:nvPr/>
          </p:nvSpPr>
          <p:spPr>
            <a:xfrm>
              <a:off x="3873856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C602583C-FD9F-405B-A27E-EB138CDCDD71}"/>
                </a:ext>
              </a:extLst>
            </p:cNvPr>
            <p:cNvSpPr/>
            <p:nvPr/>
          </p:nvSpPr>
          <p:spPr>
            <a:xfrm>
              <a:off x="4842320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509AADCE-EC2E-40BC-AE82-08C61269D550}"/>
                </a:ext>
              </a:extLst>
            </p:cNvPr>
            <p:cNvSpPr/>
            <p:nvPr/>
          </p:nvSpPr>
          <p:spPr>
            <a:xfrm>
              <a:off x="5810784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B455BD69-065F-41C5-99F2-C0887928BBA4}"/>
                </a:ext>
              </a:extLst>
            </p:cNvPr>
            <p:cNvSpPr/>
            <p:nvPr/>
          </p:nvSpPr>
          <p:spPr>
            <a:xfrm>
              <a:off x="6779248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967EB0F2-C956-4773-8F65-74C13FB08A55}"/>
                </a:ext>
              </a:extLst>
            </p:cNvPr>
            <p:cNvSpPr/>
            <p:nvPr/>
          </p:nvSpPr>
          <p:spPr>
            <a:xfrm>
              <a:off x="7747711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7CDB32-CE46-43FE-865A-AD720066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18900000">
            <a:off x="2345161" y="1075842"/>
            <a:ext cx="865723" cy="865722"/>
          </a:xfrm>
          <a:prstGeom prst="ellipse">
            <a:avLst/>
          </a:prstGeom>
          <a:solidFill>
            <a:srgbClr val="595959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圆角矩形 3"/>
          <p:cNvSpPr/>
          <p:nvPr/>
        </p:nvSpPr>
        <p:spPr>
          <a:xfrm>
            <a:off x="2398549" y="1132069"/>
            <a:ext cx="758947" cy="758946"/>
          </a:xfrm>
          <a:prstGeom prst="roundRect">
            <a:avLst>
              <a:gd name="adj" fmla="val 50000"/>
            </a:avLst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7" name="TextBox 21"/>
          <p:cNvSpPr txBox="1">
            <a:spLocks noChangeArrowheads="1"/>
          </p:cNvSpPr>
          <p:nvPr/>
        </p:nvSpPr>
        <p:spPr bwMode="auto">
          <a:xfrm>
            <a:off x="2413764" y="1278331"/>
            <a:ext cx="738677" cy="277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7" tIns="68584" rIns="137167" bIns="68584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第一部分</a:t>
            </a:r>
            <a:endParaRPr lang="id-ID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 rot="249256">
            <a:off x="2946333" y="2258114"/>
            <a:ext cx="865723" cy="865722"/>
          </a:xfrm>
          <a:prstGeom prst="ellipse">
            <a:avLst/>
          </a:prstGeom>
          <a:solidFill>
            <a:srgbClr val="595959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圆角矩形 3"/>
          <p:cNvSpPr/>
          <p:nvPr/>
        </p:nvSpPr>
        <p:spPr>
          <a:xfrm rot="2949256">
            <a:off x="2997573" y="2313359"/>
            <a:ext cx="758947" cy="758946"/>
          </a:xfrm>
          <a:prstGeom prst="roundRect">
            <a:avLst>
              <a:gd name="adj" fmla="val 50000"/>
            </a:avLst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 rot="3369963">
            <a:off x="2436959" y="3525797"/>
            <a:ext cx="865723" cy="865722"/>
          </a:xfrm>
          <a:prstGeom prst="ellipse">
            <a:avLst/>
          </a:prstGeom>
          <a:solidFill>
            <a:srgbClr val="595959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" name="圆角矩形 3"/>
          <p:cNvSpPr/>
          <p:nvPr/>
        </p:nvSpPr>
        <p:spPr>
          <a:xfrm rot="6069963">
            <a:off x="2487561" y="3578635"/>
            <a:ext cx="758947" cy="758946"/>
          </a:xfrm>
          <a:prstGeom prst="roundRect">
            <a:avLst>
              <a:gd name="adj" fmla="val 50000"/>
            </a:avLst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167925" y="953680"/>
            <a:ext cx="1762372" cy="3554333"/>
            <a:chOff x="3250518" y="1419902"/>
            <a:chExt cx="2349829" cy="4739111"/>
          </a:xfrm>
        </p:grpSpPr>
        <p:grpSp>
          <p:nvGrpSpPr>
            <p:cNvPr id="33" name="组合 32"/>
            <p:cNvGrpSpPr/>
            <p:nvPr/>
          </p:nvGrpSpPr>
          <p:grpSpPr>
            <a:xfrm>
              <a:off x="3250518" y="1419902"/>
              <a:ext cx="1545904" cy="1725329"/>
              <a:chOff x="3249508" y="1667911"/>
              <a:chExt cx="1339487" cy="1494955"/>
            </a:xfrm>
          </p:grpSpPr>
          <p:sp>
            <p:nvSpPr>
              <p:cNvPr id="42" name="任意多边形: 形状 27"/>
              <p:cNvSpPr/>
              <p:nvPr/>
            </p:nvSpPr>
            <p:spPr>
              <a:xfrm rot="388124">
                <a:off x="3305453" y="1667911"/>
                <a:ext cx="1283542" cy="1283542"/>
              </a:xfrm>
              <a:custGeom>
                <a:avLst/>
                <a:gdLst>
                  <a:gd name="connsiteX0" fmla="*/ 641771 w 1283542"/>
                  <a:gd name="connsiteY0" fmla="*/ 0 h 1283542"/>
                  <a:gd name="connsiteX1" fmla="*/ 1283542 w 1283542"/>
                  <a:gd name="connsiteY1" fmla="*/ 641771 h 1283542"/>
                  <a:gd name="connsiteX2" fmla="*/ 641771 w 1283542"/>
                  <a:gd name="connsiteY2" fmla="*/ 1283542 h 1283542"/>
                  <a:gd name="connsiteX3" fmla="*/ 391965 w 1283542"/>
                  <a:gd name="connsiteY3" fmla="*/ 1233109 h 1283542"/>
                  <a:gd name="connsiteX4" fmla="*/ 310605 w 1283542"/>
                  <a:gd name="connsiteY4" fmla="*/ 1188948 h 1283542"/>
                  <a:gd name="connsiteX5" fmla="*/ 338726 w 1283542"/>
                  <a:gd name="connsiteY5" fmla="*/ 1152658 h 1283542"/>
                  <a:gd name="connsiteX6" fmla="*/ 297317 w 1283542"/>
                  <a:gd name="connsiteY6" fmla="*/ 1120570 h 1283542"/>
                  <a:gd name="connsiteX7" fmla="*/ 266487 w 1283542"/>
                  <a:gd name="connsiteY7" fmla="*/ 1160354 h 1283542"/>
                  <a:gd name="connsiteX8" fmla="*/ 187971 w 1283542"/>
                  <a:gd name="connsiteY8" fmla="*/ 1095572 h 1283542"/>
                  <a:gd name="connsiteX9" fmla="*/ 0 w 1283542"/>
                  <a:gd name="connsiteY9" fmla="*/ 641771 h 1283542"/>
                  <a:gd name="connsiteX10" fmla="*/ 641771 w 1283542"/>
                  <a:gd name="connsiteY10" fmla="*/ 0 h 1283542"/>
                  <a:gd name="connsiteX0" fmla="*/ 641771 w 1283542"/>
                  <a:gd name="connsiteY0" fmla="*/ 0 h 1283542"/>
                  <a:gd name="connsiteX1" fmla="*/ 1283542 w 1283542"/>
                  <a:gd name="connsiteY1" fmla="*/ 641771 h 1283542"/>
                  <a:gd name="connsiteX2" fmla="*/ 641771 w 1283542"/>
                  <a:gd name="connsiteY2" fmla="*/ 1283542 h 1283542"/>
                  <a:gd name="connsiteX3" fmla="*/ 391965 w 1283542"/>
                  <a:gd name="connsiteY3" fmla="*/ 1233109 h 1283542"/>
                  <a:gd name="connsiteX4" fmla="*/ 310605 w 1283542"/>
                  <a:gd name="connsiteY4" fmla="*/ 1188948 h 1283542"/>
                  <a:gd name="connsiteX5" fmla="*/ 297317 w 1283542"/>
                  <a:gd name="connsiteY5" fmla="*/ 1120570 h 1283542"/>
                  <a:gd name="connsiteX6" fmla="*/ 266487 w 1283542"/>
                  <a:gd name="connsiteY6" fmla="*/ 1160354 h 1283542"/>
                  <a:gd name="connsiteX7" fmla="*/ 187971 w 1283542"/>
                  <a:gd name="connsiteY7" fmla="*/ 1095572 h 1283542"/>
                  <a:gd name="connsiteX8" fmla="*/ 0 w 1283542"/>
                  <a:gd name="connsiteY8" fmla="*/ 641771 h 1283542"/>
                  <a:gd name="connsiteX9" fmla="*/ 641771 w 1283542"/>
                  <a:gd name="connsiteY9" fmla="*/ 0 h 1283542"/>
                  <a:gd name="connsiteX0" fmla="*/ 641771 w 1283542"/>
                  <a:gd name="connsiteY0" fmla="*/ 0 h 1283542"/>
                  <a:gd name="connsiteX1" fmla="*/ 1283542 w 1283542"/>
                  <a:gd name="connsiteY1" fmla="*/ 641771 h 1283542"/>
                  <a:gd name="connsiteX2" fmla="*/ 641771 w 1283542"/>
                  <a:gd name="connsiteY2" fmla="*/ 1283542 h 1283542"/>
                  <a:gd name="connsiteX3" fmla="*/ 391965 w 1283542"/>
                  <a:gd name="connsiteY3" fmla="*/ 1233109 h 1283542"/>
                  <a:gd name="connsiteX4" fmla="*/ 310605 w 1283542"/>
                  <a:gd name="connsiteY4" fmla="*/ 1188948 h 1283542"/>
                  <a:gd name="connsiteX5" fmla="*/ 266487 w 1283542"/>
                  <a:gd name="connsiteY5" fmla="*/ 1160354 h 1283542"/>
                  <a:gd name="connsiteX6" fmla="*/ 187971 w 1283542"/>
                  <a:gd name="connsiteY6" fmla="*/ 1095572 h 1283542"/>
                  <a:gd name="connsiteX7" fmla="*/ 0 w 1283542"/>
                  <a:gd name="connsiteY7" fmla="*/ 641771 h 1283542"/>
                  <a:gd name="connsiteX8" fmla="*/ 641771 w 1283542"/>
                  <a:gd name="connsiteY8" fmla="*/ 0 h 1283542"/>
                  <a:gd name="connsiteX0" fmla="*/ 310605 w 1283542"/>
                  <a:gd name="connsiteY0" fmla="*/ 1188948 h 1283542"/>
                  <a:gd name="connsiteX1" fmla="*/ 266487 w 1283542"/>
                  <a:gd name="connsiteY1" fmla="*/ 1160354 h 1283542"/>
                  <a:gd name="connsiteX2" fmla="*/ 187971 w 1283542"/>
                  <a:gd name="connsiteY2" fmla="*/ 1095572 h 1283542"/>
                  <a:gd name="connsiteX3" fmla="*/ 0 w 1283542"/>
                  <a:gd name="connsiteY3" fmla="*/ 641771 h 1283542"/>
                  <a:gd name="connsiteX4" fmla="*/ 641771 w 1283542"/>
                  <a:gd name="connsiteY4" fmla="*/ 0 h 1283542"/>
                  <a:gd name="connsiteX5" fmla="*/ 1283542 w 1283542"/>
                  <a:gd name="connsiteY5" fmla="*/ 641771 h 1283542"/>
                  <a:gd name="connsiteX6" fmla="*/ 641771 w 1283542"/>
                  <a:gd name="connsiteY6" fmla="*/ 1283542 h 1283542"/>
                  <a:gd name="connsiteX7" fmla="*/ 391965 w 1283542"/>
                  <a:gd name="connsiteY7" fmla="*/ 1233109 h 1283542"/>
                  <a:gd name="connsiteX8" fmla="*/ 402045 w 1283542"/>
                  <a:gd name="connsiteY8" fmla="*/ 1280388 h 1283542"/>
                  <a:gd name="connsiteX0" fmla="*/ 310605 w 1283542"/>
                  <a:gd name="connsiteY0" fmla="*/ 1188948 h 1283542"/>
                  <a:gd name="connsiteX1" fmla="*/ 266487 w 1283542"/>
                  <a:gd name="connsiteY1" fmla="*/ 1160354 h 1283542"/>
                  <a:gd name="connsiteX2" fmla="*/ 187971 w 1283542"/>
                  <a:gd name="connsiteY2" fmla="*/ 1095572 h 1283542"/>
                  <a:gd name="connsiteX3" fmla="*/ 0 w 1283542"/>
                  <a:gd name="connsiteY3" fmla="*/ 641771 h 1283542"/>
                  <a:gd name="connsiteX4" fmla="*/ 641771 w 1283542"/>
                  <a:gd name="connsiteY4" fmla="*/ 0 h 1283542"/>
                  <a:gd name="connsiteX5" fmla="*/ 1283542 w 1283542"/>
                  <a:gd name="connsiteY5" fmla="*/ 641771 h 1283542"/>
                  <a:gd name="connsiteX6" fmla="*/ 641771 w 1283542"/>
                  <a:gd name="connsiteY6" fmla="*/ 1283542 h 1283542"/>
                  <a:gd name="connsiteX7" fmla="*/ 391965 w 1283542"/>
                  <a:gd name="connsiteY7" fmla="*/ 1233109 h 1283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3542" h="1283542">
                    <a:moveTo>
                      <a:pt x="310605" y="1188948"/>
                    </a:moveTo>
                    <a:lnTo>
                      <a:pt x="266487" y="1160354"/>
                    </a:lnTo>
                    <a:lnTo>
                      <a:pt x="187971" y="1095572"/>
                    </a:lnTo>
                    <a:cubicBezTo>
                      <a:pt x="71833" y="979434"/>
                      <a:pt x="0" y="818991"/>
                      <a:pt x="0" y="641771"/>
                    </a:cubicBezTo>
                    <a:cubicBezTo>
                      <a:pt x="0" y="287331"/>
                      <a:pt x="287331" y="0"/>
                      <a:pt x="641771" y="0"/>
                    </a:cubicBezTo>
                    <a:cubicBezTo>
                      <a:pt x="996211" y="0"/>
                      <a:pt x="1283542" y="287331"/>
                      <a:pt x="1283542" y="641771"/>
                    </a:cubicBezTo>
                    <a:cubicBezTo>
                      <a:pt x="1283542" y="996211"/>
                      <a:pt x="996211" y="1283542"/>
                      <a:pt x="641771" y="1283542"/>
                    </a:cubicBezTo>
                    <a:cubicBezTo>
                      <a:pt x="553161" y="1283542"/>
                      <a:pt x="468745" y="1265584"/>
                      <a:pt x="391965" y="1233109"/>
                    </a:cubicBezTo>
                  </a:path>
                </a:pathLst>
              </a:custGeom>
              <a:noFill/>
              <a:ln w="19050">
                <a:solidFill>
                  <a:srgbClr val="59595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3249508" y="3023166"/>
                <a:ext cx="139700" cy="139700"/>
              </a:xfrm>
              <a:prstGeom prst="ellipse">
                <a:avLst/>
              </a:prstGeom>
              <a:noFill/>
              <a:ln w="19050">
                <a:solidFill>
                  <a:srgbClr val="59595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5" name="直接连接符 54"/>
              <p:cNvCxnSpPr/>
              <p:nvPr/>
            </p:nvCxnSpPr>
            <p:spPr>
              <a:xfrm flipH="1">
                <a:off x="3364229" y="2805302"/>
                <a:ext cx="192611" cy="230846"/>
              </a:xfrm>
              <a:prstGeom prst="line">
                <a:avLst/>
              </a:prstGeom>
              <a:noFill/>
              <a:ln w="19050">
                <a:solidFill>
                  <a:srgbClr val="59595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4" name="任意多边形: 形状 13"/>
            <p:cNvSpPr/>
            <p:nvPr/>
          </p:nvSpPr>
          <p:spPr>
            <a:xfrm>
              <a:off x="3388049" y="3125619"/>
              <a:ext cx="285813" cy="505669"/>
            </a:xfrm>
            <a:custGeom>
              <a:avLst/>
              <a:gdLst>
                <a:gd name="connsiteX0" fmla="*/ 0 w 247650"/>
                <a:gd name="connsiteY0" fmla="*/ 0 h 438150"/>
                <a:gd name="connsiteX1" fmla="*/ 146050 w 247650"/>
                <a:gd name="connsiteY1" fmla="*/ 180975 h 438150"/>
                <a:gd name="connsiteX2" fmla="*/ 247650 w 247650"/>
                <a:gd name="connsiteY2" fmla="*/ 438150 h 438150"/>
                <a:gd name="connsiteX0" fmla="*/ 0 w 247650"/>
                <a:gd name="connsiteY0" fmla="*/ 0 h 438150"/>
                <a:gd name="connsiteX1" fmla="*/ 146050 w 247650"/>
                <a:gd name="connsiteY1" fmla="*/ 180975 h 438150"/>
                <a:gd name="connsiteX2" fmla="*/ 247650 w 247650"/>
                <a:gd name="connsiteY2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650" h="438150">
                  <a:moveTo>
                    <a:pt x="0" y="0"/>
                  </a:moveTo>
                  <a:cubicBezTo>
                    <a:pt x="52387" y="53975"/>
                    <a:pt x="104775" y="107950"/>
                    <a:pt x="146050" y="180975"/>
                  </a:cubicBezTo>
                  <a:cubicBezTo>
                    <a:pt x="187325" y="254000"/>
                    <a:pt x="224630" y="341313"/>
                    <a:pt x="247650" y="438150"/>
                  </a:cubicBezTo>
                </a:path>
              </a:pathLst>
            </a:cu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任意多边形: 形状 34"/>
            <p:cNvSpPr/>
            <p:nvPr/>
          </p:nvSpPr>
          <p:spPr>
            <a:xfrm rot="3337380">
              <a:off x="4119010" y="2989819"/>
              <a:ext cx="1481338" cy="1481337"/>
            </a:xfrm>
            <a:custGeom>
              <a:avLst/>
              <a:gdLst>
                <a:gd name="connsiteX0" fmla="*/ 641771 w 1283542"/>
                <a:gd name="connsiteY0" fmla="*/ 0 h 1283542"/>
                <a:gd name="connsiteX1" fmla="*/ 1283542 w 1283542"/>
                <a:gd name="connsiteY1" fmla="*/ 641771 h 1283542"/>
                <a:gd name="connsiteX2" fmla="*/ 641771 w 1283542"/>
                <a:gd name="connsiteY2" fmla="*/ 1283542 h 1283542"/>
                <a:gd name="connsiteX3" fmla="*/ 391965 w 1283542"/>
                <a:gd name="connsiteY3" fmla="*/ 1233109 h 1283542"/>
                <a:gd name="connsiteX4" fmla="*/ 310605 w 1283542"/>
                <a:gd name="connsiteY4" fmla="*/ 1188948 h 1283542"/>
                <a:gd name="connsiteX5" fmla="*/ 338726 w 1283542"/>
                <a:gd name="connsiteY5" fmla="*/ 1152658 h 1283542"/>
                <a:gd name="connsiteX6" fmla="*/ 297317 w 1283542"/>
                <a:gd name="connsiteY6" fmla="*/ 1120570 h 1283542"/>
                <a:gd name="connsiteX7" fmla="*/ 266487 w 1283542"/>
                <a:gd name="connsiteY7" fmla="*/ 1160354 h 1283542"/>
                <a:gd name="connsiteX8" fmla="*/ 187971 w 1283542"/>
                <a:gd name="connsiteY8" fmla="*/ 1095572 h 1283542"/>
                <a:gd name="connsiteX9" fmla="*/ 0 w 1283542"/>
                <a:gd name="connsiteY9" fmla="*/ 641771 h 1283542"/>
                <a:gd name="connsiteX10" fmla="*/ 641771 w 1283542"/>
                <a:gd name="connsiteY10" fmla="*/ 0 h 1283542"/>
                <a:gd name="connsiteX0" fmla="*/ 641771 w 1283542"/>
                <a:gd name="connsiteY0" fmla="*/ 0 h 1283542"/>
                <a:gd name="connsiteX1" fmla="*/ 1283542 w 1283542"/>
                <a:gd name="connsiteY1" fmla="*/ 641771 h 1283542"/>
                <a:gd name="connsiteX2" fmla="*/ 641771 w 1283542"/>
                <a:gd name="connsiteY2" fmla="*/ 1283542 h 1283542"/>
                <a:gd name="connsiteX3" fmla="*/ 391965 w 1283542"/>
                <a:gd name="connsiteY3" fmla="*/ 1233109 h 1283542"/>
                <a:gd name="connsiteX4" fmla="*/ 310605 w 1283542"/>
                <a:gd name="connsiteY4" fmla="*/ 1188948 h 1283542"/>
                <a:gd name="connsiteX5" fmla="*/ 297317 w 1283542"/>
                <a:gd name="connsiteY5" fmla="*/ 1120570 h 1283542"/>
                <a:gd name="connsiteX6" fmla="*/ 266487 w 1283542"/>
                <a:gd name="connsiteY6" fmla="*/ 1160354 h 1283542"/>
                <a:gd name="connsiteX7" fmla="*/ 187971 w 1283542"/>
                <a:gd name="connsiteY7" fmla="*/ 1095572 h 1283542"/>
                <a:gd name="connsiteX8" fmla="*/ 0 w 1283542"/>
                <a:gd name="connsiteY8" fmla="*/ 641771 h 1283542"/>
                <a:gd name="connsiteX9" fmla="*/ 641771 w 1283542"/>
                <a:gd name="connsiteY9" fmla="*/ 0 h 1283542"/>
                <a:gd name="connsiteX0" fmla="*/ 641771 w 1283542"/>
                <a:gd name="connsiteY0" fmla="*/ 0 h 1283542"/>
                <a:gd name="connsiteX1" fmla="*/ 1283542 w 1283542"/>
                <a:gd name="connsiteY1" fmla="*/ 641771 h 1283542"/>
                <a:gd name="connsiteX2" fmla="*/ 641771 w 1283542"/>
                <a:gd name="connsiteY2" fmla="*/ 1283542 h 1283542"/>
                <a:gd name="connsiteX3" fmla="*/ 391965 w 1283542"/>
                <a:gd name="connsiteY3" fmla="*/ 1233109 h 1283542"/>
                <a:gd name="connsiteX4" fmla="*/ 310605 w 1283542"/>
                <a:gd name="connsiteY4" fmla="*/ 1188948 h 1283542"/>
                <a:gd name="connsiteX5" fmla="*/ 266487 w 1283542"/>
                <a:gd name="connsiteY5" fmla="*/ 1160354 h 1283542"/>
                <a:gd name="connsiteX6" fmla="*/ 187971 w 1283542"/>
                <a:gd name="connsiteY6" fmla="*/ 1095572 h 1283542"/>
                <a:gd name="connsiteX7" fmla="*/ 0 w 1283542"/>
                <a:gd name="connsiteY7" fmla="*/ 641771 h 1283542"/>
                <a:gd name="connsiteX8" fmla="*/ 641771 w 1283542"/>
                <a:gd name="connsiteY8" fmla="*/ 0 h 1283542"/>
                <a:gd name="connsiteX0" fmla="*/ 310605 w 1283542"/>
                <a:gd name="connsiteY0" fmla="*/ 1188948 h 1283542"/>
                <a:gd name="connsiteX1" fmla="*/ 266487 w 1283542"/>
                <a:gd name="connsiteY1" fmla="*/ 1160354 h 1283542"/>
                <a:gd name="connsiteX2" fmla="*/ 187971 w 1283542"/>
                <a:gd name="connsiteY2" fmla="*/ 1095572 h 1283542"/>
                <a:gd name="connsiteX3" fmla="*/ 0 w 1283542"/>
                <a:gd name="connsiteY3" fmla="*/ 641771 h 1283542"/>
                <a:gd name="connsiteX4" fmla="*/ 641771 w 1283542"/>
                <a:gd name="connsiteY4" fmla="*/ 0 h 1283542"/>
                <a:gd name="connsiteX5" fmla="*/ 1283542 w 1283542"/>
                <a:gd name="connsiteY5" fmla="*/ 641771 h 1283542"/>
                <a:gd name="connsiteX6" fmla="*/ 641771 w 1283542"/>
                <a:gd name="connsiteY6" fmla="*/ 1283542 h 1283542"/>
                <a:gd name="connsiteX7" fmla="*/ 391965 w 1283542"/>
                <a:gd name="connsiteY7" fmla="*/ 1233109 h 1283542"/>
                <a:gd name="connsiteX8" fmla="*/ 402045 w 1283542"/>
                <a:gd name="connsiteY8" fmla="*/ 1280388 h 1283542"/>
                <a:gd name="connsiteX0" fmla="*/ 310605 w 1283542"/>
                <a:gd name="connsiteY0" fmla="*/ 1188948 h 1283542"/>
                <a:gd name="connsiteX1" fmla="*/ 266487 w 1283542"/>
                <a:gd name="connsiteY1" fmla="*/ 1160354 h 1283542"/>
                <a:gd name="connsiteX2" fmla="*/ 187971 w 1283542"/>
                <a:gd name="connsiteY2" fmla="*/ 1095572 h 1283542"/>
                <a:gd name="connsiteX3" fmla="*/ 0 w 1283542"/>
                <a:gd name="connsiteY3" fmla="*/ 641771 h 1283542"/>
                <a:gd name="connsiteX4" fmla="*/ 641771 w 1283542"/>
                <a:gd name="connsiteY4" fmla="*/ 0 h 1283542"/>
                <a:gd name="connsiteX5" fmla="*/ 1283542 w 1283542"/>
                <a:gd name="connsiteY5" fmla="*/ 641771 h 1283542"/>
                <a:gd name="connsiteX6" fmla="*/ 641771 w 1283542"/>
                <a:gd name="connsiteY6" fmla="*/ 1283542 h 1283542"/>
                <a:gd name="connsiteX7" fmla="*/ 391965 w 1283542"/>
                <a:gd name="connsiteY7" fmla="*/ 1233109 h 1283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542" h="1283542">
                  <a:moveTo>
                    <a:pt x="310605" y="1188948"/>
                  </a:moveTo>
                  <a:lnTo>
                    <a:pt x="266487" y="1160354"/>
                  </a:lnTo>
                  <a:lnTo>
                    <a:pt x="187971" y="1095572"/>
                  </a:lnTo>
                  <a:cubicBezTo>
                    <a:pt x="71833" y="979434"/>
                    <a:pt x="0" y="818991"/>
                    <a:pt x="0" y="641771"/>
                  </a:cubicBezTo>
                  <a:cubicBezTo>
                    <a:pt x="0" y="287331"/>
                    <a:pt x="287331" y="0"/>
                    <a:pt x="641771" y="0"/>
                  </a:cubicBezTo>
                  <a:cubicBezTo>
                    <a:pt x="996211" y="0"/>
                    <a:pt x="1283542" y="287331"/>
                    <a:pt x="1283542" y="641771"/>
                  </a:cubicBezTo>
                  <a:cubicBezTo>
                    <a:pt x="1283542" y="996211"/>
                    <a:pt x="996211" y="1283542"/>
                    <a:pt x="641771" y="1283542"/>
                  </a:cubicBezTo>
                  <a:cubicBezTo>
                    <a:pt x="553161" y="1283542"/>
                    <a:pt x="468745" y="1265584"/>
                    <a:pt x="391965" y="1233109"/>
                  </a:cubicBezTo>
                </a:path>
              </a:pathLst>
            </a:cu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 rot="2949256">
              <a:off x="3621258" y="3692986"/>
              <a:ext cx="161228" cy="161228"/>
            </a:xfrm>
            <a:prstGeom prst="ellipse">
              <a:avLst/>
            </a:pr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 rot="2949256" flipH="1">
              <a:off x="3847705" y="3633597"/>
              <a:ext cx="222293" cy="266420"/>
            </a:xfrm>
            <a:prstGeom prst="line">
              <a:avLst/>
            </a:pr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8" name="任意多边形: 形状 33"/>
            <p:cNvSpPr/>
            <p:nvPr/>
          </p:nvSpPr>
          <p:spPr>
            <a:xfrm rot="2949256">
              <a:off x="3452246" y="3877183"/>
              <a:ext cx="285813" cy="505669"/>
            </a:xfrm>
            <a:custGeom>
              <a:avLst/>
              <a:gdLst>
                <a:gd name="connsiteX0" fmla="*/ 0 w 247650"/>
                <a:gd name="connsiteY0" fmla="*/ 0 h 438150"/>
                <a:gd name="connsiteX1" fmla="*/ 146050 w 247650"/>
                <a:gd name="connsiteY1" fmla="*/ 180975 h 438150"/>
                <a:gd name="connsiteX2" fmla="*/ 247650 w 247650"/>
                <a:gd name="connsiteY2" fmla="*/ 438150 h 438150"/>
                <a:gd name="connsiteX0" fmla="*/ 0 w 247650"/>
                <a:gd name="connsiteY0" fmla="*/ 0 h 438150"/>
                <a:gd name="connsiteX1" fmla="*/ 146050 w 247650"/>
                <a:gd name="connsiteY1" fmla="*/ 180975 h 438150"/>
                <a:gd name="connsiteX2" fmla="*/ 247650 w 247650"/>
                <a:gd name="connsiteY2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650" h="438150">
                  <a:moveTo>
                    <a:pt x="0" y="0"/>
                  </a:moveTo>
                  <a:cubicBezTo>
                    <a:pt x="52387" y="53975"/>
                    <a:pt x="104775" y="107950"/>
                    <a:pt x="146050" y="180975"/>
                  </a:cubicBezTo>
                  <a:cubicBezTo>
                    <a:pt x="187325" y="254000"/>
                    <a:pt x="224630" y="341313"/>
                    <a:pt x="247650" y="438150"/>
                  </a:cubicBezTo>
                </a:path>
              </a:pathLst>
            </a:cu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任意多边形: 形状 50"/>
            <p:cNvSpPr/>
            <p:nvPr/>
          </p:nvSpPr>
          <p:spPr>
            <a:xfrm rot="6458087">
              <a:off x="3446677" y="4677675"/>
              <a:ext cx="1481338" cy="1481337"/>
            </a:xfrm>
            <a:custGeom>
              <a:avLst/>
              <a:gdLst>
                <a:gd name="connsiteX0" fmla="*/ 641771 w 1283542"/>
                <a:gd name="connsiteY0" fmla="*/ 0 h 1283542"/>
                <a:gd name="connsiteX1" fmla="*/ 1283542 w 1283542"/>
                <a:gd name="connsiteY1" fmla="*/ 641771 h 1283542"/>
                <a:gd name="connsiteX2" fmla="*/ 641771 w 1283542"/>
                <a:gd name="connsiteY2" fmla="*/ 1283542 h 1283542"/>
                <a:gd name="connsiteX3" fmla="*/ 391965 w 1283542"/>
                <a:gd name="connsiteY3" fmla="*/ 1233109 h 1283542"/>
                <a:gd name="connsiteX4" fmla="*/ 310605 w 1283542"/>
                <a:gd name="connsiteY4" fmla="*/ 1188948 h 1283542"/>
                <a:gd name="connsiteX5" fmla="*/ 338726 w 1283542"/>
                <a:gd name="connsiteY5" fmla="*/ 1152658 h 1283542"/>
                <a:gd name="connsiteX6" fmla="*/ 297317 w 1283542"/>
                <a:gd name="connsiteY6" fmla="*/ 1120570 h 1283542"/>
                <a:gd name="connsiteX7" fmla="*/ 266487 w 1283542"/>
                <a:gd name="connsiteY7" fmla="*/ 1160354 h 1283542"/>
                <a:gd name="connsiteX8" fmla="*/ 187971 w 1283542"/>
                <a:gd name="connsiteY8" fmla="*/ 1095572 h 1283542"/>
                <a:gd name="connsiteX9" fmla="*/ 0 w 1283542"/>
                <a:gd name="connsiteY9" fmla="*/ 641771 h 1283542"/>
                <a:gd name="connsiteX10" fmla="*/ 641771 w 1283542"/>
                <a:gd name="connsiteY10" fmla="*/ 0 h 1283542"/>
                <a:gd name="connsiteX0" fmla="*/ 641771 w 1283542"/>
                <a:gd name="connsiteY0" fmla="*/ 0 h 1283542"/>
                <a:gd name="connsiteX1" fmla="*/ 1283542 w 1283542"/>
                <a:gd name="connsiteY1" fmla="*/ 641771 h 1283542"/>
                <a:gd name="connsiteX2" fmla="*/ 641771 w 1283542"/>
                <a:gd name="connsiteY2" fmla="*/ 1283542 h 1283542"/>
                <a:gd name="connsiteX3" fmla="*/ 391965 w 1283542"/>
                <a:gd name="connsiteY3" fmla="*/ 1233109 h 1283542"/>
                <a:gd name="connsiteX4" fmla="*/ 310605 w 1283542"/>
                <a:gd name="connsiteY4" fmla="*/ 1188948 h 1283542"/>
                <a:gd name="connsiteX5" fmla="*/ 297317 w 1283542"/>
                <a:gd name="connsiteY5" fmla="*/ 1120570 h 1283542"/>
                <a:gd name="connsiteX6" fmla="*/ 266487 w 1283542"/>
                <a:gd name="connsiteY6" fmla="*/ 1160354 h 1283542"/>
                <a:gd name="connsiteX7" fmla="*/ 187971 w 1283542"/>
                <a:gd name="connsiteY7" fmla="*/ 1095572 h 1283542"/>
                <a:gd name="connsiteX8" fmla="*/ 0 w 1283542"/>
                <a:gd name="connsiteY8" fmla="*/ 641771 h 1283542"/>
                <a:gd name="connsiteX9" fmla="*/ 641771 w 1283542"/>
                <a:gd name="connsiteY9" fmla="*/ 0 h 1283542"/>
                <a:gd name="connsiteX0" fmla="*/ 641771 w 1283542"/>
                <a:gd name="connsiteY0" fmla="*/ 0 h 1283542"/>
                <a:gd name="connsiteX1" fmla="*/ 1283542 w 1283542"/>
                <a:gd name="connsiteY1" fmla="*/ 641771 h 1283542"/>
                <a:gd name="connsiteX2" fmla="*/ 641771 w 1283542"/>
                <a:gd name="connsiteY2" fmla="*/ 1283542 h 1283542"/>
                <a:gd name="connsiteX3" fmla="*/ 391965 w 1283542"/>
                <a:gd name="connsiteY3" fmla="*/ 1233109 h 1283542"/>
                <a:gd name="connsiteX4" fmla="*/ 310605 w 1283542"/>
                <a:gd name="connsiteY4" fmla="*/ 1188948 h 1283542"/>
                <a:gd name="connsiteX5" fmla="*/ 266487 w 1283542"/>
                <a:gd name="connsiteY5" fmla="*/ 1160354 h 1283542"/>
                <a:gd name="connsiteX6" fmla="*/ 187971 w 1283542"/>
                <a:gd name="connsiteY6" fmla="*/ 1095572 h 1283542"/>
                <a:gd name="connsiteX7" fmla="*/ 0 w 1283542"/>
                <a:gd name="connsiteY7" fmla="*/ 641771 h 1283542"/>
                <a:gd name="connsiteX8" fmla="*/ 641771 w 1283542"/>
                <a:gd name="connsiteY8" fmla="*/ 0 h 1283542"/>
                <a:gd name="connsiteX0" fmla="*/ 310605 w 1283542"/>
                <a:gd name="connsiteY0" fmla="*/ 1188948 h 1283542"/>
                <a:gd name="connsiteX1" fmla="*/ 266487 w 1283542"/>
                <a:gd name="connsiteY1" fmla="*/ 1160354 h 1283542"/>
                <a:gd name="connsiteX2" fmla="*/ 187971 w 1283542"/>
                <a:gd name="connsiteY2" fmla="*/ 1095572 h 1283542"/>
                <a:gd name="connsiteX3" fmla="*/ 0 w 1283542"/>
                <a:gd name="connsiteY3" fmla="*/ 641771 h 1283542"/>
                <a:gd name="connsiteX4" fmla="*/ 641771 w 1283542"/>
                <a:gd name="connsiteY4" fmla="*/ 0 h 1283542"/>
                <a:gd name="connsiteX5" fmla="*/ 1283542 w 1283542"/>
                <a:gd name="connsiteY5" fmla="*/ 641771 h 1283542"/>
                <a:gd name="connsiteX6" fmla="*/ 641771 w 1283542"/>
                <a:gd name="connsiteY6" fmla="*/ 1283542 h 1283542"/>
                <a:gd name="connsiteX7" fmla="*/ 391965 w 1283542"/>
                <a:gd name="connsiteY7" fmla="*/ 1233109 h 1283542"/>
                <a:gd name="connsiteX8" fmla="*/ 402045 w 1283542"/>
                <a:gd name="connsiteY8" fmla="*/ 1280388 h 1283542"/>
                <a:gd name="connsiteX0" fmla="*/ 310605 w 1283542"/>
                <a:gd name="connsiteY0" fmla="*/ 1188948 h 1283542"/>
                <a:gd name="connsiteX1" fmla="*/ 266487 w 1283542"/>
                <a:gd name="connsiteY1" fmla="*/ 1160354 h 1283542"/>
                <a:gd name="connsiteX2" fmla="*/ 187971 w 1283542"/>
                <a:gd name="connsiteY2" fmla="*/ 1095572 h 1283542"/>
                <a:gd name="connsiteX3" fmla="*/ 0 w 1283542"/>
                <a:gd name="connsiteY3" fmla="*/ 641771 h 1283542"/>
                <a:gd name="connsiteX4" fmla="*/ 641771 w 1283542"/>
                <a:gd name="connsiteY4" fmla="*/ 0 h 1283542"/>
                <a:gd name="connsiteX5" fmla="*/ 1283542 w 1283542"/>
                <a:gd name="connsiteY5" fmla="*/ 641771 h 1283542"/>
                <a:gd name="connsiteX6" fmla="*/ 641771 w 1283542"/>
                <a:gd name="connsiteY6" fmla="*/ 1283542 h 1283542"/>
                <a:gd name="connsiteX7" fmla="*/ 391965 w 1283542"/>
                <a:gd name="connsiteY7" fmla="*/ 1233109 h 1283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542" h="1283542">
                  <a:moveTo>
                    <a:pt x="310605" y="1188948"/>
                  </a:moveTo>
                  <a:lnTo>
                    <a:pt x="266487" y="1160354"/>
                  </a:lnTo>
                  <a:lnTo>
                    <a:pt x="187971" y="1095572"/>
                  </a:lnTo>
                  <a:cubicBezTo>
                    <a:pt x="71833" y="979434"/>
                    <a:pt x="0" y="818991"/>
                    <a:pt x="0" y="641771"/>
                  </a:cubicBezTo>
                  <a:cubicBezTo>
                    <a:pt x="0" y="287331"/>
                    <a:pt x="287331" y="0"/>
                    <a:pt x="641771" y="0"/>
                  </a:cubicBezTo>
                  <a:cubicBezTo>
                    <a:pt x="996211" y="0"/>
                    <a:pt x="1283542" y="287331"/>
                    <a:pt x="1283542" y="641771"/>
                  </a:cubicBezTo>
                  <a:cubicBezTo>
                    <a:pt x="1283542" y="996211"/>
                    <a:pt x="996211" y="1283542"/>
                    <a:pt x="641771" y="1283542"/>
                  </a:cubicBezTo>
                  <a:cubicBezTo>
                    <a:pt x="553161" y="1283542"/>
                    <a:pt x="468745" y="1265584"/>
                    <a:pt x="391965" y="1233109"/>
                  </a:cubicBezTo>
                </a:path>
              </a:pathLst>
            </a:cu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 rot="6069963">
              <a:off x="3360124" y="4451754"/>
              <a:ext cx="161228" cy="161228"/>
            </a:xfrm>
            <a:prstGeom prst="ellipse">
              <a:avLst/>
            </a:pr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 rot="6069963" flipH="1">
              <a:off x="3493117" y="4597512"/>
              <a:ext cx="222293" cy="266420"/>
            </a:xfrm>
            <a:prstGeom prst="line">
              <a:avLst/>
            </a:pr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6" name="椭圆 55"/>
          <p:cNvSpPr/>
          <p:nvPr/>
        </p:nvSpPr>
        <p:spPr>
          <a:xfrm rot="249256">
            <a:off x="989712" y="2146526"/>
            <a:ext cx="1258847" cy="1258845"/>
          </a:xfrm>
          <a:prstGeom prst="ellipse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7" name="圆角矩形 3"/>
          <p:cNvSpPr/>
          <p:nvPr/>
        </p:nvSpPr>
        <p:spPr>
          <a:xfrm rot="2949256">
            <a:off x="1064220" y="2226857"/>
            <a:ext cx="1103584" cy="1103583"/>
          </a:xfrm>
          <a:prstGeom prst="roundRect">
            <a:avLst>
              <a:gd name="adj" fmla="val 50000"/>
            </a:avLst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8" name="TextBox 21"/>
          <p:cNvSpPr txBox="1">
            <a:spLocks noChangeArrowheads="1"/>
          </p:cNvSpPr>
          <p:nvPr/>
        </p:nvSpPr>
        <p:spPr bwMode="auto">
          <a:xfrm>
            <a:off x="1205264" y="2598972"/>
            <a:ext cx="815622" cy="353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7" tIns="68584" rIns="137167" bIns="68584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数据集</a:t>
            </a:r>
            <a:endParaRPr lang="id-ID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2" name="TextBox 21"/>
          <p:cNvSpPr txBox="1">
            <a:spLocks noChangeArrowheads="1"/>
          </p:cNvSpPr>
          <p:nvPr/>
        </p:nvSpPr>
        <p:spPr bwMode="auto">
          <a:xfrm>
            <a:off x="3021390" y="2443741"/>
            <a:ext cx="738677" cy="277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7" tIns="68584" rIns="137167" bIns="68584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zh-CN" altLang="en-US"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第二部分</a:t>
            </a:r>
            <a:endParaRPr lang="id-ID" altLang="zh-CN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6" name="TextBox 21"/>
          <p:cNvSpPr txBox="1">
            <a:spLocks noChangeArrowheads="1"/>
          </p:cNvSpPr>
          <p:nvPr/>
        </p:nvSpPr>
        <p:spPr bwMode="auto">
          <a:xfrm>
            <a:off x="2527807" y="3726316"/>
            <a:ext cx="738677" cy="277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7" tIns="68584" rIns="137167" bIns="68584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zh-CN" altLang="en-US"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第三部分</a:t>
            </a:r>
            <a:endParaRPr lang="id-ID" altLang="zh-CN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5408707" y="2509093"/>
            <a:ext cx="120941" cy="120941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5408707" y="3967346"/>
            <a:ext cx="120941" cy="120941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5408707" y="1289667"/>
            <a:ext cx="120941" cy="120941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cxnSp>
        <p:nvCxnSpPr>
          <p:cNvPr id="70" name="直接连接符 69" descr="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"/>
          <p:cNvCxnSpPr/>
          <p:nvPr/>
        </p:nvCxnSpPr>
        <p:spPr>
          <a:xfrm>
            <a:off x="3642393" y="1328143"/>
            <a:ext cx="1523233" cy="0"/>
          </a:xfrm>
          <a:prstGeom prst="line">
            <a:avLst/>
          </a:prstGeom>
          <a:noFill/>
          <a:ln w="19050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接连接符 70" descr="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"/>
          <p:cNvCxnSpPr/>
          <p:nvPr/>
        </p:nvCxnSpPr>
        <p:spPr>
          <a:xfrm>
            <a:off x="4194075" y="2546279"/>
            <a:ext cx="971550" cy="0"/>
          </a:xfrm>
          <a:prstGeom prst="line">
            <a:avLst/>
          </a:prstGeom>
          <a:noFill/>
          <a:ln w="19050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直接连接符 71" descr="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"/>
          <p:cNvCxnSpPr/>
          <p:nvPr/>
        </p:nvCxnSpPr>
        <p:spPr>
          <a:xfrm>
            <a:off x="3642393" y="4003679"/>
            <a:ext cx="1523233" cy="0"/>
          </a:xfrm>
          <a:prstGeom prst="line">
            <a:avLst/>
          </a:prstGeom>
          <a:noFill/>
          <a:ln w="19050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0"/>
          <p:cNvSpPr txBox="1">
            <a:spLocks noChangeArrowheads="1"/>
          </p:cNvSpPr>
          <p:nvPr/>
        </p:nvSpPr>
        <p:spPr bwMode="auto">
          <a:xfrm>
            <a:off x="5719682" y="1238918"/>
            <a:ext cx="1464469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b="1" dirty="0">
                <a:solidFill>
                  <a:srgbClr val="40404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来源</a:t>
            </a:r>
            <a:endParaRPr lang="en-US" altLang="zh-CN" sz="1200" b="1" dirty="0">
              <a:solidFill>
                <a:srgbClr val="404040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" name="0"/>
          <p:cNvSpPr txBox="1">
            <a:spLocks noChangeArrowheads="1"/>
          </p:cNvSpPr>
          <p:nvPr/>
        </p:nvSpPr>
        <p:spPr bwMode="auto">
          <a:xfrm>
            <a:off x="5721732" y="1486262"/>
            <a:ext cx="22127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本研究中所采用的数据集来自于波恩大学癫痫中心数据库</a:t>
            </a:r>
            <a:endParaRPr lang="zh-CN" altLang="zh-CN" sz="1100" dirty="0">
              <a:solidFill>
                <a:srgbClr val="404040"/>
              </a:solidFill>
              <a:latin typeface="微软雅黑" panose="020B0503020204020204" pitchFamily="34" charset="-122"/>
            </a:endParaRPr>
          </a:p>
        </p:txBody>
      </p:sp>
      <p:sp>
        <p:nvSpPr>
          <p:cNvPr id="78" name="0"/>
          <p:cNvSpPr txBox="1">
            <a:spLocks noChangeArrowheads="1"/>
          </p:cNvSpPr>
          <p:nvPr/>
        </p:nvSpPr>
        <p:spPr bwMode="auto">
          <a:xfrm>
            <a:off x="5719682" y="2456152"/>
            <a:ext cx="1464469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200" b="1" dirty="0">
                <a:solidFill>
                  <a:srgbClr val="40404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组成</a:t>
            </a:r>
            <a:endParaRPr lang="en-US" altLang="zh-CN" sz="1200" b="1" dirty="0">
              <a:solidFill>
                <a:srgbClr val="404040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0"/>
          <p:cNvSpPr txBox="1">
            <a:spLocks noChangeArrowheads="1"/>
          </p:cNvSpPr>
          <p:nvPr/>
        </p:nvSpPr>
        <p:spPr bwMode="auto">
          <a:xfrm>
            <a:off x="5721732" y="2703496"/>
            <a:ext cx="318319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其中包含</a:t>
            </a:r>
            <a:r>
              <a:rPr lang="zh-CN" altLang="en-US" sz="1100" b="1" dirty="0">
                <a:solidFill>
                  <a:srgbClr val="404040"/>
                </a:solidFill>
                <a:latin typeface="微软雅黑" panose="020B0503020204020204" pitchFamily="34" charset="-122"/>
              </a:rPr>
              <a:t>五组</a:t>
            </a:r>
            <a:r>
              <a:rPr lang="zh-CN" altLang="en-US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数据</a:t>
            </a:r>
            <a:r>
              <a:rPr lang="en-US" altLang="zh-CN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(</a:t>
            </a:r>
            <a:r>
              <a:rPr lang="zh-CN" altLang="en-US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用</a:t>
            </a:r>
            <a:r>
              <a:rPr lang="en-US" altLang="zh-CN" sz="1100" b="1" dirty="0">
                <a:solidFill>
                  <a:srgbClr val="404040"/>
                </a:solidFill>
                <a:latin typeface="微软雅黑" panose="020B0503020204020204" pitchFamily="34" charset="-122"/>
              </a:rPr>
              <a:t>A-E</a:t>
            </a:r>
            <a:r>
              <a:rPr lang="zh-CN" altLang="en-US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表示</a:t>
            </a:r>
            <a:r>
              <a:rPr lang="en-US" altLang="zh-CN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)</a:t>
            </a:r>
          </a:p>
          <a:p>
            <a:r>
              <a:rPr lang="en-US" altLang="zh-CN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组 </a:t>
            </a:r>
            <a:r>
              <a:rPr lang="en-US" altLang="zh-CN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(</a:t>
            </a:r>
            <a:r>
              <a:rPr lang="zh-CN" altLang="en-US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健康志愿者睁眼时正常脑电信号</a:t>
            </a:r>
            <a:r>
              <a:rPr lang="en-US" altLang="zh-CN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)</a:t>
            </a:r>
          </a:p>
          <a:p>
            <a:r>
              <a:rPr lang="en-US" altLang="zh-CN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组 </a:t>
            </a:r>
            <a:r>
              <a:rPr lang="en-US" altLang="zh-CN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(</a:t>
            </a:r>
            <a:r>
              <a:rPr lang="zh-CN" altLang="en-US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健康志愿者睁眼时正常脑电信号</a:t>
            </a:r>
            <a:r>
              <a:rPr lang="en-US" altLang="zh-CN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)</a:t>
            </a:r>
          </a:p>
          <a:p>
            <a:r>
              <a:rPr lang="en-US" altLang="zh-CN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C</a:t>
            </a:r>
            <a:r>
              <a:rPr lang="zh-CN" altLang="en-US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组 </a:t>
            </a:r>
            <a:r>
              <a:rPr lang="en-US" altLang="zh-CN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(</a:t>
            </a:r>
            <a:r>
              <a:rPr lang="zh-CN" altLang="en-US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癫痫患者发作间期病灶外的脑电信号</a:t>
            </a:r>
            <a:r>
              <a:rPr lang="en-US" altLang="zh-CN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)</a:t>
            </a:r>
          </a:p>
          <a:p>
            <a:r>
              <a:rPr lang="en-US" altLang="zh-CN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D</a:t>
            </a:r>
            <a:r>
              <a:rPr lang="zh-CN" altLang="en-US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组 </a:t>
            </a:r>
            <a:r>
              <a:rPr lang="en-US" altLang="zh-CN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(</a:t>
            </a:r>
            <a:r>
              <a:rPr lang="zh-CN" altLang="en-US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癫痫患者发作间期病灶区的脑电信号</a:t>
            </a:r>
            <a:r>
              <a:rPr lang="en-US" altLang="zh-CN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)</a:t>
            </a:r>
          </a:p>
          <a:p>
            <a:r>
              <a:rPr lang="en-US" altLang="zh-CN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E</a:t>
            </a:r>
            <a:r>
              <a:rPr lang="zh-CN" altLang="en-US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组  </a:t>
            </a:r>
            <a:r>
              <a:rPr lang="en-US" altLang="zh-CN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(</a:t>
            </a:r>
            <a:r>
              <a:rPr lang="zh-CN" altLang="en-US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癫痫患者发作期的脑电信号</a:t>
            </a:r>
            <a:r>
              <a:rPr lang="en-US" altLang="zh-CN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)</a:t>
            </a:r>
            <a:endParaRPr lang="zh-CN" altLang="zh-CN" sz="1100" dirty="0">
              <a:solidFill>
                <a:srgbClr val="404040"/>
              </a:solidFill>
              <a:latin typeface="微软雅黑" panose="020B0503020204020204" pitchFamily="34" charset="-122"/>
            </a:endParaRPr>
          </a:p>
        </p:txBody>
      </p:sp>
      <p:sp>
        <p:nvSpPr>
          <p:cNvPr id="80" name="0"/>
          <p:cNvSpPr txBox="1">
            <a:spLocks noChangeArrowheads="1"/>
          </p:cNvSpPr>
          <p:nvPr/>
        </p:nvSpPr>
        <p:spPr bwMode="auto">
          <a:xfrm>
            <a:off x="5741177" y="3886378"/>
            <a:ext cx="1464469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200" b="1" dirty="0">
                <a:solidFill>
                  <a:srgbClr val="40404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内容</a:t>
            </a:r>
            <a:endParaRPr lang="en-US" altLang="zh-CN" sz="1200" b="1" dirty="0">
              <a:solidFill>
                <a:srgbClr val="404040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" name="0"/>
          <p:cNvSpPr txBox="1">
            <a:spLocks noChangeArrowheads="1"/>
          </p:cNvSpPr>
          <p:nvPr/>
        </p:nvSpPr>
        <p:spPr bwMode="auto">
          <a:xfrm>
            <a:off x="5743227" y="4133722"/>
            <a:ext cx="24716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每组包含</a:t>
            </a:r>
            <a:r>
              <a:rPr lang="en-US" altLang="zh-CN" sz="1100" b="1" dirty="0">
                <a:solidFill>
                  <a:srgbClr val="404040"/>
                </a:solidFill>
                <a:latin typeface="微软雅黑" panose="020B0503020204020204" pitchFamily="34" charset="-122"/>
              </a:rPr>
              <a:t>100</a:t>
            </a:r>
            <a:r>
              <a:rPr lang="zh-CN" altLang="en-US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个持续</a:t>
            </a:r>
            <a:r>
              <a:rPr lang="en-US" altLang="zh-CN" sz="1100" b="1" dirty="0">
                <a:solidFill>
                  <a:srgbClr val="404040"/>
                </a:solidFill>
                <a:latin typeface="微软雅黑" panose="020B0503020204020204" pitchFamily="34" charset="-122"/>
              </a:rPr>
              <a:t>23.6s</a:t>
            </a:r>
            <a:r>
              <a:rPr lang="zh-CN" altLang="en-US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的单通道脑电片段，每个片段包含</a:t>
            </a:r>
            <a:r>
              <a:rPr lang="en-US" altLang="zh-CN" sz="1100" b="1" dirty="0">
                <a:solidFill>
                  <a:srgbClr val="404040"/>
                </a:solidFill>
                <a:latin typeface="微软雅黑" panose="020B0503020204020204" pitchFamily="34" charset="-122"/>
              </a:rPr>
              <a:t>4097</a:t>
            </a:r>
            <a:r>
              <a:rPr lang="zh-CN" altLang="en-US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个数据点</a:t>
            </a:r>
            <a:r>
              <a:rPr lang="en-US" altLang="zh-CN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,</a:t>
            </a:r>
            <a:r>
              <a:rPr lang="zh-CN" altLang="en-US" sz="1100" dirty="0">
                <a:solidFill>
                  <a:srgbClr val="404040"/>
                </a:solidFill>
                <a:latin typeface="微软雅黑" panose="020B0503020204020204" pitchFamily="34" charset="-122"/>
              </a:rPr>
              <a:t>脑电信号采样频率为</a:t>
            </a:r>
            <a:r>
              <a:rPr lang="en-US" altLang="zh-CN" sz="1100" b="1" dirty="0">
                <a:solidFill>
                  <a:srgbClr val="404040"/>
                </a:solidFill>
                <a:latin typeface="微软雅黑" panose="020B0503020204020204" pitchFamily="34" charset="-122"/>
              </a:rPr>
              <a:t>173.61Hz</a:t>
            </a:r>
            <a:endParaRPr lang="zh-CN" altLang="zh-CN" sz="1100" dirty="0">
              <a:solidFill>
                <a:srgbClr val="404040"/>
              </a:solidFill>
              <a:latin typeface="微软雅黑" panose="020B0503020204020204" pitchFamily="34" charset="-122"/>
            </a:endParaRPr>
          </a:p>
        </p:txBody>
      </p:sp>
      <p:sp>
        <p:nvSpPr>
          <p:cNvPr id="82" name="文本框 59"/>
          <p:cNvSpPr txBox="1"/>
          <p:nvPr/>
        </p:nvSpPr>
        <p:spPr>
          <a:xfrm>
            <a:off x="733374" y="226937"/>
            <a:ext cx="2095898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数据集介绍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8E2CB7-130E-4197-89D1-C02C0FCE8FD6}"/>
              </a:ext>
            </a:extLst>
          </p:cNvPr>
          <p:cNvSpPr/>
          <p:nvPr/>
        </p:nvSpPr>
        <p:spPr>
          <a:xfrm>
            <a:off x="517022" y="53278"/>
            <a:ext cx="1936793" cy="739734"/>
          </a:xfrm>
          <a:prstGeom prst="rect">
            <a:avLst/>
          </a:prstGeom>
          <a:noFill/>
          <a:ln>
            <a:solidFill>
              <a:srgbClr val="9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4BFEE5B2-7C2D-4A62-975E-0888F2CBDC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80502" y="1516197"/>
            <a:ext cx="205200" cy="205200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F8F2A28C-E4D0-4350-B3FD-A1BC5122B05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83800" y="2716133"/>
            <a:ext cx="205200" cy="205200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B42AA3F7-3AF5-4A05-BA89-ED41ED25E6CB}"/>
              </a:ext>
            </a:extLst>
          </p:cNvPr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53634" y="4030027"/>
            <a:ext cx="226800" cy="2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7" grpId="0"/>
      <p:bldP spid="28" grpId="0" animBg="1"/>
      <p:bldP spid="29" grpId="0" animBg="1"/>
      <p:bldP spid="30" grpId="0" animBg="1"/>
      <p:bldP spid="31" grpId="0" animBg="1"/>
      <p:bldP spid="56" grpId="0" animBg="1"/>
      <p:bldP spid="57" grpId="0" animBg="1"/>
      <p:bldP spid="58" grpId="0"/>
      <p:bldP spid="62" grpId="0"/>
      <p:bldP spid="66" grpId="0"/>
      <p:bldP spid="67" grpId="0" animBg="1"/>
      <p:bldP spid="68" grpId="0" animBg="1"/>
      <p:bldP spid="69" grpId="0" animBg="1"/>
      <p:bldP spid="76" grpId="0"/>
      <p:bldP spid="77" grpId="0"/>
      <p:bldP spid="78" grpId="0"/>
      <p:bldP spid="79" grpId="0"/>
      <p:bldP spid="80" grpId="0"/>
      <p:bldP spid="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9DA61D-96A7-4776-A553-294AA1AA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8</a:t>
            </a:fld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B0EAC2C-7326-4E8E-8769-7867B72A4A4C}"/>
              </a:ext>
            </a:extLst>
          </p:cNvPr>
          <p:cNvGrpSpPr/>
          <p:nvPr/>
        </p:nvGrpSpPr>
        <p:grpSpPr>
          <a:xfrm>
            <a:off x="1" y="248836"/>
            <a:ext cx="9143999" cy="360040"/>
            <a:chOff x="1" y="404664"/>
            <a:chExt cx="8719310" cy="2160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9BE8CEF-7279-4860-9E9A-39D5F9AE32EC}"/>
                </a:ext>
              </a:extLst>
            </p:cNvPr>
            <p:cNvSpPr/>
            <p:nvPr/>
          </p:nvSpPr>
          <p:spPr>
            <a:xfrm>
              <a:off x="1" y="404664"/>
              <a:ext cx="493009" cy="216024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19FBD83-7864-4E01-9356-9EEA812F6B56}"/>
                </a:ext>
              </a:extLst>
            </p:cNvPr>
            <p:cNvSpPr/>
            <p:nvPr/>
          </p:nvSpPr>
          <p:spPr>
            <a:xfrm>
              <a:off x="3115044" y="404664"/>
              <a:ext cx="761947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6B95D32-7D89-430A-8C0C-51607AC1A66A}"/>
                </a:ext>
              </a:extLst>
            </p:cNvPr>
            <p:cNvSpPr/>
            <p:nvPr/>
          </p:nvSpPr>
          <p:spPr>
            <a:xfrm>
              <a:off x="3873856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AD5130E-ADC8-46A4-82AA-09D6EF5A0947}"/>
                </a:ext>
              </a:extLst>
            </p:cNvPr>
            <p:cNvSpPr/>
            <p:nvPr/>
          </p:nvSpPr>
          <p:spPr>
            <a:xfrm>
              <a:off x="4842320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C2A04D4-527A-4ABC-9EFF-6BCE18BCE405}"/>
                </a:ext>
              </a:extLst>
            </p:cNvPr>
            <p:cNvSpPr/>
            <p:nvPr/>
          </p:nvSpPr>
          <p:spPr>
            <a:xfrm>
              <a:off x="5810784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811E64B-2F67-4178-A928-BADABD9C9BBF}"/>
                </a:ext>
              </a:extLst>
            </p:cNvPr>
            <p:cNvSpPr/>
            <p:nvPr/>
          </p:nvSpPr>
          <p:spPr>
            <a:xfrm>
              <a:off x="6779248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952376F-7688-463D-B325-08F9E1EC0A24}"/>
                </a:ext>
              </a:extLst>
            </p:cNvPr>
            <p:cNvSpPr/>
            <p:nvPr/>
          </p:nvSpPr>
          <p:spPr>
            <a:xfrm>
              <a:off x="7747711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id="{6193C3FA-79D9-4AFD-AC67-0C5FC1CAF2FA}"/>
              </a:ext>
            </a:extLst>
          </p:cNvPr>
          <p:cNvSpPr txBox="1">
            <a:spLocks/>
          </p:cNvSpPr>
          <p:nvPr/>
        </p:nvSpPr>
        <p:spPr>
          <a:xfrm>
            <a:off x="6847529" y="4747679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685800" rtl="0" eaLnBrk="1" latinLnBrk="0" hangingPunct="1"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CBECEF1-1935-4692-9C86-5FD89D9EDF46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A668FC2-F238-413B-ABD9-AC7F959B2C39}"/>
              </a:ext>
            </a:extLst>
          </p:cNvPr>
          <p:cNvSpPr/>
          <p:nvPr/>
        </p:nvSpPr>
        <p:spPr>
          <a:xfrm>
            <a:off x="517021" y="53278"/>
            <a:ext cx="2749747" cy="739734"/>
          </a:xfrm>
          <a:prstGeom prst="rect">
            <a:avLst/>
          </a:prstGeom>
          <a:noFill/>
          <a:ln>
            <a:solidFill>
              <a:srgbClr val="9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9">
            <a:extLst>
              <a:ext uri="{FF2B5EF4-FFF2-40B4-BE49-F238E27FC236}">
                <a16:creationId xmlns:a16="http://schemas.microsoft.com/office/drawing/2014/main" id="{CC0F4A70-9141-42AB-8EA3-1565A153F300}"/>
              </a:ext>
            </a:extLst>
          </p:cNvPr>
          <p:cNvSpPr txBox="1"/>
          <p:nvPr/>
        </p:nvSpPr>
        <p:spPr>
          <a:xfrm>
            <a:off x="864021" y="226937"/>
            <a:ext cx="233449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脑电信号时序图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8D374AA-644D-4420-8FA6-382DD426EC7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44" t="8887" r="2615" b="5719"/>
          <a:stretch/>
        </p:blipFill>
        <p:spPr>
          <a:xfrm>
            <a:off x="1005293" y="810169"/>
            <a:ext cx="7133415" cy="3523161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368ECF9-DFD3-469E-9B2A-3B28E97D712B}"/>
              </a:ext>
            </a:extLst>
          </p:cNvPr>
          <p:cNvSpPr txBox="1"/>
          <p:nvPr/>
        </p:nvSpPr>
        <p:spPr>
          <a:xfrm>
            <a:off x="3412144" y="4298063"/>
            <a:ext cx="23197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图</a:t>
            </a:r>
            <a:r>
              <a:rPr lang="en-US" altLang="zh-CN" b="1" dirty="0">
                <a:latin typeface="+mn-ea"/>
              </a:rPr>
              <a:t>1-1 </a:t>
            </a:r>
            <a:r>
              <a:rPr lang="zh-CN" altLang="en-US" dirty="0">
                <a:latin typeface="+mn-ea"/>
              </a:rPr>
              <a:t>脑电信号时序图</a:t>
            </a:r>
            <a:r>
              <a:rPr lang="en-US" altLang="zh-CN" dirty="0">
                <a:latin typeface="+mn-ea"/>
              </a:rPr>
              <a:t>(A-E)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031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9DA61D-96A7-4776-A553-294AA1AA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B0EAC2C-7326-4E8E-8769-7867B72A4A4C}"/>
              </a:ext>
            </a:extLst>
          </p:cNvPr>
          <p:cNvGrpSpPr/>
          <p:nvPr/>
        </p:nvGrpSpPr>
        <p:grpSpPr>
          <a:xfrm>
            <a:off x="1" y="248836"/>
            <a:ext cx="9143999" cy="360040"/>
            <a:chOff x="1" y="404664"/>
            <a:chExt cx="8719310" cy="2160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9BE8CEF-7279-4860-9E9A-39D5F9AE32EC}"/>
                </a:ext>
              </a:extLst>
            </p:cNvPr>
            <p:cNvSpPr/>
            <p:nvPr/>
          </p:nvSpPr>
          <p:spPr>
            <a:xfrm>
              <a:off x="1" y="404664"/>
              <a:ext cx="493009" cy="216024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AD0C158-7228-419C-A4E7-11895D04B5B4}"/>
                </a:ext>
              </a:extLst>
            </p:cNvPr>
            <p:cNvSpPr/>
            <p:nvPr/>
          </p:nvSpPr>
          <p:spPr>
            <a:xfrm>
              <a:off x="2339849" y="404664"/>
              <a:ext cx="568679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19FBD83-7864-4E01-9356-9EEA812F6B56}"/>
                </a:ext>
              </a:extLst>
            </p:cNvPr>
            <p:cNvSpPr/>
            <p:nvPr/>
          </p:nvSpPr>
          <p:spPr>
            <a:xfrm>
              <a:off x="2905392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6B95D32-7D89-430A-8C0C-51607AC1A66A}"/>
                </a:ext>
              </a:extLst>
            </p:cNvPr>
            <p:cNvSpPr/>
            <p:nvPr/>
          </p:nvSpPr>
          <p:spPr>
            <a:xfrm>
              <a:off x="3873856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AD5130E-ADC8-46A4-82AA-09D6EF5A0947}"/>
                </a:ext>
              </a:extLst>
            </p:cNvPr>
            <p:cNvSpPr/>
            <p:nvPr/>
          </p:nvSpPr>
          <p:spPr>
            <a:xfrm>
              <a:off x="4842320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C2A04D4-527A-4ABC-9EFF-6BCE18BCE405}"/>
                </a:ext>
              </a:extLst>
            </p:cNvPr>
            <p:cNvSpPr/>
            <p:nvPr/>
          </p:nvSpPr>
          <p:spPr>
            <a:xfrm>
              <a:off x="5810784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811E64B-2F67-4178-A928-BADABD9C9BBF}"/>
                </a:ext>
              </a:extLst>
            </p:cNvPr>
            <p:cNvSpPr/>
            <p:nvPr/>
          </p:nvSpPr>
          <p:spPr>
            <a:xfrm>
              <a:off x="6779248" y="404664"/>
              <a:ext cx="971600" cy="216024"/>
            </a:xfrm>
            <a:prstGeom prst="rect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952376F-7688-463D-B325-08F9E1EC0A24}"/>
                </a:ext>
              </a:extLst>
            </p:cNvPr>
            <p:cNvSpPr/>
            <p:nvPr/>
          </p:nvSpPr>
          <p:spPr>
            <a:xfrm>
              <a:off x="7747711" y="404664"/>
              <a:ext cx="971600" cy="216024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id="{6193C3FA-79D9-4AFD-AC67-0C5FC1CAF2FA}"/>
              </a:ext>
            </a:extLst>
          </p:cNvPr>
          <p:cNvSpPr txBox="1">
            <a:spLocks/>
          </p:cNvSpPr>
          <p:nvPr/>
        </p:nvSpPr>
        <p:spPr>
          <a:xfrm>
            <a:off x="6847529" y="4747679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685800" rtl="0" eaLnBrk="1" latinLnBrk="0" hangingPunct="1"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CBECEF1-1935-4692-9C86-5FD89D9EDF46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0" name="文本框 59">
            <a:extLst>
              <a:ext uri="{FF2B5EF4-FFF2-40B4-BE49-F238E27FC236}">
                <a16:creationId xmlns:a16="http://schemas.microsoft.com/office/drawing/2014/main" id="{56B20FC1-9E92-44F0-924B-D335E8610151}"/>
              </a:ext>
            </a:extLst>
          </p:cNvPr>
          <p:cNvSpPr txBox="1"/>
          <p:nvPr/>
        </p:nvSpPr>
        <p:spPr>
          <a:xfrm>
            <a:off x="841662" y="216461"/>
            <a:ext cx="1287512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1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特征提取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A668FC2-F238-413B-ABD9-AC7F959B2C39}"/>
              </a:ext>
            </a:extLst>
          </p:cNvPr>
          <p:cNvSpPr/>
          <p:nvPr/>
        </p:nvSpPr>
        <p:spPr>
          <a:xfrm>
            <a:off x="517022" y="53278"/>
            <a:ext cx="1936793" cy="739734"/>
          </a:xfrm>
          <a:prstGeom prst="rect">
            <a:avLst/>
          </a:prstGeom>
          <a:noFill/>
          <a:ln>
            <a:solidFill>
              <a:srgbClr val="929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33E4D548-B4D5-484B-8CD9-755B31A7D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54" y="764890"/>
            <a:ext cx="2807358" cy="3600275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0232B0BC-1DD6-42C6-A4ED-C335F62AF264}"/>
              </a:ext>
            </a:extLst>
          </p:cNvPr>
          <p:cNvSpPr txBox="1"/>
          <p:nvPr/>
        </p:nvSpPr>
        <p:spPr>
          <a:xfrm>
            <a:off x="1303638" y="4350616"/>
            <a:ext cx="1768590" cy="300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图</a:t>
            </a:r>
            <a:r>
              <a:rPr lang="en-US" altLang="zh-CN" b="1" dirty="0">
                <a:latin typeface="+mn-ea"/>
              </a:rPr>
              <a:t>1-2 </a:t>
            </a:r>
            <a:r>
              <a:rPr lang="zh-CN" altLang="en-US" dirty="0">
                <a:latin typeface="+mn-ea"/>
              </a:rPr>
              <a:t>特征提取框图</a:t>
            </a:r>
          </a:p>
        </p:txBody>
      </p:sp>
      <p:sp>
        <p:nvSpPr>
          <p:cNvPr id="60" name="右箭头 13">
            <a:extLst>
              <a:ext uri="{FF2B5EF4-FFF2-40B4-BE49-F238E27FC236}">
                <a16:creationId xmlns:a16="http://schemas.microsoft.com/office/drawing/2014/main" id="{18EC316D-878F-4E69-A15D-7878B28FF69C}"/>
              </a:ext>
            </a:extLst>
          </p:cNvPr>
          <p:cNvSpPr/>
          <p:nvPr/>
        </p:nvSpPr>
        <p:spPr>
          <a:xfrm>
            <a:off x="3789368" y="2260227"/>
            <a:ext cx="1424187" cy="609600"/>
          </a:xfrm>
          <a:prstGeom prst="rightArrow">
            <a:avLst/>
          </a:prstGeom>
          <a:solidFill>
            <a:srgbClr val="92929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2FFD488-B33E-4411-9FC6-AE1F60F3744B}"/>
              </a:ext>
            </a:extLst>
          </p:cNvPr>
          <p:cNvSpPr/>
          <p:nvPr/>
        </p:nvSpPr>
        <p:spPr>
          <a:xfrm>
            <a:off x="5411311" y="765607"/>
            <a:ext cx="30692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分组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：每个脑电片段以</a:t>
            </a:r>
            <a:r>
              <a:rPr lang="en-US" altLang="zh-CN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1024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个数据点为一组，共可分为</a:t>
            </a:r>
            <a:r>
              <a:rPr lang="en-US" altLang="zh-CN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2000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组脑电数据片段；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2C29CBC-A7A8-468E-AD95-41653CCBB649}"/>
              </a:ext>
            </a:extLst>
          </p:cNvPr>
          <p:cNvSpPr txBox="1"/>
          <p:nvPr/>
        </p:nvSpPr>
        <p:spPr>
          <a:xfrm>
            <a:off x="5411311" y="3058629"/>
            <a:ext cx="3319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8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标准差</a:t>
            </a: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(Std)</a:t>
            </a:r>
            <a:r>
              <a:rPr lang="zh-CN" altLang="en-US" sz="18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、样本熵</a:t>
            </a: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Sampen</a:t>
            </a: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：由小波系数计算得出作为癫痫脑电信号分类的特征向量。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23A5024-7906-493B-A8F0-741AB9AA328D}"/>
              </a:ext>
            </a:extLst>
          </p:cNvPr>
          <p:cNvSpPr txBox="1"/>
          <p:nvPr/>
        </p:nvSpPr>
        <p:spPr>
          <a:xfrm>
            <a:off x="5411311" y="1848109"/>
            <a:ext cx="30692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DWT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表征脑电信号时域及频域信息；表征特定频率子带内的信号性质；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6690DA7-2A71-41ED-8600-5E47349AC290}"/>
              </a:ext>
            </a:extLst>
          </p:cNvPr>
          <p:cNvSpPr txBox="1"/>
          <p:nvPr/>
        </p:nvSpPr>
        <p:spPr>
          <a:xfrm>
            <a:off x="5411311" y="4138690"/>
            <a:ext cx="3319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8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分类</a:t>
            </a: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vs E</a:t>
            </a: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vs E</a:t>
            </a: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vs E</a:t>
            </a: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vs E</a:t>
            </a:r>
            <a:endParaRPr lang="zh-CN" altLang="en-US" sz="18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21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4BB296F-8C5D-4E22-9F65-747105BCB53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fb18e64b-9ce1-f854-bea8-6b5e138156dc"/>
</p:tagLst>
</file>

<file path=ppt/theme/theme1.xml><?xml version="1.0" encoding="utf-8"?>
<a:theme xmlns:a="http://schemas.openxmlformats.org/drawingml/2006/main" name="千图网海量PPT模板www.58pic.com​​​">
  <a:themeElements>
    <a:clrScheme name="深蓝质感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2834"/>
      </a:accent1>
      <a:accent2>
        <a:srgbClr val="FEDA5B"/>
      </a:accent2>
      <a:accent3>
        <a:srgbClr val="F5821F"/>
      </a:accent3>
      <a:accent4>
        <a:srgbClr val="BCBEC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1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3905</TotalTime>
  <Words>2071</Words>
  <Application>Microsoft Office PowerPoint</Application>
  <PresentationFormat>全屏显示(16:9)</PresentationFormat>
  <Paragraphs>269</Paragraphs>
  <Slides>30</Slides>
  <Notes>12</Notes>
  <HiddenSlides>5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Gill Sans</vt:lpstr>
      <vt:lpstr>等线</vt:lpstr>
      <vt:lpstr>方正准圆简体</vt:lpstr>
      <vt:lpstr>华文行楷</vt:lpstr>
      <vt:lpstr>宋体</vt:lpstr>
      <vt:lpstr>微软雅黑</vt:lpstr>
      <vt:lpstr>微软雅黑 Light</vt:lpstr>
      <vt:lpstr>Arial</vt:lpstr>
      <vt:lpstr>Calibri</vt:lpstr>
      <vt:lpstr>Calibri Light</vt:lpstr>
      <vt:lpstr>Cambria Math</vt:lpstr>
      <vt:lpstr>Times New Roman</vt:lpstr>
      <vt:lpstr>Wingdings</vt:lpstr>
      <vt:lpstr>千图网海量PPT模板www.58pic.com​​​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陈 帅华</cp:lastModifiedBy>
  <cp:revision>289</cp:revision>
  <dcterms:created xsi:type="dcterms:W3CDTF">2017-06-30T01:20:51Z</dcterms:created>
  <dcterms:modified xsi:type="dcterms:W3CDTF">2020-04-25T01:06:49Z</dcterms:modified>
</cp:coreProperties>
</file>