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51" r:id="rId2"/>
    <p:sldId id="352" r:id="rId3"/>
    <p:sldId id="302" r:id="rId4"/>
    <p:sldId id="354" r:id="rId5"/>
    <p:sldId id="332" r:id="rId6"/>
    <p:sldId id="315" r:id="rId7"/>
    <p:sldId id="316" r:id="rId8"/>
    <p:sldId id="360" r:id="rId9"/>
    <p:sldId id="355" r:id="rId10"/>
    <p:sldId id="356" r:id="rId11"/>
    <p:sldId id="361" r:id="rId12"/>
    <p:sldId id="363" r:id="rId13"/>
    <p:sldId id="357" r:id="rId14"/>
    <p:sldId id="359" r:id="rId15"/>
    <p:sldId id="362" r:id="rId16"/>
    <p:sldId id="364" r:id="rId17"/>
    <p:sldId id="333" r:id="rId18"/>
    <p:sldId id="365" r:id="rId19"/>
    <p:sldId id="378" r:id="rId20"/>
    <p:sldId id="381" r:id="rId21"/>
    <p:sldId id="366" r:id="rId22"/>
    <p:sldId id="367" r:id="rId23"/>
    <p:sldId id="368" r:id="rId24"/>
    <p:sldId id="383" r:id="rId25"/>
    <p:sldId id="382" r:id="rId26"/>
    <p:sldId id="334" r:id="rId27"/>
    <p:sldId id="384" r:id="rId28"/>
    <p:sldId id="385" r:id="rId29"/>
    <p:sldId id="386" r:id="rId30"/>
    <p:sldId id="353" r:id="rId31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8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7" pos="5647" userDrawn="1">
          <p15:clr>
            <a:srgbClr val="A4A3A4"/>
          </p15:clr>
        </p15:guide>
        <p15:guide id="8" orient="horz" pos="1212" userDrawn="1">
          <p15:clr>
            <a:srgbClr val="A4A3A4"/>
          </p15:clr>
        </p15:guide>
        <p15:guide id="9" orient="horz" pos="2663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929292"/>
    <a:srgbClr val="626262"/>
    <a:srgbClr val="FFFFFF"/>
    <a:srgbClr val="696969"/>
    <a:srgbClr val="979797"/>
    <a:srgbClr val="E6E6E6"/>
    <a:srgbClr val="ACACAC"/>
    <a:srgbClr val="59595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79" autoAdjust="0"/>
  </p:normalViewPr>
  <p:slideViewPr>
    <p:cSldViewPr snapToGrid="0" showGuides="1">
      <p:cViewPr varScale="1">
        <p:scale>
          <a:sx n="104" d="100"/>
          <a:sy n="104" d="100"/>
        </p:scale>
        <p:origin x="878" y="77"/>
      </p:cViewPr>
      <p:guideLst>
        <p:guide orient="horz" pos="2368"/>
        <p:guide pos="2903"/>
        <p:guide orient="horz" pos="2436"/>
        <p:guide pos="90"/>
        <p:guide pos="5647"/>
        <p:guide orient="horz" pos="1212"/>
        <p:guide orient="horz" pos="2663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3398;\&#22823;&#22235;&#23398;&#24180;&#65288;2019-2020&#65289;\&#19979;&#23398;&#26399;\&#27605;&#35774;\&#32467;&#26524;\&#20998;&#31867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3398;\&#22823;&#22235;&#23398;&#24180;&#65288;2019-2020&#65289;\&#19979;&#23398;&#26399;\&#27605;&#35774;\&#32467;&#26524;\&#20998;&#31867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3398;\&#22823;&#22235;&#23398;&#24180;&#65288;2019-2020&#65289;\&#19979;&#23398;&#26399;\&#27605;&#35774;\&#32467;&#26524;\&#20998;&#31867;&#32467;&#2652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n-US" altLang="zh-CN" dirty="0"/>
              <a:t>(A vs E)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综合!$E$64</c:f>
              <c:strCache>
                <c:ptCount val="1"/>
                <c:pt idx="0">
                  <c:v>std_AE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综合!$F$64:$H$64</c:f>
              <c:numCache>
                <c:formatCode>0.00%</c:formatCode>
                <c:ptCount val="3"/>
                <c:pt idx="0">
                  <c:v>0.99541999999999997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C-4051-8D6A-3AE2F189BEEE}"/>
            </c:ext>
          </c:extLst>
        </c:ser>
        <c:ser>
          <c:idx val="1"/>
          <c:order val="1"/>
          <c:tx>
            <c:strRef>
              <c:f>综合!$E$65</c:f>
              <c:strCache>
                <c:ptCount val="1"/>
                <c:pt idx="0">
                  <c:v>std_AE_d1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综合!$F$65:$H$65</c:f>
              <c:numCache>
                <c:formatCode>0.00%</c:formatCode>
                <c:ptCount val="3"/>
                <c:pt idx="0">
                  <c:v>0.86333000000000004</c:v>
                </c:pt>
                <c:pt idx="1">
                  <c:v>0.84750000000000003</c:v>
                </c:pt>
                <c:pt idx="2">
                  <c:v>0.82625000000000004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C-4051-8D6A-3AE2F189BEEE}"/>
            </c:ext>
          </c:extLst>
        </c:ser>
        <c:ser>
          <c:idx val="2"/>
          <c:order val="2"/>
          <c:tx>
            <c:strRef>
              <c:f>综合!$E$66</c:f>
              <c:strCache>
                <c:ptCount val="1"/>
                <c:pt idx="0">
                  <c:v>std_AE_d2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综合!$F$66:$H$66</c:f>
              <c:numCache>
                <c:formatCode>0.00%</c:formatCode>
                <c:ptCount val="3"/>
                <c:pt idx="0">
                  <c:v>0.94499999999999995</c:v>
                </c:pt>
                <c:pt idx="1">
                  <c:v>0.93916999999999995</c:v>
                </c:pt>
                <c:pt idx="2">
                  <c:v>0.91916699999999996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DC-4051-8D6A-3AE2F189BEEE}"/>
            </c:ext>
          </c:extLst>
        </c:ser>
        <c:ser>
          <c:idx val="3"/>
          <c:order val="3"/>
          <c:tx>
            <c:strRef>
              <c:f>综合!$E$67</c:f>
              <c:strCache>
                <c:ptCount val="1"/>
                <c:pt idx="0">
                  <c:v>std_AE_d3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综合!$F$67:$H$67</c:f>
              <c:numCache>
                <c:formatCode>0.00%</c:formatCode>
                <c:ptCount val="3"/>
                <c:pt idx="0">
                  <c:v>0.98499999999999999</c:v>
                </c:pt>
                <c:pt idx="1">
                  <c:v>0.99207999999999996</c:v>
                </c:pt>
                <c:pt idx="2">
                  <c:v>0.98499999999999999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DC-4051-8D6A-3AE2F189BEEE}"/>
            </c:ext>
          </c:extLst>
        </c:ser>
        <c:ser>
          <c:idx val="4"/>
          <c:order val="4"/>
          <c:tx>
            <c:strRef>
              <c:f>综合!$E$68</c:f>
              <c:strCache>
                <c:ptCount val="1"/>
                <c:pt idx="0">
                  <c:v>std_AE_d4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综合!$F$68:$H$68</c:f>
              <c:numCache>
                <c:formatCode>0.00%</c:formatCode>
                <c:ptCount val="3"/>
                <c:pt idx="0">
                  <c:v>0.99250000000000005</c:v>
                </c:pt>
                <c:pt idx="1">
                  <c:v>0.99375000000000002</c:v>
                </c:pt>
                <c:pt idx="2">
                  <c:v>0.99166699999999997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DC-4051-8D6A-3AE2F189BEEE}"/>
            </c:ext>
          </c:extLst>
        </c:ser>
        <c:ser>
          <c:idx val="5"/>
          <c:order val="5"/>
          <c:tx>
            <c:strRef>
              <c:f>综合!$E$69</c:f>
              <c:strCache>
                <c:ptCount val="1"/>
                <c:pt idx="0">
                  <c:v>std_AE_d5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综合!$F$69:$H$69</c:f>
              <c:numCache>
                <c:formatCode>0.00%</c:formatCode>
                <c:ptCount val="3"/>
                <c:pt idx="0">
                  <c:v>0.98499999999999999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DC-4051-8D6A-3AE2F189BEEE}"/>
            </c:ext>
          </c:extLst>
        </c:ser>
        <c:ser>
          <c:idx val="6"/>
          <c:order val="6"/>
          <c:tx>
            <c:strRef>
              <c:f>综合!$E$70</c:f>
              <c:strCache>
                <c:ptCount val="1"/>
                <c:pt idx="0">
                  <c:v>sampen_AE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综合!$F$70:$H$70</c:f>
              <c:numCache>
                <c:formatCode>0.00%</c:formatCode>
                <c:ptCount val="3"/>
                <c:pt idx="0">
                  <c:v>0.95916699999999999</c:v>
                </c:pt>
                <c:pt idx="1">
                  <c:v>0.96</c:v>
                </c:pt>
                <c:pt idx="2">
                  <c:v>0.94625000000000004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DC-4051-8D6A-3AE2F189BEEE}"/>
            </c:ext>
          </c:extLst>
        </c:ser>
        <c:ser>
          <c:idx val="7"/>
          <c:order val="7"/>
          <c:tx>
            <c:strRef>
              <c:f>综合!$E$71</c:f>
              <c:strCache>
                <c:ptCount val="1"/>
                <c:pt idx="0">
                  <c:v>sampen_AE_d1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综合!$F$71:$H$71</c:f>
              <c:numCache>
                <c:formatCode>0.00%</c:formatCode>
                <c:ptCount val="3"/>
                <c:pt idx="0">
                  <c:v>0.95666700000000005</c:v>
                </c:pt>
                <c:pt idx="1">
                  <c:v>0.95625000000000004</c:v>
                </c:pt>
                <c:pt idx="2">
                  <c:v>0.94374999999999998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4DC-4051-8D6A-3AE2F189BEEE}"/>
            </c:ext>
          </c:extLst>
        </c:ser>
        <c:ser>
          <c:idx val="8"/>
          <c:order val="8"/>
          <c:tx>
            <c:strRef>
              <c:f>综合!$E$72</c:f>
              <c:strCache>
                <c:ptCount val="1"/>
                <c:pt idx="0">
                  <c:v>sampen_AE_d2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综合!$F$72:$H$72</c:f>
              <c:numCache>
                <c:formatCode>0.00%</c:formatCode>
                <c:ptCount val="3"/>
                <c:pt idx="0">
                  <c:v>0.89583299999999999</c:v>
                </c:pt>
                <c:pt idx="1">
                  <c:v>0.89333300000000004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DC-4051-8D6A-3AE2F189BEEE}"/>
            </c:ext>
          </c:extLst>
        </c:ser>
        <c:ser>
          <c:idx val="9"/>
          <c:order val="9"/>
          <c:tx>
            <c:strRef>
              <c:f>综合!$E$73</c:f>
              <c:strCache>
                <c:ptCount val="1"/>
                <c:pt idx="0">
                  <c:v>sampen_AE_d3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综合!$F$73:$H$73</c:f>
              <c:numCache>
                <c:formatCode>0.00%</c:formatCode>
                <c:ptCount val="3"/>
                <c:pt idx="0">
                  <c:v>0.79166700000000001</c:v>
                </c:pt>
                <c:pt idx="1">
                  <c:v>0.76833300000000004</c:v>
                </c:pt>
                <c:pt idx="2">
                  <c:v>0.75833300000000003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4DC-4051-8D6A-3AE2F189B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134400"/>
        <c:axId val="672135056"/>
      </c:barChart>
      <c:catAx>
        <c:axId val="67213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2135056"/>
        <c:crosses val="autoZero"/>
        <c:auto val="1"/>
        <c:lblAlgn val="ctr"/>
        <c:lblOffset val="100"/>
        <c:noMultiLvlLbl val="0"/>
      </c:catAx>
      <c:valAx>
        <c:axId val="672135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213440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altLang="zh-CN" sz="1400" b="0" i="0" u="none" strike="noStrike" baseline="0" dirty="0">
                <a:effectLst/>
              </a:rPr>
              <a:t>(A vs E)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综合!$M$64</c:f>
              <c:strCache>
                <c:ptCount val="1"/>
                <c:pt idx="0">
                  <c:v>std_AE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综合!$N$64:$P$64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F-4A97-B01B-3E6EB11E017E}"/>
            </c:ext>
          </c:extLst>
        </c:ser>
        <c:ser>
          <c:idx val="1"/>
          <c:order val="1"/>
          <c:tx>
            <c:strRef>
              <c:f>综合!$M$65</c:f>
              <c:strCache>
                <c:ptCount val="1"/>
                <c:pt idx="0">
                  <c:v>std_AE_d1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综合!$N$65:$P$65</c:f>
              <c:numCache>
                <c:formatCode>0.00%</c:formatCode>
                <c:ptCount val="3"/>
                <c:pt idx="0">
                  <c:v>0.86494000000000004</c:v>
                </c:pt>
                <c:pt idx="1">
                  <c:v>0.84694000000000003</c:v>
                </c:pt>
                <c:pt idx="2">
                  <c:v>0.83115600000000001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3F-4A97-B01B-3E6EB11E017E}"/>
            </c:ext>
          </c:extLst>
        </c:ser>
        <c:ser>
          <c:idx val="2"/>
          <c:order val="2"/>
          <c:tx>
            <c:strRef>
              <c:f>综合!$M$66</c:f>
              <c:strCache>
                <c:ptCount val="1"/>
                <c:pt idx="0">
                  <c:v>std_AE_d2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综合!$N$66:$P$66</c:f>
              <c:numCache>
                <c:formatCode>0.00%</c:formatCode>
                <c:ptCount val="3"/>
                <c:pt idx="0">
                  <c:v>0.94496000000000002</c:v>
                </c:pt>
                <c:pt idx="1">
                  <c:v>0.92478000000000005</c:v>
                </c:pt>
                <c:pt idx="2">
                  <c:v>0.91558099999999998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3F-4A97-B01B-3E6EB11E017E}"/>
            </c:ext>
          </c:extLst>
        </c:ser>
        <c:ser>
          <c:idx val="3"/>
          <c:order val="3"/>
          <c:tx>
            <c:strRef>
              <c:f>综合!$M$67</c:f>
              <c:strCache>
                <c:ptCount val="1"/>
                <c:pt idx="0">
                  <c:v>std_AE_d3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综合!$N$67:$P$67</c:f>
              <c:numCache>
                <c:formatCode>0.00%</c:formatCode>
                <c:ptCount val="3"/>
                <c:pt idx="0">
                  <c:v>0.98594099999999996</c:v>
                </c:pt>
                <c:pt idx="1">
                  <c:v>0.98406000000000005</c:v>
                </c:pt>
                <c:pt idx="2">
                  <c:v>0.98469700000000004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3F-4A97-B01B-3E6EB11E017E}"/>
            </c:ext>
          </c:extLst>
        </c:ser>
        <c:ser>
          <c:idx val="4"/>
          <c:order val="4"/>
          <c:tx>
            <c:strRef>
              <c:f>综合!$M$68</c:f>
              <c:strCache>
                <c:ptCount val="1"/>
                <c:pt idx="0">
                  <c:v>std_AE_d4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综合!$N$68:$P$68</c:f>
              <c:numCache>
                <c:formatCode>0.00%</c:formatCode>
                <c:ptCount val="3"/>
                <c:pt idx="0">
                  <c:v>0.992452</c:v>
                </c:pt>
                <c:pt idx="1">
                  <c:v>0.98721099999999995</c:v>
                </c:pt>
                <c:pt idx="2">
                  <c:v>0.98706099999999997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3F-4A97-B01B-3E6EB11E017E}"/>
            </c:ext>
          </c:extLst>
        </c:ser>
        <c:ser>
          <c:idx val="5"/>
          <c:order val="5"/>
          <c:tx>
            <c:strRef>
              <c:f>综合!$M$69</c:f>
              <c:strCache>
                <c:ptCount val="1"/>
                <c:pt idx="0">
                  <c:v>std_AE_d5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综合!$N$69:$P$69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3F-4A97-B01B-3E6EB11E017E}"/>
            </c:ext>
          </c:extLst>
        </c:ser>
        <c:ser>
          <c:idx val="6"/>
          <c:order val="6"/>
          <c:tx>
            <c:strRef>
              <c:f>综合!$M$70</c:f>
              <c:strCache>
                <c:ptCount val="1"/>
                <c:pt idx="0">
                  <c:v>sampen_AE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综合!$N$70:$P$70</c:f>
              <c:numCache>
                <c:formatCode>0.00%</c:formatCode>
                <c:ptCount val="3"/>
                <c:pt idx="0">
                  <c:v>0.94050500000000004</c:v>
                </c:pt>
                <c:pt idx="1">
                  <c:v>0.95163200000000003</c:v>
                </c:pt>
                <c:pt idx="2">
                  <c:v>0.94012600000000002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3F-4A97-B01B-3E6EB11E017E}"/>
            </c:ext>
          </c:extLst>
        </c:ser>
        <c:ser>
          <c:idx val="7"/>
          <c:order val="7"/>
          <c:tx>
            <c:strRef>
              <c:f>综合!$M$71</c:f>
              <c:strCache>
                <c:ptCount val="1"/>
                <c:pt idx="0">
                  <c:v>sampen_AE_d1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综合!$N$71:$P$71</c:f>
              <c:numCache>
                <c:formatCode>0.00%</c:formatCode>
                <c:ptCount val="3"/>
                <c:pt idx="0">
                  <c:v>0.938191</c:v>
                </c:pt>
                <c:pt idx="1">
                  <c:v>0.95450900000000005</c:v>
                </c:pt>
                <c:pt idx="2">
                  <c:v>0.94208899999999995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3F-4A97-B01B-3E6EB11E017E}"/>
            </c:ext>
          </c:extLst>
        </c:ser>
        <c:ser>
          <c:idx val="8"/>
          <c:order val="8"/>
          <c:tx>
            <c:strRef>
              <c:f>综合!$M$72</c:f>
              <c:strCache>
                <c:ptCount val="1"/>
                <c:pt idx="0">
                  <c:v>sampen_AE_d2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综合!$N$72:$P$72</c:f>
              <c:numCache>
                <c:formatCode>0.00%</c:formatCode>
                <c:ptCount val="3"/>
                <c:pt idx="0">
                  <c:v>0.86412100000000003</c:v>
                </c:pt>
                <c:pt idx="1">
                  <c:v>0.88665799999999995</c:v>
                </c:pt>
                <c:pt idx="2">
                  <c:v>0.83599400000000001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3F-4A97-B01B-3E6EB11E017E}"/>
            </c:ext>
          </c:extLst>
        </c:ser>
        <c:ser>
          <c:idx val="9"/>
          <c:order val="9"/>
          <c:tx>
            <c:strRef>
              <c:f>综合!$M$73</c:f>
              <c:strCache>
                <c:ptCount val="1"/>
                <c:pt idx="0">
                  <c:v>sampen_AE_d3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综合!$N$73:$P$73</c:f>
              <c:numCache>
                <c:formatCode>0.00%</c:formatCode>
                <c:ptCount val="3"/>
                <c:pt idx="0">
                  <c:v>0.70418999999999998</c:v>
                </c:pt>
                <c:pt idx="1">
                  <c:v>0.71127899999999999</c:v>
                </c:pt>
                <c:pt idx="2">
                  <c:v>0.74870300000000001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3F-4A97-B01B-3E6EB11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7369464"/>
        <c:axId val="697364872"/>
      </c:barChart>
      <c:catAx>
        <c:axId val="69736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7364872"/>
        <c:crosses val="autoZero"/>
        <c:auto val="1"/>
        <c:lblAlgn val="ctr"/>
        <c:lblOffset val="100"/>
        <c:noMultiLvlLbl val="0"/>
      </c:catAx>
      <c:valAx>
        <c:axId val="6973648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736946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Specificity</a:t>
            </a:r>
            <a:r>
              <a:rPr lang="en-US" altLang="zh-CN" sz="1400" b="0" i="0" u="none" strike="noStrike" baseline="0" dirty="0">
                <a:effectLst/>
              </a:rPr>
              <a:t>(A vs E)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综合!$U$64</c:f>
              <c:strCache>
                <c:ptCount val="1"/>
                <c:pt idx="0">
                  <c:v>std_AE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综合!$V$64:$X$64</c:f>
              <c:numCache>
                <c:formatCode>0.00%</c:formatCode>
                <c:ptCount val="3"/>
                <c:pt idx="0">
                  <c:v>0.99102999999999997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5-4CE1-85BD-FEA60FE6D2D1}"/>
            </c:ext>
          </c:extLst>
        </c:ser>
        <c:ser>
          <c:idx val="1"/>
          <c:order val="1"/>
          <c:tx>
            <c:strRef>
              <c:f>综合!$U$65</c:f>
              <c:strCache>
                <c:ptCount val="1"/>
                <c:pt idx="0">
                  <c:v>std_AE_d1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综合!$V$65:$X$65</c:f>
              <c:numCache>
                <c:formatCode>0.00%</c:formatCode>
                <c:ptCount val="3"/>
                <c:pt idx="0">
                  <c:v>0.86233000000000004</c:v>
                </c:pt>
                <c:pt idx="1">
                  <c:v>0.84785999999999995</c:v>
                </c:pt>
                <c:pt idx="2">
                  <c:v>0.82321100000000003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5-4CE1-85BD-FEA60FE6D2D1}"/>
            </c:ext>
          </c:extLst>
        </c:ser>
        <c:ser>
          <c:idx val="2"/>
          <c:order val="2"/>
          <c:tx>
            <c:strRef>
              <c:f>综合!$U$66</c:f>
              <c:strCache>
                <c:ptCount val="1"/>
                <c:pt idx="0">
                  <c:v>std_AE_d2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综合!$V$66:$X$66</c:f>
              <c:numCache>
                <c:formatCode>0.00%</c:formatCode>
                <c:ptCount val="3"/>
                <c:pt idx="0">
                  <c:v>0.94562999999999997</c:v>
                </c:pt>
                <c:pt idx="1">
                  <c:v>0.95265999999999995</c:v>
                </c:pt>
                <c:pt idx="2">
                  <c:v>0.923794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F5-4CE1-85BD-FEA60FE6D2D1}"/>
            </c:ext>
          </c:extLst>
        </c:ser>
        <c:ser>
          <c:idx val="3"/>
          <c:order val="3"/>
          <c:tx>
            <c:strRef>
              <c:f>综合!$U$67</c:f>
              <c:strCache>
                <c:ptCount val="1"/>
                <c:pt idx="0">
                  <c:v>std_AE_d3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综合!$V$67:$X$67</c:f>
              <c:numCache>
                <c:formatCode>0.00%</c:formatCode>
                <c:ptCount val="3"/>
                <c:pt idx="0">
                  <c:v>0.98406700000000003</c:v>
                </c:pt>
                <c:pt idx="1">
                  <c:v>1</c:v>
                </c:pt>
                <c:pt idx="2">
                  <c:v>0.98521800000000004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F5-4CE1-85BD-FEA60FE6D2D1}"/>
            </c:ext>
          </c:extLst>
        </c:ser>
        <c:ser>
          <c:idx val="4"/>
          <c:order val="4"/>
          <c:tx>
            <c:strRef>
              <c:f>综合!$U$68</c:f>
              <c:strCache>
                <c:ptCount val="1"/>
                <c:pt idx="0">
                  <c:v>std_AE_d4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综合!$V$68:$X$68</c:f>
              <c:numCache>
                <c:formatCode>0.00%</c:formatCode>
                <c:ptCount val="3"/>
                <c:pt idx="0">
                  <c:v>0.99267099999999997</c:v>
                </c:pt>
                <c:pt idx="1">
                  <c:v>1</c:v>
                </c:pt>
                <c:pt idx="2">
                  <c:v>0.99559900000000001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F5-4CE1-85BD-FEA60FE6D2D1}"/>
            </c:ext>
          </c:extLst>
        </c:ser>
        <c:ser>
          <c:idx val="5"/>
          <c:order val="5"/>
          <c:tx>
            <c:strRef>
              <c:f>综合!$U$69</c:f>
              <c:strCache>
                <c:ptCount val="1"/>
                <c:pt idx="0">
                  <c:v>std_AE_d5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综合!$V$69:$X$69</c:f>
              <c:numCache>
                <c:formatCode>0.00%</c:formatCode>
                <c:ptCount val="3"/>
                <c:pt idx="0">
                  <c:v>0.97025399999999995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F5-4CE1-85BD-FEA60FE6D2D1}"/>
            </c:ext>
          </c:extLst>
        </c:ser>
        <c:ser>
          <c:idx val="6"/>
          <c:order val="6"/>
          <c:tx>
            <c:strRef>
              <c:f>综合!$U$70</c:f>
              <c:strCache>
                <c:ptCount val="1"/>
                <c:pt idx="0">
                  <c:v>sampen_AE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综合!$V$70:$X$70</c:f>
              <c:numCache>
                <c:formatCode>0.00%</c:formatCode>
                <c:ptCount val="3"/>
                <c:pt idx="0">
                  <c:v>0.978433</c:v>
                </c:pt>
                <c:pt idx="1">
                  <c:v>0.968252</c:v>
                </c:pt>
                <c:pt idx="2">
                  <c:v>0.95144700000000004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F5-4CE1-85BD-FEA60FE6D2D1}"/>
            </c:ext>
          </c:extLst>
        </c:ser>
        <c:ser>
          <c:idx val="7"/>
          <c:order val="7"/>
          <c:tx>
            <c:strRef>
              <c:f>综合!$U$71</c:f>
              <c:strCache>
                <c:ptCount val="1"/>
                <c:pt idx="0">
                  <c:v>sampen_AE_d1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综合!$V$71:$X$71</c:f>
              <c:numCache>
                <c:formatCode>0.00%</c:formatCode>
                <c:ptCount val="3"/>
                <c:pt idx="0">
                  <c:v>0.97509800000000002</c:v>
                </c:pt>
                <c:pt idx="1">
                  <c:v>0.95786000000000004</c:v>
                </c:pt>
                <c:pt idx="2">
                  <c:v>0.94574100000000005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F5-4CE1-85BD-FEA60FE6D2D1}"/>
            </c:ext>
          </c:extLst>
        </c:ser>
        <c:ser>
          <c:idx val="8"/>
          <c:order val="8"/>
          <c:tx>
            <c:strRef>
              <c:f>综合!$U$72</c:f>
              <c:strCache>
                <c:ptCount val="1"/>
                <c:pt idx="0">
                  <c:v>sampen_AE_d2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综合!$V$72:$X$72</c:f>
              <c:numCache>
                <c:formatCode>0.00%</c:formatCode>
                <c:ptCount val="3"/>
                <c:pt idx="0">
                  <c:v>0.92921799999999999</c:v>
                </c:pt>
                <c:pt idx="1">
                  <c:v>0.90035399999999999</c:v>
                </c:pt>
                <c:pt idx="2">
                  <c:v>0.86389400000000005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F5-4CE1-85BD-FEA60FE6D2D1}"/>
            </c:ext>
          </c:extLst>
        </c:ser>
        <c:ser>
          <c:idx val="9"/>
          <c:order val="9"/>
          <c:tx>
            <c:strRef>
              <c:f>综合!$U$73</c:f>
              <c:strCache>
                <c:ptCount val="1"/>
                <c:pt idx="0">
                  <c:v>sampen_AE_d3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综合!$V$73:$X$73</c:f>
              <c:numCache>
                <c:formatCode>0.00%</c:formatCode>
                <c:ptCount val="3"/>
                <c:pt idx="0">
                  <c:v>0.87834199999999996</c:v>
                </c:pt>
                <c:pt idx="1">
                  <c:v>0.82647199999999998</c:v>
                </c:pt>
                <c:pt idx="2">
                  <c:v>0.76503600000000005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F5-4CE1-85BD-FEA60FE6D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8204520"/>
        <c:axId val="668209112"/>
      </c:barChart>
      <c:catAx>
        <c:axId val="66820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8209112"/>
        <c:crosses val="autoZero"/>
        <c:auto val="1"/>
        <c:lblAlgn val="ctr"/>
        <c:lblOffset val="100"/>
        <c:noMultiLvlLbl val="0"/>
      </c:catAx>
      <c:valAx>
        <c:axId val="6682091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82045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6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E57E-5129-4A67-8B2B-B871289EF2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50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3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4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5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9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2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7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7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236A084F-8AC4-4035-935A-1DB0AE751B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" y="4644080"/>
            <a:ext cx="1778679" cy="5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8F805DD1-6D5F-40F3-9563-D654C06947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" y="4644080"/>
            <a:ext cx="1778679" cy="523183"/>
          </a:xfrm>
          <a:prstGeom prst="rect">
            <a:avLst/>
          </a:prstGeom>
        </p:spPr>
      </p:pic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94437669-EE6A-44D5-B8A9-36034D5859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" y="4644080"/>
            <a:ext cx="1778679" cy="5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80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深蓝质感简约答辩模板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BLUE TEXTURED SIMPLE REPLY TEMPLATE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1530341" y="3260715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68098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2019.4.15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588946" y="3257663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926703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答辩人：优品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PPT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1594470" y="34134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3668429" y="342857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F7BFC6-FB54-44C3-820C-F3CB747B8A7A}"/>
              </a:ext>
            </a:extLst>
          </p:cNvPr>
          <p:cNvGrpSpPr/>
          <p:nvPr/>
        </p:nvGrpSpPr>
        <p:grpSpPr>
          <a:xfrm>
            <a:off x="121450" y="607361"/>
            <a:ext cx="8880164" cy="3954389"/>
            <a:chOff x="149235" y="443293"/>
            <a:chExt cx="8880164" cy="3954389"/>
          </a:xfrm>
          <a:effectLst>
            <a:outerShdw blurRad="520700" dist="114300" dir="8280000" algn="tr" rotWithShape="0">
              <a:prstClr val="black">
                <a:alpha val="40000"/>
              </a:prstClr>
            </a:outerShdw>
          </a:effectLst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88F8A6EF-CA77-40E3-9C43-C309F8663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"/>
            <a:stretch/>
          </p:blipFill>
          <p:spPr>
            <a:xfrm>
              <a:off x="163373" y="443293"/>
              <a:ext cx="8851889" cy="3954389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46D819-93DC-40EE-8638-507D8F95E8BB}"/>
                </a:ext>
              </a:extLst>
            </p:cNvPr>
            <p:cNvSpPr/>
            <p:nvPr/>
          </p:nvSpPr>
          <p:spPr>
            <a:xfrm>
              <a:off x="149235" y="443293"/>
              <a:ext cx="8880164" cy="3954389"/>
            </a:xfrm>
            <a:prstGeom prst="rect">
              <a:avLst/>
            </a:prstGeom>
            <a:solidFill>
              <a:schemeClr val="bg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AutoShape 2" descr="查看源图像">
            <a:extLst>
              <a:ext uri="{FF2B5EF4-FFF2-40B4-BE49-F238E27FC236}">
                <a16:creationId xmlns:a16="http://schemas.microsoft.com/office/drawing/2014/main" id="{841C46DA-54DA-4556-9B14-339F004F1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2CA3F4-B559-42F9-AB3B-0001651B2603}"/>
              </a:ext>
            </a:extLst>
          </p:cNvPr>
          <p:cNvGrpSpPr/>
          <p:nvPr/>
        </p:nvGrpSpPr>
        <p:grpSpPr>
          <a:xfrm>
            <a:off x="2571542" y="948600"/>
            <a:ext cx="3942979" cy="1074042"/>
            <a:chOff x="2571542" y="948600"/>
            <a:chExt cx="3942979" cy="10740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DE146C-17D2-4C12-B155-6592A8E1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542" y="955573"/>
              <a:ext cx="910235" cy="81162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9D3772-FE97-4FF2-8125-0912086231FA}"/>
                </a:ext>
              </a:extLst>
            </p:cNvPr>
            <p:cNvSpPr txBox="1"/>
            <p:nvPr/>
          </p:nvSpPr>
          <p:spPr>
            <a:xfrm>
              <a:off x="3624584" y="948600"/>
              <a:ext cx="27965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北京化工大学</a:t>
              </a:r>
              <a:endParaRPr lang="en-US" altLang="zh-CN" sz="32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endPara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5BAC18-0235-4500-BCA3-BF4C49857341}"/>
                </a:ext>
              </a:extLst>
            </p:cNvPr>
            <p:cNvSpPr txBox="1"/>
            <p:nvPr/>
          </p:nvSpPr>
          <p:spPr>
            <a:xfrm>
              <a:off x="3431079" y="1514811"/>
              <a:ext cx="30834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Beijing University Of Chemical Technology</a:t>
              </a:r>
            </a:p>
            <a:p>
              <a:endParaRPr lang="zh-CN" altLang="en-US" dirty="0"/>
            </a:p>
          </p:txBody>
        </p:sp>
      </p:grpSp>
      <p:sp>
        <p:nvSpPr>
          <p:cNvPr id="172" name="文本框 17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FEAE7A14-BE8D-434D-BDA3-BAF16BAF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817" y="2019890"/>
            <a:ext cx="53936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基于小波变换和支持向量机的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癫痫脑电信号分类</a:t>
            </a:r>
          </a:p>
        </p:txBody>
      </p:sp>
      <p:sp>
        <p:nvSpPr>
          <p:cNvPr id="173" name="文本框 17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C98EE346-5296-43AC-88BF-2BBAEADA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37" y="2880480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中期答辩</a:t>
            </a:r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BFB1E548-5522-42BD-9648-CD8F6F0D8DEB}"/>
              </a:ext>
            </a:extLst>
          </p:cNvPr>
          <p:cNvCxnSpPr/>
          <p:nvPr/>
        </p:nvCxnSpPr>
        <p:spPr>
          <a:xfrm>
            <a:off x="4563862" y="32344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90D2BCF1-C7E1-4EFF-8DC5-7CD80B03AFE0}"/>
              </a:ext>
            </a:extLst>
          </p:cNvPr>
          <p:cNvSpPr/>
          <p:nvPr/>
        </p:nvSpPr>
        <p:spPr>
          <a:xfrm>
            <a:off x="1682741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6" name="文本框 17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3EB445C3-7B86-4012-A408-15A966B8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337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2020.4.22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DC6D37B-316E-4416-9962-9EDA2C4712E0}"/>
              </a:ext>
            </a:extLst>
          </p:cNvPr>
          <p:cNvSpPr/>
          <p:nvPr/>
        </p:nvSpPr>
        <p:spPr>
          <a:xfrm>
            <a:off x="3741346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8" name="文本框 1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F2B550B8-93FE-4497-A9B4-B6535C45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755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答辩人：陈帅华</a:t>
            </a:r>
          </a:p>
        </p:txBody>
      </p:sp>
      <p:grpSp>
        <p:nvGrpSpPr>
          <p:cNvPr id="179" name="Group 59">
            <a:extLst>
              <a:ext uri="{FF2B5EF4-FFF2-40B4-BE49-F238E27FC236}">
                <a16:creationId xmlns:a16="http://schemas.microsoft.com/office/drawing/2014/main" id="{41EED87E-5B06-4976-803A-EEE411B4DB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6870" y="34134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180" name="Freeform 60">
              <a:extLst>
                <a:ext uri="{FF2B5EF4-FFF2-40B4-BE49-F238E27FC236}">
                  <a16:creationId xmlns:a16="http://schemas.microsoft.com/office/drawing/2014/main" id="{A1B5C604-19CD-4A56-9C7E-F23208C42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Freeform 61">
              <a:extLst>
                <a:ext uri="{FF2B5EF4-FFF2-40B4-BE49-F238E27FC236}">
                  <a16:creationId xmlns:a16="http://schemas.microsoft.com/office/drawing/2014/main" id="{FCBF5BC8-0F33-403A-B481-01819E7E5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Freeform 62">
              <a:extLst>
                <a:ext uri="{FF2B5EF4-FFF2-40B4-BE49-F238E27FC236}">
                  <a16:creationId xmlns:a16="http://schemas.microsoft.com/office/drawing/2014/main" id="{89FF9036-5F12-4244-ABDC-F1FFD7E4D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3" name="Freeform 63">
              <a:extLst>
                <a:ext uri="{FF2B5EF4-FFF2-40B4-BE49-F238E27FC236}">
                  <a16:creationId xmlns:a16="http://schemas.microsoft.com/office/drawing/2014/main" id="{F69F7002-726E-4BCB-AD13-FDEB76398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84" name="Group 66">
            <a:extLst>
              <a:ext uri="{FF2B5EF4-FFF2-40B4-BE49-F238E27FC236}">
                <a16:creationId xmlns:a16="http://schemas.microsoft.com/office/drawing/2014/main" id="{E18EF393-B413-4C67-9C2C-A6BA07E8E8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0829" y="342857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185" name="Freeform 67">
              <a:extLst>
                <a:ext uri="{FF2B5EF4-FFF2-40B4-BE49-F238E27FC236}">
                  <a16:creationId xmlns:a16="http://schemas.microsoft.com/office/drawing/2014/main" id="{00B6243F-F747-4AFC-8D5B-EFBDC1D6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6" name="Freeform 68">
              <a:extLst>
                <a:ext uri="{FF2B5EF4-FFF2-40B4-BE49-F238E27FC236}">
                  <a16:creationId xmlns:a16="http://schemas.microsoft.com/office/drawing/2014/main" id="{CA2994BB-9F0A-4289-924F-31A4B4979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7" name="Freeform 69">
              <a:extLst>
                <a:ext uri="{FF2B5EF4-FFF2-40B4-BE49-F238E27FC236}">
                  <a16:creationId xmlns:a16="http://schemas.microsoft.com/office/drawing/2014/main" id="{1E1828A0-AD13-468E-B558-8B6450414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88" name="AutoShape 2" descr="查看源图像">
            <a:extLst>
              <a:ext uri="{FF2B5EF4-FFF2-40B4-BE49-F238E27FC236}">
                <a16:creationId xmlns:a16="http://schemas.microsoft.com/office/drawing/2014/main" id="{E4D52D47-9196-463B-BBEC-5B60E79BE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078F485-8003-48DF-8048-7FD51A2B63AF}"/>
              </a:ext>
            </a:extLst>
          </p:cNvPr>
          <p:cNvSpPr/>
          <p:nvPr/>
        </p:nvSpPr>
        <p:spPr>
          <a:xfrm>
            <a:off x="5674222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文本框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676FB87C-556D-46DB-AAE9-69482DD7B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631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指导老师：宿翀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F47C1A30-2CAA-4814-8141-DE599DA45F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7377" y="3428152"/>
            <a:ext cx="208800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  <p:bldP spid="172" grpId="0"/>
      <p:bldP spid="173" grpId="0"/>
      <p:bldP spid="175" grpId="0" animBg="1"/>
      <p:bldP spid="176" grpId="0"/>
      <p:bldP spid="177" grpId="0" animBg="1"/>
      <p:bldP spid="178" grpId="0"/>
      <p:bldP spid="50" grpId="0" animBg="1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0" name="文本框 59">
            <a:extLst>
              <a:ext uri="{FF2B5EF4-FFF2-40B4-BE49-F238E27FC236}">
                <a16:creationId xmlns:a16="http://schemas.microsoft.com/office/drawing/2014/main" id="{56B20FC1-9E92-44F0-924B-D335E8610151}"/>
              </a:ext>
            </a:extLst>
          </p:cNvPr>
          <p:cNvSpPr txBox="1"/>
          <p:nvPr/>
        </p:nvSpPr>
        <p:spPr>
          <a:xfrm>
            <a:off x="621832" y="216461"/>
            <a:ext cx="280735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离散小波变换</a:t>
            </a:r>
            <a:r>
              <a:rPr lang="en-US" altLang="zh-CN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(DWT)</a:t>
            </a:r>
            <a:endParaRPr lang="zh-CN" altLang="en-US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3F2EB071-E832-4EBD-9C9C-A4DB52886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32" y="1447043"/>
            <a:ext cx="81248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具体过程：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以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’db4’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为小波基，对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X(n)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进行五层小波分解，得到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cD1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 cD2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cD3 cD4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 cD5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 cA5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六个频带上的小波系数</a:t>
            </a:r>
          </a:p>
        </p:txBody>
      </p:sp>
      <p:sp>
        <p:nvSpPr>
          <p:cNvPr id="22" name="矩形 2">
            <a:extLst>
              <a:ext uri="{FF2B5EF4-FFF2-40B4-BE49-F238E27FC236}">
                <a16:creationId xmlns:a16="http://schemas.microsoft.com/office/drawing/2014/main" id="{43F2E509-3073-4C8C-9E52-B539D332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32" y="845437"/>
            <a:ext cx="8124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目的：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在不同尺度上对信号进行分解，得到一系列小波系数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;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BEFC0E-D8CA-403E-ADE8-BAC35F26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43" y="1923531"/>
            <a:ext cx="5623500" cy="267929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C2B27DC-8845-461E-B805-898C0208BB39}"/>
              </a:ext>
            </a:extLst>
          </p:cNvPr>
          <p:cNvSpPr txBox="1"/>
          <p:nvPr/>
        </p:nvSpPr>
        <p:spPr>
          <a:xfrm>
            <a:off x="3368949" y="4298063"/>
            <a:ext cx="2406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1-3 </a:t>
            </a:r>
            <a:r>
              <a:rPr lang="zh-CN" altLang="en-US" dirty="0">
                <a:latin typeface="+mn-ea"/>
              </a:rPr>
              <a:t>离散小波变换分解框图</a:t>
            </a:r>
          </a:p>
        </p:txBody>
      </p:sp>
    </p:spTree>
    <p:extLst>
      <p:ext uri="{BB962C8B-B14F-4D97-AF65-F5344CB8AC3E}">
        <p14:creationId xmlns:p14="http://schemas.microsoft.com/office/powerpoint/2010/main" val="27105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864021" y="2269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68ECF9-DFD3-469E-9B2A-3B28E97D712B}"/>
              </a:ext>
            </a:extLst>
          </p:cNvPr>
          <p:cNvSpPr txBox="1"/>
          <p:nvPr/>
        </p:nvSpPr>
        <p:spPr>
          <a:xfrm>
            <a:off x="1452285" y="3892345"/>
            <a:ext cx="23382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1-4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组脑电信号小波系数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0C8B93C-E496-42F3-B1EB-BA37E17473E0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11178" r="5655" b="5763"/>
          <a:stretch/>
        </p:blipFill>
        <p:spPr>
          <a:xfrm>
            <a:off x="517021" y="1619162"/>
            <a:ext cx="4208788" cy="217424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574535B-2CE7-4E69-961B-33F279D33FD7}"/>
              </a:ext>
            </a:extLst>
          </p:cNvPr>
          <p:cNvSpPr/>
          <p:nvPr/>
        </p:nvSpPr>
        <p:spPr>
          <a:xfrm>
            <a:off x="621832" y="983258"/>
            <a:ext cx="410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组脑电信号经过五层小波变换得到的小波系数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cD1~cD5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D3EA98-1F54-4D42-B84E-112B18199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t="10774" r="5442" b="4578"/>
          <a:stretch/>
        </p:blipFill>
        <p:spPr>
          <a:xfrm>
            <a:off x="4774847" y="2083491"/>
            <a:ext cx="4145363" cy="217424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4EEAED5-3C3C-49A0-99DE-E1A2FD1BFCFE}"/>
              </a:ext>
            </a:extLst>
          </p:cNvPr>
          <p:cNvSpPr/>
          <p:nvPr/>
        </p:nvSpPr>
        <p:spPr>
          <a:xfrm>
            <a:off x="4725809" y="1435026"/>
            <a:ext cx="410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组脑电信号经过五层小波变换得到的小波系数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cD1~cD5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F3AC92-0CD1-453F-9A0A-0B51F7DAF1BB}"/>
              </a:ext>
            </a:extLst>
          </p:cNvPr>
          <p:cNvSpPr txBox="1"/>
          <p:nvPr/>
        </p:nvSpPr>
        <p:spPr>
          <a:xfrm>
            <a:off x="5608667" y="4352667"/>
            <a:ext cx="23382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1-5 E</a:t>
            </a:r>
            <a:r>
              <a:rPr lang="zh-CN" altLang="en-US" dirty="0">
                <a:latin typeface="+mn-ea"/>
              </a:rPr>
              <a:t>组脑电信号小波系数</a:t>
            </a:r>
          </a:p>
        </p:txBody>
      </p:sp>
    </p:spTree>
    <p:extLst>
      <p:ext uri="{BB962C8B-B14F-4D97-AF65-F5344CB8AC3E}">
        <p14:creationId xmlns:p14="http://schemas.microsoft.com/office/powerpoint/2010/main" val="30490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864021" y="228762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29AB41-4C4E-4EF3-9883-48D028B305F9}"/>
              </a:ext>
            </a:extLst>
          </p:cNvPr>
          <p:cNvSpPr/>
          <p:nvPr/>
        </p:nvSpPr>
        <p:spPr>
          <a:xfrm>
            <a:off x="621832" y="983258"/>
            <a:ext cx="6909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下表对变量的缩写及其含义进行了说明，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四组类似。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6">
            <a:extLst>
              <a:ext uri="{FF2B5EF4-FFF2-40B4-BE49-F238E27FC236}">
                <a16:creationId xmlns:a16="http://schemas.microsoft.com/office/drawing/2014/main" id="{ACB93698-4D61-4E7B-BDF4-4C0BC666C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26895"/>
              </p:ext>
            </p:extLst>
          </p:nvPr>
        </p:nvGraphicFramePr>
        <p:xfrm>
          <a:off x="517021" y="1442800"/>
          <a:ext cx="82297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85">
                  <a:extLst>
                    <a:ext uri="{9D8B030D-6E8A-4147-A177-3AD203B41FA5}">
                      <a16:colId xmlns:a16="http://schemas.microsoft.com/office/drawing/2014/main" val="3005019323"/>
                    </a:ext>
                  </a:extLst>
                </a:gridCol>
                <a:gridCol w="4114885">
                  <a:extLst>
                    <a:ext uri="{9D8B030D-6E8A-4147-A177-3AD203B41FA5}">
                      <a16:colId xmlns:a16="http://schemas.microsoft.com/office/drawing/2014/main" val="603030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0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1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9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8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11079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7499D79-57F3-49AB-8588-B11B557E0C6D}"/>
              </a:ext>
            </a:extLst>
          </p:cNvPr>
          <p:cNvSpPr txBox="1"/>
          <p:nvPr/>
        </p:nvSpPr>
        <p:spPr>
          <a:xfrm>
            <a:off x="748040" y="1476551"/>
            <a:ext cx="569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缩写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823423-3685-484C-ABBD-CEB70B516F8C}"/>
              </a:ext>
            </a:extLst>
          </p:cNvPr>
          <p:cNvSpPr txBox="1"/>
          <p:nvPr/>
        </p:nvSpPr>
        <p:spPr>
          <a:xfrm>
            <a:off x="3275516" y="1465403"/>
            <a:ext cx="569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含义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017D34-1EAA-4845-9081-2BDE80ED6255}"/>
              </a:ext>
            </a:extLst>
          </p:cNvPr>
          <p:cNvSpPr txBox="1"/>
          <p:nvPr/>
        </p:nvSpPr>
        <p:spPr>
          <a:xfrm>
            <a:off x="748040" y="1849879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39F8B1-A6DB-4595-90A0-AF2AFCB82546}"/>
              </a:ext>
            </a:extLst>
          </p:cNvPr>
          <p:cNvSpPr txBox="1"/>
          <p:nvPr/>
        </p:nvSpPr>
        <p:spPr>
          <a:xfrm>
            <a:off x="718372" y="2220989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F79C3C-025C-4F35-9377-26B2785FC577}"/>
              </a:ext>
            </a:extLst>
          </p:cNvPr>
          <p:cNvSpPr txBox="1"/>
          <p:nvPr/>
        </p:nvSpPr>
        <p:spPr>
          <a:xfrm>
            <a:off x="718372" y="2570951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FA7E35-A1C3-41EC-B32D-66A783390BDD}"/>
              </a:ext>
            </a:extLst>
          </p:cNvPr>
          <p:cNvSpPr txBox="1"/>
          <p:nvPr/>
        </p:nvSpPr>
        <p:spPr>
          <a:xfrm>
            <a:off x="2431423" y="1870900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组原始脑电信号标准差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F3D37F-B4EB-4548-9E66-A33355F81889}"/>
              </a:ext>
            </a:extLst>
          </p:cNvPr>
          <p:cNvSpPr txBox="1"/>
          <p:nvPr/>
        </p:nvSpPr>
        <p:spPr>
          <a:xfrm>
            <a:off x="2436056" y="2226388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cD1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DA3CAC-3531-4D1B-9FF0-9F2ABB7E6528}"/>
              </a:ext>
            </a:extLst>
          </p:cNvPr>
          <p:cNvSpPr txBox="1"/>
          <p:nvPr/>
        </p:nvSpPr>
        <p:spPr>
          <a:xfrm>
            <a:off x="718372" y="2920913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09311-8093-47FA-A862-263E23AD565C}"/>
              </a:ext>
            </a:extLst>
          </p:cNvPr>
          <p:cNvSpPr txBox="1"/>
          <p:nvPr/>
        </p:nvSpPr>
        <p:spPr>
          <a:xfrm>
            <a:off x="718372" y="3296741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BC2550-1F07-4070-8B18-444E0EC41AF9}"/>
              </a:ext>
            </a:extLst>
          </p:cNvPr>
          <p:cNvSpPr txBox="1"/>
          <p:nvPr/>
        </p:nvSpPr>
        <p:spPr>
          <a:xfrm>
            <a:off x="748039" y="3705884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CCAA61-766C-4354-B3C8-687859EE8091}"/>
              </a:ext>
            </a:extLst>
          </p:cNvPr>
          <p:cNvSpPr txBox="1"/>
          <p:nvPr/>
        </p:nvSpPr>
        <p:spPr>
          <a:xfrm>
            <a:off x="2410622" y="2602240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48E3CD-1E0C-4F85-B2C4-B0B9B4280BE7}"/>
              </a:ext>
            </a:extLst>
          </p:cNvPr>
          <p:cNvSpPr txBox="1"/>
          <p:nvPr/>
        </p:nvSpPr>
        <p:spPr>
          <a:xfrm>
            <a:off x="2410622" y="2932454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cD3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6BFE41-DD33-424A-BA80-1327AFEADCE8}"/>
              </a:ext>
            </a:extLst>
          </p:cNvPr>
          <p:cNvSpPr txBox="1"/>
          <p:nvPr/>
        </p:nvSpPr>
        <p:spPr>
          <a:xfrm>
            <a:off x="2423407" y="3308282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B0C3B3-1B60-4158-9D48-617961E4E135}"/>
              </a:ext>
            </a:extLst>
          </p:cNvPr>
          <p:cNvSpPr txBox="1"/>
          <p:nvPr/>
        </p:nvSpPr>
        <p:spPr>
          <a:xfrm>
            <a:off x="2431423" y="3717425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6AB36E-B1CE-4A41-8215-B35346F93ADB}"/>
              </a:ext>
            </a:extLst>
          </p:cNvPr>
          <p:cNvSpPr txBox="1"/>
          <p:nvPr/>
        </p:nvSpPr>
        <p:spPr>
          <a:xfrm>
            <a:off x="4998210" y="1476551"/>
            <a:ext cx="569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缩写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60D38F-C111-4405-ABAC-BA85C537630E}"/>
              </a:ext>
            </a:extLst>
          </p:cNvPr>
          <p:cNvSpPr txBox="1"/>
          <p:nvPr/>
        </p:nvSpPr>
        <p:spPr>
          <a:xfrm>
            <a:off x="7618904" y="1476551"/>
            <a:ext cx="569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含义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A36AED-51C1-4BFC-B911-331AB65710D5}"/>
              </a:ext>
            </a:extLst>
          </p:cNvPr>
          <p:cNvSpPr txBox="1"/>
          <p:nvPr/>
        </p:nvSpPr>
        <p:spPr>
          <a:xfrm>
            <a:off x="4789370" y="1838337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sampen_A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DF81DB-B3AE-42B9-AE3F-80982E519DC3}"/>
              </a:ext>
            </a:extLst>
          </p:cNvPr>
          <p:cNvSpPr txBox="1"/>
          <p:nvPr/>
        </p:nvSpPr>
        <p:spPr>
          <a:xfrm>
            <a:off x="4759702" y="2209447"/>
            <a:ext cx="125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F3A4EB1-2657-4A22-AC6A-71C6DB08F42D}"/>
              </a:ext>
            </a:extLst>
          </p:cNvPr>
          <p:cNvSpPr txBox="1"/>
          <p:nvPr/>
        </p:nvSpPr>
        <p:spPr>
          <a:xfrm>
            <a:off x="4759702" y="2559409"/>
            <a:ext cx="135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E9A954-2547-428F-91DA-A9EFBFA71B54}"/>
              </a:ext>
            </a:extLst>
          </p:cNvPr>
          <p:cNvSpPr txBox="1"/>
          <p:nvPr/>
        </p:nvSpPr>
        <p:spPr>
          <a:xfrm>
            <a:off x="6472753" y="1859358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组原始脑电信号样本熵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9417C2-4353-4B71-9EDD-07728289A004}"/>
              </a:ext>
            </a:extLst>
          </p:cNvPr>
          <p:cNvSpPr txBox="1"/>
          <p:nvPr/>
        </p:nvSpPr>
        <p:spPr>
          <a:xfrm>
            <a:off x="6472753" y="2226388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cD1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C009A6-C089-406D-8446-00C78F4AB4FC}"/>
              </a:ext>
            </a:extLst>
          </p:cNvPr>
          <p:cNvSpPr txBox="1"/>
          <p:nvPr/>
        </p:nvSpPr>
        <p:spPr>
          <a:xfrm>
            <a:off x="4759702" y="2909371"/>
            <a:ext cx="135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A24FB3-6DDF-4362-9C96-F97AE7BEEF72}"/>
              </a:ext>
            </a:extLst>
          </p:cNvPr>
          <p:cNvSpPr txBox="1"/>
          <p:nvPr/>
        </p:nvSpPr>
        <p:spPr>
          <a:xfrm>
            <a:off x="4759702" y="3285199"/>
            <a:ext cx="125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4CE101-FC02-45C2-8647-7D0165DE82B4}"/>
              </a:ext>
            </a:extLst>
          </p:cNvPr>
          <p:cNvSpPr txBox="1"/>
          <p:nvPr/>
        </p:nvSpPr>
        <p:spPr>
          <a:xfrm>
            <a:off x="4759702" y="3682800"/>
            <a:ext cx="135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5A78D-DA99-4567-8EE0-8540EDB10504}"/>
              </a:ext>
            </a:extLst>
          </p:cNvPr>
          <p:cNvSpPr txBox="1"/>
          <p:nvPr/>
        </p:nvSpPr>
        <p:spPr>
          <a:xfrm>
            <a:off x="6451952" y="2590698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28D30A1-3BD8-4284-9A8A-DFE6D1AED7CF}"/>
              </a:ext>
            </a:extLst>
          </p:cNvPr>
          <p:cNvSpPr txBox="1"/>
          <p:nvPr/>
        </p:nvSpPr>
        <p:spPr>
          <a:xfrm>
            <a:off x="6451952" y="2920912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cD3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522EDB-2C99-4B43-AEB4-659260127F1A}"/>
              </a:ext>
            </a:extLst>
          </p:cNvPr>
          <p:cNvSpPr txBox="1"/>
          <p:nvPr/>
        </p:nvSpPr>
        <p:spPr>
          <a:xfrm>
            <a:off x="6464737" y="3296740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2DEB38B-E678-401D-A10D-6309078BE90D}"/>
              </a:ext>
            </a:extLst>
          </p:cNvPr>
          <p:cNvSpPr txBox="1"/>
          <p:nvPr/>
        </p:nvSpPr>
        <p:spPr>
          <a:xfrm>
            <a:off x="6472753" y="3705883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E6BA372-F5D8-4F06-B937-F0F88C1D5C76}"/>
              </a:ext>
            </a:extLst>
          </p:cNvPr>
          <p:cNvSpPr txBox="1"/>
          <p:nvPr/>
        </p:nvSpPr>
        <p:spPr>
          <a:xfrm>
            <a:off x="3231414" y="4288386"/>
            <a:ext cx="2681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表</a:t>
            </a:r>
            <a:r>
              <a:rPr lang="en-US" altLang="zh-CN" b="1" dirty="0">
                <a:latin typeface="+mn-ea"/>
              </a:rPr>
              <a:t>1-1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组变量缩写及含义说明</a:t>
            </a:r>
          </a:p>
        </p:txBody>
      </p:sp>
    </p:spTree>
    <p:extLst>
      <p:ext uri="{BB962C8B-B14F-4D97-AF65-F5344CB8AC3E}">
        <p14:creationId xmlns:p14="http://schemas.microsoft.com/office/powerpoint/2010/main" val="31084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D0C158-7228-419C-A4E7-11895D04B5B4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0" name="文本框 59">
            <a:extLst>
              <a:ext uri="{FF2B5EF4-FFF2-40B4-BE49-F238E27FC236}">
                <a16:creationId xmlns:a16="http://schemas.microsoft.com/office/drawing/2014/main" id="{56B20FC1-9E92-44F0-924B-D335E8610151}"/>
              </a:ext>
            </a:extLst>
          </p:cNvPr>
          <p:cNvSpPr txBox="1"/>
          <p:nvPr/>
        </p:nvSpPr>
        <p:spPr>
          <a:xfrm>
            <a:off x="712409" y="212877"/>
            <a:ext cx="1540203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标准差</a:t>
            </a:r>
            <a:r>
              <a:rPr lang="en-US" altLang="zh-CN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(Std)</a:t>
            </a:r>
            <a:endParaRPr lang="zh-CN" altLang="en-US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FFD488-B33E-4411-9FC6-AE1F60F3744B}"/>
              </a:ext>
            </a:extLst>
          </p:cNvPr>
          <p:cNvSpPr/>
          <p:nvPr/>
        </p:nvSpPr>
        <p:spPr>
          <a:xfrm>
            <a:off x="621831" y="983258"/>
            <a:ext cx="7768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线性特征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：肖文卿在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基于小波系数特征融合的小鼠癫痫脑电分类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一文中，提取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标准差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作为分类的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线性特征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，并据此对比了正常与癫痫状态小鼠不同小波系数的标准差值，发现存在显著差异。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B8C76C9-576C-4F05-B76C-EF8F356C70F2}"/>
                  </a:ext>
                </a:extLst>
              </p:cNvPr>
              <p:cNvSpPr/>
              <p:nvPr/>
            </p:nvSpPr>
            <p:spPr>
              <a:xfrm>
                <a:off x="3521130" y="2145618"/>
                <a:ext cx="2572678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B8C76C9-576C-4F05-B76C-EF8F356C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30" y="2145618"/>
                <a:ext cx="2572678" cy="613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30C3E2-BFAE-43F6-8D81-B081719C040D}"/>
                  </a:ext>
                </a:extLst>
              </p:cNvPr>
              <p:cNvSpPr/>
              <p:nvPr/>
            </p:nvSpPr>
            <p:spPr>
              <a:xfrm>
                <a:off x="2712933" y="3111396"/>
                <a:ext cx="3718134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30C3E2-BFAE-43F6-8D81-B081719C0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33" y="3111396"/>
                <a:ext cx="3718134" cy="84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724647" y="214778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样本熵</a:t>
            </a:r>
            <a:r>
              <a:rPr lang="en-US" altLang="zh-CN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100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Sampen</a:t>
            </a:r>
            <a:r>
              <a:rPr lang="en-US" altLang="zh-CN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35D8B3-3127-44EF-B586-E00DA332584F}"/>
              </a:ext>
            </a:extLst>
          </p:cNvPr>
          <p:cNvSpPr/>
          <p:nvPr/>
        </p:nvSpPr>
        <p:spPr>
          <a:xfrm>
            <a:off x="621831" y="983258"/>
            <a:ext cx="8079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非线性特征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Cheol Seung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seizure termination during electroconvulsive therapy using sample entropy of the electroencephalogram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一文中，根据在癫痫发作中，脑电信号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样本熵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下降这一结论进行了信号分类。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B7BE72-77DA-4259-809A-43F3978BB606}"/>
                  </a:ext>
                </a:extLst>
              </p:cNvPr>
              <p:cNvSpPr/>
              <p:nvPr/>
            </p:nvSpPr>
            <p:spPr>
              <a:xfrm>
                <a:off x="2534455" y="2250337"/>
                <a:ext cx="4253857" cy="641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𝑆𝑎𝑚𝑝𝑒𝑛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zh-CN" altLang="en-US" sz="2000" i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  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B7BE72-77DA-4259-809A-43F3978BB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55" y="2250337"/>
                <a:ext cx="4253857" cy="641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0087FC8-CDD0-4AEC-BD2C-87A9DF10272F}"/>
                  </a:ext>
                </a:extLst>
              </p:cNvPr>
              <p:cNvSpPr/>
              <p:nvPr/>
            </p:nvSpPr>
            <p:spPr>
              <a:xfrm>
                <a:off x="2009247" y="3314047"/>
                <a:ext cx="5304273" cy="64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𝑆𝑎𝑚𝑝𝑒𝑛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Cambria Math" panose="020405030504060302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为有限值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0087FC8-CDD0-4AEC-BD2C-87A9DF102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247" y="3314047"/>
                <a:ext cx="5304273" cy="640112"/>
              </a:xfrm>
              <a:prstGeom prst="rect">
                <a:avLst/>
              </a:prstGeom>
              <a:blipFill>
                <a:blip r:embed="rId3"/>
                <a:stretch>
                  <a:fillRect r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864021" y="230224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CAC40E6-3501-4D08-A4B8-05CF49E2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10155" r="6990" b="4351"/>
          <a:stretch/>
        </p:blipFill>
        <p:spPr>
          <a:xfrm>
            <a:off x="371232" y="1629589"/>
            <a:ext cx="4237281" cy="22728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E64B2F-8F3E-496B-B67B-6A0F310C55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" t="9591" r="5656" b="4498"/>
          <a:stretch/>
        </p:blipFill>
        <p:spPr>
          <a:xfrm>
            <a:off x="4763844" y="2147509"/>
            <a:ext cx="4237281" cy="227281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6BB74D5-B731-46A0-BC18-CF2A602225D4}"/>
              </a:ext>
            </a:extLst>
          </p:cNvPr>
          <p:cNvSpPr/>
          <p:nvPr/>
        </p:nvSpPr>
        <p:spPr>
          <a:xfrm>
            <a:off x="621832" y="983258"/>
            <a:ext cx="410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std_A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std_ A(E) _d1~ std_ A(E) _d5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作为特征向量；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5BA757-7284-40DB-874B-EB1E1BA49400}"/>
              </a:ext>
            </a:extLst>
          </p:cNvPr>
          <p:cNvSpPr/>
          <p:nvPr/>
        </p:nvSpPr>
        <p:spPr>
          <a:xfrm>
            <a:off x="4725809" y="1435026"/>
            <a:ext cx="410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 A(E) _d1~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 A(E) _d3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作为特征向量；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1DA158-95BC-400A-AB7E-E378D5EDBD46}"/>
              </a:ext>
            </a:extLst>
          </p:cNvPr>
          <p:cNvSpPr txBox="1"/>
          <p:nvPr/>
        </p:nvSpPr>
        <p:spPr>
          <a:xfrm>
            <a:off x="142875" y="4035905"/>
            <a:ext cx="4480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1-6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组和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组</a:t>
            </a:r>
            <a:r>
              <a:rPr lang="en-US" altLang="zh-CN" dirty="0">
                <a:latin typeface="+mn-ea"/>
              </a:rPr>
              <a:t>EEG</a:t>
            </a:r>
            <a:r>
              <a:rPr lang="zh-CN" altLang="en-US" dirty="0">
                <a:latin typeface="+mn-ea"/>
              </a:rPr>
              <a:t>及其小波系数</a:t>
            </a:r>
            <a:r>
              <a:rPr lang="en-US" altLang="zh-CN" dirty="0">
                <a:latin typeface="+mn-ea"/>
              </a:rPr>
              <a:t>cD1~cD5</a:t>
            </a:r>
            <a:r>
              <a:rPr lang="zh-CN" altLang="en-US" dirty="0">
                <a:latin typeface="+mn-ea"/>
              </a:rPr>
              <a:t>的标准差比较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8301AE-BDE8-4BDE-8E5D-75F3F5B08688}"/>
              </a:ext>
            </a:extLst>
          </p:cNvPr>
          <p:cNvSpPr txBox="1"/>
          <p:nvPr/>
        </p:nvSpPr>
        <p:spPr>
          <a:xfrm>
            <a:off x="4703688" y="4486479"/>
            <a:ext cx="4469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1-7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组和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组</a:t>
            </a:r>
            <a:r>
              <a:rPr lang="en-US" altLang="zh-CN" dirty="0">
                <a:latin typeface="+mn-ea"/>
              </a:rPr>
              <a:t>EEG</a:t>
            </a:r>
            <a:r>
              <a:rPr lang="zh-CN" altLang="en-US" dirty="0">
                <a:latin typeface="+mn-ea"/>
              </a:rPr>
              <a:t>及其小波系数</a:t>
            </a:r>
            <a:r>
              <a:rPr lang="en-US" altLang="zh-CN" dirty="0">
                <a:latin typeface="+mn-ea"/>
              </a:rPr>
              <a:t>cD1~cD5</a:t>
            </a:r>
            <a:r>
              <a:rPr lang="zh-CN" altLang="en-US" dirty="0">
                <a:latin typeface="+mn-ea"/>
              </a:rPr>
              <a:t>的样本熵比较</a:t>
            </a:r>
          </a:p>
        </p:txBody>
      </p:sp>
    </p:spTree>
    <p:extLst>
      <p:ext uri="{BB962C8B-B14F-4D97-AF65-F5344CB8AC3E}">
        <p14:creationId xmlns:p14="http://schemas.microsoft.com/office/powerpoint/2010/main" val="42739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763295" y="233924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BB74D5-B731-46A0-BC18-CF2A602225D4}"/>
                  </a:ext>
                </a:extLst>
              </p:cNvPr>
              <p:cNvSpPr/>
              <p:nvPr/>
            </p:nvSpPr>
            <p:spPr>
              <a:xfrm>
                <a:off x="1891894" y="1424646"/>
                <a:ext cx="631770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综上，根据图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1-6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及图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1-7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的比较，我们选择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std_A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std_A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(E)_d1~std_A(E)_d5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sampen_A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、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sampen_A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(E)_d1~ 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sampen_A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(E)_d3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作为特征向量，即我们可得到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10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800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的特征向量</a:t>
                </a:r>
                <a:endParaRPr lang="en-US" altLang="zh-CN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其余三种情况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 vs E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vs E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 vs E)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也进行了类似的选择。</a:t>
                </a:r>
                <a:endParaRPr lang="en-US" altLang="zh-CN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BB74D5-B731-46A0-BC18-CF2A60222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94" y="1424646"/>
                <a:ext cx="6317708" cy="1754326"/>
              </a:xfrm>
              <a:prstGeom prst="rect">
                <a:avLst/>
              </a:prstGeom>
              <a:blipFill>
                <a:blip r:embed="rId2"/>
                <a:stretch>
                  <a:fillRect l="-771" t="-2091" r="-675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9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73" y="188806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脑电信号分类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938" y="2503133"/>
            <a:ext cx="2142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Classification of EEG signal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20A5712A-76A5-4748-8EF7-59AEE5CE1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D0C158-7228-419C-A4E7-11895D04B5B4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0" name="文本框 59">
            <a:extLst>
              <a:ext uri="{FF2B5EF4-FFF2-40B4-BE49-F238E27FC236}">
                <a16:creationId xmlns:a16="http://schemas.microsoft.com/office/drawing/2014/main" id="{56B20FC1-9E92-44F0-924B-D335E8610151}"/>
              </a:ext>
            </a:extLst>
          </p:cNvPr>
          <p:cNvSpPr txBox="1"/>
          <p:nvPr/>
        </p:nvSpPr>
        <p:spPr>
          <a:xfrm>
            <a:off x="841662" y="216461"/>
            <a:ext cx="12875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32B0BC-1DD6-42C6-A4ED-C335F62AF264}"/>
              </a:ext>
            </a:extLst>
          </p:cNvPr>
          <p:cNvSpPr txBox="1"/>
          <p:nvPr/>
        </p:nvSpPr>
        <p:spPr>
          <a:xfrm>
            <a:off x="1569520" y="3747890"/>
            <a:ext cx="17685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2-1 </a:t>
            </a:r>
            <a:r>
              <a:rPr lang="zh-CN" altLang="en-US" dirty="0">
                <a:latin typeface="+mn-ea"/>
              </a:rPr>
              <a:t>分类过程框图</a:t>
            </a:r>
          </a:p>
        </p:txBody>
      </p:sp>
      <p:sp>
        <p:nvSpPr>
          <p:cNvPr id="60" name="右箭头 13">
            <a:extLst>
              <a:ext uri="{FF2B5EF4-FFF2-40B4-BE49-F238E27FC236}">
                <a16:creationId xmlns:a16="http://schemas.microsoft.com/office/drawing/2014/main" id="{18EC316D-878F-4E69-A15D-7878B28FF69C}"/>
              </a:ext>
            </a:extLst>
          </p:cNvPr>
          <p:cNvSpPr/>
          <p:nvPr/>
        </p:nvSpPr>
        <p:spPr>
          <a:xfrm>
            <a:off x="4279061" y="2260227"/>
            <a:ext cx="934494" cy="609600"/>
          </a:xfrm>
          <a:prstGeom prst="rightArrow">
            <a:avLst/>
          </a:prstGeom>
          <a:solidFill>
            <a:srgbClr val="9292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29CBC-A7A8-468E-AD95-41653CCBB649}"/>
              </a:ext>
            </a:extLst>
          </p:cNvPr>
          <p:cNvSpPr txBox="1"/>
          <p:nvPr/>
        </p:nvSpPr>
        <p:spPr>
          <a:xfrm>
            <a:off x="5408162" y="1033752"/>
            <a:ext cx="3319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单一属性二分类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：以上得到的十维特征向量，每一维单独作为分类器的输入进行上述四种情况的分类；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交叉验证，每个分类进行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，结果取平均值。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690DA7-2A71-41ED-8600-5E47349AC290}"/>
              </a:ext>
            </a:extLst>
          </p:cNvPr>
          <p:cNvSpPr txBox="1"/>
          <p:nvPr/>
        </p:nvSpPr>
        <p:spPr>
          <a:xfrm>
            <a:off x="5408162" y="2868625"/>
            <a:ext cx="3319734" cy="12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Accuracy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：准确率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Sensitivity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：灵敏度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Specificity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：特异度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766667-5083-48BD-A435-FAA2B220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12" y="1211601"/>
            <a:ext cx="4429772" cy="25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3D4FF2-EC31-4594-A912-DAEDFF8E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76A088-CF93-4AAC-A4BB-F001BB35DA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4" t="8887" r="6129" b="5685"/>
          <a:stretch/>
        </p:blipFill>
        <p:spPr>
          <a:xfrm>
            <a:off x="394335" y="1559608"/>
            <a:ext cx="4177665" cy="2231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D29B2A-1194-4C1A-BAAF-7E02A1D729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9663" r="5400" b="4910"/>
          <a:stretch/>
        </p:blipFill>
        <p:spPr>
          <a:xfrm>
            <a:off x="4758695" y="1996195"/>
            <a:ext cx="4177665" cy="223131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BC9201C-DFAA-410C-B39F-2B2978D50416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9056F59-9560-4043-9324-AD4F47F26166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814515-A280-47BC-9C15-D492B9D157E7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4C1E41-3E03-4F08-A7C9-11A14905E9C2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EE1F1A-7352-4429-A296-160E19FADE8C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9D04E3B-5BA8-4569-8BD4-A5C7063F4916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83DEBAD-6225-446C-86F9-687A8213B6B9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29E8DD3-AF35-44B1-ABDF-BCAA944695E7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E229947-0EAB-4092-8D02-031251C5DD98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9">
            <a:extLst>
              <a:ext uri="{FF2B5EF4-FFF2-40B4-BE49-F238E27FC236}">
                <a16:creationId xmlns:a16="http://schemas.microsoft.com/office/drawing/2014/main" id="{CF484966-1636-41E2-8F9D-FD3896F402AD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787AF7-87DC-4A9F-AE52-F68476EB6370}"/>
              </a:ext>
            </a:extLst>
          </p:cNvPr>
          <p:cNvSpPr/>
          <p:nvPr/>
        </p:nvSpPr>
        <p:spPr>
          <a:xfrm>
            <a:off x="621832" y="983258"/>
            <a:ext cx="6909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vs 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为例，以下两图为以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为特征向量，使用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SVM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KNN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的分类结果。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43C6FA-3C6D-4527-9769-3AC581DD981D}"/>
              </a:ext>
            </a:extLst>
          </p:cNvPr>
          <p:cNvSpPr txBox="1"/>
          <p:nvPr/>
        </p:nvSpPr>
        <p:spPr>
          <a:xfrm>
            <a:off x="1255155" y="3901007"/>
            <a:ext cx="245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2-2 </a:t>
            </a:r>
            <a:r>
              <a:rPr lang="en-US" altLang="zh-CN" dirty="0">
                <a:latin typeface="+mn-ea"/>
              </a:rPr>
              <a:t>SVM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两组分类结果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91A602-AF97-44A6-AA94-BDC48B41F97E}"/>
              </a:ext>
            </a:extLst>
          </p:cNvPr>
          <p:cNvSpPr txBox="1"/>
          <p:nvPr/>
        </p:nvSpPr>
        <p:spPr>
          <a:xfrm>
            <a:off x="5859482" y="4337555"/>
            <a:ext cx="24999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2-3 </a:t>
            </a:r>
            <a:r>
              <a:rPr lang="en-US" altLang="zh-CN" dirty="0">
                <a:latin typeface="+mn-ea"/>
              </a:rPr>
              <a:t>KNN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两组分类结果</a:t>
            </a:r>
          </a:p>
        </p:txBody>
      </p:sp>
    </p:spTree>
    <p:extLst>
      <p:ext uri="{BB962C8B-B14F-4D97-AF65-F5344CB8AC3E}">
        <p14:creationId xmlns:p14="http://schemas.microsoft.com/office/powerpoint/2010/main" val="8549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F7BFC6-FB54-44C3-820C-F3CB747B8A7A}"/>
              </a:ext>
            </a:extLst>
          </p:cNvPr>
          <p:cNvGrpSpPr/>
          <p:nvPr/>
        </p:nvGrpSpPr>
        <p:grpSpPr>
          <a:xfrm>
            <a:off x="121450" y="607361"/>
            <a:ext cx="8880164" cy="3954389"/>
            <a:chOff x="149235" y="443293"/>
            <a:chExt cx="8880164" cy="3954389"/>
          </a:xfrm>
          <a:effectLst>
            <a:outerShdw blurRad="520700" dist="114300" dir="8280000" algn="tr" rotWithShape="0">
              <a:prstClr val="black">
                <a:alpha val="40000"/>
              </a:prstClr>
            </a:outerShdw>
          </a:effectLst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88F8A6EF-CA77-40E3-9C43-C309F8663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"/>
            <a:stretch/>
          </p:blipFill>
          <p:spPr>
            <a:xfrm>
              <a:off x="163373" y="443293"/>
              <a:ext cx="8851889" cy="3954389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46D819-93DC-40EE-8638-507D8F95E8BB}"/>
                </a:ext>
              </a:extLst>
            </p:cNvPr>
            <p:cNvSpPr/>
            <p:nvPr/>
          </p:nvSpPr>
          <p:spPr>
            <a:xfrm>
              <a:off x="149235" y="443293"/>
              <a:ext cx="8880164" cy="3954389"/>
            </a:xfrm>
            <a:prstGeom prst="rect">
              <a:avLst/>
            </a:prstGeom>
            <a:solidFill>
              <a:schemeClr val="bg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9875-E5C8-4729-A347-8E7507AB70BB}"/>
              </a:ext>
            </a:extLst>
          </p:cNvPr>
          <p:cNvGrpSpPr/>
          <p:nvPr/>
        </p:nvGrpSpPr>
        <p:grpSpPr>
          <a:xfrm>
            <a:off x="3668152" y="1754076"/>
            <a:ext cx="2312397" cy="536810"/>
            <a:chOff x="1434133" y="1397839"/>
            <a:chExt cx="2312397" cy="536810"/>
          </a:xfrm>
        </p:grpSpPr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22D5E9FF-7FD4-417E-861F-682F4F455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1397839"/>
              <a:ext cx="18261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脑电信号特征提取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7B8AFEA-3D8E-4960-A5A8-48A491ACA5B9}"/>
                </a:ext>
              </a:extLst>
            </p:cNvPr>
            <p:cNvSpPr/>
            <p:nvPr/>
          </p:nvSpPr>
          <p:spPr>
            <a:xfrm>
              <a:off x="1827415" y="1680733"/>
              <a:ext cx="191911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Feature extraction of EEG signal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90B6563-38E4-434C-B076-3EC0C8A9D15C}"/>
                </a:ext>
              </a:extLst>
            </p:cNvPr>
            <p:cNvSpPr/>
            <p:nvPr/>
          </p:nvSpPr>
          <p:spPr>
            <a:xfrm>
              <a:off x="1434133" y="1460834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F6C00B-D70B-4FF4-A799-E94C72A35766}"/>
              </a:ext>
            </a:extLst>
          </p:cNvPr>
          <p:cNvGrpSpPr/>
          <p:nvPr/>
        </p:nvGrpSpPr>
        <p:grpSpPr>
          <a:xfrm>
            <a:off x="3668152" y="2628765"/>
            <a:ext cx="2014239" cy="544131"/>
            <a:chOff x="1434133" y="2280589"/>
            <a:chExt cx="2014239" cy="544131"/>
          </a:xfrm>
        </p:grpSpPr>
        <p:sp>
          <p:nvSpPr>
            <p:cNvPr id="48" name="文本框 6">
              <a:extLst>
                <a:ext uri="{FF2B5EF4-FFF2-40B4-BE49-F238E27FC236}">
                  <a16:creationId xmlns:a16="http://schemas.microsoft.com/office/drawing/2014/main" id="{6DFBD969-A4EE-48EE-BF92-40E9E5D42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2280589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脑电信号分类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5707F80-4E06-4DBF-A3EB-6AF920655377}"/>
                </a:ext>
              </a:extLst>
            </p:cNvPr>
            <p:cNvSpPr/>
            <p:nvPr/>
          </p:nvSpPr>
          <p:spPr>
            <a:xfrm>
              <a:off x="1827415" y="2570804"/>
              <a:ext cx="16209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Classification of EEG signal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00B33CC-B83E-4738-95A5-9D5AD0154E85}"/>
                </a:ext>
              </a:extLst>
            </p:cNvPr>
            <p:cNvSpPr/>
            <p:nvPr/>
          </p:nvSpPr>
          <p:spPr>
            <a:xfrm>
              <a:off x="1434133" y="2362720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B217ED-9C81-4ADA-83BB-4E1BA2D63BBF}"/>
              </a:ext>
            </a:extLst>
          </p:cNvPr>
          <p:cNvGrpSpPr/>
          <p:nvPr/>
        </p:nvGrpSpPr>
        <p:grpSpPr>
          <a:xfrm>
            <a:off x="3668152" y="3510776"/>
            <a:ext cx="2014239" cy="544131"/>
            <a:chOff x="1434133" y="3154539"/>
            <a:chExt cx="2014239" cy="544131"/>
          </a:xfrm>
        </p:grpSpPr>
        <p:sp>
          <p:nvSpPr>
            <p:cNvPr id="51" name="文本框 6">
              <a:extLst>
                <a:ext uri="{FF2B5EF4-FFF2-40B4-BE49-F238E27FC236}">
                  <a16:creationId xmlns:a16="http://schemas.microsoft.com/office/drawing/2014/main" id="{79C73E1B-BA34-4AAE-BA94-3183DD24D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3154539"/>
              <a:ext cx="1620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总结与下步任务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3F3186-1960-48B8-B214-09E7CD23BEDF}"/>
                </a:ext>
              </a:extLst>
            </p:cNvPr>
            <p:cNvSpPr/>
            <p:nvPr/>
          </p:nvSpPr>
          <p:spPr>
            <a:xfrm>
              <a:off x="1827415" y="3444754"/>
              <a:ext cx="148951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Summary and Next Task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9D2E7F6-DE0A-40B4-ABBB-CDA839B7EF30}"/>
                </a:ext>
              </a:extLst>
            </p:cNvPr>
            <p:cNvSpPr/>
            <p:nvPr/>
          </p:nvSpPr>
          <p:spPr>
            <a:xfrm>
              <a:off x="1434133" y="3236670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57" name="文本框 5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0D01D4C0-1E2D-4A95-A860-1E219299A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58" name="文本框 5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37E6B70A-6E5E-4D7F-BC89-CB14BE14B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C463CD3-2B29-404F-80BD-130D06F0B9FA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C4F809-83F9-4D5B-B586-C70D5EC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CC2BE5-EAB7-40B8-B49B-D5B91BE3EA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13828" r="583" b="1243"/>
          <a:stretch/>
        </p:blipFill>
        <p:spPr>
          <a:xfrm>
            <a:off x="42485" y="1657242"/>
            <a:ext cx="4414278" cy="20532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E0F4FD-6EEC-40A0-BFE2-A4F81576EC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t="9749" r="5966" b="5583"/>
          <a:stretch/>
        </p:blipFill>
        <p:spPr>
          <a:xfrm>
            <a:off x="4687239" y="1887538"/>
            <a:ext cx="4367430" cy="236301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480E36F-B246-4067-8AF1-4673CFC3F6BE}"/>
              </a:ext>
            </a:extLst>
          </p:cNvPr>
          <p:cNvSpPr/>
          <p:nvPr/>
        </p:nvSpPr>
        <p:spPr>
          <a:xfrm>
            <a:off x="621832" y="983258"/>
            <a:ext cx="6909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vs 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为例，以下两图为以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为特征向量，使用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绘制出的分类树与得到的分类结果。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D70F49-A9C2-4C55-9F56-8D2240539C5C}"/>
              </a:ext>
            </a:extLst>
          </p:cNvPr>
          <p:cNvSpPr txBox="1"/>
          <p:nvPr/>
        </p:nvSpPr>
        <p:spPr>
          <a:xfrm>
            <a:off x="1608840" y="3901925"/>
            <a:ext cx="12815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2-4 </a:t>
            </a:r>
            <a:r>
              <a:rPr lang="zh-CN" altLang="en-US" dirty="0">
                <a:latin typeface="+mn-ea"/>
              </a:rPr>
              <a:t>分类树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5EA18C-E621-41D2-948D-8E686944A91C}"/>
              </a:ext>
            </a:extLst>
          </p:cNvPr>
          <p:cNvSpPr txBox="1"/>
          <p:nvPr/>
        </p:nvSpPr>
        <p:spPr>
          <a:xfrm>
            <a:off x="5700181" y="4349075"/>
            <a:ext cx="28185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2-5 </a:t>
            </a:r>
            <a:r>
              <a:rPr lang="en-US" altLang="zh-CN" dirty="0">
                <a:latin typeface="+mn-ea"/>
              </a:rPr>
              <a:t>DT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两组变量分类结果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1F3EB7A-44C5-4C3C-9618-D3B34336E0DE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1B5432-0571-4549-8DCA-1F1826CED778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6B04B0-B5B5-442B-A49E-C53775A3BC75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95F4F5B-54D6-43FB-AAEC-2FE616C6F851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E69993E-52F7-4701-9F63-A4F67DDA395B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B418E6-7F3C-4068-8F09-BD092C297F32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159D87-776F-4358-B409-E3C80698757C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82AA8E-7FDB-4F05-88EE-2ABD8DC2EF1C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34DA71B-E1DC-4494-A643-545BD8BFBEAB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59">
            <a:extLst>
              <a:ext uri="{FF2B5EF4-FFF2-40B4-BE49-F238E27FC236}">
                <a16:creationId xmlns:a16="http://schemas.microsoft.com/office/drawing/2014/main" id="{5ADE8427-4110-48BF-B10F-742570A57894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408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29AB41-4C4E-4EF3-9883-48D028B305F9}"/>
              </a:ext>
            </a:extLst>
          </p:cNvPr>
          <p:cNvSpPr/>
          <p:nvPr/>
        </p:nvSpPr>
        <p:spPr>
          <a:xfrm>
            <a:off x="621832" y="901011"/>
            <a:ext cx="8342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以下图表为使用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SVM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KNN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进行二分类得到的分类结果，特征向量从左至右依次为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std_AE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std_AE_d1~ 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sampen_AE_d1~ d3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、其余三种情况类似。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99DB63C5-D333-4AEA-95C0-7C7D9EA48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876334"/>
              </p:ext>
            </p:extLst>
          </p:nvPr>
        </p:nvGraphicFramePr>
        <p:xfrm>
          <a:off x="2132487" y="1748204"/>
          <a:ext cx="4952052" cy="2799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7D4A9AF-80F2-4B38-B37C-06BA061A1E75}"/>
              </a:ext>
            </a:extLst>
          </p:cNvPr>
          <p:cNvSpPr txBox="1"/>
          <p:nvPr/>
        </p:nvSpPr>
        <p:spPr>
          <a:xfrm>
            <a:off x="3513408" y="4447597"/>
            <a:ext cx="21171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2-6 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两组分类准确率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D60D96-0534-46CF-9C5D-DA27D1E2E93B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13A61F-FC4C-40FC-90DC-15C47F37F546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6CCFD45-180C-459A-84B6-B1147DC1FDF0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6D39739-DC16-4EE0-B1CB-DC832CBF6930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A09009-E988-41F0-9569-AE004D2C8333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79FA48-EFE7-4C2D-9D24-2FA2B3DB6EEC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5337F96-37A1-4E89-A9CE-8AE988DA110D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C120863-927E-41C4-9BBB-4A6D4254E7FB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1ECB46D-8955-4C81-BBA1-B7A41BBB93DA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59">
            <a:extLst>
              <a:ext uri="{FF2B5EF4-FFF2-40B4-BE49-F238E27FC236}">
                <a16:creationId xmlns:a16="http://schemas.microsoft.com/office/drawing/2014/main" id="{7CF917A3-C07A-4325-94A5-D5FD224D885E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16979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E36200-2363-421C-B172-0733A43D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0A19A03-52AC-4558-AE41-78D394FC9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303057"/>
              </p:ext>
            </p:extLst>
          </p:nvPr>
        </p:nvGraphicFramePr>
        <p:xfrm>
          <a:off x="2126500" y="1351532"/>
          <a:ext cx="4890999" cy="2780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F5DAB31-BE99-4D6A-ABE2-E1C45D9271D9}"/>
              </a:ext>
            </a:extLst>
          </p:cNvPr>
          <p:cNvSpPr txBox="1"/>
          <p:nvPr/>
        </p:nvSpPr>
        <p:spPr>
          <a:xfrm>
            <a:off x="3513408" y="4447597"/>
            <a:ext cx="21171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2-7 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两组分类灵敏度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8EF23DD-601D-40D6-8606-927B5122746D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9FCE59D-1BAC-495D-B75D-26626E271198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30642C-04D2-4AC4-A92F-71622C58EE0D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BB4BB84-4BD9-413C-A69B-B712E981DE49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BCCEF10-56B1-49EF-A4FC-BC2C4AC94AC4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FEB3A74-F20F-4304-AC66-C26F07F1C613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141111-4345-4584-B004-E4ADDBD0C3E7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4756F54-6F89-4835-B1D7-0BD6E49A8D8B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B0CCA838-2403-4697-9786-BBCE3642D173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9">
            <a:extLst>
              <a:ext uri="{FF2B5EF4-FFF2-40B4-BE49-F238E27FC236}">
                <a16:creationId xmlns:a16="http://schemas.microsoft.com/office/drawing/2014/main" id="{38E29061-4967-4C63-B0E5-89A429A85523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172053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52A24F-C672-47DB-A4F7-246DE7C3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4EC5BD7-A67A-4775-8022-E31732469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41192"/>
              </p:ext>
            </p:extLst>
          </p:nvPr>
        </p:nvGraphicFramePr>
        <p:xfrm>
          <a:off x="2130050" y="1359653"/>
          <a:ext cx="4883899" cy="2786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0548BFF-D25B-4E0A-A376-9FD13394CE35}"/>
              </a:ext>
            </a:extLst>
          </p:cNvPr>
          <p:cNvSpPr txBox="1"/>
          <p:nvPr/>
        </p:nvSpPr>
        <p:spPr>
          <a:xfrm>
            <a:off x="3513408" y="4447597"/>
            <a:ext cx="21171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2-8 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两组分类特异度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19DA577-3A91-4553-8FD2-4A091D06D659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38C33E-54C5-4F29-8AC5-E86D7FC39CC6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3CB26DC-EC0A-4B98-9F7B-588B08CBE479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6E73CE9-B9A1-409D-AAB7-A5AB909FA299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B36EC45-56E3-462C-A3D5-CC2DB67C699A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E980DCA-1D58-4B1B-9446-93F08ECEE124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184975E-E55A-45FD-83D8-508C4D3B4907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33ECA11-C7EB-4C20-9BAD-ADEAE863F7CF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DF8AAC6-1FD4-4EF7-8B36-10D7C89DD9F7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9">
            <a:extLst>
              <a:ext uri="{FF2B5EF4-FFF2-40B4-BE49-F238E27FC236}">
                <a16:creationId xmlns:a16="http://schemas.microsoft.com/office/drawing/2014/main" id="{ED833BDA-9AFC-45F0-8D55-4F27FFF0D4A7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3432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4CE9F7-A048-4CDE-9791-EB16E58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5CE294-0CC6-4D68-85A5-3D048C32F5B5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315812-C975-404F-8489-29AEE713841A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368C9E-6135-4DFB-A05D-6395AA371C55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309D16-F23A-4CDA-841C-8AAD3C19CA79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F68CCF-8385-4722-A4AD-524A9BAA00CC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9923C7-D2C3-449E-B6C8-95F1B0B0235B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E16F989-3557-44BE-95B8-76B36DEC8D62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C3E1091-E8D8-4DD5-B257-435E5EC3157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FF778A5-4310-47C6-8C7A-A6D02C4953A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59">
            <a:extLst>
              <a:ext uri="{FF2B5EF4-FFF2-40B4-BE49-F238E27FC236}">
                <a16:creationId xmlns:a16="http://schemas.microsoft.com/office/drawing/2014/main" id="{F19CC549-61B0-4FFC-BEE7-DA44C88603B7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F01F77A-7975-44D9-94D8-B3510573CCD4}"/>
              </a:ext>
            </a:extLst>
          </p:cNvPr>
          <p:cNvSpPr txBox="1"/>
          <p:nvPr/>
        </p:nvSpPr>
        <p:spPr>
          <a:xfrm>
            <a:off x="980768" y="1512688"/>
            <a:ext cx="6860643" cy="2240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使用上述三种方法根据任意一个特征值得到的分类准确率均大于</a:t>
            </a:r>
            <a:r>
              <a:rPr lang="en-US" altLang="zh-CN" b="1" dirty="0">
                <a:solidFill>
                  <a:srgbClr val="FF0000"/>
                </a:solidFill>
              </a:rPr>
              <a:t>58%</a:t>
            </a:r>
            <a:r>
              <a:rPr lang="zh-CN" altLang="en-US" dirty="0"/>
              <a:t>，特异度均大于</a:t>
            </a:r>
            <a:r>
              <a:rPr lang="en-US" altLang="zh-CN" b="1" dirty="0">
                <a:solidFill>
                  <a:srgbClr val="FF0000"/>
                </a:solidFill>
              </a:rPr>
              <a:t>50%</a:t>
            </a:r>
            <a:r>
              <a:rPr lang="zh-CN" altLang="en-US" b="1" dirty="0"/>
              <a:t>，</a:t>
            </a:r>
            <a:r>
              <a:rPr lang="zh-CN" altLang="en-US" dirty="0"/>
              <a:t>除去以</a:t>
            </a:r>
            <a:r>
              <a:rPr lang="en-US" altLang="zh-CN" dirty="0"/>
              <a:t>sampen_BE_d3</a:t>
            </a:r>
            <a:r>
              <a:rPr lang="zh-CN" altLang="en-US" dirty="0"/>
              <a:t>为特征向量进行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两组二分类得到的灵敏度</a:t>
            </a:r>
            <a:r>
              <a:rPr lang="en-US" altLang="zh-CN" dirty="0"/>
              <a:t>(</a:t>
            </a:r>
            <a:r>
              <a:rPr lang="en-US" altLang="zh-CN" b="1" dirty="0"/>
              <a:t>46.68%)</a:t>
            </a:r>
            <a:r>
              <a:rPr lang="zh-CN" altLang="en-US" dirty="0"/>
              <a:t>，其余灵敏度均大于</a:t>
            </a:r>
            <a:r>
              <a:rPr lang="en-US" altLang="zh-CN" b="1" dirty="0">
                <a:solidFill>
                  <a:srgbClr val="FF0000"/>
                </a:solidFill>
              </a:rPr>
              <a:t>58%</a:t>
            </a:r>
            <a:r>
              <a:rPr lang="zh-CN" altLang="en-US" b="1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整体来看，</a:t>
            </a:r>
            <a:r>
              <a:rPr lang="en-US" altLang="zh-CN" b="1" dirty="0">
                <a:solidFill>
                  <a:srgbClr val="FF0000"/>
                </a:solidFill>
              </a:rPr>
              <a:t>std</a:t>
            </a:r>
            <a:r>
              <a:rPr lang="zh-CN" altLang="en-US" dirty="0"/>
              <a:t>这一特征取得的分类效果最好；</a:t>
            </a:r>
            <a:r>
              <a:rPr lang="en-US" altLang="zh-CN" b="1" dirty="0">
                <a:solidFill>
                  <a:srgbClr val="FF0000"/>
                </a:solidFill>
              </a:rPr>
              <a:t>sampen_d3</a:t>
            </a:r>
            <a:r>
              <a:rPr lang="zh-CN" altLang="en-US" dirty="0"/>
              <a:t>这一特征取得的分类效果最差；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从整体分类效果上看，以</a:t>
            </a:r>
            <a:r>
              <a:rPr lang="zh-CN" altLang="en-US" b="1" dirty="0">
                <a:solidFill>
                  <a:srgbClr val="FF0000"/>
                </a:solidFill>
              </a:rPr>
              <a:t>标准差</a:t>
            </a:r>
            <a:r>
              <a:rPr lang="zh-CN" altLang="en-US" dirty="0"/>
              <a:t>为特征时的分类性能要优于样本熵；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对于单一属性二分类，</a:t>
            </a:r>
            <a:r>
              <a:rPr lang="zh-CN" altLang="en-US" b="1" dirty="0">
                <a:solidFill>
                  <a:srgbClr val="FF0000"/>
                </a:solidFill>
              </a:rPr>
              <a:t>支持向量机</a:t>
            </a:r>
            <a:r>
              <a:rPr lang="zh-CN" altLang="en-US" dirty="0"/>
              <a:t>的分类效果要优于其余两种方法。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B72C19-4BF3-4FBB-9D07-874BD9268913}"/>
              </a:ext>
            </a:extLst>
          </p:cNvPr>
          <p:cNvSpPr/>
          <p:nvPr/>
        </p:nvSpPr>
        <p:spPr>
          <a:xfrm>
            <a:off x="621832" y="1095396"/>
            <a:ext cx="6909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结论：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0CEE3E-1557-4F1E-BA1E-7204B607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44B470-5950-47AA-B84C-F1CBB2842D0F}"/>
              </a:ext>
            </a:extLst>
          </p:cNvPr>
          <p:cNvSpPr txBox="1"/>
          <p:nvPr/>
        </p:nvSpPr>
        <p:spPr>
          <a:xfrm>
            <a:off x="3513408" y="4447597"/>
            <a:ext cx="21171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表</a:t>
            </a:r>
            <a:r>
              <a:rPr lang="en-US" altLang="zh-CN" b="1" dirty="0">
                <a:latin typeface="+mn-ea"/>
              </a:rPr>
              <a:t>2-1 </a:t>
            </a:r>
            <a:r>
              <a:rPr lang="en-US" altLang="zh-CN" dirty="0">
                <a:latin typeface="+mn-ea"/>
              </a:rPr>
              <a:t>DE</a:t>
            </a:r>
            <a:r>
              <a:rPr lang="zh-CN" altLang="en-US" dirty="0">
                <a:latin typeface="+mn-ea"/>
              </a:rPr>
              <a:t>两组分类特异度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E0DB7D7-E8D5-47F2-8176-BBD2A13D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27"/>
              </p:ext>
            </p:extLst>
          </p:nvPr>
        </p:nvGraphicFramePr>
        <p:xfrm>
          <a:off x="1000936" y="1476373"/>
          <a:ext cx="7142128" cy="2073425"/>
        </p:xfrm>
        <a:graphic>
          <a:graphicData uri="http://schemas.openxmlformats.org/drawingml/2006/table">
            <a:tbl>
              <a:tblPr firstRow="1" firstCol="1" bandRow="1"/>
              <a:tblGrid>
                <a:gridCol w="1020181">
                  <a:extLst>
                    <a:ext uri="{9D8B030D-6E8A-4147-A177-3AD203B41FA5}">
                      <a16:colId xmlns:a16="http://schemas.microsoft.com/office/drawing/2014/main" val="3627107767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919156614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1762208329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3491449949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285428576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3941407528"/>
                    </a:ext>
                  </a:extLst>
                </a:gridCol>
                <a:gridCol w="1021042">
                  <a:extLst>
                    <a:ext uri="{9D8B030D-6E8A-4147-A177-3AD203B41FA5}">
                      <a16:colId xmlns:a16="http://schemas.microsoft.com/office/drawing/2014/main" val="905361929"/>
                    </a:ext>
                  </a:extLst>
                </a:gridCol>
              </a:tblGrid>
              <a:tr h="422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本文所用方法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98662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SVM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KNN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Multi Scale K-Means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MLPC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KNN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659692"/>
                  </a:ext>
                </a:extLst>
              </a:tr>
              <a:tr h="305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 vs 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99.54%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73380" algn="l"/>
                        </a:tabLs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99.8%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63638"/>
                  </a:ext>
                </a:extLst>
              </a:tr>
              <a:tr h="305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 vs 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97.42%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99.54%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99.38%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99.3%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501136"/>
                  </a:ext>
                </a:extLst>
              </a:tr>
              <a:tr h="305962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 vs E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97.79%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98.29%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97.75%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98.5%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440186"/>
                  </a:ext>
                </a:extLst>
              </a:tr>
              <a:tr h="305962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 vs E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94.67%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96.5%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94.17%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94.9%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26628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7CB8325-2870-41C8-B5F0-6FD74D30C226}"/>
              </a:ext>
            </a:extLst>
          </p:cNvPr>
          <p:cNvSpPr txBox="1"/>
          <p:nvPr/>
        </p:nvSpPr>
        <p:spPr>
          <a:xfrm>
            <a:off x="1000935" y="3788375"/>
            <a:ext cx="4908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classifier</a:t>
            </a:r>
            <a:r>
              <a:rPr lang="en-US" altLang="zh-CN" dirty="0"/>
              <a:t>(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多层感知器分类器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206FC3E-910D-4343-B317-549DB1D809C0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7455CB-1233-4B06-AC30-0D7458188CE1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94D0B09-02D2-4DEB-8DE4-B5C1983DBD9F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7D5DEF7-FB25-4C41-B1F2-B5833EC5AB58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8E62DC9-2F35-4C66-94DB-9AE28B43D348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D4C61E4-EAE5-4870-ABC1-B05B3ACD60FF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62D2691-4071-4B66-AEA7-22358B0EB703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FCA4FFF-7640-473E-B847-5AA2C432563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BB138E-5EA6-4AED-B755-B76798489D1A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59">
            <a:extLst>
              <a:ext uri="{FF2B5EF4-FFF2-40B4-BE49-F238E27FC236}">
                <a16:creationId xmlns:a16="http://schemas.microsoft.com/office/drawing/2014/main" id="{686BBCF9-B427-4F96-9754-A119719969DF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223414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40" y="188806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总结与下步任务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19" y="2503133"/>
            <a:ext cx="1914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Summary and next task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6E515C24-70FC-4BFF-8007-660B78B3F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4CE9F7-A048-4CDE-9791-EB16E58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00E1652-56C2-4FDA-B6B3-E71B548A109F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2453F83-BF6E-4724-B5CE-9D348304EB5E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4B9368-ABB1-4C8A-87E3-33CF1BEE14FD}"/>
                </a:ext>
              </a:extLst>
            </p:cNvPr>
            <p:cNvSpPr/>
            <p:nvPr/>
          </p:nvSpPr>
          <p:spPr>
            <a:xfrm>
              <a:off x="1867249" y="404664"/>
              <a:ext cx="1041278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1E1F18D-D262-4C1F-87D7-1C3FCFA12421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ECAD1E9-231D-413D-A8B5-26F1E50CF4A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BC872DE-2DBC-4C24-8DAC-5E028EC81AE4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F8A6A6F-1288-4126-8F8E-6C4A14FB239F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C4089A3-C11C-480D-9F46-ECED8635E757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6D25CFB-9F58-43DE-A689-86360C916AD7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59">
            <a:extLst>
              <a:ext uri="{FF2B5EF4-FFF2-40B4-BE49-F238E27FC236}">
                <a16:creationId xmlns:a16="http://schemas.microsoft.com/office/drawing/2014/main" id="{A4BF3832-B001-4B2A-8486-ED9691D98F9C}"/>
              </a:ext>
            </a:extLst>
          </p:cNvPr>
          <p:cNvSpPr txBox="1"/>
          <p:nvPr/>
        </p:nvSpPr>
        <p:spPr>
          <a:xfrm>
            <a:off x="899433" y="226937"/>
            <a:ext cx="82675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B89778-10F4-468B-9916-E2D14E741E09}"/>
              </a:ext>
            </a:extLst>
          </p:cNvPr>
          <p:cNvSpPr/>
          <p:nvPr/>
        </p:nvSpPr>
        <p:spPr>
          <a:xfrm>
            <a:off x="517023" y="53278"/>
            <a:ext cx="1441174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D1C8136-BF98-4171-8714-35E2C856B45D}"/>
              </a:ext>
            </a:extLst>
          </p:cNvPr>
          <p:cNvSpPr/>
          <p:nvPr/>
        </p:nvSpPr>
        <p:spPr>
          <a:xfrm>
            <a:off x="763990" y="868090"/>
            <a:ext cx="7946128" cy="3744681"/>
          </a:xfrm>
          <a:prstGeom prst="rect">
            <a:avLst/>
          </a:prstGeom>
          <a:solidFill>
            <a:srgbClr val="D7D7D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A857957-F18C-4D7E-891C-0398740C1D9C}"/>
                  </a:ext>
                </a:extLst>
              </p:cNvPr>
              <p:cNvSpPr/>
              <p:nvPr/>
            </p:nvSpPr>
            <p:spPr>
              <a:xfrm>
                <a:off x="899433" y="909756"/>
                <a:ext cx="7590971" cy="3268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针对脑电信号特征提取问题，本文基于离散小波变换，通过计算原始脑电信号及小波系数的标准差和样本熵得到了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800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的特征向量；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针对脑电信号分类问题，本文使用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SVM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KNN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DT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三种方法针对四种情况，利用单一属性进行了二分类，每次分类基于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折交叉验证，并进行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次分类得到平均值；同时与前人的结果进行对比，证明了本实验结果的有效性。</a:t>
                </a: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A857957-F18C-4D7E-891C-0398740C1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33" y="909756"/>
                <a:ext cx="7590971" cy="3268652"/>
              </a:xfrm>
              <a:prstGeom prst="rect">
                <a:avLst/>
              </a:prstGeom>
              <a:blipFill>
                <a:blip r:embed="rId2"/>
                <a:stretch>
                  <a:fillRect l="-723" b="-2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324C1C2-9470-47A3-9AD6-635CC160A3A0}"/>
              </a:ext>
            </a:extLst>
          </p:cNvPr>
          <p:cNvCxnSpPr/>
          <p:nvPr/>
        </p:nvCxnSpPr>
        <p:spPr>
          <a:xfrm>
            <a:off x="899433" y="2386306"/>
            <a:ext cx="759097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64FD848-EA11-4D51-AA7A-D43ED6311F36}"/>
              </a:ext>
            </a:extLst>
          </p:cNvPr>
          <p:cNvCxnSpPr/>
          <p:nvPr/>
        </p:nvCxnSpPr>
        <p:spPr>
          <a:xfrm>
            <a:off x="885462" y="4233743"/>
            <a:ext cx="759097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161EFC-B616-44C0-91F5-848F19379EE6}"/>
              </a:ext>
            </a:extLst>
          </p:cNvPr>
          <p:cNvSpPr/>
          <p:nvPr/>
        </p:nvSpPr>
        <p:spPr>
          <a:xfrm>
            <a:off x="6348247" y="2287648"/>
            <a:ext cx="2589212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神经网络，将其应用于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信号分类之中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5">
            <a:extLst>
              <a:ext uri="{FF2B5EF4-FFF2-40B4-BE49-F238E27FC236}">
                <a16:creationId xmlns:a16="http://schemas.microsoft.com/office/drawing/2014/main" id="{FA0BA888-B5A9-40C1-B33D-BE816092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247" y="1973130"/>
            <a:ext cx="15279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BP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神经网络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65438C-7B9A-4FA5-93F1-083A46CFA585}"/>
              </a:ext>
            </a:extLst>
          </p:cNvPr>
          <p:cNvGrpSpPr/>
          <p:nvPr/>
        </p:nvGrpSpPr>
        <p:grpSpPr>
          <a:xfrm>
            <a:off x="3111054" y="1069884"/>
            <a:ext cx="2921891" cy="2907587"/>
            <a:chOff x="2933328" y="1007456"/>
            <a:chExt cx="3311509" cy="329529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270735E-4B29-4CC2-9D3A-92CDFAB827DD}"/>
                </a:ext>
              </a:extLst>
            </p:cNvPr>
            <p:cNvSpPr/>
            <p:nvPr/>
          </p:nvSpPr>
          <p:spPr>
            <a:xfrm>
              <a:off x="3226569" y="1183395"/>
              <a:ext cx="2842095" cy="2842095"/>
            </a:xfrm>
            <a:custGeom>
              <a:avLst/>
              <a:gdLst>
                <a:gd name="connsiteX0" fmla="*/ 1706880 w 3413760"/>
                <a:gd name="connsiteY0" fmla="*/ 0 h 3413760"/>
                <a:gd name="connsiteX1" fmla="*/ 3185081 w 3413760"/>
                <a:gd name="connsiteY1" fmla="*/ 853440 h 3413760"/>
                <a:gd name="connsiteX2" fmla="*/ 3185081 w 3413760"/>
                <a:gd name="connsiteY2" fmla="*/ 2560320 h 3413760"/>
                <a:gd name="connsiteX3" fmla="*/ 1706880 w 3413760"/>
                <a:gd name="connsiteY3" fmla="*/ 1706880 h 3413760"/>
                <a:gd name="connsiteX4" fmla="*/ 1706880 w 3413760"/>
                <a:gd name="connsiteY4" fmla="*/ 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1706880" y="0"/>
                  </a:moveTo>
                  <a:cubicBezTo>
                    <a:pt x="2316689" y="0"/>
                    <a:pt x="2880177" y="325329"/>
                    <a:pt x="3185081" y="853440"/>
                  </a:cubicBezTo>
                  <a:cubicBezTo>
                    <a:pt x="3489986" y="1381551"/>
                    <a:pt x="3489986" y="2032209"/>
                    <a:pt x="3185081" y="2560320"/>
                  </a:cubicBezTo>
                  <a:lnTo>
                    <a:pt x="1706880" y="1706880"/>
                  </a:lnTo>
                  <a:lnTo>
                    <a:pt x="170688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7393" tIns="771652" rIns="443687" bIns="172262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800" kern="1200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4334D11-968C-4636-A077-B0FA8E8FF590}"/>
                </a:ext>
              </a:extLst>
            </p:cNvPr>
            <p:cNvSpPr/>
            <p:nvPr/>
          </p:nvSpPr>
          <p:spPr>
            <a:xfrm>
              <a:off x="3168035" y="1284899"/>
              <a:ext cx="2842095" cy="2842095"/>
            </a:xfrm>
            <a:custGeom>
              <a:avLst/>
              <a:gdLst>
                <a:gd name="connsiteX0" fmla="*/ 3185081 w 3413760"/>
                <a:gd name="connsiteY0" fmla="*/ 2560320 h 3413760"/>
                <a:gd name="connsiteX1" fmla="*/ 1706880 w 3413760"/>
                <a:gd name="connsiteY1" fmla="*/ 3413760 h 3413760"/>
                <a:gd name="connsiteX2" fmla="*/ 228679 w 3413760"/>
                <a:gd name="connsiteY2" fmla="*/ 2560320 h 3413760"/>
                <a:gd name="connsiteX3" fmla="*/ 1706880 w 3413760"/>
                <a:gd name="connsiteY3" fmla="*/ 1706880 h 3413760"/>
                <a:gd name="connsiteX4" fmla="*/ 3185081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3185081" y="2560320"/>
                  </a:moveTo>
                  <a:cubicBezTo>
                    <a:pt x="2880176" y="3088431"/>
                    <a:pt x="2316689" y="3413760"/>
                    <a:pt x="1706880" y="3413760"/>
                  </a:cubicBezTo>
                  <a:cubicBezTo>
                    <a:pt x="1097071" y="3413760"/>
                    <a:pt x="533583" y="3088431"/>
                    <a:pt x="228679" y="2560320"/>
                  </a:cubicBezTo>
                  <a:lnTo>
                    <a:pt x="1706880" y="1706880"/>
                  </a:lnTo>
                  <a:lnTo>
                    <a:pt x="3185081" y="25603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600" tIns="2265681" rIns="822960" bIns="355599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BF1F2FE-D521-419B-85C1-93EDDD4883EF}"/>
                </a:ext>
              </a:extLst>
            </p:cNvPr>
            <p:cNvSpPr/>
            <p:nvPr/>
          </p:nvSpPr>
          <p:spPr>
            <a:xfrm>
              <a:off x="3109501" y="1183395"/>
              <a:ext cx="2842095" cy="2842095"/>
            </a:xfrm>
            <a:custGeom>
              <a:avLst/>
              <a:gdLst>
                <a:gd name="connsiteX0" fmla="*/ 228679 w 3413760"/>
                <a:gd name="connsiteY0" fmla="*/ 2560320 h 3413760"/>
                <a:gd name="connsiteX1" fmla="*/ 228679 w 3413760"/>
                <a:gd name="connsiteY1" fmla="*/ 853440 h 3413760"/>
                <a:gd name="connsiteX2" fmla="*/ 1706880 w 3413760"/>
                <a:gd name="connsiteY2" fmla="*/ 0 h 3413760"/>
                <a:gd name="connsiteX3" fmla="*/ 1706880 w 3413760"/>
                <a:gd name="connsiteY3" fmla="*/ 1706880 h 3413760"/>
                <a:gd name="connsiteX4" fmla="*/ 228679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228679" y="2560320"/>
                  </a:moveTo>
                  <a:cubicBezTo>
                    <a:pt x="-76226" y="2032209"/>
                    <a:pt x="-76226" y="1381551"/>
                    <a:pt x="228679" y="853440"/>
                  </a:cubicBezTo>
                  <a:cubicBezTo>
                    <a:pt x="533584" y="325329"/>
                    <a:pt x="1097071" y="0"/>
                    <a:pt x="1706880" y="0"/>
                  </a:cubicBezTo>
                  <a:lnTo>
                    <a:pt x="1706880" y="1706880"/>
                  </a:lnTo>
                  <a:lnTo>
                    <a:pt x="228679" y="25603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688" tIns="771652" rIns="1847392" bIns="172262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800" kern="1200"/>
            </a:p>
          </p:txBody>
        </p:sp>
        <p:sp>
          <p:nvSpPr>
            <p:cNvPr id="9" name="箭头: 环形 8">
              <a:extLst>
                <a:ext uri="{FF2B5EF4-FFF2-40B4-BE49-F238E27FC236}">
                  <a16:creationId xmlns:a16="http://schemas.microsoft.com/office/drawing/2014/main" id="{BEBBF181-10C0-4022-9F89-946E5045555F}"/>
                </a:ext>
              </a:extLst>
            </p:cNvPr>
            <p:cNvSpPr/>
            <p:nvPr/>
          </p:nvSpPr>
          <p:spPr>
            <a:xfrm>
              <a:off x="3050864" y="1007456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箭头: 环形 9">
              <a:extLst>
                <a:ext uri="{FF2B5EF4-FFF2-40B4-BE49-F238E27FC236}">
                  <a16:creationId xmlns:a16="http://schemas.microsoft.com/office/drawing/2014/main" id="{69EEE0BA-FCB9-4053-9BA6-4A152B7F6DD6}"/>
                </a:ext>
              </a:extLst>
            </p:cNvPr>
            <p:cNvSpPr/>
            <p:nvPr/>
          </p:nvSpPr>
          <p:spPr>
            <a:xfrm>
              <a:off x="2992096" y="1108780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箭头: 环形 10">
              <a:extLst>
                <a:ext uri="{FF2B5EF4-FFF2-40B4-BE49-F238E27FC236}">
                  <a16:creationId xmlns:a16="http://schemas.microsoft.com/office/drawing/2014/main" id="{D45CBA2B-285F-4A37-8259-693EDB5430FF}"/>
                </a:ext>
              </a:extLst>
            </p:cNvPr>
            <p:cNvSpPr/>
            <p:nvPr/>
          </p:nvSpPr>
          <p:spPr>
            <a:xfrm>
              <a:off x="2933328" y="1007456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7C98AC34-3A16-44B1-9D98-CCF54D7A4E1F}"/>
              </a:ext>
            </a:extLst>
          </p:cNvPr>
          <p:cNvSpPr/>
          <p:nvPr/>
        </p:nvSpPr>
        <p:spPr>
          <a:xfrm>
            <a:off x="335639" y="2287648"/>
            <a:ext cx="2589212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融合多种属性对上述四种情况进行二分类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018" y="1973130"/>
            <a:ext cx="1776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多属性二分类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6D3B42F-A387-48F1-AA45-024F1FD54FAB}"/>
              </a:ext>
            </a:extLst>
          </p:cNvPr>
          <p:cNvSpPr/>
          <p:nvPr/>
        </p:nvSpPr>
        <p:spPr>
          <a:xfrm>
            <a:off x="2955723" y="4391382"/>
            <a:ext cx="3284832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对最终得到的分类结果进行统计分析，得出结论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文本框 5">
            <a:extLst>
              <a:ext uri="{FF2B5EF4-FFF2-40B4-BE49-F238E27FC236}">
                <a16:creationId xmlns:a16="http://schemas.microsoft.com/office/drawing/2014/main" id="{50DA104F-FE99-44B8-AC45-BE7B5BA01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226" y="4021641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结果统计分析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10E4951-51F8-4EAE-B1B7-6F5532C9D837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01FEA5-86F9-46BB-A257-119859A68C37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DCDD05-74F1-4DE7-90A0-DFC6D7C2917F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8274A3D-3194-449C-8D79-8C38C03405C7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B7D845A-7AD4-4B8C-A5B4-5EFC5386E38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F8EAA49-D405-42DE-80B1-68B62946AB48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6101B4E-AC65-4605-9B3C-98960929D1AB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613ED3F-B343-4934-9B3D-CB87E89AF0D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3F666A7-1F47-4DD0-A1CF-FF6D5560AF5C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59">
            <a:extLst>
              <a:ext uri="{FF2B5EF4-FFF2-40B4-BE49-F238E27FC236}">
                <a16:creationId xmlns:a16="http://schemas.microsoft.com/office/drawing/2014/main" id="{D63C6974-A666-4F4B-B969-FE875E6616F6}"/>
              </a:ext>
            </a:extLst>
          </p:cNvPr>
          <p:cNvSpPr txBox="1"/>
          <p:nvPr/>
        </p:nvSpPr>
        <p:spPr>
          <a:xfrm>
            <a:off x="841662" y="216461"/>
            <a:ext cx="12875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下步任务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7AA01D2-A5BC-4E53-BD7D-E7A1A05EE4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9299" y="1862040"/>
            <a:ext cx="511200" cy="511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3A2BE667-CEA7-4C41-BE94-6D5CE65A0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4272" y="1850522"/>
            <a:ext cx="513756" cy="5112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88591907-929E-4991-80FD-F538066F9F36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4DBAA090-8A05-4280-ABA2-94677D5BEB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3007" y="2939670"/>
            <a:ext cx="5112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68" grpId="0"/>
      <p:bldP spid="69" grpId="0"/>
      <p:bldP spid="7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D4D0AE9B-2E6D-4773-8298-9A6AB4253F06}"/>
              </a:ext>
            </a:extLst>
          </p:cNvPr>
          <p:cNvSpPr/>
          <p:nvPr/>
        </p:nvSpPr>
        <p:spPr>
          <a:xfrm>
            <a:off x="142875" y="787235"/>
            <a:ext cx="9054681" cy="36098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肖文卿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汪鸿浩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詹长安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基于小波系数特征融合的小鼠癫痫脑电分类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[J].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计算机工程与应用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,2019,55(14):155-161.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[2]Cheol Seung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Yoo,Dong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Chung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Jung,Yong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Min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Ahn,Yong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Sik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Kim,Su-Gyeong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Kim,Hyeri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Yoon,Young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Jin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Lim,Sang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Hoon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Yi. Automatic detection of seizure termination during electroconvulsive therapy using sample entropy of the electroencephalogram[J]. Psychiatry Research,2012,195(1-2).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[3]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Yatindra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Kumar,Mohan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Lal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Dewal,Radhey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Shyam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Anand. Relative wavelet energy and wavelet entropy based epileptic brain signals classification[J]. Biomedical Engineering Letters,2012,2(3).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[4]Al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Ghayab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Hadi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Ratham,Li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Yan,Siuly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S,Abdulla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Shahab. A feature extraction technique based on tunable Q-factor wavelet transform for brain signal classification.[J]. Journal of neuroscience methods,2019,312.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[5]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Samiee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Kaveh,Kovács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Petér,Gabbouj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Moncef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Epileptic seizure classification of EEG time-series using rational discrete short-time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fourier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transform.[J]. IEEE transactions on bio-medical engineering,2015,62(2).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[6]Zhu G, Li Y, Wen P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et al. Unsupervised classification of epileptic EEG signals with multi scale K-means algorithm[C]//International Conference on Brain and Health Informatics. Springer, Cham, 2013: 158-167.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622E6-62D6-498E-95FD-A34F330DAC5D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996AD1-5516-4E8C-8032-FEEA3613CD2F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BD933A-9A88-40C7-ADB0-BA14EE42FD91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FD572A7-3906-4040-8E6B-7456475479B8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170F7E0-BC1D-4E9E-9EA4-082D70EED55D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D5DF5B7-2525-4F17-8493-EBA1FFFD39B5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67B33A-0BCF-4C96-9604-9534D107EF34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337BC-F2A9-4F18-AFAD-02B6B4FDCB78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158C1E-96AA-4A8E-A5CB-2E387E187209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文本框 59">
            <a:extLst>
              <a:ext uri="{FF2B5EF4-FFF2-40B4-BE49-F238E27FC236}">
                <a16:creationId xmlns:a16="http://schemas.microsoft.com/office/drawing/2014/main" id="{E23F9E47-6377-4C8A-8DD0-D6A2EEE418EB}"/>
              </a:ext>
            </a:extLst>
          </p:cNvPr>
          <p:cNvSpPr txBox="1"/>
          <p:nvPr/>
        </p:nvSpPr>
        <p:spPr>
          <a:xfrm>
            <a:off x="841662" y="216461"/>
            <a:ext cx="12875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C14CE7-F09F-4D42-9E55-F20C6FDB39D6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00" y="188806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背景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796" y="2503133"/>
            <a:ext cx="10624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Background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A1EE2452-658B-400A-9316-FE3381403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42679" y="2057611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深蓝质感简约答辩模板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740717" y="2832172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BLUE TEXTURED SIMPLE REPLY TEMPLATE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559454" y="3179800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2019.4.15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答辩人：优品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PPT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F7BFC6-FB54-44C3-820C-F3CB747B8A7A}"/>
              </a:ext>
            </a:extLst>
          </p:cNvPr>
          <p:cNvGrpSpPr/>
          <p:nvPr/>
        </p:nvGrpSpPr>
        <p:grpSpPr>
          <a:xfrm>
            <a:off x="121450" y="607361"/>
            <a:ext cx="8880164" cy="3954389"/>
            <a:chOff x="149235" y="443293"/>
            <a:chExt cx="8880164" cy="3954389"/>
          </a:xfrm>
          <a:effectLst>
            <a:outerShdw blurRad="520700" dist="114300" dir="8280000" algn="tr" rotWithShape="0">
              <a:prstClr val="black">
                <a:alpha val="40000"/>
              </a:prstClr>
            </a:outerShdw>
          </a:effectLst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88F8A6EF-CA77-40E3-9C43-C309F8663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"/>
            <a:stretch/>
          </p:blipFill>
          <p:spPr>
            <a:xfrm>
              <a:off x="163373" y="443293"/>
              <a:ext cx="8851889" cy="3954389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46D819-93DC-40EE-8638-507D8F95E8BB}"/>
                </a:ext>
              </a:extLst>
            </p:cNvPr>
            <p:cNvSpPr/>
            <p:nvPr/>
          </p:nvSpPr>
          <p:spPr>
            <a:xfrm>
              <a:off x="149235" y="443293"/>
              <a:ext cx="8880164" cy="3954389"/>
            </a:xfrm>
            <a:prstGeom prst="rect">
              <a:avLst/>
            </a:prstGeom>
            <a:solidFill>
              <a:schemeClr val="bg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AutoShape 2" descr="查看源图像">
            <a:extLst>
              <a:ext uri="{FF2B5EF4-FFF2-40B4-BE49-F238E27FC236}">
                <a16:creationId xmlns:a16="http://schemas.microsoft.com/office/drawing/2014/main" id="{841C46DA-54DA-4556-9B14-339F004F1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592" y="25171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2CA3F4-B559-42F9-AB3B-0001651B2603}"/>
              </a:ext>
            </a:extLst>
          </p:cNvPr>
          <p:cNvGrpSpPr/>
          <p:nvPr/>
        </p:nvGrpSpPr>
        <p:grpSpPr>
          <a:xfrm>
            <a:off x="2571542" y="948600"/>
            <a:ext cx="3942979" cy="1074042"/>
            <a:chOff x="2571542" y="948600"/>
            <a:chExt cx="3942979" cy="10740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DE146C-17D2-4C12-B155-6592A8E1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542" y="955573"/>
              <a:ext cx="910235" cy="81162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9D3772-FE97-4FF2-8125-0912086231FA}"/>
                </a:ext>
              </a:extLst>
            </p:cNvPr>
            <p:cNvSpPr txBox="1"/>
            <p:nvPr/>
          </p:nvSpPr>
          <p:spPr>
            <a:xfrm>
              <a:off x="3624584" y="948600"/>
              <a:ext cx="27965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北京化工大学</a:t>
              </a:r>
              <a:endParaRPr lang="en-US" altLang="zh-CN" sz="32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endPara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5BAC18-0235-4500-BCA3-BF4C49857341}"/>
                </a:ext>
              </a:extLst>
            </p:cNvPr>
            <p:cNvSpPr txBox="1"/>
            <p:nvPr/>
          </p:nvSpPr>
          <p:spPr>
            <a:xfrm>
              <a:off x="3431079" y="1514811"/>
              <a:ext cx="30834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Beijing University Of Chemical Technology</a:t>
              </a:r>
            </a:p>
            <a:p>
              <a:endParaRPr lang="zh-CN" altLang="en-US" dirty="0"/>
            </a:p>
          </p:txBody>
        </p:sp>
      </p:grpSp>
      <p:sp>
        <p:nvSpPr>
          <p:cNvPr id="188" name="AutoShape 2" descr="查看源图像">
            <a:extLst>
              <a:ext uri="{FF2B5EF4-FFF2-40B4-BE49-F238E27FC236}">
                <a16:creationId xmlns:a16="http://schemas.microsoft.com/office/drawing/2014/main" id="{E4D52D47-9196-463B-BBEC-5B60E79BE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9992" y="26695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文本框 4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3F741F10-A08A-49CD-8BFD-421225AE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817" y="209344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感谢各位老师批评指正</a:t>
            </a:r>
          </a:p>
        </p:txBody>
      </p:sp>
      <p:sp>
        <p:nvSpPr>
          <p:cNvPr id="46" name="文本框 4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64F565A4-6A29-49A8-BD6C-322DB5B7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855" y="286800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rgbClr val="212834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Thank you for the criticism of the teachers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3E4EC4-AC62-4E98-9470-77831D19E36B}"/>
              </a:ext>
            </a:extLst>
          </p:cNvPr>
          <p:cNvCxnSpPr/>
          <p:nvPr/>
        </p:nvCxnSpPr>
        <p:spPr>
          <a:xfrm>
            <a:off x="4573592" y="321563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3DD1931-12EE-4164-A864-5CBCEAAB87BB}"/>
              </a:ext>
            </a:extLst>
          </p:cNvPr>
          <p:cNvSpPr/>
          <p:nvPr/>
        </p:nvSpPr>
        <p:spPr>
          <a:xfrm>
            <a:off x="1682741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文本框 6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0D9A482F-7FB8-45E7-B624-4DAA3BEA1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337" y="3378664"/>
            <a:ext cx="1667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2020.4.22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6" name="文本框 6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9798A66-BBF9-40CC-B2C1-AF5FAE824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755" y="3378664"/>
            <a:ext cx="139533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:</a:t>
            </a: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陈帅华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0EFCDB5-43E6-4425-AE2B-19459EC518BE}"/>
              </a:ext>
            </a:extLst>
          </p:cNvPr>
          <p:cNvSpPr/>
          <p:nvPr/>
        </p:nvSpPr>
        <p:spPr>
          <a:xfrm>
            <a:off x="3741346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71" name="Group 59">
            <a:extLst>
              <a:ext uri="{FF2B5EF4-FFF2-40B4-BE49-F238E27FC236}">
                <a16:creationId xmlns:a16="http://schemas.microsoft.com/office/drawing/2014/main" id="{67AC0D95-500E-4FD9-85BD-9B657309A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6870" y="34134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921D68C-001B-48E5-99DF-985B3C5A48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5D0A580D-A644-4E97-90ED-F7DEA6697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0" name="Freeform 62">
              <a:extLst>
                <a:ext uri="{FF2B5EF4-FFF2-40B4-BE49-F238E27FC236}">
                  <a16:creationId xmlns:a16="http://schemas.microsoft.com/office/drawing/2014/main" id="{A8981DEE-47EC-448A-9B08-BEE5FF485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4" name="Freeform 63">
              <a:extLst>
                <a:ext uri="{FF2B5EF4-FFF2-40B4-BE49-F238E27FC236}">
                  <a16:creationId xmlns:a16="http://schemas.microsoft.com/office/drawing/2014/main" id="{5D1695BD-253A-40F7-AF4B-1A1607CDD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Group 66">
            <a:extLst>
              <a:ext uri="{FF2B5EF4-FFF2-40B4-BE49-F238E27FC236}">
                <a16:creationId xmlns:a16="http://schemas.microsoft.com/office/drawing/2014/main" id="{1DA7FF8B-BBB5-4D8C-B752-7EE51ED569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0829" y="342857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6" name="Freeform 67">
              <a:extLst>
                <a:ext uri="{FF2B5EF4-FFF2-40B4-BE49-F238E27FC236}">
                  <a16:creationId xmlns:a16="http://schemas.microsoft.com/office/drawing/2014/main" id="{40A7D3AA-2DED-4FAE-ADB1-6CCFD3DD5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7" name="Freeform 68">
              <a:extLst>
                <a:ext uri="{FF2B5EF4-FFF2-40B4-BE49-F238E27FC236}">
                  <a16:creationId xmlns:a16="http://schemas.microsoft.com/office/drawing/2014/main" id="{E9C56BE9-4ACC-4F26-A30E-AFE80868B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8" name="Freeform 69">
              <a:extLst>
                <a:ext uri="{FF2B5EF4-FFF2-40B4-BE49-F238E27FC236}">
                  <a16:creationId xmlns:a16="http://schemas.microsoft.com/office/drawing/2014/main" id="{CEF9013C-2015-4BE6-9CD5-A35DCEC3C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ACF65D32-F89F-4EC7-9782-89816EF4BBA0}"/>
              </a:ext>
            </a:extLst>
          </p:cNvPr>
          <p:cNvSpPr/>
          <p:nvPr/>
        </p:nvSpPr>
        <p:spPr>
          <a:xfrm>
            <a:off x="5674222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0" name="文本框 8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719A9738-0EC3-4E79-B867-36948D5F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631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指导老师：宿翀</a:t>
            </a:r>
          </a:p>
        </p:txBody>
      </p:sp>
      <p:pic>
        <p:nvPicPr>
          <p:cNvPr id="91" name="图形 90">
            <a:extLst>
              <a:ext uri="{FF2B5EF4-FFF2-40B4-BE49-F238E27FC236}">
                <a16:creationId xmlns:a16="http://schemas.microsoft.com/office/drawing/2014/main" id="{667F92DB-4A34-4756-A622-05F71D4B53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7377" y="3428152"/>
            <a:ext cx="208800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  <p:bldP spid="45" grpId="0"/>
      <p:bldP spid="46" grpId="0"/>
      <p:bldP spid="61" grpId="0" animBg="1"/>
      <p:bldP spid="62" grpId="0"/>
      <p:bldP spid="66" grpId="0"/>
      <p:bldP spid="64" grpId="0" animBg="1"/>
      <p:bldP spid="89" grpId="0" animBg="1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825638-BB1A-4D49-8892-056E666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B854D3-8EF9-4F23-B94A-9DE4AE8D4D17}"/>
              </a:ext>
            </a:extLst>
          </p:cNvPr>
          <p:cNvSpPr txBox="1"/>
          <p:nvPr/>
        </p:nvSpPr>
        <p:spPr>
          <a:xfrm>
            <a:off x="4921861" y="1181972"/>
            <a:ext cx="4042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脑电图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(EEG)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，是最常见监测大脑状态的方法，据统计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80%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癫痫患者的脑电图存在异常现象。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早期临床检测中，主要靠医务人员从医经验来识别特征波，进而对患者诊断，但这样会会使医务人员工作量庞大，同时人工识别有一定主观性，故寻求癫痫脑电信号识别分类方法意义重大。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483F7-E168-4B9D-A36F-B9F432262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E6E6E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4044"/>
          <a:stretch/>
        </p:blipFill>
        <p:spPr>
          <a:xfrm>
            <a:off x="45813" y="1181972"/>
            <a:ext cx="4831609" cy="284493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737C305-7AA8-4641-B25C-CD3E8D31EDEF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502267-7453-4A75-B7E2-353EC782C223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C5745FD-1205-4005-AF7F-DB40FCB0C60E}"/>
                </a:ext>
              </a:extLst>
            </p:cNvPr>
            <p:cNvSpPr/>
            <p:nvPr/>
          </p:nvSpPr>
          <p:spPr>
            <a:xfrm>
              <a:off x="1786052" y="404664"/>
              <a:ext cx="1122475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6E76E0-AC6F-40E9-857A-FBFC5DBBA433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6D29AF-65E8-45FB-879F-689D207EAEEC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AD377BF-9FCE-4C72-8650-C8CAED3FE76A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203ED5-64AA-4386-9F3F-2A251EBF00C0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A40E2D-772C-4659-9C41-BE9C2B4C45D0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5FBA9E8-0F35-430C-9649-553D52AFE359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59">
            <a:extLst>
              <a:ext uri="{FF2B5EF4-FFF2-40B4-BE49-F238E27FC236}">
                <a16:creationId xmlns:a16="http://schemas.microsoft.com/office/drawing/2014/main" id="{37FD91C1-9D19-4480-9E44-4700463CDCF1}"/>
              </a:ext>
            </a:extLst>
          </p:cNvPr>
          <p:cNvSpPr txBox="1"/>
          <p:nvPr/>
        </p:nvSpPr>
        <p:spPr>
          <a:xfrm>
            <a:off x="860698" y="216461"/>
            <a:ext cx="687707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B55FF1-8F87-43B3-ADE2-1796D92DD6F6}"/>
              </a:ext>
            </a:extLst>
          </p:cNvPr>
          <p:cNvSpPr/>
          <p:nvPr/>
        </p:nvSpPr>
        <p:spPr>
          <a:xfrm>
            <a:off x="517022" y="53278"/>
            <a:ext cx="135602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4B907F-A5E7-4DC4-900A-7AB35F67A648}"/>
              </a:ext>
            </a:extLst>
          </p:cNvPr>
          <p:cNvSpPr txBox="1"/>
          <p:nvPr/>
        </p:nvSpPr>
        <p:spPr>
          <a:xfrm>
            <a:off x="1842208" y="4115788"/>
            <a:ext cx="2409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1-1 </a:t>
            </a:r>
            <a:r>
              <a:rPr lang="zh-CN" altLang="en-US" dirty="0">
                <a:latin typeface="+mn-ea"/>
              </a:rPr>
              <a:t>脑电信号处理方法概述</a:t>
            </a:r>
          </a:p>
        </p:txBody>
      </p:sp>
    </p:spTree>
    <p:extLst>
      <p:ext uri="{BB962C8B-B14F-4D97-AF65-F5344CB8AC3E}">
        <p14:creationId xmlns:p14="http://schemas.microsoft.com/office/powerpoint/2010/main" val="270752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866" y="1888069"/>
            <a:ext cx="40302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脑电信号特征提取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080" y="2503133"/>
            <a:ext cx="25118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Feature extraction of EEG signal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B8577562-F0C3-4725-BDD0-9796DF536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086FC5-CDB9-418F-ABE9-C8118DF22CC8}"/>
              </a:ext>
            </a:extLst>
          </p:cNvPr>
          <p:cNvSpPr/>
          <p:nvPr/>
        </p:nvSpPr>
        <p:spPr>
          <a:xfrm>
            <a:off x="0" y="1278545"/>
            <a:ext cx="9144000" cy="3099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984069" y="87313"/>
            <a:ext cx="3175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脑电信号特征提取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488850" y="532859"/>
            <a:ext cx="2166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ea typeface="方正准圆简体" panose="03000509000000000000" pitchFamily="65" charset="-122"/>
                <a:cs typeface="Calibri Light" panose="020F0302020204030204" pitchFamily="34" charset="0"/>
              </a:rPr>
              <a:t>Feature extraction of EEG signal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580B434-CAA3-4886-80FE-2665A3856020}"/>
              </a:ext>
            </a:extLst>
          </p:cNvPr>
          <p:cNvSpPr/>
          <p:nvPr/>
        </p:nvSpPr>
        <p:spPr>
          <a:xfrm>
            <a:off x="6014724" y="1527692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FBFE1C2-4BC4-4429-9297-C53F3AFB3BB5}"/>
              </a:ext>
            </a:extLst>
          </p:cNvPr>
          <p:cNvSpPr/>
          <p:nvPr/>
        </p:nvSpPr>
        <p:spPr>
          <a:xfrm>
            <a:off x="1975150" y="152844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B2EB174-A839-459F-8B35-C9BD4D7DE6F8}"/>
              </a:ext>
            </a:extLst>
          </p:cNvPr>
          <p:cNvSpPr/>
          <p:nvPr/>
        </p:nvSpPr>
        <p:spPr>
          <a:xfrm>
            <a:off x="5726909" y="3244959"/>
            <a:ext cx="1723491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Extraction of features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5">
            <a:extLst>
              <a:ext uri="{FF2B5EF4-FFF2-40B4-BE49-F238E27FC236}">
                <a16:creationId xmlns:a16="http://schemas.microsoft.com/office/drawing/2014/main" id="{F9C00B32-337C-4EB0-9D47-0F37A9801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59" y="281294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特征提取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9B825AB-C9A5-4C46-AF9C-DCE04C8D4956}"/>
              </a:ext>
            </a:extLst>
          </p:cNvPr>
          <p:cNvCxnSpPr/>
          <p:nvPr/>
        </p:nvCxnSpPr>
        <p:spPr>
          <a:xfrm>
            <a:off x="6478548" y="3237957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51EC1A8-A1CD-432A-8939-A6C347595DFC}"/>
              </a:ext>
            </a:extLst>
          </p:cNvPr>
          <p:cNvSpPr/>
          <p:nvPr/>
        </p:nvSpPr>
        <p:spPr>
          <a:xfrm>
            <a:off x="1687335" y="3245708"/>
            <a:ext cx="1723491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Introduction of data sets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5">
            <a:extLst>
              <a:ext uri="{FF2B5EF4-FFF2-40B4-BE49-F238E27FC236}">
                <a16:creationId xmlns:a16="http://schemas.microsoft.com/office/drawing/2014/main" id="{3F105CB7-6F76-4BB6-9741-394F8042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550" y="2813694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数据集介绍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D4D2419-E28D-4056-B02A-ECCAE3D3A5EE}"/>
              </a:ext>
            </a:extLst>
          </p:cNvPr>
          <p:cNvCxnSpPr/>
          <p:nvPr/>
        </p:nvCxnSpPr>
        <p:spPr>
          <a:xfrm>
            <a:off x="2438974" y="3238706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C9F3A56-A83D-4C13-8DA7-2D4A5336AFF3}"/>
              </a:ext>
            </a:extLst>
          </p:cNvPr>
          <p:cNvGrpSpPr/>
          <p:nvPr/>
        </p:nvGrpSpPr>
        <p:grpSpPr>
          <a:xfrm>
            <a:off x="2310474" y="1864816"/>
            <a:ext cx="477212" cy="475110"/>
            <a:chOff x="4675188" y="1422400"/>
            <a:chExt cx="360362" cy="358775"/>
          </a:xfrm>
          <a:solidFill>
            <a:schemeClr val="bg1"/>
          </a:solidFill>
        </p:grpSpPr>
        <p:sp>
          <p:nvSpPr>
            <p:cNvPr id="79" name="AutoShape 84">
              <a:extLst>
                <a:ext uri="{FF2B5EF4-FFF2-40B4-BE49-F238E27FC236}">
                  <a16:creationId xmlns:a16="http://schemas.microsoft.com/office/drawing/2014/main" id="{90FD3A69-4171-47E4-AA28-F47DBE8A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85">
              <a:extLst>
                <a:ext uri="{FF2B5EF4-FFF2-40B4-BE49-F238E27FC236}">
                  <a16:creationId xmlns:a16="http://schemas.microsoft.com/office/drawing/2014/main" id="{E7FC2883-C07D-42CB-BD53-916C4755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6">
              <a:extLst>
                <a:ext uri="{FF2B5EF4-FFF2-40B4-BE49-F238E27FC236}">
                  <a16:creationId xmlns:a16="http://schemas.microsoft.com/office/drawing/2014/main" id="{C81052B0-8567-454C-9B20-690892F17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2" name="AutoShape 87">
              <a:extLst>
                <a:ext uri="{FF2B5EF4-FFF2-40B4-BE49-F238E27FC236}">
                  <a16:creationId xmlns:a16="http://schemas.microsoft.com/office/drawing/2014/main" id="{EA1179CC-01CC-426C-B747-83B42450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489075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88">
              <a:extLst>
                <a:ext uri="{FF2B5EF4-FFF2-40B4-BE49-F238E27FC236}">
                  <a16:creationId xmlns:a16="http://schemas.microsoft.com/office/drawing/2014/main" id="{D7141D50-8696-49FE-A873-FA7B147C8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9">
              <a:extLst>
                <a:ext uri="{FF2B5EF4-FFF2-40B4-BE49-F238E27FC236}">
                  <a16:creationId xmlns:a16="http://schemas.microsoft.com/office/drawing/2014/main" id="{8F631F0D-EBCA-4DDF-BF74-BDF4B25B6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90">
              <a:extLst>
                <a:ext uri="{FF2B5EF4-FFF2-40B4-BE49-F238E27FC236}">
                  <a16:creationId xmlns:a16="http://schemas.microsoft.com/office/drawing/2014/main" id="{B5620AA1-8A9B-4BAB-9520-D5F5C183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91">
              <a:extLst>
                <a:ext uri="{FF2B5EF4-FFF2-40B4-BE49-F238E27FC236}">
                  <a16:creationId xmlns:a16="http://schemas.microsoft.com/office/drawing/2014/main" id="{88E03B6B-8E77-40AB-8B27-40F3F5858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92">
              <a:extLst>
                <a:ext uri="{FF2B5EF4-FFF2-40B4-BE49-F238E27FC236}">
                  <a16:creationId xmlns:a16="http://schemas.microsoft.com/office/drawing/2014/main" id="{491B587A-6B6E-4AD2-9AE6-7AF55E3F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93">
              <a:extLst>
                <a:ext uri="{FF2B5EF4-FFF2-40B4-BE49-F238E27FC236}">
                  <a16:creationId xmlns:a16="http://schemas.microsoft.com/office/drawing/2014/main" id="{1E8ED8E0-770E-4E1C-9FC1-844F8C97D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4">
              <a:extLst>
                <a:ext uri="{FF2B5EF4-FFF2-40B4-BE49-F238E27FC236}">
                  <a16:creationId xmlns:a16="http://schemas.microsoft.com/office/drawing/2014/main" id="{01DCB242-9CDE-4D09-87AD-D3D5EEA74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5">
              <a:extLst>
                <a:ext uri="{FF2B5EF4-FFF2-40B4-BE49-F238E27FC236}">
                  <a16:creationId xmlns:a16="http://schemas.microsoft.com/office/drawing/2014/main" id="{2D54A078-496F-4152-8E74-22D8032A5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6">
              <a:extLst>
                <a:ext uri="{FF2B5EF4-FFF2-40B4-BE49-F238E27FC236}">
                  <a16:creationId xmlns:a16="http://schemas.microsoft.com/office/drawing/2014/main" id="{682A3E7A-A1B1-48C6-9DB2-D0934973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F756C34-71F3-4502-B827-492D729B2CD7}"/>
              </a:ext>
            </a:extLst>
          </p:cNvPr>
          <p:cNvGrpSpPr/>
          <p:nvPr/>
        </p:nvGrpSpPr>
        <p:grpSpPr>
          <a:xfrm flipH="1">
            <a:off x="6350841" y="1863809"/>
            <a:ext cx="475626" cy="475626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93" name="AutoShape 126">
              <a:extLst>
                <a:ext uri="{FF2B5EF4-FFF2-40B4-BE49-F238E27FC236}">
                  <a16:creationId xmlns:a16="http://schemas.microsoft.com/office/drawing/2014/main" id="{53FCBAA1-8C4C-4F12-97EB-F3C978971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127">
              <a:extLst>
                <a:ext uri="{FF2B5EF4-FFF2-40B4-BE49-F238E27FC236}">
                  <a16:creationId xmlns:a16="http://schemas.microsoft.com/office/drawing/2014/main" id="{188A846E-4069-46AB-ACFA-EED776C37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4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/>
      <p:bldP spid="42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F12E3DA3-AA1D-4A06-9DFC-3721CD46C7B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941DA4F-5132-42B0-B978-93B752E89D78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5422501-5E84-4CB5-AD6C-0B5A773ADAC2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1CAD509-907A-418A-83F8-9589789B8CC9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89D2F3-089B-4485-AA82-A3273DC6D7DC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602583C-FD9F-405B-A27E-EB138CDCDD71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09AADCE-EC2E-40BC-AE82-08C61269D550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455BD69-065F-41C5-99F2-C0887928BBA4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67EB0F2-C956-4773-8F65-74C13FB08A55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7CDB32-CE46-43FE-865A-AD72006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8900000">
            <a:off x="2345161" y="1075842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2398549" y="113206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413764" y="1278331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第一部分</a:t>
            </a:r>
            <a:endParaRPr lang="id-ID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rot="249256">
            <a:off x="2946333" y="2258114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圆角矩形 3"/>
          <p:cNvSpPr/>
          <p:nvPr/>
        </p:nvSpPr>
        <p:spPr>
          <a:xfrm rot="2949256">
            <a:off x="2997573" y="231335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 rot="3369963">
            <a:off x="2436959" y="3525797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圆角矩形 3"/>
          <p:cNvSpPr/>
          <p:nvPr/>
        </p:nvSpPr>
        <p:spPr>
          <a:xfrm rot="6069963">
            <a:off x="2487561" y="3578635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67925" y="953680"/>
            <a:ext cx="1762372" cy="3554333"/>
            <a:chOff x="3250518" y="1419902"/>
            <a:chExt cx="2349829" cy="4739111"/>
          </a:xfrm>
        </p:grpSpPr>
        <p:grpSp>
          <p:nvGrpSpPr>
            <p:cNvPr id="33" name="组合 32"/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42" name="任意多边形: 形状 27"/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97317 w 1283542"/>
                  <a:gd name="connsiteY5" fmla="*/ 1120570 h 1283542"/>
                  <a:gd name="connsiteX6" fmla="*/ 266487 w 1283542"/>
                  <a:gd name="connsiteY6" fmla="*/ 1160354 h 1283542"/>
                  <a:gd name="connsiteX7" fmla="*/ 187971 w 1283542"/>
                  <a:gd name="connsiteY7" fmla="*/ 1095572 h 1283542"/>
                  <a:gd name="connsiteX8" fmla="*/ 0 w 1283542"/>
                  <a:gd name="connsiteY8" fmla="*/ 641771 h 1283542"/>
                  <a:gd name="connsiteX9" fmla="*/ 641771 w 1283542"/>
                  <a:gd name="connsiteY9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66487 w 1283542"/>
                  <a:gd name="connsiteY5" fmla="*/ 1160354 h 1283542"/>
                  <a:gd name="connsiteX6" fmla="*/ 187971 w 1283542"/>
                  <a:gd name="connsiteY6" fmla="*/ 1095572 h 1283542"/>
                  <a:gd name="connsiteX7" fmla="*/ 0 w 1283542"/>
                  <a:gd name="connsiteY7" fmla="*/ 641771 h 1283542"/>
                  <a:gd name="connsiteX8" fmla="*/ 641771 w 1283542"/>
                  <a:gd name="connsiteY8" fmla="*/ 0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  <a:gd name="connsiteX8" fmla="*/ 402045 w 1283542"/>
                  <a:gd name="connsiteY8" fmla="*/ 1280388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任意多边形: 形状 13"/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 rot="3337380">
              <a:off x="4119010" y="2989819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949256">
              <a:off x="3621258" y="3692986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2949256" flipH="1">
              <a:off x="3847705" y="3633597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任意多边形: 形状 33"/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50"/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6069963" flipH="1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椭圆 55"/>
          <p:cNvSpPr/>
          <p:nvPr/>
        </p:nvSpPr>
        <p:spPr>
          <a:xfrm rot="249256">
            <a:off x="989712" y="2146526"/>
            <a:ext cx="1258847" cy="1258845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圆角矩形 3"/>
          <p:cNvSpPr/>
          <p:nvPr/>
        </p:nvSpPr>
        <p:spPr>
          <a:xfrm rot="2949256">
            <a:off x="1064220" y="2226857"/>
            <a:ext cx="1103584" cy="1103583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205264" y="2598972"/>
            <a:ext cx="815622" cy="35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数据集</a:t>
            </a:r>
            <a:endParaRPr lang="id-ID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3021390" y="2443741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第二部分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2527807" y="3726316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第三部分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408707" y="2509093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8707" y="3967346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408707" y="1289667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70" name="直接连接符 69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1328143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194075" y="2546279"/>
            <a:ext cx="971550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4003679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0"/>
          <p:cNvSpPr txBox="1">
            <a:spLocks noChangeArrowheads="1"/>
          </p:cNvSpPr>
          <p:nvPr/>
        </p:nvSpPr>
        <p:spPr bwMode="auto">
          <a:xfrm>
            <a:off x="5719682" y="1238918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来源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0"/>
          <p:cNvSpPr txBox="1">
            <a:spLocks noChangeArrowheads="1"/>
          </p:cNvSpPr>
          <p:nvPr/>
        </p:nvSpPr>
        <p:spPr bwMode="auto">
          <a:xfrm>
            <a:off x="5721732" y="1486262"/>
            <a:ext cx="2212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本研究中所采用的数据集来自于波恩大学癫痫中心数据库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0"/>
          <p:cNvSpPr txBox="1">
            <a:spLocks noChangeArrowheads="1"/>
          </p:cNvSpPr>
          <p:nvPr/>
        </p:nvSpPr>
        <p:spPr bwMode="auto">
          <a:xfrm>
            <a:off x="5719682" y="2456152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组成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0"/>
          <p:cNvSpPr txBox="1">
            <a:spLocks noChangeArrowheads="1"/>
          </p:cNvSpPr>
          <p:nvPr/>
        </p:nvSpPr>
        <p:spPr bwMode="auto">
          <a:xfrm>
            <a:off x="5721732" y="2703496"/>
            <a:ext cx="31831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其中包含</a:t>
            </a:r>
            <a:r>
              <a:rPr lang="zh-CN" altLang="en-US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五组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数据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用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A-E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表示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健康志愿者睁眼时正常脑电信号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健康志愿者睁眼时正常脑电信号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癫痫患者发作间期病灶外的脑电信号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D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癫痫患者发作间期病灶区的脑电信号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癫痫患者发作期的脑电信号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0"/>
          <p:cNvSpPr txBox="1">
            <a:spLocks noChangeArrowheads="1"/>
          </p:cNvSpPr>
          <p:nvPr/>
        </p:nvSpPr>
        <p:spPr bwMode="auto">
          <a:xfrm>
            <a:off x="5741177" y="3886378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0"/>
          <p:cNvSpPr txBox="1">
            <a:spLocks noChangeArrowheads="1"/>
          </p:cNvSpPr>
          <p:nvPr/>
        </p:nvSpPr>
        <p:spPr bwMode="auto">
          <a:xfrm>
            <a:off x="5743227" y="4133722"/>
            <a:ext cx="2471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每组包含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100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个持续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23.6s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的单通道脑电片段，每个片段包含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4097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个数据点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脑电信号采样频率为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173.61Hz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733374" y="226937"/>
            <a:ext cx="209589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8E2CB7-130E-4197-89D1-C02C0FCE8FD6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4BFEE5B2-7C2D-4A62-975E-0888F2CBD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0502" y="1516197"/>
            <a:ext cx="205200" cy="205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F8F2A28C-E4D0-4350-B3FD-A1BC5122B0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3800" y="2716133"/>
            <a:ext cx="205200" cy="205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B42AA3F7-3AF5-4A05-BA89-ED41ED25E6CB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3634" y="4030027"/>
            <a:ext cx="226800" cy="2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/>
      <p:bldP spid="28" grpId="0" animBg="1"/>
      <p:bldP spid="29" grpId="0" animBg="1"/>
      <p:bldP spid="30" grpId="0" animBg="1"/>
      <p:bldP spid="31" grpId="0" animBg="1"/>
      <p:bldP spid="56" grpId="0" animBg="1"/>
      <p:bldP spid="57" grpId="0" animBg="1"/>
      <p:bldP spid="58" grpId="0"/>
      <p:bldP spid="62" grpId="0"/>
      <p:bldP spid="66" grpId="0"/>
      <p:bldP spid="67" grpId="0" animBg="1"/>
      <p:bldP spid="68" grpId="0" animBg="1"/>
      <p:bldP spid="69" grpId="0" animBg="1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864021" y="2269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脑电信号时序图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8D374AA-644D-4420-8FA6-382DD426EC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44" t="8887" r="2615" b="5719"/>
          <a:stretch/>
        </p:blipFill>
        <p:spPr>
          <a:xfrm>
            <a:off x="1005293" y="810169"/>
            <a:ext cx="7133415" cy="352316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368ECF9-DFD3-469E-9B2A-3B28E97D712B}"/>
              </a:ext>
            </a:extLst>
          </p:cNvPr>
          <p:cNvSpPr txBox="1"/>
          <p:nvPr/>
        </p:nvSpPr>
        <p:spPr>
          <a:xfrm>
            <a:off x="3412144" y="4298063"/>
            <a:ext cx="2319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1-1 </a:t>
            </a:r>
            <a:r>
              <a:rPr lang="zh-CN" altLang="en-US" dirty="0">
                <a:latin typeface="+mn-ea"/>
              </a:rPr>
              <a:t>脑电信号时序图</a:t>
            </a:r>
            <a:r>
              <a:rPr lang="en-US" altLang="zh-CN" dirty="0">
                <a:latin typeface="+mn-ea"/>
              </a:rPr>
              <a:t>(A-E)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31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D0C158-7228-419C-A4E7-11895D04B5B4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0" name="文本框 59">
            <a:extLst>
              <a:ext uri="{FF2B5EF4-FFF2-40B4-BE49-F238E27FC236}">
                <a16:creationId xmlns:a16="http://schemas.microsoft.com/office/drawing/2014/main" id="{56B20FC1-9E92-44F0-924B-D335E8610151}"/>
              </a:ext>
            </a:extLst>
          </p:cNvPr>
          <p:cNvSpPr txBox="1"/>
          <p:nvPr/>
        </p:nvSpPr>
        <p:spPr>
          <a:xfrm>
            <a:off x="841662" y="216461"/>
            <a:ext cx="12875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3E4D548-B4D5-484B-8CD9-755B31A7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4" y="764890"/>
            <a:ext cx="2807358" cy="3600275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0232B0BC-1DD6-42C6-A4ED-C335F62AF264}"/>
              </a:ext>
            </a:extLst>
          </p:cNvPr>
          <p:cNvSpPr txBox="1"/>
          <p:nvPr/>
        </p:nvSpPr>
        <p:spPr>
          <a:xfrm>
            <a:off x="1303638" y="4350616"/>
            <a:ext cx="1768590" cy="300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1-2 </a:t>
            </a:r>
            <a:r>
              <a:rPr lang="zh-CN" altLang="en-US" dirty="0">
                <a:latin typeface="+mn-ea"/>
              </a:rPr>
              <a:t>特征提取框图</a:t>
            </a:r>
          </a:p>
        </p:txBody>
      </p:sp>
      <p:sp>
        <p:nvSpPr>
          <p:cNvPr id="60" name="右箭头 13">
            <a:extLst>
              <a:ext uri="{FF2B5EF4-FFF2-40B4-BE49-F238E27FC236}">
                <a16:creationId xmlns:a16="http://schemas.microsoft.com/office/drawing/2014/main" id="{18EC316D-878F-4E69-A15D-7878B28FF69C}"/>
              </a:ext>
            </a:extLst>
          </p:cNvPr>
          <p:cNvSpPr/>
          <p:nvPr/>
        </p:nvSpPr>
        <p:spPr>
          <a:xfrm>
            <a:off x="3789368" y="2260227"/>
            <a:ext cx="1424187" cy="609600"/>
          </a:xfrm>
          <a:prstGeom prst="rightArrow">
            <a:avLst/>
          </a:prstGeom>
          <a:solidFill>
            <a:srgbClr val="9292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FFD488-B33E-4411-9FC6-AE1F60F3744B}"/>
              </a:ext>
            </a:extLst>
          </p:cNvPr>
          <p:cNvSpPr/>
          <p:nvPr/>
        </p:nvSpPr>
        <p:spPr>
          <a:xfrm>
            <a:off x="5411311" y="765607"/>
            <a:ext cx="3069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分组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：每个脑电片段以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1024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个数据点为一组，共可分为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组脑电数据片段；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29CBC-A7A8-468E-AD95-41653CCBB649}"/>
              </a:ext>
            </a:extLst>
          </p:cNvPr>
          <p:cNvSpPr txBox="1"/>
          <p:nvPr/>
        </p:nvSpPr>
        <p:spPr>
          <a:xfrm>
            <a:off x="5411311" y="3058629"/>
            <a:ext cx="3319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标准差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(Std)</a:t>
            </a:r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、样本熵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：由小波系数计算得出作为癫痫脑电信号分类的特征向量。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3A5024-7906-493B-A8F0-741AB9AA328D}"/>
              </a:ext>
            </a:extLst>
          </p:cNvPr>
          <p:cNvSpPr txBox="1"/>
          <p:nvPr/>
        </p:nvSpPr>
        <p:spPr>
          <a:xfrm>
            <a:off x="5411311" y="1848109"/>
            <a:ext cx="3069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DWT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表征脑电信号时域及频域信息；表征特定频率子带内的信号性质；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690DA7-2A71-41ED-8600-5E47349AC290}"/>
              </a:ext>
            </a:extLst>
          </p:cNvPr>
          <p:cNvSpPr txBox="1"/>
          <p:nvPr/>
        </p:nvSpPr>
        <p:spPr>
          <a:xfrm>
            <a:off x="5411311" y="4138690"/>
            <a:ext cx="33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vs E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vs E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vs E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vs E</a:t>
            </a:r>
            <a:endParaRPr lang="zh-CN" altLang="en-US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3896</TotalTime>
  <Words>2072</Words>
  <Application>Microsoft Office PowerPoint</Application>
  <PresentationFormat>全屏显示(16:9)</PresentationFormat>
  <Paragraphs>269</Paragraphs>
  <Slides>30</Slides>
  <Notes>12</Notes>
  <HiddenSlides>5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Gill Sans</vt:lpstr>
      <vt:lpstr>等线</vt:lpstr>
      <vt:lpstr>方正准圆简体</vt:lpstr>
      <vt:lpstr>华文行楷</vt:lpstr>
      <vt:lpstr>宋体</vt:lpstr>
      <vt:lpstr>微软雅黑</vt:lpstr>
      <vt:lpstr>微软雅黑 Light</vt:lpstr>
      <vt:lpstr>Arial</vt:lpstr>
      <vt:lpstr>Calibri</vt:lpstr>
      <vt:lpstr>Calibri Light</vt:lpstr>
      <vt:lpstr>Cambria Math</vt:lpstr>
      <vt:lpstr>Times New Roman</vt:lpstr>
      <vt:lpstr>Wingdings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 帅华</cp:lastModifiedBy>
  <cp:revision>288</cp:revision>
  <dcterms:created xsi:type="dcterms:W3CDTF">2017-06-30T01:20:51Z</dcterms:created>
  <dcterms:modified xsi:type="dcterms:W3CDTF">2020-04-21T15:05:54Z</dcterms:modified>
</cp:coreProperties>
</file>