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51" r:id="rId2"/>
    <p:sldId id="352" r:id="rId3"/>
    <p:sldId id="302" r:id="rId4"/>
    <p:sldId id="322" r:id="rId5"/>
    <p:sldId id="303" r:id="rId6"/>
    <p:sldId id="354" r:id="rId7"/>
    <p:sldId id="330" r:id="rId8"/>
    <p:sldId id="332" r:id="rId9"/>
    <p:sldId id="315" r:id="rId10"/>
    <p:sldId id="316" r:id="rId11"/>
    <p:sldId id="355" r:id="rId12"/>
    <p:sldId id="356" r:id="rId13"/>
    <p:sldId id="357" r:id="rId14"/>
    <p:sldId id="359" r:id="rId15"/>
    <p:sldId id="360" r:id="rId16"/>
    <p:sldId id="361" r:id="rId17"/>
    <p:sldId id="362" r:id="rId18"/>
    <p:sldId id="363" r:id="rId19"/>
    <p:sldId id="364" r:id="rId20"/>
    <p:sldId id="333" r:id="rId21"/>
    <p:sldId id="365" r:id="rId22"/>
    <p:sldId id="366" r:id="rId23"/>
    <p:sldId id="342" r:id="rId24"/>
    <p:sldId id="344" r:id="rId25"/>
    <p:sldId id="310" r:id="rId26"/>
    <p:sldId id="309" r:id="rId27"/>
    <p:sldId id="345" r:id="rId28"/>
    <p:sldId id="334" r:id="rId29"/>
    <p:sldId id="312" r:id="rId30"/>
    <p:sldId id="300" r:id="rId31"/>
    <p:sldId id="346" r:id="rId32"/>
    <p:sldId id="348" r:id="rId33"/>
    <p:sldId id="349" r:id="rId34"/>
    <p:sldId id="340" r:id="rId35"/>
    <p:sldId id="341" r:id="rId36"/>
    <p:sldId id="353" r:id="rId37"/>
  </p:sldIdLst>
  <p:sldSz cx="9144000" cy="5143500" type="screen16x9"/>
  <p:notesSz cx="6858000" cy="9144000"/>
  <p:custDataLst>
    <p:tags r:id="rId4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903" userDrawn="1">
          <p15:clr>
            <a:srgbClr val="A4A3A4"/>
          </p15:clr>
        </p15:guide>
        <p15:guide id="3" orient="horz" pos="2436" userDrawn="1">
          <p15:clr>
            <a:srgbClr val="A4A3A4"/>
          </p15:clr>
        </p15:guide>
        <p15:guide id="4" pos="90" userDrawn="1">
          <p15:clr>
            <a:srgbClr val="A4A3A4"/>
          </p15:clr>
        </p15:guide>
        <p15:guide id="7" pos="5647" userDrawn="1">
          <p15:clr>
            <a:srgbClr val="A4A3A4"/>
          </p15:clr>
        </p15:guide>
        <p15:guide id="8" orient="horz" pos="1189" userDrawn="1">
          <p15:clr>
            <a:srgbClr val="A4A3A4"/>
          </p15:clr>
        </p15:guide>
        <p15:guide id="9" orient="horz" pos="2663"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29292"/>
    <a:srgbClr val="626262"/>
    <a:srgbClr val="696969"/>
    <a:srgbClr val="979797"/>
    <a:srgbClr val="E6E6E6"/>
    <a:srgbClr val="ACACAC"/>
    <a:srgbClr val="595959"/>
    <a:srgbClr val="F2F2F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214" autoAdjust="0"/>
  </p:normalViewPr>
  <p:slideViewPr>
    <p:cSldViewPr snapToGrid="0" showGuides="1">
      <p:cViewPr>
        <p:scale>
          <a:sx n="100" d="100"/>
          <a:sy n="100" d="100"/>
        </p:scale>
        <p:origin x="-58" y="58"/>
      </p:cViewPr>
      <p:guideLst>
        <p:guide orient="horz" pos="2119"/>
        <p:guide pos="2903"/>
        <p:guide orient="horz" pos="2436"/>
        <p:guide pos="90"/>
        <p:guide pos="5647"/>
        <p:guide orient="horz" pos="1189"/>
        <p:guide orient="horz" pos="2663"/>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2020/4/18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73133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23</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25</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26</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27</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28</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29</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30</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31</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50764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32</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33</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34</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35</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36</a:t>
            </a:fld>
            <a:endParaRPr lang="zh-CN" altLang="en-US"/>
          </a:p>
        </p:txBody>
      </p:sp>
    </p:spTree>
    <p:extLst>
      <p:ext uri="{BB962C8B-B14F-4D97-AF65-F5344CB8AC3E}">
        <p14:creationId xmlns:p14="http://schemas.microsoft.com/office/powerpoint/2010/main" val="3961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pic>
        <p:nvPicPr>
          <p:cNvPr id="72" name="图片 71">
            <a:extLst>
              <a:ext uri="{FF2B5EF4-FFF2-40B4-BE49-F238E27FC236}">
                <a16:creationId xmlns:a16="http://schemas.microsoft.com/office/drawing/2014/main" id="{236A084F-8AC4-4035-935A-1DB0AE751B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0" name="图片 99">
            <a:extLst>
              <a:ext uri="{FF2B5EF4-FFF2-40B4-BE49-F238E27FC236}">
                <a16:creationId xmlns:a16="http://schemas.microsoft.com/office/drawing/2014/main" id="{8F805DD1-6D5F-40F3-9563-D654C06947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8" name="图片 107">
            <a:extLst>
              <a:ext uri="{FF2B5EF4-FFF2-40B4-BE49-F238E27FC236}">
                <a16:creationId xmlns:a16="http://schemas.microsoft.com/office/drawing/2014/main" id="{94437669-EE6A-44D5-B8A9-36034D5859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2020/4/18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0.jpg"/></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2" name="文本框 17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EAE7A14-BE8D-434D-BDA3-BAF16BAF593D}"/>
              </a:ext>
            </a:extLst>
          </p:cNvPr>
          <p:cNvSpPr txBox="1">
            <a:spLocks noChangeArrowheads="1"/>
          </p:cNvSpPr>
          <p:nvPr/>
        </p:nvSpPr>
        <p:spPr bwMode="auto">
          <a:xfrm>
            <a:off x="2056817" y="2019890"/>
            <a:ext cx="5393600"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基于小波变换和支持向量机的</a:t>
            </a:r>
            <a:endParaRPr lang="en-US" altLang="zh-CN" sz="2400" b="1" dirty="0">
              <a:solidFill>
                <a:schemeClr val="accent1"/>
              </a:solidFill>
              <a:latin typeface="+mj-ea"/>
              <a:ea typeface="+mj-ea"/>
              <a:sym typeface="Calibri" panose="020F0502020204030204" pitchFamily="34" charset="0"/>
            </a:endParaRPr>
          </a:p>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癫痫脑电信号分类</a:t>
            </a:r>
          </a:p>
        </p:txBody>
      </p:sp>
      <p:sp>
        <p:nvSpPr>
          <p:cNvPr id="173" name="文本框 17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98EE346-5296-43AC-88BF-2BBAEADA12FF}"/>
              </a:ext>
            </a:extLst>
          </p:cNvPr>
          <p:cNvSpPr txBox="1">
            <a:spLocks noChangeArrowheads="1"/>
          </p:cNvSpPr>
          <p:nvPr/>
        </p:nvSpPr>
        <p:spPr bwMode="auto">
          <a:xfrm>
            <a:off x="1725637" y="2880480"/>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中期答辩</a:t>
            </a:r>
          </a:p>
        </p:txBody>
      </p:sp>
      <p:cxnSp>
        <p:nvCxnSpPr>
          <p:cNvPr id="174" name="直接连接符 173">
            <a:extLst>
              <a:ext uri="{FF2B5EF4-FFF2-40B4-BE49-F238E27FC236}">
                <a16:creationId xmlns:a16="http://schemas.microsoft.com/office/drawing/2014/main" id="{BFB1E548-5522-42BD-9648-CD8F6F0D8DEB}"/>
              </a:ext>
            </a:extLst>
          </p:cNvPr>
          <p:cNvCxnSpPr/>
          <p:nvPr/>
        </p:nvCxnSpPr>
        <p:spPr>
          <a:xfrm>
            <a:off x="4563862" y="32344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36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anim calcmode="lin" valueType="num">
                                      <p:cBhvr additive="base">
                                        <p:cTn id="31" dur="500" fill="hold"/>
                                        <p:tgtEl>
                                          <p:spTgt spid="172"/>
                                        </p:tgtEl>
                                        <p:attrNameLst>
                                          <p:attrName>ppt_x</p:attrName>
                                        </p:attrNameLst>
                                      </p:cBhvr>
                                      <p:tavLst>
                                        <p:tav tm="0">
                                          <p:val>
                                            <p:strVal val="#ppt_x"/>
                                          </p:val>
                                        </p:tav>
                                        <p:tav tm="100000">
                                          <p:val>
                                            <p:strVal val="#ppt_x"/>
                                          </p:val>
                                        </p:tav>
                                      </p:tavLst>
                                    </p:anim>
                                    <p:anim calcmode="lin" valueType="num">
                                      <p:cBhvr additive="base">
                                        <p:cTn id="32" dur="500" fill="hold"/>
                                        <p:tgtEl>
                                          <p:spTgt spid="1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additive="base">
                                        <p:cTn id="35" dur="500" fill="hold"/>
                                        <p:tgtEl>
                                          <p:spTgt spid="173"/>
                                        </p:tgtEl>
                                        <p:attrNameLst>
                                          <p:attrName>ppt_x</p:attrName>
                                        </p:attrNameLst>
                                      </p:cBhvr>
                                      <p:tavLst>
                                        <p:tav tm="0">
                                          <p:val>
                                            <p:strVal val="#ppt_x"/>
                                          </p:val>
                                        </p:tav>
                                        <p:tav tm="100000">
                                          <p:val>
                                            <p:strVal val="#ppt_x"/>
                                          </p:val>
                                        </p:tav>
                                      </p:tavLst>
                                    </p:anim>
                                    <p:anim calcmode="lin" valueType="num">
                                      <p:cBhvr additive="base">
                                        <p:cTn id="36" dur="500" fill="hold"/>
                                        <p:tgtEl>
                                          <p:spTgt spid="1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 calcmode="lin" valueType="num">
                                      <p:cBhvr additive="base">
                                        <p:cTn id="39" dur="500" fill="hold"/>
                                        <p:tgtEl>
                                          <p:spTgt spid="175"/>
                                        </p:tgtEl>
                                        <p:attrNameLst>
                                          <p:attrName>ppt_x</p:attrName>
                                        </p:attrNameLst>
                                      </p:cBhvr>
                                      <p:tavLst>
                                        <p:tav tm="0">
                                          <p:val>
                                            <p:strVal val="#ppt_x"/>
                                          </p:val>
                                        </p:tav>
                                        <p:tav tm="100000">
                                          <p:val>
                                            <p:strVal val="#ppt_x"/>
                                          </p:val>
                                        </p:tav>
                                      </p:tavLst>
                                    </p:anim>
                                    <p:anim calcmode="lin" valueType="num">
                                      <p:cBhvr additive="base">
                                        <p:cTn id="40" dur="500" fill="hold"/>
                                        <p:tgtEl>
                                          <p:spTgt spid="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500" fill="hold"/>
                                        <p:tgtEl>
                                          <p:spTgt spid="176"/>
                                        </p:tgtEl>
                                        <p:attrNameLst>
                                          <p:attrName>ppt_x</p:attrName>
                                        </p:attrNameLst>
                                      </p:cBhvr>
                                      <p:tavLst>
                                        <p:tav tm="0">
                                          <p:val>
                                            <p:strVal val="#ppt_x"/>
                                          </p:val>
                                        </p:tav>
                                        <p:tav tm="100000">
                                          <p:val>
                                            <p:strVal val="#ppt_x"/>
                                          </p:val>
                                        </p:tav>
                                      </p:tavLst>
                                    </p:anim>
                                    <p:anim calcmode="lin" valueType="num">
                                      <p:cBhvr additive="base">
                                        <p:cTn id="44" dur="50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ppt_x"/>
                                          </p:val>
                                        </p:tav>
                                        <p:tav tm="100000">
                                          <p:val>
                                            <p:strVal val="#ppt_x"/>
                                          </p:val>
                                        </p:tav>
                                      </p:tavLst>
                                    </p:anim>
                                    <p:anim calcmode="lin" valueType="num">
                                      <p:cBhvr additive="base">
                                        <p:cTn id="48" dur="500" fill="hold"/>
                                        <p:tgtEl>
                                          <p:spTgt spid="17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8"/>
                                        </p:tgtEl>
                                        <p:attrNameLst>
                                          <p:attrName>style.visibility</p:attrName>
                                        </p:attrNameLst>
                                      </p:cBhvr>
                                      <p:to>
                                        <p:strVal val="visible"/>
                                      </p:to>
                                    </p:set>
                                    <p:anim calcmode="lin" valueType="num">
                                      <p:cBhvr additive="base">
                                        <p:cTn id="51" dur="500" fill="hold"/>
                                        <p:tgtEl>
                                          <p:spTgt spid="178"/>
                                        </p:tgtEl>
                                        <p:attrNameLst>
                                          <p:attrName>ppt_x</p:attrName>
                                        </p:attrNameLst>
                                      </p:cBhvr>
                                      <p:tavLst>
                                        <p:tav tm="0">
                                          <p:val>
                                            <p:strVal val="#ppt_x"/>
                                          </p:val>
                                        </p:tav>
                                        <p:tav tm="100000">
                                          <p:val>
                                            <p:strVal val="#ppt_x"/>
                                          </p:val>
                                        </p:tav>
                                      </p:tavLst>
                                    </p:anim>
                                    <p:anim calcmode="lin" valueType="num">
                                      <p:cBhvr additive="base">
                                        <p:cTn id="52"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2" grpId="0"/>
      <p:bldP spid="173" grpId="0"/>
      <p:bldP spid="175" grpId="0" animBg="1"/>
      <p:bldP spid="176" grpId="0"/>
      <p:bldP spid="177" grpId="0" animBg="1"/>
      <p:bldP spid="1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F12E3DA3-AA1D-4A06-9DFC-3721CD46C7BC}"/>
              </a:ext>
            </a:extLst>
          </p:cNvPr>
          <p:cNvGrpSpPr/>
          <p:nvPr/>
        </p:nvGrpSpPr>
        <p:grpSpPr>
          <a:xfrm>
            <a:off x="1" y="248836"/>
            <a:ext cx="9143999" cy="360040"/>
            <a:chOff x="1" y="404664"/>
            <a:chExt cx="8719310" cy="216024"/>
          </a:xfrm>
        </p:grpSpPr>
        <p:sp>
          <p:nvSpPr>
            <p:cNvPr id="54" name="矩形 53">
              <a:extLst>
                <a:ext uri="{FF2B5EF4-FFF2-40B4-BE49-F238E27FC236}">
                  <a16:creationId xmlns:a16="http://schemas.microsoft.com/office/drawing/2014/main" id="{F941DA4F-5132-42B0-B978-93B752E89D78}"/>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65422501-5E84-4CB5-AD6C-0B5A773ADAC2}"/>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5" name="矩形 74">
              <a:extLst>
                <a:ext uri="{FF2B5EF4-FFF2-40B4-BE49-F238E27FC236}">
                  <a16:creationId xmlns:a16="http://schemas.microsoft.com/office/drawing/2014/main" id="{01CAD509-907A-418A-83F8-9589789B8CC9}"/>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E089D2F3-089B-4485-AA82-A3273DC6D7DC}"/>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602583C-FD9F-405B-A27E-EB138CDCDD71}"/>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509AADCE-EC2E-40BC-AE82-08C61269D550}"/>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B455BD69-065F-41C5-99F2-C0887928BBA4}"/>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967EB0F2-C956-4773-8F65-74C13FB08A55}"/>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10</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dirty="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205264" y="2598972"/>
            <a:ext cx="815622"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dirty="0">
                <a:solidFill>
                  <a:schemeClr val="bg1"/>
                </a:solidFill>
                <a:latin typeface="微软雅黑" panose="020B0503020204020204" pitchFamily="34" charset="-122"/>
                <a:ea typeface="微软雅黑" panose="020B0503020204020204" pitchFamily="34" charset="-122"/>
                <a:sym typeface="+mn-lt"/>
              </a:rPr>
              <a:t>数据集</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09093"/>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96734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546279"/>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400367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来源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本研究中所采用的数据集来自于波恩大学癫痫中心数据库。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456152"/>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组成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03496"/>
            <a:ext cx="31831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其中包含</a:t>
            </a:r>
            <a:r>
              <a:rPr lang="zh-CN" altLang="en-US" sz="1100" b="1" dirty="0">
                <a:solidFill>
                  <a:srgbClr val="404040"/>
                </a:solidFill>
                <a:latin typeface="微软雅黑" panose="020B0503020204020204" pitchFamily="34" charset="-122"/>
              </a:rPr>
              <a:t>五组</a:t>
            </a:r>
            <a:r>
              <a:rPr lang="zh-CN" altLang="en-US" sz="1100" dirty="0">
                <a:solidFill>
                  <a:srgbClr val="404040"/>
                </a:solidFill>
                <a:latin typeface="微软雅黑" panose="020B0503020204020204" pitchFamily="34" charset="-122"/>
              </a:rPr>
              <a:t>数据</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用</a:t>
            </a:r>
            <a:r>
              <a:rPr lang="en-US" altLang="zh-CN" sz="1100" b="1" dirty="0">
                <a:solidFill>
                  <a:srgbClr val="404040"/>
                </a:solidFill>
                <a:latin typeface="微软雅黑" panose="020B0503020204020204" pitchFamily="34" charset="-122"/>
              </a:rPr>
              <a:t>A-E</a:t>
            </a:r>
            <a:r>
              <a:rPr lang="zh-CN" altLang="en-US" sz="1100" dirty="0">
                <a:solidFill>
                  <a:srgbClr val="404040"/>
                </a:solidFill>
                <a:latin typeface="微软雅黑" panose="020B0503020204020204" pitchFamily="34" charset="-122"/>
              </a:rPr>
              <a:t>表示</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A</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健康志愿者睁眼时正常脑电信号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B</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健康志愿者睁眼时正常脑电信号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C</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癫痫患者发作间期病灶外的脑电信号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D</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癫痫患者发作间期病灶区的脑电信号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E</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癫痫患者发作期的脑电信号</a:t>
            </a:r>
            <a:r>
              <a:rPr lang="en-US" altLang="zh-CN" sz="1100" dirty="0">
                <a:solidFill>
                  <a:srgbClr val="404040"/>
                </a:solidFill>
                <a:latin typeface="微软雅黑" panose="020B0503020204020204" pitchFamily="34" charset="-122"/>
              </a:rPr>
              <a:t>)</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88637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内容</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133722"/>
            <a:ext cx="22127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脑电信号采样频率为</a:t>
            </a:r>
            <a:r>
              <a:rPr lang="en-US" altLang="zh-CN" sz="1100" b="1" dirty="0">
                <a:solidFill>
                  <a:srgbClr val="404040"/>
                </a:solidFill>
                <a:latin typeface="微软雅黑" panose="020B0503020204020204" pitchFamily="34" charset="-122"/>
              </a:rPr>
              <a:t>173.61Hz</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每组包含</a:t>
            </a:r>
            <a:r>
              <a:rPr lang="en-US" altLang="zh-CN" sz="1100" b="1" dirty="0">
                <a:solidFill>
                  <a:srgbClr val="404040"/>
                </a:solidFill>
                <a:latin typeface="微软雅黑" panose="020B0503020204020204" pitchFamily="34" charset="-122"/>
              </a:rPr>
              <a:t>100</a:t>
            </a:r>
            <a:r>
              <a:rPr lang="zh-CN" altLang="en-US" sz="1100" dirty="0">
                <a:solidFill>
                  <a:srgbClr val="404040"/>
                </a:solidFill>
                <a:latin typeface="微软雅黑" panose="020B0503020204020204" pitchFamily="34" charset="-122"/>
              </a:rPr>
              <a:t>个持续</a:t>
            </a:r>
            <a:r>
              <a:rPr lang="en-US" altLang="zh-CN" sz="1100" b="1" dirty="0">
                <a:solidFill>
                  <a:srgbClr val="404040"/>
                </a:solidFill>
                <a:latin typeface="微软雅黑" panose="020B0503020204020204" pitchFamily="34" charset="-122"/>
              </a:rPr>
              <a:t>23.6s</a:t>
            </a:r>
            <a:r>
              <a:rPr lang="zh-CN" altLang="en-US" sz="1100" dirty="0">
                <a:solidFill>
                  <a:srgbClr val="404040"/>
                </a:solidFill>
                <a:latin typeface="微软雅黑" panose="020B0503020204020204" pitchFamily="34" charset="-122"/>
              </a:rPr>
              <a:t>的单通道脑电片段，每个片段包含</a:t>
            </a:r>
            <a:r>
              <a:rPr lang="en-US" altLang="zh-CN" sz="1100" b="1" dirty="0">
                <a:solidFill>
                  <a:srgbClr val="404040"/>
                </a:solidFill>
                <a:latin typeface="微软雅黑" panose="020B0503020204020204" pitchFamily="34" charset="-122"/>
              </a:rPr>
              <a:t>4097</a:t>
            </a:r>
            <a:r>
              <a:rPr lang="zh-CN" altLang="en-US" sz="1100" dirty="0">
                <a:solidFill>
                  <a:srgbClr val="404040"/>
                </a:solidFill>
                <a:latin typeface="微软雅黑" panose="020B0503020204020204" pitchFamily="34" charset="-122"/>
              </a:rPr>
              <a:t>个数据点。</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733374" y="226937"/>
            <a:ext cx="209589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数据集介绍</a:t>
            </a:r>
          </a:p>
        </p:txBody>
      </p:sp>
      <p:sp>
        <p:nvSpPr>
          <p:cNvPr id="3" name="矩形 2">
            <a:extLst>
              <a:ext uri="{FF2B5EF4-FFF2-40B4-BE49-F238E27FC236}">
                <a16:creationId xmlns:a16="http://schemas.microsoft.com/office/drawing/2014/main" id="{768E2CB7-130E-4197-89D1-C02C0FCE8FD6}"/>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4">
            <a:extLst>
              <a:ext uri="{FF2B5EF4-FFF2-40B4-BE49-F238E27FC236}">
                <a16:creationId xmlns:a16="http://schemas.microsoft.com/office/drawing/2014/main" id="{4BFEE5B2-7C2D-4A62-975E-0888F2CBDC3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0502" y="1516197"/>
            <a:ext cx="205200" cy="205200"/>
          </a:xfrm>
          <a:prstGeom prst="rect">
            <a:avLst/>
          </a:prstGeom>
        </p:spPr>
      </p:pic>
      <p:pic>
        <p:nvPicPr>
          <p:cNvPr id="8" name="图形 7">
            <a:extLst>
              <a:ext uri="{FF2B5EF4-FFF2-40B4-BE49-F238E27FC236}">
                <a16:creationId xmlns:a16="http://schemas.microsoft.com/office/drawing/2014/main" id="{F8F2A28C-E4D0-4350-B3FD-A1BC5122B05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800" y="2716133"/>
            <a:ext cx="205200" cy="205200"/>
          </a:xfrm>
          <a:prstGeom prst="rect">
            <a:avLst/>
          </a:prstGeom>
        </p:spPr>
      </p:pic>
      <p:pic>
        <p:nvPicPr>
          <p:cNvPr id="10" name="图形 9">
            <a:extLst>
              <a:ext uri="{FF2B5EF4-FFF2-40B4-BE49-F238E27FC236}">
                <a16:creationId xmlns:a16="http://schemas.microsoft.com/office/drawing/2014/main" id="{B42AA3F7-3AF5-4A05-BA89-ED41ED25E6CB}"/>
              </a:ext>
            </a:extLst>
          </p:cNvPr>
          <p:cNvPicPr>
            <a:picLocks/>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3634" y="4030027"/>
            <a:ext cx="226800" cy="205200"/>
          </a:xfrm>
          <a:prstGeom prst="rect">
            <a:avLst/>
          </a:prstGeom>
        </p:spPr>
      </p:pic>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1000"/>
                                        <p:tgtEl>
                                          <p:spTgt spid="66"/>
                                        </p:tgtEl>
                                      </p:cBhvr>
                                    </p:animEffect>
                                    <p:anim calcmode="lin" valueType="num">
                                      <p:cBhvr>
                                        <p:cTn id="68" dur="1000" fill="hold"/>
                                        <p:tgtEl>
                                          <p:spTgt spid="66"/>
                                        </p:tgtEl>
                                        <p:attrNameLst>
                                          <p:attrName>ppt_x</p:attrName>
                                        </p:attrNameLst>
                                      </p:cBhvr>
                                      <p:tavLst>
                                        <p:tav tm="0">
                                          <p:val>
                                            <p:strVal val="#ppt_x"/>
                                          </p:val>
                                        </p:tav>
                                        <p:tav tm="100000">
                                          <p:val>
                                            <p:strVal val="#ppt_x"/>
                                          </p:val>
                                        </p:tav>
                                      </p:tavLst>
                                    </p:anim>
                                    <p:anim calcmode="lin" valueType="num">
                                      <p:cBhvr>
                                        <p:cTn id="69" dur="1000" fill="hold"/>
                                        <p:tgtEl>
                                          <p:spTgt spid="6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1000"/>
                                        <p:tgtEl>
                                          <p:spTgt spid="67"/>
                                        </p:tgtEl>
                                      </p:cBhvr>
                                    </p:animEffect>
                                    <p:anim calcmode="lin" valueType="num">
                                      <p:cBhvr>
                                        <p:cTn id="73" dur="1000" fill="hold"/>
                                        <p:tgtEl>
                                          <p:spTgt spid="67"/>
                                        </p:tgtEl>
                                        <p:attrNameLst>
                                          <p:attrName>ppt_x</p:attrName>
                                        </p:attrNameLst>
                                      </p:cBhvr>
                                      <p:tavLst>
                                        <p:tav tm="0">
                                          <p:val>
                                            <p:strVal val="#ppt_x"/>
                                          </p:val>
                                        </p:tav>
                                        <p:tav tm="100000">
                                          <p:val>
                                            <p:strVal val="#ppt_x"/>
                                          </p:val>
                                        </p:tav>
                                      </p:tavLst>
                                    </p:anim>
                                    <p:anim calcmode="lin" valueType="num">
                                      <p:cBhvr>
                                        <p:cTn id="74" dur="1000" fill="hold"/>
                                        <p:tgtEl>
                                          <p:spTgt spid="6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1000"/>
                                        <p:tgtEl>
                                          <p:spTgt spid="69"/>
                                        </p:tgtEl>
                                      </p:cBhvr>
                                    </p:animEffect>
                                    <p:anim calcmode="lin" valueType="num">
                                      <p:cBhvr>
                                        <p:cTn id="83" dur="1000" fill="hold"/>
                                        <p:tgtEl>
                                          <p:spTgt spid="69"/>
                                        </p:tgtEl>
                                        <p:attrNameLst>
                                          <p:attrName>ppt_x</p:attrName>
                                        </p:attrNameLst>
                                      </p:cBhvr>
                                      <p:tavLst>
                                        <p:tav tm="0">
                                          <p:val>
                                            <p:strVal val="#ppt_x"/>
                                          </p:val>
                                        </p:tav>
                                        <p:tav tm="100000">
                                          <p:val>
                                            <p:strVal val="#ppt_x"/>
                                          </p:val>
                                        </p:tav>
                                      </p:tavLst>
                                    </p:anim>
                                    <p:anim calcmode="lin" valueType="num">
                                      <p:cBhvr>
                                        <p:cTn id="84" dur="1000" fill="hold"/>
                                        <p:tgtEl>
                                          <p:spTgt spid="6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1000"/>
                                        <p:tgtEl>
                                          <p:spTgt spid="70"/>
                                        </p:tgtEl>
                                      </p:cBhvr>
                                    </p:animEffect>
                                    <p:anim calcmode="lin" valueType="num">
                                      <p:cBhvr>
                                        <p:cTn id="88" dur="1000" fill="hold"/>
                                        <p:tgtEl>
                                          <p:spTgt spid="70"/>
                                        </p:tgtEl>
                                        <p:attrNameLst>
                                          <p:attrName>ppt_x</p:attrName>
                                        </p:attrNameLst>
                                      </p:cBhvr>
                                      <p:tavLst>
                                        <p:tav tm="0">
                                          <p:val>
                                            <p:strVal val="#ppt_x"/>
                                          </p:val>
                                        </p:tav>
                                        <p:tav tm="100000">
                                          <p:val>
                                            <p:strVal val="#ppt_x"/>
                                          </p:val>
                                        </p:tav>
                                      </p:tavLst>
                                    </p:anim>
                                    <p:anim calcmode="lin" valueType="num">
                                      <p:cBhvr>
                                        <p:cTn id="89" dur="10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1000"/>
                                        <p:tgtEl>
                                          <p:spTgt spid="71"/>
                                        </p:tgtEl>
                                      </p:cBhvr>
                                    </p:animEffect>
                                    <p:anim calcmode="lin" valueType="num">
                                      <p:cBhvr>
                                        <p:cTn id="93" dur="1000" fill="hold"/>
                                        <p:tgtEl>
                                          <p:spTgt spid="71"/>
                                        </p:tgtEl>
                                        <p:attrNameLst>
                                          <p:attrName>ppt_x</p:attrName>
                                        </p:attrNameLst>
                                      </p:cBhvr>
                                      <p:tavLst>
                                        <p:tav tm="0">
                                          <p:val>
                                            <p:strVal val="#ppt_x"/>
                                          </p:val>
                                        </p:tav>
                                        <p:tav tm="100000">
                                          <p:val>
                                            <p:strVal val="#ppt_x"/>
                                          </p:val>
                                        </p:tav>
                                      </p:tavLst>
                                    </p:anim>
                                    <p:anim calcmode="lin" valueType="num">
                                      <p:cBhvr>
                                        <p:cTn id="94" dur="1000" fill="hold"/>
                                        <p:tgtEl>
                                          <p:spTgt spid="7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1000"/>
                                        <p:tgtEl>
                                          <p:spTgt spid="72"/>
                                        </p:tgtEl>
                                      </p:cBhvr>
                                    </p:animEffect>
                                    <p:anim calcmode="lin" valueType="num">
                                      <p:cBhvr>
                                        <p:cTn id="98" dur="1000" fill="hold"/>
                                        <p:tgtEl>
                                          <p:spTgt spid="72"/>
                                        </p:tgtEl>
                                        <p:attrNameLst>
                                          <p:attrName>ppt_x</p:attrName>
                                        </p:attrNameLst>
                                      </p:cBhvr>
                                      <p:tavLst>
                                        <p:tav tm="0">
                                          <p:val>
                                            <p:strVal val="#ppt_x"/>
                                          </p:val>
                                        </p:tav>
                                        <p:tav tm="100000">
                                          <p:val>
                                            <p:strVal val="#ppt_x"/>
                                          </p:val>
                                        </p:tav>
                                      </p:tavLst>
                                    </p:anim>
                                    <p:anim calcmode="lin" valueType="num">
                                      <p:cBhvr>
                                        <p:cTn id="99" dur="1000" fill="hold"/>
                                        <p:tgtEl>
                                          <p:spTgt spid="7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1000"/>
                                        <p:tgtEl>
                                          <p:spTgt spid="76"/>
                                        </p:tgtEl>
                                      </p:cBhvr>
                                    </p:animEffect>
                                    <p:anim calcmode="lin" valueType="num">
                                      <p:cBhvr>
                                        <p:cTn id="103" dur="1000" fill="hold"/>
                                        <p:tgtEl>
                                          <p:spTgt spid="76"/>
                                        </p:tgtEl>
                                        <p:attrNameLst>
                                          <p:attrName>ppt_x</p:attrName>
                                        </p:attrNameLst>
                                      </p:cBhvr>
                                      <p:tavLst>
                                        <p:tav tm="0">
                                          <p:val>
                                            <p:strVal val="#ppt_x"/>
                                          </p:val>
                                        </p:tav>
                                        <p:tav tm="100000">
                                          <p:val>
                                            <p:strVal val="#ppt_x"/>
                                          </p:val>
                                        </p:tav>
                                      </p:tavLst>
                                    </p:anim>
                                    <p:anim calcmode="lin" valueType="num">
                                      <p:cBhvr>
                                        <p:cTn id="104" dur="1000" fill="hold"/>
                                        <p:tgtEl>
                                          <p:spTgt spid="7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fade">
                                      <p:cBhvr>
                                        <p:cTn id="107" dur="1000"/>
                                        <p:tgtEl>
                                          <p:spTgt spid="77"/>
                                        </p:tgtEl>
                                      </p:cBhvr>
                                    </p:animEffect>
                                    <p:anim calcmode="lin" valueType="num">
                                      <p:cBhvr>
                                        <p:cTn id="108" dur="1000" fill="hold"/>
                                        <p:tgtEl>
                                          <p:spTgt spid="77"/>
                                        </p:tgtEl>
                                        <p:attrNameLst>
                                          <p:attrName>ppt_x</p:attrName>
                                        </p:attrNameLst>
                                      </p:cBhvr>
                                      <p:tavLst>
                                        <p:tav tm="0">
                                          <p:val>
                                            <p:strVal val="#ppt_x"/>
                                          </p:val>
                                        </p:tav>
                                        <p:tav tm="100000">
                                          <p:val>
                                            <p:strVal val="#ppt_x"/>
                                          </p:val>
                                        </p:tav>
                                      </p:tavLst>
                                    </p:anim>
                                    <p:anim calcmode="lin" valueType="num">
                                      <p:cBhvr>
                                        <p:cTn id="109" dur="1000" fill="hold"/>
                                        <p:tgtEl>
                                          <p:spTgt spid="7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fade">
                                      <p:cBhvr>
                                        <p:cTn id="112" dur="1000"/>
                                        <p:tgtEl>
                                          <p:spTgt spid="78"/>
                                        </p:tgtEl>
                                      </p:cBhvr>
                                    </p:animEffect>
                                    <p:anim calcmode="lin" valueType="num">
                                      <p:cBhvr>
                                        <p:cTn id="113" dur="1000" fill="hold"/>
                                        <p:tgtEl>
                                          <p:spTgt spid="78"/>
                                        </p:tgtEl>
                                        <p:attrNameLst>
                                          <p:attrName>ppt_x</p:attrName>
                                        </p:attrNameLst>
                                      </p:cBhvr>
                                      <p:tavLst>
                                        <p:tav tm="0">
                                          <p:val>
                                            <p:strVal val="#ppt_x"/>
                                          </p:val>
                                        </p:tav>
                                        <p:tav tm="100000">
                                          <p:val>
                                            <p:strVal val="#ppt_x"/>
                                          </p:val>
                                        </p:tav>
                                      </p:tavLst>
                                    </p:anim>
                                    <p:anim calcmode="lin" valueType="num">
                                      <p:cBhvr>
                                        <p:cTn id="114" dur="1000" fill="hold"/>
                                        <p:tgtEl>
                                          <p:spTgt spid="7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1000"/>
                                        <p:tgtEl>
                                          <p:spTgt spid="79"/>
                                        </p:tgtEl>
                                      </p:cBhvr>
                                    </p:animEffect>
                                    <p:anim calcmode="lin" valueType="num">
                                      <p:cBhvr>
                                        <p:cTn id="118" dur="1000" fill="hold"/>
                                        <p:tgtEl>
                                          <p:spTgt spid="79"/>
                                        </p:tgtEl>
                                        <p:attrNameLst>
                                          <p:attrName>ppt_x</p:attrName>
                                        </p:attrNameLst>
                                      </p:cBhvr>
                                      <p:tavLst>
                                        <p:tav tm="0">
                                          <p:val>
                                            <p:strVal val="#ppt_x"/>
                                          </p:val>
                                        </p:tav>
                                        <p:tav tm="100000">
                                          <p:val>
                                            <p:strVal val="#ppt_x"/>
                                          </p:val>
                                        </p:tav>
                                      </p:tavLst>
                                    </p:anim>
                                    <p:anim calcmode="lin" valueType="num">
                                      <p:cBhvr>
                                        <p:cTn id="119" dur="1000" fill="hold"/>
                                        <p:tgtEl>
                                          <p:spTgt spid="7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1000"/>
                                        <p:tgtEl>
                                          <p:spTgt spid="80"/>
                                        </p:tgtEl>
                                      </p:cBhvr>
                                    </p:animEffect>
                                    <p:anim calcmode="lin" valueType="num">
                                      <p:cBhvr>
                                        <p:cTn id="123" dur="1000" fill="hold"/>
                                        <p:tgtEl>
                                          <p:spTgt spid="80"/>
                                        </p:tgtEl>
                                        <p:attrNameLst>
                                          <p:attrName>ppt_x</p:attrName>
                                        </p:attrNameLst>
                                      </p:cBhvr>
                                      <p:tavLst>
                                        <p:tav tm="0">
                                          <p:val>
                                            <p:strVal val="#ppt_x"/>
                                          </p:val>
                                        </p:tav>
                                        <p:tav tm="100000">
                                          <p:val>
                                            <p:strVal val="#ppt_x"/>
                                          </p:val>
                                        </p:tav>
                                      </p:tavLst>
                                    </p:anim>
                                    <p:anim calcmode="lin" valueType="num">
                                      <p:cBhvr>
                                        <p:cTn id="124" dur="1000" fill="hold"/>
                                        <p:tgtEl>
                                          <p:spTgt spid="8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1000"/>
                                        <p:tgtEl>
                                          <p:spTgt spid="81"/>
                                        </p:tgtEl>
                                      </p:cBhvr>
                                    </p:animEffect>
                                    <p:anim calcmode="lin" valueType="num">
                                      <p:cBhvr>
                                        <p:cTn id="128" dur="1000" fill="hold"/>
                                        <p:tgtEl>
                                          <p:spTgt spid="81"/>
                                        </p:tgtEl>
                                        <p:attrNameLst>
                                          <p:attrName>ppt_x</p:attrName>
                                        </p:attrNameLst>
                                      </p:cBhvr>
                                      <p:tavLst>
                                        <p:tav tm="0">
                                          <p:val>
                                            <p:strVal val="#ppt_x"/>
                                          </p:val>
                                        </p:tav>
                                        <p:tav tm="100000">
                                          <p:val>
                                            <p:strVal val="#ppt_x"/>
                                          </p:val>
                                        </p:tav>
                                      </p:tavLst>
                                    </p:anim>
                                    <p:anim calcmode="lin" valueType="num">
                                      <p:cBhvr>
                                        <p:cTn id="1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11</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11</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841662" y="216461"/>
            <a:ext cx="1287512"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特征提取</a:t>
            </a: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a:extLst>
              <a:ext uri="{FF2B5EF4-FFF2-40B4-BE49-F238E27FC236}">
                <a16:creationId xmlns:a16="http://schemas.microsoft.com/office/drawing/2014/main" id="{33E4D548-B4D5-484B-8CD9-755B31A7DBC5}"/>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784254" y="764890"/>
            <a:ext cx="2807358" cy="3600275"/>
          </a:xfrm>
          <a:prstGeom prst="rect">
            <a:avLst/>
          </a:prstGeom>
        </p:spPr>
      </p:pic>
      <p:sp>
        <p:nvSpPr>
          <p:cNvPr id="59" name="文本框 58">
            <a:extLst>
              <a:ext uri="{FF2B5EF4-FFF2-40B4-BE49-F238E27FC236}">
                <a16:creationId xmlns:a16="http://schemas.microsoft.com/office/drawing/2014/main" id="{0232B0BC-1DD6-42C6-A4ED-C335F62AF264}"/>
              </a:ext>
            </a:extLst>
          </p:cNvPr>
          <p:cNvSpPr txBox="1"/>
          <p:nvPr/>
        </p:nvSpPr>
        <p:spPr>
          <a:xfrm>
            <a:off x="1303638" y="4350616"/>
            <a:ext cx="1768590" cy="300081"/>
          </a:xfrm>
          <a:prstGeom prst="rect">
            <a:avLst/>
          </a:prstGeom>
          <a:noFill/>
        </p:spPr>
        <p:txBody>
          <a:bodyPr wrap="square" rtlCol="0">
            <a:spAutoFit/>
          </a:bodyPr>
          <a:lstStyle/>
          <a:p>
            <a:r>
              <a:rPr lang="zh-CN" altLang="en-US" b="1" dirty="0">
                <a:latin typeface="+mn-ea"/>
              </a:rPr>
              <a:t>图</a:t>
            </a:r>
            <a:r>
              <a:rPr lang="en-US" altLang="zh-CN" b="1" dirty="0">
                <a:latin typeface="+mn-ea"/>
              </a:rPr>
              <a:t>3-1 </a:t>
            </a:r>
            <a:r>
              <a:rPr lang="zh-CN" altLang="en-US" dirty="0">
                <a:latin typeface="+mn-ea"/>
              </a:rPr>
              <a:t>特征提取框图</a:t>
            </a:r>
          </a:p>
        </p:txBody>
      </p:sp>
      <p:sp>
        <p:nvSpPr>
          <p:cNvPr id="60" name="右箭头 13">
            <a:extLst>
              <a:ext uri="{FF2B5EF4-FFF2-40B4-BE49-F238E27FC236}">
                <a16:creationId xmlns:a16="http://schemas.microsoft.com/office/drawing/2014/main" id="{18EC316D-878F-4E69-A15D-7878B28FF69C}"/>
              </a:ext>
            </a:extLst>
          </p:cNvPr>
          <p:cNvSpPr/>
          <p:nvPr/>
        </p:nvSpPr>
        <p:spPr>
          <a:xfrm>
            <a:off x="3789368" y="2260227"/>
            <a:ext cx="1424187" cy="609600"/>
          </a:xfrm>
          <a:prstGeom prst="rightArrow">
            <a:avLst/>
          </a:prstGeom>
          <a:solidFill>
            <a:srgbClr val="9292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FFD488-B33E-4411-9FC6-AE1F60F3744B}"/>
              </a:ext>
            </a:extLst>
          </p:cNvPr>
          <p:cNvSpPr/>
          <p:nvPr/>
        </p:nvSpPr>
        <p:spPr>
          <a:xfrm>
            <a:off x="5411311" y="765607"/>
            <a:ext cx="3069203"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分组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：每个脑电片段以</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1024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个数据点为一组，共可分为</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组脑电数据片段；</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文本框 61">
            <a:extLst>
              <a:ext uri="{FF2B5EF4-FFF2-40B4-BE49-F238E27FC236}">
                <a16:creationId xmlns:a16="http://schemas.microsoft.com/office/drawing/2014/main" id="{D2C29CBC-A7A8-468E-AD95-41653CCBB649}"/>
              </a:ext>
            </a:extLst>
          </p:cNvPr>
          <p:cNvSpPr txBox="1"/>
          <p:nvPr/>
        </p:nvSpPr>
        <p:spPr>
          <a:xfrm>
            <a:off x="5411311" y="3058629"/>
            <a:ext cx="3319734" cy="923330"/>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标准差</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(Std)</a:t>
            </a:r>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、样本熵</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Sampen</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：由小波系数计算得出作为癫痫脑电信号分类的特征向量。</a:t>
            </a:r>
          </a:p>
        </p:txBody>
      </p:sp>
      <p:sp>
        <p:nvSpPr>
          <p:cNvPr id="63" name="文本框 62">
            <a:extLst>
              <a:ext uri="{FF2B5EF4-FFF2-40B4-BE49-F238E27FC236}">
                <a16:creationId xmlns:a16="http://schemas.microsoft.com/office/drawing/2014/main" id="{423A5024-7906-493B-A8F0-741AB9AA328D}"/>
              </a:ext>
            </a:extLst>
          </p:cNvPr>
          <p:cNvSpPr txBox="1"/>
          <p:nvPr/>
        </p:nvSpPr>
        <p:spPr>
          <a:xfrm>
            <a:off x="5411311" y="1848109"/>
            <a:ext cx="3069203" cy="954107"/>
          </a:xfrm>
          <a:prstGeom prst="rect">
            <a:avLst/>
          </a:prstGeom>
          <a:noFill/>
        </p:spPr>
        <p:txBody>
          <a:bodyPr wrap="square" rtlCol="0">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DWT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表征脑电信号时域及频域信息；表征特定频率子带内的信号性质；</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46690DA7-2A71-41ED-8600-5E47349AC290}"/>
              </a:ext>
            </a:extLst>
          </p:cNvPr>
          <p:cNvSpPr txBox="1"/>
          <p:nvPr/>
        </p:nvSpPr>
        <p:spPr>
          <a:xfrm>
            <a:off x="5411311" y="4138690"/>
            <a:ext cx="3319734" cy="646331"/>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分类</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 vs E</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 vs E</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C vs E</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 vs E</a:t>
            </a:r>
            <a:endPar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04218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12</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12</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621832" y="216461"/>
            <a:ext cx="280735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离散小波变换</a:t>
            </a:r>
            <a:r>
              <a:rPr lang="en-US" altLang="zh-CN" sz="2100" b="1" dirty="0">
                <a:solidFill>
                  <a:srgbClr val="404040"/>
                </a:solidFill>
                <a:latin typeface="微软雅黑" panose="020B0503020204020204" pitchFamily="34" charset="-122"/>
                <a:ea typeface="微软雅黑" panose="020B0503020204020204" pitchFamily="34" charset="-122"/>
              </a:rPr>
              <a:t>(DWT)</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3">
            <a:extLst>
              <a:ext uri="{FF2B5EF4-FFF2-40B4-BE49-F238E27FC236}">
                <a16:creationId xmlns:a16="http://schemas.microsoft.com/office/drawing/2014/main" id="{3F2EB071-E832-4EBD-9C9C-A4DB52886F89}"/>
              </a:ext>
            </a:extLst>
          </p:cNvPr>
          <p:cNvSpPr txBox="1">
            <a:spLocks noChangeArrowheads="1"/>
          </p:cNvSpPr>
          <p:nvPr/>
        </p:nvSpPr>
        <p:spPr bwMode="auto">
          <a:xfrm>
            <a:off x="621832" y="1447043"/>
            <a:ext cx="8124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具体过程：</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’db4’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为小波基，对</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X(n)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进行五层小波分解，得到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cD1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cD2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cD3 cD4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五个频带上的小波系数</a:t>
            </a:r>
          </a:p>
        </p:txBody>
      </p:sp>
      <p:sp>
        <p:nvSpPr>
          <p:cNvPr id="22" name="矩形 2">
            <a:extLst>
              <a:ext uri="{FF2B5EF4-FFF2-40B4-BE49-F238E27FC236}">
                <a16:creationId xmlns:a16="http://schemas.microsoft.com/office/drawing/2014/main" id="{43F2E509-3073-4C8C-9E52-B539D3329112}"/>
              </a:ext>
            </a:extLst>
          </p:cNvPr>
          <p:cNvSpPr>
            <a:spLocks noChangeArrowheads="1"/>
          </p:cNvSpPr>
          <p:nvPr/>
        </p:nvSpPr>
        <p:spPr bwMode="auto">
          <a:xfrm>
            <a:off x="621832" y="845437"/>
            <a:ext cx="8124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目的：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在不同尺度上对信号进行分解，得到一系列小波系数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pic>
        <p:nvPicPr>
          <p:cNvPr id="14" name="图片 13">
            <a:extLst>
              <a:ext uri="{FF2B5EF4-FFF2-40B4-BE49-F238E27FC236}">
                <a16:creationId xmlns:a16="http://schemas.microsoft.com/office/drawing/2014/main" id="{65BEFC0E-D8CA-403E-ADE8-BAC35F266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43" y="1923531"/>
            <a:ext cx="5623500" cy="2679299"/>
          </a:xfrm>
          <a:prstGeom prst="rect">
            <a:avLst/>
          </a:prstGeom>
        </p:spPr>
      </p:pic>
      <p:sp>
        <p:nvSpPr>
          <p:cNvPr id="27" name="文本框 26">
            <a:extLst>
              <a:ext uri="{FF2B5EF4-FFF2-40B4-BE49-F238E27FC236}">
                <a16:creationId xmlns:a16="http://schemas.microsoft.com/office/drawing/2014/main" id="{2C2B27DC-8845-461E-B805-898C0208BB39}"/>
              </a:ext>
            </a:extLst>
          </p:cNvPr>
          <p:cNvSpPr txBox="1"/>
          <p:nvPr/>
        </p:nvSpPr>
        <p:spPr>
          <a:xfrm>
            <a:off x="3368949" y="4298063"/>
            <a:ext cx="2406103" cy="300082"/>
          </a:xfrm>
          <a:prstGeom prst="rect">
            <a:avLst/>
          </a:prstGeom>
          <a:noFill/>
        </p:spPr>
        <p:txBody>
          <a:bodyPr wrap="square" rtlCol="0">
            <a:spAutoFit/>
          </a:bodyPr>
          <a:lstStyle/>
          <a:p>
            <a:r>
              <a:rPr lang="zh-CN" altLang="en-US" b="1" dirty="0">
                <a:latin typeface="+mn-ea"/>
              </a:rPr>
              <a:t>图</a:t>
            </a:r>
            <a:r>
              <a:rPr lang="en-US" altLang="zh-CN" b="1" dirty="0">
                <a:latin typeface="+mn-ea"/>
              </a:rPr>
              <a:t>3-2 </a:t>
            </a:r>
            <a:r>
              <a:rPr lang="zh-CN" altLang="en-US" dirty="0">
                <a:latin typeface="+mn-ea"/>
              </a:rPr>
              <a:t>离散小波变换分解框图</a:t>
            </a:r>
          </a:p>
        </p:txBody>
      </p:sp>
    </p:spTree>
    <p:extLst>
      <p:ext uri="{BB962C8B-B14F-4D97-AF65-F5344CB8AC3E}">
        <p14:creationId xmlns:p14="http://schemas.microsoft.com/office/powerpoint/2010/main" val="27105933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13</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712409" y="212877"/>
            <a:ext cx="1540203"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标准差</a:t>
            </a:r>
            <a:r>
              <a:rPr lang="en-US" altLang="zh-CN" sz="2100" b="1" dirty="0">
                <a:solidFill>
                  <a:srgbClr val="404040"/>
                </a:solidFill>
                <a:latin typeface="微软雅黑" panose="020B0503020204020204" pitchFamily="34" charset="-122"/>
                <a:ea typeface="微软雅黑" panose="020B0503020204020204" pitchFamily="34" charset="-122"/>
              </a:rPr>
              <a:t>(Std)</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FFD488-B33E-4411-9FC6-AE1F60F3744B}"/>
              </a:ext>
            </a:extLst>
          </p:cNvPr>
          <p:cNvSpPr/>
          <p:nvPr/>
        </p:nvSpPr>
        <p:spPr>
          <a:xfrm>
            <a:off x="621831" y="983258"/>
            <a:ext cx="7768025"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：肖文卿在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基于小波系数特征融合的小鼠癫痫脑电分类</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一文中，提取</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标准差</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作为分类的</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，并据此对比了正常与癫痫状态小鼠不同小波系数的标准差值，发现存在显著差异。</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B8C76C9-576C-4F05-B76C-EF8F356C70F2}"/>
                  </a:ext>
                </a:extLst>
              </p:cNvPr>
              <p:cNvSpPr/>
              <p:nvPr/>
            </p:nvSpPr>
            <p:spPr>
              <a:xfrm>
                <a:off x="3521130" y="2145618"/>
                <a:ext cx="2572678" cy="613886"/>
              </a:xfrm>
              <a:prstGeom prst="rect">
                <a:avLst/>
              </a:prstGeom>
            </p:spPr>
            <p:txBody>
              <a:bodyPr wrap="square">
                <a:spAutoFit/>
              </a:bodyPr>
              <a:lstStyle/>
              <a:p>
                <a14:m>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 </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den>
                    </m:f>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oMath>
                </a14:m>
                <a:r>
                  <a:rPr lang="zh-CN" altLang="en-US" sz="2000" dirty="0"/>
                  <a:t> </a:t>
                </a:r>
              </a:p>
            </p:txBody>
          </p:sp>
        </mc:Choice>
        <mc:Fallback xmlns="">
          <p:sp>
            <p:nvSpPr>
              <p:cNvPr id="14" name="矩形 13">
                <a:extLst>
                  <a:ext uri="{FF2B5EF4-FFF2-40B4-BE49-F238E27FC236}">
                    <a16:creationId xmlns:a16="http://schemas.microsoft.com/office/drawing/2014/main" id="{9B8C76C9-576C-4F05-B76C-EF8F356C70F2}"/>
                  </a:ext>
                </a:extLst>
              </p:cNvPr>
              <p:cNvSpPr>
                <a:spLocks noRot="1" noChangeAspect="1" noMove="1" noResize="1" noEditPoints="1" noAdjustHandles="1" noChangeArrowheads="1" noChangeShapeType="1" noTextEdit="1"/>
              </p:cNvSpPr>
              <p:nvPr/>
            </p:nvSpPr>
            <p:spPr>
              <a:xfrm>
                <a:off x="3521130" y="2145618"/>
                <a:ext cx="2572678" cy="61388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130C3E2-BFAE-43F6-8D81-B081719C040D}"/>
                  </a:ext>
                </a:extLst>
              </p:cNvPr>
              <p:cNvSpPr/>
              <p:nvPr/>
            </p:nvSpPr>
            <p:spPr>
              <a:xfrm>
                <a:off x="2712933" y="3111396"/>
                <a:ext cx="3718134" cy="843885"/>
              </a:xfrm>
              <a:prstGeom prst="rect">
                <a:avLst/>
              </a:prstGeom>
            </p:spPr>
            <p:txBody>
              <a:bodyPr wrap="none">
                <a:spAutoFit/>
              </a:bodyPr>
              <a:lstStyle/>
              <a:p>
                <a14:m>
                  <m:oMath xmlns:m="http://schemas.openxmlformats.org/officeDocument/2006/math">
                    <m:r>
                      <a:rPr lang="zh-CN" altLang="en-US" sz="2400" i="1" smtClean="0">
                        <a:latin typeface="Cambria Math" panose="02040503050406030204" pitchFamily="18" charset="0"/>
                      </a:rPr>
                      <m:t>𝑠𝑡𝑑</m:t>
                    </m:r>
                    <m:r>
                      <a:rPr lang="zh-CN" altLang="en-US" sz="2400" i="0">
                        <a:latin typeface="Cambria Math" panose="02040503050406030204" pitchFamily="18" charset="0"/>
                      </a:rPr>
                      <m:t>= </m:t>
                    </m:r>
                    <m:rad>
                      <m:radPr>
                        <m:degHide m:val="on"/>
                        <m:ctrlPr>
                          <a:rPr lang="zh-CN" altLang="en-US" sz="2400" i="1">
                            <a:latin typeface="Cambria Math" panose="02040503050406030204" pitchFamily="18" charset="0"/>
                          </a:rPr>
                        </m:ctrlPr>
                      </m:radPr>
                      <m:deg/>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r>
                              <a:rPr lang="zh-CN" altLang="en-US" sz="2400" i="0">
                                <a:latin typeface="Cambria Math" panose="02040503050406030204" pitchFamily="18" charset="0"/>
                              </a:rPr>
                              <m:t>−1</m:t>
                            </m:r>
                          </m:den>
                        </m:f>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d>
                              </m:e>
                              <m:sup>
                                <m:r>
                                  <a:rPr lang="zh-CN" altLang="en-US" sz="2400" i="0">
                                    <a:latin typeface="Cambria Math" panose="02040503050406030204" pitchFamily="18" charset="0"/>
                                  </a:rPr>
                                  <m:t>2</m:t>
                                </m:r>
                              </m:sup>
                            </m:sSup>
                          </m:e>
                        </m:nary>
                      </m:e>
                    </m:rad>
                  </m:oMath>
                </a14:m>
                <a:r>
                  <a:rPr lang="zh-CN" altLang="en-US" sz="2400" dirty="0"/>
                  <a:t> </a:t>
                </a:r>
              </a:p>
            </p:txBody>
          </p:sp>
        </mc:Choice>
        <mc:Fallback xmlns="">
          <p:sp>
            <p:nvSpPr>
              <p:cNvPr id="15" name="矩形 14">
                <a:extLst>
                  <a:ext uri="{FF2B5EF4-FFF2-40B4-BE49-F238E27FC236}">
                    <a16:creationId xmlns:a16="http://schemas.microsoft.com/office/drawing/2014/main" id="{1130C3E2-BFAE-43F6-8D81-B081719C040D}"/>
                  </a:ext>
                </a:extLst>
              </p:cNvPr>
              <p:cNvSpPr>
                <a:spLocks noRot="1" noChangeAspect="1" noMove="1" noResize="1" noEditPoints="1" noAdjustHandles="1" noChangeArrowheads="1" noChangeShapeType="1" noTextEdit="1"/>
              </p:cNvSpPr>
              <p:nvPr/>
            </p:nvSpPr>
            <p:spPr>
              <a:xfrm>
                <a:off x="2712933" y="3111396"/>
                <a:ext cx="3718134" cy="84388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2034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14</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样本熵</a:t>
            </a:r>
            <a:r>
              <a:rPr lang="en-US" altLang="zh-CN" sz="2100" b="1" dirty="0">
                <a:solidFill>
                  <a:srgbClr val="404040"/>
                </a:solidFill>
                <a:latin typeface="微软雅黑" panose="020B0503020204020204" pitchFamily="34" charset="-122"/>
                <a:ea typeface="微软雅黑" panose="020B0503020204020204" pitchFamily="34" charset="-122"/>
              </a:rPr>
              <a:t>(</a:t>
            </a:r>
            <a:r>
              <a:rPr lang="en-US" altLang="zh-CN" sz="2100" b="1" dirty="0" err="1">
                <a:solidFill>
                  <a:srgbClr val="404040"/>
                </a:solidFill>
                <a:latin typeface="微软雅黑" panose="020B0503020204020204" pitchFamily="34" charset="-122"/>
                <a:ea typeface="微软雅黑" panose="020B0503020204020204" pitchFamily="34" charset="-122"/>
              </a:rPr>
              <a:t>Sampen</a:t>
            </a:r>
            <a:r>
              <a:rPr lang="en-US" altLang="zh-CN" sz="2100" b="1" dirty="0">
                <a:solidFill>
                  <a:srgbClr val="404040"/>
                </a:solidFill>
                <a:latin typeface="微软雅黑" panose="020B0503020204020204" pitchFamily="34" charset="-122"/>
                <a:ea typeface="微软雅黑" panose="020B0503020204020204" pitchFamily="34" charset="-122"/>
              </a:rPr>
              <a:t>)</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5F35D8B3-3127-44EF-B586-E00DA332584F}"/>
              </a:ext>
            </a:extLst>
          </p:cNvPr>
          <p:cNvSpPr/>
          <p:nvPr/>
        </p:nvSpPr>
        <p:spPr>
          <a:xfrm>
            <a:off x="621831" y="983258"/>
            <a:ext cx="8079109"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非线性特征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Cheol Seung </a:t>
            </a:r>
            <a:r>
              <a:rPr lang="en-US" altLang="zh-CN" sz="1800" dirty="0" err="1">
                <a:latin typeface="Times New Roman" panose="02020603050405020304" pitchFamily="18" charset="0"/>
                <a:cs typeface="Times New Roman" panose="02020603050405020304" pitchFamily="18" charset="0"/>
              </a:rPr>
              <a:t>Yoo</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Automatic detection of seizure termination during electroconvulsive therapy using sample entropy of the electroencephalogram</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一文中，根据在癫痫发作中，脑电信号</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样本熵</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下降这一结论进行了信号分类。</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6B7BE72-77DA-4259-809A-43F3978BB606}"/>
                  </a:ext>
                </a:extLst>
              </p:cNvPr>
              <p:cNvSpPr/>
              <p:nvPr/>
            </p:nvSpPr>
            <p:spPr>
              <a:xfrm>
                <a:off x="2534455" y="2250337"/>
                <a:ext cx="4253857" cy="641138"/>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𝑆𝑎𝑚𝑝𝑒𝑛</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𝑚</m:t>
                        </m:r>
                        <m:r>
                          <a:rPr lang="zh-CN" altLang="en-US" sz="2000" i="0">
                            <a:latin typeface="Cambria Math" panose="02040503050406030204" pitchFamily="18" charset="0"/>
                          </a:rPr>
                          <m:t>,</m:t>
                        </m:r>
                        <m:r>
                          <a:rPr lang="zh-CN" altLang="en-US" sz="2000" i="1">
                            <a:latin typeface="Cambria Math" panose="02040503050406030204" pitchFamily="18" charset="0"/>
                          </a:rPr>
                          <m:t>𝑟</m:t>
                        </m:r>
                      </m:e>
                    </m:d>
                    <m:r>
                      <a:rPr lang="zh-CN" altLang="en-US" sz="2000" i="0">
                        <a:latin typeface="Cambria Math" panose="02040503050406030204" pitchFamily="18" charset="0"/>
                      </a:rPr>
                      <m:t>= </m:t>
                    </m:r>
                    <m:func>
                      <m:funcPr>
                        <m:ctrlPr>
                          <a:rPr lang="zh-CN" altLang="en-US" sz="2000" i="1">
                            <a:latin typeface="Cambria Math" panose="02040503050406030204" pitchFamily="18" charset="0"/>
                          </a:rPr>
                        </m:ctrlPr>
                      </m:funcPr>
                      <m:fName>
                        <m:limLow>
                          <m:limLowPr>
                            <m:ctrlPr>
                              <a:rPr lang="zh-CN" altLang="en-US" sz="2000" i="1">
                                <a:latin typeface="Cambria Math" panose="02040503050406030204" pitchFamily="18" charset="0"/>
                              </a:rPr>
                            </m:ctrlPr>
                          </m:limLowPr>
                          <m:e>
                            <m:r>
                              <m:rPr>
                                <m:sty m:val="p"/>
                              </m:rPr>
                              <a:rPr lang="zh-CN" altLang="en-US" sz="2000" i="0">
                                <a:latin typeface="Cambria Math" panose="02040503050406030204" pitchFamily="18" charset="0"/>
                              </a:rPr>
                              <m:t>lim</m:t>
                            </m:r>
                          </m:e>
                          <m:lim>
                            <m:r>
                              <a:rPr lang="zh-CN" altLang="en-US" sz="2000" i="1">
                                <a:latin typeface="Cambria Math" panose="02040503050406030204" pitchFamily="18" charset="0"/>
                              </a:rPr>
                              <m:t>𝑁</m:t>
                            </m:r>
                            <m:r>
                              <a:rPr lang="zh-CN" altLang="en-US" sz="2000" i="0">
                                <a:latin typeface="Cambria Math" panose="02040503050406030204" pitchFamily="18" charset="0"/>
                              </a:rPr>
                              <m:t>→∞</m:t>
                            </m:r>
                          </m:lim>
                        </m:limLow>
                      </m:fName>
                      <m:e>
                        <m:d>
                          <m:dPr>
                            <m:begChr m:val="{"/>
                            <m:endChr m:val="}"/>
                            <m:ctrlPr>
                              <a:rPr lang="zh-CN" altLang="en-US" sz="2000" i="1">
                                <a:latin typeface="Cambria Math" panose="02040503050406030204" pitchFamily="18" charset="0"/>
                              </a:rPr>
                            </m:ctrlPr>
                          </m:dPr>
                          <m:e>
                            <m:r>
                              <a:rPr lang="zh-CN" altLang="en-US" sz="2000" i="0">
                                <a:latin typeface="Cambria Math" panose="02040503050406030204" pitchFamily="18" charset="0"/>
                              </a:rPr>
                              <m:t>−</m:t>
                            </m:r>
                            <m:r>
                              <a:rPr lang="zh-CN" altLang="en-US" sz="2000" i="1">
                                <a:latin typeface="Cambria Math" panose="02040503050406030204" pitchFamily="18" charset="0"/>
                              </a:rPr>
                              <m:t>𝑙𝑛</m:t>
                            </m:r>
                            <m:d>
                              <m:dPr>
                                <m:begChr m:val="["/>
                                <m:endChr m:val="]"/>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𝑚</m:t>
                                            </m:r>
                                          </m:sup>
                                        </m:sSup>
                                        <m:r>
                                          <a:rPr lang="zh-CN" altLang="en-US" sz="2000" i="0">
                                            <a:latin typeface="Cambria Math" panose="02040503050406030204" pitchFamily="18" charset="0"/>
                                          </a:rPr>
                                          <m:t>(</m:t>
                                        </m:r>
                                        <m:r>
                                          <a:rPr lang="zh-CN" altLang="en-US" sz="2000" i="1">
                                            <a:latin typeface="Cambria Math" panose="02040503050406030204" pitchFamily="18" charset="0"/>
                                          </a:rPr>
                                          <m:t>𝑟</m:t>
                                        </m:r>
                                      </m:e>
                                    </m:d>
                                  </m:num>
                                  <m:den>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𝐵</m:t>
                                            </m:r>
                                          </m:e>
                                          <m:sup>
                                            <m:r>
                                              <a:rPr lang="zh-CN" altLang="en-US" sz="2000" i="1">
                                                <a:latin typeface="Cambria Math" panose="02040503050406030204" pitchFamily="18" charset="0"/>
                                              </a:rPr>
                                              <m:t>𝑚</m:t>
                                            </m:r>
                                          </m:sup>
                                        </m:sSup>
                                        <m:r>
                                          <a:rPr lang="zh-CN" altLang="en-US" sz="2000" i="0">
                                            <a:latin typeface="Cambria Math" panose="02040503050406030204" pitchFamily="18" charset="0"/>
                                          </a:rPr>
                                          <m:t>(</m:t>
                                        </m:r>
                                        <m:r>
                                          <a:rPr lang="zh-CN" altLang="en-US" sz="2000" i="1">
                                            <a:latin typeface="Cambria Math" panose="02040503050406030204" pitchFamily="18" charset="0"/>
                                          </a:rPr>
                                          <m:t>𝑟</m:t>
                                        </m:r>
                                      </m:e>
                                    </m:d>
                                  </m:den>
                                </m:f>
                              </m:e>
                            </m:d>
                          </m:e>
                        </m:d>
                      </m:e>
                    </m:func>
                  </m:oMath>
                </a14:m>
                <a:r>
                  <a:rPr lang="zh-CN" altLang="en-US" sz="2000" dirty="0"/>
                  <a:t>   </a:t>
                </a:r>
              </a:p>
            </p:txBody>
          </p:sp>
        </mc:Choice>
        <mc:Fallback xmlns="">
          <p:sp>
            <p:nvSpPr>
              <p:cNvPr id="5" name="矩形 4">
                <a:extLst>
                  <a:ext uri="{FF2B5EF4-FFF2-40B4-BE49-F238E27FC236}">
                    <a16:creationId xmlns:a16="http://schemas.microsoft.com/office/drawing/2014/main" id="{56B7BE72-77DA-4259-809A-43F3978BB606}"/>
                  </a:ext>
                </a:extLst>
              </p:cNvPr>
              <p:cNvSpPr>
                <a:spLocks noRot="1" noChangeAspect="1" noMove="1" noResize="1" noEditPoints="1" noAdjustHandles="1" noChangeArrowheads="1" noChangeShapeType="1" noTextEdit="1"/>
              </p:cNvSpPr>
              <p:nvPr/>
            </p:nvSpPr>
            <p:spPr>
              <a:xfrm>
                <a:off x="2534455" y="2250337"/>
                <a:ext cx="4253857" cy="6411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0087FC8-CDD0-4AEC-BD2C-87A9DF10272F}"/>
                  </a:ext>
                </a:extLst>
              </p:cNvPr>
              <p:cNvSpPr/>
              <p:nvPr/>
            </p:nvSpPr>
            <p:spPr>
              <a:xfrm>
                <a:off x="2009247" y="3314047"/>
                <a:ext cx="5304273" cy="640112"/>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𝑆𝑎𝑚𝑝𝑒𝑛</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𝑚</m:t>
                        </m:r>
                        <m:r>
                          <a:rPr lang="zh-CN" altLang="en-US" sz="2000" i="1">
                            <a:latin typeface="Cambria Math" panose="02040503050406030204" pitchFamily="18" charset="0"/>
                          </a:rPr>
                          <m:t>,</m:t>
                        </m:r>
                        <m:r>
                          <a:rPr lang="zh-CN" altLang="en-US" sz="2000" i="1">
                            <a:latin typeface="Cambria Math" panose="02040503050406030204" pitchFamily="18" charset="0"/>
                          </a:rPr>
                          <m:t>𝑟</m:t>
                        </m:r>
                        <m:r>
                          <a:rPr lang="zh-CN" altLang="en-US" sz="2000" i="1">
                            <a:latin typeface="Cambria Math" panose="02040503050406030204" pitchFamily="18" charset="0"/>
                          </a:rPr>
                          <m:t>,</m:t>
                        </m:r>
                        <m:r>
                          <a:rPr lang="zh-CN" altLang="en-US" sz="2000" i="1">
                            <a:latin typeface="Cambria Math" panose="02040503050406030204" pitchFamily="18" charset="0"/>
                          </a:rPr>
                          <m:t>𝑁</m:t>
                        </m:r>
                      </m:e>
                    </m:d>
                    <m:r>
                      <a:rPr lang="zh-CN" altLang="en-US" sz="2000" i="1">
                        <a:latin typeface="Cambria Math" panose="02040503050406030204" pitchFamily="18" charset="0"/>
                      </a:rPr>
                      <m:t>= −</m:t>
                    </m:r>
                    <m:r>
                      <a:rPr lang="zh-CN" altLang="en-US" sz="2000" i="1">
                        <a:latin typeface="Cambria Math" panose="02040503050406030204" pitchFamily="18" charset="0"/>
                      </a:rPr>
                      <m:t>𝑙𝑛</m:t>
                    </m:r>
                    <m:d>
                      <m:dPr>
                        <m:begChr m:val="["/>
                        <m:endChr m:val="]"/>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𝑚</m:t>
                                    </m:r>
                                  </m:sup>
                                </m:sSup>
                                <m:r>
                                  <a:rPr lang="zh-CN" altLang="en-US" sz="2000" i="1">
                                    <a:latin typeface="Cambria Math" panose="02040503050406030204" pitchFamily="18" charset="0"/>
                                  </a:rPr>
                                  <m:t>(</m:t>
                                </m:r>
                                <m:r>
                                  <a:rPr lang="zh-CN" altLang="en-US" sz="2000" i="1">
                                    <a:latin typeface="Cambria Math" panose="02040503050406030204" pitchFamily="18" charset="0"/>
                                  </a:rPr>
                                  <m:t>𝑟</m:t>
                                </m:r>
                              </m:e>
                            </m:d>
                          </m:num>
                          <m:den>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𝐵</m:t>
                                    </m:r>
                                  </m:e>
                                  <m:sup>
                                    <m:r>
                                      <a:rPr lang="zh-CN" altLang="en-US" sz="2000" i="1">
                                        <a:latin typeface="Cambria Math" panose="02040503050406030204" pitchFamily="18" charset="0"/>
                                      </a:rPr>
                                      <m:t>𝑚</m:t>
                                    </m:r>
                                  </m:sup>
                                </m:sSup>
                                <m:r>
                                  <a:rPr lang="zh-CN" altLang="en-US" sz="2000" i="1">
                                    <a:latin typeface="Cambria Math" panose="02040503050406030204" pitchFamily="18" charset="0"/>
                                  </a:rPr>
                                  <m:t>(</m:t>
                                </m:r>
                                <m:r>
                                  <a:rPr lang="zh-CN" altLang="en-US" sz="2000" i="1">
                                    <a:latin typeface="Cambria Math" panose="02040503050406030204" pitchFamily="18" charset="0"/>
                                  </a:rPr>
                                  <m:t>𝑟</m:t>
                                </m:r>
                              </m:e>
                            </m:d>
                          </m:den>
                        </m:f>
                      </m:e>
                    </m:d>
                    <m:r>
                      <a:rPr lang="en-US" altLang="zh-CN" sz="2000" b="0" i="1" smtClean="0">
                        <a:latin typeface="Cambria Math" panose="02040503050406030204" pitchFamily="18" charset="0"/>
                      </a:rPr>
                      <m:t>     </m:t>
                    </m:r>
                  </m:oMath>
                </a14:m>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Cambria Math" panose="020405030504060302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为有限值</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i="1" dirty="0">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30087FC8-CDD0-4AEC-BD2C-87A9DF10272F}"/>
                  </a:ext>
                </a:extLst>
              </p:cNvPr>
              <p:cNvSpPr>
                <a:spLocks noRot="1" noChangeAspect="1" noMove="1" noResize="1" noEditPoints="1" noAdjustHandles="1" noChangeArrowheads="1" noChangeShapeType="1" noTextEdit="1"/>
              </p:cNvSpPr>
              <p:nvPr/>
            </p:nvSpPr>
            <p:spPr>
              <a:xfrm>
                <a:off x="2009247" y="3314047"/>
                <a:ext cx="5304273" cy="640112"/>
              </a:xfrm>
              <a:prstGeom prst="rect">
                <a:avLst/>
              </a:prstGeom>
              <a:blipFill>
                <a:blip r:embed="rId3"/>
                <a:stretch>
                  <a:fillRect r="-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1993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15</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15</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5" name="图片 14">
            <a:extLst>
              <a:ext uri="{FF2B5EF4-FFF2-40B4-BE49-F238E27FC236}">
                <a16:creationId xmlns:a16="http://schemas.microsoft.com/office/drawing/2014/main" id="{F8D374AA-644D-4420-8FA6-382DD426EC7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4544" t="8887" r="2615" b="5719"/>
          <a:stretch/>
        </p:blipFill>
        <p:spPr>
          <a:xfrm>
            <a:off x="1005293" y="810169"/>
            <a:ext cx="7133415" cy="3523161"/>
          </a:xfrm>
          <a:prstGeom prst="rect">
            <a:avLst/>
          </a:prstGeom>
        </p:spPr>
      </p:pic>
      <p:sp>
        <p:nvSpPr>
          <p:cNvPr id="20" name="文本框 19">
            <a:extLst>
              <a:ext uri="{FF2B5EF4-FFF2-40B4-BE49-F238E27FC236}">
                <a16:creationId xmlns:a16="http://schemas.microsoft.com/office/drawing/2014/main" id="{B368ECF9-DFD3-469E-9B2A-3B28E97D712B}"/>
              </a:ext>
            </a:extLst>
          </p:cNvPr>
          <p:cNvSpPr txBox="1"/>
          <p:nvPr/>
        </p:nvSpPr>
        <p:spPr>
          <a:xfrm>
            <a:off x="3412144" y="4298063"/>
            <a:ext cx="2319712" cy="300082"/>
          </a:xfrm>
          <a:prstGeom prst="rect">
            <a:avLst/>
          </a:prstGeom>
          <a:noFill/>
        </p:spPr>
        <p:txBody>
          <a:bodyPr wrap="square" rtlCol="0">
            <a:spAutoFit/>
          </a:bodyPr>
          <a:lstStyle/>
          <a:p>
            <a:r>
              <a:rPr lang="zh-CN" altLang="en-US" b="1" dirty="0">
                <a:latin typeface="+mn-ea"/>
              </a:rPr>
              <a:t>图</a:t>
            </a:r>
            <a:r>
              <a:rPr lang="en-US" altLang="zh-CN" b="1" dirty="0">
                <a:latin typeface="+mn-ea"/>
              </a:rPr>
              <a:t>3-3 </a:t>
            </a:r>
            <a:r>
              <a:rPr lang="zh-CN" altLang="en-US" dirty="0">
                <a:latin typeface="+mn-ea"/>
              </a:rPr>
              <a:t>脑电信号时序图</a:t>
            </a:r>
            <a:r>
              <a:rPr lang="en-US" altLang="zh-CN" dirty="0">
                <a:latin typeface="+mn-ea"/>
              </a:rPr>
              <a:t>(A-E)</a:t>
            </a:r>
            <a:endParaRPr lang="zh-CN" altLang="en-US" dirty="0">
              <a:latin typeface="+mn-ea"/>
            </a:endParaRPr>
          </a:p>
        </p:txBody>
      </p:sp>
    </p:spTree>
    <p:extLst>
      <p:ext uri="{BB962C8B-B14F-4D97-AF65-F5344CB8AC3E}">
        <p14:creationId xmlns:p14="http://schemas.microsoft.com/office/powerpoint/2010/main" val="2800311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16</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16</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20" name="文本框 19">
            <a:extLst>
              <a:ext uri="{FF2B5EF4-FFF2-40B4-BE49-F238E27FC236}">
                <a16:creationId xmlns:a16="http://schemas.microsoft.com/office/drawing/2014/main" id="{B368ECF9-DFD3-469E-9B2A-3B28E97D712B}"/>
              </a:ext>
            </a:extLst>
          </p:cNvPr>
          <p:cNvSpPr txBox="1"/>
          <p:nvPr/>
        </p:nvSpPr>
        <p:spPr>
          <a:xfrm>
            <a:off x="1452285" y="3892345"/>
            <a:ext cx="2338259" cy="300082"/>
          </a:xfrm>
          <a:prstGeom prst="rect">
            <a:avLst/>
          </a:prstGeom>
          <a:noFill/>
        </p:spPr>
        <p:txBody>
          <a:bodyPr wrap="square" rtlCol="0">
            <a:spAutoFit/>
          </a:bodyPr>
          <a:lstStyle/>
          <a:p>
            <a:r>
              <a:rPr lang="zh-CN" altLang="en-US" b="1" dirty="0">
                <a:latin typeface="+mn-ea"/>
              </a:rPr>
              <a:t>图</a:t>
            </a:r>
            <a:r>
              <a:rPr lang="en-US" altLang="zh-CN" b="1" dirty="0">
                <a:latin typeface="+mn-ea"/>
              </a:rPr>
              <a:t>3-4 </a:t>
            </a:r>
            <a:r>
              <a:rPr lang="en-US" altLang="zh-CN" dirty="0">
                <a:latin typeface="+mn-ea"/>
              </a:rPr>
              <a:t>A</a:t>
            </a:r>
            <a:r>
              <a:rPr lang="zh-CN" altLang="en-US" dirty="0">
                <a:latin typeface="+mn-ea"/>
              </a:rPr>
              <a:t>组脑电信号小波系数</a:t>
            </a:r>
          </a:p>
        </p:txBody>
      </p:sp>
      <p:pic>
        <p:nvPicPr>
          <p:cNvPr id="13" name="图片 12">
            <a:extLst>
              <a:ext uri="{FF2B5EF4-FFF2-40B4-BE49-F238E27FC236}">
                <a16:creationId xmlns:a16="http://schemas.microsoft.com/office/drawing/2014/main" id="{80C8B93C-E496-42F3-B1EB-BA37E17473E0}"/>
              </a:ext>
            </a:extLst>
          </p:cNvPr>
          <p:cNvPicPr>
            <a:picLocks/>
          </p:cNvPicPr>
          <p:nvPr/>
        </p:nvPicPr>
        <p:blipFill rotWithShape="1">
          <a:blip r:embed="rId2" cstate="print">
            <a:extLst>
              <a:ext uri="{28A0092B-C50C-407E-A947-70E740481C1C}">
                <a14:useLocalDpi xmlns:a14="http://schemas.microsoft.com/office/drawing/2010/main" val="0"/>
              </a:ext>
            </a:extLst>
          </a:blip>
          <a:srcRect l="7925" t="11178" r="5655" b="5763"/>
          <a:stretch/>
        </p:blipFill>
        <p:spPr>
          <a:xfrm>
            <a:off x="517021" y="1619162"/>
            <a:ext cx="4208788" cy="2174246"/>
          </a:xfrm>
          <a:prstGeom prst="rect">
            <a:avLst/>
          </a:prstGeom>
        </p:spPr>
      </p:pic>
      <p:sp>
        <p:nvSpPr>
          <p:cNvPr id="22" name="矩形 21">
            <a:extLst>
              <a:ext uri="{FF2B5EF4-FFF2-40B4-BE49-F238E27FC236}">
                <a16:creationId xmlns:a16="http://schemas.microsoft.com/office/drawing/2014/main" id="{4574535B-2CE7-4E69-961B-33F279D33FD7}"/>
              </a:ext>
            </a:extLst>
          </p:cNvPr>
          <p:cNvSpPr/>
          <p:nvPr/>
        </p:nvSpPr>
        <p:spPr>
          <a:xfrm>
            <a:off x="621832" y="983258"/>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80D3EA98-1F54-4D42-B84E-112B181994D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99" t="10774" r="5442" b="4578"/>
          <a:stretch/>
        </p:blipFill>
        <p:spPr>
          <a:xfrm>
            <a:off x="4774847" y="2083491"/>
            <a:ext cx="4145363" cy="2174246"/>
          </a:xfrm>
          <a:prstGeom prst="rect">
            <a:avLst/>
          </a:prstGeom>
        </p:spPr>
      </p:pic>
      <p:sp>
        <p:nvSpPr>
          <p:cNvPr id="19" name="矩形 18">
            <a:extLst>
              <a:ext uri="{FF2B5EF4-FFF2-40B4-BE49-F238E27FC236}">
                <a16:creationId xmlns:a16="http://schemas.microsoft.com/office/drawing/2014/main" id="{74EEAED5-3C3C-49A0-99DE-E1A2FD1BFCFE}"/>
              </a:ext>
            </a:extLst>
          </p:cNvPr>
          <p:cNvSpPr/>
          <p:nvPr/>
        </p:nvSpPr>
        <p:spPr>
          <a:xfrm>
            <a:off x="4725809" y="1435026"/>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7DF3AC92-0CD1-453F-9A0A-0B51F7DAF1BB}"/>
              </a:ext>
            </a:extLst>
          </p:cNvPr>
          <p:cNvSpPr txBox="1"/>
          <p:nvPr/>
        </p:nvSpPr>
        <p:spPr>
          <a:xfrm>
            <a:off x="5608667" y="4352667"/>
            <a:ext cx="2338259" cy="300082"/>
          </a:xfrm>
          <a:prstGeom prst="rect">
            <a:avLst/>
          </a:prstGeom>
          <a:noFill/>
        </p:spPr>
        <p:txBody>
          <a:bodyPr wrap="square" rtlCol="0">
            <a:spAutoFit/>
          </a:bodyPr>
          <a:lstStyle/>
          <a:p>
            <a:r>
              <a:rPr lang="zh-CN" altLang="en-US" b="1" dirty="0">
                <a:latin typeface="+mn-ea"/>
              </a:rPr>
              <a:t>图</a:t>
            </a:r>
            <a:r>
              <a:rPr lang="en-US" altLang="zh-CN" b="1" dirty="0">
                <a:latin typeface="+mn-ea"/>
              </a:rPr>
              <a:t>3-5 E</a:t>
            </a:r>
            <a:r>
              <a:rPr lang="zh-CN" altLang="en-US" dirty="0">
                <a:latin typeface="+mn-ea"/>
              </a:rPr>
              <a:t>组脑电信号小波系数</a:t>
            </a:r>
          </a:p>
        </p:txBody>
      </p:sp>
    </p:spTree>
    <p:extLst>
      <p:ext uri="{BB962C8B-B14F-4D97-AF65-F5344CB8AC3E}">
        <p14:creationId xmlns:p14="http://schemas.microsoft.com/office/powerpoint/2010/main" val="30490339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17</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3" name="图片 12">
            <a:extLst>
              <a:ext uri="{FF2B5EF4-FFF2-40B4-BE49-F238E27FC236}">
                <a16:creationId xmlns:a16="http://schemas.microsoft.com/office/drawing/2014/main" id="{CCAC40E6-3501-4D08-A4B8-05CF49E208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37" t="10155" r="6990" b="4351"/>
          <a:stretch/>
        </p:blipFill>
        <p:spPr>
          <a:xfrm>
            <a:off x="371232" y="1629589"/>
            <a:ext cx="4237281" cy="2272818"/>
          </a:xfrm>
          <a:prstGeom prst="rect">
            <a:avLst/>
          </a:prstGeom>
        </p:spPr>
      </p:pic>
      <p:pic>
        <p:nvPicPr>
          <p:cNvPr id="16" name="图片 15">
            <a:extLst>
              <a:ext uri="{FF2B5EF4-FFF2-40B4-BE49-F238E27FC236}">
                <a16:creationId xmlns:a16="http://schemas.microsoft.com/office/drawing/2014/main" id="{7CE64B2F-8F3E-496B-B67B-6A0F310C55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73" t="9591" r="5656" b="4498"/>
          <a:stretch/>
        </p:blipFill>
        <p:spPr>
          <a:xfrm>
            <a:off x="4763844" y="2147509"/>
            <a:ext cx="4237281" cy="2272818"/>
          </a:xfrm>
          <a:prstGeom prst="rect">
            <a:avLst/>
          </a:prstGeom>
        </p:spPr>
      </p:pic>
      <p:sp>
        <p:nvSpPr>
          <p:cNvPr id="21" name="矩形 20">
            <a:extLst>
              <a:ext uri="{FF2B5EF4-FFF2-40B4-BE49-F238E27FC236}">
                <a16:creationId xmlns:a16="http://schemas.microsoft.com/office/drawing/2014/main" id="{46BB74D5-B731-46A0-BC18-CF2A602225D4}"/>
              </a:ext>
            </a:extLst>
          </p:cNvPr>
          <p:cNvSpPr/>
          <p:nvPr/>
        </p:nvSpPr>
        <p:spPr>
          <a:xfrm>
            <a:off x="621832" y="983258"/>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515BA757-7284-40DB-874B-EB1E1BA49400}"/>
              </a:ext>
            </a:extLst>
          </p:cNvPr>
          <p:cNvSpPr/>
          <p:nvPr/>
        </p:nvSpPr>
        <p:spPr>
          <a:xfrm>
            <a:off x="4725809" y="1435026"/>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441DA158-95BC-400A-AB7E-E378D5EDBD46}"/>
              </a:ext>
            </a:extLst>
          </p:cNvPr>
          <p:cNvSpPr txBox="1"/>
          <p:nvPr/>
        </p:nvSpPr>
        <p:spPr>
          <a:xfrm>
            <a:off x="142875" y="4035905"/>
            <a:ext cx="4480815" cy="300082"/>
          </a:xfrm>
          <a:prstGeom prst="rect">
            <a:avLst/>
          </a:prstGeom>
          <a:noFill/>
        </p:spPr>
        <p:txBody>
          <a:bodyPr wrap="square" rtlCol="0">
            <a:spAutoFit/>
          </a:bodyPr>
          <a:lstStyle/>
          <a:p>
            <a:r>
              <a:rPr lang="zh-CN" altLang="en-US" b="1" dirty="0">
                <a:latin typeface="+mn-ea"/>
              </a:rPr>
              <a:t>图</a:t>
            </a:r>
            <a:r>
              <a:rPr lang="en-US" altLang="zh-CN" b="1" dirty="0">
                <a:latin typeface="+mn-ea"/>
              </a:rPr>
              <a:t>3-6 </a:t>
            </a:r>
            <a:r>
              <a:rPr lang="en-US" altLang="zh-CN" dirty="0">
                <a:latin typeface="+mn-ea"/>
              </a:rPr>
              <a:t>A</a:t>
            </a:r>
            <a:r>
              <a:rPr lang="zh-CN" altLang="en-US" dirty="0">
                <a:latin typeface="+mn-ea"/>
              </a:rPr>
              <a:t>组和</a:t>
            </a:r>
            <a:r>
              <a:rPr lang="en-US" altLang="zh-CN" dirty="0">
                <a:latin typeface="+mn-ea"/>
              </a:rPr>
              <a:t>E</a:t>
            </a:r>
            <a:r>
              <a:rPr lang="zh-CN" altLang="en-US" dirty="0">
                <a:latin typeface="+mn-ea"/>
              </a:rPr>
              <a:t>组</a:t>
            </a:r>
            <a:r>
              <a:rPr lang="en-US" altLang="zh-CN" dirty="0">
                <a:latin typeface="+mn-ea"/>
              </a:rPr>
              <a:t>EEG</a:t>
            </a:r>
            <a:r>
              <a:rPr lang="zh-CN" altLang="en-US" dirty="0">
                <a:latin typeface="+mn-ea"/>
              </a:rPr>
              <a:t>及其小波系数</a:t>
            </a:r>
            <a:r>
              <a:rPr lang="en-US" altLang="zh-CN" dirty="0">
                <a:latin typeface="+mn-ea"/>
              </a:rPr>
              <a:t>cD1~cD5</a:t>
            </a:r>
            <a:r>
              <a:rPr lang="zh-CN" altLang="en-US" dirty="0">
                <a:latin typeface="+mn-ea"/>
              </a:rPr>
              <a:t>的标准差比较</a:t>
            </a:r>
          </a:p>
        </p:txBody>
      </p:sp>
      <p:sp>
        <p:nvSpPr>
          <p:cNvPr id="24" name="文本框 23">
            <a:extLst>
              <a:ext uri="{FF2B5EF4-FFF2-40B4-BE49-F238E27FC236}">
                <a16:creationId xmlns:a16="http://schemas.microsoft.com/office/drawing/2014/main" id="{468301AE-BDE8-4BDE-8E5D-75F3F5B08688}"/>
              </a:ext>
            </a:extLst>
          </p:cNvPr>
          <p:cNvSpPr txBox="1"/>
          <p:nvPr/>
        </p:nvSpPr>
        <p:spPr>
          <a:xfrm>
            <a:off x="4703688" y="4486479"/>
            <a:ext cx="4469810" cy="300082"/>
          </a:xfrm>
          <a:prstGeom prst="rect">
            <a:avLst/>
          </a:prstGeom>
          <a:noFill/>
        </p:spPr>
        <p:txBody>
          <a:bodyPr wrap="square" rtlCol="0">
            <a:spAutoFit/>
          </a:bodyPr>
          <a:lstStyle/>
          <a:p>
            <a:r>
              <a:rPr lang="zh-CN" altLang="en-US" b="1" dirty="0">
                <a:latin typeface="+mn-ea"/>
              </a:rPr>
              <a:t>图</a:t>
            </a:r>
            <a:r>
              <a:rPr lang="en-US" altLang="zh-CN" b="1" dirty="0">
                <a:latin typeface="+mn-ea"/>
              </a:rPr>
              <a:t>3-7 </a:t>
            </a:r>
            <a:r>
              <a:rPr lang="en-US" altLang="zh-CN" dirty="0">
                <a:latin typeface="+mn-ea"/>
              </a:rPr>
              <a:t>A</a:t>
            </a:r>
            <a:r>
              <a:rPr lang="zh-CN" altLang="en-US" dirty="0">
                <a:latin typeface="+mn-ea"/>
              </a:rPr>
              <a:t>组和</a:t>
            </a:r>
            <a:r>
              <a:rPr lang="en-US" altLang="zh-CN" dirty="0">
                <a:latin typeface="+mn-ea"/>
              </a:rPr>
              <a:t>E</a:t>
            </a:r>
            <a:r>
              <a:rPr lang="zh-CN" altLang="en-US" dirty="0">
                <a:latin typeface="+mn-ea"/>
              </a:rPr>
              <a:t>组</a:t>
            </a:r>
            <a:r>
              <a:rPr lang="en-US" altLang="zh-CN" dirty="0">
                <a:latin typeface="+mn-ea"/>
              </a:rPr>
              <a:t>EEG</a:t>
            </a:r>
            <a:r>
              <a:rPr lang="zh-CN" altLang="en-US" dirty="0">
                <a:latin typeface="+mn-ea"/>
              </a:rPr>
              <a:t>及其小波系数</a:t>
            </a:r>
            <a:r>
              <a:rPr lang="en-US" altLang="zh-CN" dirty="0">
                <a:latin typeface="+mn-ea"/>
              </a:rPr>
              <a:t>cD1~cD5</a:t>
            </a:r>
            <a:r>
              <a:rPr lang="zh-CN" altLang="en-US" dirty="0">
                <a:latin typeface="+mn-ea"/>
              </a:rPr>
              <a:t>的样本熵比较</a:t>
            </a:r>
          </a:p>
        </p:txBody>
      </p:sp>
    </p:spTree>
    <p:extLst>
      <p:ext uri="{BB962C8B-B14F-4D97-AF65-F5344CB8AC3E}">
        <p14:creationId xmlns:p14="http://schemas.microsoft.com/office/powerpoint/2010/main" val="42739167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18</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18</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16" name="矩形 15">
            <a:extLst>
              <a:ext uri="{FF2B5EF4-FFF2-40B4-BE49-F238E27FC236}">
                <a16:creationId xmlns:a16="http://schemas.microsoft.com/office/drawing/2014/main" id="{E029AB41-4C4E-4EF3-9883-48D028B305F9}"/>
              </a:ext>
            </a:extLst>
          </p:cNvPr>
          <p:cNvSpPr/>
          <p:nvPr/>
        </p:nvSpPr>
        <p:spPr>
          <a:xfrm>
            <a:off x="621832" y="983258"/>
            <a:ext cx="6909028" cy="369332"/>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下表对变量的缩写及其含义进行了说明，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四组类似。</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 name="表格 16">
            <a:extLst>
              <a:ext uri="{FF2B5EF4-FFF2-40B4-BE49-F238E27FC236}">
                <a16:creationId xmlns:a16="http://schemas.microsoft.com/office/drawing/2014/main" id="{ACB93698-4D61-4E7B-BDF4-4C0BC666CA4E}"/>
              </a:ext>
            </a:extLst>
          </p:cNvPr>
          <p:cNvGraphicFramePr>
            <a:graphicFrameLocks noGrp="1"/>
          </p:cNvGraphicFramePr>
          <p:nvPr>
            <p:extLst>
              <p:ext uri="{D42A27DB-BD31-4B8C-83A1-F6EECF244321}">
                <p14:modId xmlns:p14="http://schemas.microsoft.com/office/powerpoint/2010/main" val="1463226895"/>
              </p:ext>
            </p:extLst>
          </p:nvPr>
        </p:nvGraphicFramePr>
        <p:xfrm>
          <a:off x="517021" y="1442800"/>
          <a:ext cx="8229770" cy="2595880"/>
        </p:xfrm>
        <a:graphic>
          <a:graphicData uri="http://schemas.openxmlformats.org/drawingml/2006/table">
            <a:tbl>
              <a:tblPr firstRow="1" bandRow="1">
                <a:tableStyleId>{5C22544A-7EE6-4342-B048-85BDC9FD1C3A}</a:tableStyleId>
              </a:tblPr>
              <a:tblGrid>
                <a:gridCol w="4114885">
                  <a:extLst>
                    <a:ext uri="{9D8B030D-6E8A-4147-A177-3AD203B41FA5}">
                      <a16:colId xmlns:a16="http://schemas.microsoft.com/office/drawing/2014/main" val="3005019323"/>
                    </a:ext>
                  </a:extLst>
                </a:gridCol>
                <a:gridCol w="4114885">
                  <a:extLst>
                    <a:ext uri="{9D8B030D-6E8A-4147-A177-3AD203B41FA5}">
                      <a16:colId xmlns:a16="http://schemas.microsoft.com/office/drawing/2014/main" val="603030147"/>
                    </a:ext>
                  </a:extLst>
                </a:gridCol>
              </a:tblGrid>
              <a:tr h="370840">
                <a:tc>
                  <a:txBody>
                    <a:bodyPr/>
                    <a:lstStyle/>
                    <a:p>
                      <a:pPr algn="ctr"/>
                      <a:endParaRPr lang="zh-CN" altLang="en-US" dirty="0"/>
                    </a:p>
                  </a:txBody>
                  <a:tcPr/>
                </a:tc>
                <a:tc>
                  <a:txBody>
                    <a:bodyPr/>
                    <a:lstStyle/>
                    <a:p>
                      <a:endParaRPr lang="zh-CN" altLang="en-US" dirty="0"/>
                    </a:p>
                  </a:txBody>
                  <a:tcPr/>
                </a:tc>
                <a:extLst>
                  <a:ext uri="{0D108BD9-81ED-4DB2-BD59-A6C34878D82A}">
                    <a16:rowId xmlns:a16="http://schemas.microsoft.com/office/drawing/2014/main" val="3460803823"/>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25217420"/>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6109514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0288202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8331597"/>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9991385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20711079"/>
                  </a:ext>
                </a:extLst>
              </a:tr>
            </a:tbl>
          </a:graphicData>
        </a:graphic>
      </p:graphicFrame>
      <p:sp>
        <p:nvSpPr>
          <p:cNvPr id="19" name="文本框 18">
            <a:extLst>
              <a:ext uri="{FF2B5EF4-FFF2-40B4-BE49-F238E27FC236}">
                <a16:creationId xmlns:a16="http://schemas.microsoft.com/office/drawing/2014/main" id="{47499D79-57F3-49AB-8588-B11B557E0C6D}"/>
              </a:ext>
            </a:extLst>
          </p:cNvPr>
          <p:cNvSpPr txBox="1"/>
          <p:nvPr/>
        </p:nvSpPr>
        <p:spPr>
          <a:xfrm>
            <a:off x="748040" y="1476551"/>
            <a:ext cx="569818" cy="300082"/>
          </a:xfrm>
          <a:prstGeom prst="rect">
            <a:avLst/>
          </a:prstGeom>
          <a:noFill/>
        </p:spPr>
        <p:txBody>
          <a:bodyPr wrap="square" rtlCol="0">
            <a:spAutoFit/>
          </a:bodyPr>
          <a:lstStyle/>
          <a:p>
            <a:r>
              <a:rPr lang="zh-CN" altLang="en-US" dirty="0">
                <a:solidFill>
                  <a:srgbClr val="FFFFFF"/>
                </a:solidFill>
              </a:rPr>
              <a:t>缩写</a:t>
            </a:r>
          </a:p>
        </p:txBody>
      </p:sp>
      <p:sp>
        <p:nvSpPr>
          <p:cNvPr id="22" name="文本框 21">
            <a:extLst>
              <a:ext uri="{FF2B5EF4-FFF2-40B4-BE49-F238E27FC236}">
                <a16:creationId xmlns:a16="http://schemas.microsoft.com/office/drawing/2014/main" id="{B5823423-3685-484C-ABBD-CEB70B516F8C}"/>
              </a:ext>
            </a:extLst>
          </p:cNvPr>
          <p:cNvSpPr txBox="1"/>
          <p:nvPr/>
        </p:nvSpPr>
        <p:spPr>
          <a:xfrm>
            <a:off x="3275516" y="1465403"/>
            <a:ext cx="569818" cy="300082"/>
          </a:xfrm>
          <a:prstGeom prst="rect">
            <a:avLst/>
          </a:prstGeom>
          <a:noFill/>
        </p:spPr>
        <p:txBody>
          <a:bodyPr wrap="square" rtlCol="0">
            <a:spAutoFit/>
          </a:bodyPr>
          <a:lstStyle/>
          <a:p>
            <a:pPr algn="ctr"/>
            <a:r>
              <a:rPr lang="zh-CN" altLang="en-US" dirty="0">
                <a:solidFill>
                  <a:srgbClr val="FFFFFF"/>
                </a:solidFill>
              </a:rPr>
              <a:t>含义</a:t>
            </a:r>
          </a:p>
        </p:txBody>
      </p:sp>
      <p:sp>
        <p:nvSpPr>
          <p:cNvPr id="25" name="文本框 24">
            <a:extLst>
              <a:ext uri="{FF2B5EF4-FFF2-40B4-BE49-F238E27FC236}">
                <a16:creationId xmlns:a16="http://schemas.microsoft.com/office/drawing/2014/main" id="{C6017D34-1EAA-4845-9081-2BDE80ED6255}"/>
              </a:ext>
            </a:extLst>
          </p:cNvPr>
          <p:cNvSpPr txBox="1"/>
          <p:nvPr/>
        </p:nvSpPr>
        <p:spPr>
          <a:xfrm>
            <a:off x="748040" y="1849879"/>
            <a:ext cx="98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std_A</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039F8B1-A6DB-4595-90A0-AF2AFCB82546}"/>
              </a:ext>
            </a:extLst>
          </p:cNvPr>
          <p:cNvSpPr txBox="1"/>
          <p:nvPr/>
        </p:nvSpPr>
        <p:spPr>
          <a:xfrm>
            <a:off x="718372" y="2220989"/>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std_A_d1</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B1F79C3C-025C-4F35-9377-26B2785FC577}"/>
              </a:ext>
            </a:extLst>
          </p:cNvPr>
          <p:cNvSpPr txBox="1"/>
          <p:nvPr/>
        </p:nvSpPr>
        <p:spPr>
          <a:xfrm>
            <a:off x="718372" y="2570951"/>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std_A_d2</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5FA7E35-A1C3-41EC-B32D-66A783390BDD}"/>
              </a:ext>
            </a:extLst>
          </p:cNvPr>
          <p:cNvSpPr txBox="1"/>
          <p:nvPr/>
        </p:nvSpPr>
        <p:spPr>
          <a:xfrm>
            <a:off x="2431423" y="1870900"/>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组原始脑电信号标准差</a:t>
            </a:r>
          </a:p>
        </p:txBody>
      </p:sp>
      <p:sp>
        <p:nvSpPr>
          <p:cNvPr id="29" name="文本框 28">
            <a:extLst>
              <a:ext uri="{FF2B5EF4-FFF2-40B4-BE49-F238E27FC236}">
                <a16:creationId xmlns:a16="http://schemas.microsoft.com/office/drawing/2014/main" id="{A7F3D37F-B4EB-4548-9E66-A33355F81889}"/>
              </a:ext>
            </a:extLst>
          </p:cNvPr>
          <p:cNvSpPr txBox="1"/>
          <p:nvPr/>
        </p:nvSpPr>
        <p:spPr>
          <a:xfrm>
            <a:off x="2436056" y="222638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cD1</a:t>
            </a:r>
            <a:r>
              <a:rPr lang="zh-CN" altLang="en-US" sz="1200" dirty="0">
                <a:latin typeface="Times New Roman" panose="02020603050405020304" pitchFamily="18" charset="0"/>
                <a:cs typeface="Times New Roman" panose="02020603050405020304" pitchFamily="18" charset="0"/>
              </a:rPr>
              <a:t>标准差</a:t>
            </a:r>
          </a:p>
        </p:txBody>
      </p:sp>
      <p:sp>
        <p:nvSpPr>
          <p:cNvPr id="30" name="文本框 29">
            <a:extLst>
              <a:ext uri="{FF2B5EF4-FFF2-40B4-BE49-F238E27FC236}">
                <a16:creationId xmlns:a16="http://schemas.microsoft.com/office/drawing/2014/main" id="{30DA3CAC-3531-4D1B-9FF0-9F2ABB7E6528}"/>
              </a:ext>
            </a:extLst>
          </p:cNvPr>
          <p:cNvSpPr txBox="1"/>
          <p:nvPr/>
        </p:nvSpPr>
        <p:spPr>
          <a:xfrm>
            <a:off x="718372" y="2920913"/>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std_A_d3</a:t>
            </a:r>
            <a:endParaRPr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08909311-8093-47FA-A862-263E23AD565C}"/>
              </a:ext>
            </a:extLst>
          </p:cNvPr>
          <p:cNvSpPr txBox="1"/>
          <p:nvPr/>
        </p:nvSpPr>
        <p:spPr>
          <a:xfrm>
            <a:off x="718372" y="3296741"/>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std_A_d4</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D4BC2550-1F07-4070-8B18-444E0EC41AF9}"/>
              </a:ext>
            </a:extLst>
          </p:cNvPr>
          <p:cNvSpPr txBox="1"/>
          <p:nvPr/>
        </p:nvSpPr>
        <p:spPr>
          <a:xfrm>
            <a:off x="748039" y="3705884"/>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std_A_d5</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23CCAA61-766C-4354-B3C8-687859EE8091}"/>
              </a:ext>
            </a:extLst>
          </p:cNvPr>
          <p:cNvSpPr txBox="1"/>
          <p:nvPr/>
        </p:nvSpPr>
        <p:spPr>
          <a:xfrm>
            <a:off x="2410622" y="2602240"/>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cD2</a:t>
            </a:r>
            <a:r>
              <a:rPr lang="zh-CN" altLang="en-US" sz="1200" dirty="0">
                <a:latin typeface="Times New Roman" panose="02020603050405020304" pitchFamily="18" charset="0"/>
                <a:cs typeface="Times New Roman" panose="02020603050405020304" pitchFamily="18" charset="0"/>
              </a:rPr>
              <a:t>标准差</a:t>
            </a:r>
          </a:p>
        </p:txBody>
      </p:sp>
      <p:sp>
        <p:nvSpPr>
          <p:cNvPr id="34" name="文本框 33">
            <a:extLst>
              <a:ext uri="{FF2B5EF4-FFF2-40B4-BE49-F238E27FC236}">
                <a16:creationId xmlns:a16="http://schemas.microsoft.com/office/drawing/2014/main" id="{CA48E3CD-1E0C-4F85-B2C4-B0B9B4280BE7}"/>
              </a:ext>
            </a:extLst>
          </p:cNvPr>
          <p:cNvSpPr txBox="1"/>
          <p:nvPr/>
        </p:nvSpPr>
        <p:spPr>
          <a:xfrm>
            <a:off x="2410622" y="2932454"/>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cD3</a:t>
            </a:r>
            <a:r>
              <a:rPr lang="zh-CN" altLang="en-US" sz="1200" dirty="0">
                <a:latin typeface="Times New Roman" panose="02020603050405020304" pitchFamily="18" charset="0"/>
                <a:cs typeface="Times New Roman" panose="02020603050405020304" pitchFamily="18" charset="0"/>
              </a:rPr>
              <a:t>标准差</a:t>
            </a:r>
          </a:p>
        </p:txBody>
      </p:sp>
      <p:sp>
        <p:nvSpPr>
          <p:cNvPr id="35" name="文本框 34">
            <a:extLst>
              <a:ext uri="{FF2B5EF4-FFF2-40B4-BE49-F238E27FC236}">
                <a16:creationId xmlns:a16="http://schemas.microsoft.com/office/drawing/2014/main" id="{326BFE41-DD33-424A-BA80-1327AFEADCE8}"/>
              </a:ext>
            </a:extLst>
          </p:cNvPr>
          <p:cNvSpPr txBox="1"/>
          <p:nvPr/>
        </p:nvSpPr>
        <p:spPr>
          <a:xfrm>
            <a:off x="2423407" y="3308282"/>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cD4</a:t>
            </a:r>
            <a:r>
              <a:rPr lang="zh-CN" altLang="en-US" sz="1200" dirty="0">
                <a:latin typeface="Times New Roman" panose="02020603050405020304" pitchFamily="18" charset="0"/>
                <a:cs typeface="Times New Roman" panose="02020603050405020304" pitchFamily="18" charset="0"/>
              </a:rPr>
              <a:t>标准差</a:t>
            </a:r>
          </a:p>
        </p:txBody>
      </p:sp>
      <p:sp>
        <p:nvSpPr>
          <p:cNvPr id="36" name="文本框 35">
            <a:extLst>
              <a:ext uri="{FF2B5EF4-FFF2-40B4-BE49-F238E27FC236}">
                <a16:creationId xmlns:a16="http://schemas.microsoft.com/office/drawing/2014/main" id="{6FB0C3B3-1B60-4158-9D48-617961E4E135}"/>
              </a:ext>
            </a:extLst>
          </p:cNvPr>
          <p:cNvSpPr txBox="1"/>
          <p:nvPr/>
        </p:nvSpPr>
        <p:spPr>
          <a:xfrm>
            <a:off x="2431423" y="3717425"/>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cD5</a:t>
            </a:r>
            <a:r>
              <a:rPr lang="zh-CN" altLang="en-US" sz="1200" dirty="0">
                <a:latin typeface="Times New Roman" panose="02020603050405020304" pitchFamily="18" charset="0"/>
                <a:cs typeface="Times New Roman" panose="02020603050405020304" pitchFamily="18" charset="0"/>
              </a:rPr>
              <a:t>标准差</a:t>
            </a:r>
          </a:p>
        </p:txBody>
      </p:sp>
      <p:sp>
        <p:nvSpPr>
          <p:cNvPr id="37" name="文本框 36">
            <a:extLst>
              <a:ext uri="{FF2B5EF4-FFF2-40B4-BE49-F238E27FC236}">
                <a16:creationId xmlns:a16="http://schemas.microsoft.com/office/drawing/2014/main" id="{8A6AB36E-B1CE-4A41-8215-B35346F93ADB}"/>
              </a:ext>
            </a:extLst>
          </p:cNvPr>
          <p:cNvSpPr txBox="1"/>
          <p:nvPr/>
        </p:nvSpPr>
        <p:spPr>
          <a:xfrm>
            <a:off x="4998210" y="1476551"/>
            <a:ext cx="569818" cy="300082"/>
          </a:xfrm>
          <a:prstGeom prst="rect">
            <a:avLst/>
          </a:prstGeom>
          <a:noFill/>
        </p:spPr>
        <p:txBody>
          <a:bodyPr wrap="square" rtlCol="0">
            <a:spAutoFit/>
          </a:bodyPr>
          <a:lstStyle/>
          <a:p>
            <a:r>
              <a:rPr lang="zh-CN" altLang="en-US" dirty="0">
                <a:solidFill>
                  <a:srgbClr val="FFFFFF"/>
                </a:solidFill>
              </a:rPr>
              <a:t>缩写</a:t>
            </a:r>
          </a:p>
        </p:txBody>
      </p:sp>
      <p:sp>
        <p:nvSpPr>
          <p:cNvPr id="38" name="文本框 37">
            <a:extLst>
              <a:ext uri="{FF2B5EF4-FFF2-40B4-BE49-F238E27FC236}">
                <a16:creationId xmlns:a16="http://schemas.microsoft.com/office/drawing/2014/main" id="{5E60D38F-C111-4405-ABAC-BA85C537630E}"/>
              </a:ext>
            </a:extLst>
          </p:cNvPr>
          <p:cNvSpPr txBox="1"/>
          <p:nvPr/>
        </p:nvSpPr>
        <p:spPr>
          <a:xfrm>
            <a:off x="7618904" y="1476551"/>
            <a:ext cx="569818" cy="300082"/>
          </a:xfrm>
          <a:prstGeom prst="rect">
            <a:avLst/>
          </a:prstGeom>
          <a:noFill/>
        </p:spPr>
        <p:txBody>
          <a:bodyPr wrap="square" rtlCol="0">
            <a:spAutoFit/>
          </a:bodyPr>
          <a:lstStyle/>
          <a:p>
            <a:pPr algn="ctr"/>
            <a:r>
              <a:rPr lang="zh-CN" altLang="en-US" dirty="0">
                <a:solidFill>
                  <a:srgbClr val="FFFFFF"/>
                </a:solidFill>
              </a:rPr>
              <a:t>含义</a:t>
            </a:r>
          </a:p>
        </p:txBody>
      </p:sp>
      <p:sp>
        <p:nvSpPr>
          <p:cNvPr id="39" name="文本框 38">
            <a:extLst>
              <a:ext uri="{FF2B5EF4-FFF2-40B4-BE49-F238E27FC236}">
                <a16:creationId xmlns:a16="http://schemas.microsoft.com/office/drawing/2014/main" id="{0AA36AED-51C1-4BFC-B911-331AB65710D5}"/>
              </a:ext>
            </a:extLst>
          </p:cNvPr>
          <p:cNvSpPr txBox="1"/>
          <p:nvPr/>
        </p:nvSpPr>
        <p:spPr>
          <a:xfrm>
            <a:off x="4789370" y="1838337"/>
            <a:ext cx="98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sampen_A</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05DF81DB-B3AE-42B9-AE3F-80982E519DC3}"/>
              </a:ext>
            </a:extLst>
          </p:cNvPr>
          <p:cNvSpPr txBox="1"/>
          <p:nvPr/>
        </p:nvSpPr>
        <p:spPr>
          <a:xfrm>
            <a:off x="4759702" y="2209447"/>
            <a:ext cx="1258910"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_A_d1</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9F3A4EB1-2657-4A22-AC6A-71C6DB08F42D}"/>
              </a:ext>
            </a:extLst>
          </p:cNvPr>
          <p:cNvSpPr txBox="1"/>
          <p:nvPr/>
        </p:nvSpPr>
        <p:spPr>
          <a:xfrm>
            <a:off x="4759702" y="2559409"/>
            <a:ext cx="135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_A_d2</a:t>
            </a:r>
            <a:endParaRPr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C0E9A954-2547-428F-91DA-A9EFBFA71B54}"/>
              </a:ext>
            </a:extLst>
          </p:cNvPr>
          <p:cNvSpPr txBox="1"/>
          <p:nvPr/>
        </p:nvSpPr>
        <p:spPr>
          <a:xfrm>
            <a:off x="6472753" y="185935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组原始脑电信号样本熵</a:t>
            </a:r>
          </a:p>
        </p:txBody>
      </p:sp>
      <p:sp>
        <p:nvSpPr>
          <p:cNvPr id="43" name="文本框 42">
            <a:extLst>
              <a:ext uri="{FF2B5EF4-FFF2-40B4-BE49-F238E27FC236}">
                <a16:creationId xmlns:a16="http://schemas.microsoft.com/office/drawing/2014/main" id="{489417C2-4353-4B71-9EDD-07728289A004}"/>
              </a:ext>
            </a:extLst>
          </p:cNvPr>
          <p:cNvSpPr txBox="1"/>
          <p:nvPr/>
        </p:nvSpPr>
        <p:spPr>
          <a:xfrm>
            <a:off x="6472753" y="222638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cD1</a:t>
            </a:r>
            <a:r>
              <a:rPr lang="zh-CN" altLang="en-US" sz="1200" dirty="0">
                <a:latin typeface="Times New Roman" panose="02020603050405020304" pitchFamily="18" charset="0"/>
                <a:cs typeface="Times New Roman" panose="02020603050405020304" pitchFamily="18" charset="0"/>
              </a:rPr>
              <a:t>样本熵</a:t>
            </a:r>
          </a:p>
        </p:txBody>
      </p:sp>
      <p:sp>
        <p:nvSpPr>
          <p:cNvPr id="44" name="文本框 43">
            <a:extLst>
              <a:ext uri="{FF2B5EF4-FFF2-40B4-BE49-F238E27FC236}">
                <a16:creationId xmlns:a16="http://schemas.microsoft.com/office/drawing/2014/main" id="{4FC009A6-C089-406D-8446-00C78F4AB4FC}"/>
              </a:ext>
            </a:extLst>
          </p:cNvPr>
          <p:cNvSpPr txBox="1"/>
          <p:nvPr/>
        </p:nvSpPr>
        <p:spPr>
          <a:xfrm>
            <a:off x="4759702" y="2909371"/>
            <a:ext cx="135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_A_d3</a:t>
            </a:r>
            <a:endParaRPr lang="zh-CN" altLang="en-US"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55A24FB3-6DDF-4362-9C96-F97AE7BEEF72}"/>
              </a:ext>
            </a:extLst>
          </p:cNvPr>
          <p:cNvSpPr txBox="1"/>
          <p:nvPr/>
        </p:nvSpPr>
        <p:spPr>
          <a:xfrm>
            <a:off x="4759702" y="3285199"/>
            <a:ext cx="1258910"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_A_d4</a:t>
            </a:r>
            <a:endParaRPr lang="zh-CN" altLang="en-US"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7E4CE101-FC02-45C2-8647-7D0165DE82B4}"/>
              </a:ext>
            </a:extLst>
          </p:cNvPr>
          <p:cNvSpPr txBox="1"/>
          <p:nvPr/>
        </p:nvSpPr>
        <p:spPr>
          <a:xfrm>
            <a:off x="4759702" y="3682800"/>
            <a:ext cx="135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_A_d5</a:t>
            </a:r>
            <a:endParaRPr lang="zh-CN" altLang="en-US"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C355A78D-DA99-4567-8EE0-8540EDB10504}"/>
              </a:ext>
            </a:extLst>
          </p:cNvPr>
          <p:cNvSpPr txBox="1"/>
          <p:nvPr/>
        </p:nvSpPr>
        <p:spPr>
          <a:xfrm>
            <a:off x="6451952" y="259069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cD2</a:t>
            </a:r>
            <a:r>
              <a:rPr lang="zh-CN" altLang="en-US" sz="1200" dirty="0">
                <a:latin typeface="Times New Roman" panose="02020603050405020304" pitchFamily="18" charset="0"/>
                <a:cs typeface="Times New Roman" panose="02020603050405020304" pitchFamily="18" charset="0"/>
              </a:rPr>
              <a:t>样本熵</a:t>
            </a:r>
          </a:p>
        </p:txBody>
      </p:sp>
      <p:sp>
        <p:nvSpPr>
          <p:cNvPr id="48" name="文本框 47">
            <a:extLst>
              <a:ext uri="{FF2B5EF4-FFF2-40B4-BE49-F238E27FC236}">
                <a16:creationId xmlns:a16="http://schemas.microsoft.com/office/drawing/2014/main" id="{128D30A1-3BD8-4284-9A8A-DFE6D1AED7CF}"/>
              </a:ext>
            </a:extLst>
          </p:cNvPr>
          <p:cNvSpPr txBox="1"/>
          <p:nvPr/>
        </p:nvSpPr>
        <p:spPr>
          <a:xfrm>
            <a:off x="6451952" y="2920912"/>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cD3</a:t>
            </a:r>
            <a:r>
              <a:rPr lang="zh-CN" altLang="en-US" sz="1200" dirty="0">
                <a:latin typeface="Times New Roman" panose="02020603050405020304" pitchFamily="18" charset="0"/>
                <a:cs typeface="Times New Roman" panose="02020603050405020304" pitchFamily="18" charset="0"/>
              </a:rPr>
              <a:t>样本熵</a:t>
            </a:r>
          </a:p>
        </p:txBody>
      </p:sp>
      <p:sp>
        <p:nvSpPr>
          <p:cNvPr id="49" name="文本框 48">
            <a:extLst>
              <a:ext uri="{FF2B5EF4-FFF2-40B4-BE49-F238E27FC236}">
                <a16:creationId xmlns:a16="http://schemas.microsoft.com/office/drawing/2014/main" id="{B0522EDB-2C99-4B43-AEB4-659260127F1A}"/>
              </a:ext>
            </a:extLst>
          </p:cNvPr>
          <p:cNvSpPr txBox="1"/>
          <p:nvPr/>
        </p:nvSpPr>
        <p:spPr>
          <a:xfrm>
            <a:off x="6464737" y="3296740"/>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cD4</a:t>
            </a:r>
            <a:r>
              <a:rPr lang="zh-CN" altLang="en-US" sz="1200" dirty="0">
                <a:latin typeface="Times New Roman" panose="02020603050405020304" pitchFamily="18" charset="0"/>
                <a:cs typeface="Times New Roman" panose="02020603050405020304" pitchFamily="18" charset="0"/>
              </a:rPr>
              <a:t>样本熵</a:t>
            </a:r>
          </a:p>
        </p:txBody>
      </p:sp>
      <p:sp>
        <p:nvSpPr>
          <p:cNvPr id="50" name="文本框 49">
            <a:extLst>
              <a:ext uri="{FF2B5EF4-FFF2-40B4-BE49-F238E27FC236}">
                <a16:creationId xmlns:a16="http://schemas.microsoft.com/office/drawing/2014/main" id="{E2DEB38B-E678-401D-A10D-6309078BE90D}"/>
              </a:ext>
            </a:extLst>
          </p:cNvPr>
          <p:cNvSpPr txBox="1"/>
          <p:nvPr/>
        </p:nvSpPr>
        <p:spPr>
          <a:xfrm>
            <a:off x="6472753" y="3705883"/>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cD5</a:t>
            </a:r>
            <a:r>
              <a:rPr lang="zh-CN" altLang="en-US" sz="1200" dirty="0">
                <a:latin typeface="Times New Roman" panose="02020603050405020304" pitchFamily="18" charset="0"/>
                <a:cs typeface="Times New Roman" panose="02020603050405020304" pitchFamily="18" charset="0"/>
              </a:rPr>
              <a:t>样本熵</a:t>
            </a:r>
          </a:p>
        </p:txBody>
      </p:sp>
      <p:sp>
        <p:nvSpPr>
          <p:cNvPr id="52" name="文本框 51">
            <a:extLst>
              <a:ext uri="{FF2B5EF4-FFF2-40B4-BE49-F238E27FC236}">
                <a16:creationId xmlns:a16="http://schemas.microsoft.com/office/drawing/2014/main" id="{CE6BA372-F5D8-4F06-B937-F0F88C1D5C76}"/>
              </a:ext>
            </a:extLst>
          </p:cNvPr>
          <p:cNvSpPr txBox="1"/>
          <p:nvPr/>
        </p:nvSpPr>
        <p:spPr>
          <a:xfrm>
            <a:off x="3231414" y="4288386"/>
            <a:ext cx="2681172" cy="300082"/>
          </a:xfrm>
          <a:prstGeom prst="rect">
            <a:avLst/>
          </a:prstGeom>
          <a:noFill/>
        </p:spPr>
        <p:txBody>
          <a:bodyPr wrap="square" rtlCol="0">
            <a:spAutoFit/>
          </a:bodyPr>
          <a:lstStyle/>
          <a:p>
            <a:r>
              <a:rPr lang="zh-CN" altLang="en-US" b="1" dirty="0">
                <a:latin typeface="+mn-ea"/>
              </a:rPr>
              <a:t>表</a:t>
            </a:r>
            <a:r>
              <a:rPr lang="en-US" altLang="zh-CN" b="1" dirty="0">
                <a:latin typeface="+mn-ea"/>
              </a:rPr>
              <a:t>3-1 </a:t>
            </a:r>
            <a:r>
              <a:rPr lang="en-US" altLang="zh-CN" dirty="0">
                <a:latin typeface="+mn-ea"/>
              </a:rPr>
              <a:t>A</a:t>
            </a:r>
            <a:r>
              <a:rPr lang="zh-CN" altLang="en-US" dirty="0">
                <a:latin typeface="+mn-ea"/>
              </a:rPr>
              <a:t>组变量缩写及含义说明</a:t>
            </a:r>
          </a:p>
        </p:txBody>
      </p:sp>
    </p:spTree>
    <p:extLst>
      <p:ext uri="{BB962C8B-B14F-4D97-AF65-F5344CB8AC3E}">
        <p14:creationId xmlns:p14="http://schemas.microsoft.com/office/powerpoint/2010/main" val="3108497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19</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19</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21" name="矩形 20">
            <a:extLst>
              <a:ext uri="{FF2B5EF4-FFF2-40B4-BE49-F238E27FC236}">
                <a16:creationId xmlns:a16="http://schemas.microsoft.com/office/drawing/2014/main" id="{46BB74D5-B731-46A0-BC18-CF2A602225D4}"/>
              </a:ext>
            </a:extLst>
          </p:cNvPr>
          <p:cNvSpPr/>
          <p:nvPr/>
        </p:nvSpPr>
        <p:spPr>
          <a:xfrm>
            <a:off x="724647" y="1648420"/>
            <a:ext cx="7503245" cy="923330"/>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根据图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3-6</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及图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3-7</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的比较，我们选择</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std_A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std_A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(E)_d1~std_A(E)_d5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(E)_d1~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(E)_d3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作为特征向量，其余三种</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(B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也进行了类似的选择。</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109120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6">
            <a:extLst>
              <a:ext uri="{FF2B5EF4-FFF2-40B4-BE49-F238E27FC236}">
                <a16:creationId xmlns:a16="http://schemas.microsoft.com/office/drawing/2014/main" id="{22D5E9FF-7FD4-417E-861F-682F4F4557A8}"/>
              </a:ext>
            </a:extLst>
          </p:cNvPr>
          <p:cNvSpPr txBox="1">
            <a:spLocks noChangeArrowheads="1"/>
          </p:cNvSpPr>
          <p:nvPr/>
        </p:nvSpPr>
        <p:spPr bwMode="auto">
          <a:xfrm>
            <a:off x="1827415" y="191172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背景</a:t>
            </a:r>
          </a:p>
        </p:txBody>
      </p:sp>
      <p:sp>
        <p:nvSpPr>
          <p:cNvPr id="46" name="矩形 45">
            <a:extLst>
              <a:ext uri="{FF2B5EF4-FFF2-40B4-BE49-F238E27FC236}">
                <a16:creationId xmlns:a16="http://schemas.microsoft.com/office/drawing/2014/main" id="{97B8AFEA-3D8E-4960-A5A8-48A491ACA5B9}"/>
              </a:ext>
            </a:extLst>
          </p:cNvPr>
          <p:cNvSpPr/>
          <p:nvPr/>
        </p:nvSpPr>
        <p:spPr>
          <a:xfrm>
            <a:off x="1827415" y="2194620"/>
            <a:ext cx="829073"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a:t>
            </a:r>
          </a:p>
        </p:txBody>
      </p:sp>
      <p:sp>
        <p:nvSpPr>
          <p:cNvPr id="47" name="椭圆 46">
            <a:extLst>
              <a:ext uri="{FF2B5EF4-FFF2-40B4-BE49-F238E27FC236}">
                <a16:creationId xmlns:a16="http://schemas.microsoft.com/office/drawing/2014/main" id="{690B6563-38E4-434C-B076-3EC0C8A9D15C}"/>
              </a:ext>
            </a:extLst>
          </p:cNvPr>
          <p:cNvSpPr/>
          <p:nvPr/>
        </p:nvSpPr>
        <p:spPr>
          <a:xfrm>
            <a:off x="1434133" y="1974721"/>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sp>
        <p:nvSpPr>
          <p:cNvPr id="48" name="文本框 6">
            <a:extLst>
              <a:ext uri="{FF2B5EF4-FFF2-40B4-BE49-F238E27FC236}">
                <a16:creationId xmlns:a16="http://schemas.microsoft.com/office/drawing/2014/main" id="{6DFBD969-A4EE-48EE-BF92-40E9E5D420D7}"/>
              </a:ext>
            </a:extLst>
          </p:cNvPr>
          <p:cNvSpPr txBox="1">
            <a:spLocks noChangeArrowheads="1"/>
          </p:cNvSpPr>
          <p:nvPr/>
        </p:nvSpPr>
        <p:spPr bwMode="auto">
          <a:xfrm>
            <a:off x="6262552" y="1912881"/>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脑电信号特征提取</a:t>
            </a:r>
          </a:p>
        </p:txBody>
      </p:sp>
      <p:sp>
        <p:nvSpPr>
          <p:cNvPr id="49" name="矩形 48">
            <a:extLst>
              <a:ext uri="{FF2B5EF4-FFF2-40B4-BE49-F238E27FC236}">
                <a16:creationId xmlns:a16="http://schemas.microsoft.com/office/drawing/2014/main" id="{A5707F80-4E06-4DBF-A3EB-6AF920655377}"/>
              </a:ext>
            </a:extLst>
          </p:cNvPr>
          <p:cNvSpPr/>
          <p:nvPr/>
        </p:nvSpPr>
        <p:spPr>
          <a:xfrm>
            <a:off x="6262552" y="2203096"/>
            <a:ext cx="1919115"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Feature extraction of EEG signal</a:t>
            </a:r>
          </a:p>
        </p:txBody>
      </p:sp>
      <p:sp>
        <p:nvSpPr>
          <p:cNvPr id="50" name="椭圆 49">
            <a:extLst>
              <a:ext uri="{FF2B5EF4-FFF2-40B4-BE49-F238E27FC236}">
                <a16:creationId xmlns:a16="http://schemas.microsoft.com/office/drawing/2014/main" id="{500B33CC-B83E-4738-95A5-9D5AD0154E85}"/>
              </a:ext>
            </a:extLst>
          </p:cNvPr>
          <p:cNvSpPr/>
          <p:nvPr/>
        </p:nvSpPr>
        <p:spPr>
          <a:xfrm>
            <a:off x="5869270"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51" name="文本框 6">
            <a:extLst>
              <a:ext uri="{FF2B5EF4-FFF2-40B4-BE49-F238E27FC236}">
                <a16:creationId xmlns:a16="http://schemas.microsoft.com/office/drawing/2014/main" id="{79C73E1B-BA34-4AAE-BA94-3183DD24D9F2}"/>
              </a:ext>
            </a:extLst>
          </p:cNvPr>
          <p:cNvSpPr txBox="1">
            <a:spLocks noChangeArrowheads="1"/>
          </p:cNvSpPr>
          <p:nvPr/>
        </p:nvSpPr>
        <p:spPr bwMode="auto">
          <a:xfrm>
            <a:off x="1827415" y="3159762"/>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脑电信号分类</a:t>
            </a:r>
          </a:p>
        </p:txBody>
      </p:sp>
      <p:sp>
        <p:nvSpPr>
          <p:cNvPr id="52" name="矩形 51">
            <a:extLst>
              <a:ext uri="{FF2B5EF4-FFF2-40B4-BE49-F238E27FC236}">
                <a16:creationId xmlns:a16="http://schemas.microsoft.com/office/drawing/2014/main" id="{893F3186-1960-48B8-B214-09E7CD23BEDF}"/>
              </a:ext>
            </a:extLst>
          </p:cNvPr>
          <p:cNvSpPr/>
          <p:nvPr/>
        </p:nvSpPr>
        <p:spPr>
          <a:xfrm>
            <a:off x="1827415" y="3449977"/>
            <a:ext cx="1620957"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Classification of EEG signal</a:t>
            </a:r>
          </a:p>
        </p:txBody>
      </p:sp>
      <p:sp>
        <p:nvSpPr>
          <p:cNvPr id="53" name="椭圆 52">
            <a:extLst>
              <a:ext uri="{FF2B5EF4-FFF2-40B4-BE49-F238E27FC236}">
                <a16:creationId xmlns:a16="http://schemas.microsoft.com/office/drawing/2014/main" id="{C9D2E7F6-DE0A-40B4-ABBB-CDA839B7EF30}"/>
              </a:ext>
            </a:extLst>
          </p:cNvPr>
          <p:cNvSpPr/>
          <p:nvPr/>
        </p:nvSpPr>
        <p:spPr>
          <a:xfrm>
            <a:off x="1434133"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54" name="文本框 6">
            <a:extLst>
              <a:ext uri="{FF2B5EF4-FFF2-40B4-BE49-F238E27FC236}">
                <a16:creationId xmlns:a16="http://schemas.microsoft.com/office/drawing/2014/main" id="{85AB9C1A-B91A-4742-A7E6-FF5765286540}"/>
              </a:ext>
            </a:extLst>
          </p:cNvPr>
          <p:cNvSpPr txBox="1">
            <a:spLocks noChangeArrowheads="1"/>
          </p:cNvSpPr>
          <p:nvPr/>
        </p:nvSpPr>
        <p:spPr bwMode="auto">
          <a:xfrm>
            <a:off x="6262552" y="3159762"/>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总结</a:t>
            </a:r>
          </a:p>
        </p:txBody>
      </p:sp>
      <p:sp>
        <p:nvSpPr>
          <p:cNvPr id="55" name="矩形 54">
            <a:extLst>
              <a:ext uri="{FF2B5EF4-FFF2-40B4-BE49-F238E27FC236}">
                <a16:creationId xmlns:a16="http://schemas.microsoft.com/office/drawing/2014/main" id="{26BBE503-5BF0-4112-B16D-C2AD28D790D6}"/>
              </a:ext>
            </a:extLst>
          </p:cNvPr>
          <p:cNvSpPr/>
          <p:nvPr/>
        </p:nvSpPr>
        <p:spPr>
          <a:xfrm>
            <a:off x="6262552" y="3449977"/>
            <a:ext cx="697627"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Summary</a:t>
            </a:r>
          </a:p>
        </p:txBody>
      </p:sp>
      <p:sp>
        <p:nvSpPr>
          <p:cNvPr id="56" name="椭圆 55">
            <a:extLst>
              <a:ext uri="{FF2B5EF4-FFF2-40B4-BE49-F238E27FC236}">
                <a16:creationId xmlns:a16="http://schemas.microsoft.com/office/drawing/2014/main" id="{ABF8412D-2538-4EF4-877E-CE0E406FC8C2}"/>
              </a:ext>
            </a:extLst>
          </p:cNvPr>
          <p:cNvSpPr/>
          <p:nvPr/>
        </p:nvSpPr>
        <p:spPr>
          <a:xfrm>
            <a:off x="5869270"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57" name="文本框 5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D01D4C0-1E2D-4A95-A860-1E219299A8DB}"/>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58" name="文本框 5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7E6B70A-6E5E-4D7F-BC89-CB14BE14B457}"/>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59" name="直接连接符 58">
            <a:extLst>
              <a:ext uri="{FF2B5EF4-FFF2-40B4-BE49-F238E27FC236}">
                <a16:creationId xmlns:a16="http://schemas.microsoft.com/office/drawing/2014/main" id="{FC463CD3-2B29-404F-80BD-130D06F0B9FA}"/>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1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p:bldP spid="50" grpId="0" animBg="1"/>
      <p:bldP spid="51" grpId="0"/>
      <p:bldP spid="52" grpId="0"/>
      <p:bldP spid="53" grpId="0" animBg="1"/>
      <p:bldP spid="54" grpId="0"/>
      <p:bldP spid="55" grpId="0"/>
      <p:bldP spid="56"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094673" y="188806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脑电信号分类</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500938" y="2503133"/>
            <a:ext cx="2142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Classification of EEG signal</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20A5712A-76A5-4748-8EF7-59AEE5CE1D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21</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21</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841662" y="216461"/>
            <a:ext cx="1287512"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算法框架</a:t>
            </a: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0232B0BC-1DD6-42C6-A4ED-C335F62AF264}"/>
              </a:ext>
            </a:extLst>
          </p:cNvPr>
          <p:cNvSpPr txBox="1"/>
          <p:nvPr/>
        </p:nvSpPr>
        <p:spPr>
          <a:xfrm>
            <a:off x="1569520" y="3747890"/>
            <a:ext cx="1768590" cy="300082"/>
          </a:xfrm>
          <a:prstGeom prst="rect">
            <a:avLst/>
          </a:prstGeom>
          <a:noFill/>
        </p:spPr>
        <p:txBody>
          <a:bodyPr wrap="square" rtlCol="0">
            <a:spAutoFit/>
          </a:bodyPr>
          <a:lstStyle/>
          <a:p>
            <a:r>
              <a:rPr lang="zh-CN" altLang="en-US" b="1" dirty="0">
                <a:latin typeface="+mn-ea"/>
              </a:rPr>
              <a:t>图</a:t>
            </a:r>
            <a:r>
              <a:rPr lang="en-US" altLang="zh-CN" b="1" dirty="0">
                <a:latin typeface="+mn-ea"/>
              </a:rPr>
              <a:t>3-1 </a:t>
            </a:r>
            <a:r>
              <a:rPr lang="zh-CN" altLang="en-US" dirty="0">
                <a:latin typeface="+mn-ea"/>
              </a:rPr>
              <a:t>分类过程框图</a:t>
            </a:r>
          </a:p>
        </p:txBody>
      </p:sp>
      <p:sp>
        <p:nvSpPr>
          <p:cNvPr id="60" name="右箭头 13">
            <a:extLst>
              <a:ext uri="{FF2B5EF4-FFF2-40B4-BE49-F238E27FC236}">
                <a16:creationId xmlns:a16="http://schemas.microsoft.com/office/drawing/2014/main" id="{18EC316D-878F-4E69-A15D-7878B28FF69C}"/>
              </a:ext>
            </a:extLst>
          </p:cNvPr>
          <p:cNvSpPr/>
          <p:nvPr/>
        </p:nvSpPr>
        <p:spPr>
          <a:xfrm>
            <a:off x="4279061" y="2260227"/>
            <a:ext cx="934494" cy="609600"/>
          </a:xfrm>
          <a:prstGeom prst="rightArrow">
            <a:avLst/>
          </a:prstGeom>
          <a:solidFill>
            <a:srgbClr val="9292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2C29CBC-A7A8-468E-AD95-41653CCBB649}"/>
              </a:ext>
            </a:extLst>
          </p:cNvPr>
          <p:cNvSpPr txBox="1"/>
          <p:nvPr/>
        </p:nvSpPr>
        <p:spPr>
          <a:xfrm>
            <a:off x="5408162" y="1211601"/>
            <a:ext cx="3319734" cy="1200329"/>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单一属性二分类</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：由以上得到的十维特征向量，每一维单独作为分类器的输入进行上述四种情况的分类。</a:t>
            </a:r>
          </a:p>
        </p:txBody>
      </p:sp>
      <p:sp>
        <p:nvSpPr>
          <p:cNvPr id="21" name="文本框 20">
            <a:extLst>
              <a:ext uri="{FF2B5EF4-FFF2-40B4-BE49-F238E27FC236}">
                <a16:creationId xmlns:a16="http://schemas.microsoft.com/office/drawing/2014/main" id="{46690DA7-2A71-41ED-8600-5E47349AC290}"/>
              </a:ext>
            </a:extLst>
          </p:cNvPr>
          <p:cNvSpPr txBox="1"/>
          <p:nvPr/>
        </p:nvSpPr>
        <p:spPr>
          <a:xfrm>
            <a:off x="5408162" y="2562130"/>
            <a:ext cx="3319734" cy="1289712"/>
          </a:xfrm>
          <a:prstGeom prst="rect">
            <a:avLst/>
          </a:prstGeom>
          <a:noFill/>
        </p:spPr>
        <p:txBody>
          <a:bodyPr wrap="square" rtlCol="0">
            <a:spAutoFit/>
          </a:bodyPr>
          <a:lstStyle/>
          <a:p>
            <a:pPr lvl="0">
              <a:lnSpc>
                <a:spcPct val="150000"/>
              </a:lnSpc>
            </a:pP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Accuracy</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：准确度</a:t>
            </a:r>
            <a:endPar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Sensitivity</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：灵敏度</a:t>
            </a:r>
            <a:endPar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Specificity</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：特异度</a:t>
            </a:r>
            <a:endPar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78766667-5083-48BD-A435-FAA2B220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2" y="1211601"/>
            <a:ext cx="4429772" cy="2536289"/>
          </a:xfrm>
          <a:prstGeom prst="rect">
            <a:avLst/>
          </a:prstGeom>
        </p:spPr>
      </p:pic>
    </p:spTree>
    <p:extLst>
      <p:ext uri="{BB962C8B-B14F-4D97-AF65-F5344CB8AC3E}">
        <p14:creationId xmlns:p14="http://schemas.microsoft.com/office/powerpoint/2010/main" val="6739456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22</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22</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16" name="矩形 15">
            <a:extLst>
              <a:ext uri="{FF2B5EF4-FFF2-40B4-BE49-F238E27FC236}">
                <a16:creationId xmlns:a16="http://schemas.microsoft.com/office/drawing/2014/main" id="{E029AB41-4C4E-4EF3-9883-48D028B305F9}"/>
              </a:ext>
            </a:extLst>
          </p:cNvPr>
          <p:cNvSpPr/>
          <p:nvPr/>
        </p:nvSpPr>
        <p:spPr>
          <a:xfrm>
            <a:off x="621832" y="983258"/>
            <a:ext cx="6909028" cy="369332"/>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下表对变量的缩写及其含义进行了说明，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四组类似。</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文本框 37">
            <a:extLst>
              <a:ext uri="{FF2B5EF4-FFF2-40B4-BE49-F238E27FC236}">
                <a16:creationId xmlns:a16="http://schemas.microsoft.com/office/drawing/2014/main" id="{5E60D38F-C111-4405-ABAC-BA85C537630E}"/>
              </a:ext>
            </a:extLst>
          </p:cNvPr>
          <p:cNvSpPr txBox="1"/>
          <p:nvPr/>
        </p:nvSpPr>
        <p:spPr>
          <a:xfrm>
            <a:off x="7618904" y="1476551"/>
            <a:ext cx="569818" cy="300082"/>
          </a:xfrm>
          <a:prstGeom prst="rect">
            <a:avLst/>
          </a:prstGeom>
          <a:noFill/>
        </p:spPr>
        <p:txBody>
          <a:bodyPr wrap="square" rtlCol="0">
            <a:spAutoFit/>
          </a:bodyPr>
          <a:lstStyle/>
          <a:p>
            <a:pPr algn="ctr"/>
            <a:r>
              <a:rPr lang="zh-CN" altLang="en-US" dirty="0">
                <a:solidFill>
                  <a:srgbClr val="FFFFFF"/>
                </a:solidFill>
              </a:rPr>
              <a:t>含义</a:t>
            </a:r>
          </a:p>
        </p:txBody>
      </p:sp>
    </p:spTree>
    <p:extLst>
      <p:ext uri="{BB962C8B-B14F-4D97-AF65-F5344CB8AC3E}">
        <p14:creationId xmlns:p14="http://schemas.microsoft.com/office/powerpoint/2010/main" val="16979172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25</a:t>
            </a:fld>
            <a:endParaRPr lang="zh-CN" altLang="en-US"/>
          </a:p>
        </p:txBody>
      </p:sp>
      <p:pic>
        <p:nvPicPr>
          <p:cNvPr id="12" name="图片占位符 11">
            <a:extLst>
              <a:ext uri="{FF2B5EF4-FFF2-40B4-BE49-F238E27FC236}">
                <a16:creationId xmlns:a16="http://schemas.microsoft.com/office/drawing/2014/main"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id="{717EA5DC-E12B-4DD1-917B-74B2450FD191}"/>
              </a:ext>
            </a:extLst>
          </p:cNvPr>
          <p:cNvSpPr txBox="1">
            <a:spLocks noChangeArrowheads="1"/>
          </p:cNvSpPr>
          <p:nvPr/>
        </p:nvSpPr>
        <p:spPr bwMode="auto">
          <a:xfrm>
            <a:off x="337443" y="299571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id="{212AF98F-0C00-4CDD-A945-ED835A460A76}"/>
              </a:ext>
            </a:extLst>
          </p:cNvPr>
          <p:cNvSpPr txBox="1">
            <a:spLocks noChangeArrowheads="1"/>
          </p:cNvSpPr>
          <p:nvPr/>
        </p:nvSpPr>
        <p:spPr bwMode="auto">
          <a:xfrm>
            <a:off x="2596470"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id="{F8F250BC-D6D7-4E9B-BEF1-14CFC5D6D36B}"/>
              </a:ext>
            </a:extLst>
          </p:cNvPr>
          <p:cNvSpPr txBox="1">
            <a:spLocks noChangeArrowheads="1"/>
          </p:cNvSpPr>
          <p:nvPr/>
        </p:nvSpPr>
        <p:spPr bwMode="auto">
          <a:xfrm>
            <a:off x="4827400" y="2981109"/>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id="{FDB271B1-BE81-4B75-A7FB-12B398334EC7}"/>
              </a:ext>
            </a:extLst>
          </p:cNvPr>
          <p:cNvSpPr txBox="1">
            <a:spLocks noChangeArrowheads="1"/>
          </p:cNvSpPr>
          <p:nvPr/>
        </p:nvSpPr>
        <p:spPr bwMode="auto">
          <a:xfrm>
            <a:off x="7068208"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26</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2"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总结</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858373" y="2503133"/>
            <a:ext cx="142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Summary</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6E515C24-70FC-4BFF-8007-660B78B3F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4120594" y="8731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总结</a:t>
            </a:r>
          </a:p>
        </p:txBody>
      </p:sp>
      <p:sp>
        <p:nvSpPr>
          <p:cNvPr id="74" name="文本框 6"/>
          <p:cNvSpPr txBox="1">
            <a:spLocks noChangeArrowheads="1"/>
          </p:cNvSpPr>
          <p:nvPr/>
        </p:nvSpPr>
        <p:spPr bwMode="auto">
          <a:xfrm>
            <a:off x="4186733" y="532859"/>
            <a:ext cx="770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29</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0"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背景</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4040796" y="2503133"/>
            <a:ext cx="10624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图片 80">
            <a:extLst>
              <a:ext uri="{FF2B5EF4-FFF2-40B4-BE49-F238E27FC236}">
                <a16:creationId xmlns:a16="http://schemas.microsoft.com/office/drawing/2014/main" id="{A1EE2452-658B-400A-9316-FE3381403C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4120594" y="8731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4186732" y="532859"/>
            <a:ext cx="770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32</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生活的理想</a:t>
            </a: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就是为了</a:t>
            </a:r>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理想的生活</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与</a:t>
            </a:r>
          </a:p>
        </p:txBody>
      </p:sp>
      <p:sp>
        <p:nvSpPr>
          <p:cNvPr id="15" name="文本框 14">
            <a:extLst>
              <a:ext uri="{FF2B5EF4-FFF2-40B4-BE49-F238E27FC236}">
                <a16:creationId xmlns:a16="http://schemas.microsoft.com/office/drawing/2014/main"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42679" y="2057611"/>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740717" y="2832172"/>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559454" y="3179800"/>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567592" y="25171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719992" y="2669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F741F10-A08A-49CD-8BFD-421225AE7B99}"/>
              </a:ext>
            </a:extLst>
          </p:cNvPr>
          <p:cNvSpPr txBox="1">
            <a:spLocks noChangeArrowheads="1"/>
          </p:cNvSpPr>
          <p:nvPr/>
        </p:nvSpPr>
        <p:spPr bwMode="auto">
          <a:xfrm>
            <a:off x="2056817" y="20934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感谢各位老师批评指正</a:t>
            </a:r>
          </a:p>
        </p:txBody>
      </p:sp>
      <p:sp>
        <p:nvSpPr>
          <p:cNvPr id="46" name="文本框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4F565A4-6A29-49A8-BD6C-322DB5B7C7DF}"/>
              </a:ext>
            </a:extLst>
          </p:cNvPr>
          <p:cNvSpPr txBox="1">
            <a:spLocks noChangeArrowheads="1"/>
          </p:cNvSpPr>
          <p:nvPr/>
        </p:nvSpPr>
        <p:spPr bwMode="auto">
          <a:xfrm>
            <a:off x="1754855" y="28680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teachers</a:t>
            </a:r>
          </a:p>
        </p:txBody>
      </p:sp>
      <p:cxnSp>
        <p:nvCxnSpPr>
          <p:cNvPr id="47" name="直接连接符 46">
            <a:extLst>
              <a:ext uri="{FF2B5EF4-FFF2-40B4-BE49-F238E27FC236}">
                <a16:creationId xmlns:a16="http://schemas.microsoft.com/office/drawing/2014/main" id="{343E4EC4-AC62-4E98-9470-77831D19E36B}"/>
              </a:ext>
            </a:extLst>
          </p:cNvPr>
          <p:cNvCxnSpPr/>
          <p:nvPr/>
        </p:nvCxnSpPr>
        <p:spPr>
          <a:xfrm>
            <a:off x="4573592" y="321563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74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anim calcmode="lin" valueType="num">
                                      <p:cBhvr additive="base">
                                        <p:cTn id="31" dur="500" fill="hold"/>
                                        <p:tgtEl>
                                          <p:spTgt spid="175"/>
                                        </p:tgtEl>
                                        <p:attrNameLst>
                                          <p:attrName>ppt_x</p:attrName>
                                        </p:attrNameLst>
                                      </p:cBhvr>
                                      <p:tavLst>
                                        <p:tav tm="0">
                                          <p:val>
                                            <p:strVal val="#ppt_x"/>
                                          </p:val>
                                        </p:tav>
                                        <p:tav tm="100000">
                                          <p:val>
                                            <p:strVal val="#ppt_x"/>
                                          </p:val>
                                        </p:tav>
                                      </p:tavLst>
                                    </p:anim>
                                    <p:anim calcmode="lin" valueType="num">
                                      <p:cBhvr additive="base">
                                        <p:cTn id="32" dur="500" fill="hold"/>
                                        <p:tgtEl>
                                          <p:spTgt spid="17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additive="base">
                                        <p:cTn id="35" dur="500" fill="hold"/>
                                        <p:tgtEl>
                                          <p:spTgt spid="176"/>
                                        </p:tgtEl>
                                        <p:attrNameLst>
                                          <p:attrName>ppt_x</p:attrName>
                                        </p:attrNameLst>
                                      </p:cBhvr>
                                      <p:tavLst>
                                        <p:tav tm="0">
                                          <p:val>
                                            <p:strVal val="#ppt_x"/>
                                          </p:val>
                                        </p:tav>
                                        <p:tav tm="100000">
                                          <p:val>
                                            <p:strVal val="#ppt_x"/>
                                          </p:val>
                                        </p:tav>
                                      </p:tavLst>
                                    </p:anim>
                                    <p:anim calcmode="lin" valueType="num">
                                      <p:cBhvr additive="base">
                                        <p:cTn id="36" dur="500" fill="hold"/>
                                        <p:tgtEl>
                                          <p:spTgt spid="1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7"/>
                                        </p:tgtEl>
                                        <p:attrNameLst>
                                          <p:attrName>style.visibility</p:attrName>
                                        </p:attrNameLst>
                                      </p:cBhvr>
                                      <p:to>
                                        <p:strVal val="visible"/>
                                      </p:to>
                                    </p:set>
                                    <p:anim calcmode="lin" valueType="num">
                                      <p:cBhvr additive="base">
                                        <p:cTn id="39" dur="500" fill="hold"/>
                                        <p:tgtEl>
                                          <p:spTgt spid="177"/>
                                        </p:tgtEl>
                                        <p:attrNameLst>
                                          <p:attrName>ppt_x</p:attrName>
                                        </p:attrNameLst>
                                      </p:cBhvr>
                                      <p:tavLst>
                                        <p:tav tm="0">
                                          <p:val>
                                            <p:strVal val="#ppt_x"/>
                                          </p:val>
                                        </p:tav>
                                        <p:tav tm="100000">
                                          <p:val>
                                            <p:strVal val="#ppt_x"/>
                                          </p:val>
                                        </p:tav>
                                      </p:tavLst>
                                    </p:anim>
                                    <p:anim calcmode="lin" valueType="num">
                                      <p:cBhvr additive="base">
                                        <p:cTn id="40" dur="500" fill="hold"/>
                                        <p:tgtEl>
                                          <p:spTgt spid="17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8"/>
                                        </p:tgtEl>
                                        <p:attrNameLst>
                                          <p:attrName>style.visibility</p:attrName>
                                        </p:attrNameLst>
                                      </p:cBhvr>
                                      <p:to>
                                        <p:strVal val="visible"/>
                                      </p:to>
                                    </p:set>
                                    <p:anim calcmode="lin" valueType="num">
                                      <p:cBhvr additive="base">
                                        <p:cTn id="43" dur="500" fill="hold"/>
                                        <p:tgtEl>
                                          <p:spTgt spid="178"/>
                                        </p:tgtEl>
                                        <p:attrNameLst>
                                          <p:attrName>ppt_x</p:attrName>
                                        </p:attrNameLst>
                                      </p:cBhvr>
                                      <p:tavLst>
                                        <p:tav tm="0">
                                          <p:val>
                                            <p:strVal val="#ppt_x"/>
                                          </p:val>
                                        </p:tav>
                                        <p:tav tm="100000">
                                          <p:val>
                                            <p:strVal val="#ppt_x"/>
                                          </p:val>
                                        </p:tav>
                                      </p:tavLst>
                                    </p:anim>
                                    <p:anim calcmode="lin" valueType="num">
                                      <p:cBhvr additive="base">
                                        <p:cTn id="44" dur="500" fill="hold"/>
                                        <p:tgtEl>
                                          <p:spTgt spid="178"/>
                                        </p:tgtEl>
                                        <p:attrNameLst>
                                          <p:attrName>ppt_y</p:attrName>
                                        </p:attrNameLst>
                                      </p:cBhvr>
                                      <p:tavLst>
                                        <p:tav tm="0">
                                          <p:val>
                                            <p:strVal val="1+#ppt_h/2"/>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5" grpId="0" animBg="1"/>
      <p:bldP spid="176" grpId="0"/>
      <p:bldP spid="177" grpId="0" animBg="1"/>
      <p:bldP spid="178" grpId="0"/>
      <p:bldP spid="45"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581985"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a:t>
            </a:r>
          </a:p>
        </p:txBody>
      </p:sp>
      <p:sp>
        <p:nvSpPr>
          <p:cNvPr id="74" name="文本框 6"/>
          <p:cNvSpPr txBox="1">
            <a:spLocks noChangeArrowheads="1"/>
          </p:cNvSpPr>
          <p:nvPr/>
        </p:nvSpPr>
        <p:spPr bwMode="auto">
          <a:xfrm>
            <a:off x="3465543" y="532859"/>
            <a:ext cx="2212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兰亭黑_GBK"/>
              </a:rPr>
              <a:t>Background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581985"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a:t>
            </a:r>
          </a:p>
        </p:txBody>
      </p:sp>
      <p:sp>
        <p:nvSpPr>
          <p:cNvPr id="74" name="文本框 6"/>
          <p:cNvSpPr txBox="1">
            <a:spLocks noChangeArrowheads="1"/>
          </p:cNvSpPr>
          <p:nvPr/>
        </p:nvSpPr>
        <p:spPr bwMode="auto">
          <a:xfrm>
            <a:off x="3465543" y="532859"/>
            <a:ext cx="2212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Background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dirty="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6825638-BB1A-4D49-8892-056E66620E24}"/>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sp>
        <p:nvSpPr>
          <p:cNvPr id="3" name="文本框 2">
            <a:extLst>
              <a:ext uri="{FF2B5EF4-FFF2-40B4-BE49-F238E27FC236}">
                <a16:creationId xmlns:a16="http://schemas.microsoft.com/office/drawing/2014/main" id="{2CB854D3-8EF9-4F23-B94A-9DE4AE8D4D17}"/>
              </a:ext>
            </a:extLst>
          </p:cNvPr>
          <p:cNvSpPr txBox="1"/>
          <p:nvPr/>
        </p:nvSpPr>
        <p:spPr>
          <a:xfrm>
            <a:off x="163966" y="289013"/>
            <a:ext cx="8550266" cy="1200329"/>
          </a:xfrm>
          <a:prstGeom prst="rect">
            <a:avLst/>
          </a:prstGeom>
          <a:noFill/>
        </p:spPr>
        <p:txBody>
          <a:bodyPr wrap="square" rtlCol="0">
            <a:spAutoFit/>
          </a:bodyPr>
          <a:lstStyle/>
          <a:p>
            <a:r>
              <a:rPr lang="zh-CN" altLang="en-US" sz="1800" dirty="0">
                <a:latin typeface="+mn-ea"/>
              </a:rPr>
              <a:t>脑电图</a:t>
            </a:r>
            <a:r>
              <a:rPr lang="en-US" altLang="zh-CN" sz="1800" dirty="0">
                <a:latin typeface="+mn-ea"/>
              </a:rPr>
              <a:t>(EEG)</a:t>
            </a:r>
            <a:r>
              <a:rPr lang="zh-CN" altLang="en-US" sz="1800" dirty="0">
                <a:latin typeface="+mn-ea"/>
              </a:rPr>
              <a:t>，是最常见监测大脑状态的方法，据统计</a:t>
            </a:r>
            <a:r>
              <a:rPr lang="en-US" altLang="zh-CN" sz="1800" dirty="0">
                <a:latin typeface="+mn-ea"/>
              </a:rPr>
              <a:t>80%</a:t>
            </a:r>
            <a:r>
              <a:rPr lang="zh-CN" altLang="en-US" sz="1800" dirty="0">
                <a:latin typeface="+mn-ea"/>
              </a:rPr>
              <a:t>癫痫患者的脑电图存在异常现象。早期临床检测中，主要靠医务人员从医经验来识别特征波，进而对患者诊断，但这样会会使医务人员工作量庞大，同时人工识别有一定主观性，故寻求癫痫脑电信号识别分类方法意义重大。</a:t>
            </a:r>
          </a:p>
        </p:txBody>
      </p:sp>
      <p:pic>
        <p:nvPicPr>
          <p:cNvPr id="4" name="图片 3">
            <a:extLst>
              <a:ext uri="{FF2B5EF4-FFF2-40B4-BE49-F238E27FC236}">
                <a16:creationId xmlns:a16="http://schemas.microsoft.com/office/drawing/2014/main" id="{4D0483F7-E168-4B9D-A36F-B9F432262DB2}"/>
              </a:ext>
            </a:extLst>
          </p:cNvPr>
          <p:cNvPicPr>
            <a:picLocks noChangeAspect="1"/>
          </p:cNvPicPr>
          <p:nvPr/>
        </p:nvPicPr>
        <p:blipFill>
          <a:blip r:embed="rId2">
            <a:duotone>
              <a:prstClr val="black"/>
              <a:srgbClr val="E6E6E6">
                <a:tint val="45000"/>
                <a:satMod val="400000"/>
              </a:srgbClr>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284838" y="1489342"/>
            <a:ext cx="4831609" cy="2964851"/>
          </a:xfrm>
          <a:prstGeom prst="rect">
            <a:avLst/>
          </a:prstGeom>
        </p:spPr>
      </p:pic>
    </p:spTree>
    <p:extLst>
      <p:ext uri="{BB962C8B-B14F-4D97-AF65-F5344CB8AC3E}">
        <p14:creationId xmlns:p14="http://schemas.microsoft.com/office/powerpoint/2010/main" val="27075277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7</a:t>
            </a:fld>
            <a:endParaRPr lang="zh-CN" altLang="en-US"/>
          </a:p>
        </p:txBody>
      </p:sp>
      <p:pic>
        <p:nvPicPr>
          <p:cNvPr id="6" name="图片 5">
            <a:extLst>
              <a:ext uri="{FF2B5EF4-FFF2-40B4-BE49-F238E27FC236}">
                <a16:creationId xmlns:a16="http://schemas.microsoft.com/office/drawing/2014/main"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endParaRPr lang="zh-CN" altLang="en-US" dirty="0">
              <a:solidFill>
                <a:schemeClr val="tx1">
                  <a:lumMod val="85000"/>
                  <a:lumOff val="15000"/>
                </a:schemeClr>
              </a:solidFill>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556866" y="1888069"/>
            <a:ext cx="40302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脑电信号特征提取</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316080" y="2503133"/>
            <a:ext cx="2511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Feature extraction of EEG signal</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B8577562-F0C3-4725-BDD0-9796DF536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3" name="文本框 5"/>
          <p:cNvSpPr txBox="1">
            <a:spLocks noChangeArrowheads="1"/>
          </p:cNvSpPr>
          <p:nvPr/>
        </p:nvSpPr>
        <p:spPr bwMode="auto">
          <a:xfrm>
            <a:off x="2984069" y="87313"/>
            <a:ext cx="31758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脑电信号特征提取</a:t>
            </a:r>
          </a:p>
        </p:txBody>
      </p:sp>
      <p:sp>
        <p:nvSpPr>
          <p:cNvPr id="74" name="文本框 6"/>
          <p:cNvSpPr txBox="1">
            <a:spLocks noChangeArrowheads="1"/>
          </p:cNvSpPr>
          <p:nvPr/>
        </p:nvSpPr>
        <p:spPr bwMode="auto">
          <a:xfrm>
            <a:off x="3488850" y="532859"/>
            <a:ext cx="21662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准圆简体" panose="03000509000000000000" pitchFamily="65" charset="-122"/>
                <a:cs typeface="Calibri Light" panose="020F0302020204030204" pitchFamily="34" charset="0"/>
              </a:rPr>
              <a:t>Feature extraction of EEG signal</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014724" y="1527692"/>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197515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5726909" y="3244959"/>
            <a:ext cx="1723491" cy="309637"/>
          </a:xfrm>
          <a:prstGeom prst="rect">
            <a:avLst/>
          </a:prstGeom>
        </p:spPr>
        <p:txBody>
          <a:bodyPr wrap="square">
            <a:spAutoFit/>
          </a:bodyPr>
          <a:lstStyle/>
          <a:p>
            <a:pPr algn="ctr">
              <a:lnSpc>
                <a:spcPct val="150000"/>
              </a:lnSpc>
            </a:pPr>
            <a:r>
              <a:rPr lang="en-US" altLang="zh-CN" sz="1050" dirty="0">
                <a:solidFill>
                  <a:schemeClr val="bg1"/>
                </a:solidFill>
              </a:rPr>
              <a:t>Extraction of features </a:t>
            </a:r>
            <a:endParaRPr lang="zh-CN" altLang="en-US" dirty="0">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5983359" y="281294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特征提取</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6478548" y="3237957"/>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1687335" y="3245708"/>
            <a:ext cx="1723491" cy="309637"/>
          </a:xfrm>
          <a:prstGeom prst="rect">
            <a:avLst/>
          </a:prstGeom>
        </p:spPr>
        <p:txBody>
          <a:bodyPr wrap="square">
            <a:spAutoFit/>
          </a:bodyPr>
          <a:lstStyle/>
          <a:p>
            <a:pPr algn="ctr">
              <a:lnSpc>
                <a:spcPct val="150000"/>
              </a:lnSpc>
            </a:pPr>
            <a:r>
              <a:rPr lang="en-US" altLang="zh-CN" sz="1050" dirty="0">
                <a:solidFill>
                  <a:schemeClr val="bg1"/>
                </a:solidFill>
              </a:rPr>
              <a:t>Introduction of data sets</a:t>
            </a:r>
            <a:endParaRPr lang="zh-CN" altLang="en-US" dirty="0">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1815550" y="281369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数据集介绍</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243897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AC9F3A56-A83D-4C13-8DA7-2D4A5336AFF3}"/>
              </a:ext>
            </a:extLst>
          </p:cNvPr>
          <p:cNvGrpSpPr/>
          <p:nvPr/>
        </p:nvGrpSpPr>
        <p:grpSpPr>
          <a:xfrm>
            <a:off x="231047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6350841" y="1863809"/>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anim calcmode="lin" valueType="num">
                                      <p:cBhvr>
                                        <p:cTn id="53" dur="1000" fill="hold"/>
                                        <p:tgtEl>
                                          <p:spTgt spid="92"/>
                                        </p:tgtEl>
                                        <p:attrNameLst>
                                          <p:attrName>ppt_x</p:attrName>
                                        </p:attrNameLst>
                                      </p:cBhvr>
                                      <p:tavLst>
                                        <p:tav tm="0">
                                          <p:val>
                                            <p:strVal val="#ppt_x"/>
                                          </p:val>
                                        </p:tav>
                                        <p:tav tm="100000">
                                          <p:val>
                                            <p:strVal val="#ppt_x"/>
                                          </p:val>
                                        </p:tav>
                                      </p:tavLst>
                                    </p:anim>
                                    <p:anim calcmode="lin" valueType="num">
                                      <p:cBhvr>
                                        <p:cTn id="5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p:bldP spid="42" grpId="0"/>
      <p:bldP spid="44"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2361</TotalTime>
  <Words>2619</Words>
  <Application>Microsoft Office PowerPoint</Application>
  <PresentationFormat>全屏显示(16:9)</PresentationFormat>
  <Paragraphs>346</Paragraphs>
  <Slides>36</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Gill Sans</vt:lpstr>
      <vt:lpstr>等线</vt:lpstr>
      <vt:lpstr>方正准圆简体</vt:lpstr>
      <vt:lpstr>汉仪尚巍手书W</vt:lpstr>
      <vt:lpstr>华文行楷</vt:lpstr>
      <vt:lpstr>思源黑体 CN ExtraLight</vt:lpstr>
      <vt:lpstr>微软雅黑</vt:lpstr>
      <vt:lpstr>微软雅黑 Light</vt:lpstr>
      <vt:lpstr>Arial</vt:lpstr>
      <vt:lpstr>Calibri</vt:lpstr>
      <vt:lpstr>Calibri Light</vt:lpstr>
      <vt:lpstr>Cambria Math</vt:lpstr>
      <vt:lpstr>Times New Roman</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陈 帅华</cp:lastModifiedBy>
  <cp:revision>755</cp:revision>
  <dcterms:created xsi:type="dcterms:W3CDTF">2017-06-30T01:20:51Z</dcterms:created>
  <dcterms:modified xsi:type="dcterms:W3CDTF">2020-04-18T10:03:05Z</dcterms:modified>
</cp:coreProperties>
</file>